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550" r:id="rId1"/>
  </p:sldMasterIdLst>
  <p:notesMasterIdLst>
    <p:notesMasterId r:id="rId24"/>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127" autoAdjust="0"/>
    <p:restoredTop sz="75374" autoAdjust="0"/>
  </p:normalViewPr>
  <p:slideViewPr>
    <p:cSldViewPr snapToGrid="0">
      <p:cViewPr varScale="1">
        <p:scale>
          <a:sx n="88" d="100"/>
          <a:sy n="88" d="100"/>
        </p:scale>
        <p:origin x="2094"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A0C53C-C5CE-4570-AC02-49A2D686654E}" type="datetimeFigureOut">
              <a:rPr lang="en-US" smtClean="0"/>
              <a:t>5/29/2015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EBBBE6-82E7-4140-976F-09DC2EF1FB67}" type="slidenum">
              <a:rPr lang="en-US" smtClean="0"/>
              <a:t>‹#›</a:t>
            </a:fld>
            <a:endParaRPr lang="en-US"/>
          </a:p>
        </p:txBody>
      </p:sp>
    </p:spTree>
    <p:extLst>
      <p:ext uri="{BB962C8B-B14F-4D97-AF65-F5344CB8AC3E}">
        <p14:creationId xmlns:p14="http://schemas.microsoft.com/office/powerpoint/2010/main" val="3129373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veloper.salesforce.co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msdn.microsoft.com/office/aa905340.aspx"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Visual Studio 2015, the new streamlined sign-in experience is designed to greatly simplify your access to online resources, even when you have multiple Visual Studio accounts. After you sign-in to Visual Studio, you are automatically signed in to all instances of Visual Studio 2015 and Blend on your machine. Signing in unlocks the prerelease and automatically starts roaming your settings for you. In Visual Studio 2015, your account is shared across features so, as long as you have a good token, you can access your Visual Studio Online account(s) </a:t>
            </a:r>
            <a:r>
              <a:rPr lang="en-US" dirty="0" err="1"/>
              <a:t>from</a:t>
            </a:r>
            <a:r>
              <a:rPr lang="en-US" b="1" dirty="0" err="1"/>
              <a:t>Team</a:t>
            </a:r>
            <a:r>
              <a:rPr lang="en-US" b="1" dirty="0"/>
              <a:t> Explorer</a:t>
            </a:r>
            <a:r>
              <a:rPr lang="en-US" dirty="0"/>
              <a:t>, and resources and websites from your Microsoft Azure subscription in Server Explorer. You’ll also see your Azure resources in the New Project Dialog for Application Insights projects, and you’ll see your Azure Mobile, Azure Storage, and </a:t>
            </a:r>
            <a:r>
              <a:rPr lang="en-US" dirty="0">
                <a:hlinkClick r:id="rId3"/>
              </a:rPr>
              <a:t>Saleforce.com </a:t>
            </a:r>
            <a:r>
              <a:rPr lang="en-US" dirty="0" err="1">
                <a:hlinkClick r:id="rId3"/>
              </a:rPr>
              <a:t>developer</a:t>
            </a:r>
            <a:r>
              <a:rPr lang="en-US" dirty="0" err="1"/>
              <a:t>accounts</a:t>
            </a:r>
            <a:r>
              <a:rPr lang="en-US" dirty="0"/>
              <a:t> in the new </a:t>
            </a:r>
            <a:r>
              <a:rPr lang="en-US" b="1" dirty="0"/>
              <a:t>Add a Connected Service</a:t>
            </a:r>
            <a:r>
              <a:rPr lang="en-US" dirty="0"/>
              <a:t> dialog. You will also see a link to </a:t>
            </a:r>
            <a:r>
              <a:rPr lang="en-US" dirty="0">
                <a:hlinkClick r:id="rId4"/>
              </a:rPr>
              <a:t>Microsoft Office 365</a:t>
            </a:r>
            <a:r>
              <a:rPr lang="en-US" dirty="0"/>
              <a:t> there, and you can use those services but as of the preview release you will still have to sign in separately. We expect that by the time Visual Studio 2015 RTM releases, Microsoft Office 365 and possibly other services will support this streamlined sign-in experience.</a:t>
            </a:r>
          </a:p>
          <a:p>
            <a:r>
              <a:rPr lang="en-US" dirty="0"/>
              <a:t>You can work with multiple user accounts in Visual Studio by adding them as you go or through the new Account Manager. Then, you can switch between those accounts on the fly when connecting to services or accessing online resources. Visual Studio remembers the accounts you add so you can use them from any instance of Visual Studio or Blend. By RTM, Visual Studio will also roam the list of accounts (though we won’t roam your valuable credentials) with your Personalization account so you can quickly start working with one of those accounts on another device. Of course, you can remove accounts from the Account Settings dialog at any time.</a:t>
            </a:r>
          </a:p>
          <a:p>
            <a:endParaRPr lang="en-US" dirty="0"/>
          </a:p>
        </p:txBody>
      </p:sp>
      <p:sp>
        <p:nvSpPr>
          <p:cNvPr id="4" name="Slide Number Placeholder 3"/>
          <p:cNvSpPr>
            <a:spLocks noGrp="1"/>
          </p:cNvSpPr>
          <p:nvPr>
            <p:ph type="sldNum" sz="quarter" idx="10"/>
          </p:nvPr>
        </p:nvSpPr>
        <p:spPr/>
        <p:txBody>
          <a:bodyPr/>
          <a:lstStyle/>
          <a:p>
            <a:fld id="{A4EBBBE6-82E7-4140-976F-09DC2EF1FB67}" type="slidenum">
              <a:rPr lang="en-US" smtClean="0"/>
              <a:t>6</a:t>
            </a:fld>
            <a:endParaRPr lang="en-US"/>
          </a:p>
        </p:txBody>
      </p:sp>
    </p:spTree>
    <p:extLst>
      <p:ext uri="{BB962C8B-B14F-4D97-AF65-F5344CB8AC3E}">
        <p14:creationId xmlns:p14="http://schemas.microsoft.com/office/powerpoint/2010/main" val="2311791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you’ve been following the previous releases of Visual Studio 2015 and the nightly builds of ASP.NET, you have no doubt been familiar with the Project K executables: k.exe, klr.exe, kpm.exe, and kvm.exe  In order to drop the Project K codename and move to a more market-friendly name of the ASP.NET tooling, these command-line tools and the K-Runtime were renamed as follows: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k and </a:t>
            </a:r>
            <a:r>
              <a:rPr lang="en-US" sz="1200" b="0" i="0" kern="1200" dirty="0" err="1" smtClean="0">
                <a:solidFill>
                  <a:schemeClr val="tx1"/>
                </a:solidFill>
                <a:effectLst/>
                <a:latin typeface="+mn-lt"/>
                <a:ea typeface="+mn-ea"/>
                <a:cs typeface="+mn-cs"/>
              </a:rPr>
              <a:t>klr</a:t>
            </a:r>
            <a:r>
              <a:rPr lang="en-US" sz="1200" b="0" i="0" kern="1200" dirty="0" smtClean="0">
                <a:solidFill>
                  <a:schemeClr val="tx1"/>
                </a:solidFill>
                <a:effectLst/>
                <a:latin typeface="+mn-lt"/>
                <a:ea typeface="+mn-ea"/>
                <a:cs typeface="+mn-cs"/>
              </a:rPr>
              <a:t> are now DNX. DNX stands for .NET Execution Environment.</a:t>
            </a:r>
          </a:p>
          <a:p>
            <a:r>
              <a:rPr lang="en-US" sz="1200" b="0" i="0" kern="1200" dirty="0" err="1" smtClean="0">
                <a:solidFill>
                  <a:schemeClr val="tx1"/>
                </a:solidFill>
                <a:effectLst/>
                <a:latin typeface="+mn-lt"/>
                <a:ea typeface="+mn-ea"/>
                <a:cs typeface="+mn-cs"/>
              </a:rPr>
              <a:t>kvm</a:t>
            </a:r>
            <a:r>
              <a:rPr lang="en-US" sz="1200" b="0" i="0" kern="1200" dirty="0" smtClean="0">
                <a:solidFill>
                  <a:schemeClr val="tx1"/>
                </a:solidFill>
                <a:effectLst/>
                <a:latin typeface="+mn-lt"/>
                <a:ea typeface="+mn-ea"/>
                <a:cs typeface="+mn-cs"/>
              </a:rPr>
              <a:t> is now </a:t>
            </a:r>
            <a:r>
              <a:rPr lang="en-US" sz="1200" b="0" i="0" kern="1200" dirty="0" err="1" smtClean="0">
                <a:solidFill>
                  <a:schemeClr val="tx1"/>
                </a:solidFill>
                <a:effectLst/>
                <a:latin typeface="+mn-lt"/>
                <a:ea typeface="+mn-ea"/>
                <a:cs typeface="+mn-cs"/>
              </a:rPr>
              <a:t>dnvm</a:t>
            </a:r>
            <a:r>
              <a:rPr lang="en-US" sz="1200" b="0" i="0" kern="1200" dirty="0" smtClean="0">
                <a:solidFill>
                  <a:schemeClr val="tx1"/>
                </a:solidFill>
                <a:effectLst/>
                <a:latin typeface="+mn-lt"/>
                <a:ea typeface="+mn-ea"/>
                <a:cs typeface="+mn-cs"/>
              </a:rPr>
              <a:t> or the .NET Version Manager</a:t>
            </a:r>
          </a:p>
          <a:p>
            <a:r>
              <a:rPr lang="en-US" sz="1200" b="0" i="0" kern="1200" dirty="0" err="1" smtClean="0">
                <a:solidFill>
                  <a:schemeClr val="tx1"/>
                </a:solidFill>
                <a:effectLst/>
                <a:latin typeface="+mn-lt"/>
                <a:ea typeface="+mn-ea"/>
                <a:cs typeface="+mn-cs"/>
              </a:rPr>
              <a:t>kpm</a:t>
            </a:r>
            <a:r>
              <a:rPr lang="en-US" sz="1200" b="0" i="0" kern="1200" dirty="0" smtClean="0">
                <a:solidFill>
                  <a:schemeClr val="tx1"/>
                </a:solidFill>
                <a:effectLst/>
                <a:latin typeface="+mn-lt"/>
                <a:ea typeface="+mn-ea"/>
                <a:cs typeface="+mn-cs"/>
              </a:rPr>
              <a:t> is migrating some functionality of its functionality to </a:t>
            </a:r>
            <a:r>
              <a:rPr lang="en-US" sz="1200" b="0" i="0" kern="1200" dirty="0" err="1" smtClean="0">
                <a:solidFill>
                  <a:schemeClr val="tx1"/>
                </a:solidFill>
                <a:effectLst/>
                <a:latin typeface="+mn-lt"/>
                <a:ea typeface="+mn-ea"/>
                <a:cs typeface="+mn-cs"/>
              </a:rPr>
              <a:t>dnu</a:t>
            </a:r>
            <a:r>
              <a:rPr lang="en-US" sz="1200" b="0" i="0" kern="1200" dirty="0" smtClean="0">
                <a:solidFill>
                  <a:schemeClr val="tx1"/>
                </a:solidFill>
                <a:effectLst/>
                <a:latin typeface="+mn-lt"/>
                <a:ea typeface="+mn-ea"/>
                <a:cs typeface="+mn-cs"/>
              </a:rPr>
              <a:t>, the .NET Development Utility and some functionality will migrate to be core </a:t>
            </a:r>
            <a:r>
              <a:rPr lang="en-US" sz="1200" b="0" i="0" kern="1200" dirty="0" err="1" smtClean="0">
                <a:solidFill>
                  <a:schemeClr val="tx1"/>
                </a:solidFill>
                <a:effectLst/>
                <a:latin typeface="+mn-lt"/>
                <a:ea typeface="+mn-ea"/>
                <a:cs typeface="+mn-cs"/>
              </a:rPr>
              <a:t>NuGet</a:t>
            </a:r>
            <a:r>
              <a:rPr lang="en-US" sz="1200" b="0" i="0" kern="1200" dirty="0" smtClean="0">
                <a:solidFill>
                  <a:schemeClr val="tx1"/>
                </a:solidFill>
                <a:effectLst/>
                <a:latin typeface="+mn-lt"/>
                <a:ea typeface="+mn-ea"/>
                <a:cs typeface="+mn-cs"/>
              </a:rPr>
              <a:t> functionality</a:t>
            </a:r>
          </a:p>
          <a:p>
            <a:r>
              <a:rPr lang="en-US" sz="1200" b="0" i="0" kern="1200" dirty="0" smtClean="0">
                <a:solidFill>
                  <a:schemeClr val="tx1"/>
                </a:solidFill>
                <a:effectLst/>
                <a:latin typeface="+mn-lt"/>
                <a:ea typeface="+mn-ea"/>
                <a:cs typeface="+mn-cs"/>
              </a:rPr>
              <a:t>The Aspnet50 and aspnetcore50 framework monikers in </a:t>
            </a:r>
            <a:r>
              <a:rPr lang="en-US" sz="1200" b="0" i="0" kern="1200" dirty="0" err="1" smtClean="0">
                <a:solidFill>
                  <a:schemeClr val="tx1"/>
                </a:solidFill>
                <a:effectLst/>
                <a:latin typeface="+mn-lt"/>
                <a:ea typeface="+mn-ea"/>
                <a:cs typeface="+mn-cs"/>
              </a:rPr>
              <a:t>project.json</a:t>
            </a:r>
            <a:r>
              <a:rPr lang="en-US" sz="1200" b="0" i="0" kern="1200" dirty="0" smtClean="0">
                <a:solidFill>
                  <a:schemeClr val="tx1"/>
                </a:solidFill>
                <a:effectLst/>
                <a:latin typeface="+mn-lt"/>
                <a:ea typeface="+mn-ea"/>
                <a:cs typeface="+mn-cs"/>
              </a:rPr>
              <a:t> files are being replaced with dnx451 and dnxcore50.</a:t>
            </a:r>
          </a:p>
          <a:p>
            <a:endParaRPr lang="en-US" dirty="0"/>
          </a:p>
        </p:txBody>
      </p:sp>
      <p:sp>
        <p:nvSpPr>
          <p:cNvPr id="4" name="Slide Number Placeholder 3"/>
          <p:cNvSpPr>
            <a:spLocks noGrp="1"/>
          </p:cNvSpPr>
          <p:nvPr>
            <p:ph type="sldNum" sz="quarter" idx="10"/>
          </p:nvPr>
        </p:nvSpPr>
        <p:spPr/>
        <p:txBody>
          <a:bodyPr/>
          <a:lstStyle/>
          <a:p>
            <a:fld id="{A4EBBBE6-82E7-4140-976F-09DC2EF1FB67}" type="slidenum">
              <a:rPr lang="en-US" smtClean="0"/>
              <a:t>16</a:t>
            </a:fld>
            <a:endParaRPr lang="en-US"/>
          </a:p>
        </p:txBody>
      </p:sp>
    </p:spTree>
    <p:extLst>
      <p:ext uri="{BB962C8B-B14F-4D97-AF65-F5344CB8AC3E}">
        <p14:creationId xmlns:p14="http://schemas.microsoft.com/office/powerpoint/2010/main" val="1003352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prior versions of Visual Studio 2015, we made project types available for Project K class library and Project K console applications.  These project type names don’t make sense in our new world and we have renamed them appropriately: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Class Library (Package) is a class library project that is configured to allow you to build reference libraries that compile directly into </a:t>
            </a:r>
            <a:r>
              <a:rPr lang="en-US" sz="1200" b="0" i="0" kern="1200" dirty="0" err="1" smtClean="0">
                <a:solidFill>
                  <a:schemeClr val="tx1"/>
                </a:solidFill>
                <a:effectLst/>
                <a:latin typeface="+mn-lt"/>
                <a:ea typeface="+mn-ea"/>
                <a:cs typeface="+mn-cs"/>
              </a:rPr>
              <a:t>NuGet</a:t>
            </a:r>
            <a:r>
              <a:rPr lang="en-US" sz="1200" b="0" i="0" kern="1200" dirty="0" smtClean="0">
                <a:solidFill>
                  <a:schemeClr val="tx1"/>
                </a:solidFill>
                <a:effectLst/>
                <a:latin typeface="+mn-lt"/>
                <a:ea typeface="+mn-ea"/>
                <a:cs typeface="+mn-cs"/>
              </a:rPr>
              <a:t> packages.  Console application is a similar project that allows console applications to be built in the same model as an ASP.NET 5 web application, referencing </a:t>
            </a:r>
            <a:r>
              <a:rPr lang="en-US" sz="1200" b="0" i="0" kern="1200" dirty="0" err="1" smtClean="0">
                <a:solidFill>
                  <a:schemeClr val="tx1"/>
                </a:solidFill>
                <a:effectLst/>
                <a:latin typeface="+mn-lt"/>
                <a:ea typeface="+mn-ea"/>
                <a:cs typeface="+mn-cs"/>
              </a:rPr>
              <a:t>NuGet</a:t>
            </a:r>
            <a:r>
              <a:rPr lang="en-US" sz="1200" b="0" i="0" kern="1200" dirty="0" smtClean="0">
                <a:solidFill>
                  <a:schemeClr val="tx1"/>
                </a:solidFill>
                <a:effectLst/>
                <a:latin typeface="+mn-lt"/>
                <a:ea typeface="+mn-ea"/>
                <a:cs typeface="+mn-cs"/>
              </a:rPr>
              <a:t> packages and configuring multiple frameworks to build against.  Both of these project types allow the developer to configure everything with a </a:t>
            </a:r>
            <a:r>
              <a:rPr lang="en-US" sz="1200" b="0" i="0" kern="1200" dirty="0" err="1" smtClean="0">
                <a:solidFill>
                  <a:schemeClr val="tx1"/>
                </a:solidFill>
                <a:effectLst/>
                <a:latin typeface="+mn-lt"/>
                <a:ea typeface="+mn-ea"/>
                <a:cs typeface="+mn-cs"/>
              </a:rPr>
              <a:t>project.json</a:t>
            </a:r>
            <a:r>
              <a:rPr lang="en-US" sz="1200" b="0" i="0" kern="1200" dirty="0" smtClean="0">
                <a:solidFill>
                  <a:schemeClr val="tx1"/>
                </a:solidFill>
                <a:effectLst/>
                <a:latin typeface="+mn-lt"/>
                <a:ea typeface="+mn-ea"/>
                <a:cs typeface="+mn-cs"/>
              </a:rPr>
              <a:t> file and target the .NET Core framework.</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We’ve also simplified and updated the ASP.NET web project templates in this release. There are clear dividing lines between the ASP.NET 4.6 and ASP.NET 5 projects, as well as updated templates for a Single Page Application and Azure Mobile Service:</a:t>
            </a:r>
          </a:p>
          <a:p>
            <a:endParaRPr lang="en-US" dirty="0"/>
          </a:p>
        </p:txBody>
      </p:sp>
      <p:sp>
        <p:nvSpPr>
          <p:cNvPr id="4" name="Slide Number Placeholder 3"/>
          <p:cNvSpPr>
            <a:spLocks noGrp="1"/>
          </p:cNvSpPr>
          <p:nvPr>
            <p:ph type="sldNum" sz="quarter" idx="10"/>
          </p:nvPr>
        </p:nvSpPr>
        <p:spPr/>
        <p:txBody>
          <a:bodyPr/>
          <a:lstStyle/>
          <a:p>
            <a:fld id="{A4EBBBE6-82E7-4140-976F-09DC2EF1FB67}" type="slidenum">
              <a:rPr lang="en-US" smtClean="0"/>
              <a:t>17</a:t>
            </a:fld>
            <a:endParaRPr lang="en-US"/>
          </a:p>
        </p:txBody>
      </p:sp>
    </p:spTree>
    <p:extLst>
      <p:ext uri="{BB962C8B-B14F-4D97-AF65-F5344CB8AC3E}">
        <p14:creationId xmlns:p14="http://schemas.microsoft.com/office/powerpoint/2010/main" val="839970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BBBE6-82E7-4140-976F-09DC2EF1FB67}" type="slidenum">
              <a:rPr lang="en-US" smtClean="0"/>
              <a:t>18</a:t>
            </a:fld>
            <a:endParaRPr lang="en-US"/>
          </a:p>
        </p:txBody>
      </p:sp>
    </p:spTree>
    <p:extLst>
      <p:ext uri="{BB962C8B-B14F-4D97-AF65-F5344CB8AC3E}">
        <p14:creationId xmlns:p14="http://schemas.microsoft.com/office/powerpoint/2010/main" val="1110744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you want to lock in the version of the framework that your project for compilation and debugging, those settings are now saved with your project in the new </a:t>
            </a:r>
            <a:r>
              <a:rPr lang="en-US" sz="1200" b="0" i="0" kern="1200" dirty="0" err="1" smtClean="0">
                <a:solidFill>
                  <a:schemeClr val="tx1"/>
                </a:solidFill>
                <a:effectLst/>
                <a:latin typeface="+mn-lt"/>
                <a:ea typeface="+mn-ea"/>
                <a:cs typeface="+mn-cs"/>
              </a:rPr>
              <a:t>launchSettings.json</a:t>
            </a:r>
            <a:r>
              <a:rPr lang="en-US" sz="1200" b="0" i="0" kern="1200" dirty="0" smtClean="0">
                <a:solidFill>
                  <a:schemeClr val="tx1"/>
                </a:solidFill>
                <a:effectLst/>
                <a:latin typeface="+mn-lt"/>
                <a:ea typeface="+mn-ea"/>
                <a:cs typeface="+mn-cs"/>
              </a:rPr>
              <a:t> file in your project properties folder. This means that all of your team members will have the same debugging configuration when they synchronize source code.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Additionally, we have simplified the format of this configuration file to make it easier to read and work with:</a:t>
            </a:r>
          </a:p>
          <a:p>
            <a:endParaRPr lang="en-US" dirty="0"/>
          </a:p>
        </p:txBody>
      </p:sp>
      <p:sp>
        <p:nvSpPr>
          <p:cNvPr id="4" name="Slide Number Placeholder 3"/>
          <p:cNvSpPr>
            <a:spLocks noGrp="1"/>
          </p:cNvSpPr>
          <p:nvPr>
            <p:ph type="sldNum" sz="quarter" idx="10"/>
          </p:nvPr>
        </p:nvSpPr>
        <p:spPr/>
        <p:txBody>
          <a:bodyPr/>
          <a:lstStyle/>
          <a:p>
            <a:fld id="{A4EBBBE6-82E7-4140-976F-09DC2EF1FB67}" type="slidenum">
              <a:rPr lang="en-US" smtClean="0"/>
              <a:t>19</a:t>
            </a:fld>
            <a:endParaRPr lang="en-US"/>
          </a:p>
        </p:txBody>
      </p:sp>
    </p:spTree>
    <p:extLst>
      <p:ext uri="{BB962C8B-B14F-4D97-AF65-F5344CB8AC3E}">
        <p14:creationId xmlns:p14="http://schemas.microsoft.com/office/powerpoint/2010/main" val="355424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code editor UI and editing experiences for C# and Visual Basic have been replaced with new experiences built on the .NET Compiler Platform ("Roslyn"). Many of the features you love today have been improved or revamped.</a:t>
            </a:r>
          </a:p>
          <a:p>
            <a:r>
              <a:rPr lang="en-US" sz="1200" b="0" i="0" kern="1200" dirty="0" smtClean="0">
                <a:solidFill>
                  <a:schemeClr val="tx1"/>
                </a:solidFill>
                <a:effectLst/>
                <a:latin typeface="+mn-lt"/>
                <a:ea typeface="+mn-ea"/>
                <a:cs typeface="+mn-cs"/>
              </a:rPr>
              <a:t>Light Bulbs are the new home for all quick actions you take in the Visual Studio Editor, including fixes to common code issues and refactoring code. When you have issues in your code, a Light Bulb shows suggested fixes for those issues. All refactoring operations have been moved to the Light Bulb, which you can access any time by typing </a:t>
            </a:r>
            <a:r>
              <a:rPr lang="en-US" sz="1200" b="1" i="0" kern="1200" dirty="0" smtClean="0">
                <a:solidFill>
                  <a:schemeClr val="tx1"/>
                </a:solidFill>
                <a:effectLst/>
                <a:latin typeface="+mn-lt"/>
                <a:ea typeface="+mn-ea"/>
                <a:cs typeface="+mn-cs"/>
              </a:rPr>
              <a:t>Ctrl + &lt;dot&gt;</a:t>
            </a:r>
            <a:r>
              <a:rPr lang="en-US" sz="1200" b="0" i="0" kern="1200" dirty="0" smtClean="0">
                <a:solidFill>
                  <a:schemeClr val="tx1"/>
                </a:solidFill>
                <a:effectLst/>
                <a:latin typeface="+mn-lt"/>
                <a:ea typeface="+mn-ea"/>
                <a:cs typeface="+mn-cs"/>
              </a:rPr>
              <a:t>. </a:t>
            </a:r>
          </a:p>
          <a:p>
            <a:endParaRPr lang="en-US" dirty="0" smtClean="0"/>
          </a:p>
          <a:p>
            <a:r>
              <a:rPr lang="en-US" sz="1200" b="0" i="0" kern="1200" dirty="0" smtClean="0">
                <a:solidFill>
                  <a:schemeClr val="tx1"/>
                </a:solidFill>
                <a:effectLst/>
                <a:latin typeface="+mn-lt"/>
                <a:ea typeface="+mn-ea"/>
                <a:cs typeface="+mn-cs"/>
              </a:rPr>
              <a:t>There are two new core refactoring operations: </a:t>
            </a:r>
            <a:r>
              <a:rPr lang="en-US" sz="1200" b="1" i="0" kern="1200" dirty="0" smtClean="0">
                <a:solidFill>
                  <a:schemeClr val="tx1"/>
                </a:solidFill>
                <a:effectLst/>
                <a:latin typeface="+mn-lt"/>
                <a:ea typeface="+mn-ea"/>
                <a:cs typeface="+mn-cs"/>
              </a:rPr>
              <a:t>Inline temporary variable</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Introduce local</a:t>
            </a:r>
            <a:r>
              <a:rPr lang="en-US" sz="1200" b="0" i="0" kern="1200" dirty="0" smtClean="0">
                <a:solidFill>
                  <a:schemeClr val="tx1"/>
                </a:solidFill>
                <a:effectLst/>
                <a:latin typeface="+mn-lt"/>
                <a:ea typeface="+mn-ea"/>
                <a:cs typeface="+mn-cs"/>
              </a:rPr>
              <a:t>. Here’s an example of the new </a:t>
            </a:r>
            <a:r>
              <a:rPr lang="en-US" sz="1200" b="1" i="0" kern="1200" dirty="0" smtClean="0">
                <a:solidFill>
                  <a:schemeClr val="tx1"/>
                </a:solidFill>
                <a:effectLst/>
                <a:latin typeface="+mn-lt"/>
                <a:ea typeface="+mn-ea"/>
                <a:cs typeface="+mn-cs"/>
              </a:rPr>
              <a:t>Introduce local</a:t>
            </a:r>
            <a:r>
              <a:rPr lang="en-US" sz="1200" b="0" i="0" kern="1200" dirty="0" smtClean="0">
                <a:solidFill>
                  <a:schemeClr val="tx1"/>
                </a:solidFill>
                <a:effectLst/>
                <a:latin typeface="+mn-lt"/>
                <a:ea typeface="+mn-ea"/>
                <a:cs typeface="+mn-cs"/>
              </a:rPr>
              <a:t> feature: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Refactoring support for Visual Basic has been added for the first time, and has also been moved to the Light Bulb.</a:t>
            </a:r>
          </a:p>
          <a:p>
            <a:r>
              <a:rPr lang="en-US" sz="1200" b="0" i="0" kern="1200" dirty="0" smtClean="0">
                <a:solidFill>
                  <a:schemeClr val="tx1"/>
                </a:solidFill>
                <a:effectLst/>
                <a:latin typeface="+mn-lt"/>
                <a:ea typeface="+mn-ea"/>
                <a:cs typeface="+mn-cs"/>
              </a:rPr>
              <a:t>Renaming has also been improved; now it highlights all the instances of the identifier you want to rename, letting you type the new name to all instances at once directly in the editor.</a:t>
            </a:r>
          </a:p>
          <a:p>
            <a:endParaRPr lang="en-US" dirty="0"/>
          </a:p>
        </p:txBody>
      </p:sp>
      <p:sp>
        <p:nvSpPr>
          <p:cNvPr id="4" name="Slide Number Placeholder 3"/>
          <p:cNvSpPr>
            <a:spLocks noGrp="1"/>
          </p:cNvSpPr>
          <p:nvPr>
            <p:ph type="sldNum" sz="quarter" idx="10"/>
          </p:nvPr>
        </p:nvSpPr>
        <p:spPr/>
        <p:txBody>
          <a:bodyPr/>
          <a:lstStyle/>
          <a:p>
            <a:fld id="{A4EBBBE6-82E7-4140-976F-09DC2EF1FB67}" type="slidenum">
              <a:rPr lang="en-US" smtClean="0"/>
              <a:t>8</a:t>
            </a:fld>
            <a:endParaRPr lang="en-US"/>
          </a:p>
        </p:txBody>
      </p:sp>
    </p:spTree>
    <p:extLst>
      <p:ext uri="{BB962C8B-B14F-4D97-AF65-F5344CB8AC3E}">
        <p14:creationId xmlns:p14="http://schemas.microsoft.com/office/powerpoint/2010/main" val="2604720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Visual Studio notifies you when an update is available for Visual Studio itself or for any of the components that it knows about. It also provides notifications about certain kinds of events that occur in the Visual Studio environment. The notification icon is a flag in the upper right of the Visual Studio title bar; when the icon is red, it means there are updates available for you to install, or events such as crashes that you might want to know more about. You can click on the icon to see a list of the notifications and choose which ones to install act on. You can choose to always ignore a notification, and Visual Studio will stop showing it.</a:t>
            </a:r>
            <a:endParaRPr lang="en-US" dirty="0"/>
          </a:p>
        </p:txBody>
      </p:sp>
      <p:sp>
        <p:nvSpPr>
          <p:cNvPr id="4" name="Slide Number Placeholder 3"/>
          <p:cNvSpPr>
            <a:spLocks noGrp="1"/>
          </p:cNvSpPr>
          <p:nvPr>
            <p:ph type="sldNum" sz="quarter" idx="10"/>
          </p:nvPr>
        </p:nvSpPr>
        <p:spPr/>
        <p:txBody>
          <a:bodyPr/>
          <a:lstStyle/>
          <a:p>
            <a:fld id="{A4EBBBE6-82E7-4140-976F-09DC2EF1FB67}" type="slidenum">
              <a:rPr lang="en-US" smtClean="0"/>
              <a:t>9</a:t>
            </a:fld>
            <a:endParaRPr lang="en-US"/>
          </a:p>
        </p:txBody>
      </p:sp>
    </p:spTree>
    <p:extLst>
      <p:ext uri="{BB962C8B-B14F-4D97-AF65-F5344CB8AC3E}">
        <p14:creationId xmlns:p14="http://schemas.microsoft.com/office/powerpoint/2010/main" val="1500138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We've added two new tools—the Live Visual Tree and the Live Property Explorer—that you can use to inspect the visual tree of your running WPF application, as well as the properties on any element in the tree. In short, these tools will allow you to select any element in your running app and show the final, computed and rendered properties. Here's more:</a:t>
            </a:r>
          </a:p>
          <a:p>
            <a:r>
              <a:rPr lang="en-US" sz="1200" b="1" i="0" kern="1200" dirty="0" smtClean="0">
                <a:solidFill>
                  <a:schemeClr val="tx1"/>
                </a:solidFill>
                <a:effectLst/>
                <a:latin typeface="+mn-lt"/>
                <a:ea typeface="+mn-ea"/>
                <a:cs typeface="+mn-cs"/>
              </a:rPr>
              <a:t>Live Visual Tree. </a:t>
            </a:r>
            <a:r>
              <a:rPr lang="en-US" sz="1200" b="0" i="0" kern="1200" dirty="0" smtClean="0">
                <a:solidFill>
                  <a:schemeClr val="tx1"/>
                </a:solidFill>
                <a:effectLst/>
                <a:latin typeface="+mn-lt"/>
                <a:ea typeface="+mn-ea"/>
                <a:cs typeface="+mn-cs"/>
              </a:rPr>
              <a:t>Now, you can view the full visual tree of a running application during a debug session. The Live Visual Tree is available when you press F5 in Visual Studio or attach to a running application. You can use the Live Visual Tree to select elements in a running application for inspection in the Live Property Explorer. Descendant count is displayed, and if the source information is available, you can instantly find the file and location of the element's definition.</a:t>
            </a:r>
          </a:p>
          <a:p>
            <a:r>
              <a:rPr lang="en-US" sz="1200" b="1" i="0" kern="1200" dirty="0" smtClean="0">
                <a:solidFill>
                  <a:schemeClr val="tx1"/>
                </a:solidFill>
                <a:effectLst/>
                <a:latin typeface="+mn-lt"/>
                <a:ea typeface="+mn-ea"/>
                <a:cs typeface="+mn-cs"/>
              </a:rPr>
              <a:t>Live Property Explorer.</a:t>
            </a:r>
            <a:r>
              <a:rPr lang="en-US" sz="1200" b="0" i="0" kern="1200" dirty="0" smtClean="0">
                <a:solidFill>
                  <a:schemeClr val="tx1"/>
                </a:solidFill>
                <a:effectLst/>
                <a:latin typeface="+mn-lt"/>
                <a:ea typeface="+mn-ea"/>
                <a:cs typeface="+mn-cs"/>
              </a:rPr>
              <a:t> Use this new tool to inspect the properties set on any element in a running application, grouped by the scope in which they are set. You can modify these properties during a debugging session and immediately see their changes in the running application.</a:t>
            </a:r>
          </a:p>
          <a:p>
            <a:r>
              <a:rPr lang="en-US" sz="1200" b="0" i="0" kern="1200" dirty="0" smtClean="0">
                <a:solidFill>
                  <a:schemeClr val="tx1"/>
                </a:solidFill>
                <a:effectLst/>
                <a:latin typeface="+mn-lt"/>
                <a:ea typeface="+mn-ea"/>
                <a:cs typeface="+mn-cs"/>
              </a:rPr>
              <a:t>Picking apart how properties override each other and figuring out winning behavior can prove difficult at design time. Now, by using our new UI debugging tools for XAML, you can perform these inspections at runtime, when you can take everything into account.</a:t>
            </a:r>
          </a:p>
          <a:p>
            <a:endParaRPr lang="en-US" dirty="0"/>
          </a:p>
        </p:txBody>
      </p:sp>
      <p:sp>
        <p:nvSpPr>
          <p:cNvPr id="4" name="Slide Number Placeholder 3"/>
          <p:cNvSpPr>
            <a:spLocks noGrp="1"/>
          </p:cNvSpPr>
          <p:nvPr>
            <p:ph type="sldNum" sz="quarter" idx="10"/>
          </p:nvPr>
        </p:nvSpPr>
        <p:spPr/>
        <p:txBody>
          <a:bodyPr/>
          <a:lstStyle/>
          <a:p>
            <a:fld id="{A4EBBBE6-82E7-4140-976F-09DC2EF1FB67}" type="slidenum">
              <a:rPr lang="en-US" smtClean="0"/>
              <a:t>10</a:t>
            </a:fld>
            <a:endParaRPr lang="en-US"/>
          </a:p>
        </p:txBody>
      </p:sp>
    </p:spTree>
    <p:extLst>
      <p:ext uri="{BB962C8B-B14F-4D97-AF65-F5344CB8AC3E}">
        <p14:creationId xmlns:p14="http://schemas.microsoft.com/office/powerpoint/2010/main" val="371317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Our new Timeline tool provides you with a scenario-centric view of the resources that your applications consume, which you can use to inspect, diagnose, and improve the performance of your WPF and Windows Store 8.1 applications.</a:t>
            </a:r>
          </a:p>
          <a:p>
            <a:r>
              <a:rPr lang="en-US" sz="1200" b="0" i="0" kern="1200" dirty="0" smtClean="0">
                <a:solidFill>
                  <a:schemeClr val="tx1"/>
                </a:solidFill>
                <a:effectLst/>
                <a:latin typeface="+mn-lt"/>
                <a:ea typeface="+mn-ea"/>
                <a:cs typeface="+mn-cs"/>
              </a:rPr>
              <a:t>The Timeline tool, which is in the Performance and Diagnostics hub, shows you how much time your application spends in preparing UI frames and in servicing networks and disk requests, and it does so in the context of scenarios such as Application Load and Page Load. </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4EBBBE6-82E7-4140-976F-09DC2EF1FB67}" type="slidenum">
              <a:rPr lang="en-US" smtClean="0"/>
              <a:t>11</a:t>
            </a:fld>
            <a:endParaRPr lang="en-US"/>
          </a:p>
        </p:txBody>
      </p:sp>
    </p:spTree>
    <p:extLst>
      <p:ext uri="{BB962C8B-B14F-4D97-AF65-F5344CB8AC3E}">
        <p14:creationId xmlns:p14="http://schemas.microsoft.com/office/powerpoint/2010/main" val="1766381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Diagnostic Tools window that appears when you start debugging (press F5). The Diagnostics Tools window contains the following features:</a:t>
            </a:r>
          </a:p>
          <a:p>
            <a:endParaRPr lang="en-US" dirty="0" smtClean="0"/>
          </a:p>
          <a:p>
            <a:r>
              <a:rPr lang="en-US" dirty="0" smtClean="0"/>
              <a:t>Debugger Events (with </a:t>
            </a:r>
            <a:r>
              <a:rPr lang="en-US" dirty="0" err="1" smtClean="0"/>
              <a:t>IntelliTrace</a:t>
            </a:r>
            <a:r>
              <a:rPr lang="en-US" dirty="0" smtClean="0"/>
              <a:t>) </a:t>
            </a:r>
          </a:p>
          <a:p>
            <a:r>
              <a:rPr lang="en-US" dirty="0" smtClean="0"/>
              <a:t>Debugger Events (with </a:t>
            </a:r>
            <a:r>
              <a:rPr lang="en-US" dirty="0" err="1" smtClean="0"/>
              <a:t>IntelliTrace</a:t>
            </a:r>
            <a:r>
              <a:rPr lang="en-US" dirty="0" smtClean="0"/>
              <a:t>) gives you access to all Break, Output, and </a:t>
            </a:r>
            <a:r>
              <a:rPr lang="en-US" dirty="0" err="1" smtClean="0"/>
              <a:t>IntelliTrace</a:t>
            </a:r>
            <a:r>
              <a:rPr lang="en-US" dirty="0" smtClean="0"/>
              <a:t> events collected during your debugging session. The data is presented both as a timeline and as a tabular view. The two views are synchronized and can interact with each other.</a:t>
            </a:r>
          </a:p>
          <a:p>
            <a:endParaRPr lang="en-US" dirty="0" smtClean="0"/>
          </a:p>
          <a:p>
            <a:r>
              <a:rPr lang="en-US" dirty="0" smtClean="0"/>
              <a:t>Memory Usage </a:t>
            </a:r>
          </a:p>
          <a:p>
            <a:r>
              <a:rPr lang="en-US" dirty="0" smtClean="0"/>
              <a:t>The Memory Usage tool allows you to monitor the memory usage of your app while you are debugging. You can also take and compare detailed snapshots of native and managed memory to analyze the cause of memory growth and memory leaks.</a:t>
            </a:r>
          </a:p>
          <a:p>
            <a:endParaRPr lang="en-US" dirty="0" smtClean="0"/>
          </a:p>
          <a:p>
            <a:r>
              <a:rPr lang="en-US" dirty="0" smtClean="0"/>
              <a:t>CPU Usage </a:t>
            </a:r>
          </a:p>
          <a:p>
            <a:r>
              <a:rPr lang="en-US" dirty="0" smtClean="0"/>
              <a:t>The CPU Usage tool allows you to monitor the CPU usage of your application while you are debugging. </a:t>
            </a:r>
          </a:p>
          <a:p>
            <a:endParaRPr lang="en-US" dirty="0" smtClean="0"/>
          </a:p>
          <a:p>
            <a:r>
              <a:rPr lang="en-US" dirty="0" smtClean="0"/>
              <a:t>(This tool replaces the CPU time </a:t>
            </a:r>
            <a:r>
              <a:rPr lang="en-US" dirty="0" err="1" smtClean="0"/>
              <a:t>PerfTip</a:t>
            </a:r>
            <a:r>
              <a:rPr lang="en-US" dirty="0" smtClean="0"/>
              <a:t> that was available in the Preview release of Visual Studio 2015.)</a:t>
            </a:r>
            <a:endParaRPr lang="en-US" dirty="0"/>
          </a:p>
        </p:txBody>
      </p:sp>
      <p:sp>
        <p:nvSpPr>
          <p:cNvPr id="4" name="Slide Number Placeholder 3"/>
          <p:cNvSpPr>
            <a:spLocks noGrp="1"/>
          </p:cNvSpPr>
          <p:nvPr>
            <p:ph type="sldNum" sz="quarter" idx="10"/>
          </p:nvPr>
        </p:nvSpPr>
        <p:spPr/>
        <p:txBody>
          <a:bodyPr/>
          <a:lstStyle/>
          <a:p>
            <a:fld id="{A4EBBBE6-82E7-4140-976F-09DC2EF1FB67}" type="slidenum">
              <a:rPr lang="en-US" smtClean="0"/>
              <a:t>12</a:t>
            </a:fld>
            <a:endParaRPr lang="en-US"/>
          </a:p>
        </p:txBody>
      </p:sp>
    </p:spTree>
    <p:extLst>
      <p:ext uri="{BB962C8B-B14F-4D97-AF65-F5344CB8AC3E}">
        <p14:creationId xmlns:p14="http://schemas.microsoft.com/office/powerpoint/2010/main" val="1911980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IntelliTest</a:t>
            </a:r>
            <a:r>
              <a:rPr lang="en-US" sz="1200" b="0" i="0" kern="1200" dirty="0" smtClean="0">
                <a:solidFill>
                  <a:schemeClr val="tx1"/>
                </a:solidFill>
                <a:effectLst/>
                <a:latin typeface="+mn-lt"/>
                <a:ea typeface="+mn-ea"/>
                <a:cs typeface="+mn-cs"/>
              </a:rPr>
              <a:t> explores your .NET code to generate test data and a suite of unit tests. For every statement in the code, a test input is generated that will execute that statement. A case analysis is performed for every conditional branch in the code. For example, if statements, assertions, and all operations that can throw exceptions are analyzed. This analysis is used to generate test data for a parameterized unit test for each of your methods, creating unit tests with maximum code coverage. Then you bring your domain knowledge to improve these unit tests.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you run </a:t>
            </a:r>
            <a:r>
              <a:rPr lang="en-US" sz="1200" b="0" i="0" kern="1200" dirty="0" err="1" smtClean="0">
                <a:solidFill>
                  <a:schemeClr val="tx1"/>
                </a:solidFill>
                <a:effectLst/>
                <a:latin typeface="+mn-lt"/>
                <a:ea typeface="+mn-ea"/>
                <a:cs typeface="+mn-cs"/>
              </a:rPr>
              <a:t>IntelliTest</a:t>
            </a:r>
            <a:r>
              <a:rPr lang="en-US" sz="1200" b="0" i="0" kern="1200" dirty="0" smtClean="0">
                <a:solidFill>
                  <a:schemeClr val="tx1"/>
                </a:solidFill>
                <a:effectLst/>
                <a:latin typeface="+mn-lt"/>
                <a:ea typeface="+mn-ea"/>
                <a:cs typeface="+mn-cs"/>
              </a:rPr>
              <a:t>, you can easily see which tests are failing and add any necessary code to fix them. You can select which of the generated tests to save into a test project to provide a regression suite. As you change your code, rerun </a:t>
            </a:r>
            <a:r>
              <a:rPr lang="en-US" sz="1200" b="0" i="0" kern="1200" dirty="0" err="1" smtClean="0">
                <a:solidFill>
                  <a:schemeClr val="tx1"/>
                </a:solidFill>
                <a:effectLst/>
                <a:latin typeface="+mn-lt"/>
                <a:ea typeface="+mn-ea"/>
                <a:cs typeface="+mn-cs"/>
              </a:rPr>
              <a:t>IntelliTest</a:t>
            </a:r>
            <a:r>
              <a:rPr lang="en-US" sz="1200" b="0" i="0" kern="1200" dirty="0" smtClean="0">
                <a:solidFill>
                  <a:schemeClr val="tx1"/>
                </a:solidFill>
                <a:effectLst/>
                <a:latin typeface="+mn-lt"/>
                <a:ea typeface="+mn-ea"/>
                <a:cs typeface="+mn-cs"/>
              </a:rPr>
              <a:t> to keep the generated tests in sync with your code changes.</a:t>
            </a:r>
          </a:p>
          <a:p>
            <a:endParaRPr lang="en-US" dirty="0"/>
          </a:p>
        </p:txBody>
      </p:sp>
      <p:sp>
        <p:nvSpPr>
          <p:cNvPr id="4" name="Slide Number Placeholder 3"/>
          <p:cNvSpPr>
            <a:spLocks noGrp="1"/>
          </p:cNvSpPr>
          <p:nvPr>
            <p:ph type="sldNum" sz="quarter" idx="10"/>
          </p:nvPr>
        </p:nvSpPr>
        <p:spPr/>
        <p:txBody>
          <a:bodyPr/>
          <a:lstStyle/>
          <a:p>
            <a:fld id="{A4EBBBE6-82E7-4140-976F-09DC2EF1FB67}" type="slidenum">
              <a:rPr lang="en-US" smtClean="0"/>
              <a:t>13</a:t>
            </a:fld>
            <a:endParaRPr lang="en-US"/>
          </a:p>
        </p:txBody>
      </p:sp>
    </p:spTree>
    <p:extLst>
      <p:ext uri="{BB962C8B-B14F-4D97-AF65-F5344CB8AC3E}">
        <p14:creationId xmlns:p14="http://schemas.microsoft.com/office/powerpoint/2010/main" val="4225009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Managed Edit and Continue on Attach</a:t>
            </a:r>
          </a:p>
          <a:p>
            <a:endParaRPr lang="en-US" dirty="0" smtClean="0"/>
          </a:p>
          <a:p>
            <a:r>
              <a:rPr lang="en-US" dirty="0" smtClean="0"/>
              <a:t>Now, in RC, you can edit and continue when you attach to .NET applications and when the environment variable </a:t>
            </a:r>
            <a:r>
              <a:rPr lang="en-US" dirty="0" err="1" smtClean="0"/>
              <a:t>complus_forceenc</a:t>
            </a:r>
            <a:r>
              <a:rPr lang="en-US" dirty="0" smtClean="0"/>
              <a:t> is set to 1 in the target process.</a:t>
            </a:r>
          </a:p>
          <a:p>
            <a:endParaRPr lang="en-US" dirty="0" smtClean="0"/>
          </a:p>
          <a:p>
            <a:r>
              <a:rPr lang="en-US" dirty="0" smtClean="0"/>
              <a:t>Breakpoint Configuration</a:t>
            </a:r>
          </a:p>
          <a:p>
            <a:endParaRPr lang="en-US" dirty="0" smtClean="0"/>
          </a:p>
          <a:p>
            <a:r>
              <a:rPr lang="en-US" dirty="0" smtClean="0"/>
              <a:t>The new Breakpoint Settings window allows you to specify conditions and actions for your breakpoints. The window includes improved IntelliSense support for breakpoint conditions and actions. You can use undo (CTRL+Z) to restore deleted breakpoints.</a:t>
            </a:r>
          </a:p>
          <a:p>
            <a:endParaRPr lang="en-US" dirty="0" smtClean="0"/>
          </a:p>
          <a:p>
            <a:r>
              <a:rPr lang="en-US" dirty="0" smtClean="0"/>
              <a:t>Lambda Expressions in Debugger Windows</a:t>
            </a:r>
          </a:p>
          <a:p>
            <a:endParaRPr lang="en-US" dirty="0" smtClean="0"/>
          </a:p>
          <a:p>
            <a:r>
              <a:rPr lang="en-US" dirty="0" smtClean="0"/>
              <a:t>You can now use lambda expressions in the Watch, Immediate, and other debugger windows in C# and Visual Basic.</a:t>
            </a:r>
          </a:p>
          <a:p>
            <a:endParaRPr lang="en-US" dirty="0" smtClean="0"/>
          </a:p>
          <a:p>
            <a:r>
              <a:rPr lang="en-US" dirty="0" err="1" smtClean="0"/>
              <a:t>PerfTips</a:t>
            </a:r>
            <a:endParaRPr lang="en-US" dirty="0" smtClean="0"/>
          </a:p>
          <a:p>
            <a:endParaRPr lang="en-US" dirty="0" smtClean="0"/>
          </a:p>
          <a:p>
            <a:r>
              <a:rPr lang="en-US" dirty="0" smtClean="0"/>
              <a:t>You can use the </a:t>
            </a:r>
            <a:r>
              <a:rPr lang="en-US" dirty="0" err="1" smtClean="0"/>
              <a:t>PerfTips</a:t>
            </a:r>
            <a:r>
              <a:rPr lang="en-US" dirty="0" smtClean="0"/>
              <a:t> feature to see how long code took to execute directly in the editor when code execution exceeds a specified threshold.</a:t>
            </a:r>
            <a:endParaRPr lang="en-US" dirty="0"/>
          </a:p>
        </p:txBody>
      </p:sp>
      <p:sp>
        <p:nvSpPr>
          <p:cNvPr id="4" name="Slide Number Placeholder 3"/>
          <p:cNvSpPr>
            <a:spLocks noGrp="1"/>
          </p:cNvSpPr>
          <p:nvPr>
            <p:ph type="sldNum" sz="quarter" idx="10"/>
          </p:nvPr>
        </p:nvSpPr>
        <p:spPr/>
        <p:txBody>
          <a:bodyPr/>
          <a:lstStyle/>
          <a:p>
            <a:fld id="{A4EBBBE6-82E7-4140-976F-09DC2EF1FB67}" type="slidenum">
              <a:rPr lang="en-US" smtClean="0"/>
              <a:t>14</a:t>
            </a:fld>
            <a:endParaRPr lang="en-US"/>
          </a:p>
        </p:txBody>
      </p:sp>
    </p:spTree>
    <p:extLst>
      <p:ext uri="{BB962C8B-B14F-4D97-AF65-F5344CB8AC3E}">
        <p14:creationId xmlns:p14="http://schemas.microsoft.com/office/powerpoint/2010/main" val="4154302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Stay focused on your work while you find information about your code - without leaving the editor. You can review changes and other history for work items, bugs, code reviews, and so on for code that’s stored in Visual Studio Online (VSO) or in Team Foundation Server (TFS).</a:t>
            </a:r>
          </a:p>
          <a:p>
            <a:r>
              <a:rPr lang="en-US" sz="1200" b="0" i="0" kern="1200" dirty="0" smtClean="0">
                <a:solidFill>
                  <a:schemeClr val="tx1"/>
                </a:solidFill>
                <a:effectLst/>
                <a:latin typeface="+mn-lt"/>
                <a:ea typeface="+mn-ea"/>
                <a:cs typeface="+mn-cs"/>
              </a:rPr>
              <a:t>In Visual Studio Enterprise and Visual Studio Professional, you can now:</a:t>
            </a:r>
          </a:p>
          <a:p>
            <a:endParaRPr lang="en-US" dirty="0" smtClean="0"/>
          </a:p>
          <a:p>
            <a:r>
              <a:rPr lang="en-US" sz="1200" b="0" i="0" kern="1200" dirty="0" smtClean="0">
                <a:solidFill>
                  <a:schemeClr val="tx1"/>
                </a:solidFill>
                <a:effectLst/>
                <a:latin typeface="+mn-lt"/>
                <a:ea typeface="+mn-ea"/>
                <a:cs typeface="+mn-cs"/>
              </a:rPr>
              <a:t>Get history for an entire code file in the Visual Studio editor when you use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See a graph that shows the people who changed your code. This can help you find patterns in your team's changes and assess their impact.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Easily see when your code was last changed.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Find changes in other branches that affect your code.</a:t>
            </a:r>
          </a:p>
          <a:p>
            <a:endParaRPr lang="en-US" dirty="0"/>
          </a:p>
        </p:txBody>
      </p:sp>
      <p:sp>
        <p:nvSpPr>
          <p:cNvPr id="4" name="Slide Number Placeholder 3"/>
          <p:cNvSpPr>
            <a:spLocks noGrp="1"/>
          </p:cNvSpPr>
          <p:nvPr>
            <p:ph type="sldNum" sz="quarter" idx="10"/>
          </p:nvPr>
        </p:nvSpPr>
        <p:spPr/>
        <p:txBody>
          <a:bodyPr/>
          <a:lstStyle/>
          <a:p>
            <a:fld id="{A4EBBBE6-82E7-4140-976F-09DC2EF1FB67}" type="slidenum">
              <a:rPr lang="en-US" smtClean="0"/>
              <a:t>15</a:t>
            </a:fld>
            <a:endParaRPr lang="en-US"/>
          </a:p>
        </p:txBody>
      </p:sp>
    </p:spTree>
    <p:extLst>
      <p:ext uri="{BB962C8B-B14F-4D97-AF65-F5344CB8AC3E}">
        <p14:creationId xmlns:p14="http://schemas.microsoft.com/office/powerpoint/2010/main" val="97886948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8358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9765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6139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6745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61BEF0D-F0BB-DE4B-95CE-6DB70DBA9567}" type="datetimeFigureOut">
              <a:rPr lang="en-US" smtClean="0"/>
              <a:pPr/>
              <a:t>5/29/2015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1251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7012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233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3988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8147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5/29/2015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3273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5/29/2015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9087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1BEF0D-F0BB-DE4B-95CE-6DB70DBA9567}" type="datetimeFigureOut">
              <a:rPr lang="en-US" smtClean="0"/>
              <a:pPr/>
              <a:t>5/29/2015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4943920"/>
      </p:ext>
    </p:extLst>
  </p:cSld>
  <p:clrMap bg1="lt1" tx1="dk1" bg2="lt2" tx2="dk2" accent1="accent1" accent2="accent2" accent3="accent3" accent4="accent4" accent5="accent5" accent6="accent6" hlink="hlink" folHlink="folHlink"/>
  <p:sldLayoutIdLst>
    <p:sldLayoutId id="2147484551" r:id="rId1"/>
    <p:sldLayoutId id="2147484552" r:id="rId2"/>
    <p:sldLayoutId id="2147484553" r:id="rId3"/>
    <p:sldLayoutId id="2147484554" r:id="rId4"/>
    <p:sldLayoutId id="2147484555" r:id="rId5"/>
    <p:sldLayoutId id="2147484556" r:id="rId6"/>
    <p:sldLayoutId id="2147484557" r:id="rId7"/>
    <p:sldLayoutId id="2147484558" r:id="rId8"/>
    <p:sldLayoutId id="2147484559" r:id="rId9"/>
    <p:sldLayoutId id="2147484560" r:id="rId10"/>
    <p:sldLayoutId id="214748456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blogs.msdn.com/b/wpf/archive/2015/01/16/new-ui-performance-analysis-tool-for-wpf-applications.aspx"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sdn.microsoft.com/en-us/library/bb386063(v=vs.140).aspx" TargetMode="External"/><Relationship Id="rId2" Type="http://schemas.openxmlformats.org/officeDocument/2006/relationships/hyperlink" Target="https://www.visualstudio.com/news/vs2015-vs" TargetMode="External"/><Relationship Id="rId1" Type="http://schemas.openxmlformats.org/officeDocument/2006/relationships/slideLayout" Target="../slideLayouts/slideLayout2.xml"/><Relationship Id="rId6" Type="http://schemas.openxmlformats.org/officeDocument/2006/relationships/hyperlink" Target="https://msdn.microsoft.com/en-us/magazine/dn802602.aspx" TargetMode="External"/><Relationship Id="rId5" Type="http://schemas.openxmlformats.org/officeDocument/2006/relationships/hyperlink" Target="http://www.hanselman.com/blog/ASPNET5VNextWorkInProgressExploringTagHelpers.aspx" TargetMode="External"/><Relationship Id="rId4" Type="http://schemas.openxmlformats.org/officeDocument/2006/relationships/hyperlink" Target="http://blogs.msdn.com/b/webdev/archive/2015/04/29/new-asp-net-features-and-fixes-in-visual-studio-2015-rc.aspx"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matthewreily/okcsharp-presentations" TargetMode="External"/><Relationship Id="rId2" Type="http://schemas.openxmlformats.org/officeDocument/2006/relationships/hyperlink" Target="mailto:matt@okcsharp.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New?</a:t>
            </a:r>
            <a:endParaRPr lang="en-US" dirty="0"/>
          </a:p>
        </p:txBody>
      </p:sp>
      <p:sp>
        <p:nvSpPr>
          <p:cNvPr id="3" name="Subtitle 2"/>
          <p:cNvSpPr>
            <a:spLocks noGrp="1"/>
          </p:cNvSpPr>
          <p:nvPr>
            <p:ph type="subTitle" idx="1"/>
          </p:nvPr>
        </p:nvSpPr>
        <p:spPr/>
        <p:txBody>
          <a:bodyPr/>
          <a:lstStyle/>
          <a:p>
            <a:r>
              <a:rPr lang="en-US" dirty="0"/>
              <a:t>VS 2015 RC/ASP.NET 5</a:t>
            </a:r>
          </a:p>
        </p:txBody>
      </p:sp>
    </p:spTree>
    <p:extLst>
      <p:ext uri="{BB962C8B-B14F-4D97-AF65-F5344CB8AC3E}">
        <p14:creationId xmlns:p14="http://schemas.microsoft.com/office/powerpoint/2010/main" val="35833883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debugging tools for </a:t>
            </a:r>
            <a:r>
              <a:rPr lang="en-US" dirty="0" smtClean="0"/>
              <a:t>XAML!!!!!</a:t>
            </a:r>
            <a:endParaRPr lang="en-US" dirty="0"/>
          </a:p>
        </p:txBody>
      </p:sp>
      <p:pic>
        <p:nvPicPr>
          <p:cNvPr id="4098" name="Picture 2" descr="Napoleon-dynamite"/>
          <p:cNvPicPr>
            <a:picLocks noGrp="1" noChangeAspect="1" noChangeArrowheads="1" noCrop="1"/>
          </p:cNvPicPr>
          <p:nvPr>
            <p:ph idx="1"/>
          </p:nvPr>
        </p:nvPicPr>
        <p:blipFill>
          <a:blip r:embed="rId3">
            <a:extLst>
              <a:ext uri="{28A0092B-C50C-407E-A947-70E740481C1C}">
                <a14:useLocalDpi xmlns:a14="http://schemas.microsoft.com/office/drawing/2010/main" val="0"/>
              </a:ext>
            </a:extLst>
          </a:blip>
          <a:stretch>
            <a:fillRect/>
          </a:stretch>
        </p:blipFill>
        <p:spPr bwMode="auto">
          <a:xfrm>
            <a:off x="5146675" y="2860675"/>
            <a:ext cx="1905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184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Timeline Tool</a:t>
            </a:r>
            <a:br>
              <a:rPr lang="en-US" b="1" dirty="0"/>
            </a:b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19243" y="2120900"/>
            <a:ext cx="5559863" cy="4051300"/>
          </a:xfrm>
        </p:spPr>
      </p:pic>
      <p:sp>
        <p:nvSpPr>
          <p:cNvPr id="5" name="Rectangle 4"/>
          <p:cNvSpPr/>
          <p:nvPr/>
        </p:nvSpPr>
        <p:spPr>
          <a:xfrm>
            <a:off x="1326222" y="6305888"/>
            <a:ext cx="893193" cy="369332"/>
          </a:xfrm>
          <a:prstGeom prst="rect">
            <a:avLst/>
          </a:prstGeom>
        </p:spPr>
        <p:txBody>
          <a:bodyPr wrap="none">
            <a:spAutoFit/>
          </a:bodyPr>
          <a:lstStyle/>
          <a:p>
            <a:r>
              <a:rPr lang="en-US" dirty="0">
                <a:hlinkClick r:id="rId4"/>
              </a:rPr>
              <a:t>details</a:t>
            </a:r>
            <a:endParaRPr lang="en-US" dirty="0"/>
          </a:p>
        </p:txBody>
      </p:sp>
    </p:spTree>
    <p:extLst>
      <p:ext uri="{BB962C8B-B14F-4D97-AF65-F5344CB8AC3E}">
        <p14:creationId xmlns:p14="http://schemas.microsoft.com/office/powerpoint/2010/main" val="23116806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Diagnostics Tools</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 </a:t>
            </a:r>
            <a:r>
              <a:rPr lang="en-US" dirty="0"/>
              <a:t>new Diagnostic Tools window </a:t>
            </a:r>
            <a:r>
              <a:rPr lang="en-US" dirty="0" smtClean="0"/>
              <a:t>has been added that </a:t>
            </a:r>
            <a:r>
              <a:rPr lang="en-US" dirty="0"/>
              <a:t>appears when you start debugging (press F5). The Diagnostics Tools window contains the following features</a:t>
            </a:r>
            <a:r>
              <a:rPr lang="en-US" dirty="0" smtClean="0"/>
              <a:t>:</a:t>
            </a:r>
            <a:endParaRPr lang="en-US" dirty="0"/>
          </a:p>
          <a:p>
            <a:r>
              <a:rPr lang="en-US" dirty="0"/>
              <a:t>Debugger Events (with </a:t>
            </a:r>
            <a:r>
              <a:rPr lang="en-US" dirty="0" err="1"/>
              <a:t>IntelliTrace</a:t>
            </a:r>
            <a:r>
              <a:rPr lang="en-US" dirty="0"/>
              <a:t>) </a:t>
            </a:r>
          </a:p>
          <a:p>
            <a:r>
              <a:rPr lang="en-US" dirty="0" smtClean="0"/>
              <a:t>Memory </a:t>
            </a:r>
            <a:r>
              <a:rPr lang="en-US" dirty="0"/>
              <a:t>Usage </a:t>
            </a:r>
          </a:p>
          <a:p>
            <a:r>
              <a:rPr lang="en-US" dirty="0" smtClean="0"/>
              <a:t>CPU </a:t>
            </a:r>
            <a:r>
              <a:rPr lang="en-US" dirty="0"/>
              <a:t>Usage </a:t>
            </a:r>
          </a:p>
          <a:p>
            <a:pPr lvl="1"/>
            <a:endParaRPr lang="en-US" dirty="0" smtClean="0"/>
          </a:p>
          <a:p>
            <a:pPr lvl="1"/>
            <a:r>
              <a:rPr lang="en-US" dirty="0" smtClean="0"/>
              <a:t>This </a:t>
            </a:r>
            <a:r>
              <a:rPr lang="en-US" dirty="0"/>
              <a:t>tool replaces the CPU time </a:t>
            </a:r>
            <a:r>
              <a:rPr lang="en-US" dirty="0" err="1"/>
              <a:t>PerfTip</a:t>
            </a:r>
            <a:r>
              <a:rPr lang="en-US" dirty="0"/>
              <a:t> that was available in the Preview release of Visual Studio 2015.)</a:t>
            </a:r>
          </a:p>
        </p:txBody>
      </p:sp>
    </p:spTree>
    <p:extLst>
      <p:ext uri="{BB962C8B-B14F-4D97-AF65-F5344CB8AC3E}">
        <p14:creationId xmlns:p14="http://schemas.microsoft.com/office/powerpoint/2010/main" val="3692954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IntelliTest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427" y="2093976"/>
            <a:ext cx="5015895" cy="40513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5492" y="2093976"/>
            <a:ext cx="6343650" cy="4051300"/>
          </a:xfrm>
          <a:prstGeom prst="rect">
            <a:avLst/>
          </a:prstGeom>
        </p:spPr>
      </p:pic>
    </p:spTree>
    <p:extLst>
      <p:ext uri="{BB962C8B-B14F-4D97-AF65-F5344CB8AC3E}">
        <p14:creationId xmlns:p14="http://schemas.microsoft.com/office/powerpoint/2010/main" val="696959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Debugging and Diagnostics</a:t>
            </a:r>
            <a:br>
              <a:rPr lang="en-US" dirty="0"/>
            </a:br>
            <a:endParaRPr lang="en-US" dirty="0"/>
          </a:p>
        </p:txBody>
      </p:sp>
      <p:sp>
        <p:nvSpPr>
          <p:cNvPr id="3" name="Content Placeholder 2"/>
          <p:cNvSpPr>
            <a:spLocks noGrp="1"/>
          </p:cNvSpPr>
          <p:nvPr>
            <p:ph idx="1"/>
          </p:nvPr>
        </p:nvSpPr>
        <p:spPr/>
        <p:txBody>
          <a:bodyPr>
            <a:normAutofit/>
          </a:bodyPr>
          <a:lstStyle/>
          <a:p>
            <a:r>
              <a:rPr lang="en-US" dirty="0"/>
              <a:t>Managed Edit and Continue on </a:t>
            </a:r>
            <a:r>
              <a:rPr lang="en-US" dirty="0" smtClean="0"/>
              <a:t>Attach</a:t>
            </a:r>
          </a:p>
          <a:p>
            <a:pPr lvl="1"/>
            <a:r>
              <a:rPr lang="en-US" dirty="0"/>
              <a:t>Now, in RC, you can edit and continue when you attach to .NET applications and when the environment variable </a:t>
            </a:r>
            <a:r>
              <a:rPr lang="en-US" dirty="0" err="1"/>
              <a:t>complus_forceenc</a:t>
            </a:r>
            <a:r>
              <a:rPr lang="en-US" dirty="0"/>
              <a:t> is set to 1 in the target </a:t>
            </a:r>
            <a:r>
              <a:rPr lang="en-US" dirty="0" smtClean="0"/>
              <a:t>process</a:t>
            </a:r>
            <a:r>
              <a:rPr lang="en-US" dirty="0"/>
              <a:t>.</a:t>
            </a:r>
          </a:p>
          <a:p>
            <a:r>
              <a:rPr lang="en-US" dirty="0"/>
              <a:t>Breakpoint </a:t>
            </a:r>
            <a:r>
              <a:rPr lang="en-US" dirty="0" smtClean="0"/>
              <a:t>Configuration</a:t>
            </a:r>
          </a:p>
          <a:p>
            <a:r>
              <a:rPr lang="en-US" dirty="0" smtClean="0"/>
              <a:t>Lambda </a:t>
            </a:r>
            <a:r>
              <a:rPr lang="en-US" dirty="0"/>
              <a:t>Expressions in Debugger </a:t>
            </a:r>
            <a:r>
              <a:rPr lang="en-US" dirty="0" smtClean="0"/>
              <a:t>Windows</a:t>
            </a:r>
          </a:p>
          <a:p>
            <a:r>
              <a:rPr lang="en-US" dirty="0" err="1" smtClean="0"/>
              <a:t>PerfTips</a:t>
            </a:r>
            <a:endParaRPr lang="en-US" dirty="0"/>
          </a:p>
        </p:txBody>
      </p:sp>
    </p:spTree>
    <p:extLst>
      <p:ext uri="{BB962C8B-B14F-4D97-AF65-F5344CB8AC3E}">
        <p14:creationId xmlns:p14="http://schemas.microsoft.com/office/powerpoint/2010/main" val="3007079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CodeLens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66068" y="2412319"/>
            <a:ext cx="6438900" cy="1247775"/>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6068" y="3796165"/>
            <a:ext cx="6705600" cy="2219325"/>
          </a:xfrm>
          <a:prstGeom prst="rect">
            <a:avLst/>
          </a:prstGeom>
        </p:spPr>
      </p:pic>
    </p:spTree>
    <p:extLst>
      <p:ext uri="{BB962C8B-B14F-4D97-AF65-F5344CB8AC3E}">
        <p14:creationId xmlns:p14="http://schemas.microsoft.com/office/powerpoint/2010/main" val="859207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5 and Vs 2015 RC</a:t>
            </a:r>
            <a:endParaRPr lang="en-US" dirty="0"/>
          </a:p>
        </p:txBody>
      </p:sp>
      <p:sp>
        <p:nvSpPr>
          <p:cNvPr id="3" name="Content Placeholder 2"/>
          <p:cNvSpPr>
            <a:spLocks noGrp="1"/>
          </p:cNvSpPr>
          <p:nvPr>
            <p:ph idx="1"/>
          </p:nvPr>
        </p:nvSpPr>
        <p:spPr/>
        <p:txBody>
          <a:bodyPr/>
          <a:lstStyle/>
          <a:p>
            <a:r>
              <a:rPr lang="en-US" dirty="0" smtClean="0"/>
              <a:t>The BIG rename</a:t>
            </a:r>
          </a:p>
          <a:p>
            <a:pPr lvl="1"/>
            <a:endParaRPr lang="en-US" dirty="0" smtClean="0"/>
          </a:p>
          <a:p>
            <a:pPr lvl="1"/>
            <a:r>
              <a:rPr lang="en-US" dirty="0"/>
              <a:t>k</a:t>
            </a:r>
            <a:r>
              <a:rPr lang="en-US" dirty="0" smtClean="0"/>
              <a:t> and </a:t>
            </a:r>
            <a:r>
              <a:rPr lang="en-US" dirty="0" err="1" smtClean="0"/>
              <a:t>klr</a:t>
            </a:r>
            <a:r>
              <a:rPr lang="en-US" dirty="0" smtClean="0"/>
              <a:t> = DNX</a:t>
            </a:r>
          </a:p>
          <a:p>
            <a:pPr lvl="1"/>
            <a:r>
              <a:rPr lang="en-US" dirty="0" err="1" smtClean="0"/>
              <a:t>kvm</a:t>
            </a:r>
            <a:r>
              <a:rPr lang="en-US" dirty="0" smtClean="0"/>
              <a:t> = </a:t>
            </a:r>
            <a:r>
              <a:rPr lang="en-US" dirty="0" err="1" smtClean="0"/>
              <a:t>dnvm</a:t>
            </a:r>
            <a:endParaRPr lang="en-US" dirty="0" smtClean="0"/>
          </a:p>
          <a:p>
            <a:pPr lvl="1"/>
            <a:r>
              <a:rPr lang="en-US" dirty="0" err="1" smtClean="0"/>
              <a:t>Kpm</a:t>
            </a:r>
            <a:r>
              <a:rPr lang="en-US" dirty="0" smtClean="0"/>
              <a:t> = </a:t>
            </a:r>
            <a:r>
              <a:rPr lang="en-US" dirty="0" err="1" smtClean="0"/>
              <a:t>dnu</a:t>
            </a:r>
            <a:r>
              <a:rPr lang="en-US" dirty="0" smtClean="0"/>
              <a:t> and </a:t>
            </a:r>
            <a:r>
              <a:rPr lang="en-US" dirty="0" err="1" smtClean="0"/>
              <a:t>nuget</a:t>
            </a:r>
            <a:endParaRPr lang="en-US" dirty="0" smtClean="0"/>
          </a:p>
          <a:p>
            <a:pPr lvl="1"/>
            <a:r>
              <a:rPr lang="en-US" dirty="0"/>
              <a:t>The Aspnet50 and aspnetcore50 framework monikers in </a:t>
            </a:r>
            <a:r>
              <a:rPr lang="en-US" dirty="0" err="1"/>
              <a:t>project.json</a:t>
            </a:r>
            <a:r>
              <a:rPr lang="en-US" dirty="0"/>
              <a:t> files are being replaced with dnx451 and dnxcore50</a:t>
            </a:r>
            <a:r>
              <a:rPr lang="en-US" dirty="0" smtClean="0"/>
              <a:t>.</a:t>
            </a:r>
          </a:p>
          <a:p>
            <a:pPr lvl="1"/>
            <a:endParaRPr lang="en-US" dirty="0"/>
          </a:p>
        </p:txBody>
      </p:sp>
    </p:spTree>
    <p:extLst>
      <p:ext uri="{BB962C8B-B14F-4D97-AF65-F5344CB8AC3E}">
        <p14:creationId xmlns:p14="http://schemas.microsoft.com/office/powerpoint/2010/main" val="3747968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Project Templates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825" y="2656114"/>
            <a:ext cx="4435214" cy="1540229"/>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7987" y="2656114"/>
            <a:ext cx="5080261" cy="3714941"/>
          </a:xfrm>
          <a:prstGeom prst="rect">
            <a:avLst/>
          </a:prstGeom>
        </p:spPr>
      </p:pic>
    </p:spTree>
    <p:extLst>
      <p:ext uri="{BB962C8B-B14F-4D97-AF65-F5344CB8AC3E}">
        <p14:creationId xmlns:p14="http://schemas.microsoft.com/office/powerpoint/2010/main" val="9034923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Editor Improvements to Support </a:t>
            </a:r>
            <a:r>
              <a:rPr lang="en-US" dirty="0" err="1"/>
              <a:t>TagHelpers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79434" y="2922416"/>
            <a:ext cx="5239481" cy="2448267"/>
          </a:xfrm>
        </p:spPr>
      </p:pic>
    </p:spTree>
    <p:extLst>
      <p:ext uri="{BB962C8B-B14F-4D97-AF65-F5344CB8AC3E}">
        <p14:creationId xmlns:p14="http://schemas.microsoft.com/office/powerpoint/2010/main" val="3806725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Custom Launch Settings are saved as Project Properties</a:t>
            </a:r>
            <a:br>
              <a:rPr lang="en-US" b="1" dirty="0"/>
            </a:b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79934" y="2469636"/>
            <a:ext cx="4565885" cy="2362321"/>
          </a:xfrm>
        </p:spPr>
      </p:pic>
    </p:spTree>
    <p:extLst>
      <p:ext uri="{BB962C8B-B14F-4D97-AF65-F5344CB8AC3E}">
        <p14:creationId xmlns:p14="http://schemas.microsoft.com/office/powerpoint/2010/main" val="3077502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Visual Studio 2015 RC</a:t>
            </a:r>
          </a:p>
          <a:p>
            <a:pPr lvl="1"/>
            <a:r>
              <a:rPr lang="en-US" dirty="0" smtClean="0"/>
              <a:t>Where you can get it</a:t>
            </a:r>
          </a:p>
          <a:p>
            <a:pPr lvl="1"/>
            <a:r>
              <a:rPr lang="en-US" dirty="0" smtClean="0"/>
              <a:t>Review what’s new</a:t>
            </a:r>
          </a:p>
          <a:p>
            <a:pPr lvl="2"/>
            <a:r>
              <a:rPr lang="en-US" dirty="0" smtClean="0"/>
              <a:t>Included C# 6 Language Feature </a:t>
            </a:r>
          </a:p>
          <a:p>
            <a:pPr lvl="2"/>
            <a:r>
              <a:rPr lang="en-US" dirty="0" smtClean="0"/>
              <a:t>New tools and feature – </a:t>
            </a:r>
            <a:r>
              <a:rPr lang="en-US" dirty="0" err="1" smtClean="0"/>
              <a:t>CodeLens</a:t>
            </a:r>
            <a:r>
              <a:rPr lang="en-US" dirty="0" smtClean="0"/>
              <a:t>, Code Analysis, Diagnostic tools etc..</a:t>
            </a:r>
          </a:p>
          <a:p>
            <a:r>
              <a:rPr lang="en-US" dirty="0" smtClean="0"/>
              <a:t>ASP.NET 5</a:t>
            </a:r>
          </a:p>
          <a:p>
            <a:pPr lvl="1"/>
            <a:r>
              <a:rPr lang="en-US" dirty="0" smtClean="0"/>
              <a:t>What changed</a:t>
            </a:r>
          </a:p>
          <a:p>
            <a:pPr lvl="1"/>
            <a:r>
              <a:rPr lang="en-US" dirty="0" smtClean="0"/>
              <a:t>How to get started</a:t>
            </a:r>
          </a:p>
        </p:txBody>
      </p:sp>
    </p:spTree>
    <p:extLst>
      <p:ext uri="{BB962C8B-B14F-4D97-AF65-F5344CB8AC3E}">
        <p14:creationId xmlns:p14="http://schemas.microsoft.com/office/powerpoint/2010/main" val="3269042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8371" y="2878364"/>
            <a:ext cx="5296354" cy="2965958"/>
          </a:xfrm>
        </p:spPr>
      </p:pic>
    </p:spTree>
    <p:extLst>
      <p:ext uri="{BB962C8B-B14F-4D97-AF65-F5344CB8AC3E}">
        <p14:creationId xmlns:p14="http://schemas.microsoft.com/office/powerpoint/2010/main" val="1623133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www.visualstudio.com/news/vs2015-vs</a:t>
            </a:r>
            <a:endParaRPr lang="en-US" dirty="0" smtClean="0"/>
          </a:p>
          <a:p>
            <a:r>
              <a:rPr lang="en-US" dirty="0">
                <a:hlinkClick r:id="rId3"/>
              </a:rPr>
              <a:t>https://msdn.microsoft.com/en-us/library/bb386063(v=vs.140).</a:t>
            </a:r>
            <a:r>
              <a:rPr lang="en-US" dirty="0" smtClean="0">
                <a:hlinkClick r:id="rId3"/>
              </a:rPr>
              <a:t>aspx</a:t>
            </a:r>
            <a:endParaRPr lang="en-US" dirty="0" smtClean="0"/>
          </a:p>
          <a:p>
            <a:r>
              <a:rPr lang="en-US" dirty="0">
                <a:hlinkClick r:id="rId4"/>
              </a:rPr>
              <a:t>http://</a:t>
            </a:r>
            <a:r>
              <a:rPr lang="en-US" dirty="0" smtClean="0">
                <a:hlinkClick r:id="rId4"/>
              </a:rPr>
              <a:t>blogs.msdn.com/b/webdev/archive/2015/04/29/new-asp-net-features-and-fixes-in-visual-studio-2015-rc.aspx</a:t>
            </a:r>
            <a:endParaRPr lang="en-US" dirty="0" smtClean="0"/>
          </a:p>
          <a:p>
            <a:r>
              <a:rPr lang="en-US" dirty="0">
                <a:hlinkClick r:id="rId5"/>
              </a:rPr>
              <a:t>http://</a:t>
            </a:r>
            <a:r>
              <a:rPr lang="en-US" dirty="0" smtClean="0">
                <a:hlinkClick r:id="rId5"/>
              </a:rPr>
              <a:t>www.hanselman.com/blog/ASPNET5VNextWorkInProgressExploringTagHelpers.aspx</a:t>
            </a:r>
            <a:endParaRPr lang="en-US" dirty="0" smtClean="0"/>
          </a:p>
          <a:p>
            <a:r>
              <a:rPr lang="en-US" dirty="0" smtClean="0">
                <a:hlinkClick r:id="rId6"/>
              </a:rPr>
              <a:t>https://msdn.microsoft.com/en-us/magazine/dn802602.aspx</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1679178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smtClean="0"/>
              <a:t>@</a:t>
            </a:r>
            <a:r>
              <a:rPr lang="en-US" dirty="0" err="1" smtClean="0"/>
              <a:t>matthewreily</a:t>
            </a:r>
            <a:endParaRPr lang="en-US" dirty="0" smtClean="0"/>
          </a:p>
          <a:p>
            <a:pPr marL="0" indent="0">
              <a:buNone/>
            </a:pPr>
            <a:r>
              <a:rPr lang="en-US" dirty="0" smtClean="0">
                <a:hlinkClick r:id="rId2"/>
              </a:rPr>
              <a:t>matt@okcsharp.net</a:t>
            </a:r>
            <a:endParaRPr lang="en-US" dirty="0" smtClean="0"/>
          </a:p>
          <a:p>
            <a:pPr marL="0" indent="0">
              <a:buNone/>
            </a:pPr>
            <a:endParaRPr lang="en-US" dirty="0"/>
          </a:p>
          <a:p>
            <a:pPr marL="0" indent="0">
              <a:buNone/>
            </a:pPr>
            <a:r>
              <a:rPr lang="en-US" dirty="0" smtClean="0"/>
              <a:t>Code </a:t>
            </a:r>
            <a:r>
              <a:rPr lang="en-US" dirty="0"/>
              <a:t>and slides </a:t>
            </a:r>
            <a:endParaRPr lang="en-US" dirty="0" smtClean="0"/>
          </a:p>
          <a:p>
            <a:pPr marL="0" indent="0">
              <a:buNone/>
            </a:pPr>
            <a:r>
              <a:rPr lang="en-US" dirty="0" smtClean="0">
                <a:hlinkClick r:id="rId3"/>
              </a:rPr>
              <a:t>https</a:t>
            </a:r>
            <a:r>
              <a:rPr lang="en-US" dirty="0">
                <a:hlinkClick r:id="rId3"/>
              </a:rPr>
              <a:t>://</a:t>
            </a:r>
            <a:r>
              <a:rPr lang="en-US" dirty="0" smtClean="0">
                <a:hlinkClick r:id="rId3"/>
              </a:rPr>
              <a:t>github.com/matthewreily/okcsharp-presentations</a:t>
            </a:r>
            <a:endParaRPr lang="en-US" dirty="0" smtClean="0"/>
          </a:p>
          <a:p>
            <a:pPr marL="0" indent="0">
              <a:buNone/>
            </a:pPr>
            <a:endParaRPr lang="en-US" dirty="0"/>
          </a:p>
        </p:txBody>
      </p:sp>
    </p:spTree>
    <p:extLst>
      <p:ext uri="{BB962C8B-B14F-4D97-AF65-F5344CB8AC3E}">
        <p14:creationId xmlns:p14="http://schemas.microsoft.com/office/powerpoint/2010/main" val="2514917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 2015 – c# 6 Language Features</a:t>
            </a:r>
            <a:endParaRPr lang="en-US" dirty="0"/>
          </a:p>
        </p:txBody>
      </p:sp>
      <p:sp>
        <p:nvSpPr>
          <p:cNvPr id="3" name="Content Placeholder 2"/>
          <p:cNvSpPr>
            <a:spLocks noGrp="1"/>
          </p:cNvSpPr>
          <p:nvPr>
            <p:ph idx="1"/>
          </p:nvPr>
        </p:nvSpPr>
        <p:spPr/>
        <p:txBody>
          <a:bodyPr>
            <a:normAutofit/>
          </a:bodyPr>
          <a:lstStyle/>
          <a:p>
            <a:r>
              <a:rPr lang="en-US" dirty="0" err="1" smtClean="0"/>
              <a:t>Nameof</a:t>
            </a:r>
            <a:r>
              <a:rPr lang="en-US" dirty="0" smtClean="0"/>
              <a:t> </a:t>
            </a:r>
            <a:r>
              <a:rPr lang="en-US" dirty="0"/>
              <a:t>provides a refactoring-safe way of getting the name of e.g. a parameter, member or type as a string.</a:t>
            </a:r>
          </a:p>
          <a:p>
            <a:r>
              <a:rPr lang="en-US" dirty="0" smtClean="0"/>
              <a:t>Using </a:t>
            </a:r>
            <a:r>
              <a:rPr lang="en-US" dirty="0"/>
              <a:t>null-conditional operators, you can get a built-in null check while accessing and invoking members and indexers.</a:t>
            </a:r>
          </a:p>
          <a:p>
            <a:r>
              <a:rPr lang="en-US" dirty="0" smtClean="0"/>
              <a:t>String </a:t>
            </a:r>
            <a:r>
              <a:rPr lang="en-US" dirty="0"/>
              <a:t>interpolation:  String interpolation provides a concise way of describing string templates that insert expressions into format strings (C# only at Preview, both VB and C# at RTM).</a:t>
            </a:r>
          </a:p>
          <a:p>
            <a:r>
              <a:rPr lang="en-US" dirty="0" smtClean="0"/>
              <a:t>Methods</a:t>
            </a:r>
            <a:r>
              <a:rPr lang="en-US" dirty="0"/>
              <a:t>, getter-only properties, etc., can now have a single expression as their body, just like lambdas.</a:t>
            </a:r>
          </a:p>
          <a:p>
            <a:pPr marL="0" indent="0">
              <a:buNone/>
            </a:pPr>
            <a:endParaRPr lang="en-US" dirty="0"/>
          </a:p>
        </p:txBody>
      </p:sp>
    </p:spTree>
    <p:extLst>
      <p:ext uri="{BB962C8B-B14F-4D97-AF65-F5344CB8AC3E}">
        <p14:creationId xmlns:p14="http://schemas.microsoft.com/office/powerpoint/2010/main" val="805366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 2015 – c# 6 Language Features -</a:t>
            </a:r>
            <a:r>
              <a:rPr lang="en-US" dirty="0" err="1" smtClean="0"/>
              <a:t>cont</a:t>
            </a:r>
            <a:endParaRPr lang="en-US" dirty="0"/>
          </a:p>
        </p:txBody>
      </p:sp>
      <p:sp>
        <p:nvSpPr>
          <p:cNvPr id="3" name="Content Placeholder 2"/>
          <p:cNvSpPr>
            <a:spLocks noGrp="1"/>
          </p:cNvSpPr>
          <p:nvPr>
            <p:ph idx="1"/>
          </p:nvPr>
        </p:nvSpPr>
        <p:spPr/>
        <p:txBody>
          <a:bodyPr>
            <a:normAutofit/>
          </a:bodyPr>
          <a:lstStyle/>
          <a:p>
            <a:r>
              <a:rPr lang="en-US" dirty="0"/>
              <a:t>Auto-properties can have initializers and no longer require setters.</a:t>
            </a:r>
          </a:p>
          <a:p>
            <a:r>
              <a:rPr lang="en-US" dirty="0"/>
              <a:t>Index initializers: Inside an object initializer, you can now initialize a specific index of the new object. C# only.</a:t>
            </a:r>
          </a:p>
          <a:p>
            <a:r>
              <a:rPr lang="en-US" dirty="0"/>
              <a:t>Exception filters let you look at an exception and decide whether to catch it with a given catch block.</a:t>
            </a:r>
          </a:p>
          <a:p>
            <a:r>
              <a:rPr lang="en-US" dirty="0"/>
              <a:t>Using clauses for static classes bring their static members directly into scope, so you can call for example </a:t>
            </a:r>
            <a:r>
              <a:rPr lang="en-US" dirty="0" err="1"/>
              <a:t>WriteLine</a:t>
            </a:r>
            <a:r>
              <a:rPr lang="en-US" dirty="0"/>
              <a:t>() or </a:t>
            </a:r>
            <a:r>
              <a:rPr lang="en-US" dirty="0" err="1"/>
              <a:t>Sqrt</a:t>
            </a:r>
            <a:r>
              <a:rPr lang="en-US" dirty="0"/>
              <a:t>() without prefixing with the class name.</a:t>
            </a:r>
          </a:p>
          <a:p>
            <a:r>
              <a:rPr lang="en-US" dirty="0"/>
              <a:t>Await now works in catch and finally blocks, obviating some very tricky workarounds.</a:t>
            </a:r>
          </a:p>
          <a:p>
            <a:pPr marL="0" indent="0">
              <a:buNone/>
            </a:pPr>
            <a:endParaRPr lang="en-US" dirty="0"/>
          </a:p>
        </p:txBody>
      </p:sp>
    </p:spTree>
    <p:extLst>
      <p:ext uri="{BB962C8B-B14F-4D97-AF65-F5344CB8AC3E}">
        <p14:creationId xmlns:p14="http://schemas.microsoft.com/office/powerpoint/2010/main" val="1725926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3525" y="2120900"/>
            <a:ext cx="4051300" cy="4051300"/>
          </a:xfrm>
        </p:spPr>
      </p:pic>
    </p:spTree>
    <p:extLst>
      <p:ext uri="{BB962C8B-B14F-4D97-AF65-F5344CB8AC3E}">
        <p14:creationId xmlns:p14="http://schemas.microsoft.com/office/powerpoint/2010/main" val="17162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 In Across Multiple Accounts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81524" y="2120900"/>
            <a:ext cx="6035301" cy="4051300"/>
          </a:xfrm>
        </p:spPr>
      </p:pic>
    </p:spTree>
    <p:extLst>
      <p:ext uri="{BB962C8B-B14F-4D97-AF65-F5344CB8AC3E}">
        <p14:creationId xmlns:p14="http://schemas.microsoft.com/office/powerpoint/2010/main" val="2410357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Window Layouts</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783" y="2121408"/>
            <a:ext cx="6149097" cy="4078224"/>
          </a:xfrm>
          <a:prstGeom prst="rect">
            <a:avLst/>
          </a:prstGeom>
        </p:spPr>
      </p:pic>
    </p:spTree>
    <p:extLst>
      <p:ext uri="{BB962C8B-B14F-4D97-AF65-F5344CB8AC3E}">
        <p14:creationId xmlns:p14="http://schemas.microsoft.com/office/powerpoint/2010/main" val="1492412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code Analysis – (Light Bulbs)</a:t>
            </a:r>
            <a:endParaRPr lang="en-US" dirty="0"/>
          </a:p>
        </p:txBody>
      </p:sp>
      <p:pic>
        <p:nvPicPr>
          <p:cNvPr id="2050" name="Picture 2" descr="Light Bulbs in Visual Studio Code Edito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313068" y="2351314"/>
            <a:ext cx="6919832" cy="3281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526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Notifications</a:t>
            </a:r>
            <a:endParaRPr lang="en-US" dirty="0"/>
          </a:p>
        </p:txBody>
      </p:sp>
      <p:pic>
        <p:nvPicPr>
          <p:cNvPr id="3074" name="Picture 2" descr="Visual Studio notification icon"/>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895483" y="2120900"/>
            <a:ext cx="2407383"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6366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217</TotalTime>
  <Words>1779</Words>
  <Application>Microsoft Office PowerPoint</Application>
  <PresentationFormat>Widescreen</PresentationFormat>
  <Paragraphs>152</Paragraphs>
  <Slides>22</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Rockwell</vt:lpstr>
      <vt:lpstr>Rockwell Condensed</vt:lpstr>
      <vt:lpstr>Wingdings</vt:lpstr>
      <vt:lpstr>Wood Type</vt:lpstr>
      <vt:lpstr>What New?</vt:lpstr>
      <vt:lpstr>Overview</vt:lpstr>
      <vt:lpstr>VS 2015 – c# 6 Language Features</vt:lpstr>
      <vt:lpstr>VS 2015 – c# 6 Language Features -cont</vt:lpstr>
      <vt:lpstr>DEMO</vt:lpstr>
      <vt:lpstr>Sign In Across Multiple Accounts</vt:lpstr>
      <vt:lpstr>Custom Window Layouts</vt:lpstr>
      <vt:lpstr>Live code Analysis – (Light Bulbs)</vt:lpstr>
      <vt:lpstr>Visual Studio Notifications</vt:lpstr>
      <vt:lpstr>UI debugging tools for XAML!!!!!</vt:lpstr>
      <vt:lpstr>Timeline Tool </vt:lpstr>
      <vt:lpstr>Diagnostics Tools </vt:lpstr>
      <vt:lpstr>IntelliTest</vt:lpstr>
      <vt:lpstr>Debugging and Diagnostics </vt:lpstr>
      <vt:lpstr>CodeLens</vt:lpstr>
      <vt:lpstr>ASP.NET 5 and Vs 2015 RC</vt:lpstr>
      <vt:lpstr>New Project Templates</vt:lpstr>
      <vt:lpstr>Editor Improvements to Support TagHelpers</vt:lpstr>
      <vt:lpstr>Custom Launch Settings are saved as Project Properties </vt:lpstr>
      <vt:lpstr>DEMO</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VS 2015 RC/ASP.NET 5</dc:title>
  <dc:creator>Matthew Reily</dc:creator>
  <cp:lastModifiedBy>Matthew Reily</cp:lastModifiedBy>
  <cp:revision>14</cp:revision>
  <dcterms:created xsi:type="dcterms:W3CDTF">2015-05-29T19:21:15Z</dcterms:created>
  <dcterms:modified xsi:type="dcterms:W3CDTF">2015-05-29T22:58:21Z</dcterms:modified>
</cp:coreProperties>
</file>