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5"/>
  </p:notesMasterIdLst>
  <p:sldIdLst>
    <p:sldId id="483" r:id="rId2"/>
    <p:sldId id="475" r:id="rId3"/>
    <p:sldId id="540" r:id="rId4"/>
    <p:sldId id="506" r:id="rId5"/>
    <p:sldId id="533" r:id="rId6"/>
    <p:sldId id="462" r:id="rId7"/>
    <p:sldId id="530" r:id="rId8"/>
    <p:sldId id="513" r:id="rId9"/>
    <p:sldId id="514" r:id="rId10"/>
    <p:sldId id="534" r:id="rId11"/>
    <p:sldId id="458" r:id="rId12"/>
    <p:sldId id="531" r:id="rId13"/>
    <p:sldId id="516" r:id="rId14"/>
    <p:sldId id="515" r:id="rId15"/>
    <p:sldId id="535" r:id="rId16"/>
    <p:sldId id="459" r:id="rId17"/>
    <p:sldId id="532" r:id="rId18"/>
    <p:sldId id="517" r:id="rId19"/>
    <p:sldId id="518" r:id="rId20"/>
    <p:sldId id="536" r:id="rId21"/>
    <p:sldId id="446" r:id="rId22"/>
    <p:sldId id="528" r:id="rId23"/>
    <p:sldId id="520" r:id="rId24"/>
    <p:sldId id="537" r:id="rId25"/>
    <p:sldId id="526" r:id="rId26"/>
    <p:sldId id="497" r:id="rId27"/>
    <p:sldId id="521" r:id="rId28"/>
    <p:sldId id="522" r:id="rId29"/>
    <p:sldId id="523" r:id="rId30"/>
    <p:sldId id="524" r:id="rId31"/>
    <p:sldId id="525" r:id="rId32"/>
    <p:sldId id="529" r:id="rId33"/>
    <p:sldId id="53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5C95B434-8529-460F-9C3C-4D773BB7FFC2}">
          <p14:sldIdLst>
            <p14:sldId id="483"/>
            <p14:sldId id="475"/>
            <p14:sldId id="540"/>
            <p14:sldId id="506"/>
          </p14:sldIdLst>
        </p14:section>
        <p14:section name="Data" id="{7BC8D7B3-48BF-4BE4-9EE1-F7947335173B}">
          <p14:sldIdLst>
            <p14:sldId id="533"/>
            <p14:sldId id="462"/>
            <p14:sldId id="530"/>
            <p14:sldId id="513"/>
            <p14:sldId id="514"/>
          </p14:sldIdLst>
        </p14:section>
        <p14:section name="Information" id="{78968929-C495-4613-A6F3-0A1F494CD0E9}">
          <p14:sldIdLst>
            <p14:sldId id="534"/>
            <p14:sldId id="458"/>
            <p14:sldId id="531"/>
            <p14:sldId id="516"/>
            <p14:sldId id="515"/>
          </p14:sldIdLst>
        </p14:section>
        <p14:section name="Knowledge" id="{DEFA89C7-74BF-4053-9329-A86D70598CD8}">
          <p14:sldIdLst>
            <p14:sldId id="535"/>
            <p14:sldId id="459"/>
            <p14:sldId id="532"/>
            <p14:sldId id="517"/>
            <p14:sldId id="518"/>
          </p14:sldIdLst>
        </p14:section>
        <p14:section name="Purpose" id="{F42F34F5-1EAA-4D2A-A670-1BDFA16E2DD2}">
          <p14:sldIdLst>
            <p14:sldId id="536"/>
            <p14:sldId id="446"/>
            <p14:sldId id="528"/>
            <p14:sldId id="520"/>
          </p14:sldIdLst>
        </p14:section>
        <p14:section name="Process" id="{4CCB32DB-C643-4C09-AC0E-60F19F07ADF0}">
          <p14:sldIdLst>
            <p14:sldId id="537"/>
            <p14:sldId id="526"/>
            <p14:sldId id="497"/>
            <p14:sldId id="521"/>
            <p14:sldId id="522"/>
            <p14:sldId id="523"/>
            <p14:sldId id="524"/>
            <p14:sldId id="525"/>
          </p14:sldIdLst>
        </p14:section>
        <p14:section name="Summary" id="{2FACE29F-EC88-4175-99A1-4D122DFFCB22}">
          <p14:sldIdLst>
            <p14:sldId id="529"/>
            <p14:sldId id="5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  <a:srgbClr val="FF9999"/>
    <a:srgbClr val="6C9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76578" autoAdjust="0"/>
  </p:normalViewPr>
  <p:slideViewPr>
    <p:cSldViewPr>
      <p:cViewPr varScale="1">
        <p:scale>
          <a:sx n="84" d="100"/>
          <a:sy n="84" d="100"/>
        </p:scale>
        <p:origin x="96" y="3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CA09-06F8-4C5F-A8FC-9F094468E8A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A8AA-6E71-47FE-9319-37524BBB8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again.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welcome back to this introductory course on data for data science.</a:t>
            </a:r>
          </a:p>
          <a:p>
            <a:endParaRPr lang="en-US" dirty="0"/>
          </a:p>
          <a:p>
            <a:r>
              <a:rPr lang="en-US" dirty="0"/>
              <a:t>I’m Matthew Renze – data science consultant, author, and public speaker.</a:t>
            </a:r>
          </a:p>
          <a:p>
            <a:endParaRPr lang="en-US" dirty="0"/>
          </a:p>
          <a:p>
            <a:r>
              <a:rPr lang="en-US" dirty="0"/>
              <a:t>In this module, we’ll learn about data.</a:t>
            </a:r>
          </a:p>
          <a:p>
            <a:endParaRPr lang="en-US" dirty="0"/>
          </a:p>
          <a:p>
            <a:r>
              <a:rPr lang="en-US" dirty="0"/>
              <a:t>We’ll learn what it is, and why it’s important for data science.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52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is everywhere.</a:t>
            </a:r>
          </a:p>
          <a:p>
            <a:endParaRPr lang="en-US" dirty="0"/>
          </a:p>
          <a:p>
            <a:r>
              <a:rPr lang="en-US" dirty="0"/>
              <a:t>We have information on the menus at our restaurants, in the books in our libraries, and on street signs while we’re driving.</a:t>
            </a:r>
          </a:p>
          <a:p>
            <a:endParaRPr lang="en-US" dirty="0"/>
          </a:p>
          <a:p>
            <a:r>
              <a:rPr lang="en-US" dirty="0"/>
              <a:t>But what exactly is information in the context of data science?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2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Information is something that </a:t>
            </a:r>
            <a:r>
              <a:rPr lang="en-US" b="1" dirty="0"/>
              <a:t>reduces uncertainty </a:t>
            </a:r>
            <a:r>
              <a:rPr lang="en-US" dirty="0"/>
              <a:t>about our world.</a:t>
            </a:r>
          </a:p>
          <a:p>
            <a:endParaRPr lang="en-US" dirty="0"/>
          </a:p>
          <a:p>
            <a:r>
              <a:rPr lang="en-US" dirty="0"/>
              <a:t>[2] It is the </a:t>
            </a:r>
            <a:r>
              <a:rPr lang="en-US" b="1" dirty="0"/>
              <a:t>answer to questions </a:t>
            </a:r>
            <a:r>
              <a:rPr lang="en-US" dirty="0"/>
              <a:t>like who, what, where, how many, or how much.</a:t>
            </a:r>
          </a:p>
          <a:p>
            <a:endParaRPr lang="en-US" dirty="0"/>
          </a:p>
          <a:p>
            <a:r>
              <a:rPr lang="en-US" dirty="0"/>
              <a:t>[3] Essentially, information </a:t>
            </a:r>
            <a:r>
              <a:rPr lang="en-US" b="1" dirty="0"/>
              <a:t>provides</a:t>
            </a:r>
            <a:r>
              <a:rPr lang="en-US" dirty="0"/>
              <a:t> </a:t>
            </a:r>
            <a:r>
              <a:rPr lang="en-US" b="1" dirty="0"/>
              <a:t>clarity</a:t>
            </a:r>
            <a:r>
              <a:rPr lang="en-US" dirty="0"/>
              <a:t> about the world we live 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59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Information is </a:t>
            </a:r>
            <a:r>
              <a:rPr lang="en-US" b="1" dirty="0"/>
              <a:t>created from data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[2] We create information by </a:t>
            </a:r>
            <a:r>
              <a:rPr lang="en-US" b="1" dirty="0"/>
              <a:t>organizing, analyzing, and interpreting </a:t>
            </a:r>
            <a:r>
              <a:rPr lang="en-US" dirty="0"/>
              <a:t>data.</a:t>
            </a:r>
          </a:p>
          <a:p>
            <a:endParaRPr lang="en-US" dirty="0"/>
          </a:p>
          <a:p>
            <a:r>
              <a:rPr lang="en-US" dirty="0"/>
              <a:t>[3] Organizing, analyzing, and interpreting data gives it </a:t>
            </a:r>
            <a:r>
              <a:rPr lang="en-US" b="1" dirty="0"/>
              <a:t>context and meaning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additional context and meaning is essentially what distinguishes data from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51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For example, imagine that our doctor has a recorded a </a:t>
            </a:r>
            <a:r>
              <a:rPr lang="en-US" b="1" dirty="0"/>
              <a:t>history</a:t>
            </a:r>
            <a:r>
              <a:rPr lang="en-US" dirty="0"/>
              <a:t> of our normal body temperature over the past few years.</a:t>
            </a:r>
          </a:p>
          <a:p>
            <a:endParaRPr lang="en-US" dirty="0"/>
          </a:p>
          <a:p>
            <a:r>
              <a:rPr lang="en-US" dirty="0"/>
              <a:t>[2] They analyze the historical data and computes that our </a:t>
            </a:r>
            <a:r>
              <a:rPr lang="en-US" b="1" dirty="0"/>
              <a:t>average</a:t>
            </a:r>
            <a:r>
              <a:rPr lang="en-US" dirty="0"/>
              <a:t> (or normal) body temperature is 37°C.</a:t>
            </a:r>
          </a:p>
          <a:p>
            <a:endParaRPr lang="en-US" dirty="0"/>
          </a:p>
          <a:p>
            <a:r>
              <a:rPr lang="en-US" dirty="0"/>
              <a:t>This average temperature of 37°C is what we call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Information </a:t>
            </a:r>
            <a:r>
              <a:rPr lang="en-US" b="1" dirty="0"/>
              <a:t>is more meaningful </a:t>
            </a:r>
            <a:r>
              <a:rPr lang="en-US" dirty="0"/>
              <a:t>than the individual data points that were used to create it.</a:t>
            </a:r>
          </a:p>
          <a:p>
            <a:endParaRPr lang="en-US" dirty="0"/>
          </a:p>
          <a:p>
            <a:r>
              <a:rPr lang="en-US" dirty="0"/>
              <a:t>[2] This makes information quite </a:t>
            </a:r>
            <a:r>
              <a:rPr lang="en-US" b="1" dirty="0"/>
              <a:t>useful</a:t>
            </a:r>
            <a:r>
              <a:rPr lang="en-US" dirty="0"/>
              <a:t> on it’s own.</a:t>
            </a:r>
          </a:p>
          <a:p>
            <a:endParaRPr lang="en-US" dirty="0"/>
          </a:p>
          <a:p>
            <a:r>
              <a:rPr lang="en-US" dirty="0"/>
              <a:t>[3] However, information can also be used to create something more powerful… it can be </a:t>
            </a:r>
            <a:r>
              <a:rPr lang="en-US" b="1" dirty="0"/>
              <a:t>used to create knowledge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Sir Francis Bacon famously said that “knowledge is power”;</a:t>
            </a:r>
          </a:p>
          <a:p>
            <a:endParaRPr lang="en-US" dirty="0"/>
          </a:p>
          <a:p>
            <a:r>
              <a:rPr lang="en-US" dirty="0"/>
              <a:t>But what makes knowledge so powerful?</a:t>
            </a:r>
          </a:p>
          <a:p>
            <a:endParaRPr lang="en-US" dirty="0"/>
          </a:p>
          <a:p>
            <a:r>
              <a:rPr lang="en-US" dirty="0"/>
              <a:t>And what exactly is knowledge in the first place?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57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Knowledge is a theoretical or practical </a:t>
            </a:r>
            <a:r>
              <a:rPr lang="en-US" b="1" dirty="0"/>
              <a:t>understanding</a:t>
            </a:r>
            <a:r>
              <a:rPr lang="en-US" dirty="0"/>
              <a:t> of the natural world around us.</a:t>
            </a:r>
          </a:p>
          <a:p>
            <a:endParaRPr lang="en-US" dirty="0"/>
          </a:p>
          <a:p>
            <a:r>
              <a:rPr lang="en-US" dirty="0"/>
              <a:t>[2] It </a:t>
            </a:r>
            <a:r>
              <a:rPr lang="en-US" b="1" dirty="0"/>
              <a:t>explains the observations </a:t>
            </a:r>
            <a:r>
              <a:rPr lang="en-US" dirty="0"/>
              <a:t>that we see and why things behave the way they do.</a:t>
            </a:r>
          </a:p>
          <a:p>
            <a:endParaRPr lang="en-US" dirty="0"/>
          </a:p>
          <a:p>
            <a:r>
              <a:rPr lang="en-US" dirty="0"/>
              <a:t>[3] In addition, it allows us to </a:t>
            </a:r>
            <a:r>
              <a:rPr lang="en-US" b="1" dirty="0"/>
              <a:t>predict the behavior </a:t>
            </a:r>
            <a:r>
              <a:rPr lang="en-US" dirty="0"/>
              <a:t>of phenomena in our world.</a:t>
            </a:r>
          </a:p>
          <a:p>
            <a:endParaRPr lang="en-US" dirty="0"/>
          </a:p>
          <a:p>
            <a:r>
              <a:rPr lang="en-US" dirty="0"/>
              <a:t>Both of which, are quite beneficial to our survival and our ability to thrive in the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2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Knowledge is </a:t>
            </a:r>
            <a:r>
              <a:rPr lang="en-US" b="1" dirty="0"/>
              <a:t>created from information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essentially a collection of information that has been organized to provide a consistent and cohesive understanding of a specific topic.</a:t>
            </a:r>
          </a:p>
          <a:p>
            <a:endParaRPr lang="en-US" dirty="0"/>
          </a:p>
          <a:p>
            <a:r>
              <a:rPr lang="en-US" dirty="0"/>
              <a:t>[2] From a more pragmatic standpoint, knowledge is </a:t>
            </a:r>
            <a:r>
              <a:rPr lang="en-US" b="1" dirty="0"/>
              <a:t>used to solve problems </a:t>
            </a:r>
            <a:r>
              <a:rPr lang="en-US" dirty="0"/>
              <a:t>within a specific domain.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[3] Knowledge allows us to </a:t>
            </a:r>
            <a:r>
              <a:rPr lang="en-US" b="1" dirty="0"/>
              <a:t>make decisions </a:t>
            </a:r>
            <a:r>
              <a:rPr lang="en-US" dirty="0"/>
              <a:t>so that we can take an action that leads us to a goal of some kind.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8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[1-2] For example, imagine that our doctor knows that when a person’s body temperature rises to </a:t>
            </a:r>
            <a:r>
              <a:rPr lang="en-US" b="1" dirty="0"/>
              <a:t>39°C</a:t>
            </a:r>
            <a:r>
              <a:rPr lang="en-US" dirty="0"/>
              <a:t>, that they are likely fighting an </a:t>
            </a:r>
            <a:r>
              <a:rPr lang="en-US" b="1" dirty="0"/>
              <a:t>infection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relationship between an increase in body temperature and the presence of an infection is what we refer to as knowledge.</a:t>
            </a:r>
          </a:p>
          <a:p>
            <a:endParaRPr lang="en-US" dirty="0"/>
          </a:p>
          <a:p>
            <a:pPr algn="l"/>
            <a:r>
              <a:rPr lang="en-US" dirty="0"/>
              <a:t>In the case of our example, our doctor would use this knowledge to decide that we are most likely fighting an infection.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[3] As a result of this knowledge, they would likely take the action of recommending that we get plenty of </a:t>
            </a:r>
            <a:r>
              <a:rPr lang="en-US" b="1" dirty="0"/>
              <a:t>rest</a:t>
            </a:r>
            <a:r>
              <a:rPr lang="en-US" dirty="0"/>
              <a:t>, drink lots of fluids, and potentially get further testing if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40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b="1" dirty="0"/>
              <a:t>Knowledge alone isn’t enough </a:t>
            </a:r>
            <a:r>
              <a:rPr lang="en-US" dirty="0"/>
              <a:t>to solve problems.</a:t>
            </a:r>
          </a:p>
          <a:p>
            <a:endParaRPr lang="en-US" dirty="0"/>
          </a:p>
          <a:p>
            <a:r>
              <a:rPr lang="en-US" dirty="0"/>
              <a:t>[2] In order to solve real-world problems, we need to use knowledge in </a:t>
            </a:r>
            <a:r>
              <a:rPr lang="en-US" b="1" dirty="0"/>
              <a:t>combination</a:t>
            </a:r>
            <a:r>
              <a:rPr lang="en-US" dirty="0"/>
              <a:t> with new information.</a:t>
            </a:r>
          </a:p>
          <a:p>
            <a:endParaRPr lang="en-US" dirty="0"/>
          </a:p>
          <a:p>
            <a:r>
              <a:rPr lang="en-US" dirty="0"/>
              <a:t>[3] It’s this combination of existing knowledge and new information that </a:t>
            </a:r>
            <a:r>
              <a:rPr lang="en-US" b="1" dirty="0"/>
              <a:t>leads to a solution </a:t>
            </a:r>
            <a:r>
              <a:rPr lang="en-US" dirty="0"/>
              <a:t>to a problem.</a:t>
            </a:r>
          </a:p>
          <a:p>
            <a:endParaRPr lang="en-US" dirty="0"/>
          </a:p>
          <a:p>
            <a:r>
              <a:rPr lang="en-US" dirty="0"/>
              <a:t>For example, our doctor used a combination of their existing medical knowledge and new information about our current body temperature to decide that we were likely fighting an infection and recommend a course of treatment.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5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  <a:p>
            <a:endParaRPr lang="en-US" dirty="0"/>
          </a:p>
          <a:p>
            <a:r>
              <a:rPr lang="en-US" dirty="0"/>
              <a:t>… or technically, the more grammatically correct question is, 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5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purpose of collecting data, creating information, and acquiring knowledge?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Essentially, what makes data so important in data science?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48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Data, on it’s own, is </a:t>
            </a:r>
            <a:r>
              <a:rPr lang="en-US" b="1" dirty="0"/>
              <a:t>useless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[2] However, it can be a stepping stone to </a:t>
            </a:r>
            <a:r>
              <a:rPr lang="en-US" b="1" dirty="0"/>
              <a:t>achieve a goal </a:t>
            </a:r>
            <a:r>
              <a:rPr lang="en-US" dirty="0"/>
              <a:t>or an objective of some kind.</a:t>
            </a:r>
          </a:p>
          <a:p>
            <a:endParaRPr lang="en-US" dirty="0"/>
          </a:p>
          <a:p>
            <a:r>
              <a:rPr lang="en-US" dirty="0"/>
              <a:t>[3] In order to achieve our goal we need to transform data into something that is </a:t>
            </a:r>
            <a:r>
              <a:rPr lang="en-US" b="1" dirty="0"/>
              <a:t>actionable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need to transform our data into actionable insight.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88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this through the following process:</a:t>
            </a:r>
          </a:p>
          <a:p>
            <a:endParaRPr lang="en-US" dirty="0"/>
          </a:p>
          <a:p>
            <a:r>
              <a:rPr lang="en-US" dirty="0"/>
              <a:t>[1] First, we collect </a:t>
            </a:r>
            <a:r>
              <a:rPr lang="en-US" b="1" dirty="0"/>
              <a:t>data</a:t>
            </a:r>
            <a:r>
              <a:rPr lang="en-US" dirty="0"/>
              <a:t> by observing the world and recording our observations.</a:t>
            </a:r>
          </a:p>
          <a:p>
            <a:endParaRPr lang="en-US" dirty="0"/>
          </a:p>
          <a:p>
            <a:r>
              <a:rPr lang="en-US" dirty="0"/>
              <a:t>[2] Next, we organize, analyze, and interpret our data to create </a:t>
            </a:r>
            <a:r>
              <a:rPr lang="en-US" b="1" dirty="0"/>
              <a:t>information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[3] Then, we combine this information with other information to create </a:t>
            </a:r>
            <a:r>
              <a:rPr lang="en-US" b="1" dirty="0"/>
              <a:t>knowledge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[4] Next, we use this knowledge and new information to make an informed </a:t>
            </a:r>
            <a:r>
              <a:rPr lang="en-US" b="1" dirty="0"/>
              <a:t>decision</a:t>
            </a:r>
            <a:r>
              <a:rPr lang="en-US" dirty="0"/>
              <a:t> about which action to take.</a:t>
            </a:r>
          </a:p>
          <a:p>
            <a:endParaRPr lang="en-US" dirty="0"/>
          </a:p>
          <a:p>
            <a:r>
              <a:rPr lang="en-US" dirty="0"/>
              <a:t>[5] Then, we can take </a:t>
            </a:r>
            <a:r>
              <a:rPr lang="en-US" b="1" dirty="0"/>
              <a:t>action</a:t>
            </a:r>
            <a:r>
              <a:rPr lang="en-US" dirty="0"/>
              <a:t> with the confidence that we have increased the likelihood of achieving our goal.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9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In data science, we refer to this process as “</a:t>
            </a:r>
            <a:r>
              <a:rPr lang="en-US" b="1" dirty="0"/>
              <a:t>transforming data into actionable insight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[2] In the world of business, this is often referred to as “</a:t>
            </a:r>
            <a:r>
              <a:rPr lang="en-US" b="1" dirty="0"/>
              <a:t>data-driven decision making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[3] In our daily lives, we simply refer to this process as “</a:t>
            </a:r>
            <a:r>
              <a:rPr lang="en-US" b="1" dirty="0"/>
              <a:t>intelligence</a:t>
            </a:r>
            <a:r>
              <a:rPr lang="en-US" dirty="0"/>
              <a:t>”: …</a:t>
            </a:r>
          </a:p>
          <a:p>
            <a:endParaRPr lang="en-US" dirty="0"/>
          </a:p>
          <a:p>
            <a:r>
              <a:rPr lang="en-US" dirty="0"/>
              <a:t>… the use of knowledge and new information to make rational decisions about actions that will maximize our chances of achieving a goal.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8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take a look at a simple example of intelligent data-driven decision making in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9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that we’re an investor.</a:t>
            </a:r>
          </a:p>
          <a:p>
            <a:endParaRPr lang="en-US" dirty="0"/>
          </a:p>
          <a:p>
            <a:r>
              <a:rPr lang="en-US" dirty="0"/>
              <a:t>[1] We’re considering making an investment in </a:t>
            </a:r>
            <a:r>
              <a:rPr lang="en-US" b="1" dirty="0"/>
              <a:t>apples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… the edible kind… not the iPod kind.</a:t>
            </a:r>
          </a:p>
          <a:p>
            <a:endParaRPr lang="en-US" dirty="0"/>
          </a:p>
          <a:p>
            <a:r>
              <a:rPr lang="en-US" dirty="0"/>
              <a:t>[2-3] Our </a:t>
            </a:r>
            <a:r>
              <a:rPr lang="en-US" b="1" dirty="0"/>
              <a:t>goal</a:t>
            </a:r>
            <a:r>
              <a:rPr lang="en-US" dirty="0"/>
              <a:t>, obviously, is to make a </a:t>
            </a:r>
            <a:r>
              <a:rPr lang="en-US" b="1" dirty="0"/>
              <a:t>profit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However, we want to make our investment using a data-driven decision-making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0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First, we learn that the price of apples has been holding steady for the past year at </a:t>
            </a:r>
            <a:r>
              <a:rPr lang="en-US" b="1" dirty="0"/>
              <a:t>$2 per kilogram </a:t>
            </a:r>
            <a:r>
              <a:rPr lang="en-US" dirty="0"/>
              <a:t>(which is about $2 for 6 apples).</a:t>
            </a:r>
          </a:p>
          <a:p>
            <a:endParaRPr lang="en-US" dirty="0"/>
          </a:p>
          <a:p>
            <a:r>
              <a:rPr lang="en-US" dirty="0"/>
              <a:t>[2] We create </a:t>
            </a:r>
            <a:r>
              <a:rPr lang="en-US" b="1" dirty="0"/>
              <a:t>data</a:t>
            </a:r>
            <a:r>
              <a:rPr lang="en-US" dirty="0"/>
              <a:t> when we observe and record the current price of apples at $2 per kilogram.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0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Next we learn that the price of apples has risen this month from $2 per kilogram to </a:t>
            </a:r>
            <a:r>
              <a:rPr lang="en-US" b="1" dirty="0"/>
              <a:t>$3 per kilogram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price increase was caused by a rapid, unexpected increase in consumer demand.</a:t>
            </a:r>
          </a:p>
          <a:p>
            <a:endParaRPr lang="en-US" dirty="0"/>
          </a:p>
          <a:p>
            <a:r>
              <a:rPr lang="en-US" dirty="0"/>
              <a:t>[2] We create </a:t>
            </a:r>
            <a:r>
              <a:rPr lang="en-US" b="1" dirty="0"/>
              <a:t>information</a:t>
            </a:r>
            <a:r>
              <a:rPr lang="en-US" dirty="0"/>
              <a:t> when we analyze the historical price data and discover the $1 increase in the price of apples this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9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[1-3] Then, from many years of observation, we’ve learned that when the price of apples goes up by </a:t>
            </a:r>
            <a:r>
              <a:rPr lang="en-US" b="1" dirty="0"/>
              <a:t>$1 per kilogram</a:t>
            </a:r>
            <a:r>
              <a:rPr lang="en-US" dirty="0"/>
              <a:t>, then price of </a:t>
            </a:r>
            <a:r>
              <a:rPr lang="en-US" b="1" dirty="0"/>
              <a:t>apple cider </a:t>
            </a:r>
            <a:r>
              <a:rPr lang="en-US" dirty="0"/>
              <a:t>will likely rise by </a:t>
            </a:r>
            <a:r>
              <a:rPr lang="en-US" b="1" dirty="0"/>
              <a:t>$1.50 per liter </a:t>
            </a:r>
            <a:r>
              <a:rPr lang="en-US" dirty="0"/>
              <a:t>in the following month.</a:t>
            </a:r>
          </a:p>
          <a:p>
            <a:endParaRPr lang="en-US" dirty="0"/>
          </a:p>
          <a:p>
            <a:r>
              <a:rPr lang="en-US" dirty="0"/>
              <a:t>[4] We acquired </a:t>
            </a:r>
            <a:r>
              <a:rPr lang="en-US" b="1" dirty="0"/>
              <a:t>knowledge</a:t>
            </a:r>
            <a:r>
              <a:rPr lang="en-US" dirty="0"/>
              <a:t> when we learned about the relationship between an increase in the price of apples and an increase in the price of apple cider.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3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Next, based on our existing knowledge and the new information about the price increase, we make a </a:t>
            </a:r>
            <a:r>
              <a:rPr lang="en-US" b="1" dirty="0"/>
              <a:t>decision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[2] We decide it would be </a:t>
            </a:r>
            <a:r>
              <a:rPr lang="en-US" b="1" dirty="0"/>
              <a:t>smart to invest </a:t>
            </a:r>
            <a:r>
              <a:rPr lang="en-US" dirty="0"/>
              <a:t>in apple cider now, before the price of apple cider rises by an extra $1.50 per liter next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“what </a:t>
            </a:r>
            <a:r>
              <a:rPr lang="en-US" i="1" dirty="0"/>
              <a:t>are </a:t>
            </a:r>
            <a:r>
              <a:rPr lang="en-US" dirty="0"/>
              <a:t>data?”</a:t>
            </a:r>
          </a:p>
          <a:p>
            <a:endParaRPr lang="en-US" dirty="0"/>
          </a:p>
          <a:p>
            <a:r>
              <a:rPr lang="en-US" dirty="0"/>
              <a:t>More importantly, what is the purpose of data?</a:t>
            </a:r>
          </a:p>
          <a:p>
            <a:endParaRPr lang="en-US" dirty="0"/>
          </a:p>
          <a:p>
            <a:r>
              <a:rPr lang="en-US" dirty="0"/>
              <a:t>And why is it important or useful to us in data science?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based on our decision, we take action.</a:t>
            </a:r>
          </a:p>
          <a:p>
            <a:endParaRPr lang="en-US" dirty="0"/>
          </a:p>
          <a:p>
            <a:r>
              <a:rPr lang="en-US" dirty="0"/>
              <a:t>[1] We </a:t>
            </a:r>
            <a:r>
              <a:rPr lang="en-US" b="1" dirty="0"/>
              <a:t>invest</a:t>
            </a:r>
            <a:r>
              <a:rPr lang="en-US" dirty="0"/>
              <a:t> in apple cider on the commodities market at it’s current (discounted) price… in anticipation of an increase in price… and thus an increase in the value of our investment.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0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Finally, if everything worked out in our favor, and the price of apple cider rises as predicted, we will have achieved our </a:t>
            </a:r>
            <a:r>
              <a:rPr lang="en-US" b="1" dirty="0"/>
              <a:t>goal</a:t>
            </a:r>
            <a:r>
              <a:rPr lang="en-US" dirty="0"/>
              <a:t> of capturing a profit on our investment.</a:t>
            </a:r>
          </a:p>
          <a:p>
            <a:endParaRPr lang="en-US" dirty="0"/>
          </a:p>
          <a:p>
            <a:r>
              <a:rPr lang="en-US" dirty="0"/>
              <a:t>However, achieving our goal is entirely dependent upon having correct data, information, knowledge, decisions, actions…</a:t>
            </a:r>
          </a:p>
          <a:p>
            <a:endParaRPr lang="en-US" dirty="0"/>
          </a:p>
          <a:p>
            <a:r>
              <a:rPr lang="en-US" dirty="0"/>
              <a:t>… and the apple-cider market working in our favor! : )</a:t>
            </a:r>
          </a:p>
          <a:p>
            <a:endParaRPr lang="en-US" dirty="0"/>
          </a:p>
          <a:p>
            <a:r>
              <a:rPr lang="en-US" dirty="0"/>
              <a:t>While this has been an overly simplified example of how data-driven decision making works, hopefully it helped to demonstrate to you how we use data to achieve a goal with data science.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9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module we learned about data … we learned what it is and why it’s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5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First, we learned that </a:t>
            </a:r>
            <a:r>
              <a:rPr lang="en-US" b="1" dirty="0"/>
              <a:t>data</a:t>
            </a:r>
            <a:r>
              <a:rPr lang="en-US" dirty="0"/>
              <a:t> are raw and unorganized facts created from recording observations of the world around us.</a:t>
            </a:r>
          </a:p>
          <a:p>
            <a:endParaRPr lang="en-US" dirty="0"/>
          </a:p>
          <a:p>
            <a:r>
              <a:rPr lang="en-US" dirty="0"/>
              <a:t>[2] Next, we learned that </a:t>
            </a:r>
            <a:r>
              <a:rPr lang="en-US" b="1" dirty="0"/>
              <a:t>information</a:t>
            </a:r>
            <a:r>
              <a:rPr lang="en-US" dirty="0"/>
              <a:t> is data that has been organized, analyzed, and interpreted to provide it with additional context and meaning.</a:t>
            </a:r>
          </a:p>
          <a:p>
            <a:endParaRPr lang="en-US" dirty="0"/>
          </a:p>
          <a:p>
            <a:r>
              <a:rPr lang="en-US" dirty="0"/>
              <a:t>[3] Then, we learned that </a:t>
            </a:r>
            <a:r>
              <a:rPr lang="en-US" b="1" dirty="0"/>
              <a:t>knowledge</a:t>
            </a:r>
            <a:r>
              <a:rPr lang="en-US" dirty="0"/>
              <a:t> is a collection of information that can be used to solve problems in a specific domain.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[4] Next, we learned that the </a:t>
            </a:r>
            <a:r>
              <a:rPr lang="en-US" b="1" dirty="0"/>
              <a:t>purpose</a:t>
            </a:r>
            <a:r>
              <a:rPr lang="en-US" dirty="0"/>
              <a:t> of data is to make intelligent, rational decisions that lead to actions that achieve a goal of some kind.</a:t>
            </a:r>
          </a:p>
          <a:p>
            <a:endParaRPr lang="en-US" dirty="0"/>
          </a:p>
          <a:p>
            <a:r>
              <a:rPr lang="en-US" dirty="0"/>
              <a:t>Finally, we learned that the data-driven decision-making </a:t>
            </a:r>
            <a:r>
              <a:rPr lang="en-US" b="1" dirty="0"/>
              <a:t>process</a:t>
            </a:r>
            <a:r>
              <a:rPr lang="en-US" dirty="0"/>
              <a:t> involves transforming data, into information, into knowledge, to a decision, and finally, to an action that achieves a goal.</a:t>
            </a:r>
          </a:p>
          <a:p>
            <a:endParaRPr lang="en-US" dirty="0"/>
          </a:p>
          <a:p>
            <a:r>
              <a:rPr lang="en-US" dirty="0"/>
              <a:t>In the next module, we’re learn about data types and how data are stored in computer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53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answer these questions, we’re going to learn about data and how it is used in data science.</a:t>
            </a:r>
          </a:p>
          <a:p>
            <a:endParaRPr lang="en-US" dirty="0"/>
          </a:p>
          <a:p>
            <a:r>
              <a:rPr lang="en-US" dirty="0"/>
              <a:t>[1] First, we’ll learn about data… what it is, and why it’s important.</a:t>
            </a:r>
          </a:p>
          <a:p>
            <a:endParaRPr lang="en-US" dirty="0"/>
          </a:p>
          <a:p>
            <a:r>
              <a:rPr lang="en-US" dirty="0"/>
              <a:t>[2] Next, we’ll learn about information and how we can extract information from data.</a:t>
            </a:r>
          </a:p>
          <a:p>
            <a:endParaRPr lang="en-US" dirty="0"/>
          </a:p>
          <a:p>
            <a:r>
              <a:rPr lang="en-US" dirty="0"/>
              <a:t>[3] Then, we’ll learn about knowledge and how we can create knowledge from information.</a:t>
            </a:r>
          </a:p>
          <a:p>
            <a:endParaRPr lang="en-US" dirty="0"/>
          </a:p>
          <a:p>
            <a:r>
              <a:rPr lang="en-US" dirty="0"/>
              <a:t>[4] Next, we’ll learn about the purpose of data and how it leads to intelligent decision making.</a:t>
            </a:r>
          </a:p>
          <a:p>
            <a:endParaRPr lang="en-US" dirty="0"/>
          </a:p>
          <a:p>
            <a:r>
              <a:rPr lang="en-US" dirty="0"/>
              <a:t>[5] Finally, we’ll learn about the process of transforming raw data into actionable insight.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89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think of data we might imagine:</a:t>
            </a:r>
          </a:p>
          <a:p>
            <a:endParaRPr lang="en-US" dirty="0"/>
          </a:p>
          <a:p>
            <a:r>
              <a:rPr lang="en-US" dirty="0"/>
              <a:t> - a bunch of ones-and-zeros sitting inside of a computer, </a:t>
            </a:r>
          </a:p>
          <a:p>
            <a:endParaRPr lang="en-US" dirty="0"/>
          </a:p>
          <a:p>
            <a:r>
              <a:rPr lang="en-US" dirty="0"/>
              <a:t> - the stats from our favorite sports team, </a:t>
            </a:r>
          </a:p>
          <a:p>
            <a:endParaRPr lang="en-US" dirty="0"/>
          </a:p>
          <a:p>
            <a:r>
              <a:rPr lang="en-US" dirty="0"/>
              <a:t> - or the medical records at our local hospital.</a:t>
            </a:r>
          </a:p>
          <a:p>
            <a:endParaRPr lang="en-US" dirty="0"/>
          </a:p>
          <a:p>
            <a:r>
              <a:rPr lang="en-US" dirty="0"/>
              <a:t>But what exactly are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Data are a collection of symbols that </a:t>
            </a:r>
            <a:r>
              <a:rPr lang="en-US" b="1" dirty="0"/>
              <a:t>describe observations </a:t>
            </a:r>
            <a:r>
              <a:rPr lang="en-US" dirty="0"/>
              <a:t>of the world around us.</a:t>
            </a:r>
          </a:p>
          <a:p>
            <a:endParaRPr lang="en-US" dirty="0"/>
          </a:p>
          <a:p>
            <a:r>
              <a:rPr lang="en-US" dirty="0"/>
              <a:t>They record facts about the natural world that we live in.</a:t>
            </a:r>
          </a:p>
          <a:p>
            <a:endParaRPr lang="en-US" dirty="0"/>
          </a:p>
          <a:p>
            <a:r>
              <a:rPr lang="en-US" dirty="0"/>
              <a:t>[2] These include descriptions of the </a:t>
            </a:r>
            <a:r>
              <a:rPr lang="en-US" b="1" dirty="0"/>
              <a:t>qualities</a:t>
            </a:r>
            <a:r>
              <a:rPr lang="en-US" dirty="0"/>
              <a:t> of things in our world …</a:t>
            </a:r>
          </a:p>
          <a:p>
            <a:endParaRPr lang="en-US" dirty="0"/>
          </a:p>
          <a:p>
            <a:r>
              <a:rPr lang="en-US" dirty="0"/>
              <a:t>… for example, colors, shapes, and textures.</a:t>
            </a:r>
          </a:p>
          <a:p>
            <a:endParaRPr lang="en-US" dirty="0"/>
          </a:p>
          <a:p>
            <a:r>
              <a:rPr lang="en-US" dirty="0"/>
              <a:t>[3] In addition, they include measurements of </a:t>
            </a:r>
            <a:r>
              <a:rPr lang="en-US" b="1" dirty="0"/>
              <a:t>quantities</a:t>
            </a:r>
            <a:r>
              <a:rPr lang="en-US" dirty="0"/>
              <a:t> of things in our world…</a:t>
            </a:r>
          </a:p>
          <a:p>
            <a:endParaRPr lang="en-US" dirty="0"/>
          </a:p>
          <a:p>
            <a:r>
              <a:rPr lang="en-US" dirty="0"/>
              <a:t>… for example: size, weight, and velocity.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[4] Data are </a:t>
            </a:r>
            <a:r>
              <a:rPr lang="en-US" b="1" dirty="0"/>
              <a:t>represented using symbols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[5] This includes representing </a:t>
            </a:r>
            <a:r>
              <a:rPr lang="en-US" b="1" dirty="0"/>
              <a:t>qualities </a:t>
            </a:r>
            <a:r>
              <a:rPr lang="en-US" dirty="0"/>
              <a:t>of things using words…</a:t>
            </a:r>
          </a:p>
          <a:p>
            <a:endParaRPr lang="en-US" dirty="0"/>
          </a:p>
          <a:p>
            <a:r>
              <a:rPr lang="en-US" dirty="0"/>
              <a:t>… for example, the color of an apple is red.</a:t>
            </a:r>
          </a:p>
          <a:p>
            <a:endParaRPr lang="en-US" dirty="0"/>
          </a:p>
          <a:p>
            <a:r>
              <a:rPr lang="en-US" dirty="0"/>
              <a:t>[6] In addition, this includes representing </a:t>
            </a:r>
            <a:r>
              <a:rPr lang="en-US" b="1" dirty="0"/>
              <a:t>quantities</a:t>
            </a:r>
            <a:r>
              <a:rPr lang="en-US" dirty="0"/>
              <a:t> of things using numbers …</a:t>
            </a:r>
          </a:p>
          <a:p>
            <a:endParaRPr lang="en-US" dirty="0"/>
          </a:p>
          <a:p>
            <a:r>
              <a:rPr lang="en-US" dirty="0"/>
              <a:t>… for example, the apple has a mass of 100 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3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Imagine we’re feeling sick and we go to see our doctor.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[1] Our doctor takes a measurement of our body </a:t>
            </a:r>
            <a:r>
              <a:rPr lang="en-US" b="1" dirty="0"/>
              <a:t>temperature</a:t>
            </a:r>
            <a:r>
              <a:rPr lang="en-US" dirty="0"/>
              <a:t> using a thermometer.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[2] The thermometer reads </a:t>
            </a:r>
            <a:r>
              <a:rPr lang="en-US" b="1" dirty="0"/>
              <a:t>39°C </a:t>
            </a:r>
            <a:r>
              <a:rPr lang="en-US" dirty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[3] … (which is </a:t>
            </a:r>
            <a:r>
              <a:rPr lang="en-US" b="1" dirty="0"/>
              <a:t>102°F</a:t>
            </a:r>
            <a:r>
              <a:rPr lang="en-US" dirty="0"/>
              <a:t>… for those of us who’ve yet to switch to the metric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Based on this temperature, it’s clear that we’re running a fever.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44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[1] This temperature value of 39°C is what we refer to as a “</a:t>
            </a:r>
            <a:r>
              <a:rPr lang="en-US" b="1" dirty="0"/>
              <a:t>datum</a:t>
            </a:r>
            <a:r>
              <a:rPr lang="en-US" dirty="0"/>
              <a:t>” (i.e. a single piece of data).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[2] The word “</a:t>
            </a:r>
            <a:r>
              <a:rPr lang="en-US" b="1" dirty="0"/>
              <a:t>data</a:t>
            </a:r>
            <a:r>
              <a:rPr lang="en-US" dirty="0"/>
              <a:t>” is actually the </a:t>
            </a:r>
            <a:r>
              <a:rPr lang="en-US" i="1" dirty="0"/>
              <a:t>plural </a:t>
            </a:r>
            <a:r>
              <a:rPr lang="en-US" dirty="0"/>
              <a:t>form of the word “datum”.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when we have more than one “datum”, we have “data”.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most people now use the term “data” in both the singular and plural form, interchangeably.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term “datum” is now rarely, if ever, used.</a:t>
            </a:r>
          </a:p>
          <a:p>
            <a:endParaRPr lang="en-US" dirty="0"/>
          </a:p>
          <a:p>
            <a:r>
              <a:rPr lang="en-US" dirty="0"/>
              <a:t>[3] Data can be </a:t>
            </a:r>
            <a:r>
              <a:rPr lang="en-US" b="1" dirty="0"/>
              <a:t>used to create information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However, in order to create information, we first need to organize, analyze, and interpret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345595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345595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18D385D-13AF-49CD-B6F3-2FDE37364A9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7952" y="2345468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42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5111496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8402" y="2169382"/>
            <a:ext cx="510692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4182332"/>
            <a:ext cx="5111496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48402" y="4182332"/>
            <a:ext cx="510692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64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590800" y="4182330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45354" y="4182330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85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418233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418076" y="418233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E51BEC-22A8-45DC-9D1F-1F0B5A04046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997952" y="4182332"/>
            <a:ext cx="335737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73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9724" y="3536950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419600" y="3536950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E51BEC-22A8-45DC-9D1F-1F0B5A04046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999476" y="3536950"/>
            <a:ext cx="3357372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65FE238-21A6-4FEA-A238-B930D121D86C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38200" y="4904517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A1E84-428D-4447-8023-1ACB334EEB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418076" y="4904517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67AEF25-E0FE-42C6-B844-2D27DE99DE26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97952" y="4904517"/>
            <a:ext cx="3357372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633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47765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347765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C66F929-E242-4536-9EEF-11C12FDEE0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5352778"/>
            <a:ext cx="518160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CBEA9C56-F2F4-4F7D-98E0-60D0B66170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200" y="5352778"/>
            <a:ext cx="518160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975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7725" y="2057401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DE0B32-9238-456C-97A0-7D676A77DDE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72000" y="2057402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5ADB61C-E800-4946-82C4-6D5EC23CAE2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73893" y="2057401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5284052"/>
            <a:ext cx="2989432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5284052"/>
            <a:ext cx="2979908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46A65DCC-AFB1-4D64-9FA1-9868491757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3892" y="5283780"/>
            <a:ext cx="2979908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89226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197" y="2235586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DE0B32-9238-456C-97A0-7D676A77DDE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7338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5ADB61C-E800-4946-82C4-6D5EC23CAE2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18299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B171113-10C1-4B68-8BF3-06DB686048A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907440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65650900-8F7B-4016-8738-D81CEABCB7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197" y="4860655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C10F70C-9ABA-4576-800B-08DDA1C604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7338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EF60BA0-CFF6-4992-A27E-4D4B8C1520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08774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381A106-4903-4E79-93A1-DDED171370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07440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60295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96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D31376-EA91-47A1-AB16-CAF450D0255A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4196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C29E170-06A5-41F9-9799-7BE8933D18A2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010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19C8018-3B15-4A17-87CB-31AFBC9F1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4808ECD-C4E6-485A-BF48-453FC17C0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67000" y="571057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749AE55-1B68-46A5-90EC-0A3D2AFE1BF2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26670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3EB2372-FDF5-464A-87D5-E2899A6B3CDF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62484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F0FFFE7B-3162-4613-80C8-B723E41F86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48400" y="5712817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64242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96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D31376-EA91-47A1-AB16-CAF450D0255A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4196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C29E170-06A5-41F9-9799-7BE8933D18A2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010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19C8018-3B15-4A17-87CB-31AFBC9F1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4808ECD-C4E6-485A-BF48-453FC17C0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5712817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749AE55-1B68-46A5-90EC-0A3D2AFE1BF2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8382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3EB2372-FDF5-464A-87D5-E2899A6B3CDF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4419600" y="409118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F0FFFE7B-3162-4613-80C8-B723E41F86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19600" y="571506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BE303E54-DA7B-4992-9CC0-B432538B94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01000" y="5712565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547DE3DB-8EA6-41E7-9CC9-D913F118AFE4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80010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8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8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9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1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8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345595"/>
            <a:ext cx="5111496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8402" y="2345595"/>
            <a:ext cx="5106922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42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F8759B-F547-4F42-862A-2ACC0112AEB6}"/>
              </a:ext>
            </a:extLst>
          </p:cNvPr>
          <p:cNvSpPr txBox="1">
            <a:spLocks/>
          </p:cNvSpPr>
          <p:nvPr/>
        </p:nvSpPr>
        <p:spPr>
          <a:xfrm>
            <a:off x="838200" y="2235200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Data</a:t>
            </a:r>
            <a:r>
              <a:rPr lang="en-US" dirty="0">
                <a:solidFill>
                  <a:schemeClr val="bg1"/>
                </a:solidFill>
                <a:effectLst>
                  <a:glow>
                    <a:schemeClr val="bg1"/>
                  </a:glo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7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D3EDF8-77F0-4B21-BB2A-EA25C788D1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4752" y="837751"/>
            <a:ext cx="5182049" cy="51820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FBC4039-0CD7-473C-8F61-9F6163A0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70594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0A3A-7118-4BE2-A6F6-FB8BEC43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3D60-7E5B-481C-BF8E-88E19E9A92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Reduces uncertainty</a:t>
            </a:r>
          </a:p>
          <a:p>
            <a:r>
              <a:rPr lang="en-US" dirty="0"/>
              <a:t>Answers questions</a:t>
            </a:r>
          </a:p>
          <a:p>
            <a:r>
              <a:rPr lang="en-US" dirty="0"/>
              <a:t>Provides clarity</a:t>
            </a:r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85D95DF4-5C11-45F9-B7FB-5721618A1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399" y="2248693"/>
            <a:ext cx="3505201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0A3A-7118-4BE2-A6F6-FB8BEC43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3D60-7E5B-481C-BF8E-88E19E9A92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from data</a:t>
            </a:r>
          </a:p>
          <a:p>
            <a:r>
              <a:rPr lang="en-US" dirty="0"/>
              <a:t>Organize, analyze, interpret</a:t>
            </a:r>
          </a:p>
          <a:p>
            <a:r>
              <a:rPr lang="en-US" dirty="0"/>
              <a:t>Context and meaning</a:t>
            </a:r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85D95DF4-5C11-45F9-B7FB-5721618A1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399" y="2248693"/>
            <a:ext cx="3505201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7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20D541-7573-4D23-B721-41D653F880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6" b="4977"/>
          <a:stretch/>
        </p:blipFill>
        <p:spPr>
          <a:xfrm>
            <a:off x="1" y="-1"/>
            <a:ext cx="12199778" cy="68580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89C1E8-3631-4F21-82F3-0C0CAE731F73}"/>
              </a:ext>
            </a:extLst>
          </p:cNvPr>
          <p:cNvGrpSpPr/>
          <p:nvPr/>
        </p:nvGrpSpPr>
        <p:grpSpPr>
          <a:xfrm>
            <a:off x="8842513" y="904280"/>
            <a:ext cx="2971800" cy="1147763"/>
            <a:chOff x="8839200" y="1084264"/>
            <a:chExt cx="2971800" cy="1147763"/>
          </a:xfrm>
        </p:grpSpPr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8DBBD70F-8365-407C-B466-3C4DB8BED024}"/>
                </a:ext>
              </a:extLst>
            </p:cNvPr>
            <p:cNvSpPr txBox="1">
              <a:spLocks/>
            </p:cNvSpPr>
            <p:nvPr/>
          </p:nvSpPr>
          <p:spPr>
            <a:xfrm>
              <a:off x="9601200" y="1084264"/>
              <a:ext cx="2209800" cy="114776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6600" dirty="0">
                  <a:solidFill>
                    <a:schemeClr val="accent1"/>
                  </a:solidFill>
                </a:rPr>
                <a:t>37°C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3ECE68F-B87F-42C9-884D-C5AEB8B9D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39200" y="1181895"/>
              <a:ext cx="952500" cy="9525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62410F-676B-4F99-B490-F27C4137BCB6}"/>
              </a:ext>
            </a:extLst>
          </p:cNvPr>
          <p:cNvGrpSpPr/>
          <p:nvPr/>
        </p:nvGrpSpPr>
        <p:grpSpPr>
          <a:xfrm>
            <a:off x="8842513" y="2198491"/>
            <a:ext cx="2971800" cy="1147763"/>
            <a:chOff x="8839200" y="1084264"/>
            <a:chExt cx="2971800" cy="1147763"/>
          </a:xfrm>
        </p:grpSpPr>
        <p:sp>
          <p:nvSpPr>
            <p:cNvPr id="13" name="Content Placeholder 3">
              <a:extLst>
                <a:ext uri="{FF2B5EF4-FFF2-40B4-BE49-F238E27FC236}">
                  <a16:creationId xmlns:a16="http://schemas.microsoft.com/office/drawing/2014/main" id="{12CE90E5-0AA6-481E-97AF-E9047E602D2D}"/>
                </a:ext>
              </a:extLst>
            </p:cNvPr>
            <p:cNvSpPr txBox="1">
              <a:spLocks/>
            </p:cNvSpPr>
            <p:nvPr/>
          </p:nvSpPr>
          <p:spPr>
            <a:xfrm>
              <a:off x="9601200" y="1084264"/>
              <a:ext cx="2209800" cy="114776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6600" dirty="0">
                  <a:solidFill>
                    <a:schemeClr val="accent1"/>
                  </a:solidFill>
                </a:rPr>
                <a:t>37°C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BAF043F-2980-45D4-BCA5-7702F37C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39200" y="1181895"/>
              <a:ext cx="952500" cy="9525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54BE2D-DFA3-4449-9ADA-8374811635A7}"/>
              </a:ext>
            </a:extLst>
          </p:cNvPr>
          <p:cNvGrpSpPr/>
          <p:nvPr/>
        </p:nvGrpSpPr>
        <p:grpSpPr>
          <a:xfrm>
            <a:off x="8842513" y="3499851"/>
            <a:ext cx="2971800" cy="1147763"/>
            <a:chOff x="8839200" y="1084264"/>
            <a:chExt cx="2971800" cy="1147763"/>
          </a:xfrm>
        </p:grpSpPr>
        <p:sp>
          <p:nvSpPr>
            <p:cNvPr id="16" name="Content Placeholder 3">
              <a:extLst>
                <a:ext uri="{FF2B5EF4-FFF2-40B4-BE49-F238E27FC236}">
                  <a16:creationId xmlns:a16="http://schemas.microsoft.com/office/drawing/2014/main" id="{FDC7139C-AFE0-4B9D-A34C-3A08FF34D115}"/>
                </a:ext>
              </a:extLst>
            </p:cNvPr>
            <p:cNvSpPr txBox="1">
              <a:spLocks/>
            </p:cNvSpPr>
            <p:nvPr/>
          </p:nvSpPr>
          <p:spPr>
            <a:xfrm>
              <a:off x="9601200" y="1084264"/>
              <a:ext cx="2209800" cy="114776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6600" dirty="0">
                  <a:solidFill>
                    <a:schemeClr val="accent1"/>
                  </a:solidFill>
                </a:rPr>
                <a:t>37°C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CC9370D-DD7B-49C2-A268-28A0013CE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39200" y="1181895"/>
              <a:ext cx="952500" cy="9525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ACB28D-A52B-4B28-BA69-1D3B123F70CF}"/>
              </a:ext>
            </a:extLst>
          </p:cNvPr>
          <p:cNvGrpSpPr/>
          <p:nvPr/>
        </p:nvGrpSpPr>
        <p:grpSpPr>
          <a:xfrm>
            <a:off x="8842513" y="5306039"/>
            <a:ext cx="2971800" cy="1147763"/>
            <a:chOff x="8839200" y="1084264"/>
            <a:chExt cx="2971800" cy="1147763"/>
          </a:xfrm>
        </p:grpSpPr>
        <p:sp>
          <p:nvSpPr>
            <p:cNvPr id="19" name="Content Placeholder 3">
              <a:extLst>
                <a:ext uri="{FF2B5EF4-FFF2-40B4-BE49-F238E27FC236}">
                  <a16:creationId xmlns:a16="http://schemas.microsoft.com/office/drawing/2014/main" id="{17447B4D-2E9C-48C9-8EA2-65B24F1F3F12}"/>
                </a:ext>
              </a:extLst>
            </p:cNvPr>
            <p:cNvSpPr txBox="1">
              <a:spLocks/>
            </p:cNvSpPr>
            <p:nvPr/>
          </p:nvSpPr>
          <p:spPr>
            <a:xfrm>
              <a:off x="9601200" y="1084264"/>
              <a:ext cx="2209800" cy="114776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6600" dirty="0">
                  <a:solidFill>
                    <a:schemeClr val="accent1"/>
                  </a:solidFill>
                </a:rPr>
                <a:t>37°C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7059ECA3-35E5-4B8A-B376-D599C3EDF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39200" y="1181895"/>
              <a:ext cx="952500" cy="952500"/>
            </a:xfrm>
            <a:prstGeom prst="rect">
              <a:avLst/>
            </a:prstGeom>
          </p:spPr>
        </p:pic>
      </p:grp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4506D478-25C0-4309-AF26-E6900DF4D59D}"/>
              </a:ext>
            </a:extLst>
          </p:cNvPr>
          <p:cNvSpPr txBox="1">
            <a:spLocks/>
          </p:cNvSpPr>
          <p:nvPr/>
        </p:nvSpPr>
        <p:spPr>
          <a:xfrm>
            <a:off x="5334000" y="5306038"/>
            <a:ext cx="3505199" cy="11477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dirty="0">
                <a:solidFill>
                  <a:schemeClr val="accent1"/>
                </a:solidFill>
              </a:rPr>
              <a:t>Average: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8F6E0B-3E1D-4588-92E6-683D33036E97}"/>
              </a:ext>
            </a:extLst>
          </p:cNvPr>
          <p:cNvCxnSpPr/>
          <p:nvPr/>
        </p:nvCxnSpPr>
        <p:spPr>
          <a:xfrm>
            <a:off x="9220200" y="4953000"/>
            <a:ext cx="24384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0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0A3A-7118-4BE2-A6F6-FB8BEC43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3D60-7E5B-481C-BF8E-88E19E9A92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More meaningful</a:t>
            </a:r>
          </a:p>
          <a:p>
            <a:r>
              <a:rPr lang="en-US" dirty="0"/>
              <a:t>Useful on its own</a:t>
            </a:r>
          </a:p>
          <a:p>
            <a:r>
              <a:rPr lang="en-US" dirty="0"/>
              <a:t>Used to create knowledge</a:t>
            </a:r>
          </a:p>
        </p:txBody>
      </p:sp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BF60CABF-04B7-4E28-8D63-2D9221F1B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399" y="2248693"/>
            <a:ext cx="3505201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3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430776-889B-4D46-A353-E22077C4D70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3952" y="0"/>
            <a:ext cx="68640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DEF583-0BF3-42EF-A4E0-F26F45DB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7049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195B-7261-4D06-8C99-43629B0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E17A-33F6-47A4-A488-131358C105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of our world</a:t>
            </a:r>
          </a:p>
          <a:p>
            <a:r>
              <a:rPr lang="en-US" dirty="0"/>
              <a:t>Explains observations</a:t>
            </a:r>
          </a:p>
          <a:p>
            <a:r>
              <a:rPr lang="en-US" dirty="0"/>
              <a:t>Predicts behavior</a:t>
            </a:r>
          </a:p>
        </p:txBody>
      </p:sp>
      <p:pic>
        <p:nvPicPr>
          <p:cNvPr id="5" name="Content Placeholder 18">
            <a:extLst>
              <a:ext uri="{FF2B5EF4-FFF2-40B4-BE49-F238E27FC236}">
                <a16:creationId xmlns:a16="http://schemas.microsoft.com/office/drawing/2014/main" id="{DCDD718F-84AF-4D46-B020-66136CAC8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6226" y="1825626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195B-7261-4D06-8C99-43629B0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E17A-33F6-47A4-A488-131358C105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from information</a:t>
            </a:r>
          </a:p>
          <a:p>
            <a:r>
              <a:rPr lang="en-US" dirty="0"/>
              <a:t>Used to solve problems</a:t>
            </a:r>
          </a:p>
          <a:p>
            <a:r>
              <a:rPr lang="en-US" dirty="0"/>
              <a:t>Used to make decisions</a:t>
            </a:r>
          </a:p>
        </p:txBody>
      </p:sp>
      <p:pic>
        <p:nvPicPr>
          <p:cNvPr id="5" name="Content Placeholder 18">
            <a:extLst>
              <a:ext uri="{FF2B5EF4-FFF2-40B4-BE49-F238E27FC236}">
                <a16:creationId xmlns:a16="http://schemas.microsoft.com/office/drawing/2014/main" id="{DCDD718F-84AF-4D46-B020-66136CAC8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6226" y="1825626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7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8249457-C66F-441C-B2C0-37A766502A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5" b="100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B0EFE0E-EE67-48B6-8BCA-AEEBCB63057C}"/>
              </a:ext>
            </a:extLst>
          </p:cNvPr>
          <p:cNvSpPr txBox="1">
            <a:spLocks/>
          </p:cNvSpPr>
          <p:nvPr/>
        </p:nvSpPr>
        <p:spPr>
          <a:xfrm>
            <a:off x="1227136" y="5710237"/>
            <a:ext cx="2819400" cy="11477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dirty="0">
                <a:solidFill>
                  <a:schemeClr val="accent2"/>
                </a:solidFill>
              </a:rPr>
              <a:t>39°C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B2AEE44-9874-4702-B22B-D198CDAD6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168" y="5672135"/>
            <a:ext cx="952500" cy="9525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9DCBE15-1CA6-4A3B-A71B-B25D456533CE}"/>
              </a:ext>
            </a:extLst>
          </p:cNvPr>
          <p:cNvSpPr/>
          <p:nvPr/>
        </p:nvSpPr>
        <p:spPr>
          <a:xfrm rot="16200000">
            <a:off x="227634" y="5851921"/>
            <a:ext cx="816770" cy="533400"/>
          </a:xfrm>
          <a:prstGeom prst="rightArrow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BDFDAA8-FBEE-4AC5-A737-981914F7588B}"/>
              </a:ext>
            </a:extLst>
          </p:cNvPr>
          <p:cNvSpPr txBox="1">
            <a:spLocks/>
          </p:cNvSpPr>
          <p:nvPr/>
        </p:nvSpPr>
        <p:spPr>
          <a:xfrm>
            <a:off x="4856120" y="5710236"/>
            <a:ext cx="3633788" cy="11477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dirty="0">
                <a:solidFill>
                  <a:schemeClr val="accent2"/>
                </a:solidFill>
              </a:rPr>
              <a:t>infection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8459C54-2F70-43B1-BE12-32BA949FFECF}"/>
              </a:ext>
            </a:extLst>
          </p:cNvPr>
          <p:cNvSpPr/>
          <p:nvPr/>
        </p:nvSpPr>
        <p:spPr>
          <a:xfrm>
            <a:off x="3825915" y="5988829"/>
            <a:ext cx="9525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505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5F004F-225E-46CF-B875-F19C31E74E03}"/>
              </a:ext>
            </a:extLst>
          </p:cNvPr>
          <p:cNvSpPr/>
          <p:nvPr/>
        </p:nvSpPr>
        <p:spPr>
          <a:xfrm>
            <a:off x="8823242" y="5988829"/>
            <a:ext cx="952500" cy="533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5050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F04D434-0354-4E60-B136-18F272AC5B80}"/>
              </a:ext>
            </a:extLst>
          </p:cNvPr>
          <p:cNvSpPr txBox="1">
            <a:spLocks/>
          </p:cNvSpPr>
          <p:nvPr/>
        </p:nvSpPr>
        <p:spPr>
          <a:xfrm>
            <a:off x="8883952" y="5710237"/>
            <a:ext cx="3633788" cy="11477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dirty="0">
                <a:solidFill>
                  <a:schemeClr val="accent2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5238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2" grpId="0"/>
      <p:bldP spid="16" grpId="0" animBg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195B-7261-4D06-8C99-43629B0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E17A-33F6-47A4-A488-131358C105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Knowledge alone is not enough</a:t>
            </a:r>
          </a:p>
          <a:p>
            <a:r>
              <a:rPr lang="en-US" dirty="0"/>
              <a:t>Knowledge + new information</a:t>
            </a:r>
          </a:p>
          <a:p>
            <a:r>
              <a:rPr lang="en-US" dirty="0"/>
              <a:t>Combination leads to solution</a:t>
            </a:r>
          </a:p>
        </p:txBody>
      </p:sp>
      <p:pic>
        <p:nvPicPr>
          <p:cNvPr id="5" name="Content Placeholder 18">
            <a:extLst>
              <a:ext uri="{FF2B5EF4-FFF2-40B4-BE49-F238E27FC236}">
                <a16:creationId xmlns:a16="http://schemas.microsoft.com/office/drawing/2014/main" id="{682ABAC1-BE13-4294-A7C7-ED7EA337E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6226" y="1825626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361E-698D-4762-829B-5C1E6516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is data?</a:t>
            </a:r>
          </a:p>
        </p:txBody>
      </p:sp>
    </p:spTree>
    <p:extLst>
      <p:ext uri="{BB962C8B-B14F-4D97-AF65-F5344CB8AC3E}">
        <p14:creationId xmlns:p14="http://schemas.microsoft.com/office/powerpoint/2010/main" val="1116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123B98-C06E-4E79-99F5-404023A673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70077-FA0A-4E12-A6CE-95A867AB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4390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169-07A9-4998-A549-0F542317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06F35-7844-4223-9063-39AF6D91C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alone is useless</a:t>
            </a:r>
          </a:p>
          <a:p>
            <a:pPr marL="0" indent="0">
              <a:buNone/>
            </a:pPr>
            <a:r>
              <a:rPr lang="en-US" dirty="0"/>
              <a:t>Used to achieve a goal</a:t>
            </a:r>
          </a:p>
          <a:p>
            <a:pPr marL="0" indent="0">
              <a:buNone/>
            </a:pPr>
            <a:r>
              <a:rPr lang="en-US" dirty="0"/>
              <a:t>Transform data to action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C23165-8281-4328-A197-DED6B77D6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8812" y="2247106"/>
            <a:ext cx="3508375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169-07A9-4998-A549-0F542317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4AFFA8-3F8F-4559-8106-81F2529EF8E4}"/>
              </a:ext>
            </a:extLst>
          </p:cNvPr>
          <p:cNvSpPr/>
          <p:nvPr/>
        </p:nvSpPr>
        <p:spPr>
          <a:xfrm>
            <a:off x="1626869" y="1825625"/>
            <a:ext cx="8938260" cy="4351338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9F9B24-1A3A-4FA4-9755-B0B128352C66}"/>
              </a:ext>
            </a:extLst>
          </p:cNvPr>
          <p:cNvSpPr/>
          <p:nvPr/>
        </p:nvSpPr>
        <p:spPr>
          <a:xfrm>
            <a:off x="842131" y="3131026"/>
            <a:ext cx="1931079" cy="1740535"/>
          </a:xfrm>
          <a:custGeom>
            <a:avLst/>
            <a:gdLst>
              <a:gd name="connsiteX0" fmla="*/ 0 w 1931079"/>
              <a:gd name="connsiteY0" fmla="*/ 290095 h 1740535"/>
              <a:gd name="connsiteX1" fmla="*/ 290095 w 1931079"/>
              <a:gd name="connsiteY1" fmla="*/ 0 h 1740535"/>
              <a:gd name="connsiteX2" fmla="*/ 1640984 w 1931079"/>
              <a:gd name="connsiteY2" fmla="*/ 0 h 1740535"/>
              <a:gd name="connsiteX3" fmla="*/ 1931079 w 1931079"/>
              <a:gd name="connsiteY3" fmla="*/ 290095 h 1740535"/>
              <a:gd name="connsiteX4" fmla="*/ 1931079 w 1931079"/>
              <a:gd name="connsiteY4" fmla="*/ 1450440 h 1740535"/>
              <a:gd name="connsiteX5" fmla="*/ 1640984 w 1931079"/>
              <a:gd name="connsiteY5" fmla="*/ 1740535 h 1740535"/>
              <a:gd name="connsiteX6" fmla="*/ 290095 w 1931079"/>
              <a:gd name="connsiteY6" fmla="*/ 1740535 h 1740535"/>
              <a:gd name="connsiteX7" fmla="*/ 0 w 1931079"/>
              <a:gd name="connsiteY7" fmla="*/ 1450440 h 1740535"/>
              <a:gd name="connsiteX8" fmla="*/ 0 w 1931079"/>
              <a:gd name="connsiteY8" fmla="*/ 290095 h 174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1079" h="1740535">
                <a:moveTo>
                  <a:pt x="0" y="290095"/>
                </a:moveTo>
                <a:cubicBezTo>
                  <a:pt x="0" y="129880"/>
                  <a:pt x="129880" y="0"/>
                  <a:pt x="290095" y="0"/>
                </a:cubicBezTo>
                <a:lnTo>
                  <a:pt x="1640984" y="0"/>
                </a:lnTo>
                <a:cubicBezTo>
                  <a:pt x="1801199" y="0"/>
                  <a:pt x="1931079" y="129880"/>
                  <a:pt x="1931079" y="290095"/>
                </a:cubicBezTo>
                <a:lnTo>
                  <a:pt x="1931079" y="1450440"/>
                </a:lnTo>
                <a:cubicBezTo>
                  <a:pt x="1931079" y="1610655"/>
                  <a:pt x="1801199" y="1740535"/>
                  <a:pt x="1640984" y="1740535"/>
                </a:cubicBezTo>
                <a:lnTo>
                  <a:pt x="290095" y="1740535"/>
                </a:lnTo>
                <a:cubicBezTo>
                  <a:pt x="129880" y="1740535"/>
                  <a:pt x="0" y="1610655"/>
                  <a:pt x="0" y="1450440"/>
                </a:cubicBezTo>
                <a:lnTo>
                  <a:pt x="0" y="29009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216" tIns="180216" rIns="180216" bIns="18021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C790A5-D6DB-4E7C-BDFF-850BABF83C13}"/>
              </a:ext>
            </a:extLst>
          </p:cNvPr>
          <p:cNvSpPr/>
          <p:nvPr/>
        </p:nvSpPr>
        <p:spPr>
          <a:xfrm>
            <a:off x="2986295" y="3131026"/>
            <a:ext cx="1931079" cy="1740535"/>
          </a:xfrm>
          <a:custGeom>
            <a:avLst/>
            <a:gdLst>
              <a:gd name="connsiteX0" fmla="*/ 0 w 1931079"/>
              <a:gd name="connsiteY0" fmla="*/ 290095 h 1740535"/>
              <a:gd name="connsiteX1" fmla="*/ 290095 w 1931079"/>
              <a:gd name="connsiteY1" fmla="*/ 0 h 1740535"/>
              <a:gd name="connsiteX2" fmla="*/ 1640984 w 1931079"/>
              <a:gd name="connsiteY2" fmla="*/ 0 h 1740535"/>
              <a:gd name="connsiteX3" fmla="*/ 1931079 w 1931079"/>
              <a:gd name="connsiteY3" fmla="*/ 290095 h 1740535"/>
              <a:gd name="connsiteX4" fmla="*/ 1931079 w 1931079"/>
              <a:gd name="connsiteY4" fmla="*/ 1450440 h 1740535"/>
              <a:gd name="connsiteX5" fmla="*/ 1640984 w 1931079"/>
              <a:gd name="connsiteY5" fmla="*/ 1740535 h 1740535"/>
              <a:gd name="connsiteX6" fmla="*/ 290095 w 1931079"/>
              <a:gd name="connsiteY6" fmla="*/ 1740535 h 1740535"/>
              <a:gd name="connsiteX7" fmla="*/ 0 w 1931079"/>
              <a:gd name="connsiteY7" fmla="*/ 1450440 h 1740535"/>
              <a:gd name="connsiteX8" fmla="*/ 0 w 1931079"/>
              <a:gd name="connsiteY8" fmla="*/ 290095 h 174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1079" h="1740535">
                <a:moveTo>
                  <a:pt x="0" y="290095"/>
                </a:moveTo>
                <a:cubicBezTo>
                  <a:pt x="0" y="129880"/>
                  <a:pt x="129880" y="0"/>
                  <a:pt x="290095" y="0"/>
                </a:cubicBezTo>
                <a:lnTo>
                  <a:pt x="1640984" y="0"/>
                </a:lnTo>
                <a:cubicBezTo>
                  <a:pt x="1801199" y="0"/>
                  <a:pt x="1931079" y="129880"/>
                  <a:pt x="1931079" y="290095"/>
                </a:cubicBezTo>
                <a:lnTo>
                  <a:pt x="1931079" y="1450440"/>
                </a:lnTo>
                <a:cubicBezTo>
                  <a:pt x="1931079" y="1610655"/>
                  <a:pt x="1801199" y="1740535"/>
                  <a:pt x="1640984" y="1740535"/>
                </a:cubicBezTo>
                <a:lnTo>
                  <a:pt x="290095" y="1740535"/>
                </a:lnTo>
                <a:cubicBezTo>
                  <a:pt x="129880" y="1740535"/>
                  <a:pt x="0" y="1610655"/>
                  <a:pt x="0" y="1450440"/>
                </a:cubicBezTo>
                <a:lnTo>
                  <a:pt x="0" y="29009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216" tIns="180216" rIns="180216" bIns="18021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Info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06F3A7-0BFA-458E-9BCB-59FE83D4CEC5}"/>
              </a:ext>
            </a:extLst>
          </p:cNvPr>
          <p:cNvSpPr/>
          <p:nvPr/>
        </p:nvSpPr>
        <p:spPr>
          <a:xfrm>
            <a:off x="5130460" y="3131026"/>
            <a:ext cx="1931079" cy="1740535"/>
          </a:xfrm>
          <a:custGeom>
            <a:avLst/>
            <a:gdLst>
              <a:gd name="connsiteX0" fmla="*/ 0 w 1931079"/>
              <a:gd name="connsiteY0" fmla="*/ 290095 h 1740535"/>
              <a:gd name="connsiteX1" fmla="*/ 290095 w 1931079"/>
              <a:gd name="connsiteY1" fmla="*/ 0 h 1740535"/>
              <a:gd name="connsiteX2" fmla="*/ 1640984 w 1931079"/>
              <a:gd name="connsiteY2" fmla="*/ 0 h 1740535"/>
              <a:gd name="connsiteX3" fmla="*/ 1931079 w 1931079"/>
              <a:gd name="connsiteY3" fmla="*/ 290095 h 1740535"/>
              <a:gd name="connsiteX4" fmla="*/ 1931079 w 1931079"/>
              <a:gd name="connsiteY4" fmla="*/ 1450440 h 1740535"/>
              <a:gd name="connsiteX5" fmla="*/ 1640984 w 1931079"/>
              <a:gd name="connsiteY5" fmla="*/ 1740535 h 1740535"/>
              <a:gd name="connsiteX6" fmla="*/ 290095 w 1931079"/>
              <a:gd name="connsiteY6" fmla="*/ 1740535 h 1740535"/>
              <a:gd name="connsiteX7" fmla="*/ 0 w 1931079"/>
              <a:gd name="connsiteY7" fmla="*/ 1450440 h 1740535"/>
              <a:gd name="connsiteX8" fmla="*/ 0 w 1931079"/>
              <a:gd name="connsiteY8" fmla="*/ 290095 h 174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1079" h="1740535">
                <a:moveTo>
                  <a:pt x="0" y="290095"/>
                </a:moveTo>
                <a:cubicBezTo>
                  <a:pt x="0" y="129880"/>
                  <a:pt x="129880" y="0"/>
                  <a:pt x="290095" y="0"/>
                </a:cubicBezTo>
                <a:lnTo>
                  <a:pt x="1640984" y="0"/>
                </a:lnTo>
                <a:cubicBezTo>
                  <a:pt x="1801199" y="0"/>
                  <a:pt x="1931079" y="129880"/>
                  <a:pt x="1931079" y="290095"/>
                </a:cubicBezTo>
                <a:lnTo>
                  <a:pt x="1931079" y="1450440"/>
                </a:lnTo>
                <a:cubicBezTo>
                  <a:pt x="1931079" y="1610655"/>
                  <a:pt x="1801199" y="1740535"/>
                  <a:pt x="1640984" y="1740535"/>
                </a:cubicBezTo>
                <a:lnTo>
                  <a:pt x="290095" y="1740535"/>
                </a:lnTo>
                <a:cubicBezTo>
                  <a:pt x="129880" y="1740535"/>
                  <a:pt x="0" y="1610655"/>
                  <a:pt x="0" y="1450440"/>
                </a:cubicBezTo>
                <a:lnTo>
                  <a:pt x="0" y="29009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216" tIns="180216" rIns="180216" bIns="18021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Knowledge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8C80AD-18FA-4437-B117-37D8AE75C16F}"/>
              </a:ext>
            </a:extLst>
          </p:cNvPr>
          <p:cNvSpPr/>
          <p:nvPr/>
        </p:nvSpPr>
        <p:spPr>
          <a:xfrm>
            <a:off x="7274624" y="3131026"/>
            <a:ext cx="1931079" cy="1740535"/>
          </a:xfrm>
          <a:custGeom>
            <a:avLst/>
            <a:gdLst>
              <a:gd name="connsiteX0" fmla="*/ 0 w 1931079"/>
              <a:gd name="connsiteY0" fmla="*/ 290095 h 1740535"/>
              <a:gd name="connsiteX1" fmla="*/ 290095 w 1931079"/>
              <a:gd name="connsiteY1" fmla="*/ 0 h 1740535"/>
              <a:gd name="connsiteX2" fmla="*/ 1640984 w 1931079"/>
              <a:gd name="connsiteY2" fmla="*/ 0 h 1740535"/>
              <a:gd name="connsiteX3" fmla="*/ 1931079 w 1931079"/>
              <a:gd name="connsiteY3" fmla="*/ 290095 h 1740535"/>
              <a:gd name="connsiteX4" fmla="*/ 1931079 w 1931079"/>
              <a:gd name="connsiteY4" fmla="*/ 1450440 h 1740535"/>
              <a:gd name="connsiteX5" fmla="*/ 1640984 w 1931079"/>
              <a:gd name="connsiteY5" fmla="*/ 1740535 h 1740535"/>
              <a:gd name="connsiteX6" fmla="*/ 290095 w 1931079"/>
              <a:gd name="connsiteY6" fmla="*/ 1740535 h 1740535"/>
              <a:gd name="connsiteX7" fmla="*/ 0 w 1931079"/>
              <a:gd name="connsiteY7" fmla="*/ 1450440 h 1740535"/>
              <a:gd name="connsiteX8" fmla="*/ 0 w 1931079"/>
              <a:gd name="connsiteY8" fmla="*/ 290095 h 174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1079" h="1740535">
                <a:moveTo>
                  <a:pt x="0" y="290095"/>
                </a:moveTo>
                <a:cubicBezTo>
                  <a:pt x="0" y="129880"/>
                  <a:pt x="129880" y="0"/>
                  <a:pt x="290095" y="0"/>
                </a:cubicBezTo>
                <a:lnTo>
                  <a:pt x="1640984" y="0"/>
                </a:lnTo>
                <a:cubicBezTo>
                  <a:pt x="1801199" y="0"/>
                  <a:pt x="1931079" y="129880"/>
                  <a:pt x="1931079" y="290095"/>
                </a:cubicBezTo>
                <a:lnTo>
                  <a:pt x="1931079" y="1450440"/>
                </a:lnTo>
                <a:cubicBezTo>
                  <a:pt x="1931079" y="1610655"/>
                  <a:pt x="1801199" y="1740535"/>
                  <a:pt x="1640984" y="1740535"/>
                </a:cubicBezTo>
                <a:lnTo>
                  <a:pt x="290095" y="1740535"/>
                </a:lnTo>
                <a:cubicBezTo>
                  <a:pt x="129880" y="1740535"/>
                  <a:pt x="0" y="1610655"/>
                  <a:pt x="0" y="1450440"/>
                </a:cubicBezTo>
                <a:lnTo>
                  <a:pt x="0" y="29009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216" tIns="180216" rIns="180216" bIns="18021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Decision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E17663-1835-46C2-A86B-CDB5C1EED569}"/>
              </a:ext>
            </a:extLst>
          </p:cNvPr>
          <p:cNvSpPr/>
          <p:nvPr/>
        </p:nvSpPr>
        <p:spPr>
          <a:xfrm>
            <a:off x="9418789" y="3131026"/>
            <a:ext cx="1931079" cy="1740535"/>
          </a:xfrm>
          <a:custGeom>
            <a:avLst/>
            <a:gdLst>
              <a:gd name="connsiteX0" fmla="*/ 0 w 1931079"/>
              <a:gd name="connsiteY0" fmla="*/ 290095 h 1740535"/>
              <a:gd name="connsiteX1" fmla="*/ 290095 w 1931079"/>
              <a:gd name="connsiteY1" fmla="*/ 0 h 1740535"/>
              <a:gd name="connsiteX2" fmla="*/ 1640984 w 1931079"/>
              <a:gd name="connsiteY2" fmla="*/ 0 h 1740535"/>
              <a:gd name="connsiteX3" fmla="*/ 1931079 w 1931079"/>
              <a:gd name="connsiteY3" fmla="*/ 290095 h 1740535"/>
              <a:gd name="connsiteX4" fmla="*/ 1931079 w 1931079"/>
              <a:gd name="connsiteY4" fmla="*/ 1450440 h 1740535"/>
              <a:gd name="connsiteX5" fmla="*/ 1640984 w 1931079"/>
              <a:gd name="connsiteY5" fmla="*/ 1740535 h 1740535"/>
              <a:gd name="connsiteX6" fmla="*/ 290095 w 1931079"/>
              <a:gd name="connsiteY6" fmla="*/ 1740535 h 1740535"/>
              <a:gd name="connsiteX7" fmla="*/ 0 w 1931079"/>
              <a:gd name="connsiteY7" fmla="*/ 1450440 h 1740535"/>
              <a:gd name="connsiteX8" fmla="*/ 0 w 1931079"/>
              <a:gd name="connsiteY8" fmla="*/ 290095 h 174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1079" h="1740535">
                <a:moveTo>
                  <a:pt x="0" y="290095"/>
                </a:moveTo>
                <a:cubicBezTo>
                  <a:pt x="0" y="129880"/>
                  <a:pt x="129880" y="0"/>
                  <a:pt x="290095" y="0"/>
                </a:cubicBezTo>
                <a:lnTo>
                  <a:pt x="1640984" y="0"/>
                </a:lnTo>
                <a:cubicBezTo>
                  <a:pt x="1801199" y="0"/>
                  <a:pt x="1931079" y="129880"/>
                  <a:pt x="1931079" y="290095"/>
                </a:cubicBezTo>
                <a:lnTo>
                  <a:pt x="1931079" y="1450440"/>
                </a:lnTo>
                <a:cubicBezTo>
                  <a:pt x="1931079" y="1610655"/>
                  <a:pt x="1801199" y="1740535"/>
                  <a:pt x="1640984" y="1740535"/>
                </a:cubicBezTo>
                <a:lnTo>
                  <a:pt x="290095" y="1740535"/>
                </a:lnTo>
                <a:cubicBezTo>
                  <a:pt x="129880" y="1740535"/>
                  <a:pt x="0" y="1610655"/>
                  <a:pt x="0" y="1450440"/>
                </a:cubicBezTo>
                <a:lnTo>
                  <a:pt x="0" y="29009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216" tIns="180216" rIns="180216" bIns="18021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01549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169-07A9-4998-A549-0F542317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06F35-7844-4223-9063-39AF6D91C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53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Transforming data to actionable insight</a:t>
            </a:r>
          </a:p>
          <a:p>
            <a:pPr marL="0" indent="0">
              <a:buNone/>
            </a:pPr>
            <a:r>
              <a:rPr lang="en-US" dirty="0"/>
              <a:t>Data-driven decision making</a:t>
            </a:r>
          </a:p>
          <a:p>
            <a:pPr marL="0" indent="0">
              <a:buNone/>
            </a:pPr>
            <a:r>
              <a:rPr lang="en-US" dirty="0"/>
              <a:t>Intelligence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E329E04-73E0-48B6-B0C7-5B3CA7FFF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8812" y="2247106"/>
            <a:ext cx="3508375" cy="3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C83180-FCCC-449B-A790-C37352D725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7D156E-59BC-4ED0-9C48-450575BA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7892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169-07A9-4998-A549-0F542317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8A74005-C0C4-48A9-A7F8-1CAD3CB97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6900" y="2439194"/>
            <a:ext cx="3124200" cy="3124200"/>
          </a:xfrm>
          <a:prstGeom prst="rect">
            <a:avLst/>
          </a:prstGeom>
        </p:spPr>
      </p:pic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70E10B7B-A50E-42B1-ADF9-F624A2784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5200" y="2553494"/>
            <a:ext cx="2895600" cy="28956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BA2DBAC-FD68-46BF-BBCA-6ADC16DB698F}"/>
              </a:ext>
            </a:extLst>
          </p:cNvPr>
          <p:cNvSpPr/>
          <p:nvPr/>
        </p:nvSpPr>
        <p:spPr>
          <a:xfrm>
            <a:off x="5403723" y="3377978"/>
            <a:ext cx="1384554" cy="1246632"/>
          </a:xfrm>
          <a:prstGeom prst="rightArrow">
            <a:avLst/>
          </a:prstGeom>
          <a:solidFill>
            <a:schemeClr val="bg1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169-07A9-4998-A549-0F542317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06F35-7844-4223-9063-39AF6D91C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– price of apples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1275-EFC0-4FA2-B19C-133174AC2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563394"/>
            <a:ext cx="5181600" cy="61356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7C80"/>
                </a:solidFill>
              </a:rPr>
              <a:t>$2 per kg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5BC848-2C25-4137-8719-0B6EFA91F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900" y="2439194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0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169-07A9-4998-A549-0F542317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06F35-7844-4223-9063-39AF6D91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Data – price of apples</a:t>
            </a:r>
          </a:p>
          <a:p>
            <a:pPr marL="0" indent="0">
              <a:buNone/>
            </a:pPr>
            <a:r>
              <a:rPr lang="en-US" dirty="0"/>
              <a:t>Information – price increase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3766D6-D054-414C-82CB-BBB047545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900" y="2439194"/>
            <a:ext cx="3124200" cy="31242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04F05D-8CF8-4F2E-B1F4-DFD7C9A1B25B}"/>
              </a:ext>
            </a:extLst>
          </p:cNvPr>
          <p:cNvSpPr txBox="1">
            <a:spLocks/>
          </p:cNvSpPr>
          <p:nvPr/>
        </p:nvSpPr>
        <p:spPr>
          <a:xfrm>
            <a:off x="6172200" y="5563394"/>
            <a:ext cx="5181600" cy="6135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7C80"/>
                </a:solidFill>
              </a:rPr>
              <a:t>$3 per kg</a:t>
            </a:r>
          </a:p>
        </p:txBody>
      </p:sp>
    </p:spTree>
    <p:extLst>
      <p:ext uri="{BB962C8B-B14F-4D97-AF65-F5344CB8AC3E}">
        <p14:creationId xmlns:p14="http://schemas.microsoft.com/office/powerpoint/2010/main" val="14094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169-07A9-4998-A549-0F542317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06F35-7844-4223-9063-39AF6D91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Data – price of apples</a:t>
            </a:r>
          </a:p>
          <a:p>
            <a:pPr marL="0" indent="0">
              <a:buNone/>
            </a:pPr>
            <a:r>
              <a:rPr lang="en-US" dirty="0"/>
              <a:t>Information – price increase</a:t>
            </a:r>
          </a:p>
          <a:p>
            <a:pPr marL="0" indent="0">
              <a:buNone/>
            </a:pPr>
            <a:r>
              <a:rPr lang="en-US" dirty="0"/>
              <a:t>Knowledge – price relationship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CE84D9-FA67-4D90-B94C-00E4A133F782}"/>
              </a:ext>
            </a:extLst>
          </p:cNvPr>
          <p:cNvSpPr txBox="1">
            <a:spLocks/>
          </p:cNvSpPr>
          <p:nvPr/>
        </p:nvSpPr>
        <p:spPr>
          <a:xfrm>
            <a:off x="6096000" y="5333999"/>
            <a:ext cx="2590800" cy="613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7C80"/>
                </a:solidFill>
              </a:rPr>
              <a:t>$1 per kg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3EB8580-8E07-4688-A5BB-A203BA1D1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4600" y="2971800"/>
            <a:ext cx="2362200" cy="236220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A494F96B-B932-4197-A32F-3779CF6CD201}"/>
              </a:ext>
            </a:extLst>
          </p:cNvPr>
          <p:cNvSpPr/>
          <p:nvPr/>
        </p:nvSpPr>
        <p:spPr>
          <a:xfrm>
            <a:off x="6324600" y="5407818"/>
            <a:ext cx="247650" cy="281782"/>
          </a:xfrm>
          <a:prstGeom prst="upArrow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C8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8A8301-A4A4-4BAF-AC5E-954916131BF8}"/>
              </a:ext>
            </a:extLst>
          </p:cNvPr>
          <p:cNvSpPr txBox="1">
            <a:spLocks/>
          </p:cNvSpPr>
          <p:nvPr/>
        </p:nvSpPr>
        <p:spPr>
          <a:xfrm>
            <a:off x="9183233" y="5333999"/>
            <a:ext cx="2266950" cy="6135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4"/>
                </a:solidFill>
              </a:rPr>
              <a:t>$1.50 per L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71B6CF0-A928-4BD9-9A1A-472E88CE5425}"/>
              </a:ext>
            </a:extLst>
          </p:cNvPr>
          <p:cNvSpPr/>
          <p:nvPr/>
        </p:nvSpPr>
        <p:spPr>
          <a:xfrm>
            <a:off x="9087983" y="5407818"/>
            <a:ext cx="247650" cy="281782"/>
          </a:xfrm>
          <a:prstGeom prst="upArrow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65600E-F833-4B13-836C-7093F7E37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0" y="2971800"/>
            <a:ext cx="2362200" cy="23622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355B8D57-05AD-4302-BDF6-DEA8D433B867}"/>
              </a:ext>
            </a:extLst>
          </p:cNvPr>
          <p:cNvSpPr/>
          <p:nvPr/>
        </p:nvSpPr>
        <p:spPr>
          <a:xfrm>
            <a:off x="8683686" y="4365524"/>
            <a:ext cx="463676" cy="435075"/>
          </a:xfrm>
          <a:prstGeom prst="rightArrow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169-07A9-4998-A549-0F542317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06F35-7844-4223-9063-39AF6D91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Data – price of apples</a:t>
            </a:r>
          </a:p>
          <a:p>
            <a:pPr marL="0" indent="0">
              <a:buNone/>
            </a:pPr>
            <a:r>
              <a:rPr lang="en-US" dirty="0"/>
              <a:t>Information – price increase</a:t>
            </a:r>
          </a:p>
          <a:p>
            <a:pPr marL="0" indent="0">
              <a:buNone/>
            </a:pPr>
            <a:r>
              <a:rPr lang="en-US" dirty="0"/>
              <a:t>Knowledge – price relationship</a:t>
            </a:r>
          </a:p>
          <a:p>
            <a:pPr marL="0" indent="0">
              <a:buNone/>
            </a:pPr>
            <a:r>
              <a:rPr lang="en-US" dirty="0"/>
              <a:t>Decision – decide to invest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6AD533D-5EDC-46DF-8FF3-7D9EE0616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900" y="2439194"/>
            <a:ext cx="3124199" cy="312419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2AF01F4-A072-46BD-9301-2F6EBA599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5593" y="2971800"/>
            <a:ext cx="2399506" cy="23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361E-698D-4762-829B-5C1E6516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</a:t>
            </a:r>
            <a:r>
              <a:rPr lang="en-US" i="1" dirty="0"/>
              <a:t>are</a:t>
            </a:r>
            <a:r>
              <a:rPr lang="en-US" dirty="0"/>
              <a:t> data?</a:t>
            </a:r>
          </a:p>
        </p:txBody>
      </p:sp>
    </p:spTree>
    <p:extLst>
      <p:ext uri="{BB962C8B-B14F-4D97-AF65-F5344CB8AC3E}">
        <p14:creationId xmlns:p14="http://schemas.microsoft.com/office/powerpoint/2010/main" val="19714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169-07A9-4998-A549-0F542317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06F35-7844-4223-9063-39AF6D91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Data – price of apples</a:t>
            </a:r>
          </a:p>
          <a:p>
            <a:pPr marL="0" indent="0">
              <a:buNone/>
            </a:pPr>
            <a:r>
              <a:rPr lang="en-US" dirty="0"/>
              <a:t>Information – price increase</a:t>
            </a:r>
          </a:p>
          <a:p>
            <a:pPr marL="0" indent="0">
              <a:buNone/>
            </a:pPr>
            <a:r>
              <a:rPr lang="en-US" dirty="0"/>
              <a:t>Knowledge – price relationship</a:t>
            </a:r>
          </a:p>
          <a:p>
            <a:pPr marL="0" indent="0">
              <a:buNone/>
            </a:pPr>
            <a:r>
              <a:rPr lang="en-US" dirty="0"/>
              <a:t>Decision – decide to invest</a:t>
            </a:r>
          </a:p>
          <a:p>
            <a:pPr marL="0" indent="0">
              <a:buNone/>
            </a:pPr>
            <a:r>
              <a:rPr lang="en-US" dirty="0"/>
              <a:t>Action – invest in apple cider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D744961-F5F0-4E70-8D45-3F43059ED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1800" y="2439192"/>
            <a:ext cx="365759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A169-07A9-4998-A549-0F542317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06F35-7844-4223-9063-39AF6D91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Data – price of apples</a:t>
            </a:r>
          </a:p>
          <a:p>
            <a:pPr marL="0" indent="0">
              <a:buNone/>
            </a:pPr>
            <a:r>
              <a:rPr lang="en-US" dirty="0"/>
              <a:t>Information – price increase</a:t>
            </a:r>
          </a:p>
          <a:p>
            <a:pPr marL="0" indent="0">
              <a:buNone/>
            </a:pPr>
            <a:r>
              <a:rPr lang="en-US" dirty="0"/>
              <a:t>Knowledge – price relationship</a:t>
            </a:r>
          </a:p>
          <a:p>
            <a:pPr marL="0" indent="0">
              <a:buNone/>
            </a:pPr>
            <a:r>
              <a:rPr lang="en-US" dirty="0"/>
              <a:t>Decision – decide to invest</a:t>
            </a:r>
          </a:p>
          <a:p>
            <a:pPr marL="0" indent="0">
              <a:buNone/>
            </a:pPr>
            <a:r>
              <a:rPr lang="en-US" dirty="0"/>
              <a:t>Action – invest in apple cider</a:t>
            </a:r>
          </a:p>
          <a:p>
            <a:pPr marL="0" indent="0">
              <a:buNone/>
            </a:pPr>
            <a:r>
              <a:rPr lang="en-US" dirty="0"/>
              <a:t>Goal – profit!</a:t>
            </a:r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247F7C6A-58FD-4A83-8B63-EECC7B9F5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5200" y="2553494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EC6A812-1A0F-4ECF-AFE1-357293DD354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0631" y="563631"/>
            <a:ext cx="5730737" cy="5730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A181D-8253-4F1C-BE66-40F6F0DD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534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181D-8253-4F1C-BE66-40F6F0DD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58CB86-8919-4B4D-B317-51EFD38A3C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F26A50-694B-4D4D-BD21-1F16E30D96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D8877A-BB35-46BB-8524-960E6D3EAF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Knowledge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A5B8189-59E6-40AC-95A3-599D6AC7A4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BCD4428-FDED-4CDA-A8DC-6D6D80B213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</a:t>
            </a:r>
          </a:p>
        </p:txBody>
      </p:sp>
      <p:pic>
        <p:nvPicPr>
          <p:cNvPr id="17" name="Content Placeholder 14">
            <a:extLst>
              <a:ext uri="{FF2B5EF4-FFF2-40B4-BE49-F238E27FC236}">
                <a16:creationId xmlns:a16="http://schemas.microsoft.com/office/drawing/2014/main" id="{6E1CCFCF-20B7-4386-B05D-D306EFDA7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7404" y="1904772"/>
            <a:ext cx="1297191" cy="1297191"/>
          </a:xfrm>
          <a:prstGeom prst="rect">
            <a:avLst/>
          </a:prstGeom>
        </p:spPr>
      </p:pic>
      <p:pic>
        <p:nvPicPr>
          <p:cNvPr id="21" name="Content Placeholder 18">
            <a:extLst>
              <a:ext uri="{FF2B5EF4-FFF2-40B4-BE49-F238E27FC236}">
                <a16:creationId xmlns:a16="http://schemas.microsoft.com/office/drawing/2014/main" id="{1F183BB0-B6D2-4DD6-A5E7-0E37F66F7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7750" y="1543050"/>
            <a:ext cx="2019300" cy="2019300"/>
          </a:xfrm>
          <a:prstGeom prst="rect">
            <a:avLst/>
          </a:prstGeom>
        </p:spPr>
      </p:pic>
      <p:pic>
        <p:nvPicPr>
          <p:cNvPr id="30" name="Content Placeholder 27">
            <a:extLst>
              <a:ext uri="{FF2B5EF4-FFF2-40B4-BE49-F238E27FC236}">
                <a16:creationId xmlns:a16="http://schemas.microsoft.com/office/drawing/2014/main" id="{15ED8C20-33CD-484D-B0CA-4AF238846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9" y="3805789"/>
            <a:ext cx="2019299" cy="2019299"/>
          </a:xfrm>
          <a:prstGeom prst="rect">
            <a:avLst/>
          </a:prstGeom>
        </p:spPr>
      </p:pic>
      <p:pic>
        <p:nvPicPr>
          <p:cNvPr id="33" name="Content Placeholder 6">
            <a:extLst>
              <a:ext uri="{FF2B5EF4-FFF2-40B4-BE49-F238E27FC236}">
                <a16:creationId xmlns:a16="http://schemas.microsoft.com/office/drawing/2014/main" id="{EDBE8E6B-81CE-4F08-8246-F7D4E9342A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2762" y="1826268"/>
            <a:ext cx="1463675" cy="146367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6D7B7B05-AF83-4FC1-9B6A-002E7939DA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24068" y="4001123"/>
            <a:ext cx="1638663" cy="16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181D-8253-4F1C-BE66-40F6F0DD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58CB86-8919-4B4D-B317-51EFD38A3C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F26A50-694B-4D4D-BD21-1F16E30D96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D8877A-BB35-46BB-8524-960E6D3EAF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Knowledge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A5B8189-59E6-40AC-95A3-599D6AC7A4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BCD4428-FDED-4CDA-A8DC-6D6D80B213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</a:t>
            </a:r>
          </a:p>
        </p:txBody>
      </p:sp>
      <p:pic>
        <p:nvPicPr>
          <p:cNvPr id="17" name="Content Placeholder 14">
            <a:extLst>
              <a:ext uri="{FF2B5EF4-FFF2-40B4-BE49-F238E27FC236}">
                <a16:creationId xmlns:a16="http://schemas.microsoft.com/office/drawing/2014/main" id="{6E1CCFCF-20B7-4386-B05D-D306EFDA7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7404" y="1904772"/>
            <a:ext cx="1297191" cy="1297191"/>
          </a:xfrm>
          <a:prstGeom prst="rect">
            <a:avLst/>
          </a:prstGeom>
        </p:spPr>
      </p:pic>
      <p:pic>
        <p:nvPicPr>
          <p:cNvPr id="21" name="Content Placeholder 18">
            <a:extLst>
              <a:ext uri="{FF2B5EF4-FFF2-40B4-BE49-F238E27FC236}">
                <a16:creationId xmlns:a16="http://schemas.microsoft.com/office/drawing/2014/main" id="{1F183BB0-B6D2-4DD6-A5E7-0E37F66F7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7750" y="1543050"/>
            <a:ext cx="2019300" cy="2019300"/>
          </a:xfrm>
          <a:prstGeom prst="rect">
            <a:avLst/>
          </a:prstGeom>
        </p:spPr>
      </p:pic>
      <p:pic>
        <p:nvPicPr>
          <p:cNvPr id="30" name="Content Placeholder 27">
            <a:extLst>
              <a:ext uri="{FF2B5EF4-FFF2-40B4-BE49-F238E27FC236}">
                <a16:creationId xmlns:a16="http://schemas.microsoft.com/office/drawing/2014/main" id="{15ED8C20-33CD-484D-B0CA-4AF238846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9" y="3805789"/>
            <a:ext cx="2019299" cy="2019299"/>
          </a:xfrm>
          <a:prstGeom prst="rect">
            <a:avLst/>
          </a:prstGeom>
        </p:spPr>
      </p:pic>
      <p:pic>
        <p:nvPicPr>
          <p:cNvPr id="33" name="Content Placeholder 6">
            <a:extLst>
              <a:ext uri="{FF2B5EF4-FFF2-40B4-BE49-F238E27FC236}">
                <a16:creationId xmlns:a16="http://schemas.microsoft.com/office/drawing/2014/main" id="{EDBE8E6B-81CE-4F08-8246-F7D4E9342A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2762" y="1826268"/>
            <a:ext cx="1463675" cy="146367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6D7B7B05-AF83-4FC1-9B6A-002E7939DA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24068" y="4001123"/>
            <a:ext cx="1638663" cy="16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6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BA08D-E337-4494-BDC8-77EAC951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0631" y="563631"/>
            <a:ext cx="5730737" cy="5730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6052B8-61D6-4524-8702-6AC40A27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647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F652-817A-4C3A-B737-D90B3D3F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03C9-8FEB-4D03-B0B2-885F1B7FA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Describe observations</a:t>
            </a:r>
          </a:p>
          <a:p>
            <a:r>
              <a:rPr lang="en-US" dirty="0"/>
              <a:t>Qualities</a:t>
            </a:r>
          </a:p>
          <a:p>
            <a:r>
              <a:rPr lang="en-US" dirty="0"/>
              <a:t>Quantities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591868DC-FA62-4BE6-969D-158AFC891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6965" y="2075259"/>
            <a:ext cx="3852069" cy="385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F652-817A-4C3A-B737-D90B3D3F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03C9-8FEB-4D03-B0B2-885F1B7FA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Represented as symbols</a:t>
            </a:r>
          </a:p>
          <a:p>
            <a:r>
              <a:rPr lang="en-US" dirty="0"/>
              <a:t>Qualities using words</a:t>
            </a:r>
          </a:p>
          <a:p>
            <a:r>
              <a:rPr lang="en-US" dirty="0"/>
              <a:t>Quantities using numbers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591868DC-FA62-4BE6-969D-158AFC891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6965" y="2075259"/>
            <a:ext cx="3852069" cy="385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5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D31D3-CA14-4533-BF0E-CD498F1EBE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0" b="43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30153-FFB4-4CE5-9E90-38D1591AB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8150" y="4321968"/>
            <a:ext cx="2819400" cy="11477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accent2"/>
                </a:solidFill>
              </a:rPr>
              <a:t>39°C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9BF25DA-03EA-4200-B93F-0014F2266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6200" y="4419600"/>
            <a:ext cx="952500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24D363-4A72-42F1-B77A-B2E4001E0C3C}"/>
              </a:ext>
            </a:extLst>
          </p:cNvPr>
          <p:cNvSpPr/>
          <p:nvPr/>
        </p:nvSpPr>
        <p:spPr>
          <a:xfrm>
            <a:off x="4191000" y="3252788"/>
            <a:ext cx="2324100" cy="881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D36DBC0-3E93-4419-858B-96AF49F9E93E}"/>
              </a:ext>
            </a:extLst>
          </p:cNvPr>
          <p:cNvSpPr txBox="1">
            <a:spLocks/>
          </p:cNvSpPr>
          <p:nvPr/>
        </p:nvSpPr>
        <p:spPr>
          <a:xfrm>
            <a:off x="4038600" y="5303042"/>
            <a:ext cx="2819400" cy="1147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accent2"/>
                </a:solidFill>
              </a:rPr>
              <a:t>102°F</a:t>
            </a:r>
          </a:p>
        </p:txBody>
      </p:sp>
    </p:spTree>
    <p:extLst>
      <p:ext uri="{BB962C8B-B14F-4D97-AF65-F5344CB8AC3E}">
        <p14:creationId xmlns:p14="http://schemas.microsoft.com/office/powerpoint/2010/main" val="354319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F652-817A-4C3A-B737-D90B3D3F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03C9-8FEB-4D03-B0B2-885F1B7FA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Datum (singular)</a:t>
            </a:r>
          </a:p>
          <a:p>
            <a:r>
              <a:rPr lang="en-US" dirty="0"/>
              <a:t>Data (plural)</a:t>
            </a:r>
          </a:p>
          <a:p>
            <a:r>
              <a:rPr lang="en-US" dirty="0"/>
              <a:t>Used to create information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7FF5C031-47ED-4183-B8BA-0A9790B22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6965" y="2075259"/>
            <a:ext cx="3852069" cy="385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1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78407</TotalTime>
  <Words>2529</Words>
  <Application>Microsoft Office PowerPoint</Application>
  <PresentationFormat>Widescreen</PresentationFormat>
  <Paragraphs>365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Segoe UI</vt:lpstr>
      <vt:lpstr>Segoe UI Light</vt:lpstr>
      <vt:lpstr>2_Office Theme</vt:lpstr>
      <vt:lpstr>PowerPoint Presentation</vt:lpstr>
      <vt:lpstr>What is data?</vt:lpstr>
      <vt:lpstr>What are data?</vt:lpstr>
      <vt:lpstr>Overview</vt:lpstr>
      <vt:lpstr>Data</vt:lpstr>
      <vt:lpstr>Data</vt:lpstr>
      <vt:lpstr>Data</vt:lpstr>
      <vt:lpstr>PowerPoint Presentation</vt:lpstr>
      <vt:lpstr>Data</vt:lpstr>
      <vt:lpstr>Information</vt:lpstr>
      <vt:lpstr>Information</vt:lpstr>
      <vt:lpstr>Information</vt:lpstr>
      <vt:lpstr>PowerPoint Presentation</vt:lpstr>
      <vt:lpstr>Information</vt:lpstr>
      <vt:lpstr>Knowledge</vt:lpstr>
      <vt:lpstr>Knowledge</vt:lpstr>
      <vt:lpstr>Knowledge</vt:lpstr>
      <vt:lpstr>PowerPoint Presentation</vt:lpstr>
      <vt:lpstr>Knowledge</vt:lpstr>
      <vt:lpstr>Purpose</vt:lpstr>
      <vt:lpstr>Purpose</vt:lpstr>
      <vt:lpstr>Purpose</vt:lpstr>
      <vt:lpstr>Purpose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with R</dc:title>
  <dc:creator>Matthew</dc:creator>
  <cp:lastModifiedBy>Matthew Renze</cp:lastModifiedBy>
  <cp:revision>1630</cp:revision>
  <dcterms:created xsi:type="dcterms:W3CDTF">2006-08-16T00:00:00Z</dcterms:created>
  <dcterms:modified xsi:type="dcterms:W3CDTF">2019-05-14T19:31:24Z</dcterms:modified>
</cp:coreProperties>
</file>