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9"/>
  </p:notesMasterIdLst>
  <p:sldIdLst>
    <p:sldId id="492" r:id="rId2"/>
    <p:sldId id="478" r:id="rId3"/>
    <p:sldId id="532" r:id="rId4"/>
    <p:sldId id="547" r:id="rId5"/>
    <p:sldId id="455" r:id="rId6"/>
    <p:sldId id="542" r:id="rId7"/>
    <p:sldId id="450" r:id="rId8"/>
    <p:sldId id="548" r:id="rId9"/>
    <p:sldId id="470" r:id="rId10"/>
    <p:sldId id="549" r:id="rId11"/>
    <p:sldId id="550" r:id="rId12"/>
    <p:sldId id="551" r:id="rId13"/>
    <p:sldId id="553" r:id="rId14"/>
    <p:sldId id="471" r:id="rId15"/>
    <p:sldId id="554" r:id="rId16"/>
    <p:sldId id="556" r:id="rId17"/>
    <p:sldId id="557" r:id="rId18"/>
    <p:sldId id="555" r:id="rId19"/>
    <p:sldId id="552" r:id="rId20"/>
    <p:sldId id="558" r:id="rId21"/>
    <p:sldId id="490" r:id="rId22"/>
    <p:sldId id="562" r:id="rId23"/>
    <p:sldId id="539" r:id="rId24"/>
    <p:sldId id="559" r:id="rId25"/>
    <p:sldId id="560" r:id="rId26"/>
    <p:sldId id="561" r:id="rId27"/>
    <p:sldId id="563" r:id="rId28"/>
    <p:sldId id="500" r:id="rId29"/>
    <p:sldId id="565" r:id="rId30"/>
    <p:sldId id="566" r:id="rId31"/>
    <p:sldId id="568" r:id="rId32"/>
    <p:sldId id="569" r:id="rId33"/>
    <p:sldId id="570" r:id="rId34"/>
    <p:sldId id="567" r:id="rId35"/>
    <p:sldId id="571" r:id="rId36"/>
    <p:sldId id="508" r:id="rId37"/>
    <p:sldId id="57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ACECBE70-8610-4246-B75D-6A638C39E9AE}">
          <p14:sldIdLst>
            <p14:sldId id="492"/>
            <p14:sldId id="478"/>
            <p14:sldId id="532"/>
          </p14:sldIdLst>
        </p14:section>
        <p14:section name="Tabular Data" id="{AAF54D54-AAB5-4A05-B013-2A0699D354CF}">
          <p14:sldIdLst>
            <p14:sldId id="547"/>
            <p14:sldId id="455"/>
            <p14:sldId id="542"/>
            <p14:sldId id="450"/>
          </p14:sldIdLst>
        </p14:section>
        <p14:section name="Observations" id="{5A8A47BF-6AD6-4069-9497-F6913198539E}">
          <p14:sldIdLst>
            <p14:sldId id="548"/>
            <p14:sldId id="470"/>
            <p14:sldId id="549"/>
            <p14:sldId id="550"/>
          </p14:sldIdLst>
        </p14:section>
        <p14:section name="Variables" id="{7D8C5FEC-DECA-49A0-95B7-1B335D7BCE57}">
          <p14:sldIdLst>
            <p14:sldId id="551"/>
            <p14:sldId id="553"/>
            <p14:sldId id="471"/>
            <p14:sldId id="554"/>
            <p14:sldId id="556"/>
            <p14:sldId id="557"/>
            <p14:sldId id="555"/>
            <p14:sldId id="552"/>
          </p14:sldIdLst>
        </p14:section>
        <p14:section name="Relationships" id="{A7D08BED-FC32-4B45-BFE9-3E724CBF2B82}">
          <p14:sldIdLst>
            <p14:sldId id="558"/>
            <p14:sldId id="490"/>
            <p14:sldId id="562"/>
            <p14:sldId id="539"/>
            <p14:sldId id="559"/>
            <p14:sldId id="560"/>
            <p14:sldId id="561"/>
          </p14:sldIdLst>
        </p14:section>
        <p14:section name="Queries" id="{B0540566-B121-42EF-956E-BA841FC18113}">
          <p14:sldIdLst>
            <p14:sldId id="563"/>
            <p14:sldId id="500"/>
            <p14:sldId id="565"/>
            <p14:sldId id="566"/>
            <p14:sldId id="568"/>
            <p14:sldId id="569"/>
            <p14:sldId id="570"/>
            <p14:sldId id="567"/>
            <p14:sldId id="571"/>
          </p14:sldIdLst>
        </p14:section>
        <p14:section name="Summary" id="{F9D1CD10-A229-4D48-B621-AF2A818004D8}">
          <p14:sldIdLst>
            <p14:sldId id="508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74759" autoAdjust="0"/>
  </p:normalViewPr>
  <p:slideViewPr>
    <p:cSldViewPr>
      <p:cViewPr varScale="1">
        <p:scale>
          <a:sx n="65" d="100"/>
          <a:sy n="65" d="100"/>
        </p:scale>
        <p:origin x="72" y="1363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CA09-06F8-4C5F-A8FC-9F094468E8A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A8AA-6E71-47FE-9319-37524BBB8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again.</a:t>
            </a:r>
          </a:p>
          <a:p>
            <a:endParaRPr lang="en-US" dirty="0"/>
          </a:p>
          <a:p>
            <a:r>
              <a:rPr lang="en-US" dirty="0"/>
              <a:t>I’m Matthew Renze, data science consultant, author, and public speaker.</a:t>
            </a:r>
          </a:p>
          <a:p>
            <a:endParaRPr lang="en-US" dirty="0"/>
          </a:p>
          <a:p>
            <a:r>
              <a:rPr lang="en-US" dirty="0"/>
              <a:t>Welcome back to this introductory course on data for data science.</a:t>
            </a:r>
          </a:p>
          <a:p>
            <a:endParaRPr lang="en-US" dirty="0"/>
          </a:p>
          <a:p>
            <a:r>
              <a:rPr lang="en-US" dirty="0"/>
              <a:t>In this module, we’ll learn about tabular data …</a:t>
            </a:r>
          </a:p>
          <a:p>
            <a:endParaRPr lang="en-US" dirty="0"/>
          </a:p>
          <a:p>
            <a:r>
              <a:rPr lang="en-US" dirty="0"/>
              <a:t>… and how we can extract information from tables of data using queries.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7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imagine that we are recording the vital signs of a patient at a hospital.</a:t>
            </a:r>
          </a:p>
          <a:p>
            <a:endParaRPr lang="en-US" dirty="0"/>
          </a:p>
          <a:p>
            <a:r>
              <a:rPr lang="en-US" dirty="0"/>
              <a:t>For each observation, we would record the date of the observation, the patient’s heart rate, their temperature, and other vitals.</a:t>
            </a:r>
          </a:p>
          <a:p>
            <a:endParaRPr lang="en-US" dirty="0"/>
          </a:p>
          <a:p>
            <a:r>
              <a:rPr lang="en-US" dirty="0"/>
              <a:t>Each of these observations would be recorded on a separate row.</a:t>
            </a:r>
          </a:p>
          <a:p>
            <a:endParaRPr lang="en-US" dirty="0"/>
          </a:p>
          <a:p>
            <a:r>
              <a:rPr lang="en-US" dirty="0"/>
              <a:t>[3] What is important to note is that all of the elements in a row of data belong to the </a:t>
            </a:r>
            <a:r>
              <a:rPr lang="en-US" b="1" dirty="0"/>
              <a:t>same observation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example, a row of data can be an observation of a person, a place, a thing, or a set of sensor readings at a specific time.</a:t>
            </a:r>
          </a:p>
          <a:p>
            <a:endParaRPr lang="en-US" dirty="0"/>
          </a:p>
          <a:p>
            <a:r>
              <a:rPr lang="en-US" dirty="0"/>
              <a:t>[4] In data science, we want each row to contain </a:t>
            </a:r>
            <a:r>
              <a:rPr lang="en-US" b="1" dirty="0"/>
              <a:t>one</a:t>
            </a:r>
            <a:r>
              <a:rPr lang="en-US" dirty="0"/>
              <a:t> and only one observation.</a:t>
            </a:r>
          </a:p>
          <a:p>
            <a:endParaRPr lang="en-US" dirty="0"/>
          </a:p>
          <a:p>
            <a:r>
              <a:rPr lang="en-US" dirty="0"/>
              <a:t>Essentially, each row should record one, and only one, person, place, or thing begin observed at a given time.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0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 of data science, the rows of a table of data go by various names.</a:t>
            </a:r>
          </a:p>
          <a:p>
            <a:endParaRPr lang="en-US" dirty="0"/>
          </a:p>
          <a:p>
            <a:r>
              <a:rPr lang="en-US" dirty="0"/>
              <a:t>[1] First, you may hear them simply referred to as “</a:t>
            </a:r>
            <a:r>
              <a:rPr lang="en-US" b="1" dirty="0"/>
              <a:t>rows</a:t>
            </a:r>
            <a:r>
              <a:rPr lang="en-US" dirty="0"/>
              <a:t>”, for, well, obvious reasons, I guess.</a:t>
            </a:r>
          </a:p>
          <a:p>
            <a:endParaRPr lang="en-US" dirty="0"/>
          </a:p>
          <a:p>
            <a:r>
              <a:rPr lang="en-US" dirty="0"/>
              <a:t>[2] In computer science, they are often referred to as a </a:t>
            </a:r>
            <a:r>
              <a:rPr lang="en-US" b="1" dirty="0"/>
              <a:t>tuples</a:t>
            </a:r>
            <a:r>
              <a:rPr lang="en-US" dirty="0"/>
              <a:t> (or a </a:t>
            </a:r>
            <a:r>
              <a:rPr lang="en-US" dirty="0" err="1"/>
              <a:t>tupples</a:t>
            </a:r>
            <a:r>
              <a:rPr lang="en-US" dirty="0"/>
              <a:t>), which is a mathematical term for a list of data.</a:t>
            </a:r>
          </a:p>
          <a:p>
            <a:endParaRPr lang="en-US" dirty="0"/>
          </a:p>
          <a:p>
            <a:r>
              <a:rPr lang="en-US" dirty="0"/>
              <a:t>[3] Or you may often hear them referred to simply as “</a:t>
            </a:r>
            <a:r>
              <a:rPr lang="en-US" b="1" dirty="0"/>
              <a:t>records</a:t>
            </a:r>
            <a:r>
              <a:rPr lang="en-US" dirty="0"/>
              <a:t>”, because they store a recording of an observation, entity, or transaction of some kind.</a:t>
            </a:r>
          </a:p>
          <a:p>
            <a:endParaRPr lang="en-US" dirty="0"/>
          </a:p>
          <a:p>
            <a:r>
              <a:rPr lang="en-US" dirty="0"/>
              <a:t>No matter what they are called, observations should always be represented as rows in tabular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45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world is in a constant state of change; things vary from one observation to the next.</a:t>
            </a:r>
          </a:p>
          <a:p>
            <a:endParaRPr lang="en-US" dirty="0"/>
          </a:p>
          <a:p>
            <a:r>
              <a:rPr lang="en-US" dirty="0"/>
              <a:t>But how do we record these variations across observations in data science?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0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A variable is placeholder for a </a:t>
            </a:r>
            <a:r>
              <a:rPr lang="en-US" b="1" dirty="0"/>
              <a:t>value that changes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call them “variables” because their values “vary” across each observation.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[2] In data science, we store variables </a:t>
            </a:r>
            <a:r>
              <a:rPr lang="en-US" b="1" dirty="0"/>
              <a:t>on the columns </a:t>
            </a:r>
            <a:r>
              <a:rPr lang="en-US" dirty="0"/>
              <a:t>of a table.</a:t>
            </a:r>
          </a:p>
          <a:p>
            <a:endParaRPr lang="en-US" dirty="0"/>
          </a:p>
          <a:p>
            <a:r>
              <a:rPr lang="en-US" dirty="0"/>
              <a:t>Columns are the vertical groups of data that are contained within the table.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9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imagine we’re recording vital signs for a patient at a hospital.</a:t>
            </a:r>
          </a:p>
          <a:p>
            <a:endParaRPr lang="en-US" dirty="0"/>
          </a:p>
          <a:p>
            <a:r>
              <a:rPr lang="en-US" dirty="0"/>
              <a:t>Our variables might be:</a:t>
            </a:r>
          </a:p>
          <a:p>
            <a:endParaRPr lang="en-US" dirty="0"/>
          </a:p>
          <a:p>
            <a:r>
              <a:rPr lang="en-US" dirty="0"/>
              <a:t> - the date and time of the observation,</a:t>
            </a:r>
          </a:p>
          <a:p>
            <a:endParaRPr lang="en-US" dirty="0"/>
          </a:p>
          <a:p>
            <a:r>
              <a:rPr lang="en-US" dirty="0"/>
              <a:t> - the patients heart rate measured by their pulse, </a:t>
            </a:r>
          </a:p>
          <a:p>
            <a:endParaRPr lang="en-US" dirty="0"/>
          </a:p>
          <a:p>
            <a:r>
              <a:rPr lang="en-US" dirty="0"/>
              <a:t> - and their body temperature at the time of the observation.</a:t>
            </a:r>
          </a:p>
          <a:p>
            <a:endParaRPr lang="en-US" dirty="0"/>
          </a:p>
          <a:p>
            <a:r>
              <a:rPr lang="en-US" dirty="0"/>
              <a:t>[3] What is most important, is that all of the elements in a specific column must be of the </a:t>
            </a:r>
            <a:r>
              <a:rPr lang="en-US" b="1" dirty="0"/>
              <a:t>same data type</a:t>
            </a:r>
            <a:r>
              <a:rPr lang="en-US" dirty="0"/>
              <a:t>, scale, and unit of measure.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  <a:p>
            <a:endParaRPr lang="en-US" dirty="0"/>
          </a:p>
          <a:p>
            <a:r>
              <a:rPr lang="en-US" dirty="0"/>
              <a:t> - we don’t want our dates to be stored using different date formats.</a:t>
            </a:r>
          </a:p>
          <a:p>
            <a:endParaRPr lang="en-US" dirty="0"/>
          </a:p>
          <a:p>
            <a:r>
              <a:rPr lang="en-US" dirty="0"/>
              <a:t> - we don’t want our heart rate data to be stored using two different data types</a:t>
            </a:r>
          </a:p>
          <a:p>
            <a:endParaRPr lang="en-US" dirty="0"/>
          </a:p>
          <a:p>
            <a:r>
              <a:rPr lang="en-US" dirty="0"/>
              <a:t> - and we don’t want our temperature to use both Celsius and Fahrenheit units of 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0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Instead, we want all of the data in the column to use the same data type, same scale, and same units of measure.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[4] Finally, we want one and only </a:t>
            </a:r>
            <a:r>
              <a:rPr lang="en-US" b="1" dirty="0"/>
              <a:t>one variable per column </a:t>
            </a:r>
            <a:r>
              <a:rPr lang="en-US" dirty="0"/>
              <a:t>of data.</a:t>
            </a:r>
          </a:p>
          <a:p>
            <a:endParaRPr lang="en-US" dirty="0"/>
          </a:p>
          <a:p>
            <a:r>
              <a:rPr lang="en-US" dirty="0"/>
              <a:t>We don’t want to try placing multiple variables in a single column.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6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if we’re recording blood pressure, we record two numbers:</a:t>
            </a:r>
          </a:p>
          <a:p>
            <a:endParaRPr lang="en-US" dirty="0"/>
          </a:p>
          <a:p>
            <a:r>
              <a:rPr lang="en-US" dirty="0"/>
              <a:t> - the systolic blood pressure</a:t>
            </a:r>
          </a:p>
          <a:p>
            <a:endParaRPr lang="en-US" dirty="0"/>
          </a:p>
          <a:p>
            <a:r>
              <a:rPr lang="en-US" dirty="0"/>
              <a:t> - and the diastolic blood pressure</a:t>
            </a:r>
          </a:p>
          <a:p>
            <a:endParaRPr lang="en-US" dirty="0"/>
          </a:p>
          <a:p>
            <a:r>
              <a:rPr lang="en-US" dirty="0"/>
              <a:t>We don’t want to record both of these measures in a single column, like we commonly see it written in our medical history.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9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Instead, we would prefer to have a single column for systolic blood pressure and a single column for diastolic blood pressure.</a:t>
            </a:r>
          </a:p>
          <a:p>
            <a:endParaRPr lang="en-US" dirty="0"/>
          </a:p>
          <a:p>
            <a:r>
              <a:rPr lang="en-US" dirty="0"/>
              <a:t>Storing each variable in a separate column allows us to store, process, and analyze the data more efficiently.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18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 of data science, the columns of a table go by various names.</a:t>
            </a:r>
          </a:p>
          <a:p>
            <a:endParaRPr lang="en-US" dirty="0"/>
          </a:p>
          <a:p>
            <a:r>
              <a:rPr lang="en-US" dirty="0"/>
              <a:t>[1] First, you may simply hear them referred to as “</a:t>
            </a:r>
            <a:r>
              <a:rPr lang="en-US" b="1" dirty="0"/>
              <a:t>columns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[2] In addition, you may also hear them referred to as “</a:t>
            </a:r>
            <a:r>
              <a:rPr lang="en-US" b="1" dirty="0"/>
              <a:t>attributes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[3] Or in some cases, as “</a:t>
            </a:r>
            <a:r>
              <a:rPr lang="en-US" b="1" dirty="0"/>
              <a:t>properties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No matter what they are called, variables should always be represented as columns in tabular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5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extract information from data?</a:t>
            </a:r>
          </a:p>
          <a:p>
            <a:endParaRPr lang="en-US" dirty="0"/>
          </a:p>
          <a:p>
            <a:r>
              <a:rPr lang="en-US" dirty="0"/>
              <a:t>What’s the best way to structure our data to extract information?</a:t>
            </a:r>
          </a:p>
          <a:p>
            <a:endParaRPr lang="en-US" dirty="0"/>
          </a:p>
          <a:p>
            <a:r>
              <a:rPr lang="en-US" dirty="0"/>
              <a:t>And how do we answer our questions once our data has been structured?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11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related in some way, shape, or form.</a:t>
            </a:r>
          </a:p>
          <a:p>
            <a:endParaRPr lang="en-US" dirty="0"/>
          </a:p>
          <a:p>
            <a:r>
              <a:rPr lang="en-US" dirty="0"/>
              <a:t>So how do we represent relationships in data science?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09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In data science, we want each table to contain </a:t>
            </a:r>
            <a:r>
              <a:rPr lang="en-US" b="1" dirty="0"/>
              <a:t>a single type </a:t>
            </a:r>
            <a:r>
              <a:rPr lang="en-US" dirty="0"/>
              <a:t>of observation or type of entity.</a:t>
            </a:r>
          </a:p>
          <a:p>
            <a:endParaRPr lang="en-US" dirty="0"/>
          </a:p>
          <a:p>
            <a:r>
              <a:rPr lang="en-US" dirty="0"/>
              <a:t>For example, we want to keep a list of our patients in one table and a list of our doctors a separate table. </a:t>
            </a:r>
          </a:p>
          <a:p>
            <a:endParaRPr lang="en-US" dirty="0"/>
          </a:p>
          <a:p>
            <a:r>
              <a:rPr lang="en-US" dirty="0"/>
              <a:t>[2] We want each table to only contain data that are </a:t>
            </a:r>
            <a:r>
              <a:rPr lang="en-US" b="1" dirty="0"/>
              <a:t>related</a:t>
            </a:r>
            <a:r>
              <a:rPr lang="en-US" dirty="0"/>
              <a:t> to one another in a highly cohesive way.</a:t>
            </a:r>
          </a:p>
          <a:p>
            <a:endParaRPr lang="en-US" dirty="0"/>
          </a:p>
          <a:p>
            <a:r>
              <a:rPr lang="en-US" dirty="0"/>
              <a:t>We don’t want to compress multiple types of observations or multiple types of entities into a single table.</a:t>
            </a:r>
          </a:p>
          <a:p>
            <a:endParaRPr lang="en-US" dirty="0"/>
          </a:p>
          <a:p>
            <a:r>
              <a:rPr lang="en-US" dirty="0"/>
              <a:t>So, we create a separate table for each type of observation or entity.</a:t>
            </a:r>
          </a:p>
          <a:p>
            <a:endParaRPr lang="en-US" dirty="0"/>
          </a:p>
          <a:p>
            <a:r>
              <a:rPr lang="en-US" dirty="0"/>
              <a:t>[3] This means that our dataset often needs to be split up into </a:t>
            </a:r>
            <a:r>
              <a:rPr lang="en-US" b="1" dirty="0"/>
              <a:t>multiple tables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we have multiple tables of data, the observations in one table can be related to the observations in another table.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70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A </a:t>
            </a:r>
            <a:r>
              <a:rPr lang="en-US" b="1" dirty="0"/>
              <a:t>relationship</a:t>
            </a:r>
            <a:r>
              <a:rPr lang="en-US" dirty="0"/>
              <a:t> is a way to express how a row of data in one table is related to a row of data in another table.</a:t>
            </a:r>
          </a:p>
          <a:p>
            <a:endParaRPr lang="en-US" dirty="0"/>
          </a:p>
          <a:p>
            <a:r>
              <a:rPr lang="en-US" dirty="0"/>
              <a:t>We create relationships between rows using “keys”.</a:t>
            </a:r>
          </a:p>
          <a:p>
            <a:endParaRPr lang="en-US" dirty="0"/>
          </a:p>
          <a:p>
            <a:r>
              <a:rPr lang="en-US" dirty="0"/>
              <a:t>[2] We use a </a:t>
            </a:r>
            <a:r>
              <a:rPr lang="en-US" b="1" dirty="0"/>
              <a:t>primary key </a:t>
            </a:r>
            <a:r>
              <a:rPr lang="en-US" dirty="0"/>
              <a:t>to uniquely identify an observation in it’s source table.</a:t>
            </a:r>
          </a:p>
          <a:p>
            <a:endParaRPr lang="en-US" dirty="0"/>
          </a:p>
          <a:p>
            <a:r>
              <a:rPr lang="en-US" dirty="0"/>
              <a:t>[4] Then we use a </a:t>
            </a:r>
            <a:r>
              <a:rPr lang="en-US" b="1" dirty="0"/>
              <a:t>foreign key </a:t>
            </a:r>
            <a:r>
              <a:rPr lang="en-US" dirty="0"/>
              <a:t>in observations in a second table to refer back to the original observation in the source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75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imagine that we have two tables: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[1] – </a:t>
            </a:r>
            <a:r>
              <a:rPr lang="en-US" b="0" dirty="0"/>
              <a:t>First</a:t>
            </a:r>
            <a:r>
              <a:rPr lang="en-US" dirty="0"/>
              <a:t>, we have a </a:t>
            </a:r>
            <a:r>
              <a:rPr lang="en-US" b="1" dirty="0"/>
              <a:t>table</a:t>
            </a:r>
            <a:r>
              <a:rPr lang="en-US" dirty="0"/>
              <a:t> of patients.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It contains their names, genders, dates of birth, and more.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[2] – </a:t>
            </a:r>
            <a:r>
              <a:rPr lang="en-US" b="0" dirty="0"/>
              <a:t>Second</a:t>
            </a:r>
            <a:r>
              <a:rPr lang="en-US" dirty="0"/>
              <a:t>, we have a </a:t>
            </a:r>
            <a:r>
              <a:rPr lang="en-US" b="1" dirty="0"/>
              <a:t>table</a:t>
            </a:r>
            <a:r>
              <a:rPr lang="en-US" dirty="0"/>
              <a:t> of all of our patient’s vital signs.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It contains observations of the patient’s temperature, heart rate and more for a specific day.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could duplicate the patient’s name and other personal data for each recording of their vital signs.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However, it’s much more efficient to store the patient’s data once and then simply refer back to that data from the vital-signs table.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do this by creating a primary key and a foreign key.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43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First, in our patients table, we create a column to store our primary key.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[1] Then we </a:t>
            </a:r>
            <a:r>
              <a:rPr lang="en-US" b="1" dirty="0"/>
              <a:t>create </a:t>
            </a:r>
            <a:r>
              <a:rPr lang="en-US" dirty="0"/>
              <a:t>a </a:t>
            </a:r>
            <a:r>
              <a:rPr lang="en-US" b="0" dirty="0"/>
              <a:t>primary key </a:t>
            </a:r>
            <a:r>
              <a:rPr lang="en-US" dirty="0"/>
              <a:t>for each unique patient in our patients table.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use a 1 for Bill, a 2 for Miko, and so on.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This primary key uniquely identifies each patient in our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8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in our vital-signs table, we create a column for our foreign key </a:t>
            </a:r>
          </a:p>
          <a:p>
            <a:endParaRPr lang="en-US" dirty="0"/>
          </a:p>
          <a:p>
            <a:r>
              <a:rPr lang="en-US" dirty="0"/>
              <a:t>[2] We </a:t>
            </a:r>
            <a:r>
              <a:rPr lang="en-US" b="1" dirty="0"/>
              <a:t>populate</a:t>
            </a:r>
            <a:r>
              <a:rPr lang="en-US" dirty="0"/>
              <a:t> this column with the unique identifier that points back to the primary key.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use a 1 for Bill, a 2 for Miko, and so on.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6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navigate the relationship forward from any patient to get their vital signs.</a:t>
            </a:r>
          </a:p>
          <a:p>
            <a:endParaRPr lang="en-US" dirty="0"/>
          </a:p>
          <a:p>
            <a:r>
              <a:rPr lang="en-US" dirty="0"/>
              <a:t>Or we can navigate the relationship backwards from a vital sign to get the patient’s name and information.</a:t>
            </a:r>
          </a:p>
          <a:p>
            <a:endParaRPr lang="en-US" dirty="0"/>
          </a:p>
          <a:p>
            <a:r>
              <a:rPr lang="en-US" dirty="0"/>
              <a:t>Relationships allow us to connect data from table to table in many ways.</a:t>
            </a:r>
          </a:p>
          <a:p>
            <a:endParaRPr lang="en-US" dirty="0"/>
          </a:p>
          <a:p>
            <a:r>
              <a:rPr lang="en-US" dirty="0"/>
              <a:t>However, we’ll have to defer these various types of relationships to a more advanced course on data science.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6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extract information from tabular data? </a:t>
            </a:r>
          </a:p>
          <a:p>
            <a:endParaRPr lang="en-US" dirty="0"/>
          </a:p>
          <a:p>
            <a:r>
              <a:rPr lang="en-US" dirty="0"/>
              <a:t>The answer, is a query!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9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A query is computer representation of a </a:t>
            </a:r>
            <a:r>
              <a:rPr lang="en-US" b="1" dirty="0"/>
              <a:t>question</a:t>
            </a:r>
            <a:r>
              <a:rPr lang="en-US" dirty="0"/>
              <a:t> we want answer using a table of data.</a:t>
            </a:r>
          </a:p>
          <a:p>
            <a:endParaRPr lang="en-US" dirty="0"/>
          </a:p>
          <a:p>
            <a:pPr algn="l"/>
            <a:r>
              <a:rPr lang="en-US" dirty="0"/>
              <a:t>They allow us to ask questions of the data and return answers as results.</a:t>
            </a:r>
          </a:p>
          <a:p>
            <a:endParaRPr lang="en-US" dirty="0"/>
          </a:p>
          <a:p>
            <a:r>
              <a:rPr lang="en-US" dirty="0"/>
              <a:t>[2] Queries are created using </a:t>
            </a:r>
            <a:r>
              <a:rPr lang="en-US" b="1" dirty="0"/>
              <a:t>programming languages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More specifically, we use a special type of programming language called a query language.</a:t>
            </a:r>
          </a:p>
          <a:p>
            <a:endParaRPr lang="en-US" dirty="0"/>
          </a:p>
          <a:p>
            <a:r>
              <a:rPr lang="en-US" dirty="0"/>
              <a:t>[3] The most popular query language is </a:t>
            </a:r>
            <a:r>
              <a:rPr lang="en-US" b="1" dirty="0"/>
              <a:t>Structured Query Language </a:t>
            </a:r>
            <a:r>
              <a:rPr lang="en-US" dirty="0"/>
              <a:t>(or SQL for short).</a:t>
            </a:r>
          </a:p>
          <a:p>
            <a:endParaRPr lang="en-US" dirty="0"/>
          </a:p>
          <a:p>
            <a:r>
              <a:rPr lang="en-US" dirty="0"/>
              <a:t>However, you can also perform queries using other programming languages like Python and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62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For example, let’s say we want to answer the </a:t>
            </a:r>
            <a:r>
              <a:rPr lang="en-US" b="1" dirty="0"/>
              <a:t>question</a:t>
            </a:r>
            <a:r>
              <a:rPr lang="en-US" dirty="0"/>
              <a:t>: “What was Bill’s average body temperature over the past 5 years”.</a:t>
            </a:r>
          </a:p>
          <a:p>
            <a:endParaRPr lang="en-US" dirty="0"/>
          </a:p>
          <a:p>
            <a:r>
              <a:rPr lang="en-US" dirty="0"/>
              <a:t>[2] We could write this question in the form of a </a:t>
            </a:r>
            <a:r>
              <a:rPr lang="en-US" b="1" dirty="0"/>
              <a:t>SQL query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SQL query allows us to express that we want to:</a:t>
            </a:r>
          </a:p>
          <a:p>
            <a:endParaRPr lang="en-US" dirty="0"/>
          </a:p>
          <a:p>
            <a:r>
              <a:rPr lang="en-US" dirty="0"/>
              <a:t> - select the average temperature</a:t>
            </a:r>
          </a:p>
          <a:p>
            <a:endParaRPr lang="en-US" dirty="0"/>
          </a:p>
          <a:p>
            <a:r>
              <a:rPr lang="en-US" dirty="0"/>
              <a:t> - from the Vital Signs table</a:t>
            </a:r>
          </a:p>
          <a:p>
            <a:endParaRPr lang="en-US" dirty="0"/>
          </a:p>
          <a:p>
            <a:r>
              <a:rPr lang="en-US" dirty="0"/>
              <a:t> - where the patient’s name is “Bill”</a:t>
            </a:r>
          </a:p>
          <a:p>
            <a:endParaRPr lang="en-US" dirty="0"/>
          </a:p>
          <a:p>
            <a:r>
              <a:rPr lang="en-US" dirty="0"/>
              <a:t> - and the date is greater than or equal to January 1, 2015 (which we’re assuming is five years ago).</a:t>
            </a:r>
          </a:p>
          <a:p>
            <a:endParaRPr lang="en-US" dirty="0"/>
          </a:p>
          <a:p>
            <a:r>
              <a:rPr lang="en-US" dirty="0"/>
              <a:t>I’ve intentionally kept this query simple for those of you who have never seen a SQL query before.</a:t>
            </a:r>
          </a:p>
          <a:p>
            <a:endParaRPr lang="en-US" dirty="0"/>
          </a:p>
          <a:p>
            <a:r>
              <a:rPr lang="en-US" dirty="0"/>
              <a:t>However, if you’ve had some experience with SQL, you may see several ways we could improve this 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answer these questions, we’re going to learn about tabular data and how we extract information from tables using queries.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[1] First, we’ll learn about </a:t>
            </a:r>
            <a:r>
              <a:rPr lang="en-US" b="1" dirty="0"/>
              <a:t>tabular data</a:t>
            </a:r>
            <a:r>
              <a:rPr lang="en-US" dirty="0"/>
              <a:t>, data that are stored in the rows and columns of a table.</a:t>
            </a:r>
          </a:p>
          <a:p>
            <a:endParaRPr lang="en-US" dirty="0"/>
          </a:p>
          <a:p>
            <a:r>
              <a:rPr lang="en-US" dirty="0"/>
              <a:t>[2] Next, we’ll learn about </a:t>
            </a:r>
            <a:r>
              <a:rPr lang="en-US" b="1" dirty="0"/>
              <a:t>observations</a:t>
            </a:r>
            <a:r>
              <a:rPr lang="en-US" dirty="0"/>
              <a:t>, records of observable phenomena, which are stored in the rows.</a:t>
            </a:r>
          </a:p>
          <a:p>
            <a:endParaRPr lang="en-US" dirty="0"/>
          </a:p>
          <a:p>
            <a:r>
              <a:rPr lang="en-US" dirty="0"/>
              <a:t>[3] Then, we’ll learn about </a:t>
            </a:r>
            <a:r>
              <a:rPr lang="en-US" b="1" dirty="0"/>
              <a:t>variables</a:t>
            </a:r>
            <a:r>
              <a:rPr lang="en-US" dirty="0"/>
              <a:t>, values that vary for each observation, which are stored in the columns.</a:t>
            </a:r>
          </a:p>
          <a:p>
            <a:endParaRPr lang="en-US" dirty="0"/>
          </a:p>
          <a:p>
            <a:r>
              <a:rPr lang="en-US" dirty="0"/>
              <a:t>[4] Next, we’ll learn about </a:t>
            </a:r>
            <a:r>
              <a:rPr lang="en-US" b="1" dirty="0"/>
              <a:t>relationships</a:t>
            </a:r>
            <a:r>
              <a:rPr lang="en-US" dirty="0"/>
              <a:t> that can exist between observations in multiple tables.</a:t>
            </a:r>
          </a:p>
          <a:p>
            <a:endParaRPr lang="en-US" dirty="0"/>
          </a:p>
          <a:p>
            <a:r>
              <a:rPr lang="en-US" dirty="0"/>
              <a:t>[5] Finally, we’ll learn about </a:t>
            </a:r>
            <a:r>
              <a:rPr lang="en-US" b="1" dirty="0"/>
              <a:t>queries</a:t>
            </a:r>
            <a:r>
              <a:rPr lang="en-US" dirty="0"/>
              <a:t>, statements that allow a computer to answer a question using a table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execute this query, </a:t>
            </a:r>
          </a:p>
          <a:p>
            <a:endParaRPr lang="en-US" dirty="0"/>
          </a:p>
          <a:p>
            <a:r>
              <a:rPr lang="en-US" dirty="0"/>
              <a:t>[1] First, the database will </a:t>
            </a:r>
            <a:r>
              <a:rPr lang="en-US" b="1" dirty="0"/>
              <a:t>scan</a:t>
            </a:r>
            <a:r>
              <a:rPr lang="en-US" dirty="0"/>
              <a:t> all of the records in the Vital Signs table </a:t>
            </a:r>
          </a:p>
          <a:p>
            <a:endParaRPr lang="en-US" dirty="0"/>
          </a:p>
          <a:p>
            <a:r>
              <a:rPr lang="en-US" dirty="0"/>
              <a:t>Next, it will filter out anyone who is not our patient named Bill.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5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it will filter out any row that is older than January 1, 2015 (i.e. five years before today’s date)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6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it will select just the Temperature column from the Vital Signs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0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Finally, it will </a:t>
            </a:r>
            <a:r>
              <a:rPr lang="en-US" b="1" dirty="0"/>
              <a:t>compute</a:t>
            </a:r>
            <a:r>
              <a:rPr lang="en-US" dirty="0"/>
              <a:t> the average of the remaining temperature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5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computer will then return this value as a result.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can see, the result of executing this query is 37 degrees Celsius.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141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Essentially, this is how we get from a question to an answer, using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[1] We start with a </a:t>
            </a:r>
            <a:r>
              <a:rPr lang="en-US" b="1" dirty="0"/>
              <a:t>question</a:t>
            </a:r>
            <a:r>
              <a:rPr lang="en-US" dirty="0"/>
              <a:t> in our natural language,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[2]  - we construct a </a:t>
            </a:r>
            <a:r>
              <a:rPr lang="en-US" b="1" dirty="0"/>
              <a:t>SQL query </a:t>
            </a:r>
            <a:r>
              <a:rPr lang="en-US" dirty="0"/>
              <a:t>to express that question to the computer,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[3]  - we </a:t>
            </a:r>
            <a:r>
              <a:rPr lang="en-US" b="1" dirty="0"/>
              <a:t>execute</a:t>
            </a:r>
            <a:r>
              <a:rPr lang="en-US" dirty="0"/>
              <a:t> the query which returns a </a:t>
            </a:r>
            <a:r>
              <a:rPr lang="en-US" b="0" dirty="0"/>
              <a:t>result</a:t>
            </a:r>
            <a:r>
              <a:rPr lang="en-US" dirty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[4]  - and then we </a:t>
            </a:r>
            <a:r>
              <a:rPr lang="en-US" b="1" dirty="0"/>
              <a:t>express</a:t>
            </a:r>
            <a:r>
              <a:rPr lang="en-US" dirty="0"/>
              <a:t> that result in the form of an </a:t>
            </a:r>
            <a:r>
              <a:rPr lang="en-US" b="0" dirty="0"/>
              <a:t>answer </a:t>
            </a:r>
            <a:r>
              <a:rPr lang="en-US" dirty="0"/>
              <a:t>to the question.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Queries are the primary tool used for extracting information from data in data science.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33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module, we learned about tabular data… and how we can extract information from tables of data using queries.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530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First, we learned that </a:t>
            </a:r>
            <a:r>
              <a:rPr lang="en-US" b="1" dirty="0"/>
              <a:t>tabular data </a:t>
            </a:r>
            <a:r>
              <a:rPr lang="en-US" dirty="0"/>
              <a:t>are data that are organized into tables consisting of rows and columns.</a:t>
            </a:r>
          </a:p>
          <a:p>
            <a:endParaRPr lang="en-US" dirty="0"/>
          </a:p>
          <a:p>
            <a:r>
              <a:rPr lang="en-US" dirty="0"/>
              <a:t>[2] Next, we learned that </a:t>
            </a:r>
            <a:r>
              <a:rPr lang="en-US" b="1" dirty="0"/>
              <a:t>observations</a:t>
            </a:r>
            <a:r>
              <a:rPr lang="en-US" dirty="0"/>
              <a:t> are records of observable phenomena, which are stored on the rows.</a:t>
            </a:r>
          </a:p>
          <a:p>
            <a:endParaRPr lang="en-US" dirty="0"/>
          </a:p>
          <a:p>
            <a:r>
              <a:rPr lang="en-US" dirty="0"/>
              <a:t>[3] Then, we learned that </a:t>
            </a:r>
            <a:r>
              <a:rPr lang="en-US" b="1" dirty="0"/>
              <a:t>variables</a:t>
            </a:r>
            <a:r>
              <a:rPr lang="en-US" dirty="0"/>
              <a:t> contain values that vary across each observation, which are stored on the columns.</a:t>
            </a:r>
          </a:p>
          <a:p>
            <a:endParaRPr lang="en-US" dirty="0"/>
          </a:p>
          <a:p>
            <a:r>
              <a:rPr lang="en-US" dirty="0"/>
              <a:t>[4] Next, we learned that we can create </a:t>
            </a:r>
            <a:r>
              <a:rPr lang="en-US" b="1" dirty="0"/>
              <a:t>relationships</a:t>
            </a:r>
            <a:r>
              <a:rPr lang="en-US" dirty="0"/>
              <a:t> between observations in two or more tables by using primary and foreign keys.</a:t>
            </a:r>
          </a:p>
          <a:p>
            <a:endParaRPr lang="en-US" dirty="0"/>
          </a:p>
          <a:p>
            <a:r>
              <a:rPr lang="en-US" dirty="0"/>
              <a:t>[5] Finally, we learned that </a:t>
            </a:r>
            <a:r>
              <a:rPr lang="en-US" b="1" dirty="0"/>
              <a:t>queries</a:t>
            </a:r>
            <a:r>
              <a:rPr lang="en-US" dirty="0"/>
              <a:t> allow us to ask questions of tabular data and return answers in the form of information.</a:t>
            </a:r>
          </a:p>
          <a:p>
            <a:endParaRPr lang="en-US" dirty="0"/>
          </a:p>
          <a:p>
            <a:r>
              <a:rPr lang="en-US" dirty="0"/>
              <a:t>In the next module, we’ll learn about the data life cycle… the journey of data as it is transformed from raw data to actionable insight.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57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Tabular data are the most common form of structured data that we use for analysis in data science.</a:t>
            </a:r>
          </a:p>
          <a:p>
            <a:endParaRPr lang="en-US" dirty="0"/>
          </a:p>
          <a:p>
            <a:r>
              <a:rPr lang="en-US" dirty="0"/>
              <a:t>But what are tabular data and how do we organize our data in this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Tabular data are </a:t>
            </a:r>
            <a:r>
              <a:rPr lang="en-US" b="1" dirty="0"/>
              <a:t>data organized into a table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table provides the data with structure.</a:t>
            </a:r>
          </a:p>
          <a:p>
            <a:endParaRPr lang="en-US" dirty="0"/>
          </a:p>
          <a:p>
            <a:r>
              <a:rPr lang="en-US" dirty="0"/>
              <a:t>[2] A </a:t>
            </a:r>
            <a:r>
              <a:rPr lang="en-US" b="1" dirty="0"/>
              <a:t>table</a:t>
            </a:r>
            <a:r>
              <a:rPr lang="en-US" dirty="0"/>
              <a:t>, is a two-dimensional </a:t>
            </a:r>
            <a:r>
              <a:rPr lang="en-US" b="0" dirty="0"/>
              <a:t>grid</a:t>
            </a:r>
            <a:r>
              <a:rPr lang="en-US" dirty="0"/>
              <a:t> of data.</a:t>
            </a:r>
          </a:p>
          <a:p>
            <a:endParaRPr lang="en-US" dirty="0"/>
          </a:p>
          <a:p>
            <a:r>
              <a:rPr lang="en-US" dirty="0"/>
              <a:t>However, unlike a matrix, which we saw earlier, all of the elements in a table </a:t>
            </a:r>
            <a:r>
              <a:rPr lang="en-US" i="0" dirty="0"/>
              <a:t>*do not*</a:t>
            </a:r>
            <a:r>
              <a:rPr lang="en-US" i="1" dirty="0"/>
              <a:t> </a:t>
            </a:r>
            <a:r>
              <a:rPr lang="en-US" dirty="0"/>
              <a:t>need to be all of the same data type </a:t>
            </a:r>
          </a:p>
          <a:p>
            <a:endParaRPr lang="en-US" dirty="0"/>
          </a:p>
          <a:p>
            <a:r>
              <a:rPr lang="en-US" dirty="0"/>
              <a:t>[3] Rather, all data *in </a:t>
            </a:r>
            <a:r>
              <a:rPr lang="en-US" i="0" dirty="0"/>
              <a:t>each </a:t>
            </a:r>
            <a:r>
              <a:rPr lang="en-US" b="1" i="0" dirty="0"/>
              <a:t>column</a:t>
            </a:r>
            <a:r>
              <a:rPr lang="en-US" i="0" dirty="0"/>
              <a:t>* </a:t>
            </a:r>
            <a:r>
              <a:rPr lang="en-US" dirty="0"/>
              <a:t>must be the same data type, which we refer to as homogenous data.</a:t>
            </a:r>
          </a:p>
          <a:p>
            <a:endParaRPr lang="en-US" dirty="0"/>
          </a:p>
          <a:p>
            <a:r>
              <a:rPr lang="en-US" dirty="0"/>
              <a:t>[4] However, all data </a:t>
            </a:r>
            <a:r>
              <a:rPr lang="en-US" i="0" dirty="0"/>
              <a:t>*in a </a:t>
            </a:r>
            <a:r>
              <a:rPr lang="en-US" b="1" i="0" dirty="0"/>
              <a:t>row</a:t>
            </a:r>
            <a:r>
              <a:rPr lang="en-US" i="0" dirty="0"/>
              <a:t>* </a:t>
            </a:r>
            <a:r>
              <a:rPr lang="en-US" dirty="0"/>
              <a:t>can have different data types, from column to column, which we refer to as heterogenous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imagine we have a table of patients at a hospital.</a:t>
            </a:r>
          </a:p>
          <a:p>
            <a:endParaRPr lang="en-US" dirty="0"/>
          </a:p>
          <a:p>
            <a:r>
              <a:rPr lang="en-US" dirty="0"/>
              <a:t>We would have a set of rows (one for each patient) and a set of columns, (one for each attribute of the patient).</a:t>
            </a:r>
          </a:p>
          <a:p>
            <a:endParaRPr lang="en-US" dirty="0"/>
          </a:p>
          <a:p>
            <a:r>
              <a:rPr lang="en-US" dirty="0"/>
              <a:t>Each element of data in a column must be the same data type.</a:t>
            </a:r>
          </a:p>
          <a:p>
            <a:endParaRPr lang="en-US" dirty="0"/>
          </a:p>
          <a:p>
            <a:r>
              <a:rPr lang="en-US" dirty="0"/>
              <a:t>For example, </a:t>
            </a:r>
          </a:p>
          <a:p>
            <a:endParaRPr lang="en-US" dirty="0"/>
          </a:p>
          <a:p>
            <a:r>
              <a:rPr lang="en-US" dirty="0"/>
              <a:t> - all of the names must be character strings.</a:t>
            </a:r>
          </a:p>
          <a:p>
            <a:endParaRPr lang="en-US" dirty="0"/>
          </a:p>
          <a:p>
            <a:r>
              <a:rPr lang="en-US" dirty="0"/>
              <a:t> - all of the genders must be enumerations of male, female, or other genders.</a:t>
            </a:r>
          </a:p>
          <a:p>
            <a:endParaRPr lang="en-US" dirty="0"/>
          </a:p>
          <a:p>
            <a:r>
              <a:rPr lang="en-US" dirty="0"/>
              <a:t> - all ages must be integers…</a:t>
            </a:r>
          </a:p>
          <a:p>
            <a:endParaRPr lang="en-US" dirty="0"/>
          </a:p>
          <a:p>
            <a:r>
              <a:rPr lang="en-US" dirty="0"/>
              <a:t> - and so one.</a:t>
            </a:r>
          </a:p>
          <a:p>
            <a:endParaRPr lang="en-US" dirty="0"/>
          </a:p>
          <a:p>
            <a:r>
              <a:rPr lang="en-US" dirty="0"/>
              <a:t>However, the each row contains elements of various data types.</a:t>
            </a:r>
          </a:p>
          <a:p>
            <a:endParaRPr lang="en-US" dirty="0"/>
          </a:p>
          <a:p>
            <a:r>
              <a:rPr lang="en-US" dirty="0"/>
              <a:t>For example, </a:t>
            </a:r>
          </a:p>
          <a:p>
            <a:endParaRPr lang="en-US" dirty="0"/>
          </a:p>
          <a:p>
            <a:r>
              <a:rPr lang="en-US" dirty="0"/>
              <a:t> - the name “Bill” is a character string, </a:t>
            </a:r>
          </a:p>
          <a:p>
            <a:endParaRPr lang="en-US" dirty="0"/>
          </a:p>
          <a:p>
            <a:r>
              <a:rPr lang="en-US" dirty="0"/>
              <a:t> - the gender “Male” is an enumeration</a:t>
            </a:r>
          </a:p>
          <a:p>
            <a:endParaRPr lang="en-US" dirty="0"/>
          </a:p>
          <a:p>
            <a:r>
              <a:rPr lang="en-US" dirty="0"/>
              <a:t> - and the age “21” is an integer</a:t>
            </a:r>
          </a:p>
          <a:p>
            <a:endParaRPr lang="en-US" dirty="0"/>
          </a:p>
          <a:p>
            <a:r>
              <a:rPr lang="en-US" dirty="0"/>
              <a:t>As we can see, each column contains only a single data type; however, each *row* can contain multiple data types.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1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data science, tabular data can be broken down into three main components:</a:t>
            </a:r>
          </a:p>
          <a:p>
            <a:endParaRPr lang="en-US" dirty="0"/>
          </a:p>
          <a:p>
            <a:r>
              <a:rPr lang="en-US" dirty="0"/>
              <a:t>[1] </a:t>
            </a:r>
            <a:r>
              <a:rPr lang="en-US" b="1" dirty="0"/>
              <a:t>Observations</a:t>
            </a:r>
            <a:r>
              <a:rPr lang="en-US" dirty="0"/>
              <a:t> – which we locate on the rows of a table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1" dirty="0"/>
              <a:t>Variables</a:t>
            </a:r>
            <a:r>
              <a:rPr lang="en-US" dirty="0"/>
              <a:t> – which we locate on the columns of a table</a:t>
            </a:r>
          </a:p>
          <a:p>
            <a:endParaRPr lang="en-US" dirty="0"/>
          </a:p>
          <a:p>
            <a:r>
              <a:rPr lang="en-US" dirty="0"/>
              <a:t>[3] and </a:t>
            </a:r>
            <a:r>
              <a:rPr lang="en-US" b="1" dirty="0"/>
              <a:t>Relationships</a:t>
            </a:r>
            <a:r>
              <a:rPr lang="en-US" dirty="0"/>
              <a:t> – which connect data in one table to data in another table</a:t>
            </a:r>
          </a:p>
          <a:p>
            <a:endParaRPr lang="en-US" dirty="0"/>
          </a:p>
          <a:p>
            <a:r>
              <a:rPr lang="en-US" dirty="0"/>
              <a:t>We’ll discuss each of these components, in more detail, next.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5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founded upon making observations of the world around us.</a:t>
            </a:r>
          </a:p>
          <a:p>
            <a:endParaRPr lang="en-US" dirty="0"/>
          </a:p>
          <a:p>
            <a:r>
              <a:rPr lang="en-US" dirty="0"/>
              <a:t>But what are observations and how do we record them in tabular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An observation is a </a:t>
            </a:r>
            <a:r>
              <a:rPr lang="en-US" b="1" dirty="0"/>
              <a:t>recording</a:t>
            </a:r>
            <a:r>
              <a:rPr lang="en-US" dirty="0"/>
              <a:t> of the qualities and quantities of an observable phenomenon in the natural world.</a:t>
            </a:r>
          </a:p>
          <a:p>
            <a:endParaRPr lang="en-US" dirty="0"/>
          </a:p>
          <a:p>
            <a:r>
              <a:rPr lang="en-US" dirty="0"/>
              <a:t>This includes what we can see, hear, feel, or measure with sensors.</a:t>
            </a:r>
          </a:p>
          <a:p>
            <a:endParaRPr lang="en-US" dirty="0"/>
          </a:p>
          <a:p>
            <a:r>
              <a:rPr lang="en-US" dirty="0"/>
              <a:t>[2] In data science, we record observations </a:t>
            </a:r>
            <a:r>
              <a:rPr lang="en-US" b="1" dirty="0"/>
              <a:t>on the rows </a:t>
            </a:r>
            <a:r>
              <a:rPr lang="en-US" dirty="0"/>
              <a:t>of a table.</a:t>
            </a:r>
          </a:p>
          <a:p>
            <a:endParaRPr lang="en-US" dirty="0"/>
          </a:p>
          <a:p>
            <a:r>
              <a:rPr lang="en-US" dirty="0"/>
              <a:t>The rows are the horizontal groups of data that are contained within the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A8AA-6E71-47FE-9319-37524BBB8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5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345595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345595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18D385D-13AF-49CD-B6F3-2FDE37364A9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7952" y="2345468"/>
            <a:ext cx="3355848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42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5111496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8402" y="2169382"/>
            <a:ext cx="510692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4182332"/>
            <a:ext cx="5111496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48402" y="4182332"/>
            <a:ext cx="510692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64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590800" y="4182330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45354" y="4182330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852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418233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418076" y="4182332"/>
            <a:ext cx="3355848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E51BEC-22A8-45DC-9D1F-1F0B5A04046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997952" y="4182332"/>
            <a:ext cx="3357372" cy="169300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73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8076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CCB06-45C8-45E6-8B84-BC3864A08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04050" y="2169383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80FC4E8-F906-4F47-A4F6-6DA10DE577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9724" y="3536950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2F11677-9AAF-4A03-A507-AA3E1691EEB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419600" y="3536950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9E51BEC-22A8-45DC-9D1F-1F0B5A04046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999476" y="3536950"/>
            <a:ext cx="3357372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65FE238-21A6-4FEA-A238-B930D121D86C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38200" y="4904517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A1E84-428D-4447-8023-1ACB334EEB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418076" y="4904517"/>
            <a:ext cx="3355848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67AEF25-E0FE-42C6-B844-2D27DE99DE26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97952" y="4904517"/>
            <a:ext cx="3357372" cy="115166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633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347765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347765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C66F929-E242-4536-9EEF-11C12FDEE0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5352778"/>
            <a:ext cx="518160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CBEA9C56-F2F4-4F7D-98E0-60D0B66170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200" y="5352778"/>
            <a:ext cx="518160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975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7725" y="2057401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DE0B32-9238-456C-97A0-7D676A77DDE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72000" y="2057402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5ADB61C-E800-4946-82C4-6D5EC23CAE2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73893" y="2057401"/>
            <a:ext cx="2979907" cy="2979081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5284052"/>
            <a:ext cx="2989432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5284052"/>
            <a:ext cx="2979908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46A65DCC-AFB1-4D64-9FA1-9868491757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3892" y="5283780"/>
            <a:ext cx="2979908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89226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197" y="2235586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7DE0B32-9238-456C-97A0-7D676A77DDE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7338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5ADB61C-E800-4946-82C4-6D5EC23CAE2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18299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B171113-10C1-4B68-8BF3-06DB686048A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907440" y="2235585"/>
            <a:ext cx="2446360" cy="244568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65650900-8F7B-4016-8738-D81CEABCB7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197" y="4860655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C10F70C-9ABA-4576-800B-08DDA1C604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27338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EF60BA0-CFF6-4992-A27E-4D4B8C1520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08774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381A106-4903-4E79-93A1-DDED171370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07440" y="4855349"/>
            <a:ext cx="2446360" cy="82418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60295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96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D31376-EA91-47A1-AB16-CAF450D0255A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4196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C29E170-06A5-41F9-9799-7BE8933D18A2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010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19C8018-3B15-4A17-87CB-31AFBC9F1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4808ECD-C4E6-485A-BF48-453FC17C0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67000" y="571057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749AE55-1B68-46A5-90EC-0A3D2AFE1BF2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26670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3EB2372-FDF5-464A-87D5-E2899A6B3CDF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62484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F0FFFE7B-3162-4613-80C8-B723E41F86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48400" y="5712817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64242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FC729B-D815-40F8-A799-2CF4139DBAD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911A70B-9FAA-4B3A-AA07-DAA0BBDED4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D5F18CA6-3E3C-482E-AE8D-BA4FCD2534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96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D31376-EA91-47A1-AB16-CAF450D0255A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44196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C29E170-06A5-41F9-9799-7BE8933D18A2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01000" y="182152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19C8018-3B15-4A17-87CB-31AFBC9F1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344540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4808ECD-C4E6-485A-BF48-453FC17C023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5712817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749AE55-1B68-46A5-90EC-0A3D2AFE1BF2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8382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3EB2372-FDF5-464A-87D5-E2899A6B3CDF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4419600" y="4091180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F0FFFE7B-3162-4613-80C8-B723E41F86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19600" y="5715062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BE303E54-DA7B-4992-9CC0-B432538B94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01000" y="5712565"/>
            <a:ext cx="3352800" cy="4384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547DE3DB-8EA6-41E7-9CC9-D913F118AFE4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8001000" y="4088935"/>
            <a:ext cx="3352800" cy="146304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8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8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9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1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8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7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345595"/>
            <a:ext cx="5111496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8402" y="2345595"/>
            <a:ext cx="5106922" cy="335584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9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42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F72B-E216-485D-AAE1-0FD0FA3F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Tabular Data</a:t>
            </a:r>
          </a:p>
        </p:txBody>
      </p:sp>
    </p:spTree>
    <p:extLst>
      <p:ext uri="{BB962C8B-B14F-4D97-AF65-F5344CB8AC3E}">
        <p14:creationId xmlns:p14="http://schemas.microsoft.com/office/powerpoint/2010/main" val="86557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7E84-6F18-4AA8-B6EA-2D60AD8E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F865-172F-4693-9803-CB2302EC69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Recording</a:t>
            </a:r>
          </a:p>
          <a:p>
            <a:pPr marL="0" indent="0">
              <a:buNone/>
            </a:pPr>
            <a:r>
              <a:rPr lang="en-US" dirty="0"/>
              <a:t>On the rows</a:t>
            </a:r>
          </a:p>
          <a:p>
            <a:pPr marL="0" indent="0">
              <a:buNone/>
            </a:pPr>
            <a:r>
              <a:rPr lang="en-US" dirty="0"/>
              <a:t>Same observation</a:t>
            </a:r>
          </a:p>
          <a:p>
            <a:pPr marL="0" indent="0">
              <a:buNone/>
            </a:pPr>
            <a:r>
              <a:rPr lang="en-US" dirty="0"/>
              <a:t>One per row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F72AD1-E900-4A3F-9922-3D8D1298727C}"/>
              </a:ext>
            </a:extLst>
          </p:cNvPr>
          <p:cNvGrpSpPr/>
          <p:nvPr/>
        </p:nvGrpSpPr>
        <p:grpSpPr>
          <a:xfrm>
            <a:off x="6201229" y="1825625"/>
            <a:ext cx="5181600" cy="4351340"/>
            <a:chOff x="827313" y="1825625"/>
            <a:chExt cx="5181600" cy="4351340"/>
          </a:xfrm>
        </p:grpSpPr>
        <p:graphicFrame>
          <p:nvGraphicFramePr>
            <p:cNvPr id="8" name="Content Placeholder 18">
              <a:extLst>
                <a:ext uri="{FF2B5EF4-FFF2-40B4-BE49-F238E27FC236}">
                  <a16:creationId xmlns:a16="http://schemas.microsoft.com/office/drawing/2014/main" id="{92A8D70F-DA58-4C0C-81AD-C9D2DAA95EA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7090854"/>
                </p:ext>
              </p:extLst>
            </p:nvPr>
          </p:nvGraphicFramePr>
          <p:xfrm>
            <a:off x="827314" y="2725737"/>
            <a:ext cx="5181599" cy="3451228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2104570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16764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400629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Date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Pulse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Temp.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89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39.0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85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38.5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2020-01-03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80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37.2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52CF7-0568-4870-96BA-FACC7D41D78D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4DCB97-E080-4D70-A1B2-1E93F57365B4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7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7E84-6F18-4AA8-B6EA-2D60AD8E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F865-172F-4693-9803-CB2302EC69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Rows</a:t>
            </a:r>
          </a:p>
          <a:p>
            <a:r>
              <a:rPr lang="en-US" dirty="0"/>
              <a:t>Tuples</a:t>
            </a:r>
          </a:p>
          <a:p>
            <a:pPr marL="0" indent="0">
              <a:buNone/>
            </a:pPr>
            <a:r>
              <a:rPr lang="en-US" dirty="0"/>
              <a:t>Records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1C8A08-8024-4396-9AFA-98CF88B6204A}"/>
              </a:ext>
            </a:extLst>
          </p:cNvPr>
          <p:cNvGrpSpPr/>
          <p:nvPr/>
        </p:nvGrpSpPr>
        <p:grpSpPr>
          <a:xfrm>
            <a:off x="7086600" y="2324894"/>
            <a:ext cx="3352800" cy="3352800"/>
            <a:chOff x="6672085" y="1879714"/>
            <a:chExt cx="1447800" cy="1447800"/>
          </a:xfrm>
        </p:grpSpPr>
        <p:pic>
          <p:nvPicPr>
            <p:cNvPr id="16" name="Content Placeholder 24">
              <a:extLst>
                <a:ext uri="{FF2B5EF4-FFF2-40B4-BE49-F238E27FC236}">
                  <a16:creationId xmlns:a16="http://schemas.microsoft.com/office/drawing/2014/main" id="{90D9AF98-AC82-430F-B5E8-25227E724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72085" y="1879714"/>
              <a:ext cx="1447800" cy="14478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071341-1364-4BFD-97FD-25C4D27C331D}"/>
                </a:ext>
              </a:extLst>
            </p:cNvPr>
            <p:cNvSpPr/>
            <p:nvPr/>
          </p:nvSpPr>
          <p:spPr>
            <a:xfrm>
              <a:off x="6751021" y="2501504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41D501-E69D-4B15-AE1F-D0D5849BBD5B}"/>
                </a:ext>
              </a:extLst>
            </p:cNvPr>
            <p:cNvSpPr/>
            <p:nvPr/>
          </p:nvSpPr>
          <p:spPr>
            <a:xfrm>
              <a:off x="7206853" y="2503468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878658-EADB-4765-B6B3-F89F2404E919}"/>
                </a:ext>
              </a:extLst>
            </p:cNvPr>
            <p:cNvSpPr/>
            <p:nvPr/>
          </p:nvSpPr>
          <p:spPr>
            <a:xfrm>
              <a:off x="7654817" y="2500672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4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89C97E-68AE-48FD-9435-91B3501286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3307" y="609355"/>
            <a:ext cx="5645385" cy="5639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9A145C-F851-437A-83B3-1E1E232C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55351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01C7-20FB-4BC8-930C-A6EDB7A2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3B55-0398-444B-BCE2-1A8CACD4A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Value that changes</a:t>
            </a:r>
          </a:p>
          <a:p>
            <a:r>
              <a:rPr lang="en-US" dirty="0"/>
              <a:t>On the columns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B522E2-E4DD-444B-A4C3-FCCCC7B5A7FD}"/>
              </a:ext>
            </a:extLst>
          </p:cNvPr>
          <p:cNvGrpSpPr/>
          <p:nvPr/>
        </p:nvGrpSpPr>
        <p:grpSpPr>
          <a:xfrm>
            <a:off x="7086600" y="2324894"/>
            <a:ext cx="3352800" cy="3352800"/>
            <a:chOff x="9410700" y="1873631"/>
            <a:chExt cx="1447800" cy="1447800"/>
          </a:xfrm>
        </p:grpSpPr>
        <p:pic>
          <p:nvPicPr>
            <p:cNvPr id="13" name="Content Placeholder 24">
              <a:extLst>
                <a:ext uri="{FF2B5EF4-FFF2-40B4-BE49-F238E27FC236}">
                  <a16:creationId xmlns:a16="http://schemas.microsoft.com/office/drawing/2014/main" id="{1E67EB53-1AF3-4319-8B6E-A312AEA95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0700" y="1873631"/>
              <a:ext cx="1447800" cy="14478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DF2A46-FE57-4666-9A87-105CF6DAE755}"/>
                </a:ext>
              </a:extLst>
            </p:cNvPr>
            <p:cNvSpPr/>
            <p:nvPr/>
          </p:nvSpPr>
          <p:spPr>
            <a:xfrm>
              <a:off x="9941719" y="2135982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1418A7-E83C-4A0E-9FDB-E2313C4681DB}"/>
                </a:ext>
              </a:extLst>
            </p:cNvPr>
            <p:cNvSpPr/>
            <p:nvPr/>
          </p:nvSpPr>
          <p:spPr>
            <a:xfrm>
              <a:off x="9941719" y="2497516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A1FF48-A8AA-40D5-8205-A65AA40202AC}"/>
                </a:ext>
              </a:extLst>
            </p:cNvPr>
            <p:cNvSpPr/>
            <p:nvPr/>
          </p:nvSpPr>
          <p:spPr>
            <a:xfrm>
              <a:off x="9941719" y="2859529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4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01C7-20FB-4BC8-930C-A6EDB7A2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3B55-0398-444B-BCE2-1A8CACD4A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Value that changes</a:t>
            </a:r>
          </a:p>
          <a:p>
            <a:pPr marL="0" indent="0">
              <a:buNone/>
            </a:pPr>
            <a:r>
              <a:rPr lang="en-US" dirty="0"/>
              <a:t>On the columns</a:t>
            </a:r>
          </a:p>
          <a:p>
            <a:pPr marL="0" indent="0">
              <a:buNone/>
            </a:pPr>
            <a:r>
              <a:rPr lang="en-US" dirty="0"/>
              <a:t>Same data type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18F40B-F008-412A-B1E5-03710A297979}"/>
              </a:ext>
            </a:extLst>
          </p:cNvPr>
          <p:cNvGrpSpPr/>
          <p:nvPr/>
        </p:nvGrpSpPr>
        <p:grpSpPr>
          <a:xfrm>
            <a:off x="6201229" y="1825625"/>
            <a:ext cx="5181600" cy="4351340"/>
            <a:chOff x="827313" y="1825625"/>
            <a:chExt cx="5181600" cy="4351340"/>
          </a:xfrm>
        </p:grpSpPr>
        <p:graphicFrame>
          <p:nvGraphicFramePr>
            <p:cNvPr id="6" name="Content Placeholder 18">
              <a:extLst>
                <a:ext uri="{FF2B5EF4-FFF2-40B4-BE49-F238E27FC236}">
                  <a16:creationId xmlns:a16="http://schemas.microsoft.com/office/drawing/2014/main" id="{42AE2F08-25B7-4FF6-8A1E-92E45DF7B97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1450874"/>
                </p:ext>
              </p:extLst>
            </p:nvPr>
          </p:nvGraphicFramePr>
          <p:xfrm>
            <a:off x="827314" y="2725737"/>
            <a:ext cx="5181599" cy="3451228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2104570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16764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400629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Date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Pulse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Temp.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89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39.0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85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38.5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2020-01-03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80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37.2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F540C2-3606-47B1-B823-7A286B10E8B8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9D0FB1-7ACF-4A05-BD46-EFC836506C0E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504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01C7-20FB-4BC8-930C-A6EDB7A2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3B55-0398-444B-BCE2-1A8CACD4A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Value that changes</a:t>
            </a:r>
          </a:p>
          <a:p>
            <a:pPr marL="0" indent="0">
              <a:buNone/>
            </a:pPr>
            <a:r>
              <a:rPr lang="en-US" dirty="0"/>
              <a:t>On the columns</a:t>
            </a:r>
          </a:p>
          <a:p>
            <a:pPr marL="0" indent="0">
              <a:buNone/>
            </a:pPr>
            <a:r>
              <a:rPr lang="en-US" dirty="0"/>
              <a:t>Same data type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18F40B-F008-412A-B1E5-03710A297979}"/>
              </a:ext>
            </a:extLst>
          </p:cNvPr>
          <p:cNvGrpSpPr/>
          <p:nvPr/>
        </p:nvGrpSpPr>
        <p:grpSpPr>
          <a:xfrm>
            <a:off x="6201229" y="1825625"/>
            <a:ext cx="5181600" cy="4351340"/>
            <a:chOff x="827313" y="1825625"/>
            <a:chExt cx="5181600" cy="4351340"/>
          </a:xfrm>
        </p:grpSpPr>
        <p:graphicFrame>
          <p:nvGraphicFramePr>
            <p:cNvPr id="6" name="Content Placeholder 18">
              <a:extLst>
                <a:ext uri="{FF2B5EF4-FFF2-40B4-BE49-F238E27FC236}">
                  <a16:creationId xmlns:a16="http://schemas.microsoft.com/office/drawing/2014/main" id="{42AE2F08-25B7-4FF6-8A1E-92E45DF7B97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04712303"/>
                </p:ext>
              </p:extLst>
            </p:nvPr>
          </p:nvGraphicFramePr>
          <p:xfrm>
            <a:off x="827314" y="2725737"/>
            <a:ext cx="5181599" cy="3451228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2104570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16764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400629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Date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Pulse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Temp.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>
                            <a:solidFill>
                              <a:srgbClr val="FF0000"/>
                            </a:solidFill>
                          </a:rPr>
                          <a:t>1/1/2020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89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39.0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>
                            <a:solidFill>
                              <a:srgbClr val="FF0000"/>
                            </a:solidFill>
                          </a:rPr>
                          <a:t>Normal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38.5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2020-01-03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80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>
                            <a:solidFill>
                              <a:srgbClr val="FF0000"/>
                            </a:solidFill>
                          </a:rPr>
                          <a:t>99</a:t>
                        </a:r>
                        <a:r>
                          <a:rPr lang="en-US" sz="2800" kern="1200" dirty="0">
                            <a:solidFill>
                              <a:srgbClr val="FF0000"/>
                            </a:solidFill>
                            <a:effectLst/>
                          </a:rPr>
                          <a:t>°F</a:t>
                        </a:r>
                        <a:endParaRPr lang="en-US" sz="2800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F540C2-3606-47B1-B823-7A286B10E8B8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9D0FB1-7ACF-4A05-BD46-EFC836506C0E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96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01C7-20FB-4BC8-930C-A6EDB7A2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3B55-0398-444B-BCE2-1A8CACD4A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Value that changes</a:t>
            </a:r>
          </a:p>
          <a:p>
            <a:pPr marL="0" indent="0">
              <a:buNone/>
            </a:pPr>
            <a:r>
              <a:rPr lang="en-US" dirty="0"/>
              <a:t>On the columns</a:t>
            </a:r>
          </a:p>
          <a:p>
            <a:pPr marL="0" indent="0">
              <a:buNone/>
            </a:pPr>
            <a:r>
              <a:rPr lang="en-US" dirty="0"/>
              <a:t>Same data type</a:t>
            </a:r>
          </a:p>
          <a:p>
            <a:r>
              <a:rPr lang="en-US" dirty="0"/>
              <a:t>One per column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18F40B-F008-412A-B1E5-03710A297979}"/>
              </a:ext>
            </a:extLst>
          </p:cNvPr>
          <p:cNvGrpSpPr/>
          <p:nvPr/>
        </p:nvGrpSpPr>
        <p:grpSpPr>
          <a:xfrm>
            <a:off x="6201229" y="1825625"/>
            <a:ext cx="5181600" cy="4351340"/>
            <a:chOff x="827313" y="1825625"/>
            <a:chExt cx="5181600" cy="4351340"/>
          </a:xfrm>
        </p:grpSpPr>
        <p:graphicFrame>
          <p:nvGraphicFramePr>
            <p:cNvPr id="6" name="Content Placeholder 18">
              <a:extLst>
                <a:ext uri="{FF2B5EF4-FFF2-40B4-BE49-F238E27FC236}">
                  <a16:creationId xmlns:a16="http://schemas.microsoft.com/office/drawing/2014/main" id="{42AE2F08-25B7-4FF6-8A1E-92E45DF7B97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6773833"/>
                </p:ext>
              </p:extLst>
            </p:nvPr>
          </p:nvGraphicFramePr>
          <p:xfrm>
            <a:off x="827314" y="2725737"/>
            <a:ext cx="5181599" cy="3451228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2104570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16764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400629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Date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Pulse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Temp.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89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39.0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85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38.5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2020-01-03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80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37.2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F540C2-3606-47B1-B823-7A286B10E8B8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9D0FB1-7ACF-4A05-BD46-EFC836506C0E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5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01C7-20FB-4BC8-930C-A6EDB7A2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3B55-0398-444B-BCE2-1A8CACD4A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Value that changes</a:t>
            </a:r>
          </a:p>
          <a:p>
            <a:pPr marL="0" indent="0">
              <a:buNone/>
            </a:pPr>
            <a:r>
              <a:rPr lang="en-US" dirty="0"/>
              <a:t>On the columns</a:t>
            </a:r>
          </a:p>
          <a:p>
            <a:pPr marL="0" indent="0">
              <a:buNone/>
            </a:pPr>
            <a:r>
              <a:rPr lang="en-US" dirty="0"/>
              <a:t>Same data type</a:t>
            </a:r>
          </a:p>
          <a:p>
            <a:pPr marL="0" indent="0">
              <a:buNone/>
            </a:pPr>
            <a:r>
              <a:rPr lang="en-US" dirty="0"/>
              <a:t>One per column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18F40B-F008-412A-B1E5-03710A297979}"/>
              </a:ext>
            </a:extLst>
          </p:cNvPr>
          <p:cNvGrpSpPr/>
          <p:nvPr/>
        </p:nvGrpSpPr>
        <p:grpSpPr>
          <a:xfrm>
            <a:off x="6201229" y="1825625"/>
            <a:ext cx="5181600" cy="4351340"/>
            <a:chOff x="827313" y="1825625"/>
            <a:chExt cx="5181600" cy="4351340"/>
          </a:xfrm>
        </p:grpSpPr>
        <p:graphicFrame>
          <p:nvGraphicFramePr>
            <p:cNvPr id="6" name="Content Placeholder 18">
              <a:extLst>
                <a:ext uri="{FF2B5EF4-FFF2-40B4-BE49-F238E27FC236}">
                  <a16:creationId xmlns:a16="http://schemas.microsoft.com/office/drawing/2014/main" id="{42AE2F08-25B7-4FF6-8A1E-92E45DF7B97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55606974"/>
                </p:ext>
              </p:extLst>
            </p:nvPr>
          </p:nvGraphicFramePr>
          <p:xfrm>
            <a:off x="827314" y="2725737"/>
            <a:ext cx="5181599" cy="3451228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2104570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3077029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Date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Blood Pressure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>
                            <a:solidFill>
                              <a:srgbClr val="FF0000"/>
                            </a:solidFill>
                          </a:rPr>
                          <a:t>139/89</a:t>
                        </a:r>
                        <a:endParaRPr lang="en-US" sz="2800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>
                            <a:solidFill>
                              <a:srgbClr val="FF0000"/>
                            </a:solidFill>
                          </a:rPr>
                          <a:t>128/85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2020-01-03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>
                            <a:solidFill>
                              <a:srgbClr val="FF0000"/>
                            </a:solidFill>
                          </a:rPr>
                          <a:t>120/80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F540C2-3606-47B1-B823-7A286B10E8B8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9D0FB1-7ACF-4A05-BD46-EFC836506C0E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1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01C7-20FB-4BC8-930C-A6EDB7A2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3B55-0398-444B-BCE2-1A8CACD4A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Value that changes</a:t>
            </a:r>
          </a:p>
          <a:p>
            <a:pPr marL="0" indent="0">
              <a:buNone/>
            </a:pPr>
            <a:r>
              <a:rPr lang="en-US" dirty="0"/>
              <a:t>On the columns</a:t>
            </a:r>
          </a:p>
          <a:p>
            <a:pPr marL="0" indent="0">
              <a:buNone/>
            </a:pPr>
            <a:r>
              <a:rPr lang="en-US" dirty="0"/>
              <a:t>Same data type</a:t>
            </a:r>
          </a:p>
          <a:p>
            <a:pPr marL="0" indent="0">
              <a:buNone/>
            </a:pPr>
            <a:r>
              <a:rPr lang="en-US" dirty="0"/>
              <a:t>One per column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18F40B-F008-412A-B1E5-03710A297979}"/>
              </a:ext>
            </a:extLst>
          </p:cNvPr>
          <p:cNvGrpSpPr/>
          <p:nvPr/>
        </p:nvGrpSpPr>
        <p:grpSpPr>
          <a:xfrm>
            <a:off x="6201229" y="1825625"/>
            <a:ext cx="5181600" cy="4351340"/>
            <a:chOff x="827313" y="1825625"/>
            <a:chExt cx="5181600" cy="4351340"/>
          </a:xfrm>
        </p:grpSpPr>
        <p:graphicFrame>
          <p:nvGraphicFramePr>
            <p:cNvPr id="6" name="Content Placeholder 18">
              <a:extLst>
                <a:ext uri="{FF2B5EF4-FFF2-40B4-BE49-F238E27FC236}">
                  <a16:creationId xmlns:a16="http://schemas.microsoft.com/office/drawing/2014/main" id="{42AE2F08-25B7-4FF6-8A1E-92E45DF7B97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61784850"/>
                </p:ext>
              </p:extLst>
            </p:nvPr>
          </p:nvGraphicFramePr>
          <p:xfrm>
            <a:off x="827314" y="2725737"/>
            <a:ext cx="5181599" cy="3451228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2104570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14478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629229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Date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Systolic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Diastolic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139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89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128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85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2020-01-03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120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80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F540C2-3606-47B1-B823-7A286B10E8B8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9D0FB1-7ACF-4A05-BD46-EFC836506C0E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7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01C7-20FB-4BC8-930C-A6EDB7A2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3B55-0398-444B-BCE2-1A8CACD4A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Columns</a:t>
            </a:r>
          </a:p>
          <a:p>
            <a:pPr marL="0" indent="0">
              <a:buNone/>
            </a:pPr>
            <a:r>
              <a:rPr lang="en-US" dirty="0"/>
              <a:t>Attributes</a:t>
            </a:r>
          </a:p>
          <a:p>
            <a:pPr marL="0" indent="0">
              <a:buNone/>
            </a:pPr>
            <a:r>
              <a:rPr lang="en-US" dirty="0"/>
              <a:t>Properties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7BCB18-AEF4-4601-9E02-CB85E9755A01}"/>
              </a:ext>
            </a:extLst>
          </p:cNvPr>
          <p:cNvGrpSpPr/>
          <p:nvPr/>
        </p:nvGrpSpPr>
        <p:grpSpPr>
          <a:xfrm>
            <a:off x="7086600" y="2324894"/>
            <a:ext cx="3352800" cy="3352800"/>
            <a:chOff x="9410700" y="1873631"/>
            <a:chExt cx="1447800" cy="1447800"/>
          </a:xfrm>
        </p:grpSpPr>
        <p:pic>
          <p:nvPicPr>
            <p:cNvPr id="6" name="Content Placeholder 24">
              <a:extLst>
                <a:ext uri="{FF2B5EF4-FFF2-40B4-BE49-F238E27FC236}">
                  <a16:creationId xmlns:a16="http://schemas.microsoft.com/office/drawing/2014/main" id="{1FBCF4EE-A6F1-4AAA-896E-50806D9F0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0700" y="1873631"/>
              <a:ext cx="1447800" cy="14478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47E13D-89AA-4F02-A1D5-0650FF9E1C46}"/>
                </a:ext>
              </a:extLst>
            </p:cNvPr>
            <p:cNvSpPr/>
            <p:nvPr/>
          </p:nvSpPr>
          <p:spPr>
            <a:xfrm>
              <a:off x="9941719" y="2135982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ED6666-45FA-486F-8650-7D483271EC96}"/>
                </a:ext>
              </a:extLst>
            </p:cNvPr>
            <p:cNvSpPr/>
            <p:nvPr/>
          </p:nvSpPr>
          <p:spPr>
            <a:xfrm>
              <a:off x="9941719" y="2497516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0C4F23-3EFB-476A-8791-F3AB235C7756}"/>
                </a:ext>
              </a:extLst>
            </p:cNvPr>
            <p:cNvSpPr/>
            <p:nvPr/>
          </p:nvSpPr>
          <p:spPr>
            <a:xfrm>
              <a:off x="9941719" y="2859529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68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AD2B-19C2-45CA-8707-8CEB03C6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do we extract information from data?</a:t>
            </a:r>
          </a:p>
        </p:txBody>
      </p:sp>
    </p:spTree>
    <p:extLst>
      <p:ext uri="{BB962C8B-B14F-4D97-AF65-F5344CB8AC3E}">
        <p14:creationId xmlns:p14="http://schemas.microsoft.com/office/powerpoint/2010/main" val="24233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5C329-75E1-4098-A804-6787D1A02C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7388" y="990388"/>
            <a:ext cx="4877223" cy="4877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F5D9F5-DD3D-42DB-AD8A-2387DCDA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67556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49FA-140A-44B2-AD85-58CDCAAD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78AE-F39E-4583-A7F2-8675682AF4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One table per type</a:t>
            </a:r>
          </a:p>
          <a:p>
            <a:pPr marL="0" indent="0">
              <a:buNone/>
            </a:pPr>
            <a:r>
              <a:rPr lang="en-US" dirty="0"/>
              <a:t>All related data</a:t>
            </a:r>
          </a:p>
          <a:p>
            <a:pPr marL="0" indent="0">
              <a:buNone/>
            </a:pPr>
            <a:r>
              <a:rPr lang="en-US" dirty="0"/>
              <a:t>Multiple tables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807447-DE75-4D21-8D86-3AD0BE900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2324894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49FA-140A-44B2-AD85-58CDCAAD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78AE-F39E-4583-A7F2-8675682AF4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Relationship</a:t>
            </a:r>
          </a:p>
          <a:p>
            <a:pPr marL="0" indent="0">
              <a:buNone/>
            </a:pPr>
            <a:r>
              <a:rPr lang="en-US" dirty="0"/>
              <a:t>Primary key</a:t>
            </a:r>
          </a:p>
          <a:p>
            <a:pPr marL="0" indent="0">
              <a:buNone/>
            </a:pPr>
            <a:r>
              <a:rPr lang="en-US" dirty="0"/>
              <a:t>Foreign key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807447-DE75-4D21-8D86-3AD0BE900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6600" y="2324894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49FA-140A-44B2-AD85-58CDCAAD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E843D2-0C3C-41A9-93D9-9246F1D7A1D6}"/>
              </a:ext>
            </a:extLst>
          </p:cNvPr>
          <p:cNvGrpSpPr/>
          <p:nvPr/>
        </p:nvGrpSpPr>
        <p:grpSpPr>
          <a:xfrm>
            <a:off x="6183090" y="1825624"/>
            <a:ext cx="5181600" cy="4351340"/>
            <a:chOff x="827313" y="1825625"/>
            <a:chExt cx="5181600" cy="4351340"/>
          </a:xfrm>
        </p:grpSpPr>
        <p:graphicFrame>
          <p:nvGraphicFramePr>
            <p:cNvPr id="15" name="Content Placeholder 18">
              <a:extLst>
                <a:ext uri="{FF2B5EF4-FFF2-40B4-BE49-F238E27FC236}">
                  <a16:creationId xmlns:a16="http://schemas.microsoft.com/office/drawing/2014/main" id="{824E3541-1FBA-4917-980E-53D3213D6AC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19569890"/>
                </p:ext>
              </p:extLst>
            </p:nvPr>
          </p:nvGraphicFramePr>
          <p:xfrm>
            <a:off x="827314" y="2725737"/>
            <a:ext cx="5181599" cy="3451228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1741709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21336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306290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Patient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Date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Temp.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Bill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37.1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Miko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38.0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Miko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36.5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3204C7-D648-44B0-8ACE-9E53A09A0EB2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72521D-DBF6-4FF3-9743-400C61C087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619730-7B42-416F-8C93-1EFA511D31B2}"/>
              </a:ext>
            </a:extLst>
          </p:cNvPr>
          <p:cNvGrpSpPr/>
          <p:nvPr/>
        </p:nvGrpSpPr>
        <p:grpSpPr>
          <a:xfrm>
            <a:off x="827311" y="1825624"/>
            <a:ext cx="5181599" cy="4351340"/>
            <a:chOff x="6172199" y="1825621"/>
            <a:chExt cx="5181599" cy="4351340"/>
          </a:xfrm>
        </p:grpSpPr>
        <p:graphicFrame>
          <p:nvGraphicFramePr>
            <p:cNvPr id="23" name="Content Placeholder 18">
              <a:extLst>
                <a:ext uri="{FF2B5EF4-FFF2-40B4-BE49-F238E27FC236}">
                  <a16:creationId xmlns:a16="http://schemas.microsoft.com/office/drawing/2014/main" id="{5797EC00-7A3F-438D-ADCF-619E6D51DCA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91919633"/>
                </p:ext>
              </p:extLst>
            </p:nvPr>
          </p:nvGraphicFramePr>
          <p:xfrm>
            <a:off x="6172200" y="2725733"/>
            <a:ext cx="5181598" cy="3451228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665514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2035628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480456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Name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Gender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Age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Bill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Male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21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Miko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Female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15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Juan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Other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45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D71B93-420C-43D5-BA5D-164E543DA5CF}"/>
                </a:ext>
              </a:extLst>
            </p:cNvPr>
            <p:cNvSpPr/>
            <p:nvPr/>
          </p:nvSpPr>
          <p:spPr>
            <a:xfrm>
              <a:off x="6172199" y="1825621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Patients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DD28FE-F440-45FE-9583-81AF347F4989}"/>
                </a:ext>
              </a:extLst>
            </p:cNvPr>
            <p:cNvCxnSpPr>
              <a:cxnSpLocks/>
            </p:cNvCxnSpPr>
            <p:nvPr/>
          </p:nvCxnSpPr>
          <p:spPr>
            <a:xfrm>
              <a:off x="6172199" y="2725731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92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49FA-140A-44B2-AD85-58CDCAAD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E843D2-0C3C-41A9-93D9-9246F1D7A1D6}"/>
              </a:ext>
            </a:extLst>
          </p:cNvPr>
          <p:cNvGrpSpPr/>
          <p:nvPr/>
        </p:nvGrpSpPr>
        <p:grpSpPr>
          <a:xfrm>
            <a:off x="6183090" y="1825624"/>
            <a:ext cx="5181600" cy="4351340"/>
            <a:chOff x="827313" y="1825625"/>
            <a:chExt cx="5181600" cy="4351340"/>
          </a:xfrm>
        </p:grpSpPr>
        <p:graphicFrame>
          <p:nvGraphicFramePr>
            <p:cNvPr id="15" name="Content Placeholder 18">
              <a:extLst>
                <a:ext uri="{FF2B5EF4-FFF2-40B4-BE49-F238E27FC236}">
                  <a16:creationId xmlns:a16="http://schemas.microsoft.com/office/drawing/2014/main" id="{824E3541-1FBA-4917-980E-53D3213D6AC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1423069"/>
                </p:ext>
              </p:extLst>
            </p:nvPr>
          </p:nvGraphicFramePr>
          <p:xfrm>
            <a:off x="827314" y="2725737"/>
            <a:ext cx="5181599" cy="3451228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1741709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21336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306290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Patient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Date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Temp.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Bill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37.1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Miko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38.0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Miko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36.5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3204C7-D648-44B0-8ACE-9E53A09A0EB2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72521D-DBF6-4FF3-9743-400C61C087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619730-7B42-416F-8C93-1EFA511D31B2}"/>
              </a:ext>
            </a:extLst>
          </p:cNvPr>
          <p:cNvGrpSpPr/>
          <p:nvPr/>
        </p:nvGrpSpPr>
        <p:grpSpPr>
          <a:xfrm>
            <a:off x="827311" y="1825624"/>
            <a:ext cx="5181601" cy="4351340"/>
            <a:chOff x="6172199" y="1825621"/>
            <a:chExt cx="5181601" cy="4351340"/>
          </a:xfrm>
        </p:grpSpPr>
        <p:graphicFrame>
          <p:nvGraphicFramePr>
            <p:cNvPr id="23" name="Content Placeholder 18">
              <a:extLst>
                <a:ext uri="{FF2B5EF4-FFF2-40B4-BE49-F238E27FC236}">
                  <a16:creationId xmlns:a16="http://schemas.microsoft.com/office/drawing/2014/main" id="{5797EC00-7A3F-438D-ADCF-619E6D51DCA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74974157"/>
                </p:ext>
              </p:extLst>
            </p:nvPr>
          </p:nvGraphicFramePr>
          <p:xfrm>
            <a:off x="6172200" y="2725733"/>
            <a:ext cx="5181600" cy="3451228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914400">
                    <a:extLst>
                      <a:ext uri="{9D8B030D-6E8A-4147-A177-3AD203B41FA5}">
                        <a16:colId xmlns:a16="http://schemas.microsoft.com/office/drawing/2014/main" val="3725836393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16764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219200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ID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Name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Gender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Age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endParaRPr lang="en-US" sz="2800" dirty="0"/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Bill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Male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21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endParaRPr lang="en-US" sz="2800" dirty="0"/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Miko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Female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15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endParaRPr lang="en-US" sz="2800" dirty="0"/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Juan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Other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45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D71B93-420C-43D5-BA5D-164E543DA5CF}"/>
                </a:ext>
              </a:extLst>
            </p:cNvPr>
            <p:cNvSpPr/>
            <p:nvPr/>
          </p:nvSpPr>
          <p:spPr>
            <a:xfrm>
              <a:off x="6172199" y="1825621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Patients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DD28FE-F440-45FE-9583-81AF347F4989}"/>
                </a:ext>
              </a:extLst>
            </p:cNvPr>
            <p:cNvCxnSpPr>
              <a:cxnSpLocks/>
            </p:cNvCxnSpPr>
            <p:nvPr/>
          </p:nvCxnSpPr>
          <p:spPr>
            <a:xfrm>
              <a:off x="6172199" y="2725731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5A563-D641-42C4-9220-16411D7BD47C}"/>
              </a:ext>
            </a:extLst>
          </p:cNvPr>
          <p:cNvSpPr/>
          <p:nvPr/>
        </p:nvSpPr>
        <p:spPr>
          <a:xfrm>
            <a:off x="873918" y="3760782"/>
            <a:ext cx="38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146216-E52E-479F-8B4C-1BF7FB375C3D}"/>
              </a:ext>
            </a:extLst>
          </p:cNvPr>
          <p:cNvSpPr/>
          <p:nvPr/>
        </p:nvSpPr>
        <p:spPr>
          <a:xfrm>
            <a:off x="871537" y="4620414"/>
            <a:ext cx="38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F317E-312D-4068-95D3-0DBF7566480B}"/>
              </a:ext>
            </a:extLst>
          </p:cNvPr>
          <p:cNvSpPr/>
          <p:nvPr/>
        </p:nvSpPr>
        <p:spPr>
          <a:xfrm>
            <a:off x="871537" y="5486400"/>
            <a:ext cx="38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15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49FA-140A-44B2-AD85-58CDCAAD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E843D2-0C3C-41A9-93D9-9246F1D7A1D6}"/>
              </a:ext>
            </a:extLst>
          </p:cNvPr>
          <p:cNvGrpSpPr/>
          <p:nvPr/>
        </p:nvGrpSpPr>
        <p:grpSpPr>
          <a:xfrm>
            <a:off x="6183090" y="1825624"/>
            <a:ext cx="5181600" cy="4351340"/>
            <a:chOff x="827313" y="1825625"/>
            <a:chExt cx="5181600" cy="4351340"/>
          </a:xfrm>
        </p:grpSpPr>
        <p:graphicFrame>
          <p:nvGraphicFramePr>
            <p:cNvPr id="15" name="Content Placeholder 18">
              <a:extLst>
                <a:ext uri="{FF2B5EF4-FFF2-40B4-BE49-F238E27FC236}">
                  <a16:creationId xmlns:a16="http://schemas.microsoft.com/office/drawing/2014/main" id="{824E3541-1FBA-4917-980E-53D3213D6AC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89187007"/>
                </p:ext>
              </p:extLst>
            </p:nvPr>
          </p:nvGraphicFramePr>
          <p:xfrm>
            <a:off x="827314" y="2725737"/>
            <a:ext cx="5181599" cy="3451228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1741709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21336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306290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Patient ID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Date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Temp.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endParaRPr lang="en-US" sz="2800" dirty="0"/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37.1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endParaRPr lang="en-US" sz="2800" dirty="0"/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38.0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endParaRPr lang="en-US" sz="2800" dirty="0"/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36.5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3204C7-D648-44B0-8ACE-9E53A09A0EB2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72521D-DBF6-4FF3-9743-400C61C087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619730-7B42-416F-8C93-1EFA511D31B2}"/>
              </a:ext>
            </a:extLst>
          </p:cNvPr>
          <p:cNvGrpSpPr/>
          <p:nvPr/>
        </p:nvGrpSpPr>
        <p:grpSpPr>
          <a:xfrm>
            <a:off x="827311" y="1825624"/>
            <a:ext cx="5181601" cy="4351340"/>
            <a:chOff x="6172199" y="1825621"/>
            <a:chExt cx="5181601" cy="4351340"/>
          </a:xfrm>
        </p:grpSpPr>
        <p:graphicFrame>
          <p:nvGraphicFramePr>
            <p:cNvPr id="23" name="Content Placeholder 18">
              <a:extLst>
                <a:ext uri="{FF2B5EF4-FFF2-40B4-BE49-F238E27FC236}">
                  <a16:creationId xmlns:a16="http://schemas.microsoft.com/office/drawing/2014/main" id="{5797EC00-7A3F-438D-ADCF-619E6D51DCA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3695637"/>
                </p:ext>
              </p:extLst>
            </p:nvPr>
          </p:nvGraphicFramePr>
          <p:xfrm>
            <a:off x="6172200" y="2725733"/>
            <a:ext cx="5181600" cy="3451228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914400">
                    <a:extLst>
                      <a:ext uri="{9D8B030D-6E8A-4147-A177-3AD203B41FA5}">
                        <a16:colId xmlns:a16="http://schemas.microsoft.com/office/drawing/2014/main" val="3725836393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16764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219200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ID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Name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Gender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Age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Bill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Male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21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Miko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Female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15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3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Juan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Other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45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D71B93-420C-43D5-BA5D-164E543DA5CF}"/>
                </a:ext>
              </a:extLst>
            </p:cNvPr>
            <p:cNvSpPr/>
            <p:nvPr/>
          </p:nvSpPr>
          <p:spPr>
            <a:xfrm>
              <a:off x="6172199" y="1825621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Patients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DD28FE-F440-45FE-9583-81AF347F4989}"/>
                </a:ext>
              </a:extLst>
            </p:cNvPr>
            <p:cNvCxnSpPr>
              <a:cxnSpLocks/>
            </p:cNvCxnSpPr>
            <p:nvPr/>
          </p:nvCxnSpPr>
          <p:spPr>
            <a:xfrm>
              <a:off x="6172199" y="2725731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AB37DB5-0D17-4CB5-9ED5-0FD1EAAD61E3}"/>
              </a:ext>
            </a:extLst>
          </p:cNvPr>
          <p:cNvSpPr/>
          <p:nvPr/>
        </p:nvSpPr>
        <p:spPr>
          <a:xfrm>
            <a:off x="6225953" y="3759994"/>
            <a:ext cx="38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3F12DE-2007-4CF6-8D3F-08AD80F3C6C3}"/>
              </a:ext>
            </a:extLst>
          </p:cNvPr>
          <p:cNvSpPr/>
          <p:nvPr/>
        </p:nvSpPr>
        <p:spPr>
          <a:xfrm>
            <a:off x="6227318" y="4626768"/>
            <a:ext cx="38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3BD378-DB56-46DA-9A40-AE2EEF3D5505}"/>
              </a:ext>
            </a:extLst>
          </p:cNvPr>
          <p:cNvSpPr/>
          <p:nvPr/>
        </p:nvSpPr>
        <p:spPr>
          <a:xfrm>
            <a:off x="6228334" y="5486400"/>
            <a:ext cx="38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03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49FA-140A-44B2-AD85-58CDCAAD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E843D2-0C3C-41A9-93D9-9246F1D7A1D6}"/>
              </a:ext>
            </a:extLst>
          </p:cNvPr>
          <p:cNvGrpSpPr/>
          <p:nvPr/>
        </p:nvGrpSpPr>
        <p:grpSpPr>
          <a:xfrm>
            <a:off x="6183090" y="1825624"/>
            <a:ext cx="5181600" cy="4351340"/>
            <a:chOff x="827313" y="1825625"/>
            <a:chExt cx="5181600" cy="4351340"/>
          </a:xfrm>
        </p:grpSpPr>
        <p:graphicFrame>
          <p:nvGraphicFramePr>
            <p:cNvPr id="15" name="Content Placeholder 18">
              <a:extLst>
                <a:ext uri="{FF2B5EF4-FFF2-40B4-BE49-F238E27FC236}">
                  <a16:creationId xmlns:a16="http://schemas.microsoft.com/office/drawing/2014/main" id="{824E3541-1FBA-4917-980E-53D3213D6AC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832946"/>
                </p:ext>
              </p:extLst>
            </p:nvPr>
          </p:nvGraphicFramePr>
          <p:xfrm>
            <a:off x="827314" y="2725737"/>
            <a:ext cx="5181599" cy="3451228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1741709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21336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306290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Patient ID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Date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Temp.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37.1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38.0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36.5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3204C7-D648-44B0-8ACE-9E53A09A0EB2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72521D-DBF6-4FF3-9743-400C61C087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619730-7B42-416F-8C93-1EFA511D31B2}"/>
              </a:ext>
            </a:extLst>
          </p:cNvPr>
          <p:cNvGrpSpPr/>
          <p:nvPr/>
        </p:nvGrpSpPr>
        <p:grpSpPr>
          <a:xfrm>
            <a:off x="827311" y="1825624"/>
            <a:ext cx="5181601" cy="4351340"/>
            <a:chOff x="6172199" y="1825621"/>
            <a:chExt cx="5181601" cy="4351340"/>
          </a:xfrm>
        </p:grpSpPr>
        <p:graphicFrame>
          <p:nvGraphicFramePr>
            <p:cNvPr id="23" name="Content Placeholder 18">
              <a:extLst>
                <a:ext uri="{FF2B5EF4-FFF2-40B4-BE49-F238E27FC236}">
                  <a16:creationId xmlns:a16="http://schemas.microsoft.com/office/drawing/2014/main" id="{5797EC00-7A3F-438D-ADCF-619E6D51DCA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81434309"/>
                </p:ext>
              </p:extLst>
            </p:nvPr>
          </p:nvGraphicFramePr>
          <p:xfrm>
            <a:off x="6172200" y="2725733"/>
            <a:ext cx="5181600" cy="3451228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914400">
                    <a:extLst>
                      <a:ext uri="{9D8B030D-6E8A-4147-A177-3AD203B41FA5}">
                        <a16:colId xmlns:a16="http://schemas.microsoft.com/office/drawing/2014/main" val="3725836393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16764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219200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ID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Name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Gender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Age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Bill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Male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21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Miko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Female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15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3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Juan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Other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45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D71B93-420C-43D5-BA5D-164E543DA5CF}"/>
                </a:ext>
              </a:extLst>
            </p:cNvPr>
            <p:cNvSpPr/>
            <p:nvPr/>
          </p:nvSpPr>
          <p:spPr>
            <a:xfrm>
              <a:off x="6172199" y="1825621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Patients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DD28FE-F440-45FE-9583-81AF347F4989}"/>
                </a:ext>
              </a:extLst>
            </p:cNvPr>
            <p:cNvCxnSpPr>
              <a:cxnSpLocks/>
            </p:cNvCxnSpPr>
            <p:nvPr/>
          </p:nvCxnSpPr>
          <p:spPr>
            <a:xfrm>
              <a:off x="6172199" y="2725731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70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75F5B5-A961-404F-93C4-87C32A1C7E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8600" y="1295400"/>
            <a:ext cx="5005250" cy="5011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D16CA5-0AA9-42DA-BFCC-84A75AED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52572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49E-EA35-4990-B78E-059559A6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0BE-E2DB-4449-8610-E4B9A0D099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Question</a:t>
            </a:r>
          </a:p>
          <a:p>
            <a:pPr marL="0" indent="0">
              <a:buNone/>
            </a:pPr>
            <a:r>
              <a:rPr lang="en-US" dirty="0"/>
              <a:t>Programming language</a:t>
            </a:r>
          </a:p>
          <a:p>
            <a:pPr marL="0" indent="0">
              <a:buNone/>
            </a:pPr>
            <a:r>
              <a:rPr lang="en-US" dirty="0"/>
              <a:t>Structured Query Language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912289-0D65-4002-9720-EAB3DD28A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3823" y="2272117"/>
            <a:ext cx="3458354" cy="34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49E-EA35-4990-B78E-059559A6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36321-6A1A-4598-BDD5-B4E42778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747713"/>
          </a:xfrm>
          <a:solidFill>
            <a:schemeClr val="accent1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0BE-E2DB-4449-8610-E4B9A0D09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What was Bill’s average </a:t>
            </a:r>
            <a:br>
              <a:rPr lang="en-US" dirty="0"/>
            </a:br>
            <a:r>
              <a:rPr lang="en-US" dirty="0"/>
              <a:t>body temperature </a:t>
            </a:r>
            <a:br>
              <a:rPr lang="en-US" dirty="0"/>
            </a:br>
            <a:r>
              <a:rPr lang="en-US" dirty="0"/>
              <a:t>over the past 5 years?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429C1-9693-4212-BFC7-3D5D6E9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747713"/>
          </a:xfrm>
          <a:solidFill>
            <a:schemeClr val="accent1"/>
          </a:solidFill>
        </p:spPr>
        <p:txBody>
          <a:bodyPr anchor="ctr"/>
          <a:lstStyle/>
          <a:p>
            <a:r>
              <a:rPr lang="en-US" sz="3600" dirty="0">
                <a:solidFill>
                  <a:schemeClr val="bg1"/>
                </a:solidFill>
              </a:rPr>
              <a:t>SQL 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938705-D85A-485A-9E56-A853F86F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2"/>
          </a:solidFill>
        </p:spPr>
        <p:txBody>
          <a:bodyPr lIns="0" rIns="0"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select avg([Temperature])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from [Vital Signs]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where [Name] = "Bill"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and [Date] &gt;= "2015-01-01"</a:t>
            </a:r>
          </a:p>
        </p:txBody>
      </p:sp>
    </p:spTree>
    <p:extLst>
      <p:ext uri="{BB962C8B-B14F-4D97-AF65-F5344CB8AC3E}">
        <p14:creationId xmlns:p14="http://schemas.microsoft.com/office/powerpoint/2010/main" val="190490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C6D7-C65A-4BC3-9AE3-F8A77448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B77F28B3-7CCC-499D-AF85-08799990DC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3445402"/>
            <a:ext cx="3352800" cy="438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Tabular Data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1E7FFBE-1291-4C39-ACE1-3FD9BBF08D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19600" y="3445402"/>
            <a:ext cx="3352800" cy="438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20D438DF-38CD-4862-86D5-F0348108CA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01000" y="3445402"/>
            <a:ext cx="3352800" cy="438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C4B395B-44C0-40E8-86EE-709E8BF4A6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67000" y="5710572"/>
            <a:ext cx="3352800" cy="438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Relationships</a:t>
            </a:r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FDEB6713-1593-4E7E-8C2C-99215A3FBAB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48400" y="5712817"/>
            <a:ext cx="3352800" cy="438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5E68AE38-BBF0-4638-B3C8-FBAF43DE46E3}"/>
              </a:ext>
            </a:extLst>
          </p:cNvPr>
          <p:cNvSpPr txBox="1">
            <a:spLocks/>
          </p:cNvSpPr>
          <p:nvPr/>
        </p:nvSpPr>
        <p:spPr>
          <a:xfrm>
            <a:off x="838200" y="3445402"/>
            <a:ext cx="3352800" cy="438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7" name="Content Placeholder 24">
            <a:extLst>
              <a:ext uri="{FF2B5EF4-FFF2-40B4-BE49-F238E27FC236}">
                <a16:creationId xmlns:a16="http://schemas.microsoft.com/office/drawing/2014/main" id="{070362EA-CFB2-44B2-9D4F-AA28ABE350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0702" y="1836760"/>
            <a:ext cx="1447800" cy="14478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7201B5EA-EB9F-4D40-941F-4F3931DAB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454" y="4102083"/>
            <a:ext cx="1449892" cy="144989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E852624-F2A4-4F5E-A3A1-6B2D73B4964F}"/>
              </a:ext>
            </a:extLst>
          </p:cNvPr>
          <p:cNvGrpSpPr/>
          <p:nvPr/>
        </p:nvGrpSpPr>
        <p:grpSpPr>
          <a:xfrm>
            <a:off x="9121962" y="1836760"/>
            <a:ext cx="1447800" cy="1447800"/>
            <a:chOff x="9410700" y="1873631"/>
            <a:chExt cx="1447800" cy="1447800"/>
          </a:xfrm>
        </p:grpSpPr>
        <p:pic>
          <p:nvPicPr>
            <p:cNvPr id="50" name="Content Placeholder 24">
              <a:extLst>
                <a:ext uri="{FF2B5EF4-FFF2-40B4-BE49-F238E27FC236}">
                  <a16:creationId xmlns:a16="http://schemas.microsoft.com/office/drawing/2014/main" id="{EE891F83-F74D-4957-91FB-3B3062250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0700" y="1873631"/>
              <a:ext cx="1447800" cy="144780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F87345-9247-48CE-BAF8-4D2659F5216A}"/>
                </a:ext>
              </a:extLst>
            </p:cNvPr>
            <p:cNvSpPr/>
            <p:nvPr/>
          </p:nvSpPr>
          <p:spPr>
            <a:xfrm>
              <a:off x="9941719" y="2135982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2758DD-354A-428D-9635-FAD2710EF28E}"/>
                </a:ext>
              </a:extLst>
            </p:cNvPr>
            <p:cNvSpPr/>
            <p:nvPr/>
          </p:nvSpPr>
          <p:spPr>
            <a:xfrm>
              <a:off x="9941719" y="2497516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90ADDA-6DD7-4CAB-AB09-8A87A6D86740}"/>
                </a:ext>
              </a:extLst>
            </p:cNvPr>
            <p:cNvSpPr/>
            <p:nvPr/>
          </p:nvSpPr>
          <p:spPr>
            <a:xfrm>
              <a:off x="9941719" y="2859529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3893FE-6CA3-4986-9E51-C59745510281}"/>
              </a:ext>
            </a:extLst>
          </p:cNvPr>
          <p:cNvGrpSpPr/>
          <p:nvPr/>
        </p:nvGrpSpPr>
        <p:grpSpPr>
          <a:xfrm>
            <a:off x="5372100" y="1836760"/>
            <a:ext cx="1447800" cy="1447800"/>
            <a:chOff x="6672085" y="1879714"/>
            <a:chExt cx="1447800" cy="1447800"/>
          </a:xfrm>
        </p:grpSpPr>
        <p:pic>
          <p:nvPicPr>
            <p:cNvPr id="55" name="Content Placeholder 24">
              <a:extLst>
                <a:ext uri="{FF2B5EF4-FFF2-40B4-BE49-F238E27FC236}">
                  <a16:creationId xmlns:a16="http://schemas.microsoft.com/office/drawing/2014/main" id="{BD87A693-1774-40E5-8DDC-F0A033BF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72085" y="1879714"/>
              <a:ext cx="1447800" cy="1447800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285A1AA-7D41-41F1-99C9-237BB56B0B2F}"/>
                </a:ext>
              </a:extLst>
            </p:cNvPr>
            <p:cNvSpPr/>
            <p:nvPr/>
          </p:nvSpPr>
          <p:spPr>
            <a:xfrm>
              <a:off x="6751021" y="2501504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1B49C7-C4BC-44F5-8BDB-C14A17EF7605}"/>
                </a:ext>
              </a:extLst>
            </p:cNvPr>
            <p:cNvSpPr/>
            <p:nvPr/>
          </p:nvSpPr>
          <p:spPr>
            <a:xfrm>
              <a:off x="7206853" y="2503468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82312CE-C52D-4247-AFF8-30FD2C62DE44}"/>
                </a:ext>
              </a:extLst>
            </p:cNvPr>
            <p:cNvSpPr/>
            <p:nvPr/>
          </p:nvSpPr>
          <p:spPr>
            <a:xfrm>
              <a:off x="7654817" y="2500672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A57FA317-67A1-4BE8-862A-3981CC15C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9465" y="4088935"/>
            <a:ext cx="1510669" cy="15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41" grpId="0" build="p"/>
      <p:bldP spid="43" grpId="0" build="p"/>
      <p:bldP spid="44" grpId="0" build="p"/>
      <p:bldP spid="4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49E-EA35-4990-B78E-059559A6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36321-6A1A-4598-BDD5-B4E42778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747713"/>
          </a:xfrm>
          <a:solidFill>
            <a:schemeClr val="accent1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0BE-E2DB-4449-8610-E4B9A0D09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 anchor="ctr"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select avg([Temperature])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from [Vital Signs]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where [Patient Name] = "Bill"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and [Date] &gt;= "2015-01-01"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7944C-BB83-47EE-B94E-2459CD624529}"/>
              </a:ext>
            </a:extLst>
          </p:cNvPr>
          <p:cNvGrpSpPr/>
          <p:nvPr/>
        </p:nvGrpSpPr>
        <p:grpSpPr>
          <a:xfrm>
            <a:off x="6201229" y="1690687"/>
            <a:ext cx="5181600" cy="4379253"/>
            <a:chOff x="827313" y="1825625"/>
            <a:chExt cx="5181600" cy="4247534"/>
          </a:xfrm>
        </p:grpSpPr>
        <p:graphicFrame>
          <p:nvGraphicFramePr>
            <p:cNvPr id="12" name="Content Placeholder 18">
              <a:extLst>
                <a:ext uri="{FF2B5EF4-FFF2-40B4-BE49-F238E27FC236}">
                  <a16:creationId xmlns:a16="http://schemas.microsoft.com/office/drawing/2014/main" id="{0C1D9654-3262-4866-9C34-16ED76AA20D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14947846"/>
                </p:ext>
              </p:extLst>
            </p:nvPr>
          </p:nvGraphicFramePr>
          <p:xfrm>
            <a:off x="827314" y="2725737"/>
            <a:ext cx="5181599" cy="3347422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2104570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16764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400629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Date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Name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Temp.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2010-01-01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Bill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37.0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2010-01-02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Miko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38.5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2010-01-03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Juan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38.2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44184E-D183-4756-89DF-8CC3C8C4D4B9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2A2026-0312-4447-9D61-AA9ED55C66D3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73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49E-EA35-4990-B78E-059559A6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36321-6A1A-4598-BDD5-B4E42778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747713"/>
          </a:xfrm>
          <a:solidFill>
            <a:schemeClr val="accent1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0BE-E2DB-4449-8610-E4B9A0D09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 anchor="ctr"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select avg([Temperature])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from [Vital Signs]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where [Patient Name] = "Bill"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and [Date] &gt;= "2015-01-01"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7944C-BB83-47EE-B94E-2459CD624529}"/>
              </a:ext>
            </a:extLst>
          </p:cNvPr>
          <p:cNvGrpSpPr/>
          <p:nvPr/>
        </p:nvGrpSpPr>
        <p:grpSpPr>
          <a:xfrm>
            <a:off x="6201229" y="1690687"/>
            <a:ext cx="5181600" cy="4379253"/>
            <a:chOff x="827313" y="1825625"/>
            <a:chExt cx="5181600" cy="4247534"/>
          </a:xfrm>
        </p:grpSpPr>
        <p:graphicFrame>
          <p:nvGraphicFramePr>
            <p:cNvPr id="12" name="Content Placeholder 18">
              <a:extLst>
                <a:ext uri="{FF2B5EF4-FFF2-40B4-BE49-F238E27FC236}">
                  <a16:creationId xmlns:a16="http://schemas.microsoft.com/office/drawing/2014/main" id="{0C1D9654-3262-4866-9C34-16ED76AA20D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603070"/>
                </p:ext>
              </p:extLst>
            </p:nvPr>
          </p:nvGraphicFramePr>
          <p:xfrm>
            <a:off x="827314" y="2725737"/>
            <a:ext cx="5181599" cy="3347422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2104570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16764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400629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Date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Name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Temp.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2010-01-01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Bill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37.0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2015-01-01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Bill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36.9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Bill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37.1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44184E-D183-4756-89DF-8CC3C8C4D4B9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2A2026-0312-4447-9D61-AA9ED55C66D3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426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49E-EA35-4990-B78E-059559A6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36321-6A1A-4598-BDD5-B4E42778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747713"/>
          </a:xfrm>
          <a:solidFill>
            <a:schemeClr val="accent1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0BE-E2DB-4449-8610-E4B9A0D09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 anchor="ctr"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select avg([Temperature])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from [Vital Signs]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where [Patient Name] = "Bill"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and [Date] &gt;= "2015-01-01"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7944C-BB83-47EE-B94E-2459CD624529}"/>
              </a:ext>
            </a:extLst>
          </p:cNvPr>
          <p:cNvGrpSpPr/>
          <p:nvPr/>
        </p:nvGrpSpPr>
        <p:grpSpPr>
          <a:xfrm>
            <a:off x="6201229" y="1690687"/>
            <a:ext cx="5181600" cy="3516446"/>
            <a:chOff x="827313" y="1825625"/>
            <a:chExt cx="5181600" cy="3410679"/>
          </a:xfrm>
        </p:grpSpPr>
        <p:graphicFrame>
          <p:nvGraphicFramePr>
            <p:cNvPr id="12" name="Content Placeholder 18">
              <a:extLst>
                <a:ext uri="{FF2B5EF4-FFF2-40B4-BE49-F238E27FC236}">
                  <a16:creationId xmlns:a16="http://schemas.microsoft.com/office/drawing/2014/main" id="{0C1D9654-3262-4866-9C34-16ED76AA20D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80263600"/>
                </p:ext>
              </p:extLst>
            </p:nvPr>
          </p:nvGraphicFramePr>
          <p:xfrm>
            <a:off x="827314" y="2725737"/>
            <a:ext cx="5181599" cy="2510567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2104570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1676400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400629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Date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Name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Temp.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2015-01-01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Bill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36.9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2020-01-01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/>
                          <a:t>Bill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37.1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77184521"/>
                    </a:ext>
                  </a:extLst>
                </a:tr>
              </a:tbl>
            </a:graphicData>
          </a:graphic>
        </p:graphicFrame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44184E-D183-4756-89DF-8CC3C8C4D4B9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2A2026-0312-4447-9D61-AA9ED55C66D3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722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49E-EA35-4990-B78E-059559A6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36321-6A1A-4598-BDD5-B4E42778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747713"/>
          </a:xfrm>
          <a:solidFill>
            <a:schemeClr val="accent1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0BE-E2DB-4449-8610-E4B9A0D09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 anchor="ctr"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select avg([Temperature])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from [Vital Signs]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where [Patient Name] = "Bill"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and [Date] &gt;= "2015-01-01"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7944C-BB83-47EE-B94E-2459CD624529}"/>
              </a:ext>
            </a:extLst>
          </p:cNvPr>
          <p:cNvGrpSpPr/>
          <p:nvPr/>
        </p:nvGrpSpPr>
        <p:grpSpPr>
          <a:xfrm>
            <a:off x="6201229" y="1690687"/>
            <a:ext cx="5181599" cy="3516444"/>
            <a:chOff x="827313" y="1825625"/>
            <a:chExt cx="5181599" cy="3410677"/>
          </a:xfrm>
        </p:grpSpPr>
        <p:graphicFrame>
          <p:nvGraphicFramePr>
            <p:cNvPr id="12" name="Content Placeholder 18">
              <a:extLst>
                <a:ext uri="{FF2B5EF4-FFF2-40B4-BE49-F238E27FC236}">
                  <a16:creationId xmlns:a16="http://schemas.microsoft.com/office/drawing/2014/main" id="{0C1D9654-3262-4866-9C34-16ED76AA20D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8292151"/>
                </p:ext>
              </p:extLst>
            </p:nvPr>
          </p:nvGraphicFramePr>
          <p:xfrm>
            <a:off x="4608283" y="2725735"/>
            <a:ext cx="1400629" cy="2510567"/>
          </p:xfrm>
          <a:graphic>
            <a:graphicData uri="http://schemas.openxmlformats.org/drawingml/2006/table">
              <a:tbl>
                <a:tblPr firstRow="1" bandRow="1">
                  <a:tableStyleId>{F5AB1C69-6EDB-4FF4-983F-18BD219EF322}</a:tableStyleId>
                </a:tblPr>
                <a:tblGrid>
                  <a:gridCol w="1400629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="0" dirty="0"/>
                          <a:t>Temp.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36.9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37.1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277184521"/>
                    </a:ext>
                  </a:extLst>
                </a:tr>
              </a:tbl>
            </a:graphicData>
          </a:graphic>
        </p:graphicFrame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44184E-D183-4756-89DF-8CC3C8C4D4B9}"/>
                </a:ext>
              </a:extLst>
            </p:cNvPr>
            <p:cNvSpPr/>
            <p:nvPr/>
          </p:nvSpPr>
          <p:spPr>
            <a:xfrm>
              <a:off x="827313" y="1825625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Vital Signs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2A2026-0312-4447-9D61-AA9ED55C66D3}"/>
                </a:ext>
              </a:extLst>
            </p:cNvPr>
            <p:cNvCxnSpPr>
              <a:cxnSpLocks/>
            </p:cNvCxnSpPr>
            <p:nvPr/>
          </p:nvCxnSpPr>
          <p:spPr>
            <a:xfrm>
              <a:off x="827313" y="2725735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CC458B3A-4FC0-4087-BCD2-5C62AAEBB991}"/>
              </a:ext>
            </a:extLst>
          </p:cNvPr>
          <p:cNvSpPr/>
          <p:nvPr/>
        </p:nvSpPr>
        <p:spPr>
          <a:xfrm>
            <a:off x="8915399" y="3546732"/>
            <a:ext cx="863145" cy="1620567"/>
          </a:xfrm>
          <a:prstGeom prst="leftBrac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9A0A3-4F32-43FE-9D7E-B44BCDEA162C}"/>
              </a:ext>
            </a:extLst>
          </p:cNvPr>
          <p:cNvSpPr txBox="1"/>
          <p:nvPr/>
        </p:nvSpPr>
        <p:spPr>
          <a:xfrm>
            <a:off x="6876382" y="4038600"/>
            <a:ext cx="165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218362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49E-EA35-4990-B78E-059559A6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36321-6A1A-4598-BDD5-B4E42778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747713"/>
          </a:xfrm>
          <a:solidFill>
            <a:schemeClr val="accent1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0BE-E2DB-4449-8610-E4B9A0D09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 anchor="ctr"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select avg([Temperature])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from [Vital Signs]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where [Patient Name] = "Bill"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and [Date] &gt;= "2015-01-01"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429C1-9693-4212-BFC7-3D5D6E9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747713"/>
          </a:xfrm>
          <a:solidFill>
            <a:schemeClr val="accent1"/>
          </a:solidFill>
        </p:spPr>
        <p:txBody>
          <a:bodyPr anchor="ctr"/>
          <a:lstStyle/>
          <a:p>
            <a:r>
              <a:rPr lang="en-US" sz="3600" dirty="0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938705-D85A-485A-9E56-A853F86F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2"/>
          </a:solidFill>
        </p:spPr>
        <p:txBody>
          <a:bodyPr lIns="0" rIns="0"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37.0</a:t>
            </a:r>
          </a:p>
        </p:txBody>
      </p:sp>
    </p:spTree>
    <p:extLst>
      <p:ext uri="{BB962C8B-B14F-4D97-AF65-F5344CB8AC3E}">
        <p14:creationId xmlns:p14="http://schemas.microsoft.com/office/powerpoint/2010/main" val="275343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49E-EA35-4990-B78E-059559A6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0BE-E2DB-4449-8610-E4B9A0D0991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128883"/>
            <a:ext cx="2428875" cy="2979081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What was Bill’s average body temperature over the past </a:t>
            </a:r>
            <a:br>
              <a:rPr lang="en-US" sz="2400" dirty="0"/>
            </a:br>
            <a:r>
              <a:rPr lang="en-US" sz="2400" dirty="0"/>
              <a:t>5 years?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938705-D85A-485A-9E56-A853F86F845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818108" y="3128883"/>
            <a:ext cx="4555784" cy="2979081"/>
          </a:xfrm>
          <a:solidFill>
            <a:schemeClr val="bg2"/>
          </a:solidFill>
        </p:spPr>
        <p:txBody>
          <a:bodyPr lIns="0" rIns="0"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select avg([Temperature])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from [Vital Signs]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where [Patient Name] = "Bill"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 [Date] &gt;= "2015-01-01"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9A7AB7-EA5B-4038-BF4B-D373873356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924924" y="3157137"/>
            <a:ext cx="2428875" cy="652863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37.0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36321-6A1A-4598-BDD5-B4E427783D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997693"/>
            <a:ext cx="2428875" cy="824184"/>
          </a:xfrm>
          <a:solidFill>
            <a:schemeClr val="accent1"/>
          </a:solidFill>
        </p:spPr>
        <p:txBody>
          <a:bodyPr anchor="ctr"/>
          <a:lstStyle/>
          <a:p>
            <a:r>
              <a:rPr lang="en-US" sz="3200" dirty="0">
                <a:solidFill>
                  <a:schemeClr val="bg1"/>
                </a:solidFill>
              </a:rPr>
              <a:t>Question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429C1-9693-4212-BFC7-3D5D6E9A59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8108" y="1997693"/>
            <a:ext cx="4555784" cy="824184"/>
          </a:xfrm>
          <a:solidFill>
            <a:schemeClr val="accent1"/>
          </a:solidFill>
        </p:spPr>
        <p:txBody>
          <a:bodyPr anchor="ctr"/>
          <a:lstStyle/>
          <a:p>
            <a:r>
              <a:rPr lang="en-US" sz="3200" dirty="0">
                <a:solidFill>
                  <a:schemeClr val="bg1"/>
                </a:solidFill>
              </a:rPr>
              <a:t>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E4BC45-EDE3-4DEC-A40B-5C2FA59AA7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24924" y="1997693"/>
            <a:ext cx="2428876" cy="824184"/>
          </a:xfrm>
          <a:solidFill>
            <a:schemeClr val="accent1"/>
          </a:solidFill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7E68C759-8A43-409F-A94A-BCF2AD418AA7}"/>
              </a:ext>
            </a:extLst>
          </p:cNvPr>
          <p:cNvSpPr txBox="1">
            <a:spLocks/>
          </p:cNvSpPr>
          <p:nvPr/>
        </p:nvSpPr>
        <p:spPr>
          <a:xfrm>
            <a:off x="8924924" y="5410201"/>
            <a:ext cx="2428875" cy="6977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was 37°C.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E9CB7429-126B-4620-9957-49FE5C15D8FC}"/>
              </a:ext>
            </a:extLst>
          </p:cNvPr>
          <p:cNvSpPr txBox="1">
            <a:spLocks/>
          </p:cNvSpPr>
          <p:nvPr/>
        </p:nvSpPr>
        <p:spPr>
          <a:xfrm>
            <a:off x="8924924" y="4250756"/>
            <a:ext cx="2428876" cy="82418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7321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 animBg="1"/>
      <p:bldP spid="4" grpId="0" animBg="1"/>
      <p:bldP spid="6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EC0D7-B16A-40AA-B377-DC07AAF410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12342" y="542294"/>
            <a:ext cx="5767316" cy="5773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A81F74-0C5F-40D7-9F54-A9CA9F95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215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C6D7-C65A-4BC3-9AE3-F8A77448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45819B-6888-46C9-8EC0-1A2F71537A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Tabular Data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348543-E5EF-4321-B3F2-BB06860E83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740C25-ECBD-43A7-86C7-F2023A9F9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63B1929-41E4-4BD5-B62A-EA6A64C0B85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Relationships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57C1FC-4E56-4590-8623-5FB6AECFD19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21AD1FC-6CB5-4210-B3AE-91D9AFD98C01}"/>
              </a:ext>
            </a:extLst>
          </p:cNvPr>
          <p:cNvSpPr txBox="1">
            <a:spLocks/>
          </p:cNvSpPr>
          <p:nvPr/>
        </p:nvSpPr>
        <p:spPr>
          <a:xfrm>
            <a:off x="838200" y="3445402"/>
            <a:ext cx="3352800" cy="438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4" name="Content Placeholder 24">
            <a:extLst>
              <a:ext uri="{FF2B5EF4-FFF2-40B4-BE49-F238E27FC236}">
                <a16:creationId xmlns:a16="http://schemas.microsoft.com/office/drawing/2014/main" id="{48401E95-3C22-40D2-A08E-1E222C2A3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0702" y="1836760"/>
            <a:ext cx="1447800" cy="14478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BA4FD54-355B-4FF6-BF24-9108924C3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454" y="4102083"/>
            <a:ext cx="1449892" cy="144989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1850589-B16F-4D52-9AC3-F0DAD5271C89}"/>
              </a:ext>
            </a:extLst>
          </p:cNvPr>
          <p:cNvGrpSpPr/>
          <p:nvPr/>
        </p:nvGrpSpPr>
        <p:grpSpPr>
          <a:xfrm>
            <a:off x="9121962" y="1836760"/>
            <a:ext cx="1447800" cy="1447800"/>
            <a:chOff x="9410700" y="1873631"/>
            <a:chExt cx="1447800" cy="1447800"/>
          </a:xfrm>
        </p:grpSpPr>
        <p:pic>
          <p:nvPicPr>
            <p:cNvPr id="15" name="Content Placeholder 24">
              <a:extLst>
                <a:ext uri="{FF2B5EF4-FFF2-40B4-BE49-F238E27FC236}">
                  <a16:creationId xmlns:a16="http://schemas.microsoft.com/office/drawing/2014/main" id="{AE6F3CA1-F3FD-4DA2-BC8B-D3CA752DC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0700" y="1873631"/>
              <a:ext cx="1447800" cy="14478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90465E-8A7A-405D-99C4-8E4839C8848B}"/>
                </a:ext>
              </a:extLst>
            </p:cNvPr>
            <p:cNvSpPr/>
            <p:nvPr/>
          </p:nvSpPr>
          <p:spPr>
            <a:xfrm>
              <a:off x="9941719" y="2135982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04B6AC-E60D-4A27-939D-B2190755A065}"/>
                </a:ext>
              </a:extLst>
            </p:cNvPr>
            <p:cNvSpPr/>
            <p:nvPr/>
          </p:nvSpPr>
          <p:spPr>
            <a:xfrm>
              <a:off x="9941719" y="2497516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D27055-857C-42DE-85F7-3FEBA18EBAF4}"/>
                </a:ext>
              </a:extLst>
            </p:cNvPr>
            <p:cNvSpPr/>
            <p:nvPr/>
          </p:nvSpPr>
          <p:spPr>
            <a:xfrm>
              <a:off x="9941719" y="2859529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A5FBDD-829E-4597-8B18-7B8F63911F19}"/>
              </a:ext>
            </a:extLst>
          </p:cNvPr>
          <p:cNvGrpSpPr/>
          <p:nvPr/>
        </p:nvGrpSpPr>
        <p:grpSpPr>
          <a:xfrm>
            <a:off x="5372100" y="1836760"/>
            <a:ext cx="1447800" cy="1447800"/>
            <a:chOff x="6672085" y="1879714"/>
            <a:chExt cx="1447800" cy="1447800"/>
          </a:xfrm>
        </p:grpSpPr>
        <p:pic>
          <p:nvPicPr>
            <p:cNvPr id="36" name="Content Placeholder 24">
              <a:extLst>
                <a:ext uri="{FF2B5EF4-FFF2-40B4-BE49-F238E27FC236}">
                  <a16:creationId xmlns:a16="http://schemas.microsoft.com/office/drawing/2014/main" id="{6D1A6051-C17C-436B-B9F9-C2979C397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72085" y="1879714"/>
              <a:ext cx="1447800" cy="14478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FB2DA-3453-4167-8C90-B8EBF654CC55}"/>
                </a:ext>
              </a:extLst>
            </p:cNvPr>
            <p:cNvSpPr/>
            <p:nvPr/>
          </p:nvSpPr>
          <p:spPr>
            <a:xfrm>
              <a:off x="6751021" y="2501504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7BA046-8EE6-45AD-B801-27AF26333FD1}"/>
                </a:ext>
              </a:extLst>
            </p:cNvPr>
            <p:cNvSpPr/>
            <p:nvPr/>
          </p:nvSpPr>
          <p:spPr>
            <a:xfrm>
              <a:off x="7206853" y="2503468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59A404-770D-4D51-9C55-56FC5813363F}"/>
                </a:ext>
              </a:extLst>
            </p:cNvPr>
            <p:cNvSpPr/>
            <p:nvPr/>
          </p:nvSpPr>
          <p:spPr>
            <a:xfrm>
              <a:off x="7654817" y="2500672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1ED588B0-36EA-48CA-8F04-2F84B4D81D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9465" y="4088935"/>
            <a:ext cx="1510669" cy="15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2" grpId="0" build="p"/>
      <p:bldP spid="40" grpId="0" build="p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BF1E49-EC57-46AC-AD09-D54F7EF3E4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12342" y="542294"/>
            <a:ext cx="5767316" cy="5773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DA24B-DD67-4EF7-955A-4CF3A1BC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</p:txBody>
      </p:sp>
    </p:spTree>
    <p:extLst>
      <p:ext uri="{BB962C8B-B14F-4D97-AF65-F5344CB8AC3E}">
        <p14:creationId xmlns:p14="http://schemas.microsoft.com/office/powerpoint/2010/main" val="27853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5C28-C58C-4186-AFC4-78814F39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Tabular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0F833-E347-4590-B9C7-47132B55D5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Data organized into a table</a:t>
            </a:r>
          </a:p>
          <a:p>
            <a:pPr marL="0" indent="0">
              <a:buNone/>
            </a:pPr>
            <a:r>
              <a:rPr lang="en-US" dirty="0"/>
              <a:t>Table is a grid of data</a:t>
            </a:r>
          </a:p>
          <a:p>
            <a:pPr marL="0" indent="0">
              <a:buNone/>
            </a:pPr>
            <a:r>
              <a:rPr lang="en-US" dirty="0"/>
              <a:t>Column must be same type</a:t>
            </a:r>
          </a:p>
          <a:p>
            <a:pPr marL="0" indent="0">
              <a:buNone/>
            </a:pPr>
            <a:r>
              <a:rPr lang="en-US" dirty="0"/>
              <a:t>Row can contain many types</a:t>
            </a:r>
          </a:p>
        </p:txBody>
      </p:sp>
      <p:pic>
        <p:nvPicPr>
          <p:cNvPr id="6" name="Content Placeholder 24">
            <a:extLst>
              <a:ext uri="{FF2B5EF4-FFF2-40B4-BE49-F238E27FC236}">
                <a16:creationId xmlns:a16="http://schemas.microsoft.com/office/drawing/2014/main" id="{8C4C0E14-93A1-4C06-A11B-0882400376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5215" y="2423509"/>
            <a:ext cx="3155569" cy="31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5816-FBBB-4C28-9DD1-FD6B530B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37E80B-67BE-4CFD-AEFA-7D3AB46DB75A}"/>
              </a:ext>
            </a:extLst>
          </p:cNvPr>
          <p:cNvGrpSpPr/>
          <p:nvPr/>
        </p:nvGrpSpPr>
        <p:grpSpPr>
          <a:xfrm>
            <a:off x="3505200" y="1825624"/>
            <a:ext cx="5181600" cy="4351340"/>
            <a:chOff x="6172199" y="1825621"/>
            <a:chExt cx="5181600" cy="4351340"/>
          </a:xfrm>
        </p:grpSpPr>
        <p:graphicFrame>
          <p:nvGraphicFramePr>
            <p:cNvPr id="10" name="Content Placeholder 18">
              <a:extLst>
                <a:ext uri="{FF2B5EF4-FFF2-40B4-BE49-F238E27FC236}">
                  <a16:creationId xmlns:a16="http://schemas.microsoft.com/office/drawing/2014/main" id="{D7530F07-AD05-40D0-9FF6-42E16A25BB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9063946"/>
                </p:ext>
              </p:extLst>
            </p:nvPr>
          </p:nvGraphicFramePr>
          <p:xfrm>
            <a:off x="6172200" y="2725733"/>
            <a:ext cx="5181599" cy="3451228"/>
          </p:xfrm>
          <a:graphic>
            <a:graphicData uri="http://schemas.openxmlformats.org/drawingml/2006/table">
              <a:tbl>
                <a:tblPr firstRow="1" bandRow="1">
                  <a:tableStyleId>{F2DE63D5-997A-4646-A377-4702673A728D}</a:tableStyleId>
                </a:tblPr>
                <a:tblGrid>
                  <a:gridCol w="1665514">
                    <a:extLst>
                      <a:ext uri="{9D8B030D-6E8A-4147-A177-3AD203B41FA5}">
                        <a16:colId xmlns:a16="http://schemas.microsoft.com/office/drawing/2014/main" val="135970089"/>
                      </a:ext>
                    </a:extLst>
                  </a:gridCol>
                  <a:gridCol w="2035628">
                    <a:extLst>
                      <a:ext uri="{9D8B030D-6E8A-4147-A177-3AD203B41FA5}">
                        <a16:colId xmlns:a16="http://schemas.microsoft.com/office/drawing/2014/main" val="1013025656"/>
                      </a:ext>
                    </a:extLst>
                  </a:gridCol>
                  <a:gridCol w="1480457">
                    <a:extLst>
                      <a:ext uri="{9D8B030D-6E8A-4147-A177-3AD203B41FA5}">
                        <a16:colId xmlns:a16="http://schemas.microsoft.com/office/drawing/2014/main" val="3434526169"/>
                      </a:ext>
                    </a:extLst>
                  </a:gridCol>
                </a:tblGrid>
                <a:tr h="86280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b="0" dirty="0"/>
                          <a:t>Name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b="0" dirty="0"/>
                          <a:t>Gender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b="0" dirty="0"/>
                          <a:t>Age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50722816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Bill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Male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21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754058350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Miko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Female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15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756593997"/>
                    </a:ext>
                  </a:extLst>
                </a:tr>
                <a:tr h="862807"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Juan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2800" dirty="0"/>
                          <a:t>Other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/>
                        <a:r>
                          <a:rPr lang="en-US" sz="2800" dirty="0"/>
                          <a:t>45</a:t>
                        </a:r>
                      </a:p>
                    </a:txBody>
                    <a:tcPr marL="137160" marR="137160" marT="137160" marB="137160" anchor="ctr">
                      <a:lnL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653133465"/>
                    </a:ext>
                  </a:extLst>
                </a:tr>
              </a:tbl>
            </a:graphicData>
          </a:graphic>
        </p:graphicFrame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A50917-75D9-4C99-8F57-A0599A194B49}"/>
                </a:ext>
              </a:extLst>
            </p:cNvPr>
            <p:cNvSpPr/>
            <p:nvPr/>
          </p:nvSpPr>
          <p:spPr>
            <a:xfrm>
              <a:off x="6172199" y="1825621"/>
              <a:ext cx="5181599" cy="9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Patients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EDDD63F-7DEA-4986-A14F-011080B91813}"/>
                </a:ext>
              </a:extLst>
            </p:cNvPr>
            <p:cNvCxnSpPr>
              <a:cxnSpLocks/>
            </p:cNvCxnSpPr>
            <p:nvPr/>
          </p:nvCxnSpPr>
          <p:spPr>
            <a:xfrm>
              <a:off x="6172199" y="2725731"/>
              <a:ext cx="51815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9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8724-E683-4145-ADC5-EEB2A48F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Tabular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7858AB-0FE0-4D2F-9BF9-08DA96FB4C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92C4CA-9E51-4772-9760-A216CCB31A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E8BBBE-4BD4-46A7-A660-DF31A971D8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05F6C8-2802-45E7-86CB-BF5CBAE95AA0}"/>
              </a:ext>
            </a:extLst>
          </p:cNvPr>
          <p:cNvGrpSpPr/>
          <p:nvPr/>
        </p:nvGrpSpPr>
        <p:grpSpPr>
          <a:xfrm>
            <a:off x="1066801" y="2161408"/>
            <a:ext cx="2533386" cy="2533386"/>
            <a:chOff x="6672085" y="1879714"/>
            <a:chExt cx="1447800" cy="1447800"/>
          </a:xfrm>
        </p:grpSpPr>
        <p:pic>
          <p:nvPicPr>
            <p:cNvPr id="23" name="Content Placeholder 24">
              <a:extLst>
                <a:ext uri="{FF2B5EF4-FFF2-40B4-BE49-F238E27FC236}">
                  <a16:creationId xmlns:a16="http://schemas.microsoft.com/office/drawing/2014/main" id="{0D1883C1-1AFC-4092-A481-58A6CE681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72085" y="1879714"/>
              <a:ext cx="1447800" cy="14478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23AC3D-4D01-4613-983D-C426C0901165}"/>
                </a:ext>
              </a:extLst>
            </p:cNvPr>
            <p:cNvSpPr/>
            <p:nvPr/>
          </p:nvSpPr>
          <p:spPr>
            <a:xfrm>
              <a:off x="6751021" y="2501504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EBE536-EA1A-43C9-9CEA-4EC63E4B53F3}"/>
                </a:ext>
              </a:extLst>
            </p:cNvPr>
            <p:cNvSpPr/>
            <p:nvPr/>
          </p:nvSpPr>
          <p:spPr>
            <a:xfrm>
              <a:off x="7206853" y="2503468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966ADC-09FD-4810-8D7F-F8CE01B5534A}"/>
                </a:ext>
              </a:extLst>
            </p:cNvPr>
            <p:cNvSpPr/>
            <p:nvPr/>
          </p:nvSpPr>
          <p:spPr>
            <a:xfrm>
              <a:off x="7654817" y="2500672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40E621-9C6C-4348-AE79-9355464D12AD}"/>
              </a:ext>
            </a:extLst>
          </p:cNvPr>
          <p:cNvGrpSpPr/>
          <p:nvPr/>
        </p:nvGrpSpPr>
        <p:grpSpPr>
          <a:xfrm>
            <a:off x="4807204" y="2174251"/>
            <a:ext cx="2509498" cy="2509498"/>
            <a:chOff x="9410700" y="1873631"/>
            <a:chExt cx="1447800" cy="1447800"/>
          </a:xfrm>
        </p:grpSpPr>
        <p:pic>
          <p:nvPicPr>
            <p:cNvPr id="28" name="Content Placeholder 24">
              <a:extLst>
                <a:ext uri="{FF2B5EF4-FFF2-40B4-BE49-F238E27FC236}">
                  <a16:creationId xmlns:a16="http://schemas.microsoft.com/office/drawing/2014/main" id="{92350C0B-25C3-48C6-8476-654120F1C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0700" y="1873631"/>
              <a:ext cx="1447800" cy="14478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EF8744-68EB-49BB-A048-4DCD2BFD7108}"/>
                </a:ext>
              </a:extLst>
            </p:cNvPr>
            <p:cNvSpPr/>
            <p:nvPr/>
          </p:nvSpPr>
          <p:spPr>
            <a:xfrm>
              <a:off x="9941719" y="2135982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3FEE08-FAF2-4FC6-81E5-8516AA4D37FE}"/>
                </a:ext>
              </a:extLst>
            </p:cNvPr>
            <p:cNvSpPr/>
            <p:nvPr/>
          </p:nvSpPr>
          <p:spPr>
            <a:xfrm>
              <a:off x="9941719" y="2497516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FC0189-7F08-4AA5-B7E2-D202B2563A32}"/>
                </a:ext>
              </a:extLst>
            </p:cNvPr>
            <p:cNvSpPr/>
            <p:nvPr/>
          </p:nvSpPr>
          <p:spPr>
            <a:xfrm>
              <a:off x="9941719" y="2859529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AE0A5030-B75B-480A-AFB5-586632229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1813" y="2237533"/>
            <a:ext cx="2533386" cy="25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0AEB644-E547-4603-9AC2-A667964714D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6355" y="609355"/>
            <a:ext cx="5639289" cy="5639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8645B-6FFB-4092-92A5-3277B68A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04090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7E84-6F18-4AA8-B6EA-2D60AD8E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F865-172F-4693-9803-CB2302EC69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Recording</a:t>
            </a:r>
          </a:p>
          <a:p>
            <a:r>
              <a:rPr lang="en-US" dirty="0"/>
              <a:t>On the rows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1C8A08-8024-4396-9AFA-98CF88B6204A}"/>
              </a:ext>
            </a:extLst>
          </p:cNvPr>
          <p:cNvGrpSpPr/>
          <p:nvPr/>
        </p:nvGrpSpPr>
        <p:grpSpPr>
          <a:xfrm>
            <a:off x="7086600" y="2324894"/>
            <a:ext cx="3352800" cy="3352800"/>
            <a:chOff x="6672085" y="1879714"/>
            <a:chExt cx="1447800" cy="1447800"/>
          </a:xfrm>
        </p:grpSpPr>
        <p:pic>
          <p:nvPicPr>
            <p:cNvPr id="16" name="Content Placeholder 24">
              <a:extLst>
                <a:ext uri="{FF2B5EF4-FFF2-40B4-BE49-F238E27FC236}">
                  <a16:creationId xmlns:a16="http://schemas.microsoft.com/office/drawing/2014/main" id="{90D9AF98-AC82-430F-B5E8-25227E724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72085" y="1879714"/>
              <a:ext cx="1447800" cy="14478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071341-1364-4BFD-97FD-25C4D27C331D}"/>
                </a:ext>
              </a:extLst>
            </p:cNvPr>
            <p:cNvSpPr/>
            <p:nvPr/>
          </p:nvSpPr>
          <p:spPr>
            <a:xfrm>
              <a:off x="6751021" y="2501504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41D501-E69D-4B15-AE1F-D0D5849BBD5B}"/>
                </a:ext>
              </a:extLst>
            </p:cNvPr>
            <p:cNvSpPr/>
            <p:nvPr/>
          </p:nvSpPr>
          <p:spPr>
            <a:xfrm>
              <a:off x="7206853" y="2503468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878658-EADB-4765-B6B3-F89F2404E919}"/>
                </a:ext>
              </a:extLst>
            </p:cNvPr>
            <p:cNvSpPr/>
            <p:nvPr/>
          </p:nvSpPr>
          <p:spPr>
            <a:xfrm>
              <a:off x="7654817" y="2500672"/>
              <a:ext cx="383382" cy="292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944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80754</TotalTime>
  <Words>3413</Words>
  <Application>Microsoft Office PowerPoint</Application>
  <PresentationFormat>Widescreen</PresentationFormat>
  <Paragraphs>703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Segoe UI</vt:lpstr>
      <vt:lpstr>Segoe UI Light</vt:lpstr>
      <vt:lpstr>2_Office Theme</vt:lpstr>
      <vt:lpstr>Tabular Data</vt:lpstr>
      <vt:lpstr>How do we extract information from data?</vt:lpstr>
      <vt:lpstr>Overview</vt:lpstr>
      <vt:lpstr>Tabular Data</vt:lpstr>
      <vt:lpstr>Tabular Data</vt:lpstr>
      <vt:lpstr>Tabular Data</vt:lpstr>
      <vt:lpstr>Tabular Data</vt:lpstr>
      <vt:lpstr>Observations</vt:lpstr>
      <vt:lpstr>Observations</vt:lpstr>
      <vt:lpstr>Observations</vt:lpstr>
      <vt:lpstr>Observations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Relationships</vt:lpstr>
      <vt:lpstr>Relationships</vt:lpstr>
      <vt:lpstr>Relationships</vt:lpstr>
      <vt:lpstr>Relationships</vt:lpstr>
      <vt:lpstr>Relationships</vt:lpstr>
      <vt:lpstr>Relationships</vt:lpstr>
      <vt:lpstr>Relationships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Queries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with R</dc:title>
  <dc:creator>Matthew</dc:creator>
  <cp:lastModifiedBy>Matthew Renze</cp:lastModifiedBy>
  <cp:revision>1777</cp:revision>
  <dcterms:created xsi:type="dcterms:W3CDTF">2006-08-16T00:00:00Z</dcterms:created>
  <dcterms:modified xsi:type="dcterms:W3CDTF">2020-09-09T14:23:08Z</dcterms:modified>
</cp:coreProperties>
</file>