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5"/>
  </p:notesMasterIdLst>
  <p:sldIdLst>
    <p:sldId id="479" r:id="rId2"/>
    <p:sldId id="480" r:id="rId3"/>
    <p:sldId id="451" r:id="rId4"/>
    <p:sldId id="518" r:id="rId5"/>
    <p:sldId id="463" r:id="rId6"/>
    <p:sldId id="512" r:id="rId7"/>
    <p:sldId id="519" r:id="rId8"/>
    <p:sldId id="465" r:id="rId9"/>
    <p:sldId id="513" r:id="rId10"/>
    <p:sldId id="520" r:id="rId11"/>
    <p:sldId id="464" r:id="rId12"/>
    <p:sldId id="466" r:id="rId13"/>
    <p:sldId id="521" r:id="rId14"/>
    <p:sldId id="467" r:id="rId15"/>
    <p:sldId id="515" r:id="rId16"/>
    <p:sldId id="522" r:id="rId17"/>
    <p:sldId id="468" r:id="rId18"/>
    <p:sldId id="516" r:id="rId19"/>
    <p:sldId id="523" r:id="rId20"/>
    <p:sldId id="511" r:id="rId21"/>
    <p:sldId id="525" r:id="rId22"/>
    <p:sldId id="524" r:id="rId23"/>
    <p:sldId id="51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B4DCA62B-9C76-4622-B714-77D4162570B0}">
          <p14:sldIdLst>
            <p14:sldId id="479"/>
            <p14:sldId id="480"/>
            <p14:sldId id="451"/>
          </p14:sldIdLst>
        </p14:section>
        <p14:section name="Collection" id="{6FA8CBCA-3863-4BB4-AD2A-76109B56CED9}">
          <p14:sldIdLst>
            <p14:sldId id="518"/>
            <p14:sldId id="463"/>
            <p14:sldId id="512"/>
          </p14:sldIdLst>
        </p14:section>
        <p14:section name="Storage" id="{2D420E86-7056-4303-BE9D-69AFBB2378B4}">
          <p14:sldIdLst>
            <p14:sldId id="519"/>
            <p14:sldId id="465"/>
            <p14:sldId id="513"/>
          </p14:sldIdLst>
        </p14:section>
        <p14:section name="Processing" id="{EF152BE4-6864-4A00-83A3-D23FDED4AF9F}">
          <p14:sldIdLst>
            <p14:sldId id="520"/>
            <p14:sldId id="464"/>
            <p14:sldId id="466"/>
          </p14:sldIdLst>
        </p14:section>
        <p14:section name="Analysis" id="{DC795BBC-42C3-46B2-9272-6ADF98C4A122}">
          <p14:sldIdLst>
            <p14:sldId id="521"/>
            <p14:sldId id="467"/>
            <p14:sldId id="515"/>
          </p14:sldIdLst>
        </p14:section>
        <p14:section name="Action" id="{DB388771-163C-4A7F-AA8D-2930ED8191DB}">
          <p14:sldIdLst>
            <p14:sldId id="522"/>
            <p14:sldId id="468"/>
            <p14:sldId id="516"/>
          </p14:sldIdLst>
        </p14:section>
        <p14:section name="Repeat" id="{131B1F75-180A-4E9E-AB30-D88A6EAB3377}">
          <p14:sldIdLst>
            <p14:sldId id="523"/>
            <p14:sldId id="511"/>
            <p14:sldId id="525"/>
          </p14:sldIdLst>
        </p14:section>
        <p14:section name="Summary" id="{EB2F7E67-4193-4E3A-8A05-BABA5A1B481A}">
          <p14:sldIdLst>
            <p14:sldId id="524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71337" autoAdjust="0"/>
  </p:normalViewPr>
  <p:slideViewPr>
    <p:cSldViewPr>
      <p:cViewPr varScale="1">
        <p:scale>
          <a:sx n="89" d="100"/>
          <a:sy n="89" d="100"/>
        </p:scale>
        <p:origin x="52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CA09-06F8-4C5F-A8FC-9F094468E8A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A8AA-6E71-47FE-9319-37524BBB8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 to this introductory course on data for data science.</a:t>
            </a:r>
          </a:p>
          <a:p>
            <a:endParaRPr lang="en-US" dirty="0"/>
          </a:p>
          <a:p>
            <a:r>
              <a:rPr lang="en-US" dirty="0"/>
              <a:t>I’m Matthew Renze, data science consultant, author, and public speaker.</a:t>
            </a:r>
          </a:p>
          <a:p>
            <a:endParaRPr lang="en-US" dirty="0"/>
          </a:p>
          <a:p>
            <a:r>
              <a:rPr lang="en-US" dirty="0"/>
              <a:t>In this module, we’ll learn about the life cycle of data …</a:t>
            </a:r>
          </a:p>
          <a:p>
            <a:endParaRPr lang="en-US" dirty="0"/>
          </a:p>
          <a:p>
            <a:r>
              <a:rPr lang="en-US" dirty="0"/>
              <a:t>… the journey of data as we move from data collection to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9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step in the data lifecycle is data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we’ve stored our data, we need to process them in order to prepare them for analysis.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involves several steps: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First, we may need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we need to reshape tables, rename columns, convert data types, and encode or decode values.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Next, we may need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we need to ensure internal data consistency, deal with missing values, and handle errors and anomalies.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Finally, may we need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 to extract just the subset of data we need for our analysis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we need to select, filter, sort, group, and aggregate data from the persistent data store.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Essentially, we need to prepare our data so that our analysis will produce reliable results.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9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perform these data-processing tasks one of three ways: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First, we can perform these steps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tools like Microsoft Excel.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option is only recommended for a quick, one-time, low-risk data analysis, that doesn’t require any automation, auditing, or reproducibility.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Second, we can create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programming languages like SQL, Python, or R.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scripts allows us to repeat the entire process automatically, iterate on the design over time, and document each step in the process.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Finally, we can create an automated data-processing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also known as a “Data ETL”, which stands for Extract, Transform, and Load.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automated pipeline provides a much more robust solution for data processing, but comes at a much higher cost to create and maintain.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Ultimately, we generally spend a lot of time and energy processing data in data science, so we want to choose the option that minimizes this effort in the long run.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fourth step in the data lifecycle is data analysis.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93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we’ve processed our data, we want to analyze them to create new information that we can act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can be many reasons to perform a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to provide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or against decisions that we need to make,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observations and behaviors that we see occurring,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and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information from patterns that exist in the data.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9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numerous ways we can analyze data, for example: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We can create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allow us to analyze both numerical and graphical information.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We can create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present key-performance indicators (or KPIs) through a series of visual widgets.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We can perform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analysis, using business intelligence tools (like Excel, Power BI, and Tableau).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We can perform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mining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uses computer algorithms to find patterns of interest in large data sets.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We can perform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involves humans training computer algorithms to detect patterns in new incoming data.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 And we can automate data analysis with data-driven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involves machines teaching themselves how to solve problems on their own.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ways that we can analyze data, so it’s important that we choose the right tool for each type of data analysis we perform.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5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step in the data lifecycle is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88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for the sake of knowledge is a noble pursuit and valuable in it’s own right.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in order for data to be valuable to our business, it must lead to some form of action.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in data science we use the results of our data analysis to take an action of some kind.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This stage begins with making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what action to take based on the data and our analysis.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may also include making the decision *not* to act (i.e. choosing inaction based on our analysis).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Next, we take the appropriate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to affect positive change.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we might approve a customer for a loan, recommend a product on our website, or change a business process.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Finally, this stage ends with 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 either positive, negative, or resulted in no change at all.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observe and record the outcome of our actions as data, because we’re going to use this outcome in the final step in our process.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2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from data can take on many forms.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example: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We can make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upon our own data analysis and then act upon our decision.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We can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findings to a wider audience in order to encourage others to take a specific action.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or we can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decision-making process with a computer so that the action happens automatically when the right pattern of data are observed by the machine.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matter who is performing the action, we always want to make sure that we’ve chosen the best action given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9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final stage in the data lifecycle is to repeat the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7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get from data collection to action in data science?</a:t>
            </a:r>
          </a:p>
          <a:p>
            <a:endParaRPr lang="en-US" dirty="0"/>
          </a:p>
          <a:p>
            <a:r>
              <a:rPr lang="en-US" dirty="0"/>
              <a:t>What does the journey of data look through these various stages?</a:t>
            </a:r>
          </a:p>
          <a:p>
            <a:endParaRPr lang="en-US" dirty="0"/>
          </a:p>
          <a:p>
            <a:r>
              <a:rPr lang="en-US" dirty="0"/>
              <a:t>And what are the tools and methods involved in this process?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06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mentioned in the previous step, it’s important that we observe the outcome of our actions to see whether they made a positive impact, a negative impact, or led to no change at all.</a:t>
            </a:r>
          </a:p>
          <a:p>
            <a:endParaRPr lang="en-US" dirty="0"/>
          </a:p>
          <a:p>
            <a:r>
              <a:rPr lang="en-US" dirty="0"/>
              <a:t>[1] We want to use this information as </a:t>
            </a:r>
            <a:r>
              <a:rPr lang="en-US" b="1" dirty="0"/>
              <a:t>feedback</a:t>
            </a:r>
            <a:r>
              <a:rPr lang="en-US" dirty="0"/>
              <a:t> to drive the next iteration of the process.</a:t>
            </a:r>
          </a:p>
          <a:p>
            <a:endParaRPr lang="en-US" dirty="0"/>
          </a:p>
          <a:p>
            <a:r>
              <a:rPr lang="en-US" dirty="0"/>
              <a:t>Feedback is very important in data science – it tells us whether we’re steering the ship in the right direction or headed towards a giant cliff.</a:t>
            </a:r>
          </a:p>
          <a:p>
            <a:endParaRPr lang="en-US" dirty="0"/>
          </a:p>
          <a:p>
            <a:r>
              <a:rPr lang="en-US" dirty="0"/>
              <a:t>[2] Data science is a highly </a:t>
            </a:r>
            <a:r>
              <a:rPr lang="en-US" b="1" dirty="0"/>
              <a:t>iterative process</a:t>
            </a:r>
            <a:r>
              <a:rPr lang="en-US" dirty="0"/>
              <a:t>, so we are typically repeating this feedback loop over and over on a regular basis.</a:t>
            </a:r>
          </a:p>
          <a:p>
            <a:endParaRPr lang="en-US" dirty="0"/>
          </a:p>
          <a:p>
            <a:r>
              <a:rPr lang="en-US" dirty="0"/>
              <a:t>The faster we can receive valuable feedback, the quicker we can make course corrections, and the sooner we can achieve our goals.</a:t>
            </a:r>
          </a:p>
          <a:p>
            <a:endParaRPr lang="en-US" dirty="0"/>
          </a:p>
          <a:p>
            <a:r>
              <a:rPr lang="en-US" dirty="0"/>
              <a:t>[3] We want to use this feedback loop to drive </a:t>
            </a:r>
            <a:r>
              <a:rPr lang="en-US" b="1" dirty="0"/>
              <a:t>continuous improvement </a:t>
            </a:r>
            <a:r>
              <a:rPr lang="en-US" dirty="0"/>
              <a:t>in our business processes over time.</a:t>
            </a:r>
          </a:p>
          <a:p>
            <a:endParaRPr lang="en-US" dirty="0"/>
          </a:p>
          <a:p>
            <a:r>
              <a:rPr lang="en-US" dirty="0"/>
              <a:t>Essentially, this is how we optimize any business process… by continuously improving it over time using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0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[NOTE FOR FUTURE: Change [5] to mention “action”]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it’s critically important to note that the success of this data-driven process is based on all of the steps that came before it.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need to ensure that: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we’ve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reliable data from our observations,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we’ve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 correctly in the right type of persistent storage,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we’ve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 correctly using the right tools and methods,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we’ve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 correctly using the right tools and methods,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we’ve made a rational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results of our analysis,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 and we’ve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process using outcomes of our actions as feedback.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Performing all of these steps correctly is a bit more difficult than it sounds.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why it’s so important that you learn the rest of the details of data science: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so that you can always choose the best possible action given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2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module, we learned about the data life cycle… the journey of data from inception to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34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First, we learned about data </a:t>
            </a:r>
            <a:r>
              <a:rPr lang="en-US" b="1" dirty="0"/>
              <a:t>collection</a:t>
            </a:r>
            <a:r>
              <a:rPr lang="en-US" dirty="0"/>
              <a:t> and how we record observations of our world.</a:t>
            </a:r>
          </a:p>
          <a:p>
            <a:endParaRPr lang="en-US" dirty="0"/>
          </a:p>
          <a:p>
            <a:r>
              <a:rPr lang="en-US" dirty="0"/>
              <a:t>[2] Next, we learned about data </a:t>
            </a:r>
            <a:r>
              <a:rPr lang="en-US" b="1" dirty="0"/>
              <a:t>storage</a:t>
            </a:r>
            <a:r>
              <a:rPr lang="en-US" dirty="0"/>
              <a:t>, and the various types of data repositories we encounter.</a:t>
            </a:r>
          </a:p>
          <a:p>
            <a:endParaRPr lang="en-US" dirty="0"/>
          </a:p>
          <a:p>
            <a:r>
              <a:rPr lang="en-US" dirty="0"/>
              <a:t>[3] Then, we learned about data </a:t>
            </a:r>
            <a:r>
              <a:rPr lang="en-US" b="1" dirty="0"/>
              <a:t>processing</a:t>
            </a:r>
            <a:r>
              <a:rPr lang="en-US" dirty="0"/>
              <a:t>, and the steps we perform to prepare our data for analysis.</a:t>
            </a:r>
          </a:p>
          <a:p>
            <a:endParaRPr lang="en-US" dirty="0"/>
          </a:p>
          <a:p>
            <a:r>
              <a:rPr lang="en-US" dirty="0"/>
              <a:t>[4] Next, we learned about data </a:t>
            </a:r>
            <a:r>
              <a:rPr lang="en-US" b="1" dirty="0"/>
              <a:t>analysis</a:t>
            </a:r>
            <a:r>
              <a:rPr lang="en-US" dirty="0"/>
              <a:t>, and the many tools we can use to analyze our data.</a:t>
            </a:r>
          </a:p>
          <a:p>
            <a:endParaRPr lang="en-US" dirty="0"/>
          </a:p>
          <a:p>
            <a:r>
              <a:rPr lang="en-US" dirty="0"/>
              <a:t>[5] Then, we learned about taking </a:t>
            </a:r>
            <a:r>
              <a:rPr lang="en-US" b="1" dirty="0"/>
              <a:t>action</a:t>
            </a:r>
            <a:r>
              <a:rPr lang="en-US" dirty="0"/>
              <a:t> based on the results of our analysis.</a:t>
            </a:r>
          </a:p>
          <a:p>
            <a:endParaRPr lang="en-US" dirty="0"/>
          </a:p>
          <a:p>
            <a:r>
              <a:rPr lang="en-US" dirty="0"/>
              <a:t>[6] Finally, we learned about how we </a:t>
            </a:r>
            <a:r>
              <a:rPr lang="en-US" b="1" dirty="0"/>
              <a:t>repeat</a:t>
            </a:r>
            <a:r>
              <a:rPr lang="en-US" dirty="0"/>
              <a:t> this process, using feedback as our guide, to optimize over time.</a:t>
            </a:r>
          </a:p>
          <a:p>
            <a:endParaRPr lang="en-US" dirty="0"/>
          </a:p>
          <a:p>
            <a:r>
              <a:rPr lang="en-US" dirty="0"/>
              <a:t>In the next module, we’ll wrap things up for this course and learn where to go next to continue our *own* data-science journey.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answer these questions, we’re going to follow the journey of data from data collection to action.</a:t>
            </a:r>
          </a:p>
          <a:p>
            <a:endParaRPr lang="en-US" dirty="0"/>
          </a:p>
          <a:p>
            <a:r>
              <a:rPr lang="en-US" dirty="0"/>
              <a:t>[1] First, we’ll learn about data </a:t>
            </a:r>
            <a:r>
              <a:rPr lang="en-US" b="1" dirty="0"/>
              <a:t>collection</a:t>
            </a:r>
            <a:r>
              <a:rPr lang="en-US" dirty="0"/>
              <a:t> and how we record observations of our world.</a:t>
            </a:r>
          </a:p>
          <a:p>
            <a:endParaRPr lang="en-US" dirty="0"/>
          </a:p>
          <a:p>
            <a:r>
              <a:rPr lang="en-US" dirty="0"/>
              <a:t>[2] Next, we’ll learn about data </a:t>
            </a:r>
            <a:r>
              <a:rPr lang="en-US" b="1" dirty="0"/>
              <a:t>storage</a:t>
            </a:r>
            <a:r>
              <a:rPr lang="en-US" dirty="0"/>
              <a:t>, and the various types of data repositories we encounter.</a:t>
            </a:r>
          </a:p>
          <a:p>
            <a:endParaRPr lang="en-US" dirty="0"/>
          </a:p>
          <a:p>
            <a:r>
              <a:rPr lang="en-US" dirty="0"/>
              <a:t>[3] Then, we’ll learn about data </a:t>
            </a:r>
            <a:r>
              <a:rPr lang="en-US" b="1" dirty="0"/>
              <a:t>processing</a:t>
            </a:r>
            <a:r>
              <a:rPr lang="en-US" dirty="0"/>
              <a:t>, and steps we perform to prepare our data for analysis.</a:t>
            </a:r>
          </a:p>
          <a:p>
            <a:endParaRPr lang="en-US" dirty="0"/>
          </a:p>
          <a:p>
            <a:r>
              <a:rPr lang="en-US" dirty="0"/>
              <a:t>[4] Next, we’ll learn about data </a:t>
            </a:r>
            <a:r>
              <a:rPr lang="en-US" b="1" dirty="0"/>
              <a:t>analysis</a:t>
            </a:r>
            <a:r>
              <a:rPr lang="en-US" dirty="0"/>
              <a:t>, and the many tools we can use to analyze data.</a:t>
            </a:r>
          </a:p>
          <a:p>
            <a:endParaRPr lang="en-US" dirty="0"/>
          </a:p>
          <a:p>
            <a:r>
              <a:rPr lang="en-US" dirty="0"/>
              <a:t>[5] Then, we’ll learn about taking </a:t>
            </a:r>
            <a:r>
              <a:rPr lang="en-US" b="1" dirty="0"/>
              <a:t>action</a:t>
            </a:r>
            <a:r>
              <a:rPr lang="en-US" dirty="0"/>
              <a:t> based on the results of our analysis.</a:t>
            </a:r>
          </a:p>
          <a:p>
            <a:endParaRPr lang="en-US" dirty="0"/>
          </a:p>
          <a:p>
            <a:r>
              <a:rPr lang="en-US" dirty="0"/>
              <a:t>[6] Finally, we’ll learn about how we </a:t>
            </a:r>
            <a:r>
              <a:rPr lang="en-US" b="1" dirty="0"/>
              <a:t>repeat</a:t>
            </a:r>
            <a:r>
              <a:rPr lang="en-US" dirty="0"/>
              <a:t> this process, using feedback as our guide, to optimize over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4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first step in the data lifecycle is data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0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collect data about our world in a two-step process:</a:t>
            </a:r>
          </a:p>
          <a:p>
            <a:endParaRPr lang="en-US" dirty="0"/>
          </a:p>
          <a:p>
            <a:r>
              <a:rPr lang="en-US" dirty="0"/>
              <a:t>[1] First, we </a:t>
            </a:r>
            <a:r>
              <a:rPr lang="en-US" b="1" dirty="0"/>
              <a:t>observe a phenomenon </a:t>
            </a:r>
            <a:r>
              <a:rPr lang="en-US" dirty="0"/>
              <a:t>that exists in the natural world.</a:t>
            </a:r>
          </a:p>
          <a:p>
            <a:endParaRPr lang="en-US" dirty="0"/>
          </a:p>
          <a:p>
            <a:r>
              <a:rPr lang="en-US" dirty="0"/>
              <a:t>This includes sensing the various qualities of the things we’re observing and measuring their quantities as well.</a:t>
            </a:r>
          </a:p>
          <a:p>
            <a:endParaRPr lang="en-US" dirty="0"/>
          </a:p>
          <a:p>
            <a:r>
              <a:rPr lang="en-US" dirty="0"/>
              <a:t>[2] Next, we </a:t>
            </a:r>
            <a:r>
              <a:rPr lang="en-US" b="1" dirty="0"/>
              <a:t>record this observation </a:t>
            </a:r>
            <a:r>
              <a:rPr lang="en-US" dirty="0"/>
              <a:t>using a symbolic representation.</a:t>
            </a:r>
          </a:p>
          <a:p>
            <a:endParaRPr lang="en-US" dirty="0"/>
          </a:p>
          <a:p>
            <a:r>
              <a:rPr lang="en-US" dirty="0"/>
              <a:t>In data science, this typically involves encoding the observation in a computer as a binary representation.</a:t>
            </a:r>
          </a:p>
          <a:p>
            <a:endParaRPr lang="en-US" dirty="0"/>
          </a:p>
          <a:p>
            <a:r>
              <a:rPr lang="en-US" dirty="0"/>
              <a:t>[3] It’s important to note that data do not exist until there has been </a:t>
            </a:r>
            <a:r>
              <a:rPr lang="en-US" b="1" dirty="0"/>
              <a:t>both</a:t>
            </a:r>
            <a:r>
              <a:rPr lang="en-US" dirty="0"/>
              <a:t> an observation and a recording of the observation.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are created as the result of something being observed and recorded as a signal or set of symbols.</a:t>
            </a:r>
          </a:p>
          <a:p>
            <a:endParaRPr lang="en-US" dirty="0"/>
          </a:p>
          <a:p>
            <a:r>
              <a:rPr lang="en-US" dirty="0"/>
              <a:t>Prior to a recording of an observation, there is no data, just the phenomenon that exists in the world.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several ways we can observe our world to collect data:</a:t>
            </a:r>
          </a:p>
          <a:p>
            <a:endParaRPr lang="en-US" dirty="0"/>
          </a:p>
          <a:p>
            <a:r>
              <a:rPr lang="en-US" dirty="0"/>
              <a:t>[1] We can use </a:t>
            </a:r>
            <a:r>
              <a:rPr lang="en-US" b="1" dirty="0"/>
              <a:t>sensors</a:t>
            </a:r>
            <a:r>
              <a:rPr lang="en-US" dirty="0"/>
              <a:t> to record measurements of observable phenomena.</a:t>
            </a:r>
          </a:p>
          <a:p>
            <a:endParaRPr lang="en-US" dirty="0"/>
          </a:p>
          <a:p>
            <a:r>
              <a:rPr lang="en-US" dirty="0"/>
              <a:t>For example, we can record observations of the ambient air temperature using a digital thermometer.</a:t>
            </a:r>
          </a:p>
          <a:p>
            <a:endParaRPr lang="en-US" dirty="0"/>
          </a:p>
          <a:p>
            <a:r>
              <a:rPr lang="en-US" dirty="0"/>
              <a:t>[2] We can enter data into a </a:t>
            </a:r>
            <a:r>
              <a:rPr lang="en-US" b="1" dirty="0"/>
              <a:t>transactional</a:t>
            </a:r>
            <a:r>
              <a:rPr lang="en-US" dirty="0"/>
              <a:t> system, to record business transactions.</a:t>
            </a:r>
          </a:p>
          <a:p>
            <a:endParaRPr lang="en-US" dirty="0"/>
          </a:p>
          <a:p>
            <a:r>
              <a:rPr lang="en-US" dirty="0"/>
              <a:t>For example, we can create records for new customers, record sales transactions, and create medical records.</a:t>
            </a:r>
          </a:p>
          <a:p>
            <a:endParaRPr lang="en-US" dirty="0"/>
          </a:p>
          <a:p>
            <a:r>
              <a:rPr lang="en-US" dirty="0"/>
              <a:t>[3] We can also record human </a:t>
            </a:r>
            <a:r>
              <a:rPr lang="en-US" b="1" dirty="0"/>
              <a:t>interactions</a:t>
            </a:r>
            <a:r>
              <a:rPr lang="en-US" dirty="0"/>
              <a:t> with computer systems.</a:t>
            </a:r>
          </a:p>
          <a:p>
            <a:endParaRPr lang="en-US" dirty="0"/>
          </a:p>
          <a:p>
            <a:r>
              <a:rPr lang="en-US" dirty="0"/>
              <a:t>For example, we can record website visits, advertisement clicks, and time spent browsing a webpage.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[4] And we can run </a:t>
            </a:r>
            <a:r>
              <a:rPr lang="en-US" b="1" dirty="0"/>
              <a:t>experiments</a:t>
            </a:r>
            <a:r>
              <a:rPr lang="en-US" dirty="0"/>
              <a:t> in order to generate new data in controlled environments.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we can run clinical studies to determine the effectiveness of certain medications.</a:t>
            </a:r>
          </a:p>
          <a:p>
            <a:endParaRPr lang="en-US" dirty="0"/>
          </a:p>
          <a:p>
            <a:r>
              <a:rPr lang="en-US" dirty="0"/>
              <a:t>High quality data begins with data collection, so it’s important to know how to properly observe and record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step in the data lifecycle is data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we’ve collected and recorded an observation as data, we need to store it so that it can be retrieved for future analysis.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As data are being recorded by sensors, these data are first recorded temporarily in a type of memory called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 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 storage means that the data are lost when the device loses power.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we need to transfer our data somewhere more permanent, so that they will be available anytime we need them.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data science, we store our data in one of several persistent-storage mediums.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means that the device retains the data after the power to the device has been shut off.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a computer’s hard drive retains its data even if you turn the power off and then turn it back on again.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By storing our data in a persistent storage medium, we can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data as needed.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Unless we overwrite the data, or the device permanently fails, our data should always remain available.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4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can be stored in computers in several ways: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First, we have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file-based formats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which store data in files on the filesystem of a computer.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comma-separate values (or CSV) files and Excel spreadsheets.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Next, we have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web-based formats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which store data in formats best suited for data transfer over the internet.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markup language (or XML)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-object notation (or JSON)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Third, we have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transactional databases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which store data in a form best suited for transaction processing.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normalized relational databases and No-SQL databases.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Forth, we have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databases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which store data in a format best suited for analytical processing.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data warehouses, data marts, and data cubes.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And finally, we have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 platforms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which can store massive data sets by distributing both data and processing across many computers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Spark, Hive, and Hadoop.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options to choose from, so it’s important to know which option is right for your specific data-storage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45595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345595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8D385D-13AF-49CD-B6F3-2FDE37364A9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7952" y="2345468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2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5111496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8402" y="2169382"/>
            <a:ext cx="510692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4182332"/>
            <a:ext cx="5111496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48402" y="4182332"/>
            <a:ext cx="510692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64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590800" y="4182330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45354" y="4182330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85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418233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18076" y="418233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E51BEC-22A8-45DC-9D1F-1F0B5A0404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997952" y="4182332"/>
            <a:ext cx="335737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73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9724" y="3536950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19600" y="3536950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E51BEC-22A8-45DC-9D1F-1F0B5A0404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999476" y="3536950"/>
            <a:ext cx="3357372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65FE238-21A6-4FEA-A238-B930D121D86C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38200" y="4904517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A1E84-428D-4447-8023-1ACB334EEB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418076" y="4904517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67AEF25-E0FE-42C6-B844-2D27DE99DE26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97952" y="4904517"/>
            <a:ext cx="3357372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633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47765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347765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C66F929-E242-4536-9EEF-11C12FDEE0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5352778"/>
            <a:ext cx="518160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CBEA9C56-F2F4-4F7D-98E0-60D0B66170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200" y="5352778"/>
            <a:ext cx="518160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75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7725" y="2057401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E0B32-9238-456C-97A0-7D676A77DD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72000" y="2057402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ADB61C-E800-4946-82C4-6D5EC23CAE2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73893" y="2057401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5284052"/>
            <a:ext cx="2989432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5284052"/>
            <a:ext cx="2979908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46A65DCC-AFB1-4D64-9FA1-9868491757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3892" y="5283780"/>
            <a:ext cx="2979908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8922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197" y="2235586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E0B32-9238-456C-97A0-7D676A77DD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7338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ADB61C-E800-4946-82C4-6D5EC23CAE2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18299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171113-10C1-4B68-8BF3-06DB686048A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907440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65650900-8F7B-4016-8738-D81CEABCB7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197" y="4860655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C10F70C-9ABA-4576-800B-08DDA1C604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7338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EF60BA0-CFF6-4992-A27E-4D4B8C1520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8774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381A106-4903-4E79-93A1-DDED171370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07440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60295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96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31376-EA91-47A1-AB16-CAF450D0255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96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C29E170-06A5-41F9-9799-7BE8933D18A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010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19C8018-3B15-4A17-87CB-31AFBC9F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4808ECD-C4E6-485A-BF48-453FC17C0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67000" y="571057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749AE55-1B68-46A5-90EC-0A3D2AFE1BF2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26670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3EB2372-FDF5-464A-87D5-E2899A6B3CDF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62484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0FFFE7B-3162-4613-80C8-B723E41F86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48400" y="5712817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6424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96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31376-EA91-47A1-AB16-CAF450D0255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96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C29E170-06A5-41F9-9799-7BE8933D18A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010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19C8018-3B15-4A17-87CB-31AFBC9F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4808ECD-C4E6-485A-BF48-453FC17C0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5712817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749AE55-1B68-46A5-90EC-0A3D2AFE1BF2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8382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3EB2372-FDF5-464A-87D5-E2899A6B3CDF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419600" y="409118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0FFFE7B-3162-4613-80C8-B723E41F86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19600" y="571506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BE303E54-DA7B-4992-9CC0-B432538B94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01000" y="5712565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547DE3DB-8EA6-41E7-9CC9-D913F118AFE4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80010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8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9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8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45595"/>
            <a:ext cx="5111496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8402" y="2345595"/>
            <a:ext cx="5106922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42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7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7C70-A989-46B2-ADEA-BEF17FA2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Life Cycle</a:t>
            </a:r>
          </a:p>
        </p:txBody>
      </p:sp>
    </p:spTree>
    <p:extLst>
      <p:ext uri="{BB962C8B-B14F-4D97-AF65-F5344CB8AC3E}">
        <p14:creationId xmlns:p14="http://schemas.microsoft.com/office/powerpoint/2010/main" val="5268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52464-A7A4-4682-AD80-D81897D113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2410" y="865410"/>
            <a:ext cx="5127180" cy="5127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3CE0FD-D668-41B9-8898-0C69935B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622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CE49-92A3-4191-B408-C85B8493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19F9-2E25-4FB8-96FA-231126DD45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Transform</a:t>
            </a:r>
          </a:p>
          <a:p>
            <a:pPr marL="0" indent="0">
              <a:buNone/>
            </a:pPr>
            <a:r>
              <a:rPr lang="en-US" dirty="0"/>
              <a:t>Clean</a:t>
            </a:r>
          </a:p>
          <a:p>
            <a:pPr marL="0" indent="0">
              <a:buNone/>
            </a:pPr>
            <a:r>
              <a:rPr lang="en-US" dirty="0"/>
              <a:t>Query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8">
            <a:extLst>
              <a:ext uri="{FF2B5EF4-FFF2-40B4-BE49-F238E27FC236}">
                <a16:creationId xmlns:a16="http://schemas.microsoft.com/office/drawing/2014/main" id="{0138FCA6-CC1A-4C43-B2D4-365EB7CDD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3740" y="2302034"/>
            <a:ext cx="339852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CE49-92A3-4191-B408-C85B8493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CB8C48-C2F9-46C9-BAB3-BBE0E11007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02B05-EF66-4241-A673-F32802785B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D32858-67D0-4517-8425-7A35633A78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B90E5E-180D-435B-87D2-BD27E0E83C7C}"/>
              </a:ext>
            </a:extLst>
          </p:cNvPr>
          <p:cNvGrpSpPr/>
          <p:nvPr/>
        </p:nvGrpSpPr>
        <p:grpSpPr>
          <a:xfrm>
            <a:off x="4752986" y="2176833"/>
            <a:ext cx="2686027" cy="2740215"/>
            <a:chOff x="1796962" y="1835402"/>
            <a:chExt cx="1435275" cy="1435275"/>
          </a:xfrm>
        </p:grpSpPr>
        <p:pic>
          <p:nvPicPr>
            <p:cNvPr id="13" name="Content Placeholder 16">
              <a:extLst>
                <a:ext uri="{FF2B5EF4-FFF2-40B4-BE49-F238E27FC236}">
                  <a16:creationId xmlns:a16="http://schemas.microsoft.com/office/drawing/2014/main" id="{EC6B893B-550D-4F67-A750-4E5964CA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6962" y="1835402"/>
              <a:ext cx="1435275" cy="143527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476E8B-7DE5-4612-85F5-5BF0D1E627D2}"/>
                </a:ext>
              </a:extLst>
            </p:cNvPr>
            <p:cNvSpPr txBox="1"/>
            <p:nvPr/>
          </p:nvSpPr>
          <p:spPr>
            <a:xfrm>
              <a:off x="2103588" y="2311227"/>
              <a:ext cx="785639" cy="48362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/>
                  </a:solidFill>
                </a:rPr>
                <a:t>&lt;/&gt;</a:t>
              </a:r>
            </a:p>
          </p:txBody>
        </p:sp>
      </p:grpSp>
      <p:pic>
        <p:nvPicPr>
          <p:cNvPr id="23" name="Content Placeholder 20">
            <a:extLst>
              <a:ext uri="{FF2B5EF4-FFF2-40B4-BE49-F238E27FC236}">
                <a16:creationId xmlns:a16="http://schemas.microsoft.com/office/drawing/2014/main" id="{EC497F9C-42BA-45E8-B86B-6194390BA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216" y="2137238"/>
            <a:ext cx="2819400" cy="2819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778E94D-A5D4-4936-A628-21C23AA279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9383" y="2235053"/>
            <a:ext cx="2623769" cy="26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1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91FB57-5C8B-431D-8F10-4A4E385E31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3800" y="1080097"/>
            <a:ext cx="6017274" cy="6023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8D67B5-0C37-4B09-A438-5304DC4A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87291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9134-431B-43C2-8311-5E25EBBC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192A-CF26-440A-8974-3C53B88C9B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Support decisions</a:t>
            </a:r>
          </a:p>
          <a:p>
            <a:pPr marL="0" indent="0">
              <a:buNone/>
            </a:pPr>
            <a:r>
              <a:rPr lang="en-US" dirty="0"/>
              <a:t>Explain observations</a:t>
            </a:r>
          </a:p>
          <a:p>
            <a:r>
              <a:rPr lang="en-US" dirty="0"/>
              <a:t>Discover information</a:t>
            </a:r>
          </a:p>
        </p:txBody>
      </p:sp>
      <p:pic>
        <p:nvPicPr>
          <p:cNvPr id="5" name="Content Placeholder 22">
            <a:extLst>
              <a:ext uri="{FF2B5EF4-FFF2-40B4-BE49-F238E27FC236}">
                <a16:creationId xmlns:a16="http://schemas.microsoft.com/office/drawing/2014/main" id="{1F42125D-B1A5-4BCD-B34B-A68A0F97C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2800" y="240109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9134-431B-43C2-8311-5E25EBBC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C61D7-3328-4244-A85C-E355028DFA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E54FD2-7013-4922-922A-E49488DC6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2B89F0-0DF7-4123-BA3D-54273C79A8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Analytics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259333-B4DD-4CA7-97D1-59E04A9763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mining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9281661-3711-4E0F-BFAA-9A532EE21E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3CEEDEE-169C-4527-B53A-091E5A3F12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Artificial intelligence</a:t>
            </a:r>
          </a:p>
        </p:txBody>
      </p:sp>
      <p:pic>
        <p:nvPicPr>
          <p:cNvPr id="19" name="Content Placeholder 16">
            <a:extLst>
              <a:ext uri="{FF2B5EF4-FFF2-40B4-BE49-F238E27FC236}">
                <a16:creationId xmlns:a16="http://schemas.microsoft.com/office/drawing/2014/main" id="{6347F32A-0D66-4201-9C8D-236928841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3080" y="1838830"/>
            <a:ext cx="1463040" cy="1463040"/>
          </a:xfrm>
          <a:prstGeom prst="rect">
            <a:avLst/>
          </a:prstGeom>
        </p:spPr>
      </p:pic>
      <p:pic>
        <p:nvPicPr>
          <p:cNvPr id="23" name="Content Placeholder 20">
            <a:extLst>
              <a:ext uri="{FF2B5EF4-FFF2-40B4-BE49-F238E27FC236}">
                <a16:creationId xmlns:a16="http://schemas.microsoft.com/office/drawing/2014/main" id="{6A6FA1FC-7755-41B5-AC70-1FBFF5139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5" y="1804210"/>
            <a:ext cx="1480350" cy="1480350"/>
          </a:xfrm>
          <a:prstGeom prst="rect">
            <a:avLst/>
          </a:prstGeom>
        </p:spPr>
      </p:pic>
      <p:pic>
        <p:nvPicPr>
          <p:cNvPr id="27" name="Content Placeholder 24">
            <a:extLst>
              <a:ext uri="{FF2B5EF4-FFF2-40B4-BE49-F238E27FC236}">
                <a16:creationId xmlns:a16="http://schemas.microsoft.com/office/drawing/2014/main" id="{ACCAA047-AB64-490E-B9E4-7914F96D4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5880" y="1821180"/>
            <a:ext cx="1463040" cy="1463040"/>
          </a:xfrm>
          <a:prstGeom prst="rect">
            <a:avLst/>
          </a:prstGeom>
        </p:spPr>
      </p:pic>
      <p:pic>
        <p:nvPicPr>
          <p:cNvPr id="31" name="Content Placeholder 28">
            <a:extLst>
              <a:ext uri="{FF2B5EF4-FFF2-40B4-BE49-F238E27FC236}">
                <a16:creationId xmlns:a16="http://schemas.microsoft.com/office/drawing/2014/main" id="{B4F226C2-022F-459A-94F7-0392BD36E7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3080" y="4088924"/>
            <a:ext cx="1463040" cy="1463040"/>
          </a:xfrm>
          <a:prstGeom prst="rect">
            <a:avLst/>
          </a:prstGeom>
        </p:spPr>
      </p:pic>
      <p:grpSp>
        <p:nvGrpSpPr>
          <p:cNvPr id="32" name="Content Placeholder 16">
            <a:extLst>
              <a:ext uri="{FF2B5EF4-FFF2-40B4-BE49-F238E27FC236}">
                <a16:creationId xmlns:a16="http://schemas.microsoft.com/office/drawing/2014/main" id="{BF1C060B-7749-4DE2-8230-163305F2BD6A}"/>
              </a:ext>
            </a:extLst>
          </p:cNvPr>
          <p:cNvGrpSpPr/>
          <p:nvPr/>
        </p:nvGrpSpPr>
        <p:grpSpPr>
          <a:xfrm>
            <a:off x="5364480" y="4162055"/>
            <a:ext cx="1463040" cy="1274775"/>
            <a:chOff x="3926580" y="2825566"/>
            <a:chExt cx="2352568" cy="19114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0C7F92-2EB2-4A70-BAA1-FFC402446926}"/>
                </a:ext>
              </a:extLst>
            </p:cNvPr>
            <p:cNvSpPr/>
            <p:nvPr/>
          </p:nvSpPr>
          <p:spPr>
            <a:xfrm>
              <a:off x="3926580" y="2825566"/>
              <a:ext cx="2352568" cy="1911462"/>
            </a:xfrm>
            <a:custGeom>
              <a:avLst/>
              <a:gdLst>
                <a:gd name="connsiteX0" fmla="*/ 2358548 w 2352568"/>
                <a:gd name="connsiteY0" fmla="*/ 1893082 h 1911461"/>
                <a:gd name="connsiteX1" fmla="*/ 113855 w 2352568"/>
                <a:gd name="connsiteY1" fmla="*/ 1893082 h 1911461"/>
                <a:gd name="connsiteX2" fmla="*/ 472474 w 2352568"/>
                <a:gd name="connsiteY2" fmla="*/ 1693898 h 1911461"/>
                <a:gd name="connsiteX3" fmla="*/ 2278904 w 2352568"/>
                <a:gd name="connsiteY3" fmla="*/ 70185 h 1911461"/>
                <a:gd name="connsiteX4" fmla="*/ 2269444 w 2352568"/>
                <a:gd name="connsiteY4" fmla="*/ 36857 h 1911461"/>
                <a:gd name="connsiteX5" fmla="*/ 2236116 w 2352568"/>
                <a:gd name="connsiteY5" fmla="*/ 46316 h 1911461"/>
                <a:gd name="connsiteX6" fmla="*/ 449194 w 2352568"/>
                <a:gd name="connsiteY6" fmla="*/ 1650670 h 1911461"/>
                <a:gd name="connsiteX7" fmla="*/ 49012 w 2352568"/>
                <a:gd name="connsiteY7" fmla="*/ 1874507 h 1911461"/>
                <a:gd name="connsiteX8" fmla="*/ 49012 w 2352568"/>
                <a:gd name="connsiteY8" fmla="*/ 24506 h 1911461"/>
                <a:gd name="connsiteX9" fmla="*/ 24506 w 2352568"/>
                <a:gd name="connsiteY9" fmla="*/ 0 h 1911461"/>
                <a:gd name="connsiteX10" fmla="*/ 0 w 2352568"/>
                <a:gd name="connsiteY10" fmla="*/ 24506 h 1911461"/>
                <a:gd name="connsiteX11" fmla="*/ 0 w 2352568"/>
                <a:gd name="connsiteY11" fmla="*/ 1917588 h 1911461"/>
                <a:gd name="connsiteX12" fmla="*/ 343 w 2352568"/>
                <a:gd name="connsiteY12" fmla="*/ 1919304 h 1911461"/>
                <a:gd name="connsiteX13" fmla="*/ 1323 w 2352568"/>
                <a:gd name="connsiteY13" fmla="*/ 1924107 h 1911461"/>
                <a:gd name="connsiteX14" fmla="*/ 2990 w 2352568"/>
                <a:gd name="connsiteY14" fmla="*/ 1928714 h 1911461"/>
                <a:gd name="connsiteX15" fmla="*/ 3578 w 2352568"/>
                <a:gd name="connsiteY15" fmla="*/ 1930380 h 1911461"/>
                <a:gd name="connsiteX16" fmla="*/ 4999 w 2352568"/>
                <a:gd name="connsiteY16" fmla="*/ 1931753 h 1911461"/>
                <a:gd name="connsiteX17" fmla="*/ 11175 w 2352568"/>
                <a:gd name="connsiteY17" fmla="*/ 1937634 h 1911461"/>
                <a:gd name="connsiteX18" fmla="*/ 13674 w 2352568"/>
                <a:gd name="connsiteY18" fmla="*/ 1939301 h 1911461"/>
                <a:gd name="connsiteX19" fmla="*/ 24457 w 2352568"/>
                <a:gd name="connsiteY19" fmla="*/ 1942094 h 1911461"/>
                <a:gd name="connsiteX20" fmla="*/ 2358450 w 2352568"/>
                <a:gd name="connsiteY20" fmla="*/ 1942094 h 1911461"/>
                <a:gd name="connsiteX21" fmla="*/ 2382956 w 2352568"/>
                <a:gd name="connsiteY21" fmla="*/ 1917588 h 1911461"/>
                <a:gd name="connsiteX22" fmla="*/ 2358548 w 2352568"/>
                <a:gd name="connsiteY22" fmla="*/ 1893082 h 191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52568" h="1911461">
                  <a:moveTo>
                    <a:pt x="2358548" y="1893082"/>
                  </a:moveTo>
                  <a:lnTo>
                    <a:pt x="113855" y="1893082"/>
                  </a:lnTo>
                  <a:cubicBezTo>
                    <a:pt x="228885" y="1825691"/>
                    <a:pt x="347739" y="1761192"/>
                    <a:pt x="472474" y="1693898"/>
                  </a:cubicBezTo>
                  <a:cubicBezTo>
                    <a:pt x="1076643" y="1367725"/>
                    <a:pt x="1761436" y="998028"/>
                    <a:pt x="2278904" y="70185"/>
                  </a:cubicBezTo>
                  <a:cubicBezTo>
                    <a:pt x="2285520" y="58373"/>
                    <a:pt x="2281256" y="43425"/>
                    <a:pt x="2269444" y="36857"/>
                  </a:cubicBezTo>
                  <a:cubicBezTo>
                    <a:pt x="2257632" y="30240"/>
                    <a:pt x="2242733" y="34455"/>
                    <a:pt x="2236116" y="46316"/>
                  </a:cubicBezTo>
                  <a:cubicBezTo>
                    <a:pt x="1725560" y="961661"/>
                    <a:pt x="1047481" y="1327682"/>
                    <a:pt x="449194" y="1650670"/>
                  </a:cubicBezTo>
                  <a:cubicBezTo>
                    <a:pt x="309559" y="1726050"/>
                    <a:pt x="177227" y="1797901"/>
                    <a:pt x="49012" y="1874507"/>
                  </a:cubicBezTo>
                  <a:lnTo>
                    <a:pt x="49012" y="24506"/>
                  </a:lnTo>
                  <a:cubicBezTo>
                    <a:pt x="49012" y="10979"/>
                    <a:pt x="38033" y="0"/>
                    <a:pt x="24506" y="0"/>
                  </a:cubicBezTo>
                  <a:cubicBezTo>
                    <a:pt x="10979" y="0"/>
                    <a:pt x="0" y="10979"/>
                    <a:pt x="0" y="24506"/>
                  </a:cubicBezTo>
                  <a:lnTo>
                    <a:pt x="0" y="1917588"/>
                  </a:lnTo>
                  <a:cubicBezTo>
                    <a:pt x="0" y="1918225"/>
                    <a:pt x="294" y="1918667"/>
                    <a:pt x="343" y="1919304"/>
                  </a:cubicBezTo>
                  <a:cubicBezTo>
                    <a:pt x="441" y="1920921"/>
                    <a:pt x="882" y="1922440"/>
                    <a:pt x="1323" y="1924107"/>
                  </a:cubicBezTo>
                  <a:cubicBezTo>
                    <a:pt x="1764" y="1925773"/>
                    <a:pt x="2255" y="1927244"/>
                    <a:pt x="2990" y="1928714"/>
                  </a:cubicBezTo>
                  <a:cubicBezTo>
                    <a:pt x="3235" y="1929302"/>
                    <a:pt x="3284" y="1929841"/>
                    <a:pt x="3578" y="1930380"/>
                  </a:cubicBezTo>
                  <a:cubicBezTo>
                    <a:pt x="3921" y="1931018"/>
                    <a:pt x="4607" y="1931214"/>
                    <a:pt x="4999" y="1931753"/>
                  </a:cubicBezTo>
                  <a:cubicBezTo>
                    <a:pt x="6715" y="1934105"/>
                    <a:pt x="8773" y="1936017"/>
                    <a:pt x="11175" y="1937634"/>
                  </a:cubicBezTo>
                  <a:cubicBezTo>
                    <a:pt x="12057" y="1938222"/>
                    <a:pt x="12743" y="1938860"/>
                    <a:pt x="13674" y="1939301"/>
                  </a:cubicBezTo>
                  <a:cubicBezTo>
                    <a:pt x="16958" y="1940918"/>
                    <a:pt x="20536" y="1942094"/>
                    <a:pt x="24457" y="1942094"/>
                  </a:cubicBezTo>
                  <a:lnTo>
                    <a:pt x="2358450" y="1942094"/>
                  </a:lnTo>
                  <a:cubicBezTo>
                    <a:pt x="2371977" y="1942094"/>
                    <a:pt x="2382956" y="1931116"/>
                    <a:pt x="2382956" y="1917588"/>
                  </a:cubicBezTo>
                  <a:cubicBezTo>
                    <a:pt x="2382956" y="1904061"/>
                    <a:pt x="2372075" y="1893082"/>
                    <a:pt x="2358548" y="189308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1B6728-98B5-4F8A-B96F-C360D149D816}"/>
                </a:ext>
              </a:extLst>
            </p:cNvPr>
            <p:cNvSpPr/>
            <p:nvPr/>
          </p:nvSpPr>
          <p:spPr>
            <a:xfrm>
              <a:off x="4841974" y="3431353"/>
              <a:ext cx="147036" cy="147036"/>
            </a:xfrm>
            <a:custGeom>
              <a:avLst/>
              <a:gdLst>
                <a:gd name="connsiteX0" fmla="*/ 75086 w 147035"/>
                <a:gd name="connsiteY0" fmla="*/ 150172 h 147035"/>
                <a:gd name="connsiteX1" fmla="*/ 150172 w 147035"/>
                <a:gd name="connsiteY1" fmla="*/ 75086 h 147035"/>
                <a:gd name="connsiteX2" fmla="*/ 75086 w 147035"/>
                <a:gd name="connsiteY2" fmla="*/ 0 h 147035"/>
                <a:gd name="connsiteX3" fmla="*/ 0 w 147035"/>
                <a:gd name="connsiteY3" fmla="*/ 75086 h 147035"/>
                <a:gd name="connsiteX4" fmla="*/ 75086 w 147035"/>
                <a:gd name="connsiteY4" fmla="*/ 150172 h 147035"/>
                <a:gd name="connsiteX5" fmla="*/ 75086 w 147035"/>
                <a:gd name="connsiteY5" fmla="*/ 48963 h 147035"/>
                <a:gd name="connsiteX6" fmla="*/ 101160 w 147035"/>
                <a:gd name="connsiteY6" fmla="*/ 75037 h 147035"/>
                <a:gd name="connsiteX7" fmla="*/ 75086 w 147035"/>
                <a:gd name="connsiteY7" fmla="*/ 101111 h 147035"/>
                <a:gd name="connsiteX8" fmla="*/ 49012 w 147035"/>
                <a:gd name="connsiteY8" fmla="*/ 75037 h 147035"/>
                <a:gd name="connsiteX9" fmla="*/ 75086 w 147035"/>
                <a:gd name="connsiteY9" fmla="*/ 48963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86" y="150172"/>
                  </a:moveTo>
                  <a:cubicBezTo>
                    <a:pt x="116501" y="150172"/>
                    <a:pt x="150172" y="116452"/>
                    <a:pt x="150172" y="75086"/>
                  </a:cubicBezTo>
                  <a:cubicBezTo>
                    <a:pt x="150172" y="33720"/>
                    <a:pt x="116501" y="0"/>
                    <a:pt x="75086" y="0"/>
                  </a:cubicBezTo>
                  <a:cubicBezTo>
                    <a:pt x="33671" y="0"/>
                    <a:pt x="0" y="33720"/>
                    <a:pt x="0" y="75086"/>
                  </a:cubicBezTo>
                  <a:cubicBezTo>
                    <a:pt x="0" y="116452"/>
                    <a:pt x="33671" y="150172"/>
                    <a:pt x="75086" y="150172"/>
                  </a:cubicBezTo>
                  <a:close/>
                  <a:moveTo>
                    <a:pt x="75086" y="48963"/>
                  </a:moveTo>
                  <a:cubicBezTo>
                    <a:pt x="89447" y="48963"/>
                    <a:pt x="101160" y="60677"/>
                    <a:pt x="101160" y="75037"/>
                  </a:cubicBezTo>
                  <a:cubicBezTo>
                    <a:pt x="101160" y="89398"/>
                    <a:pt x="89447" y="101111"/>
                    <a:pt x="75086" y="101111"/>
                  </a:cubicBezTo>
                  <a:cubicBezTo>
                    <a:pt x="60726" y="101111"/>
                    <a:pt x="49012" y="89398"/>
                    <a:pt x="49012" y="75037"/>
                  </a:cubicBezTo>
                  <a:cubicBezTo>
                    <a:pt x="49012" y="60677"/>
                    <a:pt x="60677" y="48963"/>
                    <a:pt x="75086" y="48963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A8299AE-E5F0-4E81-90A7-F1A0FE0489B0}"/>
                </a:ext>
              </a:extLst>
            </p:cNvPr>
            <p:cNvSpPr/>
            <p:nvPr/>
          </p:nvSpPr>
          <p:spPr>
            <a:xfrm>
              <a:off x="5109481" y="3380772"/>
              <a:ext cx="147036" cy="147036"/>
            </a:xfrm>
            <a:custGeom>
              <a:avLst/>
              <a:gdLst>
                <a:gd name="connsiteX0" fmla="*/ 75037 w 147035"/>
                <a:gd name="connsiteY0" fmla="*/ 150172 h 147035"/>
                <a:gd name="connsiteX1" fmla="*/ 150123 w 147035"/>
                <a:gd name="connsiteY1" fmla="*/ 75086 h 147035"/>
                <a:gd name="connsiteX2" fmla="*/ 75037 w 147035"/>
                <a:gd name="connsiteY2" fmla="*/ 0 h 147035"/>
                <a:gd name="connsiteX3" fmla="*/ 0 w 147035"/>
                <a:gd name="connsiteY3" fmla="*/ 75086 h 147035"/>
                <a:gd name="connsiteX4" fmla="*/ 75037 w 147035"/>
                <a:gd name="connsiteY4" fmla="*/ 150172 h 147035"/>
                <a:gd name="connsiteX5" fmla="*/ 75037 w 147035"/>
                <a:gd name="connsiteY5" fmla="*/ 49012 h 147035"/>
                <a:gd name="connsiteX6" fmla="*/ 101111 w 147035"/>
                <a:gd name="connsiteY6" fmla="*/ 75086 h 147035"/>
                <a:gd name="connsiteX7" fmla="*/ 75037 w 147035"/>
                <a:gd name="connsiteY7" fmla="*/ 101160 h 147035"/>
                <a:gd name="connsiteX8" fmla="*/ 49012 w 147035"/>
                <a:gd name="connsiteY8" fmla="*/ 75086 h 147035"/>
                <a:gd name="connsiteX9" fmla="*/ 75037 w 147035"/>
                <a:gd name="connsiteY9" fmla="*/ 49012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37" y="150172"/>
                  </a:moveTo>
                  <a:cubicBezTo>
                    <a:pt x="116452" y="150172"/>
                    <a:pt x="150123" y="116501"/>
                    <a:pt x="150123" y="75086"/>
                  </a:cubicBezTo>
                  <a:cubicBezTo>
                    <a:pt x="150123" y="33671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086"/>
                  </a:cubicBezTo>
                  <a:cubicBezTo>
                    <a:pt x="0" y="116452"/>
                    <a:pt x="33671" y="150172"/>
                    <a:pt x="75037" y="150172"/>
                  </a:cubicBezTo>
                  <a:close/>
                  <a:moveTo>
                    <a:pt x="75037" y="49012"/>
                  </a:moveTo>
                  <a:cubicBezTo>
                    <a:pt x="89446" y="49012"/>
                    <a:pt x="101111" y="60726"/>
                    <a:pt x="101111" y="75086"/>
                  </a:cubicBezTo>
                  <a:cubicBezTo>
                    <a:pt x="101111" y="89447"/>
                    <a:pt x="89446" y="101160"/>
                    <a:pt x="75037" y="101160"/>
                  </a:cubicBezTo>
                  <a:cubicBezTo>
                    <a:pt x="60677" y="101160"/>
                    <a:pt x="49012" y="89447"/>
                    <a:pt x="49012" y="75086"/>
                  </a:cubicBezTo>
                  <a:cubicBezTo>
                    <a:pt x="49012" y="60677"/>
                    <a:pt x="60726" y="49012"/>
                    <a:pt x="75037" y="4901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319C30-634A-4509-9F97-611FD054A738}"/>
                </a:ext>
              </a:extLst>
            </p:cNvPr>
            <p:cNvSpPr/>
            <p:nvPr/>
          </p:nvSpPr>
          <p:spPr>
            <a:xfrm>
              <a:off x="5008369" y="3628968"/>
              <a:ext cx="147036" cy="147036"/>
            </a:xfrm>
            <a:custGeom>
              <a:avLst/>
              <a:gdLst>
                <a:gd name="connsiteX0" fmla="*/ 0 w 147035"/>
                <a:gd name="connsiteY0" fmla="*/ 75086 h 147035"/>
                <a:gd name="connsiteX1" fmla="*/ 75037 w 147035"/>
                <a:gd name="connsiteY1" fmla="*/ 150172 h 147035"/>
                <a:gd name="connsiteX2" fmla="*/ 150123 w 147035"/>
                <a:gd name="connsiteY2" fmla="*/ 75086 h 147035"/>
                <a:gd name="connsiteX3" fmla="*/ 75037 w 147035"/>
                <a:gd name="connsiteY3" fmla="*/ 0 h 147035"/>
                <a:gd name="connsiteX4" fmla="*/ 0 w 147035"/>
                <a:gd name="connsiteY4" fmla="*/ 75086 h 147035"/>
                <a:gd name="connsiteX5" fmla="*/ 101112 w 147035"/>
                <a:gd name="connsiteY5" fmla="*/ 75086 h 147035"/>
                <a:gd name="connsiteX6" fmla="*/ 75037 w 147035"/>
                <a:gd name="connsiteY6" fmla="*/ 101160 h 147035"/>
                <a:gd name="connsiteX7" fmla="*/ 49012 w 147035"/>
                <a:gd name="connsiteY7" fmla="*/ 75086 h 147035"/>
                <a:gd name="connsiteX8" fmla="*/ 75037 w 147035"/>
                <a:gd name="connsiteY8" fmla="*/ 49012 h 147035"/>
                <a:gd name="connsiteX9" fmla="*/ 101112 w 147035"/>
                <a:gd name="connsiteY9" fmla="*/ 75086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0" y="75086"/>
                  </a:moveTo>
                  <a:cubicBezTo>
                    <a:pt x="0" y="116501"/>
                    <a:pt x="33671" y="150172"/>
                    <a:pt x="75037" y="150172"/>
                  </a:cubicBezTo>
                  <a:cubicBezTo>
                    <a:pt x="116452" y="150172"/>
                    <a:pt x="150123" y="116452"/>
                    <a:pt x="150123" y="75086"/>
                  </a:cubicBezTo>
                  <a:cubicBezTo>
                    <a:pt x="150123" y="33720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086"/>
                  </a:cubicBezTo>
                  <a:close/>
                  <a:moveTo>
                    <a:pt x="101112" y="75086"/>
                  </a:moveTo>
                  <a:cubicBezTo>
                    <a:pt x="101112" y="89447"/>
                    <a:pt x="89398" y="101160"/>
                    <a:pt x="75037" y="101160"/>
                  </a:cubicBezTo>
                  <a:cubicBezTo>
                    <a:pt x="60677" y="101160"/>
                    <a:pt x="49012" y="89447"/>
                    <a:pt x="49012" y="75086"/>
                  </a:cubicBezTo>
                  <a:cubicBezTo>
                    <a:pt x="49012" y="60726"/>
                    <a:pt x="60677" y="49012"/>
                    <a:pt x="75037" y="49012"/>
                  </a:cubicBezTo>
                  <a:cubicBezTo>
                    <a:pt x="89398" y="49012"/>
                    <a:pt x="101112" y="60726"/>
                    <a:pt x="101112" y="75086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696760-374A-4FBC-80E3-9ED3B00CA217}"/>
                </a:ext>
              </a:extLst>
            </p:cNvPr>
            <p:cNvSpPr/>
            <p:nvPr/>
          </p:nvSpPr>
          <p:spPr>
            <a:xfrm>
              <a:off x="4974502" y="3177275"/>
              <a:ext cx="147036" cy="147036"/>
            </a:xfrm>
            <a:custGeom>
              <a:avLst/>
              <a:gdLst>
                <a:gd name="connsiteX0" fmla="*/ 75037 w 147035"/>
                <a:gd name="connsiteY0" fmla="*/ 150172 h 147035"/>
                <a:gd name="connsiteX1" fmla="*/ 150123 w 147035"/>
                <a:gd name="connsiteY1" fmla="*/ 75086 h 147035"/>
                <a:gd name="connsiteX2" fmla="*/ 75037 w 147035"/>
                <a:gd name="connsiteY2" fmla="*/ 0 h 147035"/>
                <a:gd name="connsiteX3" fmla="*/ 0 w 147035"/>
                <a:gd name="connsiteY3" fmla="*/ 75086 h 147035"/>
                <a:gd name="connsiteX4" fmla="*/ 75037 w 147035"/>
                <a:gd name="connsiteY4" fmla="*/ 150172 h 147035"/>
                <a:gd name="connsiteX5" fmla="*/ 75037 w 147035"/>
                <a:gd name="connsiteY5" fmla="*/ 49012 h 147035"/>
                <a:gd name="connsiteX6" fmla="*/ 101111 w 147035"/>
                <a:gd name="connsiteY6" fmla="*/ 75086 h 147035"/>
                <a:gd name="connsiteX7" fmla="*/ 75037 w 147035"/>
                <a:gd name="connsiteY7" fmla="*/ 101160 h 147035"/>
                <a:gd name="connsiteX8" fmla="*/ 49012 w 147035"/>
                <a:gd name="connsiteY8" fmla="*/ 75086 h 147035"/>
                <a:gd name="connsiteX9" fmla="*/ 75037 w 147035"/>
                <a:gd name="connsiteY9" fmla="*/ 49012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37" y="150172"/>
                  </a:moveTo>
                  <a:cubicBezTo>
                    <a:pt x="116452" y="150172"/>
                    <a:pt x="150123" y="116501"/>
                    <a:pt x="150123" y="75086"/>
                  </a:cubicBezTo>
                  <a:cubicBezTo>
                    <a:pt x="150123" y="33671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086"/>
                  </a:cubicBezTo>
                  <a:cubicBezTo>
                    <a:pt x="0" y="116452"/>
                    <a:pt x="33622" y="150172"/>
                    <a:pt x="75037" y="150172"/>
                  </a:cubicBezTo>
                  <a:close/>
                  <a:moveTo>
                    <a:pt x="75037" y="49012"/>
                  </a:moveTo>
                  <a:cubicBezTo>
                    <a:pt x="89398" y="49012"/>
                    <a:pt x="101111" y="60726"/>
                    <a:pt x="101111" y="75086"/>
                  </a:cubicBezTo>
                  <a:cubicBezTo>
                    <a:pt x="101111" y="89447"/>
                    <a:pt x="89398" y="101160"/>
                    <a:pt x="75037" y="101160"/>
                  </a:cubicBezTo>
                  <a:cubicBezTo>
                    <a:pt x="60677" y="101160"/>
                    <a:pt x="49012" y="89447"/>
                    <a:pt x="49012" y="75086"/>
                  </a:cubicBezTo>
                  <a:cubicBezTo>
                    <a:pt x="48963" y="60726"/>
                    <a:pt x="60677" y="49012"/>
                    <a:pt x="75037" y="4901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2EC144-121B-4173-B81B-77F55B8CAB07}"/>
                </a:ext>
              </a:extLst>
            </p:cNvPr>
            <p:cNvSpPr/>
            <p:nvPr/>
          </p:nvSpPr>
          <p:spPr>
            <a:xfrm>
              <a:off x="5350472" y="3251185"/>
              <a:ext cx="147036" cy="147036"/>
            </a:xfrm>
            <a:custGeom>
              <a:avLst/>
              <a:gdLst>
                <a:gd name="connsiteX0" fmla="*/ 75037 w 147035"/>
                <a:gd name="connsiteY0" fmla="*/ 150172 h 147035"/>
                <a:gd name="connsiteX1" fmla="*/ 150123 w 147035"/>
                <a:gd name="connsiteY1" fmla="*/ 75086 h 147035"/>
                <a:gd name="connsiteX2" fmla="*/ 75037 w 147035"/>
                <a:gd name="connsiteY2" fmla="*/ 0 h 147035"/>
                <a:gd name="connsiteX3" fmla="*/ 0 w 147035"/>
                <a:gd name="connsiteY3" fmla="*/ 75086 h 147035"/>
                <a:gd name="connsiteX4" fmla="*/ 75037 w 147035"/>
                <a:gd name="connsiteY4" fmla="*/ 150172 h 147035"/>
                <a:gd name="connsiteX5" fmla="*/ 75037 w 147035"/>
                <a:gd name="connsiteY5" fmla="*/ 49012 h 147035"/>
                <a:gd name="connsiteX6" fmla="*/ 101111 w 147035"/>
                <a:gd name="connsiteY6" fmla="*/ 75086 h 147035"/>
                <a:gd name="connsiteX7" fmla="*/ 75037 w 147035"/>
                <a:gd name="connsiteY7" fmla="*/ 101160 h 147035"/>
                <a:gd name="connsiteX8" fmla="*/ 49012 w 147035"/>
                <a:gd name="connsiteY8" fmla="*/ 75086 h 147035"/>
                <a:gd name="connsiteX9" fmla="*/ 75037 w 147035"/>
                <a:gd name="connsiteY9" fmla="*/ 49012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37" y="150172"/>
                  </a:moveTo>
                  <a:cubicBezTo>
                    <a:pt x="116452" y="150172"/>
                    <a:pt x="150123" y="116501"/>
                    <a:pt x="150123" y="75086"/>
                  </a:cubicBezTo>
                  <a:cubicBezTo>
                    <a:pt x="150123" y="33671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086"/>
                  </a:cubicBezTo>
                  <a:cubicBezTo>
                    <a:pt x="0" y="116452"/>
                    <a:pt x="33671" y="150172"/>
                    <a:pt x="75037" y="150172"/>
                  </a:cubicBezTo>
                  <a:close/>
                  <a:moveTo>
                    <a:pt x="75037" y="49012"/>
                  </a:moveTo>
                  <a:cubicBezTo>
                    <a:pt x="89447" y="49012"/>
                    <a:pt x="101111" y="60726"/>
                    <a:pt x="101111" y="75086"/>
                  </a:cubicBezTo>
                  <a:cubicBezTo>
                    <a:pt x="101111" y="89447"/>
                    <a:pt x="89447" y="101160"/>
                    <a:pt x="75037" y="101160"/>
                  </a:cubicBezTo>
                  <a:cubicBezTo>
                    <a:pt x="60677" y="101160"/>
                    <a:pt x="49012" y="89447"/>
                    <a:pt x="49012" y="75086"/>
                  </a:cubicBezTo>
                  <a:cubicBezTo>
                    <a:pt x="49012" y="60726"/>
                    <a:pt x="60677" y="49012"/>
                    <a:pt x="75037" y="4901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AA09D9F-74F5-4133-83DC-4FD73F1CEE65}"/>
                </a:ext>
              </a:extLst>
            </p:cNvPr>
            <p:cNvSpPr/>
            <p:nvPr/>
          </p:nvSpPr>
          <p:spPr>
            <a:xfrm>
              <a:off x="4709201" y="3251234"/>
              <a:ext cx="147036" cy="147036"/>
            </a:xfrm>
            <a:custGeom>
              <a:avLst/>
              <a:gdLst>
                <a:gd name="connsiteX0" fmla="*/ 75037 w 147035"/>
                <a:gd name="connsiteY0" fmla="*/ 150172 h 147035"/>
                <a:gd name="connsiteX1" fmla="*/ 150123 w 147035"/>
                <a:gd name="connsiteY1" fmla="*/ 75086 h 147035"/>
                <a:gd name="connsiteX2" fmla="*/ 75037 w 147035"/>
                <a:gd name="connsiteY2" fmla="*/ 0 h 147035"/>
                <a:gd name="connsiteX3" fmla="*/ 0 w 147035"/>
                <a:gd name="connsiteY3" fmla="*/ 75086 h 147035"/>
                <a:gd name="connsiteX4" fmla="*/ 75037 w 147035"/>
                <a:gd name="connsiteY4" fmla="*/ 150172 h 147035"/>
                <a:gd name="connsiteX5" fmla="*/ 75037 w 147035"/>
                <a:gd name="connsiteY5" fmla="*/ 49012 h 147035"/>
                <a:gd name="connsiteX6" fmla="*/ 101111 w 147035"/>
                <a:gd name="connsiteY6" fmla="*/ 75086 h 147035"/>
                <a:gd name="connsiteX7" fmla="*/ 75037 w 147035"/>
                <a:gd name="connsiteY7" fmla="*/ 101160 h 147035"/>
                <a:gd name="connsiteX8" fmla="*/ 49012 w 147035"/>
                <a:gd name="connsiteY8" fmla="*/ 75086 h 147035"/>
                <a:gd name="connsiteX9" fmla="*/ 75037 w 147035"/>
                <a:gd name="connsiteY9" fmla="*/ 49012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37" y="150172"/>
                  </a:moveTo>
                  <a:cubicBezTo>
                    <a:pt x="116452" y="150172"/>
                    <a:pt x="150123" y="116501"/>
                    <a:pt x="150123" y="75086"/>
                  </a:cubicBezTo>
                  <a:cubicBezTo>
                    <a:pt x="150123" y="33671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086"/>
                  </a:cubicBezTo>
                  <a:cubicBezTo>
                    <a:pt x="0" y="116452"/>
                    <a:pt x="33671" y="150172"/>
                    <a:pt x="75037" y="150172"/>
                  </a:cubicBezTo>
                  <a:close/>
                  <a:moveTo>
                    <a:pt x="75037" y="49012"/>
                  </a:moveTo>
                  <a:cubicBezTo>
                    <a:pt x="89398" y="49012"/>
                    <a:pt x="101111" y="60726"/>
                    <a:pt x="101111" y="75086"/>
                  </a:cubicBezTo>
                  <a:cubicBezTo>
                    <a:pt x="101111" y="89447"/>
                    <a:pt x="89398" y="101160"/>
                    <a:pt x="75037" y="101160"/>
                  </a:cubicBezTo>
                  <a:cubicBezTo>
                    <a:pt x="60677" y="101160"/>
                    <a:pt x="49012" y="89447"/>
                    <a:pt x="49012" y="75086"/>
                  </a:cubicBezTo>
                  <a:cubicBezTo>
                    <a:pt x="49012" y="60677"/>
                    <a:pt x="60726" y="49012"/>
                    <a:pt x="75037" y="4901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72C434-4CDE-4164-B79C-E67CE20764F9}"/>
                </a:ext>
              </a:extLst>
            </p:cNvPr>
            <p:cNvSpPr/>
            <p:nvPr/>
          </p:nvSpPr>
          <p:spPr>
            <a:xfrm>
              <a:off x="4709201" y="3657983"/>
              <a:ext cx="147036" cy="147036"/>
            </a:xfrm>
            <a:custGeom>
              <a:avLst/>
              <a:gdLst>
                <a:gd name="connsiteX0" fmla="*/ 75037 w 147035"/>
                <a:gd name="connsiteY0" fmla="*/ 150172 h 147035"/>
                <a:gd name="connsiteX1" fmla="*/ 150123 w 147035"/>
                <a:gd name="connsiteY1" fmla="*/ 75086 h 147035"/>
                <a:gd name="connsiteX2" fmla="*/ 75037 w 147035"/>
                <a:gd name="connsiteY2" fmla="*/ 0 h 147035"/>
                <a:gd name="connsiteX3" fmla="*/ 0 w 147035"/>
                <a:gd name="connsiteY3" fmla="*/ 75086 h 147035"/>
                <a:gd name="connsiteX4" fmla="*/ 75037 w 147035"/>
                <a:gd name="connsiteY4" fmla="*/ 150172 h 147035"/>
                <a:gd name="connsiteX5" fmla="*/ 75037 w 147035"/>
                <a:gd name="connsiteY5" fmla="*/ 49012 h 147035"/>
                <a:gd name="connsiteX6" fmla="*/ 101111 w 147035"/>
                <a:gd name="connsiteY6" fmla="*/ 75086 h 147035"/>
                <a:gd name="connsiteX7" fmla="*/ 75037 w 147035"/>
                <a:gd name="connsiteY7" fmla="*/ 101160 h 147035"/>
                <a:gd name="connsiteX8" fmla="*/ 49012 w 147035"/>
                <a:gd name="connsiteY8" fmla="*/ 75086 h 147035"/>
                <a:gd name="connsiteX9" fmla="*/ 75037 w 147035"/>
                <a:gd name="connsiteY9" fmla="*/ 49012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37" y="150172"/>
                  </a:moveTo>
                  <a:cubicBezTo>
                    <a:pt x="116452" y="150172"/>
                    <a:pt x="150123" y="116452"/>
                    <a:pt x="150123" y="75086"/>
                  </a:cubicBezTo>
                  <a:cubicBezTo>
                    <a:pt x="150123" y="33720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086"/>
                  </a:cubicBezTo>
                  <a:cubicBezTo>
                    <a:pt x="0" y="116452"/>
                    <a:pt x="33671" y="150172"/>
                    <a:pt x="75037" y="150172"/>
                  </a:cubicBezTo>
                  <a:close/>
                  <a:moveTo>
                    <a:pt x="75037" y="49012"/>
                  </a:moveTo>
                  <a:cubicBezTo>
                    <a:pt x="89398" y="49012"/>
                    <a:pt x="101111" y="60726"/>
                    <a:pt x="101111" y="75086"/>
                  </a:cubicBezTo>
                  <a:cubicBezTo>
                    <a:pt x="101111" y="89447"/>
                    <a:pt x="89398" y="101160"/>
                    <a:pt x="75037" y="101160"/>
                  </a:cubicBezTo>
                  <a:cubicBezTo>
                    <a:pt x="60677" y="101160"/>
                    <a:pt x="49012" y="89447"/>
                    <a:pt x="49012" y="75086"/>
                  </a:cubicBezTo>
                  <a:cubicBezTo>
                    <a:pt x="49012" y="60726"/>
                    <a:pt x="60726" y="49012"/>
                    <a:pt x="75037" y="4901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699A9B9-4C43-48EC-A41B-C8B24107F3EF}"/>
                </a:ext>
              </a:extLst>
            </p:cNvPr>
            <p:cNvSpPr/>
            <p:nvPr/>
          </p:nvSpPr>
          <p:spPr>
            <a:xfrm>
              <a:off x="4500901" y="3451349"/>
              <a:ext cx="147036" cy="147036"/>
            </a:xfrm>
            <a:custGeom>
              <a:avLst/>
              <a:gdLst>
                <a:gd name="connsiteX0" fmla="*/ 75037 w 147035"/>
                <a:gd name="connsiteY0" fmla="*/ 150172 h 147035"/>
                <a:gd name="connsiteX1" fmla="*/ 150123 w 147035"/>
                <a:gd name="connsiteY1" fmla="*/ 75086 h 147035"/>
                <a:gd name="connsiteX2" fmla="*/ 75037 w 147035"/>
                <a:gd name="connsiteY2" fmla="*/ 0 h 147035"/>
                <a:gd name="connsiteX3" fmla="*/ 0 w 147035"/>
                <a:gd name="connsiteY3" fmla="*/ 75086 h 147035"/>
                <a:gd name="connsiteX4" fmla="*/ 75037 w 147035"/>
                <a:gd name="connsiteY4" fmla="*/ 150172 h 147035"/>
                <a:gd name="connsiteX5" fmla="*/ 75037 w 147035"/>
                <a:gd name="connsiteY5" fmla="*/ 49012 h 147035"/>
                <a:gd name="connsiteX6" fmla="*/ 101111 w 147035"/>
                <a:gd name="connsiteY6" fmla="*/ 75086 h 147035"/>
                <a:gd name="connsiteX7" fmla="*/ 75037 w 147035"/>
                <a:gd name="connsiteY7" fmla="*/ 101160 h 147035"/>
                <a:gd name="connsiteX8" fmla="*/ 49012 w 147035"/>
                <a:gd name="connsiteY8" fmla="*/ 75086 h 147035"/>
                <a:gd name="connsiteX9" fmla="*/ 75037 w 147035"/>
                <a:gd name="connsiteY9" fmla="*/ 49012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37" y="150172"/>
                  </a:moveTo>
                  <a:cubicBezTo>
                    <a:pt x="116452" y="150172"/>
                    <a:pt x="150123" y="116501"/>
                    <a:pt x="150123" y="75086"/>
                  </a:cubicBezTo>
                  <a:cubicBezTo>
                    <a:pt x="150123" y="33671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086"/>
                  </a:cubicBezTo>
                  <a:cubicBezTo>
                    <a:pt x="0" y="116452"/>
                    <a:pt x="33671" y="150172"/>
                    <a:pt x="75037" y="150172"/>
                  </a:cubicBezTo>
                  <a:close/>
                  <a:moveTo>
                    <a:pt x="75037" y="49012"/>
                  </a:moveTo>
                  <a:cubicBezTo>
                    <a:pt x="89398" y="49012"/>
                    <a:pt x="101111" y="60726"/>
                    <a:pt x="101111" y="75086"/>
                  </a:cubicBezTo>
                  <a:cubicBezTo>
                    <a:pt x="101111" y="89447"/>
                    <a:pt x="89398" y="101160"/>
                    <a:pt x="75037" y="101160"/>
                  </a:cubicBezTo>
                  <a:cubicBezTo>
                    <a:pt x="60677" y="101160"/>
                    <a:pt x="49012" y="89447"/>
                    <a:pt x="49012" y="75086"/>
                  </a:cubicBezTo>
                  <a:cubicBezTo>
                    <a:pt x="49012" y="60677"/>
                    <a:pt x="60726" y="49012"/>
                    <a:pt x="75037" y="4901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499E7F-4E51-4286-AA5C-7321AE98FF53}"/>
                </a:ext>
              </a:extLst>
            </p:cNvPr>
            <p:cNvSpPr/>
            <p:nvPr/>
          </p:nvSpPr>
          <p:spPr>
            <a:xfrm>
              <a:off x="4810361" y="3859765"/>
              <a:ext cx="147036" cy="147036"/>
            </a:xfrm>
            <a:custGeom>
              <a:avLst/>
              <a:gdLst>
                <a:gd name="connsiteX0" fmla="*/ 0 w 147035"/>
                <a:gd name="connsiteY0" fmla="*/ 75135 h 147035"/>
                <a:gd name="connsiteX1" fmla="*/ 75037 w 147035"/>
                <a:gd name="connsiteY1" fmla="*/ 150172 h 147035"/>
                <a:gd name="connsiteX2" fmla="*/ 150123 w 147035"/>
                <a:gd name="connsiteY2" fmla="*/ 75135 h 147035"/>
                <a:gd name="connsiteX3" fmla="*/ 75037 w 147035"/>
                <a:gd name="connsiteY3" fmla="*/ 0 h 147035"/>
                <a:gd name="connsiteX4" fmla="*/ 0 w 147035"/>
                <a:gd name="connsiteY4" fmla="*/ 75135 h 147035"/>
                <a:gd name="connsiteX5" fmla="*/ 101111 w 147035"/>
                <a:gd name="connsiteY5" fmla="*/ 75135 h 147035"/>
                <a:gd name="connsiteX6" fmla="*/ 75037 w 147035"/>
                <a:gd name="connsiteY6" fmla="*/ 101160 h 147035"/>
                <a:gd name="connsiteX7" fmla="*/ 49012 w 147035"/>
                <a:gd name="connsiteY7" fmla="*/ 75135 h 147035"/>
                <a:gd name="connsiteX8" fmla="*/ 75037 w 147035"/>
                <a:gd name="connsiteY8" fmla="*/ 49012 h 147035"/>
                <a:gd name="connsiteX9" fmla="*/ 101111 w 147035"/>
                <a:gd name="connsiteY9" fmla="*/ 75135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0" y="75135"/>
                  </a:moveTo>
                  <a:cubicBezTo>
                    <a:pt x="0" y="116550"/>
                    <a:pt x="33671" y="150172"/>
                    <a:pt x="75037" y="150172"/>
                  </a:cubicBezTo>
                  <a:cubicBezTo>
                    <a:pt x="116452" y="150172"/>
                    <a:pt x="150123" y="116501"/>
                    <a:pt x="150123" y="75135"/>
                  </a:cubicBezTo>
                  <a:cubicBezTo>
                    <a:pt x="150123" y="33671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135"/>
                  </a:cubicBezTo>
                  <a:close/>
                  <a:moveTo>
                    <a:pt x="101111" y="75135"/>
                  </a:moveTo>
                  <a:cubicBezTo>
                    <a:pt x="101111" y="89496"/>
                    <a:pt x="89398" y="101160"/>
                    <a:pt x="75037" y="101160"/>
                  </a:cubicBezTo>
                  <a:cubicBezTo>
                    <a:pt x="60677" y="101160"/>
                    <a:pt x="49012" y="89496"/>
                    <a:pt x="49012" y="75135"/>
                  </a:cubicBezTo>
                  <a:cubicBezTo>
                    <a:pt x="49012" y="60726"/>
                    <a:pt x="60677" y="49012"/>
                    <a:pt x="75037" y="49012"/>
                  </a:cubicBezTo>
                  <a:cubicBezTo>
                    <a:pt x="89398" y="49012"/>
                    <a:pt x="101111" y="60726"/>
                    <a:pt x="101111" y="75135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B61522-8C30-4E55-BBE2-DBBCFC015514}"/>
                </a:ext>
              </a:extLst>
            </p:cNvPr>
            <p:cNvSpPr/>
            <p:nvPr/>
          </p:nvSpPr>
          <p:spPr>
            <a:xfrm>
              <a:off x="4476199" y="3809136"/>
              <a:ext cx="147036" cy="147036"/>
            </a:xfrm>
            <a:custGeom>
              <a:avLst/>
              <a:gdLst>
                <a:gd name="connsiteX0" fmla="*/ 75037 w 147035"/>
                <a:gd name="connsiteY0" fmla="*/ 150172 h 147035"/>
                <a:gd name="connsiteX1" fmla="*/ 150123 w 147035"/>
                <a:gd name="connsiteY1" fmla="*/ 75135 h 147035"/>
                <a:gd name="connsiteX2" fmla="*/ 75037 w 147035"/>
                <a:gd name="connsiteY2" fmla="*/ 0 h 147035"/>
                <a:gd name="connsiteX3" fmla="*/ 0 w 147035"/>
                <a:gd name="connsiteY3" fmla="*/ 75135 h 147035"/>
                <a:gd name="connsiteX4" fmla="*/ 75037 w 147035"/>
                <a:gd name="connsiteY4" fmla="*/ 150172 h 147035"/>
                <a:gd name="connsiteX5" fmla="*/ 75037 w 147035"/>
                <a:gd name="connsiteY5" fmla="*/ 49012 h 147035"/>
                <a:gd name="connsiteX6" fmla="*/ 101111 w 147035"/>
                <a:gd name="connsiteY6" fmla="*/ 75135 h 147035"/>
                <a:gd name="connsiteX7" fmla="*/ 75037 w 147035"/>
                <a:gd name="connsiteY7" fmla="*/ 101160 h 147035"/>
                <a:gd name="connsiteX8" fmla="*/ 49012 w 147035"/>
                <a:gd name="connsiteY8" fmla="*/ 75135 h 147035"/>
                <a:gd name="connsiteX9" fmla="*/ 75037 w 147035"/>
                <a:gd name="connsiteY9" fmla="*/ 49012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37" y="150172"/>
                  </a:moveTo>
                  <a:cubicBezTo>
                    <a:pt x="116452" y="150172"/>
                    <a:pt x="150123" y="116501"/>
                    <a:pt x="150123" y="75135"/>
                  </a:cubicBezTo>
                  <a:cubicBezTo>
                    <a:pt x="150123" y="33671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135"/>
                  </a:cubicBezTo>
                  <a:cubicBezTo>
                    <a:pt x="0" y="116550"/>
                    <a:pt x="33671" y="150172"/>
                    <a:pt x="75037" y="150172"/>
                  </a:cubicBezTo>
                  <a:close/>
                  <a:moveTo>
                    <a:pt x="75037" y="49012"/>
                  </a:moveTo>
                  <a:cubicBezTo>
                    <a:pt x="89398" y="49012"/>
                    <a:pt x="101111" y="60726"/>
                    <a:pt x="101111" y="75135"/>
                  </a:cubicBezTo>
                  <a:cubicBezTo>
                    <a:pt x="101111" y="89496"/>
                    <a:pt x="89398" y="101160"/>
                    <a:pt x="75037" y="101160"/>
                  </a:cubicBezTo>
                  <a:cubicBezTo>
                    <a:pt x="60677" y="101160"/>
                    <a:pt x="49012" y="89496"/>
                    <a:pt x="49012" y="75135"/>
                  </a:cubicBezTo>
                  <a:cubicBezTo>
                    <a:pt x="49012" y="60726"/>
                    <a:pt x="60677" y="49012"/>
                    <a:pt x="75037" y="4901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CE0C32-533F-49B5-B117-79C86DDBB7A4}"/>
                </a:ext>
              </a:extLst>
            </p:cNvPr>
            <p:cNvSpPr/>
            <p:nvPr/>
          </p:nvSpPr>
          <p:spPr>
            <a:xfrm>
              <a:off x="4273780" y="3629017"/>
              <a:ext cx="147036" cy="147036"/>
            </a:xfrm>
            <a:custGeom>
              <a:avLst/>
              <a:gdLst>
                <a:gd name="connsiteX0" fmla="*/ 75037 w 147035"/>
                <a:gd name="connsiteY0" fmla="*/ 150172 h 147035"/>
                <a:gd name="connsiteX1" fmla="*/ 150123 w 147035"/>
                <a:gd name="connsiteY1" fmla="*/ 75135 h 147035"/>
                <a:gd name="connsiteX2" fmla="*/ 75037 w 147035"/>
                <a:gd name="connsiteY2" fmla="*/ 0 h 147035"/>
                <a:gd name="connsiteX3" fmla="*/ 0 w 147035"/>
                <a:gd name="connsiteY3" fmla="*/ 75135 h 147035"/>
                <a:gd name="connsiteX4" fmla="*/ 75037 w 147035"/>
                <a:gd name="connsiteY4" fmla="*/ 150172 h 147035"/>
                <a:gd name="connsiteX5" fmla="*/ 75037 w 147035"/>
                <a:gd name="connsiteY5" fmla="*/ 49012 h 147035"/>
                <a:gd name="connsiteX6" fmla="*/ 101112 w 147035"/>
                <a:gd name="connsiteY6" fmla="*/ 75135 h 147035"/>
                <a:gd name="connsiteX7" fmla="*/ 75037 w 147035"/>
                <a:gd name="connsiteY7" fmla="*/ 101160 h 147035"/>
                <a:gd name="connsiteX8" fmla="*/ 49012 w 147035"/>
                <a:gd name="connsiteY8" fmla="*/ 75135 h 147035"/>
                <a:gd name="connsiteX9" fmla="*/ 75037 w 147035"/>
                <a:gd name="connsiteY9" fmla="*/ 49012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37" y="150172"/>
                  </a:moveTo>
                  <a:cubicBezTo>
                    <a:pt x="116452" y="150172"/>
                    <a:pt x="150123" y="116501"/>
                    <a:pt x="150123" y="75135"/>
                  </a:cubicBezTo>
                  <a:cubicBezTo>
                    <a:pt x="150123" y="33720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135"/>
                  </a:cubicBezTo>
                  <a:cubicBezTo>
                    <a:pt x="-49" y="116501"/>
                    <a:pt x="33622" y="150172"/>
                    <a:pt x="75037" y="150172"/>
                  </a:cubicBezTo>
                  <a:close/>
                  <a:moveTo>
                    <a:pt x="75037" y="49012"/>
                  </a:moveTo>
                  <a:cubicBezTo>
                    <a:pt x="89398" y="49012"/>
                    <a:pt x="101112" y="60726"/>
                    <a:pt x="101112" y="75135"/>
                  </a:cubicBezTo>
                  <a:cubicBezTo>
                    <a:pt x="101112" y="89496"/>
                    <a:pt x="89398" y="101160"/>
                    <a:pt x="75037" y="101160"/>
                  </a:cubicBezTo>
                  <a:cubicBezTo>
                    <a:pt x="60677" y="101160"/>
                    <a:pt x="49012" y="89496"/>
                    <a:pt x="49012" y="75135"/>
                  </a:cubicBezTo>
                  <a:cubicBezTo>
                    <a:pt x="48963" y="60677"/>
                    <a:pt x="60677" y="49012"/>
                    <a:pt x="75037" y="4901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9A1E5B-879B-4E66-8035-9250A694D67A}"/>
                </a:ext>
              </a:extLst>
            </p:cNvPr>
            <p:cNvSpPr/>
            <p:nvPr/>
          </p:nvSpPr>
          <p:spPr>
            <a:xfrm>
              <a:off x="5299892" y="3527808"/>
              <a:ext cx="147036" cy="147036"/>
            </a:xfrm>
            <a:custGeom>
              <a:avLst/>
              <a:gdLst>
                <a:gd name="connsiteX0" fmla="*/ 75037 w 147035"/>
                <a:gd name="connsiteY0" fmla="*/ 150172 h 147035"/>
                <a:gd name="connsiteX1" fmla="*/ 150123 w 147035"/>
                <a:gd name="connsiteY1" fmla="*/ 75086 h 147035"/>
                <a:gd name="connsiteX2" fmla="*/ 75037 w 147035"/>
                <a:gd name="connsiteY2" fmla="*/ 0 h 147035"/>
                <a:gd name="connsiteX3" fmla="*/ 0 w 147035"/>
                <a:gd name="connsiteY3" fmla="*/ 75086 h 147035"/>
                <a:gd name="connsiteX4" fmla="*/ 75037 w 147035"/>
                <a:gd name="connsiteY4" fmla="*/ 150172 h 147035"/>
                <a:gd name="connsiteX5" fmla="*/ 75037 w 147035"/>
                <a:gd name="connsiteY5" fmla="*/ 49012 h 147035"/>
                <a:gd name="connsiteX6" fmla="*/ 101111 w 147035"/>
                <a:gd name="connsiteY6" fmla="*/ 75086 h 147035"/>
                <a:gd name="connsiteX7" fmla="*/ 75037 w 147035"/>
                <a:gd name="connsiteY7" fmla="*/ 101160 h 147035"/>
                <a:gd name="connsiteX8" fmla="*/ 49012 w 147035"/>
                <a:gd name="connsiteY8" fmla="*/ 75086 h 147035"/>
                <a:gd name="connsiteX9" fmla="*/ 75037 w 147035"/>
                <a:gd name="connsiteY9" fmla="*/ 49012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37" y="150172"/>
                  </a:moveTo>
                  <a:cubicBezTo>
                    <a:pt x="116452" y="150172"/>
                    <a:pt x="150123" y="116501"/>
                    <a:pt x="150123" y="75086"/>
                  </a:cubicBezTo>
                  <a:cubicBezTo>
                    <a:pt x="150123" y="33671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086"/>
                  </a:cubicBezTo>
                  <a:cubicBezTo>
                    <a:pt x="0" y="116452"/>
                    <a:pt x="33671" y="150172"/>
                    <a:pt x="75037" y="150172"/>
                  </a:cubicBezTo>
                  <a:close/>
                  <a:moveTo>
                    <a:pt x="75037" y="49012"/>
                  </a:moveTo>
                  <a:cubicBezTo>
                    <a:pt x="89447" y="49012"/>
                    <a:pt x="101111" y="60726"/>
                    <a:pt x="101111" y="75086"/>
                  </a:cubicBezTo>
                  <a:cubicBezTo>
                    <a:pt x="101111" y="89447"/>
                    <a:pt x="89447" y="101160"/>
                    <a:pt x="75037" y="101160"/>
                  </a:cubicBezTo>
                  <a:cubicBezTo>
                    <a:pt x="60677" y="101160"/>
                    <a:pt x="49012" y="89447"/>
                    <a:pt x="49012" y="75086"/>
                  </a:cubicBezTo>
                  <a:cubicBezTo>
                    <a:pt x="49012" y="60677"/>
                    <a:pt x="60677" y="49012"/>
                    <a:pt x="75037" y="4901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EB51DFB-EF50-4C18-A135-A8B758853871}"/>
                </a:ext>
              </a:extLst>
            </p:cNvPr>
            <p:cNvSpPr/>
            <p:nvPr/>
          </p:nvSpPr>
          <p:spPr>
            <a:xfrm>
              <a:off x="4476199" y="4088846"/>
              <a:ext cx="147036" cy="147036"/>
            </a:xfrm>
            <a:custGeom>
              <a:avLst/>
              <a:gdLst>
                <a:gd name="connsiteX0" fmla="*/ 75037 w 147035"/>
                <a:gd name="connsiteY0" fmla="*/ 150172 h 147035"/>
                <a:gd name="connsiteX1" fmla="*/ 150123 w 147035"/>
                <a:gd name="connsiteY1" fmla="*/ 75135 h 147035"/>
                <a:gd name="connsiteX2" fmla="*/ 75037 w 147035"/>
                <a:gd name="connsiteY2" fmla="*/ 0 h 147035"/>
                <a:gd name="connsiteX3" fmla="*/ 0 w 147035"/>
                <a:gd name="connsiteY3" fmla="*/ 75135 h 147035"/>
                <a:gd name="connsiteX4" fmla="*/ 75037 w 147035"/>
                <a:gd name="connsiteY4" fmla="*/ 150172 h 147035"/>
                <a:gd name="connsiteX5" fmla="*/ 75037 w 147035"/>
                <a:gd name="connsiteY5" fmla="*/ 49012 h 147035"/>
                <a:gd name="connsiteX6" fmla="*/ 101111 w 147035"/>
                <a:gd name="connsiteY6" fmla="*/ 75135 h 147035"/>
                <a:gd name="connsiteX7" fmla="*/ 75037 w 147035"/>
                <a:gd name="connsiteY7" fmla="*/ 101160 h 147035"/>
                <a:gd name="connsiteX8" fmla="*/ 49012 w 147035"/>
                <a:gd name="connsiteY8" fmla="*/ 75135 h 147035"/>
                <a:gd name="connsiteX9" fmla="*/ 75037 w 147035"/>
                <a:gd name="connsiteY9" fmla="*/ 49012 h 14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35" h="147035">
                  <a:moveTo>
                    <a:pt x="75037" y="150172"/>
                  </a:moveTo>
                  <a:cubicBezTo>
                    <a:pt x="116452" y="150172"/>
                    <a:pt x="150123" y="116501"/>
                    <a:pt x="150123" y="75135"/>
                  </a:cubicBezTo>
                  <a:cubicBezTo>
                    <a:pt x="150123" y="33671"/>
                    <a:pt x="116403" y="0"/>
                    <a:pt x="75037" y="0"/>
                  </a:cubicBezTo>
                  <a:cubicBezTo>
                    <a:pt x="33671" y="0"/>
                    <a:pt x="0" y="33720"/>
                    <a:pt x="0" y="75135"/>
                  </a:cubicBezTo>
                  <a:cubicBezTo>
                    <a:pt x="-49" y="116550"/>
                    <a:pt x="33622" y="150172"/>
                    <a:pt x="75037" y="150172"/>
                  </a:cubicBezTo>
                  <a:close/>
                  <a:moveTo>
                    <a:pt x="75037" y="49012"/>
                  </a:moveTo>
                  <a:cubicBezTo>
                    <a:pt x="89398" y="49012"/>
                    <a:pt x="101111" y="60726"/>
                    <a:pt x="101111" y="75135"/>
                  </a:cubicBezTo>
                  <a:cubicBezTo>
                    <a:pt x="101111" y="89496"/>
                    <a:pt x="89398" y="101160"/>
                    <a:pt x="75037" y="101160"/>
                  </a:cubicBezTo>
                  <a:cubicBezTo>
                    <a:pt x="60677" y="101160"/>
                    <a:pt x="49012" y="89496"/>
                    <a:pt x="49012" y="75135"/>
                  </a:cubicBezTo>
                  <a:cubicBezTo>
                    <a:pt x="48963" y="60726"/>
                    <a:pt x="60677" y="49012"/>
                    <a:pt x="75037" y="49012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E412ED0-AC56-43B0-A37B-DA205008EB15}"/>
                </a:ext>
              </a:extLst>
            </p:cNvPr>
            <p:cNvSpPr/>
            <p:nvPr/>
          </p:nvSpPr>
          <p:spPr>
            <a:xfrm>
              <a:off x="5673644" y="4139414"/>
              <a:ext cx="196047" cy="196047"/>
            </a:xfrm>
            <a:custGeom>
              <a:avLst/>
              <a:gdLst>
                <a:gd name="connsiteX0" fmla="*/ 85097 w 196047"/>
                <a:gd name="connsiteY0" fmla="*/ 197775 h 196047"/>
                <a:gd name="connsiteX1" fmla="*/ 102447 w 196047"/>
                <a:gd name="connsiteY1" fmla="*/ 204931 h 196047"/>
                <a:gd name="connsiteX2" fmla="*/ 119797 w 196047"/>
                <a:gd name="connsiteY2" fmla="*/ 197775 h 196047"/>
                <a:gd name="connsiteX3" fmla="*/ 197775 w 196047"/>
                <a:gd name="connsiteY3" fmla="*/ 119797 h 196047"/>
                <a:gd name="connsiteX4" fmla="*/ 197775 w 196047"/>
                <a:gd name="connsiteY4" fmla="*/ 85146 h 196047"/>
                <a:gd name="connsiteX5" fmla="*/ 119797 w 196047"/>
                <a:gd name="connsiteY5" fmla="*/ 7168 h 196047"/>
                <a:gd name="connsiteX6" fmla="*/ 85146 w 196047"/>
                <a:gd name="connsiteY6" fmla="*/ 7168 h 196047"/>
                <a:gd name="connsiteX7" fmla="*/ 7168 w 196047"/>
                <a:gd name="connsiteY7" fmla="*/ 85146 h 196047"/>
                <a:gd name="connsiteX8" fmla="*/ 7168 w 196047"/>
                <a:gd name="connsiteY8" fmla="*/ 119797 h 196047"/>
                <a:gd name="connsiteX9" fmla="*/ 85097 w 196047"/>
                <a:gd name="connsiteY9" fmla="*/ 197775 h 196047"/>
                <a:gd name="connsiteX10" fmla="*/ 102447 w 196047"/>
                <a:gd name="connsiteY10" fmla="*/ 59170 h 196047"/>
                <a:gd name="connsiteX11" fmla="*/ 145773 w 196047"/>
                <a:gd name="connsiteY11" fmla="*/ 102496 h 196047"/>
                <a:gd name="connsiteX12" fmla="*/ 102447 w 196047"/>
                <a:gd name="connsiteY12" fmla="*/ 145823 h 196047"/>
                <a:gd name="connsiteX13" fmla="*/ 59121 w 196047"/>
                <a:gd name="connsiteY13" fmla="*/ 102496 h 196047"/>
                <a:gd name="connsiteX14" fmla="*/ 102447 w 196047"/>
                <a:gd name="connsiteY14" fmla="*/ 59170 h 19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6047" h="196047">
                  <a:moveTo>
                    <a:pt x="85097" y="197775"/>
                  </a:moveTo>
                  <a:cubicBezTo>
                    <a:pt x="89900" y="202578"/>
                    <a:pt x="96174" y="204931"/>
                    <a:pt x="102447" y="204931"/>
                  </a:cubicBezTo>
                  <a:cubicBezTo>
                    <a:pt x="108721" y="204931"/>
                    <a:pt x="114994" y="202529"/>
                    <a:pt x="119797" y="197775"/>
                  </a:cubicBezTo>
                  <a:lnTo>
                    <a:pt x="197775" y="119797"/>
                  </a:lnTo>
                  <a:cubicBezTo>
                    <a:pt x="207332" y="110240"/>
                    <a:pt x="207332" y="94703"/>
                    <a:pt x="197775" y="85146"/>
                  </a:cubicBezTo>
                  <a:lnTo>
                    <a:pt x="119797" y="7168"/>
                  </a:lnTo>
                  <a:cubicBezTo>
                    <a:pt x="110240" y="-2389"/>
                    <a:pt x="94703" y="-2389"/>
                    <a:pt x="85146" y="7168"/>
                  </a:cubicBezTo>
                  <a:lnTo>
                    <a:pt x="7168" y="85146"/>
                  </a:lnTo>
                  <a:cubicBezTo>
                    <a:pt x="-2389" y="94703"/>
                    <a:pt x="-2389" y="110240"/>
                    <a:pt x="7168" y="119797"/>
                  </a:cubicBezTo>
                  <a:lnTo>
                    <a:pt x="85097" y="197775"/>
                  </a:lnTo>
                  <a:close/>
                  <a:moveTo>
                    <a:pt x="102447" y="59170"/>
                  </a:moveTo>
                  <a:lnTo>
                    <a:pt x="145773" y="102496"/>
                  </a:lnTo>
                  <a:lnTo>
                    <a:pt x="102447" y="145823"/>
                  </a:lnTo>
                  <a:lnTo>
                    <a:pt x="59121" y="102496"/>
                  </a:lnTo>
                  <a:lnTo>
                    <a:pt x="102447" y="59170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E7D2A42-0285-416E-9FE2-0CDD8996FFB7}"/>
                </a:ext>
              </a:extLst>
            </p:cNvPr>
            <p:cNvSpPr/>
            <p:nvPr/>
          </p:nvSpPr>
          <p:spPr>
            <a:xfrm>
              <a:off x="5628369" y="3883144"/>
              <a:ext cx="196047" cy="196047"/>
            </a:xfrm>
            <a:custGeom>
              <a:avLst/>
              <a:gdLst>
                <a:gd name="connsiteX0" fmla="*/ 102435 w 196047"/>
                <a:gd name="connsiteY0" fmla="*/ 204722 h 196047"/>
                <a:gd name="connsiteX1" fmla="*/ 119785 w 196047"/>
                <a:gd name="connsiteY1" fmla="*/ 197567 h 196047"/>
                <a:gd name="connsiteX2" fmla="*/ 197763 w 196047"/>
                <a:gd name="connsiteY2" fmla="*/ 119638 h 196047"/>
                <a:gd name="connsiteX3" fmla="*/ 204918 w 196047"/>
                <a:gd name="connsiteY3" fmla="*/ 102288 h 196047"/>
                <a:gd name="connsiteX4" fmla="*/ 197763 w 196047"/>
                <a:gd name="connsiteY4" fmla="*/ 84937 h 196047"/>
                <a:gd name="connsiteX5" fmla="*/ 119785 w 196047"/>
                <a:gd name="connsiteY5" fmla="*/ 6911 h 196047"/>
                <a:gd name="connsiteX6" fmla="*/ 85134 w 196047"/>
                <a:gd name="connsiteY6" fmla="*/ 6911 h 196047"/>
                <a:gd name="connsiteX7" fmla="*/ 7156 w 196047"/>
                <a:gd name="connsiteY7" fmla="*/ 84986 h 196047"/>
                <a:gd name="connsiteX8" fmla="*/ 0 w 196047"/>
                <a:gd name="connsiteY8" fmla="*/ 102337 h 196047"/>
                <a:gd name="connsiteX9" fmla="*/ 7156 w 196047"/>
                <a:gd name="connsiteY9" fmla="*/ 119687 h 196047"/>
                <a:gd name="connsiteX10" fmla="*/ 85134 w 196047"/>
                <a:gd name="connsiteY10" fmla="*/ 197616 h 196047"/>
                <a:gd name="connsiteX11" fmla="*/ 102435 w 196047"/>
                <a:gd name="connsiteY11" fmla="*/ 204722 h 196047"/>
                <a:gd name="connsiteX12" fmla="*/ 102435 w 196047"/>
                <a:gd name="connsiteY12" fmla="*/ 58961 h 196047"/>
                <a:gd name="connsiteX13" fmla="*/ 145761 w 196047"/>
                <a:gd name="connsiteY13" fmla="*/ 102337 h 196047"/>
                <a:gd name="connsiteX14" fmla="*/ 102435 w 196047"/>
                <a:gd name="connsiteY14" fmla="*/ 145614 h 196047"/>
                <a:gd name="connsiteX15" fmla="*/ 59108 w 196047"/>
                <a:gd name="connsiteY15" fmla="*/ 102337 h 196047"/>
                <a:gd name="connsiteX16" fmla="*/ 102435 w 196047"/>
                <a:gd name="connsiteY16" fmla="*/ 58961 h 19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047" h="196047">
                  <a:moveTo>
                    <a:pt x="102435" y="204722"/>
                  </a:moveTo>
                  <a:cubicBezTo>
                    <a:pt x="108708" y="204722"/>
                    <a:pt x="114982" y="202321"/>
                    <a:pt x="119785" y="197567"/>
                  </a:cubicBezTo>
                  <a:lnTo>
                    <a:pt x="197763" y="119638"/>
                  </a:lnTo>
                  <a:cubicBezTo>
                    <a:pt x="202370" y="115031"/>
                    <a:pt x="204918" y="108806"/>
                    <a:pt x="204918" y="102288"/>
                  </a:cubicBezTo>
                  <a:cubicBezTo>
                    <a:pt x="204918" y="95769"/>
                    <a:pt x="202321" y="89544"/>
                    <a:pt x="197763" y="84937"/>
                  </a:cubicBezTo>
                  <a:lnTo>
                    <a:pt x="119785" y="6911"/>
                  </a:lnTo>
                  <a:cubicBezTo>
                    <a:pt x="110571" y="-2304"/>
                    <a:pt x="94299" y="-2304"/>
                    <a:pt x="85134" y="6911"/>
                  </a:cubicBezTo>
                  <a:lnTo>
                    <a:pt x="7156" y="84986"/>
                  </a:lnTo>
                  <a:cubicBezTo>
                    <a:pt x="2549" y="89594"/>
                    <a:pt x="0" y="95818"/>
                    <a:pt x="0" y="102337"/>
                  </a:cubicBezTo>
                  <a:cubicBezTo>
                    <a:pt x="0" y="108855"/>
                    <a:pt x="2598" y="115080"/>
                    <a:pt x="7156" y="119687"/>
                  </a:cubicBezTo>
                  <a:lnTo>
                    <a:pt x="85134" y="197616"/>
                  </a:lnTo>
                  <a:cubicBezTo>
                    <a:pt x="89888" y="202370"/>
                    <a:pt x="96161" y="204722"/>
                    <a:pt x="102435" y="204722"/>
                  </a:cubicBezTo>
                  <a:close/>
                  <a:moveTo>
                    <a:pt x="102435" y="58961"/>
                  </a:moveTo>
                  <a:lnTo>
                    <a:pt x="145761" y="102337"/>
                  </a:lnTo>
                  <a:lnTo>
                    <a:pt x="102435" y="145614"/>
                  </a:lnTo>
                  <a:lnTo>
                    <a:pt x="59108" y="102337"/>
                  </a:lnTo>
                  <a:lnTo>
                    <a:pt x="102435" y="58961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D9D96D-7EEA-4CA1-A5F2-3C885BFFE1DC}"/>
                </a:ext>
              </a:extLst>
            </p:cNvPr>
            <p:cNvSpPr/>
            <p:nvPr/>
          </p:nvSpPr>
          <p:spPr>
            <a:xfrm>
              <a:off x="5323111" y="4112066"/>
              <a:ext cx="196047" cy="196047"/>
            </a:xfrm>
            <a:custGeom>
              <a:avLst/>
              <a:gdLst>
                <a:gd name="connsiteX0" fmla="*/ 197775 w 196047"/>
                <a:gd name="connsiteY0" fmla="*/ 85146 h 196047"/>
                <a:gd name="connsiteX1" fmla="*/ 119797 w 196047"/>
                <a:gd name="connsiteY1" fmla="*/ 7168 h 196047"/>
                <a:gd name="connsiteX2" fmla="*/ 85146 w 196047"/>
                <a:gd name="connsiteY2" fmla="*/ 7168 h 196047"/>
                <a:gd name="connsiteX3" fmla="*/ 7168 w 196047"/>
                <a:gd name="connsiteY3" fmla="*/ 85146 h 196047"/>
                <a:gd name="connsiteX4" fmla="*/ 7168 w 196047"/>
                <a:gd name="connsiteY4" fmla="*/ 119797 h 196047"/>
                <a:gd name="connsiteX5" fmla="*/ 85146 w 196047"/>
                <a:gd name="connsiteY5" fmla="*/ 197775 h 196047"/>
                <a:gd name="connsiteX6" fmla="*/ 102496 w 196047"/>
                <a:gd name="connsiteY6" fmla="*/ 204931 h 196047"/>
                <a:gd name="connsiteX7" fmla="*/ 119846 w 196047"/>
                <a:gd name="connsiteY7" fmla="*/ 197775 h 196047"/>
                <a:gd name="connsiteX8" fmla="*/ 197824 w 196047"/>
                <a:gd name="connsiteY8" fmla="*/ 119797 h 196047"/>
                <a:gd name="connsiteX9" fmla="*/ 197775 w 196047"/>
                <a:gd name="connsiteY9" fmla="*/ 85146 h 196047"/>
                <a:gd name="connsiteX10" fmla="*/ 102447 w 196047"/>
                <a:gd name="connsiteY10" fmla="*/ 145773 h 196047"/>
                <a:gd name="connsiteX11" fmla="*/ 59121 w 196047"/>
                <a:gd name="connsiteY11" fmla="*/ 102447 h 196047"/>
                <a:gd name="connsiteX12" fmla="*/ 102447 w 196047"/>
                <a:gd name="connsiteY12" fmla="*/ 59121 h 196047"/>
                <a:gd name="connsiteX13" fmla="*/ 145774 w 196047"/>
                <a:gd name="connsiteY13" fmla="*/ 102447 h 196047"/>
                <a:gd name="connsiteX14" fmla="*/ 102447 w 196047"/>
                <a:gd name="connsiteY14" fmla="*/ 145773 h 19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6047" h="196047">
                  <a:moveTo>
                    <a:pt x="197775" y="85146"/>
                  </a:moveTo>
                  <a:lnTo>
                    <a:pt x="119797" y="7168"/>
                  </a:lnTo>
                  <a:cubicBezTo>
                    <a:pt x="110240" y="-2389"/>
                    <a:pt x="94703" y="-2389"/>
                    <a:pt x="85146" y="7168"/>
                  </a:cubicBezTo>
                  <a:lnTo>
                    <a:pt x="7168" y="85146"/>
                  </a:lnTo>
                  <a:cubicBezTo>
                    <a:pt x="-2389" y="94703"/>
                    <a:pt x="-2389" y="110240"/>
                    <a:pt x="7168" y="119797"/>
                  </a:cubicBezTo>
                  <a:lnTo>
                    <a:pt x="85146" y="197775"/>
                  </a:lnTo>
                  <a:cubicBezTo>
                    <a:pt x="89949" y="202578"/>
                    <a:pt x="96223" y="204931"/>
                    <a:pt x="102496" y="204931"/>
                  </a:cubicBezTo>
                  <a:cubicBezTo>
                    <a:pt x="108770" y="204931"/>
                    <a:pt x="115043" y="202529"/>
                    <a:pt x="119846" y="197775"/>
                  </a:cubicBezTo>
                  <a:lnTo>
                    <a:pt x="197824" y="119797"/>
                  </a:lnTo>
                  <a:cubicBezTo>
                    <a:pt x="207332" y="110240"/>
                    <a:pt x="207332" y="94703"/>
                    <a:pt x="197775" y="85146"/>
                  </a:cubicBezTo>
                  <a:close/>
                  <a:moveTo>
                    <a:pt x="102447" y="145773"/>
                  </a:moveTo>
                  <a:lnTo>
                    <a:pt x="59121" y="102447"/>
                  </a:lnTo>
                  <a:lnTo>
                    <a:pt x="102447" y="59121"/>
                  </a:lnTo>
                  <a:lnTo>
                    <a:pt x="145774" y="102447"/>
                  </a:lnTo>
                  <a:lnTo>
                    <a:pt x="102447" y="145773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D7CFD8-05D8-4B68-9A66-43B2E84EA7A0}"/>
                </a:ext>
              </a:extLst>
            </p:cNvPr>
            <p:cNvSpPr/>
            <p:nvPr/>
          </p:nvSpPr>
          <p:spPr>
            <a:xfrm>
              <a:off x="5451669" y="4323552"/>
              <a:ext cx="196047" cy="196047"/>
            </a:xfrm>
            <a:custGeom>
              <a:avLst/>
              <a:gdLst>
                <a:gd name="connsiteX0" fmla="*/ 85097 w 196047"/>
                <a:gd name="connsiteY0" fmla="*/ 197775 h 196047"/>
                <a:gd name="connsiteX1" fmla="*/ 102447 w 196047"/>
                <a:gd name="connsiteY1" fmla="*/ 204931 h 196047"/>
                <a:gd name="connsiteX2" fmla="*/ 119797 w 196047"/>
                <a:gd name="connsiteY2" fmla="*/ 197775 h 196047"/>
                <a:gd name="connsiteX3" fmla="*/ 197775 w 196047"/>
                <a:gd name="connsiteY3" fmla="*/ 119797 h 196047"/>
                <a:gd name="connsiteX4" fmla="*/ 197775 w 196047"/>
                <a:gd name="connsiteY4" fmla="*/ 85146 h 196047"/>
                <a:gd name="connsiteX5" fmla="*/ 119797 w 196047"/>
                <a:gd name="connsiteY5" fmla="*/ 7168 h 196047"/>
                <a:gd name="connsiteX6" fmla="*/ 85146 w 196047"/>
                <a:gd name="connsiteY6" fmla="*/ 7168 h 196047"/>
                <a:gd name="connsiteX7" fmla="*/ 7168 w 196047"/>
                <a:gd name="connsiteY7" fmla="*/ 85146 h 196047"/>
                <a:gd name="connsiteX8" fmla="*/ 7168 w 196047"/>
                <a:gd name="connsiteY8" fmla="*/ 119797 h 196047"/>
                <a:gd name="connsiteX9" fmla="*/ 85097 w 196047"/>
                <a:gd name="connsiteY9" fmla="*/ 197775 h 196047"/>
                <a:gd name="connsiteX10" fmla="*/ 102447 w 196047"/>
                <a:gd name="connsiteY10" fmla="*/ 59170 h 196047"/>
                <a:gd name="connsiteX11" fmla="*/ 145773 w 196047"/>
                <a:gd name="connsiteY11" fmla="*/ 102496 h 196047"/>
                <a:gd name="connsiteX12" fmla="*/ 102447 w 196047"/>
                <a:gd name="connsiteY12" fmla="*/ 145823 h 196047"/>
                <a:gd name="connsiteX13" fmla="*/ 59121 w 196047"/>
                <a:gd name="connsiteY13" fmla="*/ 102496 h 196047"/>
                <a:gd name="connsiteX14" fmla="*/ 102447 w 196047"/>
                <a:gd name="connsiteY14" fmla="*/ 59170 h 19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6047" h="196047">
                  <a:moveTo>
                    <a:pt x="85097" y="197775"/>
                  </a:moveTo>
                  <a:cubicBezTo>
                    <a:pt x="89900" y="202578"/>
                    <a:pt x="96174" y="204931"/>
                    <a:pt x="102447" y="204931"/>
                  </a:cubicBezTo>
                  <a:cubicBezTo>
                    <a:pt x="108720" y="204931"/>
                    <a:pt x="114994" y="202529"/>
                    <a:pt x="119797" y="197775"/>
                  </a:cubicBezTo>
                  <a:lnTo>
                    <a:pt x="197775" y="119797"/>
                  </a:lnTo>
                  <a:cubicBezTo>
                    <a:pt x="207332" y="110240"/>
                    <a:pt x="207332" y="94703"/>
                    <a:pt x="197775" y="85146"/>
                  </a:cubicBezTo>
                  <a:lnTo>
                    <a:pt x="119797" y="7168"/>
                  </a:lnTo>
                  <a:cubicBezTo>
                    <a:pt x="110240" y="-2389"/>
                    <a:pt x="94703" y="-2389"/>
                    <a:pt x="85146" y="7168"/>
                  </a:cubicBezTo>
                  <a:lnTo>
                    <a:pt x="7168" y="85146"/>
                  </a:lnTo>
                  <a:cubicBezTo>
                    <a:pt x="-2389" y="94703"/>
                    <a:pt x="-2389" y="110240"/>
                    <a:pt x="7168" y="119797"/>
                  </a:cubicBezTo>
                  <a:lnTo>
                    <a:pt x="85097" y="197775"/>
                  </a:lnTo>
                  <a:close/>
                  <a:moveTo>
                    <a:pt x="102447" y="59170"/>
                  </a:moveTo>
                  <a:lnTo>
                    <a:pt x="145773" y="102496"/>
                  </a:lnTo>
                  <a:lnTo>
                    <a:pt x="102447" y="145823"/>
                  </a:lnTo>
                  <a:lnTo>
                    <a:pt x="59121" y="102496"/>
                  </a:lnTo>
                  <a:lnTo>
                    <a:pt x="102447" y="59170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0177B1F-191A-4E39-B1C5-1E93A9C1DF8B}"/>
                </a:ext>
              </a:extLst>
            </p:cNvPr>
            <p:cNvSpPr/>
            <p:nvPr/>
          </p:nvSpPr>
          <p:spPr>
            <a:xfrm>
              <a:off x="5082132" y="4295419"/>
              <a:ext cx="196047" cy="196047"/>
            </a:xfrm>
            <a:custGeom>
              <a:avLst/>
              <a:gdLst>
                <a:gd name="connsiteX0" fmla="*/ 85133 w 196047"/>
                <a:gd name="connsiteY0" fmla="*/ 7168 h 196047"/>
                <a:gd name="connsiteX1" fmla="*/ 7156 w 196047"/>
                <a:gd name="connsiteY1" fmla="*/ 85097 h 196047"/>
                <a:gd name="connsiteX2" fmla="*/ 0 w 196047"/>
                <a:gd name="connsiteY2" fmla="*/ 102447 h 196047"/>
                <a:gd name="connsiteX3" fmla="*/ 7156 w 196047"/>
                <a:gd name="connsiteY3" fmla="*/ 119797 h 196047"/>
                <a:gd name="connsiteX4" fmla="*/ 85133 w 196047"/>
                <a:gd name="connsiteY4" fmla="*/ 197824 h 196047"/>
                <a:gd name="connsiteX5" fmla="*/ 102484 w 196047"/>
                <a:gd name="connsiteY5" fmla="*/ 204980 h 196047"/>
                <a:gd name="connsiteX6" fmla="*/ 119834 w 196047"/>
                <a:gd name="connsiteY6" fmla="*/ 197824 h 196047"/>
                <a:gd name="connsiteX7" fmla="*/ 197812 w 196047"/>
                <a:gd name="connsiteY7" fmla="*/ 119797 h 196047"/>
                <a:gd name="connsiteX8" fmla="*/ 204968 w 196047"/>
                <a:gd name="connsiteY8" fmla="*/ 102447 h 196047"/>
                <a:gd name="connsiteX9" fmla="*/ 197812 w 196047"/>
                <a:gd name="connsiteY9" fmla="*/ 85097 h 196047"/>
                <a:gd name="connsiteX10" fmla="*/ 119834 w 196047"/>
                <a:gd name="connsiteY10" fmla="*/ 7168 h 196047"/>
                <a:gd name="connsiteX11" fmla="*/ 85133 w 196047"/>
                <a:gd name="connsiteY11" fmla="*/ 7168 h 196047"/>
                <a:gd name="connsiteX12" fmla="*/ 102435 w 196047"/>
                <a:gd name="connsiteY12" fmla="*/ 145773 h 196047"/>
                <a:gd name="connsiteX13" fmla="*/ 59108 w 196047"/>
                <a:gd name="connsiteY13" fmla="*/ 102398 h 196047"/>
                <a:gd name="connsiteX14" fmla="*/ 102435 w 196047"/>
                <a:gd name="connsiteY14" fmla="*/ 59120 h 196047"/>
                <a:gd name="connsiteX15" fmla="*/ 145761 w 196047"/>
                <a:gd name="connsiteY15" fmla="*/ 102398 h 196047"/>
                <a:gd name="connsiteX16" fmla="*/ 102435 w 196047"/>
                <a:gd name="connsiteY16" fmla="*/ 145773 h 19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047" h="196047">
                  <a:moveTo>
                    <a:pt x="85133" y="7168"/>
                  </a:moveTo>
                  <a:lnTo>
                    <a:pt x="7156" y="85097"/>
                  </a:lnTo>
                  <a:cubicBezTo>
                    <a:pt x="2549" y="89704"/>
                    <a:pt x="0" y="95928"/>
                    <a:pt x="0" y="102447"/>
                  </a:cubicBezTo>
                  <a:cubicBezTo>
                    <a:pt x="0" y="108966"/>
                    <a:pt x="2598" y="115190"/>
                    <a:pt x="7156" y="119797"/>
                  </a:cubicBezTo>
                  <a:lnTo>
                    <a:pt x="85133" y="197824"/>
                  </a:lnTo>
                  <a:cubicBezTo>
                    <a:pt x="89741" y="202431"/>
                    <a:pt x="95965" y="204980"/>
                    <a:pt x="102484" y="204980"/>
                  </a:cubicBezTo>
                  <a:cubicBezTo>
                    <a:pt x="109002" y="204980"/>
                    <a:pt x="115227" y="202382"/>
                    <a:pt x="119834" y="197824"/>
                  </a:cubicBezTo>
                  <a:lnTo>
                    <a:pt x="197812" y="119797"/>
                  </a:lnTo>
                  <a:cubicBezTo>
                    <a:pt x="202419" y="115190"/>
                    <a:pt x="204968" y="108966"/>
                    <a:pt x="204968" y="102447"/>
                  </a:cubicBezTo>
                  <a:cubicBezTo>
                    <a:pt x="204968" y="95928"/>
                    <a:pt x="202370" y="89704"/>
                    <a:pt x="197812" y="85097"/>
                  </a:cubicBezTo>
                  <a:lnTo>
                    <a:pt x="119834" y="7168"/>
                  </a:lnTo>
                  <a:cubicBezTo>
                    <a:pt x="110228" y="-2389"/>
                    <a:pt x="94691" y="-2389"/>
                    <a:pt x="85133" y="7168"/>
                  </a:cubicBezTo>
                  <a:close/>
                  <a:moveTo>
                    <a:pt x="102435" y="145773"/>
                  </a:moveTo>
                  <a:lnTo>
                    <a:pt x="59108" y="102398"/>
                  </a:lnTo>
                  <a:lnTo>
                    <a:pt x="102435" y="59120"/>
                  </a:lnTo>
                  <a:lnTo>
                    <a:pt x="145761" y="102398"/>
                  </a:lnTo>
                  <a:lnTo>
                    <a:pt x="102435" y="145773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8B71DF1-325A-46AF-BCE8-70C6A81012AF}"/>
                </a:ext>
              </a:extLst>
            </p:cNvPr>
            <p:cNvSpPr/>
            <p:nvPr/>
          </p:nvSpPr>
          <p:spPr>
            <a:xfrm>
              <a:off x="5934730" y="3882984"/>
              <a:ext cx="196047" cy="196047"/>
            </a:xfrm>
            <a:custGeom>
              <a:avLst/>
              <a:gdLst>
                <a:gd name="connsiteX0" fmla="*/ 85097 w 196047"/>
                <a:gd name="connsiteY0" fmla="*/ 197775 h 196047"/>
                <a:gd name="connsiteX1" fmla="*/ 102447 w 196047"/>
                <a:gd name="connsiteY1" fmla="*/ 204931 h 196047"/>
                <a:gd name="connsiteX2" fmla="*/ 119797 w 196047"/>
                <a:gd name="connsiteY2" fmla="*/ 197775 h 196047"/>
                <a:gd name="connsiteX3" fmla="*/ 197775 w 196047"/>
                <a:gd name="connsiteY3" fmla="*/ 119797 h 196047"/>
                <a:gd name="connsiteX4" fmla="*/ 197775 w 196047"/>
                <a:gd name="connsiteY4" fmla="*/ 85146 h 196047"/>
                <a:gd name="connsiteX5" fmla="*/ 119797 w 196047"/>
                <a:gd name="connsiteY5" fmla="*/ 7168 h 196047"/>
                <a:gd name="connsiteX6" fmla="*/ 85146 w 196047"/>
                <a:gd name="connsiteY6" fmla="*/ 7168 h 196047"/>
                <a:gd name="connsiteX7" fmla="*/ 7168 w 196047"/>
                <a:gd name="connsiteY7" fmla="*/ 85146 h 196047"/>
                <a:gd name="connsiteX8" fmla="*/ 7168 w 196047"/>
                <a:gd name="connsiteY8" fmla="*/ 119797 h 196047"/>
                <a:gd name="connsiteX9" fmla="*/ 85097 w 196047"/>
                <a:gd name="connsiteY9" fmla="*/ 197775 h 196047"/>
                <a:gd name="connsiteX10" fmla="*/ 102447 w 196047"/>
                <a:gd name="connsiteY10" fmla="*/ 59170 h 196047"/>
                <a:gd name="connsiteX11" fmla="*/ 145774 w 196047"/>
                <a:gd name="connsiteY11" fmla="*/ 102496 h 196047"/>
                <a:gd name="connsiteX12" fmla="*/ 102447 w 196047"/>
                <a:gd name="connsiteY12" fmla="*/ 145822 h 196047"/>
                <a:gd name="connsiteX13" fmla="*/ 59121 w 196047"/>
                <a:gd name="connsiteY13" fmla="*/ 102496 h 196047"/>
                <a:gd name="connsiteX14" fmla="*/ 102447 w 196047"/>
                <a:gd name="connsiteY14" fmla="*/ 59170 h 19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6047" h="196047">
                  <a:moveTo>
                    <a:pt x="85097" y="197775"/>
                  </a:moveTo>
                  <a:cubicBezTo>
                    <a:pt x="89900" y="202578"/>
                    <a:pt x="96174" y="204931"/>
                    <a:pt x="102447" y="204931"/>
                  </a:cubicBezTo>
                  <a:cubicBezTo>
                    <a:pt x="108721" y="204931"/>
                    <a:pt x="114994" y="202529"/>
                    <a:pt x="119797" y="197775"/>
                  </a:cubicBezTo>
                  <a:lnTo>
                    <a:pt x="197775" y="119797"/>
                  </a:lnTo>
                  <a:cubicBezTo>
                    <a:pt x="207332" y="110240"/>
                    <a:pt x="207332" y="94703"/>
                    <a:pt x="197775" y="85146"/>
                  </a:cubicBezTo>
                  <a:lnTo>
                    <a:pt x="119797" y="7168"/>
                  </a:lnTo>
                  <a:cubicBezTo>
                    <a:pt x="110240" y="-2389"/>
                    <a:pt x="94703" y="-2389"/>
                    <a:pt x="85146" y="7168"/>
                  </a:cubicBezTo>
                  <a:lnTo>
                    <a:pt x="7168" y="85146"/>
                  </a:lnTo>
                  <a:cubicBezTo>
                    <a:pt x="-2389" y="94703"/>
                    <a:pt x="-2389" y="110240"/>
                    <a:pt x="7168" y="119797"/>
                  </a:cubicBezTo>
                  <a:lnTo>
                    <a:pt x="85097" y="197775"/>
                  </a:lnTo>
                  <a:close/>
                  <a:moveTo>
                    <a:pt x="102447" y="59170"/>
                  </a:moveTo>
                  <a:lnTo>
                    <a:pt x="145774" y="102496"/>
                  </a:lnTo>
                  <a:lnTo>
                    <a:pt x="102447" y="145822"/>
                  </a:lnTo>
                  <a:lnTo>
                    <a:pt x="59121" y="102496"/>
                  </a:lnTo>
                  <a:lnTo>
                    <a:pt x="102447" y="59170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CD659FE-2246-4A82-963D-D54D0016CE42}"/>
                </a:ext>
              </a:extLst>
            </p:cNvPr>
            <p:cNvSpPr/>
            <p:nvPr/>
          </p:nvSpPr>
          <p:spPr>
            <a:xfrm>
              <a:off x="5829550" y="3601607"/>
              <a:ext cx="196047" cy="196047"/>
            </a:xfrm>
            <a:custGeom>
              <a:avLst/>
              <a:gdLst>
                <a:gd name="connsiteX0" fmla="*/ 102447 w 196047"/>
                <a:gd name="connsiteY0" fmla="*/ 204931 h 196047"/>
                <a:gd name="connsiteX1" fmla="*/ 119797 w 196047"/>
                <a:gd name="connsiteY1" fmla="*/ 197775 h 196047"/>
                <a:gd name="connsiteX2" fmla="*/ 197775 w 196047"/>
                <a:gd name="connsiteY2" fmla="*/ 119797 h 196047"/>
                <a:gd name="connsiteX3" fmla="*/ 197775 w 196047"/>
                <a:gd name="connsiteY3" fmla="*/ 85146 h 196047"/>
                <a:gd name="connsiteX4" fmla="*/ 119797 w 196047"/>
                <a:gd name="connsiteY4" fmla="*/ 7168 h 196047"/>
                <a:gd name="connsiteX5" fmla="*/ 85146 w 196047"/>
                <a:gd name="connsiteY5" fmla="*/ 7168 h 196047"/>
                <a:gd name="connsiteX6" fmla="*/ 7168 w 196047"/>
                <a:gd name="connsiteY6" fmla="*/ 85146 h 196047"/>
                <a:gd name="connsiteX7" fmla="*/ 7168 w 196047"/>
                <a:gd name="connsiteY7" fmla="*/ 119797 h 196047"/>
                <a:gd name="connsiteX8" fmla="*/ 85146 w 196047"/>
                <a:gd name="connsiteY8" fmla="*/ 197775 h 196047"/>
                <a:gd name="connsiteX9" fmla="*/ 102447 w 196047"/>
                <a:gd name="connsiteY9" fmla="*/ 204931 h 196047"/>
                <a:gd name="connsiteX10" fmla="*/ 102447 w 196047"/>
                <a:gd name="connsiteY10" fmla="*/ 59170 h 196047"/>
                <a:gd name="connsiteX11" fmla="*/ 145774 w 196047"/>
                <a:gd name="connsiteY11" fmla="*/ 102496 h 196047"/>
                <a:gd name="connsiteX12" fmla="*/ 102447 w 196047"/>
                <a:gd name="connsiteY12" fmla="*/ 145822 h 196047"/>
                <a:gd name="connsiteX13" fmla="*/ 59121 w 196047"/>
                <a:gd name="connsiteY13" fmla="*/ 102496 h 196047"/>
                <a:gd name="connsiteX14" fmla="*/ 102447 w 196047"/>
                <a:gd name="connsiteY14" fmla="*/ 59170 h 19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6047" h="196047">
                  <a:moveTo>
                    <a:pt x="102447" y="204931"/>
                  </a:moveTo>
                  <a:cubicBezTo>
                    <a:pt x="108721" y="204931"/>
                    <a:pt x="114994" y="202529"/>
                    <a:pt x="119797" y="197775"/>
                  </a:cubicBezTo>
                  <a:lnTo>
                    <a:pt x="197775" y="119797"/>
                  </a:lnTo>
                  <a:cubicBezTo>
                    <a:pt x="207332" y="110240"/>
                    <a:pt x="207332" y="94703"/>
                    <a:pt x="197775" y="85146"/>
                  </a:cubicBezTo>
                  <a:lnTo>
                    <a:pt x="119797" y="7168"/>
                  </a:lnTo>
                  <a:cubicBezTo>
                    <a:pt x="110240" y="-2389"/>
                    <a:pt x="94703" y="-2389"/>
                    <a:pt x="85146" y="7168"/>
                  </a:cubicBezTo>
                  <a:lnTo>
                    <a:pt x="7168" y="85146"/>
                  </a:lnTo>
                  <a:cubicBezTo>
                    <a:pt x="-2389" y="94703"/>
                    <a:pt x="-2389" y="110240"/>
                    <a:pt x="7168" y="119797"/>
                  </a:cubicBezTo>
                  <a:lnTo>
                    <a:pt x="85146" y="197775"/>
                  </a:lnTo>
                  <a:cubicBezTo>
                    <a:pt x="89949" y="202529"/>
                    <a:pt x="96223" y="204931"/>
                    <a:pt x="102447" y="204931"/>
                  </a:cubicBezTo>
                  <a:close/>
                  <a:moveTo>
                    <a:pt x="102447" y="59170"/>
                  </a:moveTo>
                  <a:lnTo>
                    <a:pt x="145774" y="102496"/>
                  </a:lnTo>
                  <a:lnTo>
                    <a:pt x="102447" y="145822"/>
                  </a:lnTo>
                  <a:lnTo>
                    <a:pt x="59121" y="102496"/>
                  </a:lnTo>
                  <a:lnTo>
                    <a:pt x="102447" y="59170"/>
                  </a:lnTo>
                  <a:close/>
                </a:path>
              </a:pathLst>
            </a:custGeom>
            <a:solidFill>
              <a:srgbClr val="5B9BD5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6314DD0F-18CA-4422-99B9-B5B4FD52D0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45880" y="4075194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6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9" grpId="0" build="p"/>
      <p:bldP spid="10" grpId="0" build="p"/>
      <p:bldP spid="13" grpId="0" build="p"/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877520-9703-4F11-8389-02F8C347B3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6313" y="859313"/>
            <a:ext cx="5139373" cy="5139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CECDC6-D6C6-4A19-89BC-3388A501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06015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A07E-294B-4B18-A4CE-ED98E6ED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EC91-69E8-4150-B107-B655DE67D1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Decision</a:t>
            </a:r>
          </a:p>
          <a:p>
            <a:r>
              <a:rPr lang="en-US" dirty="0"/>
              <a:t>Action</a:t>
            </a:r>
          </a:p>
          <a:p>
            <a:pPr marL="0" indent="0">
              <a:buNone/>
            </a:pPr>
            <a:r>
              <a:rPr lang="en-US" dirty="0"/>
              <a:t>Outcome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7">
            <a:extLst>
              <a:ext uri="{FF2B5EF4-FFF2-40B4-BE49-F238E27FC236}">
                <a16:creationId xmlns:a16="http://schemas.microsoft.com/office/drawing/2014/main" id="{7D9D8A4B-FC87-4969-A64C-35E9D3FA9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4700" y="2362994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A07E-294B-4B18-A4CE-ED98E6ED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4666BA-ACA9-441D-883B-E1B589A63B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Decide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4AE1F9-73B2-4DFF-B5A9-FC27A93CAF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Communicate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84B1CF-B4E8-4B3F-BBC4-414185B413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Automate</a:t>
            </a:r>
          </a:p>
        </p:txBody>
      </p:sp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4449F0AE-C541-4D42-85BB-3C94908E9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7790" y="2243138"/>
            <a:ext cx="2608328" cy="2607605"/>
          </a:xfrm>
          <a:prstGeom prst="rect">
            <a:avLst/>
          </a:prstGeom>
        </p:spPr>
      </p:pic>
      <p:pic>
        <p:nvPicPr>
          <p:cNvPr id="25" name="Content Placeholder 21">
            <a:extLst>
              <a:ext uri="{FF2B5EF4-FFF2-40B4-BE49-F238E27FC236}">
                <a16:creationId xmlns:a16="http://schemas.microsoft.com/office/drawing/2014/main" id="{3C16DBC6-D141-4850-8218-E073E1BD2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2454" y="2243139"/>
            <a:ext cx="2607604" cy="2607604"/>
          </a:xfrm>
          <a:prstGeom prst="rect">
            <a:avLst/>
          </a:prstGeom>
        </p:spPr>
      </p:pic>
      <p:pic>
        <p:nvPicPr>
          <p:cNvPr id="30" name="Content Placeholder 26">
            <a:extLst>
              <a:ext uri="{FF2B5EF4-FFF2-40B4-BE49-F238E27FC236}">
                <a16:creationId xmlns:a16="http://schemas.microsoft.com/office/drawing/2014/main" id="{1D621F14-54BF-4462-8925-720368215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9114" y="2243139"/>
            <a:ext cx="2607604" cy="26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3D784-1CCF-4C4F-969D-33D3E3C8D9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0026" y="0"/>
            <a:ext cx="6851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BB2E2-C466-4AFB-8137-C68AFB2B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0675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2E84-3D3E-4868-B04F-8181E8AA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do we get from data to action?</a:t>
            </a:r>
          </a:p>
        </p:txBody>
      </p:sp>
    </p:spTree>
    <p:extLst>
      <p:ext uri="{BB962C8B-B14F-4D97-AF65-F5344CB8AC3E}">
        <p14:creationId xmlns:p14="http://schemas.microsoft.com/office/powerpoint/2010/main" val="32021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4754-7B55-46B8-9AB5-7C5AC316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21E5-FC06-4D82-B773-BA57A351E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  <a:p>
            <a:r>
              <a:rPr lang="en-US" dirty="0"/>
              <a:t>Iterative process </a:t>
            </a:r>
          </a:p>
          <a:p>
            <a:r>
              <a:rPr lang="en-US" dirty="0"/>
              <a:t>Continuous improvement</a:t>
            </a:r>
          </a:p>
        </p:txBody>
      </p:sp>
      <p:pic>
        <p:nvPicPr>
          <p:cNvPr id="5" name="Content Placeholder 51">
            <a:extLst>
              <a:ext uri="{FF2B5EF4-FFF2-40B4-BE49-F238E27FC236}">
                <a16:creationId xmlns:a16="http://schemas.microsoft.com/office/drawing/2014/main" id="{5F85876B-D436-4BC3-8E6C-C9CAFEB57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00" y="2376509"/>
            <a:ext cx="316992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8">
            <a:extLst>
              <a:ext uri="{FF2B5EF4-FFF2-40B4-BE49-F238E27FC236}">
                <a16:creationId xmlns:a16="http://schemas.microsoft.com/office/drawing/2014/main" id="{579BBB7B-AA50-4458-9F0F-185F21B72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4160" y="4572000"/>
            <a:ext cx="1463040" cy="1463040"/>
          </a:xfrm>
          <a:prstGeom prst="rect">
            <a:avLst/>
          </a:prstGeom>
        </p:spPr>
      </p:pic>
      <p:pic>
        <p:nvPicPr>
          <p:cNvPr id="14" name="Content Placeholder 22">
            <a:extLst>
              <a:ext uri="{FF2B5EF4-FFF2-40B4-BE49-F238E27FC236}">
                <a16:creationId xmlns:a16="http://schemas.microsoft.com/office/drawing/2014/main" id="{48D7A0D8-8985-45DA-8AED-70EA3A9B6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6594" y="4572000"/>
            <a:ext cx="1463040" cy="14630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74495C0-F1D2-4204-9118-58C3A4A2C4F6}"/>
              </a:ext>
            </a:extLst>
          </p:cNvPr>
          <p:cNvGrpSpPr/>
          <p:nvPr/>
        </p:nvGrpSpPr>
        <p:grpSpPr>
          <a:xfrm>
            <a:off x="5455919" y="873154"/>
            <a:ext cx="1371600" cy="1211913"/>
            <a:chOff x="6858000" y="1825625"/>
            <a:chExt cx="3886200" cy="343375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6B2C15-4C82-4BC5-B02A-3DFCBEA7523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048000"/>
              <a:ext cx="0" cy="1447800"/>
            </a:xfrm>
            <a:prstGeom prst="straightConnector1">
              <a:avLst/>
            </a:prstGeom>
            <a:ln w="762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B55E3A-8C09-4DA5-80A7-FA595FC98B2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3048000"/>
              <a:ext cx="0" cy="1447800"/>
            </a:xfrm>
            <a:prstGeom prst="straightConnector1">
              <a:avLst/>
            </a:prstGeom>
            <a:ln w="762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5EF63B-2955-4ED0-9174-F1DD974342B4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3048000"/>
              <a:ext cx="0" cy="1447800"/>
            </a:xfrm>
            <a:prstGeom prst="straightConnector1">
              <a:avLst/>
            </a:prstGeom>
            <a:ln w="762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F600E3-D310-4ABD-8874-C1D17456E98F}"/>
                </a:ext>
              </a:extLst>
            </p:cNvPr>
            <p:cNvGrpSpPr/>
            <p:nvPr/>
          </p:nvGrpSpPr>
          <p:grpSpPr>
            <a:xfrm>
              <a:off x="6858000" y="4495800"/>
              <a:ext cx="3886200" cy="763580"/>
              <a:chOff x="6858000" y="4495800"/>
              <a:chExt cx="3886200" cy="457200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E321741-8719-48B7-8CF1-5765B7FBD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4495800"/>
                <a:ext cx="0" cy="457200"/>
              </a:xfrm>
              <a:prstGeom prst="straightConnector1">
                <a:avLst/>
              </a:prstGeom>
              <a:ln w="762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24B5900-4839-461E-8C06-1B9E530C1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200" y="4495800"/>
                <a:ext cx="0" cy="457200"/>
              </a:xfrm>
              <a:prstGeom prst="straightConnector1">
                <a:avLst/>
              </a:prstGeom>
              <a:ln w="762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671A7E1-6947-41F7-BAFB-FB670BA23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4953000"/>
                <a:ext cx="3886200" cy="0"/>
              </a:xfrm>
              <a:prstGeom prst="straightConnector1">
                <a:avLst/>
              </a:prstGeom>
              <a:ln w="762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BD33A5E-8E62-4015-A3B3-0702BE3BEBEA}"/>
                </a:ext>
              </a:extLst>
            </p:cNvPr>
            <p:cNvSpPr/>
            <p:nvPr/>
          </p:nvSpPr>
          <p:spPr>
            <a:xfrm>
              <a:off x="7086600" y="1825625"/>
              <a:ext cx="763580" cy="763580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9BBFBB-91C8-4006-9E59-E423E5E12867}"/>
                </a:ext>
              </a:extLst>
            </p:cNvPr>
            <p:cNvSpPr/>
            <p:nvPr/>
          </p:nvSpPr>
          <p:spPr>
            <a:xfrm>
              <a:off x="8467133" y="1873448"/>
              <a:ext cx="667934" cy="667934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1E1C0B-0515-4E64-85F9-0757B3F4BF31}"/>
                </a:ext>
              </a:extLst>
            </p:cNvPr>
            <p:cNvSpPr/>
            <p:nvPr/>
          </p:nvSpPr>
          <p:spPr>
            <a:xfrm>
              <a:off x="9752019" y="1873447"/>
              <a:ext cx="667935" cy="667935"/>
            </a:xfrm>
            <a:prstGeom prst="triangl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ED375F88-DDFB-42F0-A44F-132E62060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8552" y="2252895"/>
            <a:ext cx="1463039" cy="1463039"/>
          </a:xfrm>
          <a:prstGeom prst="rect">
            <a:avLst/>
          </a:prstGeom>
        </p:spPr>
      </p:pic>
      <p:pic>
        <p:nvPicPr>
          <p:cNvPr id="45" name="Content Placeholder 51">
            <a:extLst>
              <a:ext uri="{FF2B5EF4-FFF2-40B4-BE49-F238E27FC236}">
                <a16:creationId xmlns:a16="http://schemas.microsoft.com/office/drawing/2014/main" id="{7D24B2CB-39A0-40B3-A50D-D0D19578F7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1153" y="2528435"/>
            <a:ext cx="1801130" cy="1801130"/>
          </a:xfrm>
          <a:prstGeom prst="rect">
            <a:avLst/>
          </a:prstGeom>
        </p:spPr>
      </p:pic>
      <p:pic>
        <p:nvPicPr>
          <p:cNvPr id="47" name="Content Placeholder 37">
            <a:extLst>
              <a:ext uri="{FF2B5EF4-FFF2-40B4-BE49-F238E27FC236}">
                <a16:creationId xmlns:a16="http://schemas.microsoft.com/office/drawing/2014/main" id="{BB97E8A0-58D7-4CBF-9FAB-BE29ABBF4E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23669" y="2252894"/>
            <a:ext cx="1463039" cy="14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57574AC-D9D8-4E64-B173-CB0FF239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A9BA8-57DA-464F-85E0-FE78EE332AE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7203" y="793733"/>
            <a:ext cx="5212532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E703-8179-453D-B4CC-DB988DF0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29DD9F-7071-41B7-9947-6DB2B42C3C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17F4ED-160B-4EC5-87F2-24A2C2C9E1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E530DE2-8A37-4531-B0CD-210C204AD7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4CD195-52A9-444D-A5BC-7C501080CC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0AC38DA-6570-4360-A9F1-128EA6D0A3F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439749F-9468-40E6-9841-EA03490F160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</a:t>
            </a:r>
          </a:p>
        </p:txBody>
      </p:sp>
      <p:pic>
        <p:nvPicPr>
          <p:cNvPr id="21" name="Content Placeholder 18">
            <a:extLst>
              <a:ext uri="{FF2B5EF4-FFF2-40B4-BE49-F238E27FC236}">
                <a16:creationId xmlns:a16="http://schemas.microsoft.com/office/drawing/2014/main" id="{478BFAE8-01E8-4A08-B0C0-C23D0CAD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9680" y="1821520"/>
            <a:ext cx="1463040" cy="1463040"/>
          </a:xfrm>
          <a:prstGeom prst="rect">
            <a:avLst/>
          </a:prstGeom>
        </p:spPr>
      </p:pic>
      <p:pic>
        <p:nvPicPr>
          <p:cNvPr id="25" name="Content Placeholder 22">
            <a:extLst>
              <a:ext uri="{FF2B5EF4-FFF2-40B4-BE49-F238E27FC236}">
                <a16:creationId xmlns:a16="http://schemas.microsoft.com/office/drawing/2014/main" id="{F6EBC548-CE83-415B-B654-B03400921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6782" y="4050835"/>
            <a:ext cx="1463040" cy="146304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6CF6382-6F79-47D7-A945-337C03993EB4}"/>
              </a:ext>
            </a:extLst>
          </p:cNvPr>
          <p:cNvGrpSpPr/>
          <p:nvPr/>
        </p:nvGrpSpPr>
        <p:grpSpPr>
          <a:xfrm>
            <a:off x="1828800" y="1946840"/>
            <a:ext cx="1371600" cy="1211913"/>
            <a:chOff x="6858000" y="1825625"/>
            <a:chExt cx="3886200" cy="343375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0201B09-01BB-425D-AC9F-5791EA589A0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048000"/>
              <a:ext cx="0" cy="1447800"/>
            </a:xfrm>
            <a:prstGeom prst="straightConnector1">
              <a:avLst/>
            </a:prstGeom>
            <a:ln w="762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054F218-9D1B-4712-BC9C-96B205161D1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3048000"/>
              <a:ext cx="0" cy="1447800"/>
            </a:xfrm>
            <a:prstGeom prst="straightConnector1">
              <a:avLst/>
            </a:prstGeom>
            <a:ln w="762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9A3716E-2991-4674-B37B-9EAA770AD4B0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3048000"/>
              <a:ext cx="0" cy="1447800"/>
            </a:xfrm>
            <a:prstGeom prst="straightConnector1">
              <a:avLst/>
            </a:prstGeom>
            <a:ln w="762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01C9A23-335B-4D0F-B206-D0891B689944}"/>
                </a:ext>
              </a:extLst>
            </p:cNvPr>
            <p:cNvGrpSpPr/>
            <p:nvPr/>
          </p:nvGrpSpPr>
          <p:grpSpPr>
            <a:xfrm>
              <a:off x="6858000" y="4495800"/>
              <a:ext cx="3886200" cy="763580"/>
              <a:chOff x="6858000" y="4495800"/>
              <a:chExt cx="3886200" cy="4572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6735C1-BCA2-4834-8925-CFF3D8826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4495800"/>
                <a:ext cx="0" cy="457200"/>
              </a:xfrm>
              <a:prstGeom prst="straightConnector1">
                <a:avLst/>
              </a:prstGeom>
              <a:ln w="762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8A9A46D-103C-48D1-8BB6-23D8F0AAD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200" y="4495800"/>
                <a:ext cx="0" cy="457200"/>
              </a:xfrm>
              <a:prstGeom prst="straightConnector1">
                <a:avLst/>
              </a:prstGeom>
              <a:ln w="762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129979F-6BD0-4E1E-B036-47C6A7611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4953000"/>
                <a:ext cx="3886200" cy="0"/>
              </a:xfrm>
              <a:prstGeom prst="straightConnector1">
                <a:avLst/>
              </a:prstGeom>
              <a:ln w="762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F7A750-D7AA-4BD1-9AB5-60ABEBE2E581}"/>
                </a:ext>
              </a:extLst>
            </p:cNvPr>
            <p:cNvSpPr/>
            <p:nvPr/>
          </p:nvSpPr>
          <p:spPr>
            <a:xfrm>
              <a:off x="7086600" y="1825625"/>
              <a:ext cx="763580" cy="763580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DBBF2A-75A4-4EC7-8F1D-4D840A92D8FB}"/>
                </a:ext>
              </a:extLst>
            </p:cNvPr>
            <p:cNvSpPr/>
            <p:nvPr/>
          </p:nvSpPr>
          <p:spPr>
            <a:xfrm>
              <a:off x="8467133" y="1873448"/>
              <a:ext cx="667934" cy="667934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B296EE-9B3B-4148-8499-69C532031154}"/>
                </a:ext>
              </a:extLst>
            </p:cNvPr>
            <p:cNvSpPr/>
            <p:nvPr/>
          </p:nvSpPr>
          <p:spPr>
            <a:xfrm>
              <a:off x="9752019" y="1873447"/>
              <a:ext cx="667935" cy="667935"/>
            </a:xfrm>
            <a:prstGeom prst="triangl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Content Placeholder 37">
            <a:extLst>
              <a:ext uri="{FF2B5EF4-FFF2-40B4-BE49-F238E27FC236}">
                <a16:creationId xmlns:a16="http://schemas.microsoft.com/office/drawing/2014/main" id="{61024981-365D-4302-8CC4-F4BC4D754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4480" y="4083390"/>
            <a:ext cx="1463039" cy="1463039"/>
          </a:xfrm>
          <a:prstGeom prst="rect">
            <a:avLst/>
          </a:prstGeom>
        </p:spPr>
      </p:pic>
      <p:pic>
        <p:nvPicPr>
          <p:cNvPr id="43" name="Content Placeholder 6">
            <a:extLst>
              <a:ext uri="{FF2B5EF4-FFF2-40B4-BE49-F238E27FC236}">
                <a16:creationId xmlns:a16="http://schemas.microsoft.com/office/drawing/2014/main" id="{9BB43AB4-7384-43A7-AB41-8BFDA7765B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4819" y="1821519"/>
            <a:ext cx="1463039" cy="1463039"/>
          </a:xfrm>
          <a:prstGeom prst="rect">
            <a:avLst/>
          </a:prstGeom>
        </p:spPr>
      </p:pic>
      <p:pic>
        <p:nvPicPr>
          <p:cNvPr id="54" name="Content Placeholder 51">
            <a:extLst>
              <a:ext uri="{FF2B5EF4-FFF2-40B4-BE49-F238E27FC236}">
                <a16:creationId xmlns:a16="http://schemas.microsoft.com/office/drawing/2014/main" id="{EE8276AC-8549-4C77-92C6-99365D124F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45880" y="4083389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3" grpId="0" build="p"/>
      <p:bldP spid="14" grpId="0" build="p"/>
      <p:bldP spid="17" grpId="0" build="p"/>
      <p:bldP spid="4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E703-8179-453D-B4CC-DB988DF0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29DD9F-7071-41B7-9947-6DB2B42C3C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17F4ED-160B-4EC5-87F2-24A2C2C9E1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E530DE2-8A37-4531-B0CD-210C204AD7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4CD195-52A9-444D-A5BC-7C501080CC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0AC38DA-6570-4360-A9F1-128EA6D0A3F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439749F-9468-40E6-9841-EA03490F160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</a:t>
            </a:r>
          </a:p>
        </p:txBody>
      </p:sp>
      <p:pic>
        <p:nvPicPr>
          <p:cNvPr id="21" name="Content Placeholder 18">
            <a:extLst>
              <a:ext uri="{FF2B5EF4-FFF2-40B4-BE49-F238E27FC236}">
                <a16:creationId xmlns:a16="http://schemas.microsoft.com/office/drawing/2014/main" id="{478BFAE8-01E8-4A08-B0C0-C23D0CAD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9680" y="1821520"/>
            <a:ext cx="1463040" cy="1463040"/>
          </a:xfrm>
          <a:prstGeom prst="rect">
            <a:avLst/>
          </a:prstGeom>
        </p:spPr>
      </p:pic>
      <p:pic>
        <p:nvPicPr>
          <p:cNvPr id="25" name="Content Placeholder 22">
            <a:extLst>
              <a:ext uri="{FF2B5EF4-FFF2-40B4-BE49-F238E27FC236}">
                <a16:creationId xmlns:a16="http://schemas.microsoft.com/office/drawing/2014/main" id="{F6EBC548-CE83-415B-B654-B03400921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6782" y="4050835"/>
            <a:ext cx="1463040" cy="146304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6CF6382-6F79-47D7-A945-337C03993EB4}"/>
              </a:ext>
            </a:extLst>
          </p:cNvPr>
          <p:cNvGrpSpPr/>
          <p:nvPr/>
        </p:nvGrpSpPr>
        <p:grpSpPr>
          <a:xfrm>
            <a:off x="1828800" y="1946840"/>
            <a:ext cx="1371600" cy="1211913"/>
            <a:chOff x="6858000" y="1825625"/>
            <a:chExt cx="3886200" cy="343375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0201B09-01BB-425D-AC9F-5791EA589A0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048000"/>
              <a:ext cx="0" cy="1447800"/>
            </a:xfrm>
            <a:prstGeom prst="straightConnector1">
              <a:avLst/>
            </a:prstGeom>
            <a:ln w="762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054F218-9D1B-4712-BC9C-96B205161D1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3048000"/>
              <a:ext cx="0" cy="1447800"/>
            </a:xfrm>
            <a:prstGeom prst="straightConnector1">
              <a:avLst/>
            </a:prstGeom>
            <a:ln w="762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9A3716E-2991-4674-B37B-9EAA770AD4B0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3048000"/>
              <a:ext cx="0" cy="1447800"/>
            </a:xfrm>
            <a:prstGeom prst="straightConnector1">
              <a:avLst/>
            </a:prstGeom>
            <a:ln w="762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01C9A23-335B-4D0F-B206-D0891B689944}"/>
                </a:ext>
              </a:extLst>
            </p:cNvPr>
            <p:cNvGrpSpPr/>
            <p:nvPr/>
          </p:nvGrpSpPr>
          <p:grpSpPr>
            <a:xfrm>
              <a:off x="6858000" y="4495800"/>
              <a:ext cx="3886200" cy="763580"/>
              <a:chOff x="6858000" y="4495800"/>
              <a:chExt cx="3886200" cy="4572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6735C1-BCA2-4834-8925-CFF3D8826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4495800"/>
                <a:ext cx="0" cy="457200"/>
              </a:xfrm>
              <a:prstGeom prst="straightConnector1">
                <a:avLst/>
              </a:prstGeom>
              <a:ln w="762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8A9A46D-103C-48D1-8BB6-23D8F0AAD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200" y="4495800"/>
                <a:ext cx="0" cy="457200"/>
              </a:xfrm>
              <a:prstGeom prst="straightConnector1">
                <a:avLst/>
              </a:prstGeom>
              <a:ln w="762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129979F-6BD0-4E1E-B036-47C6A7611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4953000"/>
                <a:ext cx="3886200" cy="0"/>
              </a:xfrm>
              <a:prstGeom prst="straightConnector1">
                <a:avLst/>
              </a:prstGeom>
              <a:ln w="762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F7A750-D7AA-4BD1-9AB5-60ABEBE2E581}"/>
                </a:ext>
              </a:extLst>
            </p:cNvPr>
            <p:cNvSpPr/>
            <p:nvPr/>
          </p:nvSpPr>
          <p:spPr>
            <a:xfrm>
              <a:off x="7086600" y="1825625"/>
              <a:ext cx="763580" cy="763580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DBBF2A-75A4-4EC7-8F1D-4D840A92D8FB}"/>
                </a:ext>
              </a:extLst>
            </p:cNvPr>
            <p:cNvSpPr/>
            <p:nvPr/>
          </p:nvSpPr>
          <p:spPr>
            <a:xfrm>
              <a:off x="8467133" y="1873448"/>
              <a:ext cx="667934" cy="667934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B296EE-9B3B-4148-8499-69C532031154}"/>
                </a:ext>
              </a:extLst>
            </p:cNvPr>
            <p:cNvSpPr/>
            <p:nvPr/>
          </p:nvSpPr>
          <p:spPr>
            <a:xfrm>
              <a:off x="9752019" y="1873447"/>
              <a:ext cx="667935" cy="667935"/>
            </a:xfrm>
            <a:prstGeom prst="triangl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Content Placeholder 37">
            <a:extLst>
              <a:ext uri="{FF2B5EF4-FFF2-40B4-BE49-F238E27FC236}">
                <a16:creationId xmlns:a16="http://schemas.microsoft.com/office/drawing/2014/main" id="{61024981-365D-4302-8CC4-F4BC4D754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4480" y="4083390"/>
            <a:ext cx="1463039" cy="1463039"/>
          </a:xfrm>
          <a:prstGeom prst="rect">
            <a:avLst/>
          </a:prstGeom>
        </p:spPr>
      </p:pic>
      <p:pic>
        <p:nvPicPr>
          <p:cNvPr id="43" name="Content Placeholder 6">
            <a:extLst>
              <a:ext uri="{FF2B5EF4-FFF2-40B4-BE49-F238E27FC236}">
                <a16:creationId xmlns:a16="http://schemas.microsoft.com/office/drawing/2014/main" id="{9BB43AB4-7384-43A7-AB41-8BFDA7765B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4819" y="1821519"/>
            <a:ext cx="1463039" cy="1463039"/>
          </a:xfrm>
          <a:prstGeom prst="rect">
            <a:avLst/>
          </a:prstGeom>
        </p:spPr>
      </p:pic>
      <p:pic>
        <p:nvPicPr>
          <p:cNvPr id="54" name="Content Placeholder 51">
            <a:extLst>
              <a:ext uri="{FF2B5EF4-FFF2-40B4-BE49-F238E27FC236}">
                <a16:creationId xmlns:a16="http://schemas.microsoft.com/office/drawing/2014/main" id="{EE8276AC-8549-4C77-92C6-99365D124F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45880" y="4083389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3" grpId="0" build="p"/>
      <p:bldP spid="14" grpId="0" build="p"/>
      <p:bldP spid="17" grpId="0" build="p"/>
      <p:bldP spid="4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1C7839-F29E-49EB-891E-1B56C88F15F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1114" y="862361"/>
            <a:ext cx="5669771" cy="51332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FE5148-C652-4E1E-A5EB-B985FB9D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4745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6425-5A4C-4C80-81EE-A2886F0C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5DCF-59D5-42A8-AE0B-B2808B5C16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Observe phenomenon</a:t>
            </a:r>
          </a:p>
          <a:p>
            <a:pPr marL="0" indent="0">
              <a:buNone/>
            </a:pPr>
            <a:r>
              <a:rPr lang="en-US" dirty="0"/>
              <a:t>Record observation</a:t>
            </a:r>
          </a:p>
          <a:p>
            <a:pPr marL="0" indent="0">
              <a:buNone/>
            </a:pPr>
            <a:r>
              <a:rPr lang="en-US" dirty="0"/>
              <a:t>Both are required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42EFAA-7436-4113-9D0F-89BCDAAD483A}"/>
              </a:ext>
            </a:extLst>
          </p:cNvPr>
          <p:cNvGrpSpPr/>
          <p:nvPr/>
        </p:nvGrpSpPr>
        <p:grpSpPr>
          <a:xfrm>
            <a:off x="7219950" y="2637891"/>
            <a:ext cx="3086100" cy="2726805"/>
            <a:chOff x="6858000" y="1825625"/>
            <a:chExt cx="3886200" cy="343375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99FCDBC-D628-4297-BE8F-039E1D893C8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048000"/>
              <a:ext cx="0" cy="1447800"/>
            </a:xfrm>
            <a:prstGeom prst="straightConnector1">
              <a:avLst/>
            </a:prstGeom>
            <a:ln w="1524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DC8361-1A4A-4060-A89E-4F37AACDE12E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3048000"/>
              <a:ext cx="0" cy="1447800"/>
            </a:xfrm>
            <a:prstGeom prst="straightConnector1">
              <a:avLst/>
            </a:prstGeom>
            <a:ln w="1524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2D7B57-FDD8-42A4-BADB-A4A1B4C0A97E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3048000"/>
              <a:ext cx="0" cy="1447800"/>
            </a:xfrm>
            <a:prstGeom prst="straightConnector1">
              <a:avLst/>
            </a:prstGeom>
            <a:ln w="152400" cap="rnd">
              <a:round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22D024A-9F8A-45E1-9111-88FB10DE5C6B}"/>
                </a:ext>
              </a:extLst>
            </p:cNvPr>
            <p:cNvGrpSpPr/>
            <p:nvPr/>
          </p:nvGrpSpPr>
          <p:grpSpPr>
            <a:xfrm>
              <a:off x="6858000" y="4495800"/>
              <a:ext cx="3886200" cy="763580"/>
              <a:chOff x="6858000" y="4495800"/>
              <a:chExt cx="3886200" cy="45720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A5E4C4D-C279-477B-AE67-8709E39ED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4495800"/>
                <a:ext cx="0" cy="457200"/>
              </a:xfrm>
              <a:prstGeom prst="straightConnector1">
                <a:avLst/>
              </a:prstGeom>
              <a:ln w="1524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21DC4CA-93D3-448B-BFBD-9AF4787C6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200" y="4495800"/>
                <a:ext cx="0" cy="457200"/>
              </a:xfrm>
              <a:prstGeom prst="straightConnector1">
                <a:avLst/>
              </a:prstGeom>
              <a:ln w="1524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3355EC5-52EE-4FED-8283-529E80214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4953000"/>
                <a:ext cx="3886200" cy="0"/>
              </a:xfrm>
              <a:prstGeom prst="straightConnector1">
                <a:avLst/>
              </a:prstGeom>
              <a:ln w="152400" cap="rnd">
                <a:round/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0655663-A980-4D79-BC02-2F5305AB9FC2}"/>
                </a:ext>
              </a:extLst>
            </p:cNvPr>
            <p:cNvSpPr/>
            <p:nvPr/>
          </p:nvSpPr>
          <p:spPr>
            <a:xfrm>
              <a:off x="7086600" y="1825625"/>
              <a:ext cx="763580" cy="763580"/>
            </a:xfrm>
            <a:prstGeom prst="ellipse">
              <a:avLst/>
            </a:prstGeom>
            <a:noFill/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5CEF01-518B-42F8-A9CF-8E2B824C32DE}"/>
                </a:ext>
              </a:extLst>
            </p:cNvPr>
            <p:cNvSpPr/>
            <p:nvPr/>
          </p:nvSpPr>
          <p:spPr>
            <a:xfrm>
              <a:off x="8467133" y="1873448"/>
              <a:ext cx="667934" cy="667934"/>
            </a:xfrm>
            <a:prstGeom prst="rect">
              <a:avLst/>
            </a:prstGeom>
            <a:noFill/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E41BB95-6913-4C4E-9A27-DBFEFB46F7B3}"/>
                </a:ext>
              </a:extLst>
            </p:cNvPr>
            <p:cNvSpPr/>
            <p:nvPr/>
          </p:nvSpPr>
          <p:spPr>
            <a:xfrm>
              <a:off x="9752019" y="1873447"/>
              <a:ext cx="667935" cy="667935"/>
            </a:xfrm>
            <a:prstGeom prst="triangle">
              <a:avLst/>
            </a:prstGeom>
            <a:noFill/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89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6425-5A4C-4C80-81EE-A2886F0C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D9DBB-94AB-4DA3-BDC4-E6BF6EC12E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7253D7-0B21-4BD2-802E-8A3A0221E0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79DA39-ADCA-4B3D-9C0B-D28A6E962E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80DE45-AE95-468A-9EA5-4034314891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25" name="Content Placeholder 17">
            <a:extLst>
              <a:ext uri="{FF2B5EF4-FFF2-40B4-BE49-F238E27FC236}">
                <a16:creationId xmlns:a16="http://schemas.microsoft.com/office/drawing/2014/main" id="{6BC2CA99-3D2A-4307-B2A0-D0748D4F3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585" y="2235585"/>
            <a:ext cx="2445682" cy="2445682"/>
          </a:xfrm>
          <a:prstGeom prst="rect">
            <a:avLst/>
          </a:prstGeom>
        </p:spPr>
      </p:pic>
      <p:pic>
        <p:nvPicPr>
          <p:cNvPr id="29" name="Content Placeholder 26">
            <a:extLst>
              <a:ext uri="{FF2B5EF4-FFF2-40B4-BE49-F238E27FC236}">
                <a16:creationId xmlns:a16="http://schemas.microsoft.com/office/drawing/2014/main" id="{94C5D429-25D9-402D-A13D-17E9AEF8CD9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8715" y="2493314"/>
            <a:ext cx="1926285" cy="1926285"/>
          </a:xfrm>
        </p:spPr>
      </p:pic>
      <p:pic>
        <p:nvPicPr>
          <p:cNvPr id="33" name="Content Placeholder 30">
            <a:extLst>
              <a:ext uri="{FF2B5EF4-FFF2-40B4-BE49-F238E27FC236}">
                <a16:creationId xmlns:a16="http://schemas.microsoft.com/office/drawing/2014/main" id="{6280EF55-BF98-4962-A3AA-E88DC6DB16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6351" y="2493314"/>
            <a:ext cx="1926285" cy="1926285"/>
          </a:xfrm>
          <a:prstGeom prst="rect">
            <a:avLst/>
          </a:prstGeom>
        </p:spPr>
      </p:pic>
      <p:pic>
        <p:nvPicPr>
          <p:cNvPr id="37" name="Content Placeholder 34">
            <a:extLst>
              <a:ext uri="{FF2B5EF4-FFF2-40B4-BE49-F238E27FC236}">
                <a16:creationId xmlns:a16="http://schemas.microsoft.com/office/drawing/2014/main" id="{09B08179-9465-49F4-80EC-331D3BCD5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65576" y="2493314"/>
            <a:ext cx="1926285" cy="19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9" grpId="0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E446E3-70E8-4A36-9646-B9EF5FB594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4975" y="837975"/>
            <a:ext cx="5182049" cy="5182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FF64B8-3FE6-47EB-8893-329F74EC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90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0221-7C09-4048-AAA0-1375A7A4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9E70-4482-46F7-BD04-FCD74CB388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Volatile storage</a:t>
            </a:r>
          </a:p>
          <a:p>
            <a:pPr marL="0" indent="0">
              <a:buNone/>
            </a:pPr>
            <a:r>
              <a:rPr lang="en-US" dirty="0"/>
              <a:t>Persistent storage</a:t>
            </a:r>
          </a:p>
          <a:p>
            <a:pPr marL="0" indent="0">
              <a:buNone/>
            </a:pPr>
            <a:r>
              <a:rPr lang="en-US" dirty="0"/>
              <a:t>Retrieve as needed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A7E65A7-48B4-4C45-B690-4854A6950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1212" y="2399506"/>
            <a:ext cx="3203575" cy="32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0221-7C09-4048-AAA0-1375A7A4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6E55C-1C83-4290-BDD4-EB45C3B88C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File-based formats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31A63E-EB2D-464C-A00C-17A6447323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Web-based formats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29CFA5-8D7B-4B86-A4F0-4F8A305FF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01000" y="3445402"/>
            <a:ext cx="3352800" cy="438422"/>
          </a:xfrm>
        </p:spPr>
        <p:txBody>
          <a:bodyPr lIns="0" rIns="0">
            <a:normAutofit fontScale="85000" lnSpcReduction="10000"/>
          </a:bodyPr>
          <a:lstStyle/>
          <a:p>
            <a:r>
              <a:rPr lang="en-US" dirty="0"/>
              <a:t>Transactional databases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131185-37E0-4FB4-BAA8-3E6D9B4160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databases</a:t>
            </a:r>
          </a:p>
          <a:p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35A0D24-06C5-495F-92D7-CB231801F3C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Big Data platforms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B2D339-3CF1-4D4D-85A3-E5299CAACE54}"/>
              </a:ext>
            </a:extLst>
          </p:cNvPr>
          <p:cNvGrpSpPr/>
          <p:nvPr/>
        </p:nvGrpSpPr>
        <p:grpSpPr>
          <a:xfrm>
            <a:off x="1796962" y="1835402"/>
            <a:ext cx="1435275" cy="1435275"/>
            <a:chOff x="1796962" y="1835402"/>
            <a:chExt cx="1435275" cy="1435275"/>
          </a:xfrm>
        </p:grpSpPr>
        <p:pic>
          <p:nvPicPr>
            <p:cNvPr id="19" name="Content Placeholder 16">
              <a:extLst>
                <a:ext uri="{FF2B5EF4-FFF2-40B4-BE49-F238E27FC236}">
                  <a16:creationId xmlns:a16="http://schemas.microsoft.com/office/drawing/2014/main" id="{63E2D0F0-A20A-4C66-88F0-EED943043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6962" y="1835402"/>
              <a:ext cx="1435275" cy="14352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74F3F3-C0DB-4994-8AF8-BBE4537A3971}"/>
                </a:ext>
              </a:extLst>
            </p:cNvPr>
            <p:cNvSpPr txBox="1"/>
            <p:nvPr/>
          </p:nvSpPr>
          <p:spPr>
            <a:xfrm>
              <a:off x="2149754" y="2352983"/>
              <a:ext cx="72968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CSV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E2EB0C-076C-4D41-A118-9ABE96919E8A}"/>
              </a:ext>
            </a:extLst>
          </p:cNvPr>
          <p:cNvGrpSpPr/>
          <p:nvPr/>
        </p:nvGrpSpPr>
        <p:grpSpPr>
          <a:xfrm>
            <a:off x="5378362" y="1835402"/>
            <a:ext cx="1435275" cy="1435275"/>
            <a:chOff x="1796962" y="1835402"/>
            <a:chExt cx="1435275" cy="1435275"/>
          </a:xfrm>
        </p:grpSpPr>
        <p:pic>
          <p:nvPicPr>
            <p:cNvPr id="23" name="Content Placeholder 16">
              <a:extLst>
                <a:ext uri="{FF2B5EF4-FFF2-40B4-BE49-F238E27FC236}">
                  <a16:creationId xmlns:a16="http://schemas.microsoft.com/office/drawing/2014/main" id="{34A2ED05-07E7-4C4A-AFF4-9B6D1393D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6962" y="1835402"/>
              <a:ext cx="1435275" cy="14352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9A0677-5036-4546-BC94-A210FBA3E1CC}"/>
                </a:ext>
              </a:extLst>
            </p:cNvPr>
            <p:cNvSpPr txBox="1"/>
            <p:nvPr/>
          </p:nvSpPr>
          <p:spPr>
            <a:xfrm>
              <a:off x="2121702" y="2355594"/>
              <a:ext cx="7857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XML</a:t>
              </a:r>
            </a:p>
          </p:txBody>
        </p:sp>
      </p:grpSp>
      <p:pic>
        <p:nvPicPr>
          <p:cNvPr id="28" name="Content Placeholder 6">
            <a:extLst>
              <a:ext uri="{FF2B5EF4-FFF2-40B4-BE49-F238E27FC236}">
                <a16:creationId xmlns:a16="http://schemas.microsoft.com/office/drawing/2014/main" id="{11125662-1A0D-46A0-A25E-6759CFCE0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9762" y="1835062"/>
            <a:ext cx="1463040" cy="1463040"/>
          </a:xfrm>
          <a:prstGeom prst="rect">
            <a:avLst/>
          </a:prstGeom>
        </p:spPr>
      </p:pic>
      <p:pic>
        <p:nvPicPr>
          <p:cNvPr id="32" name="Content Placeholder 29">
            <a:extLst>
              <a:ext uri="{FF2B5EF4-FFF2-40B4-BE49-F238E27FC236}">
                <a16:creationId xmlns:a16="http://schemas.microsoft.com/office/drawing/2014/main" id="{F9980619-5056-47D9-839B-FA1859271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1891" y="4088935"/>
            <a:ext cx="1493509" cy="14935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30996E-BAFD-41A7-9C45-C01D2E4B40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8873" y="4110202"/>
            <a:ext cx="1950889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5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9" grpId="0" build="p"/>
      <p:bldP spid="10" grpId="0" build="p"/>
      <p:bldP spid="13" grpId="0" build="p"/>
    </p:bld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78734</TotalTime>
  <Words>2533</Words>
  <Application>Microsoft Office PowerPoint</Application>
  <PresentationFormat>Widescreen</PresentationFormat>
  <Paragraphs>341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2_Office Theme</vt:lpstr>
      <vt:lpstr>Life Cycle</vt:lpstr>
      <vt:lpstr>How do we get from data to action?</vt:lpstr>
      <vt:lpstr>Overview</vt:lpstr>
      <vt:lpstr>Collection</vt:lpstr>
      <vt:lpstr>Collection</vt:lpstr>
      <vt:lpstr>Collection</vt:lpstr>
      <vt:lpstr>Storage</vt:lpstr>
      <vt:lpstr>Storage</vt:lpstr>
      <vt:lpstr>Storage</vt:lpstr>
      <vt:lpstr>Processing</vt:lpstr>
      <vt:lpstr>Processing</vt:lpstr>
      <vt:lpstr>Processing</vt:lpstr>
      <vt:lpstr>Analysis</vt:lpstr>
      <vt:lpstr>Analysis</vt:lpstr>
      <vt:lpstr>Analysis</vt:lpstr>
      <vt:lpstr>Action</vt:lpstr>
      <vt:lpstr>Action</vt:lpstr>
      <vt:lpstr>Action</vt:lpstr>
      <vt:lpstr>Repeat</vt:lpstr>
      <vt:lpstr>Repeat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with R</dc:title>
  <dc:creator>Matthew</dc:creator>
  <cp:lastModifiedBy>Matthew Renze</cp:lastModifiedBy>
  <cp:revision>1601</cp:revision>
  <dcterms:created xsi:type="dcterms:W3CDTF">2006-08-16T00:00:00Z</dcterms:created>
  <dcterms:modified xsi:type="dcterms:W3CDTF">2019-05-16T15:32:54Z</dcterms:modified>
</cp:coreProperties>
</file>