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3"/>
  </p:notesMasterIdLst>
  <p:sldIdLst>
    <p:sldId id="487" r:id="rId2"/>
    <p:sldId id="514" r:id="rId3"/>
    <p:sldId id="503" r:id="rId4"/>
    <p:sldId id="515" r:id="rId5"/>
    <p:sldId id="485" r:id="rId6"/>
    <p:sldId id="518" r:id="rId7"/>
    <p:sldId id="444" r:id="rId8"/>
    <p:sldId id="367" r:id="rId9"/>
    <p:sldId id="519" r:id="rId10"/>
    <p:sldId id="517" r:id="rId11"/>
    <p:sldId id="51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xt Steps" id="{C979793E-6CA5-4807-8FCE-00253AF2D460}">
          <p14:sldIdLst>
            <p14:sldId id="487"/>
            <p14:sldId id="514"/>
            <p14:sldId id="503"/>
            <p14:sldId id="515"/>
            <p14:sldId id="485"/>
          </p14:sldIdLst>
        </p14:section>
        <p14:section name="Summary" id="{A26BC030-F720-4DC8-8C4A-7F0CA86F8015}">
          <p14:sldIdLst>
            <p14:sldId id="518"/>
            <p14:sldId id="444"/>
            <p14:sldId id="367"/>
            <p14:sldId id="519"/>
          </p14:sldIdLst>
        </p14:section>
        <p14:section name="Bumper" id="{BEB58053-3937-4931-B42A-B4B312C23EF7}">
          <p14:sldIdLst>
            <p14:sldId id="517"/>
          </p14:sldIdLst>
        </p14:section>
        <p14:section name="Archive" id="{7854C27E-B66F-4ABD-B574-4A9144A48FF7}">
          <p14:sldIdLst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79144" autoAdjust="0"/>
  </p:normalViewPr>
  <p:slideViewPr>
    <p:cSldViewPr>
      <p:cViewPr varScale="1">
        <p:scale>
          <a:sx n="99" d="100"/>
          <a:sy n="99" d="100"/>
        </p:scale>
        <p:origin x="12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CA09-06F8-4C5F-A8FC-9F094468E8A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CA8AA-6E71-47FE-9319-37524BBB8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the final module of this introductory course on data for data science.</a:t>
            </a:r>
          </a:p>
          <a:p>
            <a:endParaRPr lang="en-US" dirty="0"/>
          </a:p>
          <a:p>
            <a:r>
              <a:rPr lang="en-US" dirty="0"/>
              <a:t>I’m Matthew Renze, data science consultant, author and public speaker.</a:t>
            </a:r>
          </a:p>
          <a:p>
            <a:endParaRPr lang="en-US" dirty="0"/>
          </a:p>
          <a:p>
            <a:r>
              <a:rPr lang="en-US" dirty="0"/>
              <a:t>Now let’s wrap things up for this course … </a:t>
            </a:r>
          </a:p>
          <a:p>
            <a:endParaRPr lang="en-US" dirty="0"/>
          </a:p>
          <a:p>
            <a:r>
              <a:rPr lang="en-US" dirty="0"/>
              <a:t>… so we can get started on our next course …</a:t>
            </a:r>
          </a:p>
          <a:p>
            <a:endParaRPr lang="en-US" dirty="0"/>
          </a:p>
          <a:p>
            <a:r>
              <a:rPr lang="en-US" dirty="0"/>
              <a:t>… and begin applying this knowledge in the real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55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[Note: This slide needs to be flexible so I can point towards Intro to Python, Intro to R, or Intro to SQL]</a:t>
            </a:r>
          </a:p>
          <a:p>
            <a:endParaRPr lang="en-US" dirty="0"/>
          </a:p>
          <a:p>
            <a:r>
              <a:rPr lang="en-US" dirty="0"/>
              <a:t>Next, if you’re interested in learning more, I recommend the following next steps.</a:t>
            </a:r>
          </a:p>
          <a:p>
            <a:endParaRPr lang="en-US" dirty="0"/>
          </a:p>
          <a:p>
            <a:r>
              <a:rPr lang="en-US" dirty="0"/>
              <a:t>First, I recommend you complete all of the prerequisite courses for my data-science course series.</a:t>
            </a:r>
          </a:p>
          <a:p>
            <a:endParaRPr lang="en-US" dirty="0"/>
          </a:p>
          <a:p>
            <a:r>
              <a:rPr lang="en-US" dirty="0"/>
              <a:t>This includes:</a:t>
            </a:r>
          </a:p>
          <a:p>
            <a:endParaRPr lang="en-US" dirty="0"/>
          </a:p>
          <a:p>
            <a:r>
              <a:rPr lang="en-US" dirty="0"/>
              <a:t> - Intro to Science for Data Science</a:t>
            </a:r>
          </a:p>
          <a:p>
            <a:endParaRPr lang="en-US" dirty="0"/>
          </a:p>
          <a:p>
            <a:r>
              <a:rPr lang="en-US" dirty="0"/>
              <a:t> - and Intro to Python for Data Science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- and Intro to SQL for Data Science</a:t>
            </a:r>
          </a:p>
          <a:p>
            <a:endParaRPr lang="en-US" dirty="0"/>
          </a:p>
          <a:p>
            <a:r>
              <a:rPr lang="en-US" dirty="0"/>
              <a:t>Then, I recommend you start on my data-science course series:</a:t>
            </a:r>
          </a:p>
          <a:p>
            <a:endParaRPr lang="en-US" dirty="0"/>
          </a:p>
          <a:p>
            <a:r>
              <a:rPr lang="en-US" dirty="0"/>
              <a:t>This includes courses on :</a:t>
            </a:r>
          </a:p>
          <a:p>
            <a:endParaRPr lang="en-US" dirty="0"/>
          </a:p>
          <a:p>
            <a:r>
              <a:rPr lang="en-US" dirty="0"/>
              <a:t> - Working with Data</a:t>
            </a:r>
          </a:p>
          <a:p>
            <a:r>
              <a:rPr lang="en-US" dirty="0"/>
              <a:t> - Data Analysis</a:t>
            </a:r>
          </a:p>
          <a:p>
            <a:r>
              <a:rPr lang="en-US" dirty="0"/>
              <a:t> - Data Visualization</a:t>
            </a:r>
          </a:p>
          <a:p>
            <a:r>
              <a:rPr lang="en-US" dirty="0"/>
              <a:t> - Hypothesis Testing</a:t>
            </a:r>
          </a:p>
          <a:p>
            <a:r>
              <a:rPr lang="en-US" dirty="0"/>
              <a:t> - and more.</a:t>
            </a:r>
          </a:p>
          <a:p>
            <a:endParaRPr lang="en-US" dirty="0"/>
          </a:p>
          <a:p>
            <a:r>
              <a:rPr lang="en-US" dirty="0"/>
              <a:t>You can find an up-to-day list of all of this courses in this series at the URL below.</a:t>
            </a:r>
          </a:p>
          <a:p>
            <a:endParaRPr lang="en-US" dirty="0"/>
          </a:p>
          <a:p>
            <a:r>
              <a:rPr lang="en-US" dirty="0"/>
              <a:t>There’s plenty more to learn, so be sure to get started right away!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8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be wondering:</a:t>
            </a:r>
          </a:p>
          <a:p>
            <a:endParaRPr lang="en-US" dirty="0"/>
          </a:p>
          <a:p>
            <a:r>
              <a:rPr lang="en-US" dirty="0"/>
              <a:t>Where should I go next?</a:t>
            </a:r>
          </a:p>
          <a:p>
            <a:endParaRPr lang="en-US" dirty="0"/>
          </a:p>
          <a:p>
            <a:r>
              <a:rPr lang="en-US" dirty="0"/>
              <a:t>What should I do to apply what I just learned?</a:t>
            </a:r>
          </a:p>
          <a:p>
            <a:endParaRPr lang="en-US" dirty="0"/>
          </a:p>
          <a:p>
            <a:r>
              <a:rPr lang="en-US" dirty="0"/>
              <a:t>And where should I go if I have questions or feedback?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I recommend that you practice to reinforce the information that you’ve learned.</a:t>
            </a:r>
          </a:p>
          <a:p>
            <a:endParaRPr lang="en-US" dirty="0"/>
          </a:p>
          <a:p>
            <a:r>
              <a:rPr lang="en-US" dirty="0"/>
              <a:t>[1] So please complete all of the </a:t>
            </a:r>
            <a:r>
              <a:rPr lang="en-US" b="1" dirty="0"/>
              <a:t>quiz</a:t>
            </a:r>
            <a:r>
              <a:rPr lang="en-US" dirty="0"/>
              <a:t> </a:t>
            </a:r>
            <a:r>
              <a:rPr lang="en-US" b="1" dirty="0"/>
              <a:t>questions</a:t>
            </a:r>
            <a:r>
              <a:rPr lang="en-US" dirty="0"/>
              <a:t> …</a:t>
            </a:r>
          </a:p>
          <a:p>
            <a:endParaRPr lang="en-US" dirty="0"/>
          </a:p>
          <a:p>
            <a:r>
              <a:rPr lang="en-US" dirty="0"/>
              <a:t>[2] … and </a:t>
            </a:r>
            <a:r>
              <a:rPr lang="en-US" b="1" dirty="0"/>
              <a:t>practice</a:t>
            </a:r>
            <a:r>
              <a:rPr lang="en-US" dirty="0"/>
              <a:t> </a:t>
            </a:r>
            <a:r>
              <a:rPr lang="en-US" b="1" dirty="0"/>
              <a:t>exercises</a:t>
            </a:r>
            <a:r>
              <a:rPr lang="en-US" dirty="0"/>
              <a:t> for this course before you move on.</a:t>
            </a:r>
          </a:p>
          <a:p>
            <a:endParaRPr lang="en-US" dirty="0"/>
          </a:p>
          <a:p>
            <a:r>
              <a:rPr lang="en-US" dirty="0"/>
              <a:t>After years of research, and my own personal experience, we know that humans don’t effectively learn new information unless they practice using it.</a:t>
            </a:r>
          </a:p>
          <a:p>
            <a:endParaRPr lang="en-US" dirty="0"/>
          </a:p>
          <a:p>
            <a:r>
              <a:rPr lang="en-US" dirty="0"/>
              <a:t>In fact, we forget about half of the information we’ve been taught within a hour of learning it and 75% within a few days.</a:t>
            </a:r>
          </a:p>
          <a:p>
            <a:endParaRPr lang="en-US" dirty="0"/>
          </a:p>
          <a:p>
            <a:r>
              <a:rPr lang="en-US" dirty="0"/>
              <a:t>However, if we practice, it reinforces the information and helps solidify it in our long-term memory.</a:t>
            </a:r>
          </a:p>
          <a:p>
            <a:endParaRPr lang="en-US" dirty="0"/>
          </a:p>
          <a:p>
            <a:r>
              <a:rPr lang="en-US" dirty="0"/>
              <a:t>This is the most effective way to maximize your learning and the value you derive from this course.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59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Next, if you’re interested in learning more, I recommend </a:t>
            </a:r>
            <a:r>
              <a:rPr lang="en-US" b="0" dirty="0"/>
              <a:t>taking</a:t>
            </a:r>
            <a:r>
              <a:rPr lang="en-US" dirty="0"/>
              <a:t> the remaining </a:t>
            </a:r>
            <a:r>
              <a:rPr lang="en-US" b="1" dirty="0"/>
              <a:t>courses </a:t>
            </a:r>
            <a:r>
              <a:rPr lang="en-US" dirty="0"/>
              <a:t>in this series on data science.</a:t>
            </a:r>
          </a:p>
          <a:p>
            <a:endParaRPr lang="en-US" dirty="0"/>
          </a:p>
          <a:p>
            <a:r>
              <a:rPr lang="en-US" dirty="0"/>
              <a:t>This series contains all of the knowledge you will need to get started on your data-science journey. </a:t>
            </a:r>
          </a:p>
          <a:p>
            <a:endParaRPr lang="en-US" dirty="0"/>
          </a:p>
          <a:p>
            <a:r>
              <a:rPr lang="en-US" dirty="0"/>
              <a:t>[2] You can find an up-to-day list of courses and a learning path to guide you at the </a:t>
            </a:r>
            <a:r>
              <a:rPr lang="en-US" b="1" dirty="0"/>
              <a:t>following URL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There’s plenty more to learn, so be sure to get started right away!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7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I encourage you to engage with me and others in this online learning community.</a:t>
            </a:r>
          </a:p>
          <a:p>
            <a:endParaRPr lang="en-US" dirty="0"/>
          </a:p>
          <a:p>
            <a:r>
              <a:rPr lang="en-US" dirty="0"/>
              <a:t>So please be sure to:</a:t>
            </a:r>
          </a:p>
          <a:p>
            <a:endParaRPr lang="en-US" dirty="0"/>
          </a:p>
          <a:p>
            <a:r>
              <a:rPr lang="en-US" dirty="0"/>
              <a:t>[1] </a:t>
            </a:r>
            <a:r>
              <a:rPr lang="en-US" b="1" dirty="0"/>
              <a:t>rate</a:t>
            </a:r>
            <a:r>
              <a:rPr lang="en-US" dirty="0"/>
              <a:t> this course</a:t>
            </a:r>
          </a:p>
          <a:p>
            <a:endParaRPr lang="en-US" dirty="0"/>
          </a:p>
          <a:p>
            <a:r>
              <a:rPr lang="en-US" dirty="0"/>
              <a:t>[2] Ask </a:t>
            </a:r>
            <a:r>
              <a:rPr lang="en-US" b="1" dirty="0"/>
              <a:t>questions</a:t>
            </a:r>
            <a:r>
              <a:rPr lang="en-US" dirty="0"/>
              <a:t> in the discussion board</a:t>
            </a:r>
          </a:p>
          <a:p>
            <a:endParaRPr lang="en-US" dirty="0"/>
          </a:p>
          <a:p>
            <a:r>
              <a:rPr lang="en-US" dirty="0"/>
              <a:t>[3] Leave </a:t>
            </a:r>
            <a:r>
              <a:rPr lang="en-US" b="1" dirty="0"/>
              <a:t>comments</a:t>
            </a:r>
            <a:r>
              <a:rPr lang="en-US" dirty="0"/>
              <a:t> to let me know what you found valuable and what could be improved</a:t>
            </a:r>
          </a:p>
          <a:p>
            <a:endParaRPr lang="en-US" dirty="0"/>
          </a:p>
          <a:p>
            <a:r>
              <a:rPr lang="en-US" dirty="0"/>
              <a:t>[4] and feel free to </a:t>
            </a:r>
            <a:r>
              <a:rPr lang="en-US" b="1" dirty="0"/>
              <a:t>send</a:t>
            </a:r>
            <a:r>
              <a:rPr lang="en-US" dirty="0"/>
              <a:t> me a message on social media if you’d like to provide me with feedback in public.</a:t>
            </a:r>
          </a:p>
          <a:p>
            <a:endParaRPr lang="en-US" dirty="0"/>
          </a:p>
          <a:p>
            <a:r>
              <a:rPr lang="en-US" dirty="0"/>
              <a:t>[5] All of my social media handles can be found on my website at the </a:t>
            </a:r>
            <a:r>
              <a:rPr lang="en-US" b="1" dirty="0"/>
              <a:t>following URL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6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let’s summarize the key concepts that we learned in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2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learned about data as a foundation for data science.</a:t>
            </a:r>
          </a:p>
          <a:p>
            <a:endParaRPr lang="en-US" dirty="0"/>
          </a:p>
          <a:p>
            <a:r>
              <a:rPr lang="en-US" dirty="0"/>
              <a:t>[1] First, we learned that </a:t>
            </a:r>
            <a:r>
              <a:rPr lang="en-US" b="1" dirty="0"/>
              <a:t>data</a:t>
            </a:r>
            <a:r>
              <a:rPr lang="en-US" dirty="0"/>
              <a:t> are a collection of facts that describe observations of the world around us.</a:t>
            </a:r>
          </a:p>
          <a:p>
            <a:endParaRPr lang="en-US" dirty="0"/>
          </a:p>
          <a:p>
            <a:r>
              <a:rPr lang="en-US" dirty="0"/>
              <a:t>[2] Next, we learned that there are various </a:t>
            </a:r>
            <a:r>
              <a:rPr lang="en-US" b="1" dirty="0"/>
              <a:t>types of data </a:t>
            </a:r>
            <a:r>
              <a:rPr lang="en-US" dirty="0"/>
              <a:t>… including categorical and numerical data.</a:t>
            </a:r>
          </a:p>
          <a:p>
            <a:endParaRPr lang="en-US" dirty="0"/>
          </a:p>
          <a:p>
            <a:r>
              <a:rPr lang="en-US" dirty="0"/>
              <a:t>[3] Then, we learned that data can be represented and stored in computers using </a:t>
            </a:r>
            <a:r>
              <a:rPr lang="en-US" b="1" dirty="0"/>
              <a:t>data types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[4] Next, we learned that </a:t>
            </a:r>
            <a:r>
              <a:rPr lang="en-US" b="1" dirty="0"/>
              <a:t>tabular data </a:t>
            </a:r>
            <a:r>
              <a:rPr lang="en-US" dirty="0"/>
              <a:t>are data organized into rows and columns so that they can be queried effectively.</a:t>
            </a:r>
          </a:p>
          <a:p>
            <a:endParaRPr lang="en-US" dirty="0"/>
          </a:p>
          <a:p>
            <a:r>
              <a:rPr lang="en-US" dirty="0"/>
              <a:t>[5] Finally, we learned that data moves through a </a:t>
            </a:r>
            <a:r>
              <a:rPr lang="en-US" b="1" dirty="0"/>
              <a:t>life cycle </a:t>
            </a:r>
            <a:r>
              <a:rPr lang="en-US" dirty="0"/>
              <a:t>as a journey from data collection to 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0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joining me for this introductory course on data for data science.</a:t>
            </a:r>
          </a:p>
          <a:p>
            <a:endParaRPr lang="en-US" dirty="0"/>
          </a:p>
          <a:p>
            <a:r>
              <a:rPr lang="en-US" dirty="0"/>
              <a:t>I hope that you have found this information valuable …</a:t>
            </a:r>
          </a:p>
          <a:p>
            <a:endParaRPr lang="en-US" dirty="0"/>
          </a:p>
          <a:p>
            <a:r>
              <a:rPr lang="en-US" dirty="0"/>
              <a:t>… and that it has helped you move forward on your data-science journey.</a:t>
            </a:r>
          </a:p>
          <a:p>
            <a:endParaRPr lang="en-US" dirty="0"/>
          </a:p>
          <a:p>
            <a:r>
              <a:rPr lang="en-US" dirty="0"/>
              <a:t>Please be sure to keep in touch via my website and social media …</a:t>
            </a:r>
          </a:p>
          <a:p>
            <a:endParaRPr lang="en-US" dirty="0"/>
          </a:p>
          <a:p>
            <a:r>
              <a:rPr lang="en-US" dirty="0"/>
              <a:t>… and I hope to see you again in another course in the near future.</a:t>
            </a:r>
          </a:p>
          <a:p>
            <a:endParaRPr lang="en-US" dirty="0"/>
          </a:p>
          <a:p>
            <a:r>
              <a:rPr lang="en-US" dirty="0"/>
              <a:t>[Play outro music]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D66CC-FEF4-4809-9B5A-9ADEA7F648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learn more, please click the link in the description.</a:t>
            </a:r>
          </a:p>
          <a:p>
            <a:endParaRPr lang="en-US" dirty="0"/>
          </a:p>
          <a:p>
            <a:r>
              <a:rPr lang="en-US" dirty="0"/>
              <a:t>For more content like this, please be sure to like, share, and subscribe!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4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345595"/>
            <a:ext cx="3355848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345595"/>
            <a:ext cx="3355848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18D385D-13AF-49CD-B6F3-2FDE37364A9C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7952" y="2345468"/>
            <a:ext cx="3355848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42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2"/>
            <a:ext cx="5111496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8402" y="2169382"/>
            <a:ext cx="5106922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4182332"/>
            <a:ext cx="5111496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48402" y="4182332"/>
            <a:ext cx="5106922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64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0405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590800" y="4182330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2F11677-9AAF-4A03-A507-AA3E1691EEB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45354" y="4182330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7852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0405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418233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2F11677-9AAF-4A03-A507-AA3E1691EEB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418076" y="418233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9E51BEC-22A8-45DC-9D1F-1F0B5A04046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997952" y="4182332"/>
            <a:ext cx="3357372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735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3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169383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04050" y="2169383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9724" y="3536950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2F11677-9AAF-4A03-A507-AA3E1691EEB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419600" y="3536950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9E51BEC-22A8-45DC-9D1F-1F0B5A04046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999476" y="3536950"/>
            <a:ext cx="3357372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65FE238-21A6-4FEA-A238-B930D121D86C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38200" y="4904517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A1E84-428D-4447-8023-1ACB334EEB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418076" y="4904517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67AEF25-E0FE-42C6-B844-2D27DE99DE26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97952" y="4904517"/>
            <a:ext cx="3357372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633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347765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347765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C66F929-E242-4536-9EEF-11C12FDEE0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5352778"/>
            <a:ext cx="518160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CBEA9C56-F2F4-4F7D-98E0-60D0B66170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200" y="5352778"/>
            <a:ext cx="518160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9755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7725" y="2057401"/>
            <a:ext cx="2979907" cy="2979081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7DE0B32-9238-456C-97A0-7D676A77DDE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72000" y="2057402"/>
            <a:ext cx="2979907" cy="2979081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5ADB61C-E800-4946-82C4-6D5EC23CAE2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73893" y="2057401"/>
            <a:ext cx="2979907" cy="2979081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11A70B-9FAA-4B3A-AA07-DAA0BBDED4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5284052"/>
            <a:ext cx="2989432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5F18CA6-3E3C-482E-AE8D-BA4FCD2534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5284052"/>
            <a:ext cx="2979908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46A65DCC-AFB1-4D64-9FA1-9868491757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3892" y="5283780"/>
            <a:ext cx="2979908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89226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197" y="2235586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7DE0B32-9238-456C-97A0-7D676A77DDE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7338" y="2235585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5ADB61C-E800-4946-82C4-6D5EC23CAE2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18299" y="2235585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B171113-10C1-4B68-8BF3-06DB686048A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907440" y="2235585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65650900-8F7B-4016-8738-D81CEABCB7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197" y="4860655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C10F70C-9ABA-4576-800B-08DDA1C604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7338" y="4855349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EF60BA0-CFF6-4992-A27E-4D4B8C1520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08774" y="4855349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381A106-4903-4E79-93A1-DDED171370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07440" y="4855349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60295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11A70B-9FAA-4B3A-AA07-DAA0BBDED4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5F18CA6-3E3C-482E-AE8D-BA4FCD2534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96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6D31376-EA91-47A1-AB16-CAF450D0255A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4196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C29E170-06A5-41F9-9799-7BE8933D18A2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0010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019C8018-3B15-4A17-87CB-31AFBC9F13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0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4808ECD-C4E6-485A-BF48-453FC17C0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67000" y="571057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749AE55-1B68-46A5-90EC-0A3D2AFE1BF2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26670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3EB2372-FDF5-464A-87D5-E2899A6B3CDF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62484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F0FFFE7B-3162-4613-80C8-B723E41F86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48400" y="5712817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64242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11A70B-9FAA-4B3A-AA07-DAA0BBDED4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5F18CA6-3E3C-482E-AE8D-BA4FCD2534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96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6D31376-EA91-47A1-AB16-CAF450D0255A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4196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C29E170-06A5-41F9-9799-7BE8933D18A2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0010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019C8018-3B15-4A17-87CB-31AFBC9F13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0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4808ECD-C4E6-485A-BF48-453FC17C0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5712817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749AE55-1B68-46A5-90EC-0A3D2AFE1BF2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8382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3EB2372-FDF5-464A-87D5-E2899A6B3CDF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4419600" y="409118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F0FFFE7B-3162-4613-80C8-B723E41F86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19600" y="571506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BE303E54-DA7B-4992-9CC0-B432538B94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01000" y="5712565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547DE3DB-8EA6-41E7-9CC9-D913F118AFE4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80010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8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98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9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1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5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3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8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7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345595"/>
            <a:ext cx="5111496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8402" y="2345595"/>
            <a:ext cx="5106922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9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42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C301-D8A6-4038-B28C-6BDE73A4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8222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B925-7119-47EB-8068-DE5A6C4A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Bumper</a:t>
            </a:r>
          </a:p>
        </p:txBody>
      </p:sp>
    </p:spTree>
    <p:extLst>
      <p:ext uri="{BB962C8B-B14F-4D97-AF65-F5344CB8AC3E}">
        <p14:creationId xmlns:p14="http://schemas.microsoft.com/office/powerpoint/2010/main" val="185048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9B7A98B-8522-4129-992B-9A52357F00EB}"/>
              </a:ext>
            </a:extLst>
          </p:cNvPr>
          <p:cNvGrpSpPr/>
          <p:nvPr/>
        </p:nvGrpSpPr>
        <p:grpSpPr>
          <a:xfrm>
            <a:off x="7696200" y="2156691"/>
            <a:ext cx="2209800" cy="2544617"/>
            <a:chOff x="7467599" y="1981200"/>
            <a:chExt cx="2514601" cy="289560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4EA0461-5700-4E61-BCD7-64A524F8AFDE}"/>
                </a:ext>
              </a:extLst>
            </p:cNvPr>
            <p:cNvGrpSpPr/>
            <p:nvPr/>
          </p:nvGrpSpPr>
          <p:grpSpPr>
            <a:xfrm>
              <a:off x="7467599" y="1981200"/>
              <a:ext cx="2514601" cy="2895600"/>
              <a:chOff x="7467599" y="1981200"/>
              <a:chExt cx="2514601" cy="2895600"/>
            </a:xfrm>
          </p:grpSpPr>
          <p:sp>
            <p:nvSpPr>
              <p:cNvPr id="18" name="Flowchart: Terminator 17">
                <a:extLst>
                  <a:ext uri="{FF2B5EF4-FFF2-40B4-BE49-F238E27FC236}">
                    <a16:creationId xmlns:a16="http://schemas.microsoft.com/office/drawing/2014/main" id="{4F061204-5E16-4B90-B100-556C8BAFE622}"/>
                  </a:ext>
                </a:extLst>
              </p:cNvPr>
              <p:cNvSpPr/>
              <p:nvPr/>
            </p:nvSpPr>
            <p:spPr>
              <a:xfrm>
                <a:off x="8000529" y="1981200"/>
                <a:ext cx="1448403" cy="304800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117 w 21663"/>
                  <a:gd name="connsiteY0" fmla="*/ 0 h 21600"/>
                  <a:gd name="connsiteX1" fmla="*/ 18188 w 21663"/>
                  <a:gd name="connsiteY1" fmla="*/ 0 h 21600"/>
                  <a:gd name="connsiteX2" fmla="*/ 21663 w 21663"/>
                  <a:gd name="connsiteY2" fmla="*/ 10800 h 21600"/>
                  <a:gd name="connsiteX3" fmla="*/ 18188 w 21663"/>
                  <a:gd name="connsiteY3" fmla="*/ 21600 h 21600"/>
                  <a:gd name="connsiteX4" fmla="*/ 3538 w 21663"/>
                  <a:gd name="connsiteY4" fmla="*/ 21600 h 21600"/>
                  <a:gd name="connsiteX5" fmla="*/ 63 w 21663"/>
                  <a:gd name="connsiteY5" fmla="*/ 10800 h 21600"/>
                  <a:gd name="connsiteX6" fmla="*/ 2117 w 21663"/>
                  <a:gd name="connsiteY6" fmla="*/ 0 h 21600"/>
                  <a:gd name="connsiteX0" fmla="*/ 2061 w 21607"/>
                  <a:gd name="connsiteY0" fmla="*/ 0 h 21600"/>
                  <a:gd name="connsiteX1" fmla="*/ 18132 w 21607"/>
                  <a:gd name="connsiteY1" fmla="*/ 0 h 21600"/>
                  <a:gd name="connsiteX2" fmla="*/ 21607 w 21607"/>
                  <a:gd name="connsiteY2" fmla="*/ 10800 h 21600"/>
                  <a:gd name="connsiteX3" fmla="*/ 18132 w 21607"/>
                  <a:gd name="connsiteY3" fmla="*/ 21600 h 21600"/>
                  <a:gd name="connsiteX4" fmla="*/ 2345 w 21607"/>
                  <a:gd name="connsiteY4" fmla="*/ 21262 h 21600"/>
                  <a:gd name="connsiteX5" fmla="*/ 7 w 21607"/>
                  <a:gd name="connsiteY5" fmla="*/ 10800 h 21600"/>
                  <a:gd name="connsiteX6" fmla="*/ 2061 w 21607"/>
                  <a:gd name="connsiteY6" fmla="*/ 0 h 21600"/>
                  <a:gd name="connsiteX0" fmla="*/ 2061 w 21625"/>
                  <a:gd name="connsiteY0" fmla="*/ 0 h 21600"/>
                  <a:gd name="connsiteX1" fmla="*/ 18132 w 21625"/>
                  <a:gd name="connsiteY1" fmla="*/ 0 h 21600"/>
                  <a:gd name="connsiteX2" fmla="*/ 21607 w 21625"/>
                  <a:gd name="connsiteY2" fmla="*/ 10800 h 21600"/>
                  <a:gd name="connsiteX3" fmla="*/ 19056 w 21625"/>
                  <a:gd name="connsiteY3" fmla="*/ 21600 h 21600"/>
                  <a:gd name="connsiteX4" fmla="*/ 2345 w 21625"/>
                  <a:gd name="connsiteY4" fmla="*/ 21262 h 21600"/>
                  <a:gd name="connsiteX5" fmla="*/ 7 w 21625"/>
                  <a:gd name="connsiteY5" fmla="*/ 10800 h 21600"/>
                  <a:gd name="connsiteX6" fmla="*/ 2061 w 21625"/>
                  <a:gd name="connsiteY6" fmla="*/ 0 h 21600"/>
                  <a:gd name="connsiteX0" fmla="*/ 2061 w 21616"/>
                  <a:gd name="connsiteY0" fmla="*/ 0 h 21600"/>
                  <a:gd name="connsiteX1" fmla="*/ 19482 w 21616"/>
                  <a:gd name="connsiteY1" fmla="*/ 0 h 21600"/>
                  <a:gd name="connsiteX2" fmla="*/ 21607 w 21616"/>
                  <a:gd name="connsiteY2" fmla="*/ 10800 h 21600"/>
                  <a:gd name="connsiteX3" fmla="*/ 19056 w 21616"/>
                  <a:gd name="connsiteY3" fmla="*/ 21600 h 21600"/>
                  <a:gd name="connsiteX4" fmla="*/ 2345 w 21616"/>
                  <a:gd name="connsiteY4" fmla="*/ 21262 h 21600"/>
                  <a:gd name="connsiteX5" fmla="*/ 7 w 21616"/>
                  <a:gd name="connsiteY5" fmla="*/ 10800 h 21600"/>
                  <a:gd name="connsiteX6" fmla="*/ 2061 w 21616"/>
                  <a:gd name="connsiteY6" fmla="*/ 0 h 21600"/>
                  <a:gd name="connsiteX0" fmla="*/ 2061 w 21620"/>
                  <a:gd name="connsiteY0" fmla="*/ 0 h 21600"/>
                  <a:gd name="connsiteX1" fmla="*/ 19482 w 21620"/>
                  <a:gd name="connsiteY1" fmla="*/ 0 h 21600"/>
                  <a:gd name="connsiteX2" fmla="*/ 21607 w 21620"/>
                  <a:gd name="connsiteY2" fmla="*/ 10800 h 21600"/>
                  <a:gd name="connsiteX3" fmla="*/ 19767 w 21620"/>
                  <a:gd name="connsiteY3" fmla="*/ 21600 h 21600"/>
                  <a:gd name="connsiteX4" fmla="*/ 2345 w 21620"/>
                  <a:gd name="connsiteY4" fmla="*/ 21262 h 21600"/>
                  <a:gd name="connsiteX5" fmla="*/ 7 w 21620"/>
                  <a:gd name="connsiteY5" fmla="*/ 10800 h 21600"/>
                  <a:gd name="connsiteX6" fmla="*/ 2061 w 21620"/>
                  <a:gd name="connsiteY6" fmla="*/ 0 h 21600"/>
                  <a:gd name="connsiteX0" fmla="*/ 2061 w 21609"/>
                  <a:gd name="connsiteY0" fmla="*/ 0 h 21600"/>
                  <a:gd name="connsiteX1" fmla="*/ 19482 w 21609"/>
                  <a:gd name="connsiteY1" fmla="*/ 0 h 21600"/>
                  <a:gd name="connsiteX2" fmla="*/ 21607 w 21609"/>
                  <a:gd name="connsiteY2" fmla="*/ 10800 h 21600"/>
                  <a:gd name="connsiteX3" fmla="*/ 19625 w 21609"/>
                  <a:gd name="connsiteY3" fmla="*/ 21600 h 21600"/>
                  <a:gd name="connsiteX4" fmla="*/ 2345 w 21609"/>
                  <a:gd name="connsiteY4" fmla="*/ 21262 h 21600"/>
                  <a:gd name="connsiteX5" fmla="*/ 7 w 21609"/>
                  <a:gd name="connsiteY5" fmla="*/ 10800 h 21600"/>
                  <a:gd name="connsiteX6" fmla="*/ 2061 w 21609"/>
                  <a:gd name="connsiteY6" fmla="*/ 0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9" h="21600">
                    <a:moveTo>
                      <a:pt x="2061" y="0"/>
                    </a:moveTo>
                    <a:lnTo>
                      <a:pt x="19482" y="0"/>
                    </a:lnTo>
                    <a:cubicBezTo>
                      <a:pt x="21401" y="0"/>
                      <a:pt x="21583" y="7200"/>
                      <a:pt x="21607" y="10800"/>
                    </a:cubicBezTo>
                    <a:cubicBezTo>
                      <a:pt x="21631" y="14400"/>
                      <a:pt x="21544" y="21600"/>
                      <a:pt x="19625" y="21600"/>
                    </a:cubicBezTo>
                    <a:lnTo>
                      <a:pt x="2345" y="21262"/>
                    </a:lnTo>
                    <a:cubicBezTo>
                      <a:pt x="426" y="21262"/>
                      <a:pt x="54" y="14344"/>
                      <a:pt x="7" y="10800"/>
                    </a:cubicBezTo>
                    <a:cubicBezTo>
                      <a:pt x="-40" y="7256"/>
                      <a:pt x="142" y="0"/>
                      <a:pt x="2061" y="0"/>
                    </a:cubicBezTo>
                    <a:close/>
                  </a:path>
                </a:pathLst>
              </a:custGeom>
              <a:noFill/>
              <a:ln w="152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D4226E6-C906-4987-8680-8015535F5A02}"/>
                  </a:ext>
                </a:extLst>
              </p:cNvPr>
              <p:cNvCxnSpPr/>
              <p:nvPr/>
            </p:nvCxnSpPr>
            <p:spPr>
              <a:xfrm>
                <a:off x="8305800" y="2286000"/>
                <a:ext cx="0" cy="609600"/>
              </a:xfrm>
              <a:prstGeom prst="line">
                <a:avLst/>
              </a:prstGeom>
              <a:ln w="1524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70B6FB4-9F7A-43DE-AC75-DE07BDBB093A}"/>
                  </a:ext>
                </a:extLst>
              </p:cNvPr>
              <p:cNvCxnSpPr/>
              <p:nvPr/>
            </p:nvCxnSpPr>
            <p:spPr>
              <a:xfrm>
                <a:off x="9144000" y="2286000"/>
                <a:ext cx="0" cy="609600"/>
              </a:xfrm>
              <a:prstGeom prst="line">
                <a:avLst/>
              </a:prstGeom>
              <a:ln w="1524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B992ADE-AE52-40DA-AAE2-770A7C9E2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7600" y="2895600"/>
                <a:ext cx="838200" cy="1676400"/>
              </a:xfrm>
              <a:prstGeom prst="line">
                <a:avLst/>
              </a:prstGeom>
              <a:ln w="1524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53888A9-E75C-4212-9466-F170C0D8F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4000" y="2895600"/>
                <a:ext cx="838200" cy="1676400"/>
              </a:xfrm>
              <a:prstGeom prst="line">
                <a:avLst/>
              </a:prstGeom>
              <a:ln w="1524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C8F8D31-37F4-4662-B6B5-67171C2E9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599" y="4572000"/>
                <a:ext cx="228601" cy="304800"/>
              </a:xfrm>
              <a:prstGeom prst="line">
                <a:avLst/>
              </a:prstGeom>
              <a:ln w="1524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B75DA71-04C1-4001-A108-958872FA3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53599" y="4572000"/>
                <a:ext cx="228601" cy="304800"/>
              </a:xfrm>
              <a:prstGeom prst="line">
                <a:avLst/>
              </a:prstGeom>
              <a:ln w="1524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7B3A51F-67E2-468C-B166-314647B50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6200" y="4876800"/>
                <a:ext cx="2057399" cy="0"/>
              </a:xfrm>
              <a:prstGeom prst="line">
                <a:avLst/>
              </a:prstGeom>
              <a:ln w="1524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99EB7D-48C0-43CA-A132-96572F988242}"/>
                </a:ext>
              </a:extLst>
            </p:cNvPr>
            <p:cNvSpPr txBox="1"/>
            <p:nvPr/>
          </p:nvSpPr>
          <p:spPr>
            <a:xfrm>
              <a:off x="8082233" y="3393341"/>
              <a:ext cx="1351652" cy="13234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  <a:latin typeface="Bauhaus 93" panose="04030905020B02020C02" pitchFamily="82" charset="0"/>
                </a:rPr>
                <a:t>0101</a:t>
              </a:r>
            </a:p>
            <a:p>
              <a:pPr algn="ctr"/>
              <a:r>
                <a:rPr lang="en-US" sz="4000" dirty="0">
                  <a:solidFill>
                    <a:schemeClr val="accent1"/>
                  </a:solidFill>
                  <a:latin typeface="Bauhaus 93" panose="04030905020B02020C02" pitchFamily="82" charset="0"/>
                </a:rPr>
                <a:t>0010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85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D93E-268D-4EAD-BA77-C46D3463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dirty="0"/>
              <a:t>Where should I go next?</a:t>
            </a:r>
          </a:p>
        </p:txBody>
      </p:sp>
    </p:spTree>
    <p:extLst>
      <p:ext uri="{BB962C8B-B14F-4D97-AF65-F5344CB8AC3E}">
        <p14:creationId xmlns:p14="http://schemas.microsoft.com/office/powerpoint/2010/main" val="420457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F9E2-1FDD-4D8B-815E-FADA5B5B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BB37E-DF9A-4A8E-B563-E57FB7B001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CBC57C-64A1-473B-98F9-5520D2CCB4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27A0909B-0AC8-4A80-A2BE-79B564680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600" y="1880697"/>
            <a:ext cx="3350146" cy="3350146"/>
          </a:xfrm>
          <a:prstGeom prst="rect">
            <a:avLst/>
          </a:prstGeom>
        </p:spPr>
      </p:pic>
      <p:pic>
        <p:nvPicPr>
          <p:cNvPr id="14" name="Content Placeholder 11">
            <a:extLst>
              <a:ext uri="{FF2B5EF4-FFF2-40B4-BE49-F238E27FC236}">
                <a16:creationId xmlns:a16="http://schemas.microsoft.com/office/drawing/2014/main" id="{7AB6E3F0-1433-45F8-949B-B9957A8F2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4981" y="1825625"/>
            <a:ext cx="3347765" cy="33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3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405F-4FEB-4DC4-971B-F5C4DD48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 More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EEE75C-ACE8-493A-8AB0-48B78C667C4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81402" y="5085385"/>
            <a:ext cx="5181600" cy="824184"/>
          </a:xfrm>
        </p:spPr>
        <p:txBody>
          <a:bodyPr/>
          <a:lstStyle/>
          <a:p>
            <a:r>
              <a:rPr lang="en-US" dirty="0"/>
              <a:t>Foundations of Data Science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2E65D9-95F3-4A83-ACFE-B7FF21320153}"/>
              </a:ext>
            </a:extLst>
          </p:cNvPr>
          <p:cNvSpPr txBox="1">
            <a:spLocks/>
          </p:cNvSpPr>
          <p:nvPr/>
        </p:nvSpPr>
        <p:spPr>
          <a:xfrm>
            <a:off x="838200" y="5851524"/>
            <a:ext cx="10515600" cy="549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http://matthewrenze.com/courses/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A51EE-B7AF-42B4-9103-2D8DFE903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89" y="1953094"/>
            <a:ext cx="2940021" cy="294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1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5C9-5832-4B98-83CB-4ABB2F65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Engage the Community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70F1FC-B2D3-4A3A-9371-61113D6609C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Rate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91A366C-EA82-4375-9AA6-7B78D96CBA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43A4F3E-4AE2-4926-832A-4520285E83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BD3EF2C-30F5-4089-8466-0B51EDEF788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62E796-D4EC-43B6-BC80-4B5614221099}"/>
              </a:ext>
            </a:extLst>
          </p:cNvPr>
          <p:cNvSpPr txBox="1">
            <a:spLocks/>
          </p:cNvSpPr>
          <p:nvPr/>
        </p:nvSpPr>
        <p:spPr>
          <a:xfrm>
            <a:off x="838197" y="5864229"/>
            <a:ext cx="10515600" cy="549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http://matthewrenze.com/contact/</a:t>
            </a:r>
          </a:p>
        </p:txBody>
      </p:sp>
      <p:pic>
        <p:nvPicPr>
          <p:cNvPr id="18" name="Content Placeholder 14">
            <a:extLst>
              <a:ext uri="{FF2B5EF4-FFF2-40B4-BE49-F238E27FC236}">
                <a16:creationId xmlns:a16="http://schemas.microsoft.com/office/drawing/2014/main" id="{3882ED19-B142-4EBE-8851-ABD28C59A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584" y="2235584"/>
            <a:ext cx="2445681" cy="2445681"/>
          </a:xfrm>
          <a:prstGeom prst="rect">
            <a:avLst/>
          </a:prstGeom>
        </p:spPr>
      </p:pic>
      <p:pic>
        <p:nvPicPr>
          <p:cNvPr id="23" name="Content Placeholder 19">
            <a:extLst>
              <a:ext uri="{FF2B5EF4-FFF2-40B4-BE49-F238E27FC236}">
                <a16:creationId xmlns:a16="http://schemas.microsoft.com/office/drawing/2014/main" id="{E4E09F20-609E-4D52-BA92-2DC6CDF14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27809" y="2235584"/>
            <a:ext cx="2445681" cy="2445681"/>
          </a:xfrm>
          <a:prstGeom prst="rect">
            <a:avLst/>
          </a:prstGeom>
        </p:spPr>
      </p:pic>
      <p:pic>
        <p:nvPicPr>
          <p:cNvPr id="28" name="Content Placeholder 24">
            <a:extLst>
              <a:ext uri="{FF2B5EF4-FFF2-40B4-BE49-F238E27FC236}">
                <a16:creationId xmlns:a16="http://schemas.microsoft.com/office/drawing/2014/main" id="{2B5EDD40-BF36-4CF7-8067-E7DE6D8ED0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8621" y="2235584"/>
            <a:ext cx="2445681" cy="2445681"/>
          </a:xfrm>
          <a:prstGeom prst="rect">
            <a:avLst/>
          </a:prstGeom>
        </p:spPr>
      </p:pic>
      <p:grpSp>
        <p:nvGrpSpPr>
          <p:cNvPr id="34" name="Content Placeholder 29">
            <a:extLst>
              <a:ext uri="{FF2B5EF4-FFF2-40B4-BE49-F238E27FC236}">
                <a16:creationId xmlns:a16="http://schemas.microsoft.com/office/drawing/2014/main" id="{CB5F1B99-E80D-46CC-A130-7CCD755EEB1F}"/>
              </a:ext>
            </a:extLst>
          </p:cNvPr>
          <p:cNvGrpSpPr/>
          <p:nvPr/>
        </p:nvGrpSpPr>
        <p:grpSpPr>
          <a:xfrm>
            <a:off x="9123487" y="2451291"/>
            <a:ext cx="2014265" cy="2014265"/>
            <a:chOff x="9123487" y="2451291"/>
            <a:chExt cx="2014265" cy="201426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1A3B75E-4C85-4940-BBCC-3471FA3A74FB}"/>
                </a:ext>
              </a:extLst>
            </p:cNvPr>
            <p:cNvSpPr/>
            <p:nvPr/>
          </p:nvSpPr>
          <p:spPr>
            <a:xfrm>
              <a:off x="9438216" y="2451291"/>
              <a:ext cx="1699536" cy="2014265"/>
            </a:xfrm>
            <a:custGeom>
              <a:avLst/>
              <a:gdLst>
                <a:gd name="connsiteX0" fmla="*/ 1310972 w 1699536"/>
                <a:gd name="connsiteY0" fmla="*/ 2014265 h 2014265"/>
                <a:gd name="connsiteX1" fmla="*/ 548069 w 1699536"/>
                <a:gd name="connsiteY1" fmla="*/ 2014265 h 2014265"/>
                <a:gd name="connsiteX2" fmla="*/ 435585 w 1699536"/>
                <a:gd name="connsiteY2" fmla="*/ 1987702 h 2014265"/>
                <a:gd name="connsiteX3" fmla="*/ 223583 w 1699536"/>
                <a:gd name="connsiteY3" fmla="*/ 1881701 h 2014265"/>
                <a:gd name="connsiteX4" fmla="*/ 195447 w 1699536"/>
                <a:gd name="connsiteY4" fmla="*/ 1797228 h 2014265"/>
                <a:gd name="connsiteX5" fmla="*/ 279920 w 1699536"/>
                <a:gd name="connsiteY5" fmla="*/ 1769091 h 2014265"/>
                <a:gd name="connsiteX6" fmla="*/ 491921 w 1699536"/>
                <a:gd name="connsiteY6" fmla="*/ 1875092 h 2014265"/>
                <a:gd name="connsiteX7" fmla="*/ 548069 w 1699536"/>
                <a:gd name="connsiteY7" fmla="*/ 1888374 h 2014265"/>
                <a:gd name="connsiteX8" fmla="*/ 1310972 w 1699536"/>
                <a:gd name="connsiteY8" fmla="*/ 1888374 h 2014265"/>
                <a:gd name="connsiteX9" fmla="*/ 1366805 w 1699536"/>
                <a:gd name="connsiteY9" fmla="*/ 1855956 h 2014265"/>
                <a:gd name="connsiteX10" fmla="*/ 1437871 w 1699536"/>
                <a:gd name="connsiteY10" fmla="*/ 1731576 h 2014265"/>
                <a:gd name="connsiteX11" fmla="*/ 1573645 w 1699536"/>
                <a:gd name="connsiteY11" fmla="*/ 1220267 h 2014265"/>
                <a:gd name="connsiteX12" fmla="*/ 1573645 w 1699536"/>
                <a:gd name="connsiteY12" fmla="*/ 1007258 h 2014265"/>
                <a:gd name="connsiteX13" fmla="*/ 1447627 w 1699536"/>
                <a:gd name="connsiteY13" fmla="*/ 881241 h 2014265"/>
                <a:gd name="connsiteX14" fmla="*/ 973834 w 1699536"/>
                <a:gd name="connsiteY14" fmla="*/ 881241 h 2014265"/>
                <a:gd name="connsiteX15" fmla="*/ 869785 w 1699536"/>
                <a:gd name="connsiteY15" fmla="*/ 826038 h 2014265"/>
                <a:gd name="connsiteX16" fmla="*/ 857196 w 1699536"/>
                <a:gd name="connsiteY16" fmla="*/ 708958 h 2014265"/>
                <a:gd name="connsiteX17" fmla="*/ 944187 w 1699536"/>
                <a:gd name="connsiteY17" fmla="*/ 257134 h 2014265"/>
                <a:gd name="connsiteX18" fmla="*/ 944187 w 1699536"/>
                <a:gd name="connsiteY18" fmla="*/ 184179 h 2014265"/>
                <a:gd name="connsiteX19" fmla="*/ 885899 w 1699536"/>
                <a:gd name="connsiteY19" fmla="*/ 125892 h 2014265"/>
                <a:gd name="connsiteX20" fmla="*/ 846747 w 1699536"/>
                <a:gd name="connsiteY20" fmla="*/ 125892 h 2014265"/>
                <a:gd name="connsiteX21" fmla="*/ 790725 w 1699536"/>
                <a:gd name="connsiteY21" fmla="*/ 168128 h 2014265"/>
                <a:gd name="connsiteX22" fmla="*/ 766050 w 1699536"/>
                <a:gd name="connsiteY22" fmla="*/ 254427 h 2014265"/>
                <a:gd name="connsiteX23" fmla="*/ 505392 w 1699536"/>
                <a:gd name="connsiteY23" fmla="*/ 759315 h 2014265"/>
                <a:gd name="connsiteX24" fmla="*/ 251783 w 1699536"/>
                <a:gd name="connsiteY24" fmla="*/ 881241 h 2014265"/>
                <a:gd name="connsiteX25" fmla="*/ 62946 w 1699536"/>
                <a:gd name="connsiteY25" fmla="*/ 881241 h 2014265"/>
                <a:gd name="connsiteX26" fmla="*/ 0 w 1699536"/>
                <a:gd name="connsiteY26" fmla="*/ 818295 h 2014265"/>
                <a:gd name="connsiteX27" fmla="*/ 62946 w 1699536"/>
                <a:gd name="connsiteY27" fmla="*/ 755349 h 2014265"/>
                <a:gd name="connsiteX28" fmla="*/ 251783 w 1699536"/>
                <a:gd name="connsiteY28" fmla="*/ 755349 h 2014265"/>
                <a:gd name="connsiteX29" fmla="*/ 407133 w 1699536"/>
                <a:gd name="connsiteY29" fmla="*/ 680633 h 2014265"/>
                <a:gd name="connsiteX30" fmla="*/ 645005 w 1699536"/>
                <a:gd name="connsiteY30" fmla="*/ 219807 h 2014265"/>
                <a:gd name="connsiteX31" fmla="*/ 669680 w 1699536"/>
                <a:gd name="connsiteY31" fmla="*/ 133508 h 2014265"/>
                <a:gd name="connsiteX32" fmla="*/ 846747 w 1699536"/>
                <a:gd name="connsiteY32" fmla="*/ 0 h 2014265"/>
                <a:gd name="connsiteX33" fmla="*/ 885899 w 1699536"/>
                <a:gd name="connsiteY33" fmla="*/ 0 h 2014265"/>
                <a:gd name="connsiteX34" fmla="*/ 1070078 w 1699536"/>
                <a:gd name="connsiteY34" fmla="*/ 184179 h 2014265"/>
                <a:gd name="connsiteX35" fmla="*/ 1070078 w 1699536"/>
                <a:gd name="connsiteY35" fmla="*/ 257134 h 2014265"/>
                <a:gd name="connsiteX36" fmla="*/ 974086 w 1699536"/>
                <a:gd name="connsiteY36" fmla="*/ 755727 h 2014265"/>
                <a:gd name="connsiteX37" fmla="*/ 1447627 w 1699536"/>
                <a:gd name="connsiteY37" fmla="*/ 755349 h 2014265"/>
                <a:gd name="connsiteX38" fmla="*/ 1699536 w 1699536"/>
                <a:gd name="connsiteY38" fmla="*/ 1007258 h 2014265"/>
                <a:gd name="connsiteX39" fmla="*/ 1699536 w 1699536"/>
                <a:gd name="connsiteY39" fmla="*/ 1220267 h 2014265"/>
                <a:gd name="connsiteX40" fmla="*/ 1547144 w 1699536"/>
                <a:gd name="connsiteY40" fmla="*/ 1794081 h 2014265"/>
                <a:gd name="connsiteX41" fmla="*/ 1476079 w 1699536"/>
                <a:gd name="connsiteY41" fmla="*/ 1918462 h 2014265"/>
                <a:gd name="connsiteX42" fmla="*/ 1310972 w 1699536"/>
                <a:gd name="connsiteY42" fmla="*/ 2014265 h 201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99536" h="2014265">
                  <a:moveTo>
                    <a:pt x="1310972" y="2014265"/>
                  </a:moveTo>
                  <a:lnTo>
                    <a:pt x="548069" y="2014265"/>
                  </a:lnTo>
                  <a:cubicBezTo>
                    <a:pt x="509231" y="2014265"/>
                    <a:pt x="470394" y="2005075"/>
                    <a:pt x="435585" y="1987702"/>
                  </a:cubicBezTo>
                  <a:lnTo>
                    <a:pt x="223583" y="1881701"/>
                  </a:lnTo>
                  <a:cubicBezTo>
                    <a:pt x="192488" y="1866154"/>
                    <a:pt x="179899" y="1828323"/>
                    <a:pt x="195447" y="1797228"/>
                  </a:cubicBezTo>
                  <a:cubicBezTo>
                    <a:pt x="210994" y="1766133"/>
                    <a:pt x="248762" y="1753544"/>
                    <a:pt x="279920" y="1769091"/>
                  </a:cubicBezTo>
                  <a:lnTo>
                    <a:pt x="491921" y="1875092"/>
                  </a:lnTo>
                  <a:cubicBezTo>
                    <a:pt x="509294" y="1883778"/>
                    <a:pt x="528682" y="1888374"/>
                    <a:pt x="548069" y="1888374"/>
                  </a:cubicBezTo>
                  <a:lnTo>
                    <a:pt x="1310972" y="1888374"/>
                  </a:lnTo>
                  <a:cubicBezTo>
                    <a:pt x="1333947" y="1888374"/>
                    <a:pt x="1355349" y="1875973"/>
                    <a:pt x="1366805" y="1855956"/>
                  </a:cubicBezTo>
                  <a:lnTo>
                    <a:pt x="1437871" y="1731576"/>
                  </a:lnTo>
                  <a:cubicBezTo>
                    <a:pt x="1526687" y="1576162"/>
                    <a:pt x="1573645" y="1399285"/>
                    <a:pt x="1573645" y="1220267"/>
                  </a:cubicBezTo>
                  <a:lnTo>
                    <a:pt x="1573645" y="1007258"/>
                  </a:lnTo>
                  <a:cubicBezTo>
                    <a:pt x="1573645" y="937766"/>
                    <a:pt x="1517119" y="881241"/>
                    <a:pt x="1447627" y="881241"/>
                  </a:cubicBezTo>
                  <a:lnTo>
                    <a:pt x="973834" y="881241"/>
                  </a:lnTo>
                  <a:cubicBezTo>
                    <a:pt x="932101" y="881241"/>
                    <a:pt x="893201" y="860595"/>
                    <a:pt x="869785" y="826038"/>
                  </a:cubicBezTo>
                  <a:cubicBezTo>
                    <a:pt x="846432" y="791480"/>
                    <a:pt x="841711" y="747670"/>
                    <a:pt x="857196" y="708958"/>
                  </a:cubicBezTo>
                  <a:cubicBezTo>
                    <a:pt x="914917" y="564687"/>
                    <a:pt x="944187" y="412673"/>
                    <a:pt x="944187" y="257134"/>
                  </a:cubicBezTo>
                  <a:lnTo>
                    <a:pt x="944187" y="184179"/>
                  </a:lnTo>
                  <a:cubicBezTo>
                    <a:pt x="944187" y="152077"/>
                    <a:pt x="918064" y="125892"/>
                    <a:pt x="885899" y="125892"/>
                  </a:cubicBezTo>
                  <a:lnTo>
                    <a:pt x="846747" y="125892"/>
                  </a:lnTo>
                  <a:cubicBezTo>
                    <a:pt x="820876" y="125892"/>
                    <a:pt x="797838" y="143265"/>
                    <a:pt x="790725" y="168128"/>
                  </a:cubicBezTo>
                  <a:lnTo>
                    <a:pt x="766050" y="254427"/>
                  </a:lnTo>
                  <a:cubicBezTo>
                    <a:pt x="713176" y="439299"/>
                    <a:pt x="625492" y="609126"/>
                    <a:pt x="505392" y="759315"/>
                  </a:cubicBezTo>
                  <a:cubicBezTo>
                    <a:pt x="443453" y="836801"/>
                    <a:pt x="351049" y="881241"/>
                    <a:pt x="251783" y="881241"/>
                  </a:cubicBezTo>
                  <a:lnTo>
                    <a:pt x="62946" y="881241"/>
                  </a:lnTo>
                  <a:cubicBezTo>
                    <a:pt x="28200" y="881241"/>
                    <a:pt x="0" y="853041"/>
                    <a:pt x="0" y="818295"/>
                  </a:cubicBezTo>
                  <a:cubicBezTo>
                    <a:pt x="0" y="783549"/>
                    <a:pt x="28200" y="755349"/>
                    <a:pt x="62946" y="755349"/>
                  </a:cubicBezTo>
                  <a:lnTo>
                    <a:pt x="251783" y="755349"/>
                  </a:lnTo>
                  <a:cubicBezTo>
                    <a:pt x="312526" y="755349"/>
                    <a:pt x="369177" y="728094"/>
                    <a:pt x="407133" y="680633"/>
                  </a:cubicBezTo>
                  <a:cubicBezTo>
                    <a:pt x="516722" y="543537"/>
                    <a:pt x="596789" y="388501"/>
                    <a:pt x="645005" y="219807"/>
                  </a:cubicBezTo>
                  <a:lnTo>
                    <a:pt x="669680" y="133508"/>
                  </a:lnTo>
                  <a:cubicBezTo>
                    <a:pt x="692152" y="54952"/>
                    <a:pt x="764980" y="0"/>
                    <a:pt x="846747" y="0"/>
                  </a:cubicBezTo>
                  <a:lnTo>
                    <a:pt x="885899" y="0"/>
                  </a:lnTo>
                  <a:cubicBezTo>
                    <a:pt x="987493" y="0"/>
                    <a:pt x="1070078" y="82585"/>
                    <a:pt x="1070078" y="184179"/>
                  </a:cubicBezTo>
                  <a:lnTo>
                    <a:pt x="1070078" y="257134"/>
                  </a:lnTo>
                  <a:cubicBezTo>
                    <a:pt x="1070078" y="428787"/>
                    <a:pt x="1037724" y="596537"/>
                    <a:pt x="974086" y="755727"/>
                  </a:cubicBezTo>
                  <a:lnTo>
                    <a:pt x="1447627" y="755349"/>
                  </a:lnTo>
                  <a:cubicBezTo>
                    <a:pt x="1586548" y="755349"/>
                    <a:pt x="1699536" y="868337"/>
                    <a:pt x="1699536" y="1007258"/>
                  </a:cubicBezTo>
                  <a:lnTo>
                    <a:pt x="1699536" y="1220267"/>
                  </a:lnTo>
                  <a:cubicBezTo>
                    <a:pt x="1699536" y="1421190"/>
                    <a:pt x="1646851" y="1619658"/>
                    <a:pt x="1547144" y="1794081"/>
                  </a:cubicBezTo>
                  <a:lnTo>
                    <a:pt x="1476079" y="1918462"/>
                  </a:lnTo>
                  <a:cubicBezTo>
                    <a:pt x="1442277" y="1977568"/>
                    <a:pt x="1379016" y="2014265"/>
                    <a:pt x="1310972" y="2014265"/>
                  </a:cubicBezTo>
                  <a:close/>
                </a:path>
              </a:pathLst>
            </a:custGeom>
            <a:solidFill>
              <a:srgbClr val="5B9BD5"/>
            </a:solidFill>
            <a:ln w="3140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F71A2A5-B0BA-4C2A-8C45-E124027A1965}"/>
                </a:ext>
              </a:extLst>
            </p:cNvPr>
            <p:cNvSpPr/>
            <p:nvPr/>
          </p:nvSpPr>
          <p:spPr>
            <a:xfrm>
              <a:off x="9375270" y="4087881"/>
              <a:ext cx="125892" cy="125892"/>
            </a:xfrm>
            <a:custGeom>
              <a:avLst/>
              <a:gdLst>
                <a:gd name="connsiteX0" fmla="*/ 125892 w 125891"/>
                <a:gd name="connsiteY0" fmla="*/ 62946 h 125891"/>
                <a:gd name="connsiteX1" fmla="*/ 62946 w 125891"/>
                <a:gd name="connsiteY1" fmla="*/ 125892 h 125891"/>
                <a:gd name="connsiteX2" fmla="*/ 0 w 125891"/>
                <a:gd name="connsiteY2" fmla="*/ 62946 h 125891"/>
                <a:gd name="connsiteX3" fmla="*/ 62946 w 125891"/>
                <a:gd name="connsiteY3" fmla="*/ 0 h 125891"/>
                <a:gd name="connsiteX4" fmla="*/ 125892 w 125891"/>
                <a:gd name="connsiteY4" fmla="*/ 62946 h 12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91" h="125891">
                  <a:moveTo>
                    <a:pt x="125892" y="62946"/>
                  </a:moveTo>
                  <a:cubicBezTo>
                    <a:pt x="125892" y="97710"/>
                    <a:pt x="97710" y="125892"/>
                    <a:pt x="62946" y="125892"/>
                  </a:cubicBezTo>
                  <a:cubicBezTo>
                    <a:pt x="28182" y="125892"/>
                    <a:pt x="0" y="97710"/>
                    <a:pt x="0" y="62946"/>
                  </a:cubicBezTo>
                  <a:cubicBezTo>
                    <a:pt x="0" y="28182"/>
                    <a:pt x="28182" y="0"/>
                    <a:pt x="62946" y="0"/>
                  </a:cubicBezTo>
                  <a:cubicBezTo>
                    <a:pt x="97710" y="0"/>
                    <a:pt x="125892" y="28182"/>
                    <a:pt x="125892" y="62946"/>
                  </a:cubicBezTo>
                  <a:close/>
                </a:path>
              </a:pathLst>
            </a:custGeom>
            <a:solidFill>
              <a:srgbClr val="5B9BD5"/>
            </a:solidFill>
            <a:ln w="3140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55B5DC0-5463-4BB0-9FCC-57DECA19F8DA}"/>
                </a:ext>
              </a:extLst>
            </p:cNvPr>
            <p:cNvSpPr/>
            <p:nvPr/>
          </p:nvSpPr>
          <p:spPr>
            <a:xfrm>
              <a:off x="9124809" y="3206640"/>
              <a:ext cx="566512" cy="1258916"/>
            </a:xfrm>
            <a:custGeom>
              <a:avLst/>
              <a:gdLst>
                <a:gd name="connsiteX0" fmla="*/ 470646 w 566512"/>
                <a:gd name="connsiteY0" fmla="*/ 1258916 h 1258915"/>
                <a:gd name="connsiteX1" fmla="*/ 157427 w 566512"/>
                <a:gd name="connsiteY1" fmla="*/ 1258916 h 1258915"/>
                <a:gd name="connsiteX2" fmla="*/ 0 w 566512"/>
                <a:gd name="connsiteY2" fmla="*/ 1101425 h 1258915"/>
                <a:gd name="connsiteX3" fmla="*/ 0 w 566512"/>
                <a:gd name="connsiteY3" fmla="*/ 157490 h 1258915"/>
                <a:gd name="connsiteX4" fmla="*/ 157427 w 566512"/>
                <a:gd name="connsiteY4" fmla="*/ 0 h 1258915"/>
                <a:gd name="connsiteX5" fmla="*/ 470646 w 566512"/>
                <a:gd name="connsiteY5" fmla="*/ 0 h 1258915"/>
                <a:gd name="connsiteX6" fmla="*/ 628136 w 566512"/>
                <a:gd name="connsiteY6" fmla="*/ 157490 h 1258915"/>
                <a:gd name="connsiteX7" fmla="*/ 628136 w 566512"/>
                <a:gd name="connsiteY7" fmla="*/ 1101425 h 1258915"/>
                <a:gd name="connsiteX8" fmla="*/ 470646 w 566512"/>
                <a:gd name="connsiteY8" fmla="*/ 1258916 h 1258915"/>
                <a:gd name="connsiteX9" fmla="*/ 157427 w 566512"/>
                <a:gd name="connsiteY9" fmla="*/ 125892 h 1258915"/>
                <a:gd name="connsiteX10" fmla="*/ 125892 w 566512"/>
                <a:gd name="connsiteY10" fmla="*/ 157490 h 1258915"/>
                <a:gd name="connsiteX11" fmla="*/ 125892 w 566512"/>
                <a:gd name="connsiteY11" fmla="*/ 1101425 h 1258915"/>
                <a:gd name="connsiteX12" fmla="*/ 157427 w 566512"/>
                <a:gd name="connsiteY12" fmla="*/ 1133024 h 1258915"/>
                <a:gd name="connsiteX13" fmla="*/ 470646 w 566512"/>
                <a:gd name="connsiteY13" fmla="*/ 1133024 h 1258915"/>
                <a:gd name="connsiteX14" fmla="*/ 502244 w 566512"/>
                <a:gd name="connsiteY14" fmla="*/ 1101425 h 1258915"/>
                <a:gd name="connsiteX15" fmla="*/ 502244 w 566512"/>
                <a:gd name="connsiteY15" fmla="*/ 157490 h 1258915"/>
                <a:gd name="connsiteX16" fmla="*/ 470646 w 566512"/>
                <a:gd name="connsiteY16" fmla="*/ 125892 h 1258915"/>
                <a:gd name="connsiteX17" fmla="*/ 157427 w 566512"/>
                <a:gd name="connsiteY17" fmla="*/ 125892 h 125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6512" h="1258915">
                  <a:moveTo>
                    <a:pt x="470646" y="1258916"/>
                  </a:moveTo>
                  <a:lnTo>
                    <a:pt x="157427" y="1258916"/>
                  </a:lnTo>
                  <a:cubicBezTo>
                    <a:pt x="70625" y="1258916"/>
                    <a:pt x="0" y="1188291"/>
                    <a:pt x="0" y="1101425"/>
                  </a:cubicBezTo>
                  <a:lnTo>
                    <a:pt x="0" y="157490"/>
                  </a:lnTo>
                  <a:cubicBezTo>
                    <a:pt x="0" y="70688"/>
                    <a:pt x="70625" y="0"/>
                    <a:pt x="157427" y="0"/>
                  </a:cubicBezTo>
                  <a:lnTo>
                    <a:pt x="470646" y="0"/>
                  </a:lnTo>
                  <a:cubicBezTo>
                    <a:pt x="557448" y="0"/>
                    <a:pt x="628136" y="70688"/>
                    <a:pt x="628136" y="157490"/>
                  </a:cubicBezTo>
                  <a:lnTo>
                    <a:pt x="628136" y="1101425"/>
                  </a:lnTo>
                  <a:cubicBezTo>
                    <a:pt x="628136" y="1188291"/>
                    <a:pt x="557448" y="1258916"/>
                    <a:pt x="470646" y="1258916"/>
                  </a:cubicBezTo>
                  <a:close/>
                  <a:moveTo>
                    <a:pt x="157427" y="125892"/>
                  </a:moveTo>
                  <a:cubicBezTo>
                    <a:pt x="140054" y="125892"/>
                    <a:pt x="125892" y="140054"/>
                    <a:pt x="125892" y="157490"/>
                  </a:cubicBezTo>
                  <a:lnTo>
                    <a:pt x="125892" y="1101425"/>
                  </a:lnTo>
                  <a:cubicBezTo>
                    <a:pt x="125892" y="1118798"/>
                    <a:pt x="140054" y="1133024"/>
                    <a:pt x="157427" y="1133024"/>
                  </a:cubicBezTo>
                  <a:lnTo>
                    <a:pt x="470646" y="1133024"/>
                  </a:lnTo>
                  <a:cubicBezTo>
                    <a:pt x="488082" y="1133024"/>
                    <a:pt x="502244" y="1118798"/>
                    <a:pt x="502244" y="1101425"/>
                  </a:cubicBezTo>
                  <a:lnTo>
                    <a:pt x="502244" y="157490"/>
                  </a:lnTo>
                  <a:cubicBezTo>
                    <a:pt x="502244" y="140054"/>
                    <a:pt x="488082" y="125892"/>
                    <a:pt x="470646" y="125892"/>
                  </a:cubicBezTo>
                  <a:lnTo>
                    <a:pt x="157427" y="125892"/>
                  </a:lnTo>
                  <a:close/>
                </a:path>
              </a:pathLst>
            </a:custGeom>
            <a:solidFill>
              <a:srgbClr val="5B9BD5"/>
            </a:solidFill>
            <a:ln w="3140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802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  <p:bldP spid="12" grpId="0" build="p"/>
      <p:bldP spid="1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6B29C9-19C6-437F-A6BA-3B26A26CE5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0631" y="563631"/>
            <a:ext cx="5730737" cy="573073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36960A9-DD00-427B-A74A-9A1D48EA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0301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2A5A-8FEA-4A5D-80E9-DFEAFD85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1DB95F9-3DF9-4F97-A2D9-04E56C91AF3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68127E7B-72A1-4E7B-A556-8D36DE7BE0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of Data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2910DB7-ADF2-4E4E-8BE3-9DB8DD0AA3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Types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C6E2BF-1260-4582-8895-E2F731C74D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Tabular Data</a:t>
            </a:r>
          </a:p>
          <a:p>
            <a:endParaRPr lang="en-US" dirty="0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0FA52029-DBA9-4FF7-8A87-25B1E759EB0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Life Cycle</a:t>
            </a:r>
          </a:p>
          <a:p>
            <a:endParaRPr lang="en-US" dirty="0"/>
          </a:p>
        </p:txBody>
      </p:sp>
      <p:pic>
        <p:nvPicPr>
          <p:cNvPr id="30" name="Content Placeholder 16">
            <a:extLst>
              <a:ext uri="{FF2B5EF4-FFF2-40B4-BE49-F238E27FC236}">
                <a16:creationId xmlns:a16="http://schemas.microsoft.com/office/drawing/2014/main" id="{5F73592A-DE4E-4C1A-9155-EC5C7BA65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3280" y="4088936"/>
            <a:ext cx="1463039" cy="1463039"/>
          </a:xfrm>
          <a:prstGeom prst="rect">
            <a:avLst/>
          </a:prstGeom>
        </p:spPr>
      </p:pic>
      <p:pic>
        <p:nvPicPr>
          <p:cNvPr id="31" name="Content Placeholder 24">
            <a:extLst>
              <a:ext uri="{FF2B5EF4-FFF2-40B4-BE49-F238E27FC236}">
                <a16:creationId xmlns:a16="http://schemas.microsoft.com/office/drawing/2014/main" id="{298F9B2C-4908-496C-B59E-FF3D48A5CC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2681" y="4149736"/>
            <a:ext cx="1341437" cy="1341437"/>
          </a:xfrm>
          <a:prstGeom prst="rect">
            <a:avLst/>
          </a:prstGeom>
        </p:spPr>
      </p:pic>
      <p:pic>
        <p:nvPicPr>
          <p:cNvPr id="33" name="Content Placeholder 6">
            <a:extLst>
              <a:ext uri="{FF2B5EF4-FFF2-40B4-BE49-F238E27FC236}">
                <a16:creationId xmlns:a16="http://schemas.microsoft.com/office/drawing/2014/main" id="{82B91F6F-C8F0-413C-9223-127302322D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82762" y="1826268"/>
            <a:ext cx="1463675" cy="1463675"/>
          </a:xfrm>
          <a:prstGeom prst="rect">
            <a:avLst/>
          </a:prstGeom>
        </p:spPr>
      </p:pic>
      <p:pic>
        <p:nvPicPr>
          <p:cNvPr id="39" name="Content Placeholder 32">
            <a:extLst>
              <a:ext uri="{FF2B5EF4-FFF2-40B4-BE49-F238E27FC236}">
                <a16:creationId xmlns:a16="http://schemas.microsoft.com/office/drawing/2014/main" id="{0F899B69-854A-47E0-980B-C2E4FF7F22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00042" y="1685430"/>
            <a:ext cx="1754714" cy="17547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DE55E7E-7353-430A-8201-EDF5AE1902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58132" y="1826266"/>
            <a:ext cx="1463676" cy="14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5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build="p"/>
      <p:bldP spid="25" grpId="0" build="p"/>
      <p:bldP spid="8" grpId="0" build="p"/>
      <p:bldP spid="2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647289" cy="46640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Matthew Renze</a:t>
            </a:r>
          </a:p>
          <a:p>
            <a:pPr marL="0" indent="0">
              <a:buNone/>
            </a:pPr>
            <a:r>
              <a:rPr lang="en-US" dirty="0"/>
              <a:t>Data Science Consultant</a:t>
            </a:r>
          </a:p>
          <a:p>
            <a:pPr marL="0" indent="0">
              <a:buNone/>
            </a:pPr>
            <a:r>
              <a:rPr lang="en-US" dirty="0"/>
              <a:t>Renze Consulting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solidFill>
                  <a:srgbClr val="6C9DCA"/>
                </a:solidFill>
              </a:rPr>
              <a:t>@</a:t>
            </a:r>
            <a:r>
              <a:rPr lang="en-US" dirty="0" err="1">
                <a:solidFill>
                  <a:srgbClr val="6C9DCA"/>
                </a:solidFill>
              </a:rPr>
              <a:t>matthewrenze</a:t>
            </a:r>
            <a:endParaRPr lang="en-US" dirty="0">
              <a:solidFill>
                <a:srgbClr val="6C9DCA"/>
              </a:solidFill>
            </a:endParaRPr>
          </a:p>
          <a:p>
            <a:pPr marL="0" indent="0">
              <a:buNone/>
            </a:pPr>
            <a:r>
              <a:rPr lang="en-US" dirty="0"/>
              <a:t>Website: </a:t>
            </a:r>
            <a:r>
              <a:rPr lang="en-US" dirty="0">
                <a:solidFill>
                  <a:schemeClr val="accent1"/>
                </a:solidFill>
              </a:rPr>
              <a:t>matthewrenze.com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E1E112-E8D7-421C-B4C8-B56D6BC41C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F8D897-552B-4AB5-9DE3-AD2FAC50F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68" y="1840863"/>
            <a:ext cx="3538379" cy="35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0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B2F5776-19BE-4EA6-A9F6-4530913EF2BF}"/>
              </a:ext>
            </a:extLst>
          </p:cNvPr>
          <p:cNvGrpSpPr/>
          <p:nvPr/>
        </p:nvGrpSpPr>
        <p:grpSpPr>
          <a:xfrm>
            <a:off x="2761469" y="1295400"/>
            <a:ext cx="6199830" cy="2527463"/>
            <a:chOff x="2681957" y="2118215"/>
            <a:chExt cx="6199830" cy="252746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949CCF0-F44F-470C-901B-5136F5CD2A91}"/>
                </a:ext>
              </a:extLst>
            </p:cNvPr>
            <p:cNvGrpSpPr/>
            <p:nvPr/>
          </p:nvGrpSpPr>
          <p:grpSpPr>
            <a:xfrm>
              <a:off x="2681957" y="2118215"/>
              <a:ext cx="4658456" cy="2527463"/>
              <a:chOff x="1487238" y="3064195"/>
              <a:chExt cx="4658456" cy="252746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EAA904-C7E6-42AD-9C60-65F19AA6241C}"/>
                  </a:ext>
                </a:extLst>
              </p:cNvPr>
              <p:cNvSpPr txBox="1"/>
              <p:nvPr/>
            </p:nvSpPr>
            <p:spPr>
              <a:xfrm>
                <a:off x="1552770" y="4345163"/>
                <a:ext cx="4592924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7500" dirty="0">
                    <a:solidFill>
                      <a:srgbClr val="5B9BD5"/>
                    </a:solidFill>
                    <a:cs typeface="Segoe UI" panose="020B0502040204020203" pitchFamily="34" charset="0"/>
                  </a:rPr>
                  <a:t>consulting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BB9A4F-74F0-4B29-BC31-3A34AEEE6C8C}"/>
                  </a:ext>
                </a:extLst>
              </p:cNvPr>
              <p:cNvSpPr txBox="1"/>
              <p:nvPr/>
            </p:nvSpPr>
            <p:spPr>
              <a:xfrm>
                <a:off x="1487238" y="3064195"/>
                <a:ext cx="4575291" cy="1785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11000" b="1" dirty="0">
                    <a:solidFill>
                      <a:srgbClr val="5B9BD5"/>
                    </a:solidFill>
                    <a:cs typeface="Segoe UI" panose="020B0502040204020203" pitchFamily="34" charset="0"/>
                  </a:rPr>
                  <a:t>RENZE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96B389-FCED-47EC-978C-348FE15D22F9}"/>
                </a:ext>
              </a:extLst>
            </p:cNvPr>
            <p:cNvSpPr txBox="1"/>
            <p:nvPr/>
          </p:nvSpPr>
          <p:spPr>
            <a:xfrm>
              <a:off x="8023860" y="3441654"/>
              <a:ext cx="857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2400" dirty="0">
                  <a:solidFill>
                    <a:prstClr val="white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0110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A4FD0-773A-42CB-89DB-67185C4427FB}"/>
                </a:ext>
              </a:extLst>
            </p:cNvPr>
            <p:cNvSpPr txBox="1"/>
            <p:nvPr/>
          </p:nvSpPr>
          <p:spPr>
            <a:xfrm>
              <a:off x="8023860" y="3847674"/>
              <a:ext cx="857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2400" dirty="0">
                  <a:solidFill>
                    <a:prstClr val="white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1001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46B7EAC-BCC7-498C-9A03-54DB85BB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59" y="1623416"/>
            <a:ext cx="2055717" cy="20557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8EAC5F-11E4-478F-9119-306B9D8E0FB6}"/>
              </a:ext>
            </a:extLst>
          </p:cNvPr>
          <p:cNvSpPr txBox="1"/>
          <p:nvPr/>
        </p:nvSpPr>
        <p:spPr>
          <a:xfrm>
            <a:off x="2827000" y="3635348"/>
            <a:ext cx="6565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8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data science made simple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0CAF62-891A-44B7-9824-6D3DBA41D522}"/>
              </a:ext>
            </a:extLst>
          </p:cNvPr>
          <p:cNvSpPr/>
          <p:nvPr/>
        </p:nvSpPr>
        <p:spPr>
          <a:xfrm>
            <a:off x="2827000" y="4366736"/>
            <a:ext cx="65654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>
                <a:solidFill>
                  <a:schemeClr val="accent1"/>
                </a:solidFill>
              </a:rPr>
              <a:t>http://renzeconsulting.com</a:t>
            </a:r>
          </a:p>
        </p:txBody>
      </p:sp>
    </p:spTree>
    <p:extLst>
      <p:ext uri="{BB962C8B-B14F-4D97-AF65-F5344CB8AC3E}">
        <p14:creationId xmlns:p14="http://schemas.microsoft.com/office/powerpoint/2010/main" val="202102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78190</TotalTime>
  <Words>913</Words>
  <Application>Microsoft Office PowerPoint</Application>
  <PresentationFormat>Widescreen</PresentationFormat>
  <Paragraphs>150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Bauhaus 93</vt:lpstr>
      <vt:lpstr>Calibri</vt:lpstr>
      <vt:lpstr>Segoe UI</vt:lpstr>
      <vt:lpstr>Segoe UI Light</vt:lpstr>
      <vt:lpstr>Tahoma</vt:lpstr>
      <vt:lpstr>2_Office Theme</vt:lpstr>
      <vt:lpstr>Conclusion</vt:lpstr>
      <vt:lpstr>Where should I go next?</vt:lpstr>
      <vt:lpstr>Practice</vt:lpstr>
      <vt:lpstr>Learn More</vt:lpstr>
      <vt:lpstr>Engage the Community</vt:lpstr>
      <vt:lpstr>Summary</vt:lpstr>
      <vt:lpstr>Summary</vt:lpstr>
      <vt:lpstr>Thank You!</vt:lpstr>
      <vt:lpstr>PowerPoint Presentation</vt:lpstr>
      <vt:lpstr>Bumper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with R</dc:title>
  <dc:creator>Matthew</dc:creator>
  <cp:lastModifiedBy>Matthew Renze</cp:lastModifiedBy>
  <cp:revision>1516</cp:revision>
  <dcterms:created xsi:type="dcterms:W3CDTF">2006-08-16T00:00:00Z</dcterms:created>
  <dcterms:modified xsi:type="dcterms:W3CDTF">2019-05-16T16:30:17Z</dcterms:modified>
</cp:coreProperties>
</file>