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3"/>
  </p:notesMasterIdLst>
  <p:handoutMasterIdLst>
    <p:handoutMasterId r:id="rId24"/>
  </p:handoutMasterIdLst>
  <p:sldIdLst>
    <p:sldId id="256" r:id="rId2"/>
    <p:sldId id="257" r:id="rId3"/>
    <p:sldId id="272" r:id="rId4"/>
    <p:sldId id="266" r:id="rId5"/>
    <p:sldId id="273" r:id="rId6"/>
    <p:sldId id="259" r:id="rId7"/>
    <p:sldId id="274" r:id="rId8"/>
    <p:sldId id="275" r:id="rId9"/>
    <p:sldId id="267" r:id="rId10"/>
    <p:sldId id="276" r:id="rId11"/>
    <p:sldId id="260" r:id="rId12"/>
    <p:sldId id="283" r:id="rId13"/>
    <p:sldId id="277" r:id="rId14"/>
    <p:sldId id="263" r:id="rId15"/>
    <p:sldId id="278" r:id="rId16"/>
    <p:sldId id="271" r:id="rId17"/>
    <p:sldId id="269" r:id="rId18"/>
    <p:sldId id="261" r:id="rId19"/>
    <p:sldId id="281" r:id="rId20"/>
    <p:sldId id="270" r:id="rId21"/>
    <p:sldId id="280" r:id="rId22"/>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24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sz="quarter" idx="1"/>
          </p:nvPr>
        </p:nvSpPr>
        <p:spPr>
          <a:xfrm>
            <a:off x="3898102" y="0"/>
            <a:ext cx="2982119" cy="464820"/>
          </a:xfrm>
          <a:prstGeom prst="rect">
            <a:avLst/>
          </a:prstGeom>
        </p:spPr>
        <p:txBody>
          <a:bodyPr vert="horz" lIns="92446" tIns="46223" rIns="92446" bIns="46223" rtlCol="0"/>
          <a:lstStyle>
            <a:lvl1pPr algn="r">
              <a:defRPr sz="1200"/>
            </a:lvl1pPr>
          </a:lstStyle>
          <a:p>
            <a:fld id="{21FE410E-35B3-4C4E-A726-BF2D2608E75C}" type="datetimeFigureOut">
              <a:rPr lang="en-US" smtClean="0"/>
              <a:t>3/14/2012</a:t>
            </a:fld>
            <a:endParaRPr lang="en-US"/>
          </a:p>
        </p:txBody>
      </p:sp>
      <p:sp>
        <p:nvSpPr>
          <p:cNvPr id="4" name="Footer Placeholder 3"/>
          <p:cNvSpPr>
            <a:spLocks noGrp="1"/>
          </p:cNvSpPr>
          <p:nvPr>
            <p:ph type="ftr" sz="quarter" idx="2"/>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5" name="Slide Number Placeholder 4"/>
          <p:cNvSpPr>
            <a:spLocks noGrp="1"/>
          </p:cNvSpPr>
          <p:nvPr>
            <p:ph type="sldNum" sz="quarter" idx="3"/>
          </p:nvPr>
        </p:nvSpPr>
        <p:spPr>
          <a:xfrm>
            <a:off x="3898102" y="8829967"/>
            <a:ext cx="2982119" cy="464820"/>
          </a:xfrm>
          <a:prstGeom prst="rect">
            <a:avLst/>
          </a:prstGeom>
        </p:spPr>
        <p:txBody>
          <a:bodyPr vert="horz" lIns="92446" tIns="46223" rIns="92446" bIns="46223" rtlCol="0" anchor="b"/>
          <a:lstStyle>
            <a:lvl1pPr algn="r">
              <a:defRPr sz="1200"/>
            </a:lvl1pPr>
          </a:lstStyle>
          <a:p>
            <a:fld id="{B55667D1-CC58-4A6E-8481-8C3609DBFD34}" type="slidenum">
              <a:rPr lang="en-US" smtClean="0"/>
              <a:t>‹#›</a:t>
            </a:fld>
            <a:endParaRPr lang="en-US"/>
          </a:p>
        </p:txBody>
      </p:sp>
    </p:spTree>
    <p:extLst>
      <p:ext uri="{BB962C8B-B14F-4D97-AF65-F5344CB8AC3E}">
        <p14:creationId xmlns:p14="http://schemas.microsoft.com/office/powerpoint/2010/main" val="1351656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AAE56637-AFF4-4F4E-943C-CAA06CC71B87}" type="datetimeFigureOut">
              <a:rPr lang="en-US" smtClean="0"/>
              <a:t>3/14/2012</a:t>
            </a:fld>
            <a:endParaRPr lang="en-US"/>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B262A7BE-81E4-4863-86D7-F08419463079}" type="slidenum">
              <a:rPr lang="en-US" smtClean="0"/>
              <a:t>‹#›</a:t>
            </a:fld>
            <a:endParaRPr lang="en-US"/>
          </a:p>
        </p:txBody>
      </p:sp>
    </p:spTree>
    <p:extLst>
      <p:ext uri="{BB962C8B-B14F-4D97-AF65-F5344CB8AC3E}">
        <p14:creationId xmlns:p14="http://schemas.microsoft.com/office/powerpoint/2010/main" val="252630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798" name="Rectangle 54"/>
          <p:cNvSpPr>
            <a:spLocks noChangeArrowheads="1"/>
          </p:cNvSpPr>
          <p:nvPr/>
        </p:nvSpPr>
        <p:spPr bwMode="auto">
          <a:xfrm>
            <a:off x="685460" y="891886"/>
            <a:ext cx="7773080" cy="392365"/>
          </a:xfrm>
          <a:prstGeom prst="rect">
            <a:avLst/>
          </a:prstGeom>
          <a:noFill/>
          <a:ln w="9525">
            <a:noFill/>
            <a:miter lim="800000"/>
            <a:headEnd/>
            <a:tailEnd/>
          </a:ln>
        </p:spPr>
        <p:txBody>
          <a:bodyPr lIns="31666" tIns="15830" rIns="31666" bIns="15830"/>
          <a:lstStyle/>
          <a:p>
            <a:pPr algn="ctr" defTabSz="905113">
              <a:spcBef>
                <a:spcPct val="0"/>
              </a:spcBef>
              <a:buFontTx/>
              <a:buNone/>
            </a:pPr>
            <a:r>
              <a:rPr lang="en-US" sz="2100">
                <a:solidFill>
                  <a:srgbClr val="FF0000"/>
                </a:solidFill>
              </a:rPr>
              <a:t>Insert Title</a:t>
            </a:r>
          </a:p>
        </p:txBody>
      </p:sp>
      <p:sp>
        <p:nvSpPr>
          <p:cNvPr id="31799" name="Rectangle 55" descr="ParchmentDk"/>
          <p:cNvSpPr>
            <a:spLocks noChangeArrowheads="1"/>
          </p:cNvSpPr>
          <p:nvPr/>
        </p:nvSpPr>
        <p:spPr bwMode="auto">
          <a:xfrm>
            <a:off x="724014" y="1460139"/>
            <a:ext cx="3559402" cy="2311977"/>
          </a:xfrm>
          <a:prstGeom prst="rect">
            <a:avLst/>
          </a:prstGeom>
          <a:blipFill dpi="0" rotWithShape="0">
            <a:blip r:embed="rId2" cstate="print"/>
            <a:srcRect/>
            <a:tile tx="0" ty="0" sx="100000" sy="100000" flip="none" algn="tl"/>
          </a:blipFill>
          <a:ln w="28575">
            <a:solidFill>
              <a:srgbClr val="990000"/>
            </a:solidFill>
            <a:miter lim="800000"/>
            <a:headEnd/>
            <a:tailEnd/>
          </a:ln>
          <a:effectLst>
            <a:outerShdw dist="188799" dir="2863579" algn="ctr" rotWithShape="0">
              <a:srgbClr val="990000">
                <a:alpha val="50000"/>
              </a:srgbClr>
            </a:outerShdw>
          </a:effectLst>
        </p:spPr>
        <p:txBody>
          <a:bodyPr wrap="none" lIns="59222" tIns="29611" rIns="59222" bIns="29611" anchor="ctr"/>
          <a:lstStyle/>
          <a:p>
            <a:pPr algn="ctr" defTabSz="591741">
              <a:spcBef>
                <a:spcPct val="0"/>
              </a:spcBef>
              <a:buFontTx/>
              <a:buNone/>
            </a:pPr>
            <a:endParaRPr lang="en-US">
              <a:solidFill>
                <a:srgbClr val="990000"/>
              </a:solidFill>
            </a:endParaRPr>
          </a:p>
        </p:txBody>
      </p:sp>
      <p:sp>
        <p:nvSpPr>
          <p:cNvPr id="31800" name="Rectangle 56" descr="ParchmentDk"/>
          <p:cNvSpPr>
            <a:spLocks noChangeArrowheads="1"/>
          </p:cNvSpPr>
          <p:nvPr/>
        </p:nvSpPr>
        <p:spPr bwMode="auto">
          <a:xfrm>
            <a:off x="724014" y="4065985"/>
            <a:ext cx="3559402" cy="2310895"/>
          </a:xfrm>
          <a:prstGeom prst="rect">
            <a:avLst/>
          </a:prstGeom>
          <a:blipFill dpi="0" rotWithShape="0">
            <a:blip r:embed="rId2" cstate="print"/>
            <a:srcRect/>
            <a:tile tx="0" ty="0" sx="100000" sy="100000" flip="none" algn="tl"/>
          </a:blipFill>
          <a:ln w="28575">
            <a:solidFill>
              <a:srgbClr val="990000"/>
            </a:solidFill>
            <a:miter lim="800000"/>
            <a:headEnd/>
            <a:tailEnd/>
          </a:ln>
          <a:effectLst>
            <a:outerShdw dist="188799" dir="2863579" algn="ctr" rotWithShape="0">
              <a:srgbClr val="990000">
                <a:alpha val="50000"/>
              </a:srgbClr>
            </a:outerShdw>
          </a:effectLst>
        </p:spPr>
        <p:txBody>
          <a:bodyPr wrap="none" lIns="59222" tIns="29611" rIns="59222" bIns="29611" anchor="ctr"/>
          <a:lstStyle/>
          <a:p>
            <a:pPr algn="ctr" defTabSz="591741">
              <a:spcBef>
                <a:spcPct val="0"/>
              </a:spcBef>
              <a:buFontTx/>
              <a:buNone/>
            </a:pPr>
            <a:endParaRPr lang="en-US">
              <a:solidFill>
                <a:srgbClr val="990000"/>
              </a:solidFill>
            </a:endParaRPr>
          </a:p>
        </p:txBody>
      </p:sp>
      <p:sp>
        <p:nvSpPr>
          <p:cNvPr id="31801" name="Rectangle 57" descr="ParchmentDk"/>
          <p:cNvSpPr>
            <a:spLocks noChangeArrowheads="1"/>
          </p:cNvSpPr>
          <p:nvPr/>
        </p:nvSpPr>
        <p:spPr bwMode="auto">
          <a:xfrm>
            <a:off x="4860585" y="1460139"/>
            <a:ext cx="3559402" cy="2311977"/>
          </a:xfrm>
          <a:prstGeom prst="rect">
            <a:avLst/>
          </a:prstGeom>
          <a:blipFill dpi="0" rotWithShape="0">
            <a:blip r:embed="rId2" cstate="print"/>
            <a:srcRect/>
            <a:tile tx="0" ty="0" sx="100000" sy="100000" flip="none" algn="tl"/>
          </a:blipFill>
          <a:ln w="28575">
            <a:solidFill>
              <a:srgbClr val="990000"/>
            </a:solidFill>
            <a:miter lim="800000"/>
            <a:headEnd/>
            <a:tailEnd/>
          </a:ln>
          <a:effectLst>
            <a:outerShdw dist="188799" dir="2863579" algn="ctr" rotWithShape="0">
              <a:srgbClr val="990000">
                <a:alpha val="50000"/>
              </a:srgbClr>
            </a:outerShdw>
          </a:effectLst>
        </p:spPr>
        <p:txBody>
          <a:bodyPr wrap="none" lIns="59222" tIns="29611" rIns="59222" bIns="29611" anchor="ctr"/>
          <a:lstStyle/>
          <a:p>
            <a:pPr algn="ctr" defTabSz="591741">
              <a:spcBef>
                <a:spcPct val="0"/>
              </a:spcBef>
              <a:buFontTx/>
              <a:buNone/>
            </a:pPr>
            <a:endParaRPr lang="en-US">
              <a:solidFill>
                <a:srgbClr val="990000"/>
              </a:solidFill>
            </a:endParaRPr>
          </a:p>
        </p:txBody>
      </p:sp>
      <p:sp>
        <p:nvSpPr>
          <p:cNvPr id="31802" name="Rectangle 58" descr="ParchmentDk"/>
          <p:cNvSpPr>
            <a:spLocks noChangeArrowheads="1"/>
          </p:cNvSpPr>
          <p:nvPr/>
        </p:nvSpPr>
        <p:spPr bwMode="auto">
          <a:xfrm>
            <a:off x="4860585" y="4065985"/>
            <a:ext cx="3559402" cy="2310895"/>
          </a:xfrm>
          <a:prstGeom prst="rect">
            <a:avLst/>
          </a:prstGeom>
          <a:blipFill dpi="0" rotWithShape="0">
            <a:blip r:embed="rId2" cstate="print"/>
            <a:srcRect/>
            <a:tile tx="0" ty="0" sx="100000" sy="100000" flip="none" algn="tl"/>
          </a:blipFill>
          <a:ln w="28575">
            <a:solidFill>
              <a:srgbClr val="990000"/>
            </a:solidFill>
            <a:miter lim="800000"/>
            <a:headEnd/>
            <a:tailEnd/>
          </a:ln>
          <a:effectLst>
            <a:outerShdw dist="188799" dir="2863579" algn="ctr" rotWithShape="0">
              <a:srgbClr val="990000">
                <a:alpha val="50000"/>
              </a:srgbClr>
            </a:outerShdw>
          </a:effectLst>
        </p:spPr>
        <p:txBody>
          <a:bodyPr wrap="none" lIns="59222" tIns="29611" rIns="59222" bIns="29611" anchor="ctr"/>
          <a:lstStyle/>
          <a:p>
            <a:pPr algn="ctr" defTabSz="591741">
              <a:spcBef>
                <a:spcPct val="0"/>
              </a:spcBef>
              <a:buFontTx/>
              <a:buNone/>
            </a:pPr>
            <a:endParaRPr lang="en-US">
              <a:solidFill>
                <a:srgbClr val="990000"/>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6973" y="274385"/>
            <a:ext cx="8230054" cy="1143000"/>
          </a:xfrm>
          <a:prstGeom prst="rect">
            <a:avLst/>
          </a:prstGeom>
        </p:spPr>
        <p:txBody>
          <a:bodyPr lIns="32004" tIns="16002" rIns="32004" bIns="16002"/>
          <a:lstStyle/>
          <a:p>
            <a:r>
              <a:rPr lang="en-US" smtClean="0"/>
              <a:t>Click to edit Master title style</a:t>
            </a:r>
            <a:endParaRPr lang="en-US"/>
          </a:p>
        </p:txBody>
      </p:sp>
      <p:sp>
        <p:nvSpPr>
          <p:cNvPr id="3" name="Vertical Text Placeholder 2"/>
          <p:cNvSpPr>
            <a:spLocks noGrp="1"/>
          </p:cNvSpPr>
          <p:nvPr>
            <p:ph type="body" orient="vert" idx="1"/>
          </p:nvPr>
        </p:nvSpPr>
        <p:spPr>
          <a:xfrm>
            <a:off x="456973" y="1600309"/>
            <a:ext cx="8230054" cy="4525998"/>
          </a:xfrm>
          <a:prstGeom prst="rect">
            <a:avLst/>
          </a:prstGeom>
        </p:spPr>
        <p:txBody>
          <a:bodyPr vert="eaVert" lIns="32004" tIns="16002" rIns="32004" bIns="1600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514" y="274385"/>
            <a:ext cx="2057513" cy="5851922"/>
          </a:xfrm>
          <a:prstGeom prst="rect">
            <a:avLst/>
          </a:prstGeom>
        </p:spPr>
        <p:txBody>
          <a:bodyPr vert="eaVert" lIns="32004" tIns="16002" rIns="32004" bIns="16002"/>
          <a:lstStyle/>
          <a:p>
            <a:r>
              <a:rPr lang="en-US" smtClean="0"/>
              <a:t>Click to edit Master title style</a:t>
            </a:r>
            <a:endParaRPr lang="en-US"/>
          </a:p>
        </p:txBody>
      </p:sp>
      <p:sp>
        <p:nvSpPr>
          <p:cNvPr id="3" name="Vertical Text Placeholder 2"/>
          <p:cNvSpPr>
            <a:spLocks noGrp="1"/>
          </p:cNvSpPr>
          <p:nvPr>
            <p:ph type="body" orient="vert" idx="1"/>
          </p:nvPr>
        </p:nvSpPr>
        <p:spPr>
          <a:xfrm>
            <a:off x="456973" y="274385"/>
            <a:ext cx="6118112" cy="5851922"/>
          </a:xfrm>
          <a:prstGeom prst="rect">
            <a:avLst/>
          </a:prstGeom>
        </p:spPr>
        <p:txBody>
          <a:bodyPr vert="eaVert" lIns="32004" tIns="16002" rIns="32004" bIns="1600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39" tIns="45719" rIns="91439" bIns="45719"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39" tIns="45719" rIns="91439" bIns="45719" anchor="t" compatLnSpc="1"/>
          <a:lstStyle/>
          <a:p>
            <a:endParaRPr kumimoji="0" lang="en-US"/>
          </a:p>
        </p:txBody>
      </p:sp>
      <p:sp>
        <p:nvSpPr>
          <p:cNvPr id="9" name="Title 8"/>
          <p:cNvSpPr>
            <a:spLocks noGrp="1"/>
          </p:cNvSpPr>
          <p:nvPr>
            <p:ph type="ctrTitle"/>
          </p:nvPr>
        </p:nvSpPr>
        <p:spPr>
          <a:xfrm>
            <a:off x="429064" y="3337560"/>
            <a:ext cx="6480048" cy="2301240"/>
          </a:xfrm>
          <a:prstGeom prst="rect">
            <a:avLst/>
          </a:prstGeom>
        </p:spPr>
        <p:txBody>
          <a:bodyPr lIns="91439" tIns="45719" rIns="45719" bIns="45719"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a:prstGeom prst="rect">
            <a:avLst/>
          </a:prstGeom>
        </p:spPr>
        <p:txBody>
          <a:bodyPr lIns="91439" tIns="0" rIns="45719" bIns="0" anchor="b">
            <a:normAutofit/>
          </a:bodyPr>
          <a:lstStyle>
            <a:lvl1pPr marL="0" indent="0" algn="r">
              <a:buNone/>
              <a:defRPr sz="2000">
                <a:solidFill>
                  <a:schemeClr val="tx1"/>
                </a:solidFill>
                <a:effectLst/>
              </a:defRPr>
            </a:lvl1pPr>
            <a:lvl2pPr marL="457193" indent="0" algn="ctr">
              <a:buNone/>
            </a:lvl2pPr>
            <a:lvl3pPr marL="914386" indent="0" algn="ctr">
              <a:buNone/>
            </a:lvl3pPr>
            <a:lvl4pPr marL="1371579" indent="0" algn="ctr">
              <a:buNone/>
            </a:lvl4pPr>
            <a:lvl5pPr marL="1828772" indent="0" algn="ctr">
              <a:buNone/>
            </a:lvl5pPr>
            <a:lvl6pPr marL="2285966" indent="0" algn="ctr">
              <a:buNone/>
            </a:lvl6pPr>
            <a:lvl7pPr marL="2743159" indent="0" algn="ctr">
              <a:buNone/>
            </a:lvl7pPr>
            <a:lvl8pPr marL="3200352" indent="0" algn="ctr">
              <a:buNone/>
            </a:lvl8pPr>
            <a:lvl9pPr marL="3657545"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a:xfrm>
            <a:off x="457200" y="6422065"/>
            <a:ext cx="2133600" cy="365125"/>
          </a:xfrm>
          <a:prstGeom prst="rect">
            <a:avLst/>
          </a:prstGeom>
        </p:spPr>
        <p:txBody>
          <a:bodyPr lIns="91439" tIns="45719" rIns="91439" bIns="45719"/>
          <a:lstStyle/>
          <a:p>
            <a:fld id="{0C41EB25-2B7B-4E0F-91F5-8119DEC79A26}" type="datetimeFigureOut">
              <a:rPr lang="en-US" smtClean="0"/>
              <a:pPr/>
              <a:t>3/14/2012</a:t>
            </a:fld>
            <a:endParaRPr lang="en-US"/>
          </a:p>
        </p:txBody>
      </p:sp>
      <p:sp>
        <p:nvSpPr>
          <p:cNvPr id="19" name="Footer Placeholder 18"/>
          <p:cNvSpPr>
            <a:spLocks noGrp="1"/>
          </p:cNvSpPr>
          <p:nvPr>
            <p:ph type="ftr" sz="quarter" idx="11"/>
          </p:nvPr>
        </p:nvSpPr>
        <p:spPr>
          <a:xfrm>
            <a:off x="3124200" y="6422065"/>
            <a:ext cx="2895600" cy="365125"/>
          </a:xfrm>
          <a:prstGeom prst="rect">
            <a:avLst/>
          </a:prstGeom>
        </p:spPr>
        <p:txBody>
          <a:bodyPr lIns="91439" tIns="45719" rIns="91439" bIns="45719"/>
          <a:lstStyle/>
          <a:p>
            <a:endParaRPr lang="en-US"/>
          </a:p>
        </p:txBody>
      </p:sp>
      <p:sp>
        <p:nvSpPr>
          <p:cNvPr id="27" name="Slide Number Placeholder 26"/>
          <p:cNvSpPr>
            <a:spLocks noGrp="1"/>
          </p:cNvSpPr>
          <p:nvPr>
            <p:ph type="sldNum" sz="quarter" idx="12"/>
          </p:nvPr>
        </p:nvSpPr>
        <p:spPr>
          <a:xfrm>
            <a:off x="8153400" y="6422065"/>
            <a:ext cx="762000" cy="365125"/>
          </a:xfrm>
          <a:prstGeom prst="rect">
            <a:avLst/>
          </a:prstGeom>
        </p:spPr>
        <p:txBody>
          <a:bodyPr lIns="91439" tIns="45719" rIns="91439" bIns="45719"/>
          <a:lstStyle/>
          <a:p>
            <a:fld id="{61A1F78A-A61C-4AAC-8BDF-F4157DDD70F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6973" y="274385"/>
            <a:ext cx="8230054" cy="1143000"/>
          </a:xfrm>
          <a:prstGeom prst="rect">
            <a:avLst/>
          </a:prstGeom>
        </p:spPr>
        <p:txBody>
          <a:bodyPr lIns="32004" tIns="16002" rIns="32004" bIns="16002"/>
          <a:lstStyle/>
          <a:p>
            <a:r>
              <a:rPr lang="en-US" smtClean="0"/>
              <a:t>Click to edit Master title style</a:t>
            </a:r>
            <a:endParaRPr lang="en-US"/>
          </a:p>
        </p:txBody>
      </p:sp>
      <p:sp>
        <p:nvSpPr>
          <p:cNvPr id="3" name="Content Placeholder 2"/>
          <p:cNvSpPr>
            <a:spLocks noGrp="1"/>
          </p:cNvSpPr>
          <p:nvPr>
            <p:ph idx="1"/>
          </p:nvPr>
        </p:nvSpPr>
        <p:spPr>
          <a:xfrm>
            <a:off x="456973" y="1600309"/>
            <a:ext cx="8230054" cy="4525998"/>
          </a:xfrm>
          <a:prstGeom prst="rect">
            <a:avLst/>
          </a:prstGeom>
        </p:spPr>
        <p:txBody>
          <a:bodyPr lIns="32004" tIns="16002" rIns="32004" bIns="1600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2" y="4406936"/>
            <a:ext cx="7772514" cy="1362183"/>
          </a:xfrm>
          <a:prstGeom prst="rect">
            <a:avLst/>
          </a:prstGeom>
        </p:spPr>
        <p:txBody>
          <a:bodyPr lIns="32004" tIns="16002" rIns="32004" bIns="16002" anchor="t"/>
          <a:lstStyle>
            <a:lvl1pPr algn="l">
              <a:defRPr sz="1400" b="1" cap="all"/>
            </a:lvl1pPr>
          </a:lstStyle>
          <a:p>
            <a:r>
              <a:rPr lang="en-US" smtClean="0"/>
              <a:t>Click to edit Master title style</a:t>
            </a:r>
            <a:endParaRPr lang="en-US"/>
          </a:p>
        </p:txBody>
      </p:sp>
      <p:sp>
        <p:nvSpPr>
          <p:cNvPr id="3" name="Text Placeholder 2"/>
          <p:cNvSpPr>
            <a:spLocks noGrp="1"/>
          </p:cNvSpPr>
          <p:nvPr>
            <p:ph type="body" idx="1"/>
          </p:nvPr>
        </p:nvSpPr>
        <p:spPr>
          <a:xfrm>
            <a:off x="722312" y="2906749"/>
            <a:ext cx="7772514" cy="1500188"/>
          </a:xfrm>
          <a:prstGeom prst="rect">
            <a:avLst/>
          </a:prstGeom>
        </p:spPr>
        <p:txBody>
          <a:bodyPr lIns="32004" tIns="16002" rIns="32004" bIns="16002" anchor="b"/>
          <a:lstStyle>
            <a:lvl1pPr marL="0" indent="0">
              <a:buNone/>
              <a:defRPr sz="700"/>
            </a:lvl1pPr>
            <a:lvl2pPr marL="160020" indent="0">
              <a:buNone/>
              <a:defRPr sz="600"/>
            </a:lvl2pPr>
            <a:lvl3pPr marL="320040" indent="0">
              <a:buNone/>
              <a:defRPr sz="600"/>
            </a:lvl3pPr>
            <a:lvl4pPr marL="480060" indent="0">
              <a:buNone/>
              <a:defRPr sz="500"/>
            </a:lvl4pPr>
            <a:lvl5pPr marL="640080" indent="0">
              <a:buNone/>
              <a:defRPr sz="500"/>
            </a:lvl5pPr>
            <a:lvl6pPr marL="800100" indent="0">
              <a:buNone/>
              <a:defRPr sz="500"/>
            </a:lvl6pPr>
            <a:lvl7pPr marL="960120" indent="0">
              <a:buNone/>
              <a:defRPr sz="500"/>
            </a:lvl7pPr>
            <a:lvl8pPr marL="1120140" indent="0">
              <a:buNone/>
              <a:defRPr sz="500"/>
            </a:lvl8pPr>
            <a:lvl9pPr marL="1280160" indent="0">
              <a:buNone/>
              <a:defRPr sz="5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6973" y="274385"/>
            <a:ext cx="8230054" cy="1143000"/>
          </a:xfrm>
          <a:prstGeom prst="rect">
            <a:avLst/>
          </a:prstGeom>
        </p:spPr>
        <p:txBody>
          <a:bodyPr lIns="32004" tIns="16002" rIns="32004" bIns="16002"/>
          <a:lstStyle/>
          <a:p>
            <a:r>
              <a:rPr lang="en-US" smtClean="0"/>
              <a:t>Click to edit Master title style</a:t>
            </a:r>
            <a:endParaRPr lang="en-US"/>
          </a:p>
        </p:txBody>
      </p:sp>
      <p:sp>
        <p:nvSpPr>
          <p:cNvPr id="3" name="Content Placeholder 2"/>
          <p:cNvSpPr>
            <a:spLocks noGrp="1"/>
          </p:cNvSpPr>
          <p:nvPr>
            <p:ph sz="half" idx="1"/>
          </p:nvPr>
        </p:nvSpPr>
        <p:spPr>
          <a:xfrm>
            <a:off x="456973" y="1600309"/>
            <a:ext cx="4087813" cy="4525998"/>
          </a:xfrm>
          <a:prstGeom prst="rect">
            <a:avLst/>
          </a:prstGeom>
        </p:spPr>
        <p:txBody>
          <a:bodyPr lIns="32004" tIns="16002" rIns="32004" bIns="16002"/>
          <a:lstStyle>
            <a:lvl1pPr>
              <a:defRPr sz="10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99214" y="1600309"/>
            <a:ext cx="4087813" cy="4525998"/>
          </a:xfrm>
          <a:prstGeom prst="rect">
            <a:avLst/>
          </a:prstGeom>
        </p:spPr>
        <p:txBody>
          <a:bodyPr lIns="32004" tIns="16002" rIns="32004" bIns="16002"/>
          <a:lstStyle>
            <a:lvl1pPr>
              <a:defRPr sz="10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6973" y="274385"/>
            <a:ext cx="8230054" cy="1143000"/>
          </a:xfrm>
          <a:prstGeom prst="rect">
            <a:avLst/>
          </a:prstGeom>
        </p:spPr>
        <p:txBody>
          <a:bodyPr lIns="32004" tIns="16002" rIns="32004" bIns="16002"/>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6973" y="1535366"/>
            <a:ext cx="4040188" cy="639690"/>
          </a:xfrm>
          <a:prstGeom prst="rect">
            <a:avLst/>
          </a:prstGeom>
        </p:spPr>
        <p:txBody>
          <a:bodyPr lIns="32004" tIns="16002" rIns="32004" bIns="16002" anchor="b"/>
          <a:lstStyle>
            <a:lvl1pPr marL="0" indent="0">
              <a:buNone/>
              <a:defRPr sz="800" b="1"/>
            </a:lvl1pPr>
            <a:lvl2pPr marL="160020" indent="0">
              <a:buNone/>
              <a:defRPr sz="700" b="1"/>
            </a:lvl2pPr>
            <a:lvl3pPr marL="320040" indent="0">
              <a:buNone/>
              <a:defRPr sz="600" b="1"/>
            </a:lvl3pPr>
            <a:lvl4pPr marL="480060" indent="0">
              <a:buNone/>
              <a:defRPr sz="600" b="1"/>
            </a:lvl4pPr>
            <a:lvl5pPr marL="640080" indent="0">
              <a:buNone/>
              <a:defRPr sz="600" b="1"/>
            </a:lvl5pPr>
            <a:lvl6pPr marL="800100" indent="0">
              <a:buNone/>
              <a:defRPr sz="600" b="1"/>
            </a:lvl6pPr>
            <a:lvl7pPr marL="960120" indent="0">
              <a:buNone/>
              <a:defRPr sz="600" b="1"/>
            </a:lvl7pPr>
            <a:lvl8pPr marL="1120140" indent="0">
              <a:buNone/>
              <a:defRPr sz="600" b="1"/>
            </a:lvl8pPr>
            <a:lvl9pPr marL="128016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6973" y="2175056"/>
            <a:ext cx="4040188" cy="3951251"/>
          </a:xfrm>
          <a:prstGeom prst="rect">
            <a:avLst/>
          </a:prstGeom>
        </p:spPr>
        <p:txBody>
          <a:bodyPr lIns="32004" tIns="16002" rIns="32004" bIns="16002"/>
          <a:lstStyle>
            <a:lvl1pPr>
              <a:defRPr sz="800"/>
            </a:lvl1pPr>
            <a:lvl2pPr>
              <a:defRPr sz="700"/>
            </a:lvl2pPr>
            <a:lvl3pPr>
              <a:defRPr sz="6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139" y="1535366"/>
            <a:ext cx="4041888" cy="639690"/>
          </a:xfrm>
          <a:prstGeom prst="rect">
            <a:avLst/>
          </a:prstGeom>
        </p:spPr>
        <p:txBody>
          <a:bodyPr lIns="32004" tIns="16002" rIns="32004" bIns="16002" anchor="b"/>
          <a:lstStyle>
            <a:lvl1pPr marL="0" indent="0">
              <a:buNone/>
              <a:defRPr sz="800" b="1"/>
            </a:lvl1pPr>
            <a:lvl2pPr marL="160020" indent="0">
              <a:buNone/>
              <a:defRPr sz="700" b="1"/>
            </a:lvl2pPr>
            <a:lvl3pPr marL="320040" indent="0">
              <a:buNone/>
              <a:defRPr sz="600" b="1"/>
            </a:lvl3pPr>
            <a:lvl4pPr marL="480060" indent="0">
              <a:buNone/>
              <a:defRPr sz="600" b="1"/>
            </a:lvl4pPr>
            <a:lvl5pPr marL="640080" indent="0">
              <a:buNone/>
              <a:defRPr sz="600" b="1"/>
            </a:lvl5pPr>
            <a:lvl6pPr marL="800100" indent="0">
              <a:buNone/>
              <a:defRPr sz="600" b="1"/>
            </a:lvl6pPr>
            <a:lvl7pPr marL="960120" indent="0">
              <a:buNone/>
              <a:defRPr sz="600" b="1"/>
            </a:lvl7pPr>
            <a:lvl8pPr marL="1120140" indent="0">
              <a:buNone/>
              <a:defRPr sz="600" b="1"/>
            </a:lvl8pPr>
            <a:lvl9pPr marL="128016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139" y="2175056"/>
            <a:ext cx="4041888" cy="3951251"/>
          </a:xfrm>
          <a:prstGeom prst="rect">
            <a:avLst/>
          </a:prstGeom>
        </p:spPr>
        <p:txBody>
          <a:bodyPr lIns="32004" tIns="16002" rIns="32004" bIns="16002"/>
          <a:lstStyle>
            <a:lvl1pPr>
              <a:defRPr sz="800"/>
            </a:lvl1pPr>
            <a:lvl2pPr>
              <a:defRPr sz="700"/>
            </a:lvl2pPr>
            <a:lvl3pPr>
              <a:defRPr sz="6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6973" y="274385"/>
            <a:ext cx="8230054" cy="1143000"/>
          </a:xfrm>
          <a:prstGeom prst="rect">
            <a:avLst/>
          </a:prstGeom>
        </p:spPr>
        <p:txBody>
          <a:bodyPr lIns="32004" tIns="16002" rIns="32004" bIns="16002"/>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973" y="273303"/>
            <a:ext cx="3008313" cy="1161942"/>
          </a:xfrm>
          <a:prstGeom prst="rect">
            <a:avLst/>
          </a:prstGeom>
        </p:spPr>
        <p:txBody>
          <a:bodyPr lIns="32004" tIns="16002" rIns="32004" bIns="16002" anchor="b"/>
          <a:lstStyle>
            <a:lvl1pPr algn="l">
              <a:defRPr sz="700" b="1"/>
            </a:lvl1pPr>
          </a:lstStyle>
          <a:p>
            <a:r>
              <a:rPr lang="en-US" smtClean="0"/>
              <a:t>Click to edit Master title style</a:t>
            </a:r>
            <a:endParaRPr lang="en-US"/>
          </a:p>
        </p:txBody>
      </p:sp>
      <p:sp>
        <p:nvSpPr>
          <p:cNvPr id="3" name="Content Placeholder 2"/>
          <p:cNvSpPr>
            <a:spLocks noGrp="1"/>
          </p:cNvSpPr>
          <p:nvPr>
            <p:ph idx="1"/>
          </p:nvPr>
        </p:nvSpPr>
        <p:spPr>
          <a:xfrm>
            <a:off x="3575277" y="273303"/>
            <a:ext cx="5111750" cy="5853004"/>
          </a:xfrm>
          <a:prstGeom prst="rect">
            <a:avLst/>
          </a:prstGeom>
        </p:spPr>
        <p:txBody>
          <a:bodyPr lIns="32004" tIns="16002" rIns="32004" bIns="16002"/>
          <a:lstStyle>
            <a:lvl1pPr>
              <a:defRPr sz="1100"/>
            </a:lvl1pPr>
            <a:lvl2pPr>
              <a:defRPr sz="10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6973" y="1435244"/>
            <a:ext cx="3008313" cy="4691063"/>
          </a:xfrm>
          <a:prstGeom prst="rect">
            <a:avLst/>
          </a:prstGeom>
        </p:spPr>
        <p:txBody>
          <a:bodyPr lIns="32004" tIns="16002" rIns="32004" bIns="16002"/>
          <a:lstStyle>
            <a:lvl1pPr marL="0" indent="0">
              <a:buNone/>
              <a:defRPr sz="500"/>
            </a:lvl1pPr>
            <a:lvl2pPr marL="160020" indent="0">
              <a:buNone/>
              <a:defRPr sz="400"/>
            </a:lvl2pPr>
            <a:lvl3pPr marL="320040" indent="0">
              <a:buNone/>
              <a:defRPr sz="400"/>
            </a:lvl3pPr>
            <a:lvl4pPr marL="480060" indent="0">
              <a:buNone/>
              <a:defRPr sz="300"/>
            </a:lvl4pPr>
            <a:lvl5pPr marL="640080" indent="0">
              <a:buNone/>
              <a:defRPr sz="300"/>
            </a:lvl5pPr>
            <a:lvl6pPr marL="800100" indent="0">
              <a:buNone/>
              <a:defRPr sz="300"/>
            </a:lvl6pPr>
            <a:lvl7pPr marL="960120" indent="0">
              <a:buNone/>
              <a:defRPr sz="300"/>
            </a:lvl7pPr>
            <a:lvl8pPr marL="1120140" indent="0">
              <a:buNone/>
              <a:defRPr sz="300"/>
            </a:lvl8pPr>
            <a:lvl9pPr marL="1280160" indent="0">
              <a:buNone/>
              <a:defRPr sz="3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75" y="4800384"/>
            <a:ext cx="5486513" cy="567170"/>
          </a:xfrm>
          <a:prstGeom prst="rect">
            <a:avLst/>
          </a:prstGeom>
        </p:spPr>
        <p:txBody>
          <a:bodyPr lIns="32004" tIns="16002" rIns="32004" bIns="16002" anchor="b"/>
          <a:lstStyle>
            <a:lvl1pPr algn="l">
              <a:defRPr sz="700" b="1"/>
            </a:lvl1pPr>
          </a:lstStyle>
          <a:p>
            <a:r>
              <a:rPr lang="en-US" smtClean="0"/>
              <a:t>Click to edit Master title style</a:t>
            </a:r>
            <a:endParaRPr lang="en-US"/>
          </a:p>
        </p:txBody>
      </p:sp>
      <p:sp>
        <p:nvSpPr>
          <p:cNvPr id="3" name="Picture Placeholder 2"/>
          <p:cNvSpPr>
            <a:spLocks noGrp="1"/>
          </p:cNvSpPr>
          <p:nvPr>
            <p:ph type="pic" idx="1"/>
          </p:nvPr>
        </p:nvSpPr>
        <p:spPr>
          <a:xfrm>
            <a:off x="1792175" y="612631"/>
            <a:ext cx="5486513" cy="4114692"/>
          </a:xfrm>
          <a:prstGeom prst="rect">
            <a:avLst/>
          </a:prstGeom>
        </p:spPr>
        <p:txBody>
          <a:bodyPr lIns="32004" tIns="16002" rIns="32004" bIns="16002"/>
          <a:lstStyle>
            <a:lvl1pPr marL="0" indent="0">
              <a:buNone/>
              <a:defRPr sz="1100"/>
            </a:lvl1pPr>
            <a:lvl2pPr marL="160020" indent="0">
              <a:buNone/>
              <a:defRPr sz="1000"/>
            </a:lvl2pPr>
            <a:lvl3pPr marL="320040" indent="0">
              <a:buNone/>
              <a:defRPr sz="800"/>
            </a:lvl3pPr>
            <a:lvl4pPr marL="480060" indent="0">
              <a:buNone/>
              <a:defRPr sz="700"/>
            </a:lvl4pPr>
            <a:lvl5pPr marL="640080" indent="0">
              <a:buNone/>
              <a:defRPr sz="700"/>
            </a:lvl5pPr>
            <a:lvl6pPr marL="800100" indent="0">
              <a:buNone/>
              <a:defRPr sz="700"/>
            </a:lvl6pPr>
            <a:lvl7pPr marL="960120" indent="0">
              <a:buNone/>
              <a:defRPr sz="700"/>
            </a:lvl7pPr>
            <a:lvl8pPr marL="1120140" indent="0">
              <a:buNone/>
              <a:defRPr sz="700"/>
            </a:lvl8pPr>
            <a:lvl9pPr marL="1280160" indent="0">
              <a:buNone/>
              <a:defRPr sz="700"/>
            </a:lvl9pPr>
          </a:lstStyle>
          <a:p>
            <a:r>
              <a:rPr lang="en-US" smtClean="0"/>
              <a:t>Click icon to add picture</a:t>
            </a:r>
            <a:endParaRPr lang="en-US"/>
          </a:p>
        </p:txBody>
      </p:sp>
      <p:sp>
        <p:nvSpPr>
          <p:cNvPr id="4" name="Text Placeholder 3"/>
          <p:cNvSpPr>
            <a:spLocks noGrp="1"/>
          </p:cNvSpPr>
          <p:nvPr>
            <p:ph type="body" sz="half" idx="2"/>
          </p:nvPr>
        </p:nvSpPr>
        <p:spPr>
          <a:xfrm>
            <a:off x="1792175" y="5367554"/>
            <a:ext cx="5486513" cy="804754"/>
          </a:xfrm>
          <a:prstGeom prst="rect">
            <a:avLst/>
          </a:prstGeom>
        </p:spPr>
        <p:txBody>
          <a:bodyPr lIns="32004" tIns="16002" rIns="32004" bIns="16002"/>
          <a:lstStyle>
            <a:lvl1pPr marL="0" indent="0">
              <a:buNone/>
              <a:defRPr sz="500"/>
            </a:lvl1pPr>
            <a:lvl2pPr marL="160020" indent="0">
              <a:buNone/>
              <a:defRPr sz="400"/>
            </a:lvl2pPr>
            <a:lvl3pPr marL="320040" indent="0">
              <a:buNone/>
              <a:defRPr sz="400"/>
            </a:lvl3pPr>
            <a:lvl4pPr marL="480060" indent="0">
              <a:buNone/>
              <a:defRPr sz="300"/>
            </a:lvl4pPr>
            <a:lvl5pPr marL="640080" indent="0">
              <a:buNone/>
              <a:defRPr sz="300"/>
            </a:lvl5pPr>
            <a:lvl6pPr marL="800100" indent="0">
              <a:buNone/>
              <a:defRPr sz="300"/>
            </a:lvl6pPr>
            <a:lvl7pPr marL="960120" indent="0">
              <a:buNone/>
              <a:defRPr sz="300"/>
            </a:lvl7pPr>
            <a:lvl8pPr marL="1120140" indent="0">
              <a:buNone/>
              <a:defRPr sz="300"/>
            </a:lvl8pPr>
            <a:lvl9pPr marL="1280160" indent="0">
              <a:buNone/>
              <a:defRPr sz="3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5" name="Rectangle 101" descr="50%"/>
          <p:cNvSpPr>
            <a:spLocks noChangeArrowheads="1"/>
          </p:cNvSpPr>
          <p:nvPr/>
        </p:nvSpPr>
        <p:spPr bwMode="auto">
          <a:xfrm>
            <a:off x="0" y="0"/>
            <a:ext cx="9144000" cy="6858000"/>
          </a:xfrm>
          <a:prstGeom prst="rect">
            <a:avLst/>
          </a:prstGeom>
          <a:pattFill prst="pct50">
            <a:fgClr>
              <a:srgbClr val="FFFFCC"/>
            </a:fgClr>
            <a:bgClr>
              <a:srgbClr val="FFFFFF"/>
            </a:bgClr>
          </a:pattFill>
          <a:ln w="12700">
            <a:solidFill>
              <a:schemeClr val="tx1"/>
            </a:solidFill>
            <a:miter lim="800000"/>
            <a:headEnd/>
            <a:tailEnd/>
          </a:ln>
          <a:effectLst/>
        </p:spPr>
        <p:txBody>
          <a:bodyPr wrap="none" lIns="29611" tIns="14806" rIns="29611" bIns="14806" anchor="ctr"/>
          <a:lstStyle/>
          <a:p>
            <a:pPr algn="ctr" defTabSz="297260">
              <a:spcBef>
                <a:spcPct val="0"/>
              </a:spcBef>
              <a:buFontTx/>
              <a:buNone/>
            </a:pPr>
            <a:endParaRPr lang="en-US" sz="800"/>
          </a:p>
        </p:txBody>
      </p:sp>
      <p:sp>
        <p:nvSpPr>
          <p:cNvPr id="1139" name="Text Box 115" descr="ParchmentDk"/>
          <p:cNvSpPr txBox="1">
            <a:spLocks noChangeArrowheads="1"/>
          </p:cNvSpPr>
          <p:nvPr/>
        </p:nvSpPr>
        <p:spPr bwMode="auto">
          <a:xfrm>
            <a:off x="1113518" y="344199"/>
            <a:ext cx="5406571" cy="386260"/>
          </a:xfrm>
          <a:prstGeom prst="rect">
            <a:avLst/>
          </a:prstGeom>
          <a:noFill/>
          <a:ln w="28575">
            <a:noFill/>
            <a:miter lim="800000"/>
            <a:headEnd/>
            <a:tailEnd/>
          </a:ln>
          <a:effectLst/>
        </p:spPr>
        <p:txBody>
          <a:bodyPr lIns="32004" tIns="16002" rIns="32004" bIns="16002">
            <a:spAutoFit/>
          </a:bodyPr>
          <a:lstStyle/>
          <a:p>
            <a:pPr>
              <a:spcBef>
                <a:spcPct val="50000"/>
              </a:spcBef>
              <a:buFont typeface="Marlett" pitchFamily="2" charset="2"/>
              <a:buNone/>
            </a:pPr>
            <a:r>
              <a:rPr lang="en-US" sz="2300" b="1">
                <a:solidFill>
                  <a:schemeClr val="accent2"/>
                </a:solidFill>
                <a:latin typeface="Times New Roman" pitchFamily="18" charset="0"/>
              </a:rPr>
              <a:t>Millennium Engineering</a:t>
            </a:r>
            <a:r>
              <a:rPr lang="en-US" sz="2300" b="1"/>
              <a:t> </a:t>
            </a:r>
          </a:p>
        </p:txBody>
      </p:sp>
      <p:pic>
        <p:nvPicPr>
          <p:cNvPr id="1150" name="Picture 126" descr="Export Wizard-1 copy"/>
          <p:cNvPicPr>
            <a:picLocks noChangeAspect="1" noChangeArrowheads="1"/>
          </p:cNvPicPr>
          <p:nvPr/>
        </p:nvPicPr>
        <p:blipFill>
          <a:blip r:embed="rId14" cstate="print"/>
          <a:srcRect/>
          <a:stretch>
            <a:fillRect/>
          </a:stretch>
        </p:blipFill>
        <p:spPr bwMode="auto">
          <a:xfrm>
            <a:off x="292554" y="231631"/>
            <a:ext cx="793750" cy="569335"/>
          </a:xfrm>
          <a:prstGeom prst="rect">
            <a:avLst/>
          </a:prstGeom>
          <a:noFill/>
        </p:spPr>
      </p:pic>
      <p:sp>
        <p:nvSpPr>
          <p:cNvPr id="1154" name="Text Box 130" descr="ParchmentDk"/>
          <p:cNvSpPr txBox="1">
            <a:spLocks noChangeArrowheads="1"/>
          </p:cNvSpPr>
          <p:nvPr/>
        </p:nvSpPr>
        <p:spPr bwMode="auto">
          <a:xfrm>
            <a:off x="6107339" y="201324"/>
            <a:ext cx="1987777" cy="617092"/>
          </a:xfrm>
          <a:prstGeom prst="rect">
            <a:avLst/>
          </a:prstGeom>
          <a:noFill/>
          <a:ln w="28575">
            <a:noFill/>
            <a:miter lim="800000"/>
            <a:headEnd/>
            <a:tailEnd/>
          </a:ln>
          <a:effectLst/>
        </p:spPr>
        <p:txBody>
          <a:bodyPr lIns="32004" tIns="16002" rIns="32004" bIns="16002">
            <a:spAutoFit/>
          </a:bodyPr>
          <a:lstStyle/>
          <a:p>
            <a:pPr algn="ctr">
              <a:spcBef>
                <a:spcPct val="50000"/>
              </a:spcBef>
              <a:buFont typeface="Marlett" pitchFamily="2" charset="2"/>
              <a:buNone/>
            </a:pPr>
            <a:r>
              <a:rPr lang="en-US" sz="1900" b="1">
                <a:solidFill>
                  <a:srgbClr val="003399"/>
                </a:solidFill>
                <a:latin typeface="Times New Roman" pitchFamily="18" charset="0"/>
              </a:rPr>
              <a:t>University of Kansas</a:t>
            </a:r>
          </a:p>
        </p:txBody>
      </p:sp>
      <p:pic>
        <p:nvPicPr>
          <p:cNvPr id="1156" name="Picture 132" descr="KU"/>
          <p:cNvPicPr>
            <a:picLocks noChangeAspect="1" noChangeArrowheads="1"/>
          </p:cNvPicPr>
          <p:nvPr/>
        </p:nvPicPr>
        <p:blipFill>
          <a:blip r:embed="rId15" cstate="print"/>
          <a:srcRect/>
          <a:stretch>
            <a:fillRect/>
          </a:stretch>
        </p:blipFill>
        <p:spPr bwMode="auto">
          <a:xfrm>
            <a:off x="8046357" y="213230"/>
            <a:ext cx="837973" cy="563382"/>
          </a:xfrm>
          <a:prstGeom prst="rect">
            <a:avLst/>
          </a:prstGeom>
          <a:noFill/>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ctr" defTabSz="914003" rtl="0" eaLnBrk="1" fontAlgn="base" hangingPunct="1">
        <a:spcBef>
          <a:spcPct val="0"/>
        </a:spcBef>
        <a:spcAft>
          <a:spcPct val="0"/>
        </a:spcAft>
        <a:defRPr sz="2100">
          <a:solidFill>
            <a:srgbClr val="FF0000"/>
          </a:solidFill>
          <a:latin typeface="+mj-lt"/>
          <a:ea typeface="+mj-ea"/>
          <a:cs typeface="+mj-cs"/>
        </a:defRPr>
      </a:lvl1pPr>
      <a:lvl2pPr algn="ctr" defTabSz="914003" rtl="0" eaLnBrk="1" fontAlgn="base" hangingPunct="1">
        <a:spcBef>
          <a:spcPct val="0"/>
        </a:spcBef>
        <a:spcAft>
          <a:spcPct val="0"/>
        </a:spcAft>
        <a:defRPr sz="2100">
          <a:solidFill>
            <a:srgbClr val="FF0000"/>
          </a:solidFill>
          <a:latin typeface="Tahoma" pitchFamily="34" charset="0"/>
        </a:defRPr>
      </a:lvl2pPr>
      <a:lvl3pPr algn="ctr" defTabSz="914003" rtl="0" eaLnBrk="1" fontAlgn="base" hangingPunct="1">
        <a:spcBef>
          <a:spcPct val="0"/>
        </a:spcBef>
        <a:spcAft>
          <a:spcPct val="0"/>
        </a:spcAft>
        <a:defRPr sz="2100">
          <a:solidFill>
            <a:srgbClr val="FF0000"/>
          </a:solidFill>
          <a:latin typeface="Tahoma" pitchFamily="34" charset="0"/>
        </a:defRPr>
      </a:lvl3pPr>
      <a:lvl4pPr algn="ctr" defTabSz="914003" rtl="0" eaLnBrk="1" fontAlgn="base" hangingPunct="1">
        <a:spcBef>
          <a:spcPct val="0"/>
        </a:spcBef>
        <a:spcAft>
          <a:spcPct val="0"/>
        </a:spcAft>
        <a:defRPr sz="2100">
          <a:solidFill>
            <a:srgbClr val="FF0000"/>
          </a:solidFill>
          <a:latin typeface="Tahoma" pitchFamily="34" charset="0"/>
        </a:defRPr>
      </a:lvl4pPr>
      <a:lvl5pPr algn="ctr" defTabSz="914003" rtl="0" eaLnBrk="1" fontAlgn="base" hangingPunct="1">
        <a:spcBef>
          <a:spcPct val="0"/>
        </a:spcBef>
        <a:spcAft>
          <a:spcPct val="0"/>
        </a:spcAft>
        <a:defRPr sz="2100">
          <a:solidFill>
            <a:srgbClr val="FF0000"/>
          </a:solidFill>
          <a:latin typeface="Tahoma" pitchFamily="34" charset="0"/>
        </a:defRPr>
      </a:lvl5pPr>
      <a:lvl6pPr marL="160020" algn="ctr" defTabSz="914003" rtl="0" eaLnBrk="1" fontAlgn="base" hangingPunct="1">
        <a:spcBef>
          <a:spcPct val="0"/>
        </a:spcBef>
        <a:spcAft>
          <a:spcPct val="0"/>
        </a:spcAft>
        <a:defRPr sz="2100">
          <a:solidFill>
            <a:srgbClr val="FF0000"/>
          </a:solidFill>
          <a:latin typeface="Tahoma" pitchFamily="34" charset="0"/>
        </a:defRPr>
      </a:lvl6pPr>
      <a:lvl7pPr marL="320040" algn="ctr" defTabSz="914003" rtl="0" eaLnBrk="1" fontAlgn="base" hangingPunct="1">
        <a:spcBef>
          <a:spcPct val="0"/>
        </a:spcBef>
        <a:spcAft>
          <a:spcPct val="0"/>
        </a:spcAft>
        <a:defRPr sz="2100">
          <a:solidFill>
            <a:srgbClr val="FF0000"/>
          </a:solidFill>
          <a:latin typeface="Tahoma" pitchFamily="34" charset="0"/>
        </a:defRPr>
      </a:lvl7pPr>
      <a:lvl8pPr marL="480060" algn="ctr" defTabSz="914003" rtl="0" eaLnBrk="1" fontAlgn="base" hangingPunct="1">
        <a:spcBef>
          <a:spcPct val="0"/>
        </a:spcBef>
        <a:spcAft>
          <a:spcPct val="0"/>
        </a:spcAft>
        <a:defRPr sz="2100">
          <a:solidFill>
            <a:srgbClr val="FF0000"/>
          </a:solidFill>
          <a:latin typeface="Tahoma" pitchFamily="34" charset="0"/>
        </a:defRPr>
      </a:lvl8pPr>
      <a:lvl9pPr marL="640080" algn="ctr" defTabSz="914003" rtl="0" eaLnBrk="1" fontAlgn="base" hangingPunct="1">
        <a:spcBef>
          <a:spcPct val="0"/>
        </a:spcBef>
        <a:spcAft>
          <a:spcPct val="0"/>
        </a:spcAft>
        <a:defRPr sz="2100">
          <a:solidFill>
            <a:srgbClr val="FF0000"/>
          </a:solidFill>
          <a:latin typeface="Tahoma" pitchFamily="34" charset="0"/>
        </a:defRPr>
      </a:lvl9pPr>
    </p:titleStyle>
    <p:bodyStyle>
      <a:lvl1pPr marL="157242" indent="-157242" algn="l" defTabSz="914003" rtl="0" eaLnBrk="1" fontAlgn="base" hangingPunct="1">
        <a:spcBef>
          <a:spcPct val="20000"/>
        </a:spcBef>
        <a:spcAft>
          <a:spcPct val="0"/>
        </a:spcAft>
        <a:buClr>
          <a:srgbClr val="CC3300"/>
        </a:buClr>
        <a:buSzPct val="75000"/>
        <a:buFont typeface="Marlett" pitchFamily="2" charset="2"/>
        <a:buChar char="n"/>
        <a:defRPr sz="1100">
          <a:solidFill>
            <a:schemeClr val="tx1"/>
          </a:solidFill>
          <a:latin typeface="+mn-lt"/>
          <a:ea typeface="+mn-ea"/>
          <a:cs typeface="+mn-cs"/>
        </a:defRPr>
      </a:lvl1pPr>
      <a:lvl2pPr marL="315595" indent="-118904" algn="l" defTabSz="914003" rtl="0" eaLnBrk="1" fontAlgn="base" hangingPunct="1">
        <a:spcBef>
          <a:spcPct val="20000"/>
        </a:spcBef>
        <a:spcAft>
          <a:spcPct val="0"/>
        </a:spcAft>
        <a:buClr>
          <a:srgbClr val="003399"/>
        </a:buClr>
        <a:buSzPct val="50000"/>
        <a:buFont typeface="Marlett" pitchFamily="2" charset="2"/>
        <a:buChar char="n"/>
        <a:defRPr sz="1000">
          <a:solidFill>
            <a:schemeClr val="tx1"/>
          </a:solidFill>
          <a:latin typeface="+mn-lt"/>
        </a:defRPr>
      </a:lvl2pPr>
      <a:lvl3pPr marL="474504" indent="-120015" algn="l" defTabSz="914003" rtl="0" eaLnBrk="1" fontAlgn="base" hangingPunct="1">
        <a:spcBef>
          <a:spcPct val="20000"/>
        </a:spcBef>
        <a:spcAft>
          <a:spcPct val="0"/>
        </a:spcAft>
        <a:buClr>
          <a:srgbClr val="CC3300"/>
        </a:buClr>
        <a:buSzPct val="75000"/>
        <a:buFont typeface="Marlett" pitchFamily="2" charset="2"/>
        <a:buChar char="0"/>
        <a:defRPr sz="1000">
          <a:solidFill>
            <a:schemeClr val="tx1"/>
          </a:solidFill>
          <a:latin typeface="+mn-lt"/>
        </a:defRPr>
      </a:lvl3pPr>
      <a:lvl4pPr marL="632857" indent="-118348" algn="l" defTabSz="914003" rtl="0" eaLnBrk="1" fontAlgn="base" hangingPunct="1">
        <a:spcBef>
          <a:spcPct val="20000"/>
        </a:spcBef>
        <a:spcAft>
          <a:spcPct val="0"/>
        </a:spcAft>
        <a:buClr>
          <a:srgbClr val="003399"/>
        </a:buClr>
        <a:buSzPct val="50000"/>
        <a:buFont typeface="Marlett" pitchFamily="2" charset="2"/>
        <a:buChar char="n"/>
        <a:defRPr sz="800">
          <a:solidFill>
            <a:schemeClr val="tx1"/>
          </a:solidFill>
          <a:latin typeface="+mn-lt"/>
        </a:defRPr>
      </a:lvl4pPr>
      <a:lvl5pPr marL="790655" indent="-117237" algn="l" defTabSz="914003" rtl="0" eaLnBrk="1" fontAlgn="base" hangingPunct="1">
        <a:spcBef>
          <a:spcPct val="20000"/>
        </a:spcBef>
        <a:spcAft>
          <a:spcPct val="0"/>
        </a:spcAft>
        <a:buClr>
          <a:srgbClr val="CC3300"/>
        </a:buClr>
        <a:buSzPct val="75000"/>
        <a:buFont typeface="Marlett" pitchFamily="2" charset="2"/>
        <a:buChar char="n"/>
        <a:defRPr sz="800">
          <a:solidFill>
            <a:schemeClr val="tx1"/>
          </a:solidFill>
          <a:latin typeface="+mn-lt"/>
        </a:defRPr>
      </a:lvl5pPr>
      <a:lvl6pPr marL="950675" indent="-117237" algn="l" defTabSz="914003" rtl="0" eaLnBrk="1" fontAlgn="base" hangingPunct="1">
        <a:spcBef>
          <a:spcPct val="20000"/>
        </a:spcBef>
        <a:spcAft>
          <a:spcPct val="0"/>
        </a:spcAft>
        <a:buClr>
          <a:srgbClr val="CC3300"/>
        </a:buClr>
        <a:buSzPct val="75000"/>
        <a:buFont typeface="Marlett" pitchFamily="2" charset="2"/>
        <a:buChar char="n"/>
        <a:defRPr sz="800">
          <a:solidFill>
            <a:schemeClr val="tx1"/>
          </a:solidFill>
          <a:latin typeface="+mn-lt"/>
        </a:defRPr>
      </a:lvl6pPr>
      <a:lvl7pPr marL="1110695" indent="-117237" algn="l" defTabSz="914003" rtl="0" eaLnBrk="1" fontAlgn="base" hangingPunct="1">
        <a:spcBef>
          <a:spcPct val="20000"/>
        </a:spcBef>
        <a:spcAft>
          <a:spcPct val="0"/>
        </a:spcAft>
        <a:buClr>
          <a:srgbClr val="CC3300"/>
        </a:buClr>
        <a:buSzPct val="75000"/>
        <a:buFont typeface="Marlett" pitchFamily="2" charset="2"/>
        <a:buChar char="n"/>
        <a:defRPr sz="800">
          <a:solidFill>
            <a:schemeClr val="tx1"/>
          </a:solidFill>
          <a:latin typeface="+mn-lt"/>
        </a:defRPr>
      </a:lvl7pPr>
      <a:lvl8pPr marL="1270715" indent="-117237" algn="l" defTabSz="914003" rtl="0" eaLnBrk="1" fontAlgn="base" hangingPunct="1">
        <a:spcBef>
          <a:spcPct val="20000"/>
        </a:spcBef>
        <a:spcAft>
          <a:spcPct val="0"/>
        </a:spcAft>
        <a:buClr>
          <a:srgbClr val="CC3300"/>
        </a:buClr>
        <a:buSzPct val="75000"/>
        <a:buFont typeface="Marlett" pitchFamily="2" charset="2"/>
        <a:buChar char="n"/>
        <a:defRPr sz="800">
          <a:solidFill>
            <a:schemeClr val="tx1"/>
          </a:solidFill>
          <a:latin typeface="+mn-lt"/>
        </a:defRPr>
      </a:lvl8pPr>
      <a:lvl9pPr marL="1430735" indent="-117237" algn="l" defTabSz="914003" rtl="0" eaLnBrk="1" fontAlgn="base" hangingPunct="1">
        <a:spcBef>
          <a:spcPct val="20000"/>
        </a:spcBef>
        <a:spcAft>
          <a:spcPct val="0"/>
        </a:spcAft>
        <a:buClr>
          <a:srgbClr val="CC3300"/>
        </a:buClr>
        <a:buSzPct val="75000"/>
        <a:buFont typeface="Marlett" pitchFamily="2" charset="2"/>
        <a:buChar char="n"/>
        <a:defRPr sz="800">
          <a:solidFill>
            <a:schemeClr val="tx1"/>
          </a:solidFill>
          <a:latin typeface="+mn-lt"/>
        </a:defRPr>
      </a:lvl9pPr>
    </p:bodyStyle>
    <p:otherStyle>
      <a:defPPr>
        <a:defRPr lang="en-US"/>
      </a:defPPr>
      <a:lvl1pPr marL="0" algn="l" defTabSz="320040" rtl="0" eaLnBrk="1" latinLnBrk="0" hangingPunct="1">
        <a:defRPr sz="600" kern="1200">
          <a:solidFill>
            <a:schemeClr val="tx1"/>
          </a:solidFill>
          <a:latin typeface="+mn-lt"/>
          <a:ea typeface="+mn-ea"/>
          <a:cs typeface="+mn-cs"/>
        </a:defRPr>
      </a:lvl1pPr>
      <a:lvl2pPr marL="160020" algn="l" defTabSz="320040" rtl="0" eaLnBrk="1" latinLnBrk="0" hangingPunct="1">
        <a:defRPr sz="600" kern="1200">
          <a:solidFill>
            <a:schemeClr val="tx1"/>
          </a:solidFill>
          <a:latin typeface="+mn-lt"/>
          <a:ea typeface="+mn-ea"/>
          <a:cs typeface="+mn-cs"/>
        </a:defRPr>
      </a:lvl2pPr>
      <a:lvl3pPr marL="320040" algn="l" defTabSz="320040" rtl="0" eaLnBrk="1" latinLnBrk="0" hangingPunct="1">
        <a:defRPr sz="600" kern="1200">
          <a:solidFill>
            <a:schemeClr val="tx1"/>
          </a:solidFill>
          <a:latin typeface="+mn-lt"/>
          <a:ea typeface="+mn-ea"/>
          <a:cs typeface="+mn-cs"/>
        </a:defRPr>
      </a:lvl3pPr>
      <a:lvl4pPr marL="480060" algn="l" defTabSz="320040" rtl="0" eaLnBrk="1" latinLnBrk="0" hangingPunct="1">
        <a:defRPr sz="600" kern="1200">
          <a:solidFill>
            <a:schemeClr val="tx1"/>
          </a:solidFill>
          <a:latin typeface="+mn-lt"/>
          <a:ea typeface="+mn-ea"/>
          <a:cs typeface="+mn-cs"/>
        </a:defRPr>
      </a:lvl4pPr>
      <a:lvl5pPr marL="640080" algn="l" defTabSz="320040" rtl="0" eaLnBrk="1" latinLnBrk="0" hangingPunct="1">
        <a:defRPr sz="600" kern="1200">
          <a:solidFill>
            <a:schemeClr val="tx1"/>
          </a:solidFill>
          <a:latin typeface="+mn-lt"/>
          <a:ea typeface="+mn-ea"/>
          <a:cs typeface="+mn-cs"/>
        </a:defRPr>
      </a:lvl5pPr>
      <a:lvl6pPr marL="800100" algn="l" defTabSz="320040" rtl="0" eaLnBrk="1" latinLnBrk="0" hangingPunct="1">
        <a:defRPr sz="600" kern="1200">
          <a:solidFill>
            <a:schemeClr val="tx1"/>
          </a:solidFill>
          <a:latin typeface="+mn-lt"/>
          <a:ea typeface="+mn-ea"/>
          <a:cs typeface="+mn-cs"/>
        </a:defRPr>
      </a:lvl6pPr>
      <a:lvl7pPr marL="960120" algn="l" defTabSz="320040" rtl="0" eaLnBrk="1" latinLnBrk="0" hangingPunct="1">
        <a:defRPr sz="600" kern="1200">
          <a:solidFill>
            <a:schemeClr val="tx1"/>
          </a:solidFill>
          <a:latin typeface="+mn-lt"/>
          <a:ea typeface="+mn-ea"/>
          <a:cs typeface="+mn-cs"/>
        </a:defRPr>
      </a:lvl7pPr>
      <a:lvl8pPr marL="1120140" algn="l" defTabSz="320040" rtl="0" eaLnBrk="1" latinLnBrk="0" hangingPunct="1">
        <a:defRPr sz="600" kern="1200">
          <a:solidFill>
            <a:schemeClr val="tx1"/>
          </a:solidFill>
          <a:latin typeface="+mn-lt"/>
          <a:ea typeface="+mn-ea"/>
          <a:cs typeface="+mn-cs"/>
        </a:defRPr>
      </a:lvl8pPr>
      <a:lvl9pPr marL="1280160" algn="l" defTabSz="320040" rtl="0" eaLnBrk="1" latinLnBrk="0" hangingPunct="1">
        <a:defRPr sz="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337560"/>
            <a:ext cx="6480048" cy="2301240"/>
          </a:xfrm>
        </p:spPr>
        <p:txBody>
          <a:bodyPr/>
          <a:lstStyle/>
          <a:p>
            <a:r>
              <a:rPr lang="en-US" sz="4800" dirty="0" smtClean="0"/>
              <a:t>RFID Mapping and Localization</a:t>
            </a:r>
            <a:endParaRPr lang="en-US" sz="4800" dirty="0"/>
          </a:p>
        </p:txBody>
      </p:sp>
      <p:sp>
        <p:nvSpPr>
          <p:cNvPr id="3" name="Subtitle 2"/>
          <p:cNvSpPr>
            <a:spLocks noGrp="1"/>
          </p:cNvSpPr>
          <p:nvPr>
            <p:ph type="subTitle" idx="1"/>
          </p:nvPr>
        </p:nvSpPr>
        <p:spPr/>
        <p:txBody>
          <a:bodyPr/>
          <a:lstStyle/>
          <a:p>
            <a:r>
              <a:rPr lang="en-US" dirty="0" smtClean="0"/>
              <a:t>Critical Design Review</a:t>
            </a:r>
            <a:endParaRPr lang="en-US" dirty="0"/>
          </a:p>
        </p:txBody>
      </p:sp>
    </p:spTree>
    <p:extLst>
      <p:ext uri="{BB962C8B-B14F-4D97-AF65-F5344CB8AC3E}">
        <p14:creationId xmlns:p14="http://schemas.microsoft.com/office/powerpoint/2010/main" val="1821678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600" b="1" dirty="0" smtClean="0">
                <a:latin typeface="Cambria" pitchFamily="18" charset="0"/>
              </a:rPr>
              <a:t>Action Item:</a:t>
            </a:r>
            <a:endParaRPr lang="en-US" sz="3600" b="1" dirty="0">
              <a:latin typeface="Cambria" pitchFamily="18" charset="0"/>
            </a:endParaRPr>
          </a:p>
        </p:txBody>
      </p:sp>
      <p:sp>
        <p:nvSpPr>
          <p:cNvPr id="3" name="Content Placeholder 2"/>
          <p:cNvSpPr>
            <a:spLocks noGrp="1"/>
          </p:cNvSpPr>
          <p:nvPr>
            <p:ph idx="1"/>
          </p:nvPr>
        </p:nvSpPr>
        <p:spPr>
          <a:xfrm>
            <a:off x="1447800" y="2590800"/>
            <a:ext cx="6172200" cy="2362091"/>
          </a:xfrm>
        </p:spPr>
        <p:txBody>
          <a:bodyPr/>
          <a:lstStyle/>
          <a:p>
            <a:pPr marL="0" indent="0" algn="ctr">
              <a:buNone/>
            </a:pPr>
            <a:r>
              <a:rPr lang="en-US" sz="4000" dirty="0">
                <a:latin typeface="Cambria" pitchFamily="18" charset="0"/>
              </a:rPr>
              <a:t>“Compile a complete schematic of the system.”</a:t>
            </a:r>
          </a:p>
        </p:txBody>
      </p:sp>
    </p:spTree>
    <p:extLst>
      <p:ext uri="{BB962C8B-B14F-4D97-AF65-F5344CB8AC3E}">
        <p14:creationId xmlns:p14="http://schemas.microsoft.com/office/powerpoint/2010/main" val="4252629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100" y="457200"/>
            <a:ext cx="8230054" cy="1143000"/>
          </a:xfrm>
        </p:spPr>
        <p:txBody>
          <a:bodyPr lIns="32004" tIns="16002" rIns="32004" bIns="16002" anchor="b"/>
          <a:lstStyle/>
          <a:p>
            <a:r>
              <a:rPr lang="en-US" sz="3600" b="1" dirty="0" smtClean="0">
                <a:latin typeface="Cambria" pitchFamily="18" charset="0"/>
              </a:rPr>
              <a:t>Schematic</a:t>
            </a:r>
            <a:endParaRPr lang="en-US" sz="3600" b="1" dirty="0">
              <a:latin typeface="Cambria" pitchFamily="18" charset="0"/>
            </a:endParaRPr>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076" y="685800"/>
            <a:ext cx="8301924"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77031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39100" y="457200"/>
            <a:ext cx="8230054" cy="1143000"/>
          </a:xfrm>
          <a:prstGeom prst="rect">
            <a:avLst/>
          </a:prstGeom>
        </p:spPr>
        <p:txBody>
          <a:bodyPr lIns="32004" tIns="16002" rIns="32004" bIns="16002" anchor="b"/>
          <a:lstStyle>
            <a:lvl1pPr algn="ctr" defTabSz="914003" rtl="0" eaLnBrk="1" fontAlgn="base" hangingPunct="1">
              <a:spcBef>
                <a:spcPct val="0"/>
              </a:spcBef>
              <a:spcAft>
                <a:spcPct val="0"/>
              </a:spcAft>
              <a:defRPr sz="2100">
                <a:solidFill>
                  <a:srgbClr val="FF0000"/>
                </a:solidFill>
                <a:latin typeface="+mj-lt"/>
                <a:ea typeface="+mj-ea"/>
                <a:cs typeface="+mj-cs"/>
              </a:defRPr>
            </a:lvl1pPr>
            <a:lvl2pPr algn="ctr" defTabSz="914003" rtl="0" eaLnBrk="1" fontAlgn="base" hangingPunct="1">
              <a:spcBef>
                <a:spcPct val="0"/>
              </a:spcBef>
              <a:spcAft>
                <a:spcPct val="0"/>
              </a:spcAft>
              <a:defRPr sz="2100">
                <a:solidFill>
                  <a:srgbClr val="FF0000"/>
                </a:solidFill>
                <a:latin typeface="Tahoma" pitchFamily="34" charset="0"/>
              </a:defRPr>
            </a:lvl2pPr>
            <a:lvl3pPr algn="ctr" defTabSz="914003" rtl="0" eaLnBrk="1" fontAlgn="base" hangingPunct="1">
              <a:spcBef>
                <a:spcPct val="0"/>
              </a:spcBef>
              <a:spcAft>
                <a:spcPct val="0"/>
              </a:spcAft>
              <a:defRPr sz="2100">
                <a:solidFill>
                  <a:srgbClr val="FF0000"/>
                </a:solidFill>
                <a:latin typeface="Tahoma" pitchFamily="34" charset="0"/>
              </a:defRPr>
            </a:lvl3pPr>
            <a:lvl4pPr algn="ctr" defTabSz="914003" rtl="0" eaLnBrk="1" fontAlgn="base" hangingPunct="1">
              <a:spcBef>
                <a:spcPct val="0"/>
              </a:spcBef>
              <a:spcAft>
                <a:spcPct val="0"/>
              </a:spcAft>
              <a:defRPr sz="2100">
                <a:solidFill>
                  <a:srgbClr val="FF0000"/>
                </a:solidFill>
                <a:latin typeface="Tahoma" pitchFamily="34" charset="0"/>
              </a:defRPr>
            </a:lvl4pPr>
            <a:lvl5pPr algn="ctr" defTabSz="914003" rtl="0" eaLnBrk="1" fontAlgn="base" hangingPunct="1">
              <a:spcBef>
                <a:spcPct val="0"/>
              </a:spcBef>
              <a:spcAft>
                <a:spcPct val="0"/>
              </a:spcAft>
              <a:defRPr sz="2100">
                <a:solidFill>
                  <a:srgbClr val="FF0000"/>
                </a:solidFill>
                <a:latin typeface="Tahoma" pitchFamily="34" charset="0"/>
              </a:defRPr>
            </a:lvl5pPr>
            <a:lvl6pPr marL="160020" algn="ctr" defTabSz="914003" rtl="0" eaLnBrk="1" fontAlgn="base" hangingPunct="1">
              <a:spcBef>
                <a:spcPct val="0"/>
              </a:spcBef>
              <a:spcAft>
                <a:spcPct val="0"/>
              </a:spcAft>
              <a:defRPr sz="2100">
                <a:solidFill>
                  <a:srgbClr val="FF0000"/>
                </a:solidFill>
                <a:latin typeface="Tahoma" pitchFamily="34" charset="0"/>
              </a:defRPr>
            </a:lvl6pPr>
            <a:lvl7pPr marL="320040" algn="ctr" defTabSz="914003" rtl="0" eaLnBrk="1" fontAlgn="base" hangingPunct="1">
              <a:spcBef>
                <a:spcPct val="0"/>
              </a:spcBef>
              <a:spcAft>
                <a:spcPct val="0"/>
              </a:spcAft>
              <a:defRPr sz="2100">
                <a:solidFill>
                  <a:srgbClr val="FF0000"/>
                </a:solidFill>
                <a:latin typeface="Tahoma" pitchFamily="34" charset="0"/>
              </a:defRPr>
            </a:lvl7pPr>
            <a:lvl8pPr marL="480060" algn="ctr" defTabSz="914003" rtl="0" eaLnBrk="1" fontAlgn="base" hangingPunct="1">
              <a:spcBef>
                <a:spcPct val="0"/>
              </a:spcBef>
              <a:spcAft>
                <a:spcPct val="0"/>
              </a:spcAft>
              <a:defRPr sz="2100">
                <a:solidFill>
                  <a:srgbClr val="FF0000"/>
                </a:solidFill>
                <a:latin typeface="Tahoma" pitchFamily="34" charset="0"/>
              </a:defRPr>
            </a:lvl8pPr>
            <a:lvl9pPr marL="640080" algn="ctr" defTabSz="914003" rtl="0" eaLnBrk="1" fontAlgn="base" hangingPunct="1">
              <a:spcBef>
                <a:spcPct val="0"/>
              </a:spcBef>
              <a:spcAft>
                <a:spcPct val="0"/>
              </a:spcAft>
              <a:defRPr sz="2100">
                <a:solidFill>
                  <a:srgbClr val="FF0000"/>
                </a:solidFill>
                <a:latin typeface="Tahoma" pitchFamily="34" charset="0"/>
              </a:defRPr>
            </a:lvl9pPr>
          </a:lstStyle>
          <a:p>
            <a:r>
              <a:rPr lang="en-US" sz="3600" b="1" dirty="0" smtClean="0">
                <a:latin typeface="Cambria" pitchFamily="18" charset="0"/>
              </a:rPr>
              <a:t>Schematic</a:t>
            </a:r>
            <a:br>
              <a:rPr lang="en-US" sz="3600" b="1" dirty="0" smtClean="0">
                <a:latin typeface="Cambria" pitchFamily="18" charset="0"/>
              </a:rPr>
            </a:br>
            <a:r>
              <a:rPr lang="en-US" sz="1400" b="1" dirty="0" smtClean="0">
                <a:latin typeface="Cambria" pitchFamily="18" charset="0"/>
              </a:rPr>
              <a:t>(w/ Connections)</a:t>
            </a:r>
            <a:endParaRPr lang="en-US" sz="3600" b="1" dirty="0">
              <a:latin typeface="Cambria"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076" y="685800"/>
            <a:ext cx="8301924"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61744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600" b="1" dirty="0" smtClean="0">
                <a:latin typeface="Cambria" pitchFamily="18" charset="0"/>
              </a:rPr>
              <a:t>Action Item:</a:t>
            </a:r>
            <a:endParaRPr lang="en-US" sz="3600" b="1" dirty="0">
              <a:latin typeface="Cambria" pitchFamily="18" charset="0"/>
            </a:endParaRPr>
          </a:p>
        </p:txBody>
      </p:sp>
      <p:sp>
        <p:nvSpPr>
          <p:cNvPr id="3" name="Content Placeholder 2"/>
          <p:cNvSpPr>
            <a:spLocks noGrp="1"/>
          </p:cNvSpPr>
          <p:nvPr>
            <p:ph idx="1"/>
          </p:nvPr>
        </p:nvSpPr>
        <p:spPr>
          <a:xfrm>
            <a:off x="2057400" y="2590800"/>
            <a:ext cx="5105400" cy="2362091"/>
          </a:xfrm>
        </p:spPr>
        <p:txBody>
          <a:bodyPr/>
          <a:lstStyle/>
          <a:p>
            <a:pPr marL="0" indent="0" algn="ctr">
              <a:buNone/>
            </a:pPr>
            <a:r>
              <a:rPr lang="en-US" sz="4000" dirty="0">
                <a:latin typeface="Cambria" pitchFamily="18" charset="0"/>
              </a:rPr>
              <a:t>“Plan out how the packaging is going to be done.”</a:t>
            </a:r>
          </a:p>
        </p:txBody>
      </p:sp>
    </p:spTree>
    <p:extLst>
      <p:ext uri="{BB962C8B-B14F-4D97-AF65-F5344CB8AC3E}">
        <p14:creationId xmlns:p14="http://schemas.microsoft.com/office/powerpoint/2010/main" val="16775785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bwMode="auto">
          <a:xfrm rot="17776078">
            <a:off x="7288640" y="4053618"/>
            <a:ext cx="1177325" cy="1252948"/>
          </a:xfrm>
          <a:prstGeom prst="rect">
            <a:avLst/>
          </a:prstGeom>
          <a:blipFill dpi="0" rotWithShape="0">
            <a:blip r:embed="rId2"/>
            <a:srcRect/>
            <a:tile tx="0" ty="0" sx="100000" sy="100000" flip="none" algn="tl"/>
          </a:blipFill>
          <a:ln w="2857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Marlett" pitchFamily="2" charset="2"/>
              <a:buChar char="•"/>
              <a:tabLst/>
            </a:pPr>
            <a:endParaRPr kumimoji="0" lang="en-US" sz="4600" b="0" i="0" u="none" strike="noStrike" cap="none" normalizeH="0" baseline="0" smtClean="0">
              <a:ln>
                <a:noFill/>
              </a:ln>
              <a:solidFill>
                <a:schemeClr val="tx1"/>
              </a:solidFill>
              <a:effectLst/>
              <a:latin typeface="Tahoma" pitchFamily="34" charset="0"/>
            </a:endParaRPr>
          </a:p>
        </p:txBody>
      </p:sp>
      <p:sp>
        <p:nvSpPr>
          <p:cNvPr id="57" name="Rectangle 56"/>
          <p:cNvSpPr/>
          <p:nvPr/>
        </p:nvSpPr>
        <p:spPr bwMode="auto">
          <a:xfrm rot="17563131">
            <a:off x="6310600" y="1359335"/>
            <a:ext cx="1177325" cy="2846086"/>
          </a:xfrm>
          <a:prstGeom prst="rect">
            <a:avLst/>
          </a:prstGeom>
          <a:blipFill dpi="0" rotWithShape="0">
            <a:blip r:embed="rId2"/>
            <a:srcRect/>
            <a:tile tx="0" ty="0" sx="100000" sy="100000" flip="none" algn="tl"/>
          </a:blipFill>
          <a:ln w="2857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Marlett" pitchFamily="2" charset="2"/>
              <a:buChar char="•"/>
              <a:tabLst/>
            </a:pPr>
            <a:endParaRPr kumimoji="0" lang="en-US" sz="4600" b="0" i="0" u="none" strike="noStrike" cap="none" normalizeH="0" baseline="0" smtClean="0">
              <a:ln>
                <a:noFill/>
              </a:ln>
              <a:solidFill>
                <a:schemeClr val="tx1"/>
              </a:solidFill>
              <a:effectLst/>
              <a:latin typeface="Tahoma" pitchFamily="34" charset="0"/>
            </a:endParaRPr>
          </a:p>
        </p:txBody>
      </p:sp>
      <p:sp>
        <p:nvSpPr>
          <p:cNvPr id="2" name="Title 1"/>
          <p:cNvSpPr>
            <a:spLocks noGrp="1"/>
          </p:cNvSpPr>
          <p:nvPr>
            <p:ph type="title"/>
          </p:nvPr>
        </p:nvSpPr>
        <p:spPr/>
        <p:txBody>
          <a:bodyPr lIns="32004" tIns="16002" rIns="32004" bIns="16002" anchor="b"/>
          <a:lstStyle/>
          <a:p>
            <a:r>
              <a:rPr lang="en-US" sz="3600" b="1" dirty="0" smtClean="0">
                <a:latin typeface="Cambria" pitchFamily="18" charset="0"/>
              </a:rPr>
              <a:t>Packaging</a:t>
            </a:r>
            <a:endParaRPr lang="en-US" sz="3600" b="1" dirty="0">
              <a:latin typeface="Cambria" pitchFamily="18" charset="0"/>
            </a:endParaRPr>
          </a:p>
        </p:txBody>
      </p:sp>
      <p:sp>
        <p:nvSpPr>
          <p:cNvPr id="40" name="Content Placeholder 2"/>
          <p:cNvSpPr>
            <a:spLocks noGrp="1"/>
          </p:cNvSpPr>
          <p:nvPr>
            <p:ph idx="1"/>
          </p:nvPr>
        </p:nvSpPr>
        <p:spPr>
          <a:xfrm>
            <a:off x="457200" y="1864961"/>
            <a:ext cx="4800827" cy="4525998"/>
          </a:xfrm>
        </p:spPr>
        <p:txBody>
          <a:bodyPr lIns="32004" tIns="16002" rIns="32004" bIns="16002"/>
          <a:lstStyle/>
          <a:p>
            <a:r>
              <a:rPr lang="en-US" sz="2400" dirty="0" smtClean="0">
                <a:latin typeface="Cambria" pitchFamily="18" charset="0"/>
              </a:rPr>
              <a:t> Non-conductive </a:t>
            </a:r>
            <a:r>
              <a:rPr lang="en-US" sz="2400" dirty="0" smtClean="0">
                <a:latin typeface="Cambria" pitchFamily="18" charset="0"/>
              </a:rPr>
              <a:t>material</a:t>
            </a:r>
          </a:p>
          <a:p>
            <a:r>
              <a:rPr lang="en-US" sz="2400" dirty="0" smtClean="0">
                <a:latin typeface="Cambria" pitchFamily="18" charset="0"/>
              </a:rPr>
              <a:t> As </a:t>
            </a:r>
            <a:r>
              <a:rPr lang="en-US" sz="2400" dirty="0" smtClean="0">
                <a:latin typeface="Cambria" pitchFamily="18" charset="0"/>
              </a:rPr>
              <a:t>compact as possible</a:t>
            </a:r>
          </a:p>
          <a:p>
            <a:r>
              <a:rPr lang="en-US" sz="2400" dirty="0" smtClean="0">
                <a:latin typeface="Cambria" pitchFamily="18" charset="0"/>
              </a:rPr>
              <a:t> Front </a:t>
            </a:r>
            <a:r>
              <a:rPr lang="en-US" sz="2400" dirty="0" smtClean="0">
                <a:latin typeface="Cambria" pitchFamily="18" charset="0"/>
              </a:rPr>
              <a:t>panel: Antennas</a:t>
            </a:r>
          </a:p>
          <a:p>
            <a:r>
              <a:rPr lang="en-US" sz="2400" dirty="0" smtClean="0">
                <a:latin typeface="Cambria" pitchFamily="18" charset="0"/>
              </a:rPr>
              <a:t> Inside of box</a:t>
            </a:r>
            <a:r>
              <a:rPr lang="en-US" sz="2400" dirty="0" smtClean="0">
                <a:latin typeface="Cambria" pitchFamily="18" charset="0"/>
              </a:rPr>
              <a:t>: power splitter, sum/delta network, uhf reader, coax </a:t>
            </a:r>
            <a:r>
              <a:rPr lang="en-US" sz="2400" dirty="0" smtClean="0">
                <a:latin typeface="Cambria" pitchFamily="18" charset="0"/>
              </a:rPr>
              <a:t>connections</a:t>
            </a:r>
          </a:p>
          <a:p>
            <a:r>
              <a:rPr lang="en-US" sz="2400" dirty="0">
                <a:latin typeface="Cambria" pitchFamily="18" charset="0"/>
              </a:rPr>
              <a:t> </a:t>
            </a:r>
            <a:r>
              <a:rPr lang="en-US" sz="2400" dirty="0" smtClean="0">
                <a:latin typeface="Cambria" pitchFamily="18" charset="0"/>
              </a:rPr>
              <a:t>UHF reader connections will have to exit the box</a:t>
            </a:r>
            <a:endParaRPr lang="en-US" sz="2400" dirty="0" smtClean="0">
              <a:latin typeface="Cambria" pitchFamily="18" charset="0"/>
            </a:endParaRPr>
          </a:p>
          <a:p>
            <a:pPr marL="0" indent="0">
              <a:buNone/>
            </a:pPr>
            <a:endParaRPr lang="en-US" sz="2400" dirty="0" smtClean="0">
              <a:latin typeface="Cambria" pitchFamily="18" charset="0"/>
            </a:endParaRPr>
          </a:p>
          <a:p>
            <a:endParaRPr lang="en-US" sz="2400" dirty="0">
              <a:latin typeface="Cambria" pitchFamily="18" charset="0"/>
            </a:endParaRPr>
          </a:p>
          <a:p>
            <a:pPr marL="0" indent="0">
              <a:buNone/>
            </a:pPr>
            <a:endParaRPr lang="en-US" sz="2400" dirty="0">
              <a:latin typeface="Cambria" pitchFamily="18" charset="0"/>
            </a:endParaRPr>
          </a:p>
        </p:txBody>
      </p:sp>
      <p:sp>
        <p:nvSpPr>
          <p:cNvPr id="44" name="TextBox 43"/>
          <p:cNvSpPr txBox="1"/>
          <p:nvPr/>
        </p:nvSpPr>
        <p:spPr>
          <a:xfrm>
            <a:off x="8424955" y="4957376"/>
            <a:ext cx="682950" cy="276999"/>
          </a:xfrm>
          <a:prstGeom prst="rect">
            <a:avLst/>
          </a:prstGeom>
          <a:noFill/>
        </p:spPr>
        <p:txBody>
          <a:bodyPr wrap="square" rtlCol="0">
            <a:spAutoFit/>
          </a:bodyPr>
          <a:lstStyle/>
          <a:p>
            <a:pPr algn="ctr"/>
            <a:r>
              <a:rPr lang="en-US" sz="1200" dirty="0" smtClean="0"/>
              <a:t>18”</a:t>
            </a:r>
            <a:endParaRPr lang="en-US" sz="1200" dirty="0"/>
          </a:p>
        </p:txBody>
      </p:sp>
      <p:grpSp>
        <p:nvGrpSpPr>
          <p:cNvPr id="56" name="Group 55"/>
          <p:cNvGrpSpPr/>
          <p:nvPr/>
        </p:nvGrpSpPr>
        <p:grpSpPr>
          <a:xfrm>
            <a:off x="5178091" y="1542455"/>
            <a:ext cx="3639200" cy="4384213"/>
            <a:chOff x="5192936" y="942378"/>
            <a:chExt cx="3639200" cy="4384213"/>
          </a:xfrm>
        </p:grpSpPr>
        <p:sp>
          <p:nvSpPr>
            <p:cNvPr id="45" name="Rectangle 44"/>
            <p:cNvSpPr/>
            <p:nvPr/>
          </p:nvSpPr>
          <p:spPr bwMode="auto">
            <a:xfrm rot="17584945">
              <a:off x="7805220" y="4330488"/>
              <a:ext cx="1225545" cy="62105"/>
            </a:xfrm>
            <a:prstGeom prst="rect">
              <a:avLst/>
            </a:prstGeom>
            <a:blipFill dpi="0" rotWithShape="0">
              <a:blip r:embed="rId2"/>
              <a:srcRect/>
              <a:tile tx="0" ty="0" sx="100000" sy="100000" flip="none" algn="tl"/>
            </a:blipFill>
            <a:ln w="2857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Marlett" pitchFamily="2" charset="2"/>
                <a:buChar char="•"/>
                <a:tabLst/>
              </a:pPr>
              <a:endParaRPr kumimoji="0" lang="en-US" sz="4600" b="0" i="0" u="none" strike="noStrike" cap="none" normalizeH="0" baseline="0" smtClean="0">
                <a:ln>
                  <a:noFill/>
                </a:ln>
                <a:solidFill>
                  <a:schemeClr val="tx1"/>
                </a:solidFill>
                <a:effectLst/>
                <a:latin typeface="Tahoma" pitchFamily="34" charset="0"/>
              </a:endParaRPr>
            </a:p>
          </p:txBody>
        </p:sp>
        <p:sp>
          <p:nvSpPr>
            <p:cNvPr id="52" name="Rectangle 51"/>
            <p:cNvSpPr/>
            <p:nvPr/>
          </p:nvSpPr>
          <p:spPr bwMode="auto">
            <a:xfrm>
              <a:off x="5843828" y="1024324"/>
              <a:ext cx="2808856" cy="2846086"/>
            </a:xfrm>
            <a:prstGeom prst="rect">
              <a:avLst/>
            </a:prstGeom>
            <a:blipFill dpi="0" rotWithShape="0">
              <a:blip r:embed="rId2"/>
              <a:srcRect/>
              <a:tile tx="0" ty="0" sx="100000" sy="100000" flip="none" algn="tl"/>
            </a:blipFill>
            <a:ln w="2857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Marlett" pitchFamily="2" charset="2"/>
                <a:buChar char="•"/>
                <a:tabLst/>
              </a:pPr>
              <a:endParaRPr kumimoji="0" lang="en-US" sz="4600" b="0" i="0" u="none" strike="noStrike" cap="none" normalizeH="0" baseline="0" smtClean="0">
                <a:ln>
                  <a:noFill/>
                </a:ln>
                <a:solidFill>
                  <a:schemeClr val="tx1"/>
                </a:solidFill>
                <a:effectLst/>
                <a:latin typeface="Tahoma" pitchFamily="34" charset="0"/>
              </a:endParaRPr>
            </a:p>
          </p:txBody>
        </p:sp>
        <p:sp>
          <p:nvSpPr>
            <p:cNvPr id="47" name="Rectangle 46"/>
            <p:cNvSpPr/>
            <p:nvPr/>
          </p:nvSpPr>
          <p:spPr bwMode="auto">
            <a:xfrm rot="16200000">
              <a:off x="4468309" y="2376800"/>
              <a:ext cx="2771983" cy="45719"/>
            </a:xfrm>
            <a:prstGeom prst="rect">
              <a:avLst/>
            </a:prstGeom>
            <a:blipFill dpi="0" rotWithShape="0">
              <a:blip r:embed="rId2"/>
              <a:srcRect/>
              <a:tile tx="0" ty="0" sx="100000" sy="100000" flip="none" algn="tl"/>
            </a:blipFill>
            <a:ln w="2857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Marlett" pitchFamily="2" charset="2"/>
                <a:buChar char="•"/>
                <a:tabLst/>
              </a:pPr>
              <a:endParaRPr kumimoji="0" lang="en-US" sz="4600" b="0" i="0" u="none" strike="noStrike" cap="none" normalizeH="0" baseline="0" smtClean="0">
                <a:ln>
                  <a:noFill/>
                </a:ln>
                <a:solidFill>
                  <a:schemeClr val="tx1"/>
                </a:solidFill>
                <a:effectLst/>
                <a:latin typeface="Tahoma" pitchFamily="34" charset="0"/>
              </a:endParaRPr>
            </a:p>
          </p:txBody>
        </p:sp>
        <p:grpSp>
          <p:nvGrpSpPr>
            <p:cNvPr id="41" name="Group 40"/>
            <p:cNvGrpSpPr/>
            <p:nvPr/>
          </p:nvGrpSpPr>
          <p:grpSpPr>
            <a:xfrm>
              <a:off x="5353358" y="2060362"/>
              <a:ext cx="3478778" cy="3266229"/>
              <a:chOff x="5353358" y="2060362"/>
              <a:chExt cx="3478778" cy="3266229"/>
            </a:xfrm>
          </p:grpSpPr>
          <p:grpSp>
            <p:nvGrpSpPr>
              <p:cNvPr id="5" name="Group 4"/>
              <p:cNvGrpSpPr/>
              <p:nvPr/>
            </p:nvGrpSpPr>
            <p:grpSpPr>
              <a:xfrm>
                <a:off x="5353358" y="2084920"/>
                <a:ext cx="2808856" cy="2846086"/>
                <a:chOff x="5715000" y="1752600"/>
                <a:chExt cx="1981200" cy="1828800"/>
              </a:xfrm>
            </p:grpSpPr>
            <p:sp>
              <p:nvSpPr>
                <p:cNvPr id="12" name="Rectangle 11"/>
                <p:cNvSpPr/>
                <p:nvPr/>
              </p:nvSpPr>
              <p:spPr bwMode="auto">
                <a:xfrm>
                  <a:off x="5715000" y="1752600"/>
                  <a:ext cx="1981200" cy="1828800"/>
                </a:xfrm>
                <a:prstGeom prst="rect">
                  <a:avLst/>
                </a:prstGeom>
                <a:blipFill dpi="0" rotWithShape="0">
                  <a:blip r:embed="rId2"/>
                  <a:srcRect/>
                  <a:tile tx="0" ty="0" sx="100000" sy="100000" flip="none" algn="tl"/>
                </a:blipFill>
                <a:ln w="2857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Marlett" pitchFamily="2" charset="2"/>
                    <a:buChar char="•"/>
                    <a:tabLst/>
                  </a:pPr>
                  <a:endParaRPr kumimoji="0" lang="en-US" sz="4600" b="0" i="0" u="none" strike="noStrike" cap="none" normalizeH="0" baseline="0" smtClean="0">
                    <a:ln>
                      <a:noFill/>
                    </a:ln>
                    <a:solidFill>
                      <a:schemeClr val="tx1"/>
                    </a:solidFill>
                    <a:effectLst/>
                    <a:latin typeface="Tahoma" pitchFamily="34" charset="0"/>
                  </a:endParaRPr>
                </a:p>
              </p:txBody>
            </p:sp>
            <p:grpSp>
              <p:nvGrpSpPr>
                <p:cNvPr id="13" name="Group 12"/>
                <p:cNvGrpSpPr/>
                <p:nvPr/>
              </p:nvGrpSpPr>
              <p:grpSpPr>
                <a:xfrm>
                  <a:off x="6705600" y="2706068"/>
                  <a:ext cx="838200" cy="762000"/>
                  <a:chOff x="6705600" y="2698442"/>
                  <a:chExt cx="838200" cy="762000"/>
                </a:xfrm>
              </p:grpSpPr>
              <p:sp>
                <p:nvSpPr>
                  <p:cNvPr id="30" name="Rectangle 29"/>
                  <p:cNvSpPr/>
                  <p:nvPr/>
                </p:nvSpPr>
                <p:spPr bwMode="auto">
                  <a:xfrm>
                    <a:off x="6705600" y="2698442"/>
                    <a:ext cx="838200" cy="762000"/>
                  </a:xfrm>
                  <a:prstGeom prst="rect">
                    <a:avLst/>
                  </a:prstGeom>
                  <a:blipFill dpi="0" rotWithShape="0">
                    <a:blip r:embed="rId3"/>
                    <a:srcRect/>
                    <a:tile tx="0" ty="0" sx="100000" sy="100000" flip="none" algn="tl"/>
                  </a:blipFill>
                  <a:ln w="28575" cap="flat" cmpd="sng" algn="ctr">
                    <a:solidFill>
                      <a:schemeClr val="bg1"/>
                    </a:solidFill>
                    <a:prstDash val="solid"/>
                    <a:round/>
                    <a:headEnd type="none" w="med" len="med"/>
                    <a:tailEnd type="none" w="med" len="med"/>
                  </a:ln>
                  <a:effectLst/>
                  <a:scene3d>
                    <a:camera prst="orthographicFront"/>
                    <a:lightRig rig="threePt" dir="t"/>
                  </a:scene3d>
                  <a:sp3d extrusionH="101600">
                    <a:bevelT w="139700" prst="cross"/>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Marlett" pitchFamily="2" charset="2"/>
                      <a:buChar char="•"/>
                      <a:tabLst/>
                    </a:pPr>
                    <a:endParaRPr kumimoji="0" lang="en-US" sz="4600" b="0" i="0" u="none" strike="noStrike" cap="none" normalizeH="0" baseline="0" smtClean="0">
                      <a:ln>
                        <a:noFill/>
                      </a:ln>
                      <a:solidFill>
                        <a:schemeClr val="tx1"/>
                      </a:solidFill>
                      <a:effectLst/>
                      <a:latin typeface="Tahoma" pitchFamily="34" charset="0"/>
                    </a:endParaRPr>
                  </a:p>
                </p:txBody>
              </p:sp>
              <p:grpSp>
                <p:nvGrpSpPr>
                  <p:cNvPr id="31" name="Group 30"/>
                  <p:cNvGrpSpPr/>
                  <p:nvPr/>
                </p:nvGrpSpPr>
                <p:grpSpPr>
                  <a:xfrm>
                    <a:off x="7024116" y="2714955"/>
                    <a:ext cx="179832" cy="27432"/>
                    <a:chOff x="6172200" y="3429000"/>
                    <a:chExt cx="179832" cy="27432"/>
                  </a:xfrm>
                </p:grpSpPr>
                <p:sp>
                  <p:nvSpPr>
                    <p:cNvPr id="35" name="Oval 34"/>
                    <p:cNvSpPr/>
                    <p:nvPr/>
                  </p:nvSpPr>
                  <p:spPr bwMode="auto">
                    <a:xfrm>
                      <a:off x="6172200" y="3429000"/>
                      <a:ext cx="27432" cy="27432"/>
                    </a:xfrm>
                    <a:prstGeom prst="ellipse">
                      <a:avLst/>
                    </a:prstGeom>
                    <a:solidFill>
                      <a:schemeClr val="bg2"/>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Marlett" pitchFamily="2" charset="2"/>
                        <a:buChar char="•"/>
                        <a:tabLst/>
                      </a:pPr>
                      <a:endParaRPr kumimoji="0" lang="en-US" sz="4600" b="0" i="0" u="none" strike="noStrike" cap="none" normalizeH="0" baseline="0" smtClean="0">
                        <a:ln>
                          <a:noFill/>
                        </a:ln>
                        <a:solidFill>
                          <a:schemeClr val="tx1"/>
                        </a:solidFill>
                        <a:effectLst/>
                        <a:latin typeface="Tahoma" pitchFamily="34" charset="0"/>
                      </a:endParaRPr>
                    </a:p>
                  </p:txBody>
                </p:sp>
                <p:sp>
                  <p:nvSpPr>
                    <p:cNvPr id="36" name="Oval 35"/>
                    <p:cNvSpPr/>
                    <p:nvPr/>
                  </p:nvSpPr>
                  <p:spPr bwMode="auto">
                    <a:xfrm>
                      <a:off x="6324600" y="3429000"/>
                      <a:ext cx="27432" cy="27432"/>
                    </a:xfrm>
                    <a:prstGeom prst="ellipse">
                      <a:avLst/>
                    </a:prstGeom>
                    <a:solidFill>
                      <a:schemeClr val="bg2"/>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Marlett" pitchFamily="2" charset="2"/>
                        <a:buChar char="•"/>
                        <a:tabLst/>
                      </a:pPr>
                      <a:endParaRPr kumimoji="0" lang="en-US" sz="4600" b="0" i="0" u="none" strike="noStrike" cap="none" normalizeH="0" baseline="0" smtClean="0">
                        <a:ln>
                          <a:noFill/>
                        </a:ln>
                        <a:solidFill>
                          <a:schemeClr val="tx1"/>
                        </a:solidFill>
                        <a:effectLst/>
                        <a:latin typeface="Tahoma" pitchFamily="34" charset="0"/>
                      </a:endParaRPr>
                    </a:p>
                  </p:txBody>
                </p:sp>
              </p:grpSp>
              <p:grpSp>
                <p:nvGrpSpPr>
                  <p:cNvPr id="32" name="Group 31"/>
                  <p:cNvGrpSpPr/>
                  <p:nvPr/>
                </p:nvGrpSpPr>
                <p:grpSpPr>
                  <a:xfrm>
                    <a:off x="7024116" y="3421145"/>
                    <a:ext cx="179832" cy="27432"/>
                    <a:chOff x="6172200" y="3429000"/>
                    <a:chExt cx="179832" cy="27432"/>
                  </a:xfrm>
                </p:grpSpPr>
                <p:sp>
                  <p:nvSpPr>
                    <p:cNvPr id="33" name="Oval 32"/>
                    <p:cNvSpPr/>
                    <p:nvPr/>
                  </p:nvSpPr>
                  <p:spPr bwMode="auto">
                    <a:xfrm>
                      <a:off x="6172200" y="3429000"/>
                      <a:ext cx="27432" cy="27432"/>
                    </a:xfrm>
                    <a:prstGeom prst="ellipse">
                      <a:avLst/>
                    </a:prstGeom>
                    <a:solidFill>
                      <a:schemeClr val="bg2"/>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Marlett" pitchFamily="2" charset="2"/>
                        <a:buChar char="•"/>
                        <a:tabLst/>
                      </a:pPr>
                      <a:endParaRPr kumimoji="0" lang="en-US" sz="4600" b="0" i="0" u="none" strike="noStrike" cap="none" normalizeH="0" baseline="0" smtClean="0">
                        <a:ln>
                          <a:noFill/>
                        </a:ln>
                        <a:solidFill>
                          <a:schemeClr val="tx1"/>
                        </a:solidFill>
                        <a:effectLst/>
                        <a:latin typeface="Tahoma" pitchFamily="34" charset="0"/>
                      </a:endParaRPr>
                    </a:p>
                  </p:txBody>
                </p:sp>
                <p:sp>
                  <p:nvSpPr>
                    <p:cNvPr id="34" name="Oval 33"/>
                    <p:cNvSpPr/>
                    <p:nvPr/>
                  </p:nvSpPr>
                  <p:spPr bwMode="auto">
                    <a:xfrm>
                      <a:off x="6324600" y="3429000"/>
                      <a:ext cx="27432" cy="27432"/>
                    </a:xfrm>
                    <a:prstGeom prst="ellipse">
                      <a:avLst/>
                    </a:prstGeom>
                    <a:solidFill>
                      <a:schemeClr val="bg2"/>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Marlett" pitchFamily="2" charset="2"/>
                        <a:buChar char="•"/>
                        <a:tabLst/>
                      </a:pPr>
                      <a:endParaRPr kumimoji="0" lang="en-US" sz="4600" b="0" i="0" u="none" strike="noStrike" cap="none" normalizeH="0" baseline="0" smtClean="0">
                        <a:ln>
                          <a:noFill/>
                        </a:ln>
                        <a:solidFill>
                          <a:schemeClr val="tx1"/>
                        </a:solidFill>
                        <a:effectLst/>
                        <a:latin typeface="Tahoma" pitchFamily="34" charset="0"/>
                      </a:endParaRPr>
                    </a:p>
                  </p:txBody>
                </p:sp>
              </p:grpSp>
            </p:grpSp>
            <p:grpSp>
              <p:nvGrpSpPr>
                <p:cNvPr id="14" name="Group 13"/>
                <p:cNvGrpSpPr/>
                <p:nvPr/>
              </p:nvGrpSpPr>
              <p:grpSpPr>
                <a:xfrm>
                  <a:off x="6286500" y="1828800"/>
                  <a:ext cx="838200" cy="762000"/>
                  <a:chOff x="6705600" y="2698442"/>
                  <a:chExt cx="838200" cy="762000"/>
                </a:xfrm>
              </p:grpSpPr>
              <p:sp>
                <p:nvSpPr>
                  <p:cNvPr id="23" name="Rectangle 22"/>
                  <p:cNvSpPr/>
                  <p:nvPr/>
                </p:nvSpPr>
                <p:spPr bwMode="auto">
                  <a:xfrm>
                    <a:off x="6705600" y="2698442"/>
                    <a:ext cx="838200" cy="762000"/>
                  </a:xfrm>
                  <a:prstGeom prst="rect">
                    <a:avLst/>
                  </a:prstGeom>
                  <a:blipFill dpi="0" rotWithShape="0">
                    <a:blip r:embed="rId3"/>
                    <a:srcRect/>
                    <a:tile tx="0" ty="0" sx="100000" sy="100000" flip="none" algn="tl"/>
                  </a:blipFill>
                  <a:ln w="28575" cap="flat" cmpd="sng" algn="ctr">
                    <a:solidFill>
                      <a:schemeClr val="bg1"/>
                    </a:solidFill>
                    <a:prstDash val="solid"/>
                    <a:round/>
                    <a:headEnd type="none" w="med" len="med"/>
                    <a:tailEnd type="none" w="med" len="med"/>
                  </a:ln>
                  <a:effectLst/>
                  <a:scene3d>
                    <a:camera prst="orthographicFront"/>
                    <a:lightRig rig="threePt" dir="t"/>
                  </a:scene3d>
                  <a:sp3d extrusionH="101600">
                    <a:bevelT w="139700" prst="cross"/>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Marlett" pitchFamily="2" charset="2"/>
                      <a:buChar char="•"/>
                      <a:tabLst/>
                    </a:pPr>
                    <a:endParaRPr kumimoji="0" lang="en-US" sz="4600" b="0" i="0" u="none" strike="noStrike" cap="none" normalizeH="0" baseline="0" smtClean="0">
                      <a:ln>
                        <a:noFill/>
                      </a:ln>
                      <a:solidFill>
                        <a:schemeClr val="tx1"/>
                      </a:solidFill>
                      <a:effectLst/>
                      <a:latin typeface="Tahoma" pitchFamily="34" charset="0"/>
                    </a:endParaRPr>
                  </a:p>
                </p:txBody>
              </p:sp>
              <p:grpSp>
                <p:nvGrpSpPr>
                  <p:cNvPr id="24" name="Group 23"/>
                  <p:cNvGrpSpPr/>
                  <p:nvPr/>
                </p:nvGrpSpPr>
                <p:grpSpPr>
                  <a:xfrm>
                    <a:off x="7024116" y="2714955"/>
                    <a:ext cx="179832" cy="27432"/>
                    <a:chOff x="6172200" y="3429000"/>
                    <a:chExt cx="179832" cy="27432"/>
                  </a:xfrm>
                </p:grpSpPr>
                <p:sp>
                  <p:nvSpPr>
                    <p:cNvPr id="28" name="Oval 27"/>
                    <p:cNvSpPr/>
                    <p:nvPr/>
                  </p:nvSpPr>
                  <p:spPr bwMode="auto">
                    <a:xfrm>
                      <a:off x="6172200" y="3429000"/>
                      <a:ext cx="27432" cy="27432"/>
                    </a:xfrm>
                    <a:prstGeom prst="ellipse">
                      <a:avLst/>
                    </a:prstGeom>
                    <a:solidFill>
                      <a:schemeClr val="bg2"/>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Marlett" pitchFamily="2" charset="2"/>
                        <a:buChar char="•"/>
                        <a:tabLst/>
                      </a:pPr>
                      <a:endParaRPr kumimoji="0" lang="en-US" sz="4600" b="0" i="0" u="none" strike="noStrike" cap="none" normalizeH="0" baseline="0" smtClean="0">
                        <a:ln>
                          <a:noFill/>
                        </a:ln>
                        <a:solidFill>
                          <a:schemeClr val="tx1"/>
                        </a:solidFill>
                        <a:effectLst/>
                        <a:latin typeface="Tahoma" pitchFamily="34" charset="0"/>
                      </a:endParaRPr>
                    </a:p>
                  </p:txBody>
                </p:sp>
                <p:sp>
                  <p:nvSpPr>
                    <p:cNvPr id="29" name="Oval 28"/>
                    <p:cNvSpPr/>
                    <p:nvPr/>
                  </p:nvSpPr>
                  <p:spPr bwMode="auto">
                    <a:xfrm>
                      <a:off x="6324600" y="3429000"/>
                      <a:ext cx="27432" cy="27432"/>
                    </a:xfrm>
                    <a:prstGeom prst="ellipse">
                      <a:avLst/>
                    </a:prstGeom>
                    <a:solidFill>
                      <a:schemeClr val="bg2"/>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Marlett" pitchFamily="2" charset="2"/>
                        <a:buChar char="•"/>
                        <a:tabLst/>
                      </a:pPr>
                      <a:endParaRPr kumimoji="0" lang="en-US" sz="4600" b="0" i="0" u="none" strike="noStrike" cap="none" normalizeH="0" baseline="0" smtClean="0">
                        <a:ln>
                          <a:noFill/>
                        </a:ln>
                        <a:solidFill>
                          <a:schemeClr val="tx1"/>
                        </a:solidFill>
                        <a:effectLst/>
                        <a:latin typeface="Tahoma" pitchFamily="34" charset="0"/>
                      </a:endParaRPr>
                    </a:p>
                  </p:txBody>
                </p:sp>
              </p:grpSp>
              <p:grpSp>
                <p:nvGrpSpPr>
                  <p:cNvPr id="25" name="Group 24"/>
                  <p:cNvGrpSpPr/>
                  <p:nvPr/>
                </p:nvGrpSpPr>
                <p:grpSpPr>
                  <a:xfrm>
                    <a:off x="7024116" y="3421145"/>
                    <a:ext cx="179832" cy="27432"/>
                    <a:chOff x="6172200" y="3429000"/>
                    <a:chExt cx="179832" cy="27432"/>
                  </a:xfrm>
                </p:grpSpPr>
                <p:sp>
                  <p:nvSpPr>
                    <p:cNvPr id="26" name="Oval 25"/>
                    <p:cNvSpPr/>
                    <p:nvPr/>
                  </p:nvSpPr>
                  <p:spPr bwMode="auto">
                    <a:xfrm>
                      <a:off x="6172200" y="3429000"/>
                      <a:ext cx="27432" cy="27432"/>
                    </a:xfrm>
                    <a:prstGeom prst="ellipse">
                      <a:avLst/>
                    </a:prstGeom>
                    <a:solidFill>
                      <a:schemeClr val="bg2"/>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Marlett" pitchFamily="2" charset="2"/>
                        <a:buChar char="•"/>
                        <a:tabLst/>
                      </a:pPr>
                      <a:endParaRPr kumimoji="0" lang="en-US" sz="4600" b="0" i="0" u="none" strike="noStrike" cap="none" normalizeH="0" baseline="0" smtClean="0">
                        <a:ln>
                          <a:noFill/>
                        </a:ln>
                        <a:solidFill>
                          <a:schemeClr val="tx1"/>
                        </a:solidFill>
                        <a:effectLst/>
                        <a:latin typeface="Tahoma" pitchFamily="34" charset="0"/>
                      </a:endParaRPr>
                    </a:p>
                  </p:txBody>
                </p:sp>
                <p:sp>
                  <p:nvSpPr>
                    <p:cNvPr id="27" name="Oval 26"/>
                    <p:cNvSpPr/>
                    <p:nvPr/>
                  </p:nvSpPr>
                  <p:spPr bwMode="auto">
                    <a:xfrm>
                      <a:off x="6324600" y="3429000"/>
                      <a:ext cx="27432" cy="27432"/>
                    </a:xfrm>
                    <a:prstGeom prst="ellipse">
                      <a:avLst/>
                    </a:prstGeom>
                    <a:solidFill>
                      <a:schemeClr val="bg2"/>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Marlett" pitchFamily="2" charset="2"/>
                        <a:buChar char="•"/>
                        <a:tabLst/>
                      </a:pPr>
                      <a:endParaRPr kumimoji="0" lang="en-US" sz="4600" b="0" i="0" u="none" strike="noStrike" cap="none" normalizeH="0" baseline="0" smtClean="0">
                        <a:ln>
                          <a:noFill/>
                        </a:ln>
                        <a:solidFill>
                          <a:schemeClr val="tx1"/>
                        </a:solidFill>
                        <a:effectLst/>
                        <a:latin typeface="Tahoma" pitchFamily="34" charset="0"/>
                      </a:endParaRPr>
                    </a:p>
                  </p:txBody>
                </p:sp>
              </p:grpSp>
            </p:grpSp>
            <p:grpSp>
              <p:nvGrpSpPr>
                <p:cNvPr id="15" name="Group 14"/>
                <p:cNvGrpSpPr/>
                <p:nvPr/>
              </p:nvGrpSpPr>
              <p:grpSpPr>
                <a:xfrm>
                  <a:off x="5829173" y="2706068"/>
                  <a:ext cx="838200" cy="762000"/>
                  <a:chOff x="6705600" y="2698442"/>
                  <a:chExt cx="838200" cy="762000"/>
                </a:xfrm>
              </p:grpSpPr>
              <p:sp>
                <p:nvSpPr>
                  <p:cNvPr id="16" name="Rectangle 15"/>
                  <p:cNvSpPr/>
                  <p:nvPr/>
                </p:nvSpPr>
                <p:spPr bwMode="auto">
                  <a:xfrm>
                    <a:off x="6705600" y="2698442"/>
                    <a:ext cx="838200" cy="762000"/>
                  </a:xfrm>
                  <a:prstGeom prst="rect">
                    <a:avLst/>
                  </a:prstGeom>
                  <a:blipFill dpi="0" rotWithShape="0">
                    <a:blip r:embed="rId3"/>
                    <a:srcRect/>
                    <a:tile tx="0" ty="0" sx="100000" sy="100000" flip="none" algn="tl"/>
                  </a:blipFill>
                  <a:ln w="28575" cap="flat" cmpd="sng" algn="ctr">
                    <a:solidFill>
                      <a:schemeClr val="bg1"/>
                    </a:solidFill>
                    <a:prstDash val="solid"/>
                    <a:round/>
                    <a:headEnd type="none" w="med" len="med"/>
                    <a:tailEnd type="none" w="med" len="med"/>
                  </a:ln>
                  <a:effectLst/>
                  <a:scene3d>
                    <a:camera prst="orthographicFront"/>
                    <a:lightRig rig="threePt" dir="t"/>
                  </a:scene3d>
                  <a:sp3d extrusionH="101600">
                    <a:bevelT w="139700" prst="cross"/>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Marlett" pitchFamily="2" charset="2"/>
                      <a:buChar char="•"/>
                      <a:tabLst/>
                    </a:pPr>
                    <a:endParaRPr kumimoji="0" lang="en-US" sz="4600" b="0" i="0" u="none" strike="noStrike" cap="none" normalizeH="0" baseline="0" smtClean="0">
                      <a:ln>
                        <a:noFill/>
                      </a:ln>
                      <a:solidFill>
                        <a:schemeClr val="tx1"/>
                      </a:solidFill>
                      <a:effectLst/>
                      <a:latin typeface="Tahoma" pitchFamily="34" charset="0"/>
                    </a:endParaRPr>
                  </a:p>
                </p:txBody>
              </p:sp>
              <p:grpSp>
                <p:nvGrpSpPr>
                  <p:cNvPr id="17" name="Group 16"/>
                  <p:cNvGrpSpPr/>
                  <p:nvPr/>
                </p:nvGrpSpPr>
                <p:grpSpPr>
                  <a:xfrm>
                    <a:off x="7024116" y="2714955"/>
                    <a:ext cx="179832" cy="27432"/>
                    <a:chOff x="6172200" y="3429000"/>
                    <a:chExt cx="179832" cy="27432"/>
                  </a:xfrm>
                </p:grpSpPr>
                <p:sp>
                  <p:nvSpPr>
                    <p:cNvPr id="21" name="Oval 20"/>
                    <p:cNvSpPr/>
                    <p:nvPr/>
                  </p:nvSpPr>
                  <p:spPr bwMode="auto">
                    <a:xfrm>
                      <a:off x="6172200" y="3429000"/>
                      <a:ext cx="27432" cy="27432"/>
                    </a:xfrm>
                    <a:prstGeom prst="ellipse">
                      <a:avLst/>
                    </a:prstGeom>
                    <a:solidFill>
                      <a:schemeClr val="bg2"/>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Marlett" pitchFamily="2" charset="2"/>
                        <a:buChar char="•"/>
                        <a:tabLst/>
                      </a:pPr>
                      <a:endParaRPr kumimoji="0" lang="en-US" sz="4600" b="0" i="0" u="none" strike="noStrike" cap="none" normalizeH="0" baseline="0" smtClean="0">
                        <a:ln>
                          <a:noFill/>
                        </a:ln>
                        <a:solidFill>
                          <a:schemeClr val="tx1"/>
                        </a:solidFill>
                        <a:effectLst/>
                        <a:latin typeface="Tahoma" pitchFamily="34" charset="0"/>
                      </a:endParaRPr>
                    </a:p>
                  </p:txBody>
                </p:sp>
                <p:sp>
                  <p:nvSpPr>
                    <p:cNvPr id="22" name="Oval 21"/>
                    <p:cNvSpPr/>
                    <p:nvPr/>
                  </p:nvSpPr>
                  <p:spPr bwMode="auto">
                    <a:xfrm>
                      <a:off x="6324600" y="3429000"/>
                      <a:ext cx="27432" cy="27432"/>
                    </a:xfrm>
                    <a:prstGeom prst="ellipse">
                      <a:avLst/>
                    </a:prstGeom>
                    <a:solidFill>
                      <a:schemeClr val="bg2"/>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Marlett" pitchFamily="2" charset="2"/>
                        <a:buChar char="•"/>
                        <a:tabLst/>
                      </a:pPr>
                      <a:endParaRPr kumimoji="0" lang="en-US" sz="4600" b="0" i="0" u="none" strike="noStrike" cap="none" normalizeH="0" baseline="0" smtClean="0">
                        <a:ln>
                          <a:noFill/>
                        </a:ln>
                        <a:solidFill>
                          <a:schemeClr val="tx1"/>
                        </a:solidFill>
                        <a:effectLst/>
                        <a:latin typeface="Tahoma" pitchFamily="34" charset="0"/>
                      </a:endParaRPr>
                    </a:p>
                  </p:txBody>
                </p:sp>
              </p:grpSp>
              <p:grpSp>
                <p:nvGrpSpPr>
                  <p:cNvPr id="18" name="Group 17"/>
                  <p:cNvGrpSpPr/>
                  <p:nvPr/>
                </p:nvGrpSpPr>
                <p:grpSpPr>
                  <a:xfrm>
                    <a:off x="7024116" y="3421145"/>
                    <a:ext cx="179832" cy="27432"/>
                    <a:chOff x="6172200" y="3429000"/>
                    <a:chExt cx="179832" cy="27432"/>
                  </a:xfrm>
                </p:grpSpPr>
                <p:sp>
                  <p:nvSpPr>
                    <p:cNvPr id="19" name="Oval 18"/>
                    <p:cNvSpPr/>
                    <p:nvPr/>
                  </p:nvSpPr>
                  <p:spPr bwMode="auto">
                    <a:xfrm>
                      <a:off x="6172200" y="3429000"/>
                      <a:ext cx="27432" cy="27432"/>
                    </a:xfrm>
                    <a:prstGeom prst="ellipse">
                      <a:avLst/>
                    </a:prstGeom>
                    <a:solidFill>
                      <a:schemeClr val="bg2"/>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Marlett" pitchFamily="2" charset="2"/>
                        <a:buChar char="•"/>
                        <a:tabLst/>
                      </a:pPr>
                      <a:endParaRPr kumimoji="0" lang="en-US" sz="4600" b="0" i="0" u="none" strike="noStrike" cap="none" normalizeH="0" baseline="0" smtClean="0">
                        <a:ln>
                          <a:noFill/>
                        </a:ln>
                        <a:solidFill>
                          <a:schemeClr val="tx1"/>
                        </a:solidFill>
                        <a:effectLst/>
                        <a:latin typeface="Tahoma" pitchFamily="34" charset="0"/>
                      </a:endParaRPr>
                    </a:p>
                  </p:txBody>
                </p:sp>
                <p:sp>
                  <p:nvSpPr>
                    <p:cNvPr id="20" name="Oval 19"/>
                    <p:cNvSpPr/>
                    <p:nvPr/>
                  </p:nvSpPr>
                  <p:spPr bwMode="auto">
                    <a:xfrm>
                      <a:off x="6324600" y="3429000"/>
                      <a:ext cx="27432" cy="27432"/>
                    </a:xfrm>
                    <a:prstGeom prst="ellipse">
                      <a:avLst/>
                    </a:prstGeom>
                    <a:solidFill>
                      <a:schemeClr val="bg2"/>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Marlett" pitchFamily="2" charset="2"/>
                        <a:buChar char="•"/>
                        <a:tabLst/>
                      </a:pPr>
                      <a:endParaRPr kumimoji="0" lang="en-US" sz="4600" b="0" i="0" u="none" strike="noStrike" cap="none" normalizeH="0" baseline="0" smtClean="0">
                        <a:ln>
                          <a:noFill/>
                        </a:ln>
                        <a:solidFill>
                          <a:schemeClr val="tx1"/>
                        </a:solidFill>
                        <a:effectLst/>
                        <a:latin typeface="Tahoma" pitchFamily="34" charset="0"/>
                      </a:endParaRPr>
                    </a:p>
                  </p:txBody>
                </p:sp>
              </p:grpSp>
            </p:grpSp>
          </p:grpSp>
          <p:grpSp>
            <p:nvGrpSpPr>
              <p:cNvPr id="6" name="Group 5"/>
              <p:cNvGrpSpPr/>
              <p:nvPr/>
            </p:nvGrpSpPr>
            <p:grpSpPr>
              <a:xfrm>
                <a:off x="5353358" y="5049593"/>
                <a:ext cx="2808856" cy="276998"/>
                <a:chOff x="5715000" y="3657600"/>
                <a:chExt cx="1981200" cy="177990"/>
              </a:xfrm>
            </p:grpSpPr>
            <p:cxnSp>
              <p:nvCxnSpPr>
                <p:cNvPr id="10" name="Straight Arrow Connector 9"/>
                <p:cNvCxnSpPr/>
                <p:nvPr/>
              </p:nvCxnSpPr>
              <p:spPr bwMode="auto">
                <a:xfrm>
                  <a:off x="5715000" y="3657600"/>
                  <a:ext cx="1981200" cy="0"/>
                </a:xfrm>
                <a:prstGeom prst="straightConnector1">
                  <a:avLst/>
                </a:prstGeom>
                <a:blipFill dpi="0" rotWithShape="0">
                  <a:blip r:embed="rId3"/>
                  <a:srcRect/>
                  <a:tile tx="0" ty="0" sx="100000" sy="100000" flip="none" algn="tl"/>
                </a:blipFill>
                <a:ln w="15875" cap="flat" cmpd="sng" algn="ctr">
                  <a:solidFill>
                    <a:srgbClr val="FF0000"/>
                  </a:solidFill>
                  <a:prstDash val="solid"/>
                  <a:round/>
                  <a:headEnd type="arrow" w="med" len="med"/>
                  <a:tailEnd type="arrow"/>
                </a:ln>
                <a:effectLst/>
              </p:spPr>
            </p:cxnSp>
            <p:sp>
              <p:nvSpPr>
                <p:cNvPr id="11" name="TextBox 10"/>
                <p:cNvSpPr txBox="1"/>
                <p:nvPr/>
              </p:nvSpPr>
              <p:spPr>
                <a:xfrm>
                  <a:off x="6516560" y="3657600"/>
                  <a:ext cx="481712" cy="177990"/>
                </a:xfrm>
                <a:prstGeom prst="rect">
                  <a:avLst/>
                </a:prstGeom>
                <a:noFill/>
              </p:spPr>
              <p:txBody>
                <a:bodyPr wrap="square" rtlCol="0">
                  <a:spAutoFit/>
                </a:bodyPr>
                <a:lstStyle/>
                <a:p>
                  <a:pPr algn="ctr"/>
                  <a:r>
                    <a:rPr lang="en-US" sz="1200" dirty="0" smtClean="0"/>
                    <a:t>18”</a:t>
                  </a:r>
                  <a:endParaRPr lang="en-US" sz="1200" dirty="0"/>
                </a:p>
              </p:txBody>
            </p:sp>
          </p:grpSp>
          <p:grpSp>
            <p:nvGrpSpPr>
              <p:cNvPr id="7" name="Group 6"/>
              <p:cNvGrpSpPr/>
              <p:nvPr/>
            </p:nvGrpSpPr>
            <p:grpSpPr>
              <a:xfrm>
                <a:off x="8149186" y="2060362"/>
                <a:ext cx="682950" cy="2870644"/>
                <a:chOff x="7687011" y="1736820"/>
                <a:chExt cx="481712" cy="1844580"/>
              </a:xfrm>
            </p:grpSpPr>
            <p:sp>
              <p:nvSpPr>
                <p:cNvPr id="8" name="TextBox 7"/>
                <p:cNvSpPr txBox="1"/>
                <p:nvPr/>
              </p:nvSpPr>
              <p:spPr>
                <a:xfrm>
                  <a:off x="7687011" y="2273516"/>
                  <a:ext cx="481712" cy="177990"/>
                </a:xfrm>
                <a:prstGeom prst="rect">
                  <a:avLst/>
                </a:prstGeom>
                <a:noFill/>
              </p:spPr>
              <p:txBody>
                <a:bodyPr wrap="square" rtlCol="0">
                  <a:spAutoFit/>
                </a:bodyPr>
                <a:lstStyle/>
                <a:p>
                  <a:pPr algn="ctr"/>
                  <a:r>
                    <a:rPr lang="en-US" sz="1200" dirty="0" smtClean="0"/>
                    <a:t>18”</a:t>
                  </a:r>
                  <a:endParaRPr lang="en-US" sz="1200" dirty="0"/>
                </a:p>
              </p:txBody>
            </p:sp>
            <p:cxnSp>
              <p:nvCxnSpPr>
                <p:cNvPr id="9" name="Straight Arrow Connector 8"/>
                <p:cNvCxnSpPr/>
                <p:nvPr/>
              </p:nvCxnSpPr>
              <p:spPr bwMode="auto">
                <a:xfrm flipH="1">
                  <a:off x="7779021" y="1736820"/>
                  <a:ext cx="1" cy="1844580"/>
                </a:xfrm>
                <a:prstGeom prst="straightConnector1">
                  <a:avLst/>
                </a:prstGeom>
                <a:blipFill dpi="0" rotWithShape="0">
                  <a:blip r:embed="rId3"/>
                  <a:srcRect/>
                  <a:tile tx="0" ty="0" sx="100000" sy="100000" flip="none" algn="tl"/>
                </a:blipFill>
                <a:ln w="15875" cap="flat" cmpd="sng" algn="ctr">
                  <a:solidFill>
                    <a:srgbClr val="FF0000"/>
                  </a:solidFill>
                  <a:prstDash val="solid"/>
                  <a:round/>
                  <a:headEnd type="arrow" w="med" len="med"/>
                  <a:tailEnd type="arrow"/>
                </a:ln>
                <a:effectLst/>
              </p:spPr>
            </p:cxnSp>
          </p:grpSp>
        </p:grpSp>
        <p:cxnSp>
          <p:nvCxnSpPr>
            <p:cNvPr id="42" name="Straight Arrow Connector 41"/>
            <p:cNvCxnSpPr/>
            <p:nvPr/>
          </p:nvCxnSpPr>
          <p:spPr bwMode="auto">
            <a:xfrm flipH="1">
              <a:off x="8417992" y="3870410"/>
              <a:ext cx="378250" cy="1060596"/>
            </a:xfrm>
            <a:prstGeom prst="straightConnector1">
              <a:avLst/>
            </a:prstGeom>
            <a:blipFill dpi="0" rotWithShape="0">
              <a:blip r:embed="rId3"/>
              <a:srcRect/>
              <a:tile tx="0" ty="0" sx="100000" sy="100000" flip="none" algn="tl"/>
            </a:blipFill>
            <a:ln w="15875" cap="flat" cmpd="sng" algn="ctr">
              <a:solidFill>
                <a:srgbClr val="FF0000"/>
              </a:solidFill>
              <a:prstDash val="solid"/>
              <a:round/>
              <a:headEnd type="arrow" w="med" len="med"/>
              <a:tailEnd type="arrow"/>
            </a:ln>
            <a:effectLst/>
          </p:spPr>
        </p:cxnSp>
        <p:sp>
          <p:nvSpPr>
            <p:cNvPr id="46" name="Rectangle 45"/>
            <p:cNvSpPr/>
            <p:nvPr/>
          </p:nvSpPr>
          <p:spPr bwMode="auto">
            <a:xfrm rot="16200000">
              <a:off x="7239795" y="2391886"/>
              <a:ext cx="2848292" cy="45719"/>
            </a:xfrm>
            <a:prstGeom prst="rect">
              <a:avLst/>
            </a:prstGeom>
            <a:blipFill dpi="0" rotWithShape="0">
              <a:blip r:embed="rId2"/>
              <a:srcRect/>
              <a:tile tx="0" ty="0" sx="100000" sy="100000" flip="none" algn="tl"/>
            </a:blipFill>
            <a:ln w="2857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Marlett" pitchFamily="2" charset="2"/>
                <a:buChar char="•"/>
                <a:tabLst/>
              </a:pPr>
              <a:endParaRPr kumimoji="0" lang="en-US" sz="4600" b="0" i="0" u="none" strike="noStrike" cap="none" normalizeH="0" baseline="0" smtClean="0">
                <a:ln>
                  <a:noFill/>
                </a:ln>
                <a:solidFill>
                  <a:schemeClr val="tx1"/>
                </a:solidFill>
                <a:effectLst/>
                <a:latin typeface="Tahoma" pitchFamily="34" charset="0"/>
              </a:endParaRPr>
            </a:p>
          </p:txBody>
        </p:sp>
        <p:sp>
          <p:nvSpPr>
            <p:cNvPr id="48" name="Rectangle 47"/>
            <p:cNvSpPr/>
            <p:nvPr/>
          </p:nvSpPr>
          <p:spPr bwMode="auto">
            <a:xfrm>
              <a:off x="5831441" y="1001465"/>
              <a:ext cx="2846938" cy="45719"/>
            </a:xfrm>
            <a:prstGeom prst="rect">
              <a:avLst/>
            </a:prstGeom>
            <a:blipFill dpi="0" rotWithShape="0">
              <a:blip r:embed="rId2"/>
              <a:srcRect/>
              <a:tile tx="0" ty="0" sx="100000" sy="100000" flip="none" algn="tl"/>
            </a:blipFill>
            <a:ln w="2857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Marlett" pitchFamily="2" charset="2"/>
                <a:buChar char="•"/>
                <a:tabLst/>
              </a:pPr>
              <a:endParaRPr kumimoji="0" lang="en-US" sz="4600" b="0" i="0" u="none" strike="noStrike" cap="none" normalizeH="0" baseline="0" smtClean="0">
                <a:ln>
                  <a:noFill/>
                </a:ln>
                <a:solidFill>
                  <a:schemeClr val="tx1"/>
                </a:solidFill>
                <a:effectLst/>
                <a:latin typeface="Tahoma" pitchFamily="34" charset="0"/>
              </a:endParaRPr>
            </a:p>
          </p:txBody>
        </p:sp>
        <p:sp>
          <p:nvSpPr>
            <p:cNvPr id="50" name="Rectangle 49"/>
            <p:cNvSpPr/>
            <p:nvPr/>
          </p:nvSpPr>
          <p:spPr bwMode="auto">
            <a:xfrm rot="17584945">
              <a:off x="7805222" y="1546302"/>
              <a:ext cx="1225545" cy="62105"/>
            </a:xfrm>
            <a:prstGeom prst="rect">
              <a:avLst/>
            </a:prstGeom>
            <a:blipFill dpi="0" rotWithShape="0">
              <a:blip r:embed="rId2"/>
              <a:srcRect/>
              <a:tile tx="0" ty="0" sx="100000" sy="100000" flip="none" algn="tl"/>
            </a:blipFill>
            <a:ln w="2857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Marlett" pitchFamily="2" charset="2"/>
                <a:buChar char="•"/>
                <a:tabLst/>
              </a:pPr>
              <a:endParaRPr kumimoji="0" lang="en-US" sz="4600" b="0" i="0" u="none" strike="noStrike" cap="none" normalizeH="0" baseline="0" smtClean="0">
                <a:ln>
                  <a:noFill/>
                </a:ln>
                <a:solidFill>
                  <a:schemeClr val="tx1"/>
                </a:solidFill>
                <a:effectLst/>
                <a:latin typeface="Tahoma" pitchFamily="34" charset="0"/>
              </a:endParaRPr>
            </a:p>
          </p:txBody>
        </p:sp>
        <p:sp>
          <p:nvSpPr>
            <p:cNvPr id="51" name="Rectangle 50"/>
            <p:cNvSpPr/>
            <p:nvPr/>
          </p:nvSpPr>
          <p:spPr bwMode="auto">
            <a:xfrm rot="17584945">
              <a:off x="5002577" y="1525893"/>
              <a:ext cx="1212749" cy="45719"/>
            </a:xfrm>
            <a:prstGeom prst="rect">
              <a:avLst/>
            </a:prstGeom>
            <a:blipFill dpi="0" rotWithShape="0">
              <a:blip r:embed="rId2"/>
              <a:srcRect/>
              <a:tile tx="0" ty="0" sx="100000" sy="100000" flip="none" algn="tl"/>
            </a:blipFill>
            <a:ln w="2857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Marlett" pitchFamily="2" charset="2"/>
                <a:buChar char="•"/>
                <a:tabLst/>
              </a:pPr>
              <a:endParaRPr kumimoji="0" lang="en-US" sz="4600" b="0" i="0" u="none" strike="noStrike" cap="none" normalizeH="0" baseline="0" smtClean="0">
                <a:ln>
                  <a:noFill/>
                </a:ln>
                <a:solidFill>
                  <a:schemeClr val="tx1"/>
                </a:solidFill>
                <a:effectLst/>
                <a:latin typeface="Tahoma" pitchFamily="34" charset="0"/>
              </a:endParaRPr>
            </a:p>
          </p:txBody>
        </p:sp>
        <p:sp>
          <p:nvSpPr>
            <p:cNvPr id="37" name="TextBox 36"/>
            <p:cNvSpPr txBox="1"/>
            <p:nvPr/>
          </p:nvSpPr>
          <p:spPr>
            <a:xfrm>
              <a:off x="5192936" y="2611775"/>
              <a:ext cx="1028827" cy="369332"/>
            </a:xfrm>
            <a:prstGeom prst="rect">
              <a:avLst/>
            </a:prstGeom>
            <a:noFill/>
          </p:spPr>
          <p:txBody>
            <a:bodyPr wrap="square" rtlCol="0">
              <a:spAutoFit/>
            </a:bodyPr>
            <a:lstStyle/>
            <a:p>
              <a:pPr algn="ctr"/>
              <a:r>
                <a:rPr lang="en-US" dirty="0" smtClean="0">
                  <a:latin typeface="Cambria" pitchFamily="18" charset="0"/>
                </a:rPr>
                <a:t> Front</a:t>
              </a:r>
              <a:endParaRPr lang="en-US" dirty="0">
                <a:latin typeface="Cambria" pitchFamily="18" charset="0"/>
              </a:endParaRPr>
            </a:p>
          </p:txBody>
        </p:sp>
      </p:grpSp>
    </p:spTree>
    <p:extLst>
      <p:ext uri="{BB962C8B-B14F-4D97-AF65-F5344CB8AC3E}">
        <p14:creationId xmlns:p14="http://schemas.microsoft.com/office/powerpoint/2010/main" val="5519856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600" b="1" dirty="0" smtClean="0">
                <a:latin typeface="Cambria" pitchFamily="18" charset="0"/>
              </a:rPr>
              <a:t>Design Changes since PDR</a:t>
            </a:r>
            <a:endParaRPr lang="en-US" sz="3600" b="1" dirty="0">
              <a:latin typeface="Cambria" pitchFamily="18" charset="0"/>
            </a:endParaRPr>
          </a:p>
        </p:txBody>
      </p:sp>
      <p:sp>
        <p:nvSpPr>
          <p:cNvPr id="3" name="Content Placeholder 2"/>
          <p:cNvSpPr>
            <a:spLocks noGrp="1"/>
          </p:cNvSpPr>
          <p:nvPr>
            <p:ph idx="1"/>
          </p:nvPr>
        </p:nvSpPr>
        <p:spPr>
          <a:xfrm>
            <a:off x="1524000" y="2590800"/>
            <a:ext cx="6019800" cy="2362091"/>
          </a:xfrm>
        </p:spPr>
        <p:txBody>
          <a:bodyPr/>
          <a:lstStyle/>
          <a:p>
            <a:pPr marL="0" indent="0" algn="ctr">
              <a:buNone/>
            </a:pPr>
            <a:r>
              <a:rPr lang="en-US" sz="4000" dirty="0" smtClean="0">
                <a:latin typeface="Cambria" pitchFamily="18" charset="0"/>
              </a:rPr>
              <a:t>1. UHF Reader Selection</a:t>
            </a:r>
          </a:p>
          <a:p>
            <a:pPr marL="0" indent="0" algn="ctr">
              <a:buNone/>
            </a:pPr>
            <a:r>
              <a:rPr lang="en-US" sz="4000" dirty="0" smtClean="0">
                <a:latin typeface="Cambria" pitchFamily="18" charset="0"/>
              </a:rPr>
              <a:t>2. Sum/Delta Network</a:t>
            </a:r>
          </a:p>
          <a:p>
            <a:pPr marL="0" indent="0" algn="ctr">
              <a:buNone/>
            </a:pPr>
            <a:r>
              <a:rPr lang="en-US" sz="4000" dirty="0" smtClean="0">
                <a:latin typeface="Cambria" pitchFamily="18" charset="0"/>
              </a:rPr>
              <a:t>3. Risk </a:t>
            </a:r>
            <a:r>
              <a:rPr lang="en-US" sz="4000" dirty="0">
                <a:latin typeface="Cambria" pitchFamily="18" charset="0"/>
              </a:rPr>
              <a:t>Factors</a:t>
            </a:r>
          </a:p>
          <a:p>
            <a:pPr marL="0" indent="0" algn="ctr">
              <a:buNone/>
            </a:pPr>
            <a:endParaRPr lang="en-US" sz="4000" dirty="0">
              <a:latin typeface="Cambria" pitchFamily="18" charset="0"/>
            </a:endParaRPr>
          </a:p>
        </p:txBody>
      </p:sp>
    </p:spTree>
    <p:extLst>
      <p:ext uri="{BB962C8B-B14F-4D97-AF65-F5344CB8AC3E}">
        <p14:creationId xmlns:p14="http://schemas.microsoft.com/office/powerpoint/2010/main" val="16482287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96200" cy="1143000"/>
          </a:xfrm>
        </p:spPr>
        <p:txBody>
          <a:bodyPr lIns="32004" tIns="16002" rIns="32004" bIns="16002" anchor="b"/>
          <a:lstStyle/>
          <a:p>
            <a:r>
              <a:rPr lang="en-US" sz="3600" b="1" dirty="0" err="1" smtClean="0">
                <a:latin typeface="Cambria" pitchFamily="18" charset="0"/>
              </a:rPr>
              <a:t>Impinj</a:t>
            </a:r>
            <a:r>
              <a:rPr lang="en-US" sz="3600" b="1" dirty="0" smtClean="0">
                <a:latin typeface="Cambria" pitchFamily="18" charset="0"/>
              </a:rPr>
              <a:t> Speedway </a:t>
            </a:r>
            <a:r>
              <a:rPr lang="en-US" sz="3600" b="1" dirty="0">
                <a:latin typeface="Cambria" pitchFamily="18" charset="0"/>
              </a:rPr>
              <a:t>Revolution </a:t>
            </a:r>
            <a:r>
              <a:rPr lang="en-US" sz="3600" b="1" dirty="0" smtClean="0">
                <a:latin typeface="Cambria" pitchFamily="18" charset="0"/>
              </a:rPr>
              <a:t>R420</a:t>
            </a:r>
            <a:endParaRPr lang="en-US" sz="3600" b="1" dirty="0">
              <a:latin typeface="Cambria" pitchFamily="18" charset="0"/>
            </a:endParaRPr>
          </a:p>
        </p:txBody>
      </p:sp>
      <p:sp>
        <p:nvSpPr>
          <p:cNvPr id="11" name="Content Placeholder 2"/>
          <p:cNvSpPr txBox="1">
            <a:spLocks/>
          </p:cNvSpPr>
          <p:nvPr/>
        </p:nvSpPr>
        <p:spPr>
          <a:xfrm>
            <a:off x="533400" y="1524000"/>
            <a:ext cx="5486400" cy="5181600"/>
          </a:xfrm>
          <a:prstGeom prst="rect">
            <a:avLst/>
          </a:prstGeom>
        </p:spPr>
        <p:txBody>
          <a:bodyPr lIns="32004" tIns="16002" rIns="32004" bIns="16002"/>
          <a:lstStyle/>
          <a:p>
            <a:pPr marL="157242" marR="0" lvl="0" indent="-157242" algn="l" defTabSz="914003" rtl="0" eaLnBrk="1" fontAlgn="base" latinLnBrk="0" hangingPunct="1">
              <a:spcBef>
                <a:spcPct val="20000"/>
              </a:spcBef>
              <a:spcAft>
                <a:spcPts val="600"/>
              </a:spcAft>
              <a:buClr>
                <a:srgbClr val="CC3300"/>
              </a:buClr>
              <a:buSzPct val="75000"/>
              <a:buFont typeface="Marlett" pitchFamily="2" charset="2"/>
              <a:buChar char="n"/>
              <a:tabLst/>
              <a:defRPr/>
            </a:pPr>
            <a:r>
              <a:rPr kumimoji="0" lang="en-US" sz="2400" b="0" i="0" u="none" strike="noStrike" kern="0" cap="none" spc="0" normalizeH="0" baseline="0" noProof="0" dirty="0" smtClean="0">
                <a:ln>
                  <a:noFill/>
                </a:ln>
                <a:solidFill>
                  <a:schemeClr val="tx1"/>
                </a:solidFill>
                <a:effectLst/>
                <a:uLnTx/>
                <a:uFillTx/>
                <a:latin typeface="Cambria" pitchFamily="18" charset="0"/>
              </a:rPr>
              <a:t> Four </a:t>
            </a:r>
            <a:r>
              <a:rPr kumimoji="0" lang="en-US" sz="2400" b="0" i="0" u="none" strike="noStrike" kern="0" cap="none" spc="0" normalizeH="0" baseline="0" noProof="0" dirty="0" err="1" smtClean="0">
                <a:ln>
                  <a:noFill/>
                </a:ln>
                <a:solidFill>
                  <a:schemeClr val="tx1"/>
                </a:solidFill>
                <a:effectLst/>
                <a:uLnTx/>
                <a:uFillTx/>
                <a:latin typeface="Cambria" pitchFamily="18" charset="0"/>
              </a:rPr>
              <a:t>monostatic</a:t>
            </a:r>
            <a:r>
              <a:rPr kumimoji="0" lang="en-US" sz="2400" b="0" i="0" u="none" strike="noStrike" kern="0" cap="none" spc="0" normalizeH="0" baseline="0" noProof="0" dirty="0" smtClean="0">
                <a:ln>
                  <a:noFill/>
                </a:ln>
                <a:solidFill>
                  <a:schemeClr val="tx1"/>
                </a:solidFill>
                <a:effectLst/>
                <a:uLnTx/>
                <a:uFillTx/>
                <a:latin typeface="Cambria" pitchFamily="18" charset="0"/>
              </a:rPr>
              <a:t> RP-TNC antenna ports</a:t>
            </a:r>
          </a:p>
          <a:p>
            <a:pPr marL="157242" lvl="0" indent="-157242" defTabSz="914003" fontAlgn="base">
              <a:spcBef>
                <a:spcPct val="20000"/>
              </a:spcBef>
              <a:spcAft>
                <a:spcPts val="600"/>
              </a:spcAft>
              <a:buClr>
                <a:srgbClr val="CC3300"/>
              </a:buClr>
              <a:buSzPct val="75000"/>
              <a:buFont typeface="Marlett" pitchFamily="2" charset="2"/>
              <a:buChar char="n"/>
            </a:pPr>
            <a:r>
              <a:rPr lang="en-US" sz="2400" kern="0" dirty="0" smtClean="0">
                <a:latin typeface="Cambria" pitchFamily="18" charset="0"/>
              </a:rPr>
              <a:t> </a:t>
            </a:r>
            <a:r>
              <a:rPr kumimoji="0" lang="en-US" sz="2400" b="0" i="0" u="none" strike="noStrike" kern="0" cap="none" spc="0" normalizeH="0" baseline="0" noProof="0" dirty="0" smtClean="0">
                <a:ln>
                  <a:noFill/>
                </a:ln>
                <a:solidFill>
                  <a:schemeClr val="tx1"/>
                </a:solidFill>
                <a:effectLst/>
                <a:uLnTx/>
                <a:uFillTx/>
                <a:latin typeface="Cambria" pitchFamily="18" charset="0"/>
              </a:rPr>
              <a:t>Device </a:t>
            </a:r>
            <a:r>
              <a:rPr lang="en-US" sz="2400" dirty="0" smtClean="0">
                <a:latin typeface="Cambria" pitchFamily="18" charset="0"/>
              </a:rPr>
              <a:t>capable of interrogating RFID tags, and able to supply useful RSSI, phase, and dynamic power settings</a:t>
            </a:r>
            <a:r>
              <a:rPr kumimoji="0" lang="en-US" sz="2400" b="0" i="0" u="none" strike="noStrike" kern="0" cap="none" spc="0" normalizeH="0" baseline="0" noProof="0" dirty="0" smtClean="0">
                <a:ln>
                  <a:noFill/>
                </a:ln>
                <a:solidFill>
                  <a:schemeClr val="tx1"/>
                </a:solidFill>
                <a:effectLst/>
                <a:uLnTx/>
                <a:uFillTx/>
                <a:latin typeface="Cambria" pitchFamily="18" charset="0"/>
              </a:rPr>
              <a:t> </a:t>
            </a:r>
          </a:p>
          <a:p>
            <a:pPr marL="157242" lvl="0" indent="-157242" defTabSz="914003" fontAlgn="base">
              <a:spcBef>
                <a:spcPct val="20000"/>
              </a:spcBef>
              <a:spcAft>
                <a:spcPts val="600"/>
              </a:spcAft>
              <a:buClr>
                <a:srgbClr val="CC3300"/>
              </a:buClr>
              <a:buSzPct val="75000"/>
              <a:buFont typeface="Marlett" pitchFamily="2" charset="2"/>
              <a:buChar char="n"/>
            </a:pPr>
            <a:r>
              <a:rPr kumimoji="0" lang="en-US" sz="2400" b="0" i="0" u="none" strike="noStrike" kern="0" cap="none" spc="0" normalizeH="0" noProof="0" dirty="0" smtClean="0">
                <a:ln>
                  <a:noFill/>
                </a:ln>
                <a:solidFill>
                  <a:schemeClr val="tx1"/>
                </a:solidFill>
                <a:effectLst/>
                <a:uLnTx/>
                <a:uFillTx/>
                <a:latin typeface="Cambria" pitchFamily="18" charset="0"/>
              </a:rPr>
              <a:t> </a:t>
            </a:r>
            <a:r>
              <a:rPr lang="en-US" sz="2400" dirty="0" smtClean="0">
                <a:latin typeface="Cambria" pitchFamily="18" charset="0"/>
              </a:rPr>
              <a:t>Chosen over </a:t>
            </a:r>
            <a:r>
              <a:rPr lang="en-US" sz="2400" dirty="0" err="1" smtClean="0">
                <a:latin typeface="Cambria" pitchFamily="18" charset="0"/>
              </a:rPr>
              <a:t>ThingMagic’s</a:t>
            </a:r>
            <a:r>
              <a:rPr lang="en-US" sz="2400" dirty="0" smtClean="0">
                <a:latin typeface="Cambria" pitchFamily="18" charset="0"/>
              </a:rPr>
              <a:t> M6 due to active development community and ease of use of the SDK.</a:t>
            </a:r>
            <a:endParaRPr lang="en-US" sz="2400" kern="0" dirty="0">
              <a:latin typeface="Cambria" pitchFamily="18" charset="0"/>
            </a:endParaRPr>
          </a:p>
          <a:p>
            <a:pPr marL="157242" lvl="0" indent="-157242" defTabSz="914003" fontAlgn="base">
              <a:spcBef>
                <a:spcPct val="20000"/>
              </a:spcBef>
              <a:spcAft>
                <a:spcPts val="600"/>
              </a:spcAft>
              <a:buClr>
                <a:srgbClr val="CC3300"/>
              </a:buClr>
              <a:buSzPct val="75000"/>
              <a:buFont typeface="Marlett" pitchFamily="2" charset="2"/>
              <a:buChar char="n"/>
            </a:pPr>
            <a:r>
              <a:rPr kumimoji="0" lang="en-US" sz="2400" b="0" i="0" u="none" strike="noStrike" kern="0" cap="none" spc="0" normalizeH="0" noProof="0" dirty="0" smtClean="0">
                <a:ln>
                  <a:noFill/>
                </a:ln>
                <a:solidFill>
                  <a:schemeClr val="tx1"/>
                </a:solidFill>
                <a:effectLst/>
                <a:uLnTx/>
                <a:uFillTx/>
                <a:latin typeface="Cambria" pitchFamily="18" charset="0"/>
              </a:rPr>
              <a:t> Software interface: Octane API/LLRP</a:t>
            </a:r>
          </a:p>
          <a:p>
            <a:pPr marL="157242" lvl="0" indent="-157242" defTabSz="914003" fontAlgn="base">
              <a:spcBef>
                <a:spcPct val="20000"/>
              </a:spcBef>
              <a:spcAft>
                <a:spcPts val="600"/>
              </a:spcAft>
              <a:buClr>
                <a:srgbClr val="CC3300"/>
              </a:buClr>
              <a:buSzPct val="75000"/>
              <a:buFont typeface="Marlett" pitchFamily="2" charset="2"/>
              <a:buChar char="n"/>
            </a:pPr>
            <a:r>
              <a:rPr lang="en-US" sz="2400" kern="0" dirty="0" smtClean="0">
                <a:latin typeface="Cambria" pitchFamily="18" charset="0"/>
              </a:rPr>
              <a:t> Received a 35% college discount, making the cost $1,585*0.65 = </a:t>
            </a:r>
            <a:r>
              <a:rPr lang="en-US" sz="2400" b="1" kern="0" dirty="0" smtClean="0">
                <a:latin typeface="Cambria" pitchFamily="18" charset="0"/>
              </a:rPr>
              <a:t>$1,030.25</a:t>
            </a:r>
            <a:endParaRPr kumimoji="0" lang="en-US" sz="2400" b="0" i="0" u="none" strike="noStrike" kern="0" cap="none" spc="0" normalizeH="0" baseline="0" noProof="0" dirty="0" smtClean="0">
              <a:ln>
                <a:noFill/>
              </a:ln>
              <a:solidFill>
                <a:schemeClr val="tx1"/>
              </a:solidFill>
              <a:effectLst/>
              <a:uLnTx/>
              <a:uFillTx/>
              <a:latin typeface="Cambria" pitchFamily="18" charset="0"/>
            </a:endParaRPr>
          </a:p>
        </p:txBody>
      </p:sp>
      <p:pic>
        <p:nvPicPr>
          <p:cNvPr id="7" name="Picture 6"/>
          <p:cNvPicPr>
            <a:picLocks noChangeAspect="1"/>
          </p:cNvPicPr>
          <p:nvPr/>
        </p:nvPicPr>
        <p:blipFill>
          <a:blip r:embed="rId2" cstate="print">
            <a:extLst>
              <a:ext uri="{BEBA8EAE-BF5A-486C-A8C5-ECC9F3942E4B}">
                <a14:imgProps xmlns:a14="http://schemas.microsoft.com/office/drawing/2010/main">
                  <a14:imgLayer r:embed="rId3">
                    <a14:imgEffect>
                      <a14:backgroundRemoval t="0" b="99107" l="0" r="98689">
                        <a14:foregroundMark x1="18361" y1="31250" x2="18361" y2="31250"/>
                        <a14:foregroundMark x1="14426" y1="37500" x2="14426" y2="37500"/>
                      </a14:backgroundRemoval>
                    </a14:imgEffect>
                  </a14:imgLayer>
                </a14:imgProps>
              </a:ext>
              <a:ext uri="{28A0092B-C50C-407E-A947-70E740481C1C}">
                <a14:useLocalDpi xmlns:a14="http://schemas.microsoft.com/office/drawing/2010/main" val="0"/>
              </a:ext>
            </a:extLst>
          </a:blip>
          <a:stretch>
            <a:fillRect/>
          </a:stretch>
        </p:blipFill>
        <p:spPr>
          <a:xfrm>
            <a:off x="5486400" y="2514600"/>
            <a:ext cx="3735161" cy="2743200"/>
          </a:xfrm>
          <a:prstGeom prst="rect">
            <a:avLst/>
          </a:prstGeom>
        </p:spPr>
      </p:pic>
    </p:spTree>
    <p:extLst>
      <p:ext uri="{BB962C8B-B14F-4D97-AF65-F5344CB8AC3E}">
        <p14:creationId xmlns:p14="http://schemas.microsoft.com/office/powerpoint/2010/main" val="1008751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32004" tIns="16002" rIns="32004" bIns="16002" anchor="b"/>
          <a:lstStyle/>
          <a:p>
            <a:r>
              <a:rPr lang="en-US" sz="3600" b="1" dirty="0" smtClean="0">
                <a:latin typeface="Cambria" pitchFamily="18" charset="0"/>
              </a:rPr>
              <a:t>Schematic</a:t>
            </a:r>
            <a:endParaRPr lang="en-US" sz="3600" b="1" dirty="0">
              <a:latin typeface="Cambria" pitchFamily="18" charset="0"/>
            </a:endParaRPr>
          </a:p>
        </p:txBody>
      </p:sp>
      <p:sp>
        <p:nvSpPr>
          <p:cNvPr id="3" name="Content Placeholder 2"/>
          <p:cNvSpPr>
            <a:spLocks noGrp="1"/>
          </p:cNvSpPr>
          <p:nvPr>
            <p:ph idx="1"/>
          </p:nvPr>
        </p:nvSpPr>
        <p:spPr>
          <a:xfrm>
            <a:off x="457200" y="1600201"/>
            <a:ext cx="7467600" cy="4267200"/>
          </a:xfrm>
        </p:spPr>
        <p:txBody>
          <a:bodyPr lIns="32004" tIns="16002" rIns="32004" bIns="16002"/>
          <a:lstStyle/>
          <a:p>
            <a:endParaRPr lang="en-US" sz="2400" dirty="0" smtClean="0"/>
          </a:p>
          <a:p>
            <a:endParaRPr lang="en-US" sz="2400" dirty="0" smtClean="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196" y="1676345"/>
            <a:ext cx="8739680" cy="5004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04800" y="6504801"/>
            <a:ext cx="8534400" cy="276999"/>
          </a:xfrm>
          <a:prstGeom prst="rect">
            <a:avLst/>
          </a:prstGeom>
          <a:noFill/>
        </p:spPr>
        <p:txBody>
          <a:bodyPr wrap="square" rtlCol="0">
            <a:spAutoFit/>
          </a:bodyPr>
          <a:lstStyle/>
          <a:p>
            <a:pPr algn="ctr"/>
            <a:r>
              <a:rPr lang="en-US" sz="1200" dirty="0"/>
              <a:t>Source: http://rfid.net/product-listing/reviews/128-the-impinj-indy-r1000-reader-chip</a:t>
            </a:r>
          </a:p>
        </p:txBody>
      </p:sp>
      <p:sp>
        <p:nvSpPr>
          <p:cNvPr id="7" name="Content Placeholder 2"/>
          <p:cNvSpPr txBox="1">
            <a:spLocks/>
          </p:cNvSpPr>
          <p:nvPr/>
        </p:nvSpPr>
        <p:spPr>
          <a:xfrm>
            <a:off x="457200" y="1371600"/>
            <a:ext cx="6477227" cy="609491"/>
          </a:xfrm>
          <a:prstGeom prst="rect">
            <a:avLst/>
          </a:prstGeom>
        </p:spPr>
        <p:txBody>
          <a:bodyPr lIns="32004" tIns="16002" rIns="32004" bIns="16002"/>
          <a:lstStyle/>
          <a:p>
            <a:pPr marR="0" lvl="0" algn="l" defTabSz="914003" rtl="0" eaLnBrk="1" fontAlgn="base" latinLnBrk="0" hangingPunct="1">
              <a:lnSpc>
                <a:spcPct val="100000"/>
              </a:lnSpc>
              <a:spcBef>
                <a:spcPct val="20000"/>
              </a:spcBef>
              <a:spcAft>
                <a:spcPct val="0"/>
              </a:spcAft>
              <a:buClr>
                <a:srgbClr val="CC3300"/>
              </a:buClr>
              <a:buSzPct val="75000"/>
              <a:tabLst/>
              <a:defRPr/>
            </a:pPr>
            <a:r>
              <a:rPr kumimoji="0" lang="en-US" sz="2400" b="0" i="0" u="none" strike="noStrike" kern="0" cap="none" spc="0" normalizeH="0" baseline="0" noProof="0" dirty="0" err="1" smtClean="0">
                <a:ln>
                  <a:noFill/>
                </a:ln>
                <a:solidFill>
                  <a:schemeClr val="tx1"/>
                </a:solidFill>
                <a:effectLst/>
                <a:uLnTx/>
                <a:uFillTx/>
                <a:latin typeface="Cambria" pitchFamily="18" charset="0"/>
              </a:rPr>
              <a:t>Impinj</a:t>
            </a:r>
            <a:r>
              <a:rPr kumimoji="0" lang="en-US" sz="2400" b="0" i="0" u="none" strike="noStrike" kern="0" cap="none" spc="0" normalizeH="0" noProof="0" dirty="0" smtClean="0">
                <a:ln>
                  <a:noFill/>
                </a:ln>
                <a:solidFill>
                  <a:schemeClr val="tx1"/>
                </a:solidFill>
                <a:effectLst/>
                <a:uLnTx/>
                <a:uFillTx/>
                <a:latin typeface="Cambria" pitchFamily="18" charset="0"/>
              </a:rPr>
              <a:t> </a:t>
            </a:r>
            <a:r>
              <a:rPr kumimoji="0" lang="en-US" sz="2400" b="0" i="0" u="none" strike="noStrike" kern="0" cap="none" spc="0" normalizeH="0" noProof="0" dirty="0" smtClean="0">
                <a:ln>
                  <a:noFill/>
                </a:ln>
                <a:solidFill>
                  <a:schemeClr val="tx1"/>
                </a:solidFill>
                <a:effectLst/>
                <a:uLnTx/>
                <a:uFillTx/>
                <a:latin typeface="Cambria" pitchFamily="18" charset="0"/>
              </a:rPr>
              <a:t>Indy R1000 Reader Chip</a:t>
            </a:r>
            <a:endParaRPr kumimoji="0" lang="en-US" sz="2300" b="0" i="0" u="none" strike="noStrike" kern="0" cap="none" spc="0" normalizeH="0" baseline="0" noProof="0" dirty="0">
              <a:ln>
                <a:noFill/>
              </a:ln>
              <a:solidFill>
                <a:schemeClr val="tx1"/>
              </a:solidFill>
              <a:effectLst/>
              <a:uLnTx/>
              <a:uFillTx/>
              <a:latin typeface="Cambria" pitchFamily="18" charset="0"/>
            </a:endParaRPr>
          </a:p>
        </p:txBody>
      </p:sp>
    </p:spTree>
    <p:extLst>
      <p:ext uri="{BB962C8B-B14F-4D97-AF65-F5344CB8AC3E}">
        <p14:creationId xmlns:p14="http://schemas.microsoft.com/office/powerpoint/2010/main" val="25377031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32004" tIns="16002" rIns="32004" bIns="16002" anchor="b"/>
          <a:lstStyle/>
          <a:p>
            <a:r>
              <a:rPr lang="en-US" sz="3600" b="1" dirty="0" smtClean="0">
                <a:latin typeface="Cambria" pitchFamily="18" charset="0"/>
              </a:rPr>
              <a:t>Steering and +/</a:t>
            </a:r>
            <a:r>
              <a:rPr lang="el-GR" sz="3600" b="1" dirty="0" smtClean="0">
                <a:latin typeface="Cambria" pitchFamily="18" charset="0"/>
              </a:rPr>
              <a:t>Δ</a:t>
            </a:r>
            <a:r>
              <a:rPr lang="en-US" sz="3600" b="1" dirty="0" smtClean="0">
                <a:latin typeface="Cambria" pitchFamily="18" charset="0"/>
              </a:rPr>
              <a:t> Network</a:t>
            </a:r>
            <a:endParaRPr lang="en-US" sz="3600" b="1" dirty="0">
              <a:latin typeface="Cambria" pitchFamily="18" charset="0"/>
            </a:endParaRPr>
          </a:p>
        </p:txBody>
      </p:sp>
      <p:sp>
        <p:nvSpPr>
          <p:cNvPr id="3" name="Content Placeholder 2"/>
          <p:cNvSpPr>
            <a:spLocks noGrp="1"/>
          </p:cNvSpPr>
          <p:nvPr>
            <p:ph idx="1"/>
          </p:nvPr>
        </p:nvSpPr>
        <p:spPr>
          <a:xfrm>
            <a:off x="456973" y="1600309"/>
            <a:ext cx="8230054" cy="1904891"/>
          </a:xfrm>
        </p:spPr>
        <p:txBody>
          <a:bodyPr lIns="32004" tIns="16002" rIns="32004" bIns="16002"/>
          <a:lstStyle/>
          <a:p>
            <a:r>
              <a:rPr lang="en-US" sz="2400" dirty="0" smtClean="0">
                <a:latin typeface="Cambria" pitchFamily="18" charset="0"/>
              </a:rPr>
              <a:t> Only one receive antenna will be steered, eliminating the need for </a:t>
            </a:r>
            <a:r>
              <a:rPr lang="en-US" sz="2400" dirty="0" smtClean="0">
                <a:latin typeface="Cambria" pitchFamily="18" charset="0"/>
              </a:rPr>
              <a:t>3 of the 4 </a:t>
            </a:r>
            <a:r>
              <a:rPr lang="en-US" sz="2400" dirty="0" smtClean="0">
                <a:latin typeface="Cambria" pitchFamily="18" charset="0"/>
              </a:rPr>
              <a:t>evaluation </a:t>
            </a:r>
            <a:r>
              <a:rPr lang="en-US" sz="2400" dirty="0" smtClean="0">
                <a:latin typeface="Cambria" pitchFamily="18" charset="0"/>
              </a:rPr>
              <a:t>boards</a:t>
            </a:r>
            <a:endParaRPr lang="en-US" sz="2400" dirty="0" smtClean="0">
              <a:latin typeface="Cambria" pitchFamily="18" charset="0"/>
            </a:endParaRPr>
          </a:p>
          <a:p>
            <a:r>
              <a:rPr lang="en-US" sz="2400" dirty="0" smtClean="0">
                <a:latin typeface="Cambria" pitchFamily="18" charset="0"/>
              </a:rPr>
              <a:t> Power splitters to be used for the sum/delta network instead of a hybrid coupler</a:t>
            </a:r>
            <a:endParaRPr lang="en-US" sz="2400" dirty="0">
              <a:latin typeface="Cambria" pitchFamily="18" charset="0"/>
            </a:endParaRPr>
          </a:p>
        </p:txBody>
      </p:sp>
      <p:sp>
        <p:nvSpPr>
          <p:cNvPr id="4" name="Rectangle 3"/>
          <p:cNvSpPr/>
          <p:nvPr/>
        </p:nvSpPr>
        <p:spPr bwMode="auto">
          <a:xfrm>
            <a:off x="2209800" y="3810000"/>
            <a:ext cx="838200" cy="457200"/>
          </a:xfrm>
          <a:prstGeom prst="rect">
            <a:avLst/>
          </a:prstGeom>
          <a:solidFill>
            <a:schemeClr val="accent6">
              <a:lumMod val="60000"/>
              <a:lumOff val="40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Marlett" pitchFamily="2" charset="2"/>
              <a:buChar char="•"/>
              <a:tabLst/>
            </a:pPr>
            <a:endParaRPr kumimoji="0" lang="en-US" sz="4600" b="0" i="0" u="none" strike="noStrike" cap="none" normalizeH="0" baseline="0" smtClean="0">
              <a:ln>
                <a:noFill/>
              </a:ln>
              <a:solidFill>
                <a:schemeClr val="tx1"/>
              </a:solidFill>
              <a:effectLst/>
              <a:latin typeface="Tahoma" pitchFamily="34" charset="0"/>
            </a:endParaRPr>
          </a:p>
        </p:txBody>
      </p:sp>
      <p:sp>
        <p:nvSpPr>
          <p:cNvPr id="5" name="Isosceles Triangle 4"/>
          <p:cNvSpPr/>
          <p:nvPr/>
        </p:nvSpPr>
        <p:spPr bwMode="auto">
          <a:xfrm rot="10800000">
            <a:off x="2286000" y="3276600"/>
            <a:ext cx="685800" cy="381000"/>
          </a:xfrm>
          <a:prstGeom prst="triangle">
            <a:avLst/>
          </a:prstGeom>
          <a:solidFill>
            <a:schemeClr val="accent6">
              <a:lumMod val="60000"/>
              <a:lumOff val="40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Marlett" pitchFamily="2" charset="2"/>
              <a:buChar char="•"/>
              <a:tabLst/>
            </a:pPr>
            <a:endParaRPr kumimoji="0" lang="en-US" sz="4600" b="0" i="0" u="none" strike="noStrike" cap="none" normalizeH="0" baseline="0" smtClean="0">
              <a:ln>
                <a:noFill/>
              </a:ln>
              <a:solidFill>
                <a:schemeClr val="tx1"/>
              </a:solidFill>
              <a:effectLst/>
              <a:latin typeface="Tahoma" pitchFamily="34" charset="0"/>
            </a:endParaRPr>
          </a:p>
        </p:txBody>
      </p:sp>
      <p:sp>
        <p:nvSpPr>
          <p:cNvPr id="11" name="Rectangle 10"/>
          <p:cNvSpPr/>
          <p:nvPr/>
        </p:nvSpPr>
        <p:spPr bwMode="auto">
          <a:xfrm>
            <a:off x="2895600" y="5638800"/>
            <a:ext cx="838200" cy="457200"/>
          </a:xfrm>
          <a:prstGeom prst="rect">
            <a:avLst/>
          </a:prstGeom>
          <a:solidFill>
            <a:schemeClr val="accent6">
              <a:lumMod val="60000"/>
              <a:lumOff val="40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Marlett" pitchFamily="2" charset="2"/>
              <a:buChar char="•"/>
              <a:tabLst/>
            </a:pPr>
            <a:endParaRPr kumimoji="0" lang="en-US" sz="4600" b="0" i="0" u="none" strike="noStrike" cap="none" normalizeH="0" baseline="0" smtClean="0">
              <a:ln>
                <a:noFill/>
              </a:ln>
              <a:solidFill>
                <a:schemeClr val="tx1"/>
              </a:solidFill>
              <a:effectLst/>
              <a:latin typeface="Tahoma" pitchFamily="34" charset="0"/>
            </a:endParaRPr>
          </a:p>
        </p:txBody>
      </p:sp>
      <p:cxnSp>
        <p:nvCxnSpPr>
          <p:cNvPr id="18" name="Straight Connector 17"/>
          <p:cNvCxnSpPr>
            <a:stCxn id="5" idx="3"/>
          </p:cNvCxnSpPr>
          <p:nvPr/>
        </p:nvCxnSpPr>
        <p:spPr bwMode="auto">
          <a:xfrm>
            <a:off x="2628900" y="3276600"/>
            <a:ext cx="0" cy="533400"/>
          </a:xfrm>
          <a:prstGeom prst="line">
            <a:avLst/>
          </a:prstGeom>
          <a:ln w="28575">
            <a:solidFill>
              <a:schemeClr val="accent4"/>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4" name="Rectangle 23"/>
          <p:cNvSpPr/>
          <p:nvPr/>
        </p:nvSpPr>
        <p:spPr bwMode="auto">
          <a:xfrm>
            <a:off x="6324600" y="3886200"/>
            <a:ext cx="838200" cy="457200"/>
          </a:xfrm>
          <a:prstGeom prst="rect">
            <a:avLst/>
          </a:prstGeom>
          <a:solidFill>
            <a:schemeClr val="accent6">
              <a:lumMod val="60000"/>
              <a:lumOff val="40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Marlett" pitchFamily="2" charset="2"/>
              <a:buChar char="•"/>
              <a:tabLst/>
            </a:pPr>
            <a:endParaRPr kumimoji="0" lang="en-US" sz="4600" b="0" i="0" u="none" strike="noStrike" cap="none" normalizeH="0" baseline="0" smtClean="0">
              <a:ln>
                <a:noFill/>
              </a:ln>
              <a:solidFill>
                <a:schemeClr val="tx1"/>
              </a:solidFill>
              <a:effectLst/>
              <a:latin typeface="Tahoma" pitchFamily="34" charset="0"/>
            </a:endParaRPr>
          </a:p>
        </p:txBody>
      </p:sp>
      <p:sp>
        <p:nvSpPr>
          <p:cNvPr id="25" name="Isosceles Triangle 24"/>
          <p:cNvSpPr/>
          <p:nvPr/>
        </p:nvSpPr>
        <p:spPr bwMode="auto">
          <a:xfrm rot="10800000">
            <a:off x="6400800" y="3352800"/>
            <a:ext cx="685800" cy="381000"/>
          </a:xfrm>
          <a:prstGeom prst="triangle">
            <a:avLst/>
          </a:prstGeom>
          <a:solidFill>
            <a:schemeClr val="accent6">
              <a:lumMod val="60000"/>
              <a:lumOff val="40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Marlett" pitchFamily="2" charset="2"/>
              <a:buChar char="•"/>
              <a:tabLst/>
            </a:pPr>
            <a:endParaRPr kumimoji="0" lang="en-US" sz="4600" b="0" i="0" u="none" strike="noStrike" cap="none" normalizeH="0" baseline="0" smtClean="0">
              <a:ln>
                <a:noFill/>
              </a:ln>
              <a:solidFill>
                <a:schemeClr val="tx1"/>
              </a:solidFill>
              <a:effectLst/>
              <a:latin typeface="Tahoma" pitchFamily="34" charset="0"/>
            </a:endParaRPr>
          </a:p>
        </p:txBody>
      </p:sp>
      <p:cxnSp>
        <p:nvCxnSpPr>
          <p:cNvPr id="26" name="Straight Connector 25"/>
          <p:cNvCxnSpPr>
            <a:stCxn id="25" idx="3"/>
            <a:endCxn id="24" idx="0"/>
          </p:cNvCxnSpPr>
          <p:nvPr/>
        </p:nvCxnSpPr>
        <p:spPr bwMode="auto">
          <a:xfrm>
            <a:off x="6743700" y="3352800"/>
            <a:ext cx="0" cy="533400"/>
          </a:xfrm>
          <a:prstGeom prst="line">
            <a:avLst/>
          </a:prstGeom>
          <a:ln w="28575">
            <a:solidFill>
              <a:schemeClr val="accent4"/>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2133600" y="3974068"/>
            <a:ext cx="990600" cy="369332"/>
          </a:xfrm>
          <a:prstGeom prst="rect">
            <a:avLst/>
          </a:prstGeom>
          <a:noFill/>
        </p:spPr>
        <p:txBody>
          <a:bodyPr wrap="square" rtlCol="0">
            <a:spAutoFit/>
          </a:bodyPr>
          <a:lstStyle/>
          <a:p>
            <a:pPr algn="ctr"/>
            <a:r>
              <a:rPr lang="en-US" dirty="0" smtClean="0"/>
              <a:t>0°   0°</a:t>
            </a:r>
            <a:endParaRPr lang="en-US" dirty="0"/>
          </a:p>
        </p:txBody>
      </p:sp>
      <p:sp>
        <p:nvSpPr>
          <p:cNvPr id="28" name="TextBox 27"/>
          <p:cNvSpPr txBox="1"/>
          <p:nvPr/>
        </p:nvSpPr>
        <p:spPr>
          <a:xfrm>
            <a:off x="6248400" y="4050268"/>
            <a:ext cx="990600" cy="369332"/>
          </a:xfrm>
          <a:prstGeom prst="rect">
            <a:avLst/>
          </a:prstGeom>
          <a:noFill/>
        </p:spPr>
        <p:txBody>
          <a:bodyPr wrap="square" rtlCol="0">
            <a:spAutoFit/>
          </a:bodyPr>
          <a:lstStyle/>
          <a:p>
            <a:pPr algn="ctr"/>
            <a:r>
              <a:rPr lang="en-US" dirty="0" smtClean="0"/>
              <a:t>0°   0°</a:t>
            </a:r>
            <a:endParaRPr lang="en-US" dirty="0"/>
          </a:p>
        </p:txBody>
      </p:sp>
      <p:sp>
        <p:nvSpPr>
          <p:cNvPr id="29" name="TextBox 28"/>
          <p:cNvSpPr txBox="1"/>
          <p:nvPr/>
        </p:nvSpPr>
        <p:spPr>
          <a:xfrm>
            <a:off x="2819400" y="5562600"/>
            <a:ext cx="990600" cy="369332"/>
          </a:xfrm>
          <a:prstGeom prst="rect">
            <a:avLst/>
          </a:prstGeom>
          <a:noFill/>
        </p:spPr>
        <p:txBody>
          <a:bodyPr wrap="square" rtlCol="0">
            <a:spAutoFit/>
          </a:bodyPr>
          <a:lstStyle/>
          <a:p>
            <a:pPr algn="ctr"/>
            <a:r>
              <a:rPr lang="en-US" dirty="0" smtClean="0"/>
              <a:t>0°   0°</a:t>
            </a:r>
            <a:endParaRPr lang="en-US" dirty="0"/>
          </a:p>
        </p:txBody>
      </p:sp>
      <p:grpSp>
        <p:nvGrpSpPr>
          <p:cNvPr id="47" name="Group 46"/>
          <p:cNvGrpSpPr/>
          <p:nvPr/>
        </p:nvGrpSpPr>
        <p:grpSpPr>
          <a:xfrm>
            <a:off x="3505200" y="4114801"/>
            <a:ext cx="1295400" cy="974730"/>
            <a:chOff x="4191000" y="4343400"/>
            <a:chExt cx="1600200" cy="1181100"/>
          </a:xfrm>
        </p:grpSpPr>
        <p:sp>
          <p:nvSpPr>
            <p:cNvPr id="9" name="Rectangle 8"/>
            <p:cNvSpPr/>
            <p:nvPr/>
          </p:nvSpPr>
          <p:spPr bwMode="auto">
            <a:xfrm rot="5400000">
              <a:off x="3829050" y="4705350"/>
              <a:ext cx="1181100" cy="457200"/>
            </a:xfrm>
            <a:prstGeom prst="rect">
              <a:avLst/>
            </a:prstGeom>
            <a:solidFill>
              <a:schemeClr val="accent6">
                <a:lumMod val="60000"/>
                <a:lumOff val="40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Marlett" pitchFamily="2" charset="2"/>
                <a:buChar char="•"/>
                <a:tabLst/>
              </a:pPr>
              <a:endParaRPr kumimoji="0" lang="en-US" sz="4600" b="0" i="0" u="none" strike="noStrike" cap="none" normalizeH="0" baseline="0" smtClean="0">
                <a:ln>
                  <a:noFill/>
                </a:ln>
                <a:solidFill>
                  <a:schemeClr val="tx1"/>
                </a:solidFill>
                <a:effectLst/>
                <a:latin typeface="Tahoma" pitchFamily="34" charset="0"/>
              </a:endParaRPr>
            </a:p>
          </p:txBody>
        </p:sp>
        <p:sp>
          <p:nvSpPr>
            <p:cNvPr id="10" name="Rectangle 9"/>
            <p:cNvSpPr/>
            <p:nvPr/>
          </p:nvSpPr>
          <p:spPr bwMode="auto">
            <a:xfrm rot="5400000">
              <a:off x="4972050" y="4705350"/>
              <a:ext cx="1181100" cy="457200"/>
            </a:xfrm>
            <a:prstGeom prst="rect">
              <a:avLst/>
            </a:prstGeom>
            <a:solidFill>
              <a:schemeClr val="accent6">
                <a:lumMod val="60000"/>
                <a:lumOff val="40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Marlett" pitchFamily="2" charset="2"/>
                <a:buChar char="•"/>
                <a:tabLst/>
              </a:pPr>
              <a:endParaRPr kumimoji="0" lang="en-US" sz="4600" b="0" i="0" u="none" strike="noStrike" cap="none" normalizeH="0" baseline="0" smtClean="0">
                <a:ln>
                  <a:noFill/>
                </a:ln>
                <a:solidFill>
                  <a:schemeClr val="tx1"/>
                </a:solidFill>
                <a:effectLst/>
                <a:latin typeface="Tahoma" pitchFamily="34" charset="0"/>
              </a:endParaRPr>
            </a:p>
          </p:txBody>
        </p:sp>
        <p:sp>
          <p:nvSpPr>
            <p:cNvPr id="30" name="TextBox 29"/>
            <p:cNvSpPr txBox="1"/>
            <p:nvPr/>
          </p:nvSpPr>
          <p:spPr>
            <a:xfrm>
              <a:off x="5257800" y="4343400"/>
              <a:ext cx="457200" cy="1156111"/>
            </a:xfrm>
            <a:prstGeom prst="rect">
              <a:avLst/>
            </a:prstGeom>
            <a:noFill/>
          </p:spPr>
          <p:txBody>
            <a:bodyPr wrap="square" rtlCol="0">
              <a:spAutoFit/>
            </a:bodyPr>
            <a:lstStyle/>
            <a:p>
              <a:pPr algn="ctr"/>
              <a:r>
                <a:rPr lang="en-US" sz="1400" dirty="0" smtClean="0"/>
                <a:t>0°   0° 0° 0°</a:t>
              </a:r>
              <a:endParaRPr lang="en-US" sz="1400" dirty="0"/>
            </a:p>
          </p:txBody>
        </p:sp>
        <p:cxnSp>
          <p:nvCxnSpPr>
            <p:cNvPr id="31" name="Straight Connector 30"/>
            <p:cNvCxnSpPr/>
            <p:nvPr/>
          </p:nvCxnSpPr>
          <p:spPr bwMode="auto">
            <a:xfrm flipH="1">
              <a:off x="4648200" y="4495800"/>
              <a:ext cx="685800" cy="0"/>
            </a:xfrm>
            <a:prstGeom prst="line">
              <a:avLst/>
            </a:prstGeom>
            <a:ln w="28575">
              <a:solidFill>
                <a:schemeClr val="accent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bwMode="auto">
            <a:xfrm flipH="1">
              <a:off x="4648200" y="4800600"/>
              <a:ext cx="685800" cy="0"/>
            </a:xfrm>
            <a:prstGeom prst="line">
              <a:avLst/>
            </a:prstGeom>
            <a:ln w="57150">
              <a:solidFill>
                <a:schemeClr val="accent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bwMode="auto">
            <a:xfrm flipH="1">
              <a:off x="4648200" y="5105400"/>
              <a:ext cx="685800" cy="0"/>
            </a:xfrm>
            <a:prstGeom prst="line">
              <a:avLst/>
            </a:prstGeom>
            <a:ln w="76200">
              <a:solidFill>
                <a:schemeClr val="accent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9" name="Straight Connector 38"/>
            <p:cNvCxnSpPr>
              <a:stCxn id="9" idx="2"/>
            </p:cNvCxnSpPr>
            <p:nvPr/>
          </p:nvCxnSpPr>
          <p:spPr bwMode="auto">
            <a:xfrm flipV="1">
              <a:off x="4191000" y="4495800"/>
              <a:ext cx="381000" cy="438150"/>
            </a:xfrm>
            <a:prstGeom prst="line">
              <a:avLst/>
            </a:prstGeom>
            <a:ln w="28575">
              <a:solidFill>
                <a:schemeClr val="accent4"/>
              </a:solidFill>
              <a:headEnd type="oval" w="med" len="med"/>
              <a:tailEnd type="triangle" w="med" len="med"/>
            </a:ln>
          </p:spPr>
          <p:style>
            <a:lnRef idx="1">
              <a:schemeClr val="dk1"/>
            </a:lnRef>
            <a:fillRef idx="0">
              <a:schemeClr val="dk1"/>
            </a:fillRef>
            <a:effectRef idx="0">
              <a:schemeClr val="dk1"/>
            </a:effectRef>
            <a:fontRef idx="minor">
              <a:schemeClr val="tx1"/>
            </a:fontRef>
          </p:style>
        </p:cxnSp>
      </p:grpSp>
      <p:cxnSp>
        <p:nvCxnSpPr>
          <p:cNvPr id="45" name="Straight Connector 44"/>
          <p:cNvCxnSpPr>
            <a:stCxn id="9" idx="2"/>
          </p:cNvCxnSpPr>
          <p:nvPr/>
        </p:nvCxnSpPr>
        <p:spPr bwMode="auto">
          <a:xfrm flipH="1">
            <a:off x="2819400" y="4602166"/>
            <a:ext cx="685800" cy="0"/>
          </a:xfrm>
          <a:prstGeom prst="line">
            <a:avLst/>
          </a:prstGeom>
          <a:ln w="28575">
            <a:solidFill>
              <a:schemeClr val="accent4"/>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51" name="Rectangle 50"/>
          <p:cNvSpPr/>
          <p:nvPr/>
        </p:nvSpPr>
        <p:spPr bwMode="auto">
          <a:xfrm>
            <a:off x="5257800" y="4876800"/>
            <a:ext cx="838200" cy="457200"/>
          </a:xfrm>
          <a:prstGeom prst="rect">
            <a:avLst/>
          </a:prstGeom>
          <a:solidFill>
            <a:schemeClr val="accent6">
              <a:lumMod val="60000"/>
              <a:lumOff val="40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Marlett" pitchFamily="2" charset="2"/>
              <a:buChar char="•"/>
              <a:tabLst/>
            </a:pPr>
            <a:endParaRPr kumimoji="0" lang="en-US" sz="4600" b="0" i="0" u="none" strike="noStrike" cap="none" normalizeH="0" baseline="0" smtClean="0">
              <a:ln>
                <a:noFill/>
              </a:ln>
              <a:solidFill>
                <a:schemeClr val="tx1"/>
              </a:solidFill>
              <a:effectLst/>
              <a:latin typeface="Tahoma" pitchFamily="34" charset="0"/>
            </a:endParaRPr>
          </a:p>
        </p:txBody>
      </p:sp>
      <p:sp>
        <p:nvSpPr>
          <p:cNvPr id="52" name="TextBox 51"/>
          <p:cNvSpPr txBox="1"/>
          <p:nvPr/>
        </p:nvSpPr>
        <p:spPr>
          <a:xfrm>
            <a:off x="5105400" y="4800600"/>
            <a:ext cx="1143000" cy="369332"/>
          </a:xfrm>
          <a:prstGeom prst="rect">
            <a:avLst/>
          </a:prstGeom>
          <a:noFill/>
        </p:spPr>
        <p:txBody>
          <a:bodyPr wrap="square" rtlCol="0">
            <a:spAutoFit/>
          </a:bodyPr>
          <a:lstStyle/>
          <a:p>
            <a:pPr algn="ctr"/>
            <a:r>
              <a:rPr lang="en-US" dirty="0" smtClean="0"/>
              <a:t>0</a:t>
            </a:r>
            <a:r>
              <a:rPr lang="en-US" dirty="0" smtClean="0"/>
              <a:t>° </a:t>
            </a:r>
            <a:r>
              <a:rPr lang="en-US" dirty="0" smtClean="0"/>
              <a:t>180°</a:t>
            </a:r>
            <a:endParaRPr lang="en-US" dirty="0"/>
          </a:p>
        </p:txBody>
      </p:sp>
      <p:cxnSp>
        <p:nvCxnSpPr>
          <p:cNvPr id="55" name="Straight Connector 54"/>
          <p:cNvCxnSpPr/>
          <p:nvPr/>
        </p:nvCxnSpPr>
        <p:spPr bwMode="auto">
          <a:xfrm>
            <a:off x="2819400" y="4267200"/>
            <a:ext cx="0" cy="334966"/>
          </a:xfrm>
          <a:prstGeom prst="line">
            <a:avLst/>
          </a:prstGeom>
          <a:ln w="28575">
            <a:solidFill>
              <a:schemeClr val="accent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bwMode="auto">
          <a:xfrm>
            <a:off x="2362200" y="4267200"/>
            <a:ext cx="0" cy="1219200"/>
          </a:xfrm>
          <a:prstGeom prst="line">
            <a:avLst/>
          </a:prstGeom>
          <a:ln w="28575">
            <a:solidFill>
              <a:schemeClr val="accent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bwMode="auto">
          <a:xfrm>
            <a:off x="6477000" y="4343400"/>
            <a:ext cx="0" cy="304800"/>
          </a:xfrm>
          <a:prstGeom prst="line">
            <a:avLst/>
          </a:prstGeom>
          <a:ln w="28575">
            <a:solidFill>
              <a:schemeClr val="accent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bwMode="auto">
          <a:xfrm>
            <a:off x="6934200" y="4343400"/>
            <a:ext cx="0" cy="1143000"/>
          </a:xfrm>
          <a:prstGeom prst="line">
            <a:avLst/>
          </a:prstGeom>
          <a:ln w="28575">
            <a:solidFill>
              <a:schemeClr val="accent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bwMode="auto">
          <a:xfrm flipH="1">
            <a:off x="4800600" y="4648200"/>
            <a:ext cx="609600" cy="0"/>
          </a:xfrm>
          <a:prstGeom prst="line">
            <a:avLst/>
          </a:prstGeom>
          <a:ln w="28575">
            <a:solidFill>
              <a:schemeClr val="accent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bwMode="auto">
          <a:xfrm>
            <a:off x="5410200" y="4648200"/>
            <a:ext cx="0" cy="228600"/>
          </a:xfrm>
          <a:prstGeom prst="line">
            <a:avLst/>
          </a:prstGeom>
          <a:ln w="28575">
            <a:solidFill>
              <a:schemeClr val="accent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bwMode="auto">
          <a:xfrm>
            <a:off x="5791200" y="4648200"/>
            <a:ext cx="0" cy="228600"/>
          </a:xfrm>
          <a:prstGeom prst="line">
            <a:avLst/>
          </a:prstGeom>
          <a:ln w="28575">
            <a:solidFill>
              <a:schemeClr val="accent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bwMode="auto">
          <a:xfrm flipH="1">
            <a:off x="5791200" y="4648200"/>
            <a:ext cx="685800" cy="0"/>
          </a:xfrm>
          <a:prstGeom prst="line">
            <a:avLst/>
          </a:prstGeom>
          <a:ln w="28575">
            <a:solidFill>
              <a:schemeClr val="accent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bwMode="auto">
          <a:xfrm flipH="1">
            <a:off x="3505200" y="5486400"/>
            <a:ext cx="3429000" cy="0"/>
          </a:xfrm>
          <a:prstGeom prst="line">
            <a:avLst/>
          </a:prstGeom>
          <a:ln w="28575">
            <a:solidFill>
              <a:schemeClr val="accent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bwMode="auto">
          <a:xfrm flipH="1">
            <a:off x="2362200" y="5486400"/>
            <a:ext cx="685800" cy="0"/>
          </a:xfrm>
          <a:prstGeom prst="line">
            <a:avLst/>
          </a:prstGeom>
          <a:ln w="28575">
            <a:solidFill>
              <a:schemeClr val="accent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bwMode="auto">
          <a:xfrm>
            <a:off x="3048000" y="5486400"/>
            <a:ext cx="0" cy="152400"/>
          </a:xfrm>
          <a:prstGeom prst="line">
            <a:avLst/>
          </a:prstGeom>
          <a:ln w="28575">
            <a:solidFill>
              <a:schemeClr val="accent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p:cNvCxnSpPr/>
          <p:nvPr/>
        </p:nvCxnSpPr>
        <p:spPr bwMode="auto">
          <a:xfrm>
            <a:off x="3505200" y="5486400"/>
            <a:ext cx="0" cy="152400"/>
          </a:xfrm>
          <a:prstGeom prst="line">
            <a:avLst/>
          </a:prstGeom>
          <a:ln w="28575">
            <a:solidFill>
              <a:schemeClr val="accent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p:cNvCxnSpPr/>
          <p:nvPr/>
        </p:nvCxnSpPr>
        <p:spPr bwMode="auto">
          <a:xfrm>
            <a:off x="3276600" y="6096000"/>
            <a:ext cx="0" cy="457200"/>
          </a:xfrm>
          <a:prstGeom prst="line">
            <a:avLst/>
          </a:prstGeom>
          <a:ln w="28575">
            <a:solidFill>
              <a:schemeClr val="accent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p:cNvCxnSpPr>
            <a:stCxn id="82" idx="0"/>
          </p:cNvCxnSpPr>
          <p:nvPr/>
        </p:nvCxnSpPr>
        <p:spPr bwMode="auto">
          <a:xfrm>
            <a:off x="5701908" y="5694608"/>
            <a:ext cx="13092" cy="858591"/>
          </a:xfrm>
          <a:prstGeom prst="line">
            <a:avLst/>
          </a:prstGeom>
          <a:ln w="28575">
            <a:solidFill>
              <a:schemeClr val="accent4"/>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82" name="Arc 81"/>
          <p:cNvSpPr/>
          <p:nvPr/>
        </p:nvSpPr>
        <p:spPr bwMode="auto">
          <a:xfrm rot="13645033">
            <a:off x="5596536" y="5215535"/>
            <a:ext cx="533400" cy="533400"/>
          </a:xfrm>
          <a:prstGeom prst="arc">
            <a:avLst>
              <a:gd name="adj1" fmla="val 15588283"/>
              <a:gd name="adj2" fmla="val 20987800"/>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Marlett" pitchFamily="2" charset="2"/>
              <a:buChar char="•"/>
              <a:tabLst/>
            </a:pPr>
            <a:endParaRPr kumimoji="0" lang="en-US" sz="4600" b="0" i="0" u="none" strike="noStrike" cap="none" normalizeH="0" baseline="0" smtClean="0">
              <a:ln>
                <a:noFill/>
              </a:ln>
              <a:solidFill>
                <a:schemeClr val="tx1"/>
              </a:solidFill>
              <a:effectLst/>
              <a:latin typeface="Tahoma" pitchFamily="34" charset="0"/>
            </a:endParaRPr>
          </a:p>
        </p:txBody>
      </p:sp>
      <p:sp>
        <p:nvSpPr>
          <p:cNvPr id="88" name="TextBox 87"/>
          <p:cNvSpPr txBox="1"/>
          <p:nvPr/>
        </p:nvSpPr>
        <p:spPr>
          <a:xfrm>
            <a:off x="5715000" y="6183868"/>
            <a:ext cx="1295400" cy="369332"/>
          </a:xfrm>
          <a:prstGeom prst="rect">
            <a:avLst/>
          </a:prstGeom>
          <a:noFill/>
        </p:spPr>
        <p:txBody>
          <a:bodyPr wrap="square" rtlCol="0">
            <a:spAutoFit/>
          </a:bodyPr>
          <a:lstStyle/>
          <a:p>
            <a:r>
              <a:rPr lang="en-US" dirty="0" smtClean="0">
                <a:latin typeface="Cambria" pitchFamily="18" charset="0"/>
              </a:rPr>
              <a:t>Delta</a:t>
            </a:r>
            <a:endParaRPr lang="en-US" dirty="0">
              <a:latin typeface="Cambria" pitchFamily="18" charset="0"/>
            </a:endParaRPr>
          </a:p>
        </p:txBody>
      </p:sp>
      <p:sp>
        <p:nvSpPr>
          <p:cNvPr id="89" name="TextBox 88"/>
          <p:cNvSpPr txBox="1"/>
          <p:nvPr/>
        </p:nvSpPr>
        <p:spPr>
          <a:xfrm>
            <a:off x="3276600" y="6172200"/>
            <a:ext cx="1295400" cy="369332"/>
          </a:xfrm>
          <a:prstGeom prst="rect">
            <a:avLst/>
          </a:prstGeom>
          <a:noFill/>
        </p:spPr>
        <p:txBody>
          <a:bodyPr wrap="square" rtlCol="0">
            <a:spAutoFit/>
          </a:bodyPr>
          <a:lstStyle/>
          <a:p>
            <a:r>
              <a:rPr lang="en-US" dirty="0" smtClean="0">
                <a:latin typeface="Cambria" pitchFamily="18" charset="0"/>
              </a:rPr>
              <a:t>Sum</a:t>
            </a:r>
            <a:endParaRPr lang="en-US" dirty="0">
              <a:latin typeface="Cambria" pitchFamily="18" charset="0"/>
            </a:endParaRPr>
          </a:p>
        </p:txBody>
      </p:sp>
    </p:spTree>
    <p:extLst>
      <p:ext uri="{BB962C8B-B14F-4D97-AF65-F5344CB8AC3E}">
        <p14:creationId xmlns:p14="http://schemas.microsoft.com/office/powerpoint/2010/main" val="36659820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743200" y="1981200"/>
            <a:ext cx="3657600" cy="83288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Marlett" pitchFamily="2" charset="2"/>
              <a:buChar char="•"/>
              <a:tabLst/>
            </a:pPr>
            <a:endParaRPr kumimoji="0" lang="en-US" sz="4600" b="0" i="0" u="none" strike="noStrike" cap="none" normalizeH="0" baseline="0" smtClean="0">
              <a:ln>
                <a:noFill/>
              </a:ln>
              <a:solidFill>
                <a:schemeClr val="tx1"/>
              </a:solidFill>
              <a:effectLst/>
              <a:latin typeface="Tahoma" pitchFamily="34" charset="0"/>
            </a:endParaRPr>
          </a:p>
        </p:txBody>
      </p:sp>
      <p:sp>
        <p:nvSpPr>
          <p:cNvPr id="2" name="Title 1"/>
          <p:cNvSpPr>
            <a:spLocks noGrp="1"/>
          </p:cNvSpPr>
          <p:nvPr>
            <p:ph type="title"/>
          </p:nvPr>
        </p:nvSpPr>
        <p:spPr/>
        <p:txBody>
          <a:bodyPr lIns="32004" tIns="16002" rIns="32004" bIns="16002" anchor="b"/>
          <a:lstStyle/>
          <a:p>
            <a:r>
              <a:rPr lang="en-US" sz="3600" b="1" dirty="0" smtClean="0">
                <a:latin typeface="Cambria" pitchFamily="18" charset="0"/>
              </a:rPr>
              <a:t>Trace Length Calculation</a:t>
            </a:r>
            <a:endParaRPr lang="en-US" sz="3600" b="1" dirty="0">
              <a:latin typeface="Cambria"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6973" y="1600200"/>
                <a:ext cx="8153627" cy="4724400"/>
              </a:xfrm>
            </p:spPr>
            <p:txBody>
              <a:bodyPr lIns="32004" tIns="16002" rIns="32004" bIns="16002"/>
              <a:lstStyle/>
              <a:p>
                <a:r>
                  <a:rPr lang="en-US" sz="2000" dirty="0" smtClean="0">
                    <a:latin typeface="Cambria" pitchFamily="18" charset="0"/>
                  </a:rPr>
                  <a:t>Calculated using the following formula:</a:t>
                </a:r>
              </a:p>
              <a:p>
                <a:pPr marL="0" indent="0">
                  <a:buNone/>
                </a:pPr>
                <a:endParaRPr lang="en-US" dirty="0" smtClean="0">
                  <a:latin typeface="Cambria" pitchFamily="18" charset="0"/>
                </a:endParaRPr>
              </a:p>
              <a:p>
                <a:pPr marL="0" indent="0">
                  <a:spcBef>
                    <a:spcPts val="1200"/>
                  </a:spcBef>
                  <a:buNone/>
                </a:pPr>
                <a14:m>
                  <m:oMathPara xmlns:m="http://schemas.openxmlformats.org/officeDocument/2006/math">
                    <m:oMathParaPr>
                      <m:jc m:val="centerGroup"/>
                    </m:oMathParaPr>
                    <m:oMath xmlns:m="http://schemas.openxmlformats.org/officeDocument/2006/math">
                      <m:r>
                        <a:rPr lang="en-US" sz="1800" i="1" smtClean="0">
                          <a:latin typeface="Cambria Math"/>
                          <a:ea typeface="Cambria Math"/>
                        </a:rPr>
                        <m:t>∆</m:t>
                      </m:r>
                      <m:r>
                        <a:rPr lang="en-US" sz="1800" i="1" smtClean="0">
                          <a:latin typeface="Cambria Math"/>
                          <a:ea typeface="Cambria Math"/>
                        </a:rPr>
                        <m:t>𝜑</m:t>
                      </m:r>
                      <m:r>
                        <a:rPr lang="en-US" sz="1800" b="0" i="1" smtClean="0">
                          <a:latin typeface="Cambria Math"/>
                          <a:ea typeface="Cambria Math"/>
                        </a:rPr>
                        <m:t>=</m:t>
                      </m:r>
                      <m:f>
                        <m:fPr>
                          <m:ctrlPr>
                            <a:rPr lang="en-US" sz="1800" b="0" i="1" smtClean="0">
                              <a:latin typeface="Cambria Math"/>
                              <a:ea typeface="Cambria Math"/>
                            </a:rPr>
                          </m:ctrlPr>
                        </m:fPr>
                        <m:num>
                          <m:r>
                            <a:rPr lang="en-US" sz="1800" b="0" i="1" smtClean="0">
                              <a:latin typeface="Cambria Math"/>
                              <a:ea typeface="Cambria Math"/>
                            </a:rPr>
                            <m:t>360°×</m:t>
                          </m:r>
                          <m:r>
                            <a:rPr lang="en-US" sz="1800" b="0" i="1" smtClean="0">
                              <a:latin typeface="Cambria Math"/>
                              <a:ea typeface="Cambria Math"/>
                            </a:rPr>
                            <m:t>𝑑</m:t>
                          </m:r>
                          <m:r>
                            <a:rPr lang="en-US" sz="1800" b="0" i="1" smtClean="0">
                              <a:latin typeface="Cambria Math"/>
                              <a:ea typeface="Cambria Math"/>
                            </a:rPr>
                            <m:t>×</m:t>
                          </m:r>
                          <m:func>
                            <m:funcPr>
                              <m:ctrlPr>
                                <a:rPr lang="en-US" sz="1800" b="0" i="1" smtClean="0">
                                  <a:latin typeface="Cambria Math"/>
                                  <a:ea typeface="Cambria Math"/>
                                </a:rPr>
                              </m:ctrlPr>
                            </m:funcPr>
                            <m:fName>
                              <m:r>
                                <m:rPr>
                                  <m:sty m:val="p"/>
                                </m:rPr>
                                <a:rPr lang="en-US" sz="1800" b="0" i="0" smtClean="0">
                                  <a:latin typeface="Cambria Math"/>
                                  <a:ea typeface="Cambria Math"/>
                                </a:rPr>
                                <m:t>sin</m:t>
                              </m:r>
                            </m:fName>
                            <m:e>
                              <m:d>
                                <m:dPr>
                                  <m:ctrlPr>
                                    <a:rPr lang="en-US" sz="1800" b="0" i="1" smtClean="0">
                                      <a:latin typeface="Cambria Math"/>
                                      <a:ea typeface="Cambria Math"/>
                                    </a:rPr>
                                  </m:ctrlPr>
                                </m:dPr>
                                <m:e>
                                  <m:sSub>
                                    <m:sSubPr>
                                      <m:ctrlPr>
                                        <a:rPr lang="en-US" sz="1800" b="0" i="1" smtClean="0">
                                          <a:latin typeface="Cambria Math"/>
                                          <a:ea typeface="Cambria Math"/>
                                        </a:rPr>
                                      </m:ctrlPr>
                                    </m:sSubPr>
                                    <m:e>
                                      <m:r>
                                        <a:rPr lang="en-US" sz="1800" b="0" i="1" smtClean="0">
                                          <a:latin typeface="Cambria Math"/>
                                          <a:ea typeface="Cambria Math"/>
                                        </a:rPr>
                                        <m:t>𝜃</m:t>
                                      </m:r>
                                    </m:e>
                                    <m:sub>
                                      <m:r>
                                        <a:rPr lang="en-US" sz="1800" b="0" i="1" smtClean="0">
                                          <a:latin typeface="Cambria Math"/>
                                          <a:ea typeface="Cambria Math"/>
                                        </a:rPr>
                                        <m:t>𝑠</m:t>
                                      </m:r>
                                    </m:sub>
                                  </m:sSub>
                                </m:e>
                              </m:d>
                            </m:e>
                          </m:func>
                        </m:num>
                        <m:den>
                          <m:r>
                            <a:rPr lang="en-US" sz="1800" b="0" i="1" smtClean="0">
                              <a:latin typeface="Cambria Math"/>
                              <a:ea typeface="Cambria Math"/>
                            </a:rPr>
                            <m:t>𝜆</m:t>
                          </m:r>
                        </m:den>
                      </m:f>
                      <m:r>
                        <a:rPr lang="en-US" sz="1800" b="0" i="1" smtClean="0">
                          <a:latin typeface="Cambria Math"/>
                          <a:ea typeface="Cambria Math"/>
                        </a:rPr>
                        <m:t>=55.6°</m:t>
                      </m:r>
                    </m:oMath>
                  </m:oMathPara>
                </a14:m>
                <a:endParaRPr lang="en-US" sz="2000" dirty="0" smtClean="0">
                  <a:latin typeface="Cambria" pitchFamily="18" charset="0"/>
                </a:endParaRPr>
              </a:p>
              <a:p>
                <a:pPr>
                  <a:spcBef>
                    <a:spcPts val="1200"/>
                  </a:spcBef>
                </a:pPr>
                <a:endParaRPr lang="en-US" sz="600" dirty="0" smtClean="0">
                  <a:latin typeface="Cambria" pitchFamily="18" charset="0"/>
                </a:endParaRPr>
              </a:p>
              <a:p>
                <a:pPr>
                  <a:spcBef>
                    <a:spcPts val="1200"/>
                  </a:spcBef>
                </a:pPr>
                <a:r>
                  <a:rPr lang="en-US" sz="2000" dirty="0" smtClean="0">
                    <a:latin typeface="Cambria" pitchFamily="18" charset="0"/>
                  </a:rPr>
                  <a:t>Definitions </a:t>
                </a:r>
                <a:r>
                  <a:rPr lang="en-US" sz="2000" dirty="0" smtClean="0">
                    <a:latin typeface="Cambria" pitchFamily="18" charset="0"/>
                  </a:rPr>
                  <a:t>&amp; assumptions:</a:t>
                </a:r>
              </a:p>
              <a:p>
                <a:pPr lvl="1">
                  <a:spcBef>
                    <a:spcPts val="600"/>
                  </a:spcBef>
                  <a:buFont typeface="Arial" pitchFamily="34" charset="0"/>
                  <a:buChar char="•"/>
                </a:pPr>
                <a14:m>
                  <m:oMath xmlns:m="http://schemas.openxmlformats.org/officeDocument/2006/math">
                    <m:r>
                      <a:rPr lang="en-US" sz="1800" i="1">
                        <a:latin typeface="Cambria Math"/>
                        <a:ea typeface="Cambria Math"/>
                      </a:rPr>
                      <m:t>∆</m:t>
                    </m:r>
                    <m:r>
                      <a:rPr lang="en-US" sz="1800" i="1">
                        <a:latin typeface="Cambria Math"/>
                        <a:ea typeface="Cambria Math"/>
                      </a:rPr>
                      <m:t>𝜑</m:t>
                    </m:r>
                    <m:r>
                      <a:rPr lang="en-US" sz="1800" i="1" smtClean="0">
                        <a:latin typeface="Cambria Math"/>
                        <a:ea typeface="Cambria Math"/>
                      </a:rPr>
                      <m:t>≜</m:t>
                    </m:r>
                    <m:r>
                      <a:rPr lang="en-US" sz="1800" b="0" i="1" smtClean="0">
                        <a:latin typeface="Cambria Math"/>
                        <a:ea typeface="Cambria Math"/>
                      </a:rPr>
                      <m:t>𝑝h𝑎𝑠𝑒</m:t>
                    </m:r>
                    <m:r>
                      <a:rPr lang="en-US" sz="1800" b="0" i="1" smtClean="0">
                        <a:latin typeface="Cambria Math"/>
                        <a:ea typeface="Cambria Math"/>
                      </a:rPr>
                      <m:t> </m:t>
                    </m:r>
                    <m:r>
                      <a:rPr lang="en-US" sz="1800" b="0" i="1" smtClean="0">
                        <a:latin typeface="Cambria Math"/>
                        <a:ea typeface="Cambria Math"/>
                      </a:rPr>
                      <m:t>𝑑𝑖𝑓𝑓𝑒𝑟𝑒𝑛𝑐𝑒</m:t>
                    </m:r>
                    <m:r>
                      <a:rPr lang="en-US" sz="1800" b="0" i="1" smtClean="0">
                        <a:latin typeface="Cambria Math"/>
                        <a:ea typeface="Cambria Math"/>
                      </a:rPr>
                      <m:t> </m:t>
                    </m:r>
                    <m:r>
                      <a:rPr lang="en-US" sz="1800" b="0" i="1" smtClean="0">
                        <a:latin typeface="Cambria Math"/>
                        <a:ea typeface="Cambria Math"/>
                      </a:rPr>
                      <m:t>𝑏𝑒𝑡𝑤𝑒𝑒𝑛</m:t>
                    </m:r>
                    <m:r>
                      <a:rPr lang="en-US" sz="1800" b="0" i="1" smtClean="0">
                        <a:latin typeface="Cambria Math"/>
                        <a:ea typeface="Cambria Math"/>
                      </a:rPr>
                      <m:t> </m:t>
                    </m:r>
                    <m:r>
                      <a:rPr lang="en-US" sz="1800" b="0" i="1" smtClean="0">
                        <a:latin typeface="Cambria Math"/>
                        <a:ea typeface="Cambria Math"/>
                      </a:rPr>
                      <m:t>𝑒𝑙𝑒𝑚𝑒𝑛𝑡𝑠</m:t>
                    </m:r>
                  </m:oMath>
                </a14:m>
                <a:endParaRPr lang="en-US" sz="1800" b="0" dirty="0" smtClean="0">
                  <a:latin typeface="Cambria" pitchFamily="18" charset="0"/>
                  <a:ea typeface="Cambria Math"/>
                </a:endParaRPr>
              </a:p>
              <a:p>
                <a:pPr lvl="1">
                  <a:spcBef>
                    <a:spcPts val="0"/>
                  </a:spcBef>
                  <a:buFont typeface="Arial" pitchFamily="34" charset="0"/>
                  <a:buChar char="•"/>
                </a:pPr>
                <a14:m>
                  <m:oMath xmlns:m="http://schemas.openxmlformats.org/officeDocument/2006/math">
                    <m:r>
                      <a:rPr lang="en-US" sz="1800" b="0" i="1" smtClean="0">
                        <a:latin typeface="Cambria Math"/>
                      </a:rPr>
                      <m:t>𝑑</m:t>
                    </m:r>
                    <m:r>
                      <a:rPr lang="en-US" sz="1800" b="0" i="1" smtClean="0">
                        <a:latin typeface="Cambria Math"/>
                      </a:rPr>
                      <m:t>≜</m:t>
                    </m:r>
                    <m:r>
                      <a:rPr lang="en-US" sz="1800" b="0" i="1" smtClean="0">
                        <a:latin typeface="Cambria Math"/>
                      </a:rPr>
                      <m:t>𝑠𝑝𝑎𝑐𝑖𝑛𝑔</m:t>
                    </m:r>
                    <m:r>
                      <a:rPr lang="en-US" sz="1800" b="0" i="1" smtClean="0">
                        <a:latin typeface="Cambria Math"/>
                      </a:rPr>
                      <m:t> </m:t>
                    </m:r>
                    <m:r>
                      <a:rPr lang="en-US" sz="1800" b="0" i="1" smtClean="0">
                        <a:latin typeface="Cambria Math"/>
                      </a:rPr>
                      <m:t>𝑏𝑒𝑡𝑤𝑒𝑒𝑛</m:t>
                    </m:r>
                    <m:r>
                      <a:rPr lang="en-US" sz="1800" b="0" i="1" smtClean="0">
                        <a:latin typeface="Cambria Math"/>
                      </a:rPr>
                      <m:t> </m:t>
                    </m:r>
                    <m:r>
                      <a:rPr lang="en-US" sz="1800" b="0" i="1" smtClean="0">
                        <a:latin typeface="Cambria Math"/>
                      </a:rPr>
                      <m:t>𝑒𝑙𝑒𝑚𝑒𝑛𝑡𝑠</m:t>
                    </m:r>
                    <m:r>
                      <a:rPr lang="en-US" sz="1800" b="0" i="1" smtClean="0">
                        <a:latin typeface="Cambria Math"/>
                      </a:rPr>
                      <m:t>; </m:t>
                    </m:r>
                    <m:r>
                      <a:rPr lang="en-US" sz="1800" b="0" i="1" smtClean="0">
                        <a:latin typeface="Cambria Math"/>
                      </a:rPr>
                      <m:t>𝑎𝑠𝑠𝑢𝑚𝑒𝑑</m:t>
                    </m:r>
                    <m:r>
                      <a:rPr lang="en-US" sz="1800" b="0" i="1" smtClean="0">
                        <a:latin typeface="Cambria Math"/>
                      </a:rPr>
                      <m:t> </m:t>
                    </m:r>
                    <m:r>
                      <a:rPr lang="en-US" sz="1800" b="0" i="1" smtClean="0">
                        <a:latin typeface="Cambria Math"/>
                      </a:rPr>
                      <m:t>𝑡𝑜</m:t>
                    </m:r>
                    <m:r>
                      <a:rPr lang="en-US" sz="1800" b="0" i="1" smtClean="0">
                        <a:latin typeface="Cambria Math"/>
                      </a:rPr>
                      <m:t> </m:t>
                    </m:r>
                    <m:r>
                      <a:rPr lang="en-US" sz="1800" b="0" i="1" smtClean="0">
                        <a:latin typeface="Cambria Math"/>
                      </a:rPr>
                      <m:t>𝑏𝑒</m:t>
                    </m:r>
                    <m:r>
                      <a:rPr lang="en-US" sz="1800" b="0" i="1" smtClean="0">
                        <a:latin typeface="Cambria Math"/>
                      </a:rPr>
                      <m:t> ~</m:t>
                    </m:r>
                    <m:f>
                      <m:fPr>
                        <m:ctrlPr>
                          <a:rPr lang="en-US" sz="1800" b="0" i="1" smtClean="0">
                            <a:latin typeface="Cambria Math"/>
                            <a:ea typeface="Cambria Math"/>
                          </a:rPr>
                        </m:ctrlPr>
                      </m:fPr>
                      <m:num>
                        <m:r>
                          <a:rPr lang="en-US" sz="1800" b="0" i="1" smtClean="0">
                            <a:latin typeface="Cambria Math"/>
                            <a:ea typeface="Cambria Math"/>
                          </a:rPr>
                          <m:t>𝜆</m:t>
                        </m:r>
                      </m:num>
                      <m:den>
                        <m:r>
                          <a:rPr lang="en-US" sz="1800" b="0" i="1" smtClean="0">
                            <a:latin typeface="Cambria Math"/>
                            <a:ea typeface="Cambria Math"/>
                          </a:rPr>
                          <m:t>2</m:t>
                        </m:r>
                      </m:den>
                    </m:f>
                  </m:oMath>
                </a14:m>
                <a:r>
                  <a:rPr lang="en-US" sz="1800" dirty="0" smtClean="0">
                    <a:latin typeface="Cambria" pitchFamily="18" charset="0"/>
                  </a:rPr>
                  <a:t> </a:t>
                </a:r>
              </a:p>
              <a:p>
                <a:pPr lvl="1">
                  <a:spcBef>
                    <a:spcPts val="0"/>
                  </a:spcBef>
                  <a:buFont typeface="Arial" pitchFamily="34" charset="0"/>
                  <a:buChar char="•"/>
                </a:pPr>
                <a14:m>
                  <m:oMath xmlns:m="http://schemas.openxmlformats.org/officeDocument/2006/math">
                    <m:sSub>
                      <m:sSubPr>
                        <m:ctrlPr>
                          <a:rPr lang="en-US" sz="1800" b="0" i="1" smtClean="0">
                            <a:latin typeface="Cambria Math"/>
                            <a:ea typeface="Cambria Math"/>
                          </a:rPr>
                        </m:ctrlPr>
                      </m:sSubPr>
                      <m:e>
                        <m:r>
                          <a:rPr lang="en-US" sz="1800" i="1" smtClean="0">
                            <a:latin typeface="Cambria Math"/>
                            <a:ea typeface="Cambria Math"/>
                          </a:rPr>
                          <m:t>𝜃</m:t>
                        </m:r>
                      </m:e>
                      <m:sub>
                        <m:r>
                          <a:rPr lang="en-US" sz="1800" b="0" i="1" smtClean="0">
                            <a:latin typeface="Cambria Math"/>
                            <a:ea typeface="Cambria Math"/>
                          </a:rPr>
                          <m:t>𝑠</m:t>
                        </m:r>
                      </m:sub>
                    </m:sSub>
                    <m:r>
                      <a:rPr lang="en-US" sz="1800" i="1">
                        <a:latin typeface="Cambria Math"/>
                        <a:ea typeface="Cambria Math"/>
                      </a:rPr>
                      <m:t>≜</m:t>
                    </m:r>
                    <m:r>
                      <a:rPr lang="en-US" sz="1800" i="1">
                        <a:latin typeface="Cambria Math"/>
                        <a:ea typeface="Cambria Math"/>
                      </a:rPr>
                      <m:t>𝑠𝑡𝑒𝑒𝑟𝑖𝑛𝑔</m:t>
                    </m:r>
                    <m:r>
                      <a:rPr lang="en-US" sz="1800" i="1">
                        <a:latin typeface="Cambria Math"/>
                        <a:ea typeface="Cambria Math"/>
                      </a:rPr>
                      <m:t> </m:t>
                    </m:r>
                    <m:r>
                      <a:rPr lang="en-US" sz="1800" i="1">
                        <a:latin typeface="Cambria Math"/>
                        <a:ea typeface="Cambria Math"/>
                      </a:rPr>
                      <m:t>𝑎𝑛𝑔𝑙𝑒</m:t>
                    </m:r>
                    <m:r>
                      <a:rPr lang="en-US" sz="1800" b="0" i="1" smtClean="0">
                        <a:latin typeface="Cambria Math"/>
                        <a:ea typeface="Cambria Math"/>
                      </a:rPr>
                      <m:t>; </m:t>
                    </m:r>
                    <m:r>
                      <a:rPr lang="en-US" sz="1800" i="1">
                        <a:latin typeface="Cambria Math"/>
                        <a:ea typeface="Cambria Math"/>
                      </a:rPr>
                      <m:t>𝑤𝑒</m:t>
                    </m:r>
                    <m:r>
                      <a:rPr lang="en-US" sz="1800" i="1">
                        <a:latin typeface="Cambria Math"/>
                        <a:ea typeface="Cambria Math"/>
                      </a:rPr>
                      <m:t> </m:t>
                    </m:r>
                    <m:r>
                      <a:rPr lang="en-US" sz="1800" i="1">
                        <a:latin typeface="Cambria Math"/>
                        <a:ea typeface="Cambria Math"/>
                      </a:rPr>
                      <m:t>𝑤𝑎𝑛𝑡</m:t>
                    </m:r>
                    <m:r>
                      <a:rPr lang="en-US" sz="1800" i="1">
                        <a:latin typeface="Cambria Math"/>
                        <a:ea typeface="Cambria Math"/>
                      </a:rPr>
                      <m:t> ~18° </m:t>
                    </m:r>
                    <m:r>
                      <a:rPr lang="en-US" sz="1800" b="0" i="1" smtClean="0">
                        <a:latin typeface="Cambria Math"/>
                        <a:ea typeface="Cambria Math"/>
                      </a:rPr>
                      <m:t>𝑒𝑎𝑐h</m:t>
                    </m:r>
                    <m:r>
                      <a:rPr lang="en-US" sz="1800" b="0" i="1" smtClean="0">
                        <a:latin typeface="Cambria Math"/>
                        <a:ea typeface="Cambria Math"/>
                      </a:rPr>
                      <m:t> </m:t>
                    </m:r>
                    <m:r>
                      <a:rPr lang="en-US" sz="1800" b="0" i="1" smtClean="0">
                        <a:latin typeface="Cambria Math"/>
                        <a:ea typeface="Cambria Math"/>
                      </a:rPr>
                      <m:t>𝑑𝑖𝑟𝑒𝑐𝑡𝑖𝑜𝑛</m:t>
                    </m:r>
                  </m:oMath>
                </a14:m>
                <a:endParaRPr lang="en-US" sz="1800" dirty="0" smtClean="0">
                  <a:latin typeface="Cambria" pitchFamily="18" charset="0"/>
                  <a:ea typeface="Cambria Math"/>
                </a:endParaRPr>
              </a:p>
              <a:p>
                <a:pPr lvl="1">
                  <a:spcBef>
                    <a:spcPts val="0"/>
                  </a:spcBef>
                  <a:buFont typeface="Arial" pitchFamily="34" charset="0"/>
                  <a:buChar char="•"/>
                </a:pPr>
                <a14:m>
                  <m:oMath xmlns:m="http://schemas.openxmlformats.org/officeDocument/2006/math">
                    <m:r>
                      <a:rPr lang="en-US" sz="1800" i="1">
                        <a:latin typeface="Cambria Math"/>
                        <a:ea typeface="Cambria Math"/>
                      </a:rPr>
                      <m:t>𝜆</m:t>
                    </m:r>
                    <m:r>
                      <a:rPr lang="en-US" sz="1800" i="1">
                        <a:latin typeface="Cambria Math"/>
                        <a:ea typeface="Cambria Math"/>
                      </a:rPr>
                      <m:t>≜</m:t>
                    </m:r>
                    <m:r>
                      <a:rPr lang="en-US" sz="1800" i="1">
                        <a:latin typeface="Cambria Math"/>
                        <a:ea typeface="Cambria Math"/>
                      </a:rPr>
                      <m:t>𝑤𝑎𝑣𝑒𝑙𝑒𝑛𝑔𝑡h</m:t>
                    </m:r>
                    <m:r>
                      <a:rPr lang="en-US" sz="1800" b="0" i="1">
                        <a:latin typeface="Cambria Math"/>
                        <a:ea typeface="Cambria Math"/>
                      </a:rPr>
                      <m:t>;</m:t>
                    </m:r>
                    <m:r>
                      <a:rPr lang="en-US" sz="1800" b="0" i="1">
                        <a:latin typeface="Cambria Math"/>
                        <a:ea typeface="Cambria Math"/>
                      </a:rPr>
                      <m:t>𝑎𝑠𝑠𝑢𝑚𝑒𝑑</m:t>
                    </m:r>
                    <m:r>
                      <a:rPr lang="en-US" sz="1800" b="0" i="1">
                        <a:latin typeface="Cambria Math"/>
                        <a:ea typeface="Cambria Math"/>
                      </a:rPr>
                      <m:t> </m:t>
                    </m:r>
                    <m:r>
                      <a:rPr lang="en-US" sz="1800" i="1">
                        <a:latin typeface="Cambria Math"/>
                        <a:ea typeface="Cambria Math"/>
                      </a:rPr>
                      <m:t>𝑡𝑜</m:t>
                    </m:r>
                    <m:r>
                      <a:rPr lang="en-US" sz="1800" i="1">
                        <a:latin typeface="Cambria Math"/>
                        <a:ea typeface="Cambria Math"/>
                      </a:rPr>
                      <m:t> </m:t>
                    </m:r>
                    <m:r>
                      <a:rPr lang="en-US" sz="1800" i="1">
                        <a:latin typeface="Cambria Math"/>
                        <a:ea typeface="Cambria Math"/>
                      </a:rPr>
                      <m:t>𝑏𝑒</m:t>
                    </m:r>
                    <m:f>
                      <m:fPr>
                        <m:ctrlPr>
                          <a:rPr lang="en-US" sz="1800" i="1">
                            <a:latin typeface="Cambria Math"/>
                            <a:ea typeface="Cambria Math"/>
                          </a:rPr>
                        </m:ctrlPr>
                      </m:fPr>
                      <m:num>
                        <m:r>
                          <a:rPr lang="en-US" sz="1800" i="1">
                            <a:latin typeface="Cambria Math"/>
                            <a:ea typeface="Cambria Math"/>
                          </a:rPr>
                          <m:t>3</m:t>
                        </m:r>
                        <m:r>
                          <a:rPr lang="en-US" sz="1800" i="1">
                            <a:latin typeface="Cambria Math"/>
                            <a:ea typeface="Cambria Math"/>
                          </a:rPr>
                          <m:t>𝑒</m:t>
                        </m:r>
                        <m:r>
                          <a:rPr lang="en-US" sz="1800" i="1">
                            <a:latin typeface="Cambria Math"/>
                            <a:ea typeface="Cambria Math"/>
                          </a:rPr>
                          <m:t>8</m:t>
                        </m:r>
                        <m:d>
                          <m:dPr>
                            <m:begChr m:val="{"/>
                            <m:endChr m:val="}"/>
                            <m:ctrlPr>
                              <a:rPr lang="en-US" sz="1800" i="1">
                                <a:latin typeface="Cambria Math"/>
                                <a:ea typeface="Cambria Math"/>
                              </a:rPr>
                            </m:ctrlPr>
                          </m:dPr>
                          <m:e>
                            <m:f>
                              <m:fPr>
                                <m:ctrlPr>
                                  <a:rPr lang="en-US" sz="1800" i="1">
                                    <a:latin typeface="Cambria Math"/>
                                    <a:ea typeface="Cambria Math"/>
                                  </a:rPr>
                                </m:ctrlPr>
                              </m:fPr>
                              <m:num>
                                <m:r>
                                  <a:rPr lang="en-US" sz="1800" i="1">
                                    <a:latin typeface="Cambria Math"/>
                                    <a:ea typeface="Cambria Math"/>
                                  </a:rPr>
                                  <m:t>𝑚</m:t>
                                </m:r>
                              </m:num>
                              <m:den>
                                <m:r>
                                  <a:rPr lang="en-US" sz="1800" i="1">
                                    <a:latin typeface="Cambria Math"/>
                                    <a:ea typeface="Cambria Math"/>
                                  </a:rPr>
                                  <m:t>𝑠</m:t>
                                </m:r>
                              </m:den>
                            </m:f>
                          </m:e>
                        </m:d>
                      </m:num>
                      <m:den>
                        <m:r>
                          <a:rPr lang="en-US" sz="1800" i="1">
                            <a:latin typeface="Cambria Math"/>
                            <a:ea typeface="Cambria Math"/>
                          </a:rPr>
                          <m:t>900</m:t>
                        </m:r>
                        <m:r>
                          <a:rPr lang="en-US" sz="1800" i="1">
                            <a:latin typeface="Cambria Math"/>
                            <a:ea typeface="Cambria Math"/>
                          </a:rPr>
                          <m:t>𝑒</m:t>
                        </m:r>
                        <m:r>
                          <a:rPr lang="en-US" sz="1800" i="1">
                            <a:latin typeface="Cambria Math"/>
                            <a:ea typeface="Cambria Math"/>
                          </a:rPr>
                          <m:t>6</m:t>
                        </m:r>
                        <m:d>
                          <m:dPr>
                            <m:begChr m:val="{"/>
                            <m:endChr m:val="}"/>
                            <m:ctrlPr>
                              <a:rPr lang="en-US" sz="1800" i="1">
                                <a:latin typeface="Cambria Math"/>
                                <a:ea typeface="Cambria Math"/>
                              </a:rPr>
                            </m:ctrlPr>
                          </m:dPr>
                          <m:e>
                            <m:f>
                              <m:fPr>
                                <m:ctrlPr>
                                  <a:rPr lang="en-US" sz="1800" i="1">
                                    <a:latin typeface="Cambria Math"/>
                                    <a:ea typeface="Cambria Math"/>
                                  </a:rPr>
                                </m:ctrlPr>
                              </m:fPr>
                              <m:num>
                                <m:r>
                                  <a:rPr lang="en-US" sz="1800" i="1">
                                    <a:latin typeface="Cambria Math"/>
                                    <a:ea typeface="Cambria Math"/>
                                  </a:rPr>
                                  <m:t>1</m:t>
                                </m:r>
                              </m:num>
                              <m:den>
                                <m:r>
                                  <a:rPr lang="en-US" sz="1800" i="1">
                                    <a:latin typeface="Cambria Math"/>
                                    <a:ea typeface="Cambria Math"/>
                                  </a:rPr>
                                  <m:t>𝑠</m:t>
                                </m:r>
                              </m:den>
                            </m:f>
                          </m:e>
                        </m:d>
                      </m:den>
                    </m:f>
                    <m:r>
                      <a:rPr lang="en-US" sz="1800" i="1">
                        <a:latin typeface="Cambria Math"/>
                        <a:ea typeface="Cambria Math"/>
                      </a:rPr>
                      <m:t>=</m:t>
                    </m:r>
                    <m:f>
                      <m:fPr>
                        <m:ctrlPr>
                          <a:rPr lang="en-US" sz="1800" i="1">
                            <a:latin typeface="Cambria Math"/>
                            <a:ea typeface="Cambria Math"/>
                          </a:rPr>
                        </m:ctrlPr>
                      </m:fPr>
                      <m:num>
                        <m:r>
                          <a:rPr lang="en-US" sz="1800" i="1">
                            <a:latin typeface="Cambria Math"/>
                            <a:ea typeface="Cambria Math"/>
                          </a:rPr>
                          <m:t>1</m:t>
                        </m:r>
                      </m:num>
                      <m:den>
                        <m:r>
                          <a:rPr lang="en-US" sz="1800" i="1">
                            <a:latin typeface="Cambria Math"/>
                            <a:ea typeface="Cambria Math"/>
                          </a:rPr>
                          <m:t>3</m:t>
                        </m:r>
                      </m:den>
                    </m:f>
                    <m:r>
                      <a:rPr lang="en-US" sz="1800" i="1">
                        <a:latin typeface="Cambria Math"/>
                        <a:ea typeface="Cambria Math"/>
                      </a:rPr>
                      <m:t>{</m:t>
                    </m:r>
                    <m:r>
                      <a:rPr lang="en-US" sz="1800" i="1">
                        <a:latin typeface="Cambria Math"/>
                        <a:ea typeface="Cambria Math"/>
                      </a:rPr>
                      <m:t>𝑚</m:t>
                    </m:r>
                    <m:r>
                      <a:rPr lang="en-US" sz="1800" i="1">
                        <a:latin typeface="Cambria Math"/>
                        <a:ea typeface="Cambria Math"/>
                      </a:rPr>
                      <m:t>}</m:t>
                    </m:r>
                  </m:oMath>
                </a14:m>
                <a:r>
                  <a:rPr lang="en-US" sz="1800" i="1" dirty="0">
                    <a:latin typeface="Cambria" pitchFamily="18" charset="0"/>
                    <a:ea typeface="Cambria Math"/>
                  </a:rPr>
                  <a:t> </a:t>
                </a:r>
                <a:endParaRPr lang="en-US" sz="1800" dirty="0" smtClean="0">
                  <a:latin typeface="Cambria" pitchFamily="18" charset="0"/>
                </a:endParaRPr>
              </a:p>
              <a:p>
                <a:pPr>
                  <a:spcBef>
                    <a:spcPts val="1200"/>
                  </a:spcBef>
                  <a:spcAft>
                    <a:spcPts val="600"/>
                  </a:spcAft>
                </a:pPr>
                <a:r>
                  <a:rPr lang="en-US" sz="1800" dirty="0" smtClean="0">
                    <a:latin typeface="Cambria" pitchFamily="18" charset="0"/>
                  </a:rPr>
                  <a:t>Difference </a:t>
                </a:r>
                <a:r>
                  <a:rPr lang="en-US" sz="1800" dirty="0" smtClean="0">
                    <a:latin typeface="Cambria" pitchFamily="18" charset="0"/>
                  </a:rPr>
                  <a:t>in trace lengths:</a:t>
                </a:r>
              </a:p>
              <a:p>
                <a:pPr marL="0" indent="0">
                  <a:spcBef>
                    <a:spcPts val="1200"/>
                  </a:spcBef>
                  <a:buNone/>
                </a:pPr>
                <a14:m>
                  <m:oMathPara xmlns:m="http://schemas.openxmlformats.org/officeDocument/2006/math">
                    <m:oMathParaPr>
                      <m:jc m:val="centerGroup"/>
                    </m:oMathParaPr>
                    <m:oMath xmlns:m="http://schemas.openxmlformats.org/officeDocument/2006/math">
                      <m:r>
                        <a:rPr lang="en-US" sz="1800" i="1" smtClean="0">
                          <a:latin typeface="Cambria Math"/>
                          <a:ea typeface="Cambria Math"/>
                        </a:rPr>
                        <m:t>𝜆</m:t>
                      </m:r>
                      <m:d>
                        <m:dPr>
                          <m:ctrlPr>
                            <a:rPr lang="en-US" sz="1800" b="0" i="1" smtClean="0">
                              <a:latin typeface="Cambria Math"/>
                              <a:ea typeface="Cambria Math"/>
                            </a:rPr>
                          </m:ctrlPr>
                        </m:dPr>
                        <m:e>
                          <m:f>
                            <m:fPr>
                              <m:ctrlPr>
                                <a:rPr lang="en-US" sz="1800" b="0" i="1" smtClean="0">
                                  <a:latin typeface="Cambria Math"/>
                                  <a:ea typeface="Cambria Math"/>
                                </a:rPr>
                              </m:ctrlPr>
                            </m:fPr>
                            <m:num>
                              <m:r>
                                <a:rPr lang="en-US" sz="1800" b="0" i="1" smtClean="0">
                                  <a:latin typeface="Cambria Math"/>
                                  <a:ea typeface="Cambria Math"/>
                                </a:rPr>
                                <m:t>55.6°</m:t>
                              </m:r>
                            </m:num>
                            <m:den>
                              <m:r>
                                <a:rPr lang="en-US" sz="1800" b="0" i="1" smtClean="0">
                                  <a:latin typeface="Cambria Math"/>
                                  <a:ea typeface="Cambria Math"/>
                                </a:rPr>
                                <m:t>360°</m:t>
                              </m:r>
                            </m:den>
                          </m:f>
                        </m:e>
                      </m:d>
                      <m:r>
                        <a:rPr lang="en-US" sz="1800" b="0" i="1" smtClean="0">
                          <a:latin typeface="Cambria Math"/>
                          <a:ea typeface="Cambria Math"/>
                        </a:rPr>
                        <m:t>=</m:t>
                      </m:r>
                      <m:f>
                        <m:fPr>
                          <m:ctrlPr>
                            <a:rPr lang="en-US" sz="1800" b="0" i="1" smtClean="0">
                              <a:latin typeface="Cambria Math"/>
                              <a:ea typeface="Cambria Math"/>
                            </a:rPr>
                          </m:ctrlPr>
                        </m:fPr>
                        <m:num>
                          <m:r>
                            <a:rPr lang="en-US" sz="1800" b="0" i="1" smtClean="0">
                              <a:latin typeface="Cambria Math"/>
                              <a:ea typeface="Cambria Math"/>
                            </a:rPr>
                            <m:t>1</m:t>
                          </m:r>
                        </m:num>
                        <m:den>
                          <m:r>
                            <a:rPr lang="en-US" sz="1800" b="0" i="1" smtClean="0">
                              <a:latin typeface="Cambria Math"/>
                              <a:ea typeface="Cambria Math"/>
                            </a:rPr>
                            <m:t>3</m:t>
                          </m:r>
                        </m:den>
                      </m:f>
                      <m:r>
                        <a:rPr lang="en-US" sz="1800" i="1">
                          <a:latin typeface="Cambria Math"/>
                          <a:ea typeface="Cambria Math"/>
                        </a:rPr>
                        <m:t>×</m:t>
                      </m:r>
                      <m:r>
                        <a:rPr lang="en-US" sz="1800" b="0" i="1" smtClean="0">
                          <a:latin typeface="Cambria Math"/>
                          <a:ea typeface="Cambria Math"/>
                        </a:rPr>
                        <m:t>0.1544=0.0515 </m:t>
                      </m:r>
                      <m:d>
                        <m:dPr>
                          <m:begChr m:val="{"/>
                          <m:endChr m:val="}"/>
                          <m:ctrlPr>
                            <a:rPr lang="en-US" sz="1800" b="0" i="1" smtClean="0">
                              <a:latin typeface="Cambria Math"/>
                              <a:ea typeface="Cambria Math"/>
                            </a:rPr>
                          </m:ctrlPr>
                        </m:dPr>
                        <m:e>
                          <m:r>
                            <a:rPr lang="en-US" sz="1800" b="0" i="1" smtClean="0">
                              <a:latin typeface="Cambria Math"/>
                              <a:ea typeface="Cambria Math"/>
                            </a:rPr>
                            <m:t>𝑚</m:t>
                          </m:r>
                        </m:e>
                      </m:d>
                      <m:r>
                        <a:rPr lang="en-US" sz="1800" b="0" i="1" smtClean="0">
                          <a:latin typeface="Cambria Math"/>
                          <a:ea typeface="Cambria Math"/>
                        </a:rPr>
                        <m:t>=2.03 </m:t>
                      </m:r>
                      <m:r>
                        <a:rPr lang="en-US" sz="1800" b="0" i="1" smtClean="0">
                          <a:latin typeface="Cambria Math"/>
                          <a:ea typeface="Cambria Math"/>
                        </a:rPr>
                        <m:t>𝑖𝑛𝑐h𝑒𝑠</m:t>
                      </m:r>
                    </m:oMath>
                  </m:oMathPara>
                </a14:m>
                <a:endParaRPr lang="en-US" sz="1800" dirty="0" smtClean="0">
                  <a:latin typeface="Cambria" pitchFamily="18" charset="0"/>
                </a:endParaRPr>
              </a:p>
              <a:p>
                <a:pPr marL="0" indent="0">
                  <a:spcBef>
                    <a:spcPts val="0"/>
                  </a:spcBef>
                  <a:buNone/>
                </a:pPr>
                <a:endParaRPr lang="en-US" sz="1900" i="1" dirty="0" smtClean="0">
                  <a:latin typeface="Cambria" pitchFamily="18" charset="0"/>
                  <a:ea typeface="Cambria Math"/>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6973" y="1600200"/>
                <a:ext cx="8153627" cy="4724400"/>
              </a:xfrm>
              <a:blipFill rotWithShape="1">
                <a:blip r:embed="rId2"/>
                <a:stretch>
                  <a:fillRect l="-747" t="-1290"/>
                </a:stretch>
              </a:blipFill>
            </p:spPr>
            <p:txBody>
              <a:bodyPr/>
              <a:lstStyle/>
              <a:p>
                <a:r>
                  <a:rPr lang="en-US">
                    <a:noFill/>
                  </a:rPr>
                  <a:t> </a:t>
                </a:r>
              </a:p>
            </p:txBody>
          </p:sp>
        </mc:Fallback>
      </mc:AlternateContent>
    </p:spTree>
    <p:extLst>
      <p:ext uri="{BB962C8B-B14F-4D97-AF65-F5344CB8AC3E}">
        <p14:creationId xmlns:p14="http://schemas.microsoft.com/office/powerpoint/2010/main" val="1579392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600" b="1" dirty="0" smtClean="0">
                <a:latin typeface="Cambria" pitchFamily="18" charset="0"/>
              </a:rPr>
              <a:t>Top Action Items</a:t>
            </a:r>
            <a:endParaRPr lang="en-US" sz="3600" b="1" dirty="0">
              <a:latin typeface="Cambria" pitchFamily="18" charset="0"/>
            </a:endParaRPr>
          </a:p>
        </p:txBody>
      </p:sp>
      <p:sp>
        <p:nvSpPr>
          <p:cNvPr id="3" name="Content Placeholder 2"/>
          <p:cNvSpPr>
            <a:spLocks noGrp="1"/>
          </p:cNvSpPr>
          <p:nvPr>
            <p:ph idx="1"/>
          </p:nvPr>
        </p:nvSpPr>
        <p:spPr>
          <a:xfrm>
            <a:off x="913946" y="1752600"/>
            <a:ext cx="8230054" cy="2362091"/>
          </a:xfrm>
        </p:spPr>
        <p:txBody>
          <a:bodyPr/>
          <a:lstStyle/>
          <a:p>
            <a:r>
              <a:rPr lang="en-US" sz="2400" dirty="0" smtClean="0">
                <a:latin typeface="Cambria" pitchFamily="18" charset="0"/>
              </a:rPr>
              <a:t> “Identify why you are doing this project.”</a:t>
            </a:r>
          </a:p>
          <a:p>
            <a:r>
              <a:rPr lang="en-US" sz="2400" dirty="0" smtClean="0">
                <a:latin typeface="Cambria" pitchFamily="18" charset="0"/>
              </a:rPr>
              <a:t> “Figure out some way to reduce costs.”</a:t>
            </a:r>
          </a:p>
          <a:p>
            <a:r>
              <a:rPr lang="en-US" sz="2400" dirty="0" smtClean="0">
                <a:latin typeface="Cambria" pitchFamily="18" charset="0"/>
              </a:rPr>
              <a:t> “Indicate how everything will be connected.”</a:t>
            </a:r>
          </a:p>
          <a:p>
            <a:r>
              <a:rPr lang="en-US" sz="2400" dirty="0" smtClean="0">
                <a:latin typeface="Cambria" pitchFamily="18" charset="0"/>
              </a:rPr>
              <a:t> “Compile a complete schematic of the system.”</a:t>
            </a:r>
          </a:p>
          <a:p>
            <a:r>
              <a:rPr lang="en-US" sz="2400" dirty="0" smtClean="0">
                <a:latin typeface="Cambria" pitchFamily="18" charset="0"/>
              </a:rPr>
              <a:t> “Plan out how the packaging is going to be done.”</a:t>
            </a:r>
            <a:endParaRPr lang="en-US" sz="2300" dirty="0">
              <a:latin typeface="Cambria" pitchFamily="18" charset="0"/>
            </a:endParaRPr>
          </a:p>
        </p:txBody>
      </p:sp>
    </p:spTree>
    <p:extLst>
      <p:ext uri="{BB962C8B-B14F-4D97-AF65-F5344CB8AC3E}">
        <p14:creationId xmlns:p14="http://schemas.microsoft.com/office/powerpoint/2010/main" val="3022625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32004" tIns="16002" rIns="32004" bIns="16002" anchor="b"/>
          <a:lstStyle/>
          <a:p>
            <a:r>
              <a:rPr lang="en-US" sz="3600" b="1" dirty="0" smtClean="0">
                <a:latin typeface="Cambria" pitchFamily="18" charset="0"/>
              </a:rPr>
              <a:t>Risk Analysis</a:t>
            </a:r>
            <a:endParaRPr lang="en-US" sz="3600" b="1" dirty="0">
              <a:latin typeface="Cambria" pitchFamily="18" charset="0"/>
            </a:endParaRPr>
          </a:p>
        </p:txBody>
      </p:sp>
      <p:sp>
        <p:nvSpPr>
          <p:cNvPr id="3" name="Content Placeholder 2"/>
          <p:cNvSpPr>
            <a:spLocks noGrp="1"/>
          </p:cNvSpPr>
          <p:nvPr>
            <p:ph idx="1"/>
          </p:nvPr>
        </p:nvSpPr>
        <p:spPr>
          <a:xfrm>
            <a:off x="457200" y="1371600"/>
            <a:ext cx="8229600" cy="5257800"/>
          </a:xfrm>
        </p:spPr>
        <p:txBody>
          <a:bodyPr lIns="32004" tIns="16002" rIns="32004" bIns="16002"/>
          <a:lstStyle/>
          <a:p>
            <a:r>
              <a:rPr lang="en-US" sz="2400" dirty="0" smtClean="0">
                <a:latin typeface="Cambria" pitchFamily="18" charset="0"/>
              </a:rPr>
              <a:t> </a:t>
            </a:r>
            <a:r>
              <a:rPr lang="en-US" sz="2400" i="1" dirty="0" smtClean="0">
                <a:latin typeface="Cambria" pitchFamily="18" charset="0"/>
              </a:rPr>
              <a:t>Risk</a:t>
            </a:r>
            <a:r>
              <a:rPr lang="en-US" sz="2400" dirty="0" smtClean="0">
                <a:latin typeface="Cambria" pitchFamily="18" charset="0"/>
              </a:rPr>
              <a:t>: </a:t>
            </a:r>
            <a:r>
              <a:rPr lang="en-US" sz="2400" dirty="0" smtClean="0">
                <a:latin typeface="Cambria" pitchFamily="18" charset="0"/>
              </a:rPr>
              <a:t>Honeywell </a:t>
            </a:r>
            <a:r>
              <a:rPr lang="en-US" sz="2400" dirty="0" smtClean="0">
                <a:latin typeface="Cambria" pitchFamily="18" charset="0"/>
              </a:rPr>
              <a:t>is unable to fabricate the </a:t>
            </a:r>
            <a:r>
              <a:rPr lang="en-US" sz="2400" dirty="0" smtClean="0">
                <a:latin typeface="Cambria" pitchFamily="18" charset="0"/>
              </a:rPr>
              <a:t>steering network </a:t>
            </a:r>
            <a:r>
              <a:rPr lang="en-US" sz="2400" dirty="0" smtClean="0">
                <a:latin typeface="Cambria" pitchFamily="18" charset="0"/>
              </a:rPr>
              <a:t>PCB </a:t>
            </a:r>
            <a:r>
              <a:rPr lang="en-US" sz="2400" dirty="0" smtClean="0">
                <a:latin typeface="Cambria" pitchFamily="18" charset="0"/>
              </a:rPr>
              <a:t>in time</a:t>
            </a:r>
            <a:endParaRPr lang="en-US" sz="2400" dirty="0" smtClean="0">
              <a:latin typeface="Cambria" pitchFamily="18" charset="0"/>
            </a:endParaRPr>
          </a:p>
          <a:p>
            <a:pPr lvl="3"/>
            <a:r>
              <a:rPr lang="en-US" sz="2200" dirty="0" smtClean="0">
                <a:latin typeface="Cambria" pitchFamily="18" charset="0"/>
                <a:ea typeface="+mn-ea"/>
                <a:cs typeface="+mn-cs"/>
              </a:rPr>
              <a:t> </a:t>
            </a:r>
            <a:r>
              <a:rPr lang="en-US" sz="2100" i="1" dirty="0" smtClean="0">
                <a:latin typeface="Cambria" pitchFamily="18" charset="0"/>
                <a:ea typeface="+mn-ea"/>
                <a:cs typeface="+mn-cs"/>
              </a:rPr>
              <a:t>Mitigation</a:t>
            </a:r>
            <a:r>
              <a:rPr lang="en-US" sz="2100" dirty="0" smtClean="0">
                <a:latin typeface="Cambria" pitchFamily="18" charset="0"/>
                <a:ea typeface="+mn-ea"/>
                <a:cs typeface="+mn-cs"/>
              </a:rPr>
              <a:t>: </a:t>
            </a:r>
            <a:r>
              <a:rPr lang="en-US" sz="2100" dirty="0" smtClean="0">
                <a:latin typeface="Cambria" pitchFamily="18" charset="0"/>
                <a:ea typeface="+mn-ea"/>
                <a:cs typeface="+mn-cs"/>
              </a:rPr>
              <a:t>We are b</a:t>
            </a:r>
            <a:r>
              <a:rPr lang="en-US" sz="2100" dirty="0" smtClean="0">
                <a:latin typeface="Cambria" pitchFamily="18" charset="0"/>
                <a:ea typeface="+mn-ea"/>
                <a:cs typeface="+mn-cs"/>
              </a:rPr>
              <a:t>uying a switch and will </a:t>
            </a:r>
            <a:r>
              <a:rPr lang="en-US" sz="2100" dirty="0" smtClean="0">
                <a:latin typeface="Cambria" pitchFamily="18" charset="0"/>
                <a:ea typeface="+mn-ea"/>
                <a:cs typeface="+mn-cs"/>
              </a:rPr>
              <a:t>use different lengths of </a:t>
            </a:r>
            <a:r>
              <a:rPr lang="en-US" sz="2100" dirty="0" smtClean="0">
                <a:latin typeface="Cambria" pitchFamily="18" charset="0"/>
                <a:ea typeface="+mn-ea"/>
                <a:cs typeface="+mn-cs"/>
              </a:rPr>
              <a:t>coax to steer the antenna</a:t>
            </a:r>
            <a:endParaRPr lang="en-US" sz="2100" dirty="0" smtClean="0">
              <a:latin typeface="Cambria" pitchFamily="18" charset="0"/>
              <a:ea typeface="+mn-ea"/>
              <a:cs typeface="+mn-cs"/>
            </a:endParaRPr>
          </a:p>
          <a:p>
            <a:r>
              <a:rPr lang="en-US" sz="2400" dirty="0" smtClean="0">
                <a:latin typeface="Cambria" pitchFamily="18" charset="0"/>
              </a:rPr>
              <a:t> </a:t>
            </a:r>
            <a:r>
              <a:rPr lang="en-US" sz="2400" i="1" dirty="0" smtClean="0">
                <a:latin typeface="Cambria" pitchFamily="18" charset="0"/>
              </a:rPr>
              <a:t>Risk</a:t>
            </a:r>
            <a:r>
              <a:rPr lang="en-US" sz="2400" dirty="0" smtClean="0">
                <a:latin typeface="Cambria" pitchFamily="18" charset="0"/>
              </a:rPr>
              <a:t>: Problems with multipath and obstructions lead to inconsistent </a:t>
            </a:r>
            <a:r>
              <a:rPr lang="en-US" sz="2400" dirty="0" smtClean="0">
                <a:latin typeface="Cambria" pitchFamily="18" charset="0"/>
              </a:rPr>
              <a:t>results during testing</a:t>
            </a:r>
            <a:endParaRPr lang="en-US" sz="2400" dirty="0" smtClean="0">
              <a:latin typeface="Cambria" pitchFamily="18" charset="0"/>
            </a:endParaRPr>
          </a:p>
          <a:p>
            <a:pPr lvl="3"/>
            <a:r>
              <a:rPr lang="en-US" sz="2200" dirty="0" smtClean="0">
                <a:latin typeface="Cambria" pitchFamily="18" charset="0"/>
                <a:ea typeface="+mn-ea"/>
                <a:cs typeface="+mn-cs"/>
              </a:rPr>
              <a:t> </a:t>
            </a:r>
            <a:r>
              <a:rPr lang="en-US" sz="2200" i="1" dirty="0" smtClean="0">
                <a:latin typeface="Cambria" pitchFamily="18" charset="0"/>
                <a:ea typeface="+mn-ea"/>
                <a:cs typeface="+mn-cs"/>
              </a:rPr>
              <a:t>Mitigation</a:t>
            </a:r>
            <a:r>
              <a:rPr lang="en-US" sz="2200" dirty="0" smtClean="0">
                <a:latin typeface="Cambria" pitchFamily="18" charset="0"/>
                <a:ea typeface="+mn-ea"/>
                <a:cs typeface="+mn-cs"/>
              </a:rPr>
              <a:t>: </a:t>
            </a:r>
            <a:r>
              <a:rPr lang="en-US" sz="2100" dirty="0" smtClean="0">
                <a:latin typeface="Cambria" pitchFamily="18" charset="0"/>
                <a:ea typeface="+mn-ea"/>
                <a:cs typeface="+mn-cs"/>
              </a:rPr>
              <a:t>Perform </a:t>
            </a:r>
            <a:r>
              <a:rPr lang="en-US" sz="2100" dirty="0" smtClean="0">
                <a:latin typeface="Cambria" pitchFamily="18" charset="0"/>
                <a:ea typeface="+mn-ea"/>
                <a:cs typeface="+mn-cs"/>
              </a:rPr>
              <a:t>experiments </a:t>
            </a:r>
            <a:r>
              <a:rPr lang="en-US" sz="2100" dirty="0" smtClean="0">
                <a:latin typeface="Cambria" pitchFamily="18" charset="0"/>
                <a:ea typeface="+mn-ea"/>
                <a:cs typeface="+mn-cs"/>
              </a:rPr>
              <a:t>in an open space outside</a:t>
            </a:r>
            <a:endParaRPr lang="en-US" sz="2100" dirty="0" smtClean="0">
              <a:latin typeface="Cambria" pitchFamily="18" charset="0"/>
              <a:ea typeface="+mn-ea"/>
              <a:cs typeface="+mn-cs"/>
            </a:endParaRPr>
          </a:p>
          <a:p>
            <a:r>
              <a:rPr lang="en-US" sz="2400" dirty="0" smtClean="0">
                <a:latin typeface="Cambria" pitchFamily="18" charset="0"/>
              </a:rPr>
              <a:t> </a:t>
            </a:r>
            <a:r>
              <a:rPr lang="en-US" sz="2400" i="1" dirty="0" smtClean="0">
                <a:latin typeface="Cambria" pitchFamily="18" charset="0"/>
              </a:rPr>
              <a:t>Risk</a:t>
            </a:r>
            <a:r>
              <a:rPr lang="en-US" sz="2400" dirty="0" smtClean="0">
                <a:latin typeface="Cambria" pitchFamily="18" charset="0"/>
              </a:rPr>
              <a:t>: Issues getting the phase network to function properly.</a:t>
            </a:r>
          </a:p>
          <a:p>
            <a:pPr lvl="3"/>
            <a:r>
              <a:rPr lang="en-US" sz="2200" dirty="0" smtClean="0">
                <a:latin typeface="Cambria" pitchFamily="18" charset="0"/>
                <a:ea typeface="+mn-ea"/>
                <a:cs typeface="+mn-cs"/>
              </a:rPr>
              <a:t> </a:t>
            </a:r>
            <a:r>
              <a:rPr lang="en-US" sz="2200" i="1" dirty="0" smtClean="0">
                <a:latin typeface="Cambria" pitchFamily="18" charset="0"/>
                <a:ea typeface="+mn-ea"/>
                <a:cs typeface="+mn-cs"/>
              </a:rPr>
              <a:t>Mitigation</a:t>
            </a:r>
            <a:r>
              <a:rPr lang="en-US" sz="2200" dirty="0" smtClean="0">
                <a:latin typeface="Cambria" pitchFamily="18" charset="0"/>
                <a:ea typeface="+mn-ea"/>
                <a:cs typeface="+mn-cs"/>
              </a:rPr>
              <a:t>: </a:t>
            </a:r>
            <a:r>
              <a:rPr lang="en-US" sz="2100" dirty="0" smtClean="0">
                <a:latin typeface="Cambria" pitchFamily="18" charset="0"/>
                <a:ea typeface="+mn-ea"/>
                <a:cs typeface="+mn-cs"/>
              </a:rPr>
              <a:t>Rely </a:t>
            </a:r>
            <a:r>
              <a:rPr lang="en-US" sz="2100" dirty="0" smtClean="0">
                <a:latin typeface="Cambria" pitchFamily="18" charset="0"/>
                <a:ea typeface="+mn-ea"/>
                <a:cs typeface="+mn-cs"/>
              </a:rPr>
              <a:t>on functionality of UHF reader alone to accomplish basic localization</a:t>
            </a:r>
            <a:r>
              <a:rPr lang="en-US" sz="2100" dirty="0" smtClean="0">
                <a:latin typeface="Cambria" pitchFamily="18" charset="0"/>
                <a:ea typeface="+mn-ea"/>
                <a:cs typeface="+mn-cs"/>
              </a:rPr>
              <a:t>.</a:t>
            </a:r>
          </a:p>
          <a:p>
            <a:r>
              <a:rPr lang="en-US" sz="2400" dirty="0">
                <a:latin typeface="Cambria" pitchFamily="18" charset="0"/>
              </a:rPr>
              <a:t> </a:t>
            </a:r>
            <a:r>
              <a:rPr lang="en-US" sz="2400" i="1" dirty="0" smtClean="0">
                <a:latin typeface="Cambria" pitchFamily="18" charset="0"/>
              </a:rPr>
              <a:t>Risk</a:t>
            </a:r>
            <a:r>
              <a:rPr lang="en-US" sz="2400" dirty="0" smtClean="0">
                <a:latin typeface="Cambria" pitchFamily="18" charset="0"/>
              </a:rPr>
              <a:t>: Honeywell can’t provide the necessary coax cables</a:t>
            </a:r>
          </a:p>
          <a:p>
            <a:pPr lvl="3"/>
            <a:r>
              <a:rPr lang="en-US" sz="2100" dirty="0">
                <a:latin typeface="Cambria" pitchFamily="18" charset="0"/>
                <a:ea typeface="+mn-ea"/>
                <a:cs typeface="+mn-cs"/>
              </a:rPr>
              <a:t> </a:t>
            </a:r>
            <a:r>
              <a:rPr lang="en-US" sz="2100" i="1" dirty="0" smtClean="0">
                <a:latin typeface="Cambria" pitchFamily="18" charset="0"/>
                <a:ea typeface="+mn-ea"/>
                <a:cs typeface="+mn-cs"/>
              </a:rPr>
              <a:t>Mitigation</a:t>
            </a:r>
            <a:r>
              <a:rPr lang="en-US" sz="2100" dirty="0" smtClean="0">
                <a:latin typeface="Cambria" pitchFamily="18" charset="0"/>
                <a:ea typeface="+mn-ea"/>
                <a:cs typeface="+mn-cs"/>
              </a:rPr>
              <a:t>: Excess from Nichols Hall will be used, courtesy of Prof. Allen</a:t>
            </a:r>
            <a:endParaRPr lang="en-US" sz="2100" dirty="0" smtClean="0">
              <a:latin typeface="Cambria" pitchFamily="18" charset="0"/>
              <a:ea typeface="+mn-ea"/>
              <a:cs typeface="+mn-cs"/>
            </a:endParaRPr>
          </a:p>
          <a:p>
            <a:pPr marL="448056" lvl="1" indent="0"/>
            <a:endParaRPr lang="en-US" sz="2400" dirty="0">
              <a:latin typeface="Cambria" pitchFamily="18" charset="0"/>
              <a:ea typeface="+mn-ea"/>
              <a:cs typeface="+mn-cs"/>
            </a:endParaRPr>
          </a:p>
        </p:txBody>
      </p:sp>
    </p:spTree>
    <p:extLst>
      <p:ext uri="{BB962C8B-B14F-4D97-AF65-F5344CB8AC3E}">
        <p14:creationId xmlns:p14="http://schemas.microsoft.com/office/powerpoint/2010/main" val="2289915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32004" tIns="16002" rIns="32004" bIns="16002" anchor="b"/>
          <a:lstStyle/>
          <a:p>
            <a:r>
              <a:rPr lang="en-US" sz="3600" b="1" dirty="0" smtClean="0">
                <a:latin typeface="Cambria" pitchFamily="18" charset="0"/>
              </a:rPr>
              <a:t>Milestones</a:t>
            </a:r>
            <a:endParaRPr lang="en-US" sz="3600" b="1" dirty="0">
              <a:latin typeface="Cambria" pitchFamily="18" charset="0"/>
            </a:endParaRPr>
          </a:p>
        </p:txBody>
      </p:sp>
      <p:sp>
        <p:nvSpPr>
          <p:cNvPr id="3" name="Content Placeholder 2"/>
          <p:cNvSpPr>
            <a:spLocks noGrp="1"/>
          </p:cNvSpPr>
          <p:nvPr>
            <p:ph idx="1"/>
          </p:nvPr>
        </p:nvSpPr>
        <p:spPr/>
        <p:txBody>
          <a:bodyPr lIns="32004" tIns="16002" rIns="32004" bIns="16002"/>
          <a:lstStyle/>
          <a:p>
            <a:r>
              <a:rPr lang="en-US" sz="2400" b="1" dirty="0" smtClean="0">
                <a:latin typeface="Cambria" pitchFamily="18" charset="0"/>
              </a:rPr>
              <a:t>Milestone #</a:t>
            </a:r>
            <a:r>
              <a:rPr lang="en-US" sz="2400" b="1" dirty="0" smtClean="0">
                <a:latin typeface="Cambria" pitchFamily="18" charset="0"/>
              </a:rPr>
              <a:t>1 (by April 6</a:t>
            </a:r>
            <a:r>
              <a:rPr lang="en-US" sz="2400" b="1" baseline="30000" dirty="0" smtClean="0">
                <a:latin typeface="Cambria" pitchFamily="18" charset="0"/>
              </a:rPr>
              <a:t>th</a:t>
            </a:r>
            <a:r>
              <a:rPr lang="en-US" sz="2400" b="1" dirty="0" smtClean="0">
                <a:latin typeface="Cambria" pitchFamily="18" charset="0"/>
              </a:rPr>
              <a:t>):</a:t>
            </a:r>
            <a:endParaRPr lang="en-US" sz="2400" b="1" dirty="0" smtClean="0">
              <a:latin typeface="Cambria" pitchFamily="18" charset="0"/>
            </a:endParaRPr>
          </a:p>
          <a:p>
            <a:pPr marL="0" indent="0">
              <a:buNone/>
            </a:pPr>
            <a:r>
              <a:rPr lang="en-US" sz="2400" dirty="0" smtClean="0">
                <a:latin typeface="Cambria" pitchFamily="18" charset="0"/>
              </a:rPr>
              <a:t>Successfully read an RFID tag using the reader as it normally functions (that is, without the steering network). This we will do by connect the antennas directly to the reader and following its testing documentation.</a:t>
            </a:r>
          </a:p>
          <a:p>
            <a:pPr marL="0" indent="0">
              <a:buNone/>
            </a:pPr>
            <a:endParaRPr lang="en-US" sz="2000" dirty="0" smtClean="0">
              <a:latin typeface="Cambria" pitchFamily="18" charset="0"/>
            </a:endParaRPr>
          </a:p>
          <a:p>
            <a:r>
              <a:rPr lang="en-US" sz="2400" b="1" dirty="0" smtClean="0">
                <a:latin typeface="Cambria" pitchFamily="18" charset="0"/>
              </a:rPr>
              <a:t>Milestone #</a:t>
            </a:r>
            <a:r>
              <a:rPr lang="en-US" sz="2400" b="1" dirty="0" smtClean="0">
                <a:latin typeface="Cambria" pitchFamily="18" charset="0"/>
              </a:rPr>
              <a:t>2 (by April 20</a:t>
            </a:r>
            <a:r>
              <a:rPr lang="en-US" sz="2400" b="1" baseline="30000" dirty="0" smtClean="0">
                <a:latin typeface="Cambria" pitchFamily="18" charset="0"/>
              </a:rPr>
              <a:t>th</a:t>
            </a:r>
            <a:r>
              <a:rPr lang="en-US" sz="2400" b="1" dirty="0" smtClean="0">
                <a:latin typeface="Cambria" pitchFamily="18" charset="0"/>
              </a:rPr>
              <a:t>):</a:t>
            </a:r>
            <a:endParaRPr lang="en-US" sz="2400" b="1" dirty="0" smtClean="0">
              <a:latin typeface="Cambria" pitchFamily="18" charset="0"/>
            </a:endParaRPr>
          </a:p>
          <a:p>
            <a:pPr marL="0" indent="0">
              <a:buNone/>
            </a:pPr>
            <a:r>
              <a:rPr lang="en-US" sz="2400" dirty="0" smtClean="0">
                <a:latin typeface="Cambria" pitchFamily="18" charset="0"/>
              </a:rPr>
              <a:t>Successfully steer the receiving beam. This includes the switching networks, </a:t>
            </a:r>
            <a:r>
              <a:rPr lang="en-US" sz="2400" dirty="0" err="1" smtClean="0">
                <a:latin typeface="Cambria" pitchFamily="18" charset="0"/>
              </a:rPr>
              <a:t>Arduino</a:t>
            </a:r>
            <a:r>
              <a:rPr lang="en-US" sz="2400" dirty="0" smtClean="0">
                <a:latin typeface="Cambria" pitchFamily="18" charset="0"/>
              </a:rPr>
              <a:t>, and software. The steering can be tested theoretically (using network analyzers) or physically (using a antenna pattern cross-section).</a:t>
            </a:r>
            <a:endParaRPr lang="en-US" sz="2400" b="1" dirty="0">
              <a:latin typeface="Cambria" pitchFamily="18" charset="0"/>
            </a:endParaRPr>
          </a:p>
        </p:txBody>
      </p:sp>
    </p:spTree>
    <p:extLst>
      <p:ext uri="{BB962C8B-B14F-4D97-AF65-F5344CB8AC3E}">
        <p14:creationId xmlns:p14="http://schemas.microsoft.com/office/powerpoint/2010/main" val="361363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600" b="1" dirty="0" smtClean="0">
                <a:latin typeface="Cambria" pitchFamily="18" charset="0"/>
              </a:rPr>
              <a:t>Action Item:</a:t>
            </a:r>
            <a:endParaRPr lang="en-US" sz="3600" b="1" dirty="0">
              <a:latin typeface="Cambria" pitchFamily="18" charset="0"/>
            </a:endParaRPr>
          </a:p>
        </p:txBody>
      </p:sp>
      <p:sp>
        <p:nvSpPr>
          <p:cNvPr id="3" name="Content Placeholder 2"/>
          <p:cNvSpPr>
            <a:spLocks noGrp="1"/>
          </p:cNvSpPr>
          <p:nvPr>
            <p:ph idx="1"/>
          </p:nvPr>
        </p:nvSpPr>
        <p:spPr>
          <a:xfrm>
            <a:off x="1447800" y="2590800"/>
            <a:ext cx="6172200" cy="2362091"/>
          </a:xfrm>
        </p:spPr>
        <p:txBody>
          <a:bodyPr/>
          <a:lstStyle/>
          <a:p>
            <a:pPr marL="0" indent="0" algn="ctr">
              <a:buNone/>
            </a:pPr>
            <a:r>
              <a:rPr lang="en-US" sz="4000" dirty="0" smtClean="0">
                <a:latin typeface="Cambria" pitchFamily="18" charset="0"/>
              </a:rPr>
              <a:t>“</a:t>
            </a:r>
            <a:r>
              <a:rPr lang="en-US" sz="4000" dirty="0" smtClean="0">
                <a:latin typeface="Cambria" pitchFamily="18" charset="0"/>
              </a:rPr>
              <a:t>Identify why you are doing this project</a:t>
            </a:r>
            <a:r>
              <a:rPr lang="en-US" sz="4000" dirty="0" smtClean="0">
                <a:latin typeface="Cambria" pitchFamily="18" charset="0"/>
              </a:rPr>
              <a:t>.”</a:t>
            </a:r>
            <a:endParaRPr lang="en-US" sz="4000" dirty="0" smtClean="0">
              <a:latin typeface="Cambria" pitchFamily="18" charset="0"/>
            </a:endParaRPr>
          </a:p>
        </p:txBody>
      </p:sp>
    </p:spTree>
    <p:extLst>
      <p:ext uri="{BB962C8B-B14F-4D97-AF65-F5344CB8AC3E}">
        <p14:creationId xmlns:p14="http://schemas.microsoft.com/office/powerpoint/2010/main" val="2168184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600" b="1" dirty="0" smtClean="0">
                <a:latin typeface="Cambria" pitchFamily="18" charset="0"/>
              </a:rPr>
              <a:t>Background</a:t>
            </a:r>
            <a:endParaRPr lang="en-US" sz="3600" b="1" dirty="0">
              <a:latin typeface="Cambria" pitchFamily="18" charset="0"/>
            </a:endParaRPr>
          </a:p>
        </p:txBody>
      </p:sp>
      <p:sp>
        <p:nvSpPr>
          <p:cNvPr id="3" name="Content Placeholder 2"/>
          <p:cNvSpPr>
            <a:spLocks noGrp="1"/>
          </p:cNvSpPr>
          <p:nvPr>
            <p:ph idx="1"/>
          </p:nvPr>
        </p:nvSpPr>
        <p:spPr/>
        <p:txBody>
          <a:bodyPr/>
          <a:lstStyle/>
          <a:p>
            <a:r>
              <a:rPr lang="en-US" sz="2400" dirty="0" smtClean="0">
                <a:latin typeface="Cambria" pitchFamily="18" charset="0"/>
              </a:rPr>
              <a:t> RFID </a:t>
            </a:r>
            <a:r>
              <a:rPr lang="en-US" sz="2400" dirty="0" smtClean="0">
                <a:latin typeface="Cambria" pitchFamily="18" charset="0"/>
              </a:rPr>
              <a:t>systems are used for tracking </a:t>
            </a:r>
            <a:r>
              <a:rPr lang="en-US" sz="2400" dirty="0" smtClean="0">
                <a:latin typeface="Cambria" pitchFamily="18" charset="0"/>
              </a:rPr>
              <a:t>Wal</a:t>
            </a:r>
            <a:r>
              <a:rPr lang="en-US" sz="2400" dirty="0">
                <a:latin typeface="Cambria" pitchFamily="18" charset="0"/>
              </a:rPr>
              <a:t>-</a:t>
            </a:r>
            <a:r>
              <a:rPr lang="en-US" sz="2400" dirty="0" smtClean="0">
                <a:latin typeface="Cambria" pitchFamily="18" charset="0"/>
              </a:rPr>
              <a:t>Mart </a:t>
            </a:r>
            <a:r>
              <a:rPr lang="en-US" sz="2400" dirty="0" smtClean="0">
                <a:latin typeface="Cambria" pitchFamily="18" charset="0"/>
              </a:rPr>
              <a:t>inventory, identifying lost animals, preventing shoplifting, and even tracking patients’ medicine intake.</a:t>
            </a:r>
            <a:br>
              <a:rPr lang="en-US" sz="2400" dirty="0" smtClean="0">
                <a:latin typeface="Cambria" pitchFamily="18" charset="0"/>
              </a:rPr>
            </a:br>
            <a:endParaRPr lang="en-US" sz="2400" dirty="0" smtClean="0">
              <a:latin typeface="Cambria" pitchFamily="18" charset="0"/>
            </a:endParaRPr>
          </a:p>
          <a:p>
            <a:r>
              <a:rPr lang="en-US" sz="2400" dirty="0" smtClean="0">
                <a:latin typeface="Cambria" pitchFamily="18" charset="0"/>
              </a:rPr>
              <a:t> Honeywell’s </a:t>
            </a:r>
            <a:r>
              <a:rPr lang="en-US" sz="2400" dirty="0" smtClean="0">
                <a:latin typeface="Cambria" pitchFamily="18" charset="0"/>
              </a:rPr>
              <a:t>expectations:</a:t>
            </a:r>
          </a:p>
          <a:p>
            <a:pPr lvl="1"/>
            <a:r>
              <a:rPr lang="en-US" sz="2300" dirty="0" smtClean="0">
                <a:latin typeface="Cambria" pitchFamily="18" charset="0"/>
              </a:rPr>
              <a:t> To be used as a locator of parts—not inventory.</a:t>
            </a:r>
          </a:p>
          <a:p>
            <a:pPr lvl="1"/>
            <a:r>
              <a:rPr lang="en-US" sz="2300" dirty="0" smtClean="0">
                <a:latin typeface="Cambria" pitchFamily="18" charset="0"/>
              </a:rPr>
              <a:t> Multi-path can be ignored for now.</a:t>
            </a:r>
          </a:p>
          <a:p>
            <a:pPr lvl="1"/>
            <a:r>
              <a:rPr lang="en-US" sz="2300" dirty="0" smtClean="0">
                <a:latin typeface="Cambria" pitchFamily="18" charset="0"/>
              </a:rPr>
              <a:t> All parts, boards and documentation will be turned over to them at the end.</a:t>
            </a:r>
          </a:p>
          <a:p>
            <a:pPr lvl="1"/>
            <a:r>
              <a:rPr lang="en-US" sz="2300" dirty="0" smtClean="0">
                <a:latin typeface="Cambria" pitchFamily="18" charset="0"/>
              </a:rPr>
              <a:t> Any excess monetary needs will be provided by them.</a:t>
            </a:r>
            <a:endParaRPr lang="en-US" sz="2300" dirty="0">
              <a:latin typeface="Cambria" pitchFamily="18" charset="0"/>
            </a:endParaRPr>
          </a:p>
        </p:txBody>
      </p:sp>
    </p:spTree>
    <p:extLst>
      <p:ext uri="{BB962C8B-B14F-4D97-AF65-F5344CB8AC3E}">
        <p14:creationId xmlns:p14="http://schemas.microsoft.com/office/powerpoint/2010/main" val="3022625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600" b="1" dirty="0" smtClean="0">
                <a:latin typeface="Cambria" pitchFamily="18" charset="0"/>
              </a:rPr>
              <a:t>Action Item:</a:t>
            </a:r>
            <a:endParaRPr lang="en-US" sz="3600" b="1" dirty="0">
              <a:latin typeface="Cambria" pitchFamily="18" charset="0"/>
            </a:endParaRPr>
          </a:p>
        </p:txBody>
      </p:sp>
      <p:sp>
        <p:nvSpPr>
          <p:cNvPr id="3" name="Content Placeholder 2"/>
          <p:cNvSpPr>
            <a:spLocks noGrp="1"/>
          </p:cNvSpPr>
          <p:nvPr>
            <p:ph idx="1"/>
          </p:nvPr>
        </p:nvSpPr>
        <p:spPr>
          <a:xfrm>
            <a:off x="1676400" y="2590800"/>
            <a:ext cx="5562600" cy="2362091"/>
          </a:xfrm>
        </p:spPr>
        <p:txBody>
          <a:bodyPr/>
          <a:lstStyle/>
          <a:p>
            <a:pPr marL="0" indent="0" algn="ctr">
              <a:buNone/>
            </a:pPr>
            <a:r>
              <a:rPr lang="en-US" sz="4000" dirty="0">
                <a:latin typeface="Cambria" pitchFamily="18" charset="0"/>
              </a:rPr>
              <a:t>“Figure out some way to reduce costs.”</a:t>
            </a:r>
            <a:endParaRPr lang="en-US" sz="4000" dirty="0" smtClean="0">
              <a:latin typeface="Cambria" pitchFamily="18" charset="0"/>
            </a:endParaRPr>
          </a:p>
        </p:txBody>
      </p:sp>
    </p:spTree>
    <p:extLst>
      <p:ext uri="{BB962C8B-B14F-4D97-AF65-F5344CB8AC3E}">
        <p14:creationId xmlns:p14="http://schemas.microsoft.com/office/powerpoint/2010/main" val="4082668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32004" tIns="16002" rIns="32004" bIns="16002" anchor="b"/>
          <a:lstStyle/>
          <a:p>
            <a:r>
              <a:rPr lang="en-US" sz="3600" b="1" dirty="0" smtClean="0">
                <a:latin typeface="Cambria" pitchFamily="18" charset="0"/>
              </a:rPr>
              <a:t>Cost </a:t>
            </a:r>
            <a:r>
              <a:rPr lang="en-US" sz="3600" b="1" dirty="0" smtClean="0">
                <a:latin typeface="Cambria" pitchFamily="18" charset="0"/>
              </a:rPr>
              <a:t>Changes</a:t>
            </a:r>
            <a:endParaRPr lang="en-US" sz="3600" b="1" dirty="0">
              <a:latin typeface="Cambria" pitchFamily="18" charset="0"/>
            </a:endParaRPr>
          </a:p>
        </p:txBody>
      </p:sp>
      <p:pic>
        <p:nvPicPr>
          <p:cNvPr id="4" name="Picture 8"/>
          <p:cNvPicPr>
            <a:picLocks noChangeAspect="1" noChangeArrowheads="1"/>
          </p:cNvPicPr>
          <p:nvPr/>
        </p:nvPicPr>
        <p:blipFill rotWithShape="1">
          <a:blip r:embed="rId2">
            <a:extLst>
              <a:ext uri="{28A0092B-C50C-407E-A947-70E740481C1C}">
                <a14:useLocalDpi xmlns:a14="http://schemas.microsoft.com/office/drawing/2010/main" val="0"/>
              </a:ext>
            </a:extLst>
          </a:blip>
          <a:srcRect l="11851" t="10565" r="24347" b="9478"/>
          <a:stretch/>
        </p:blipFill>
        <p:spPr bwMode="auto">
          <a:xfrm>
            <a:off x="341744" y="2057400"/>
            <a:ext cx="4357671" cy="35052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idx="1"/>
          </p:nvPr>
        </p:nvSpPr>
        <p:spPr>
          <a:xfrm>
            <a:off x="456973" y="1600309"/>
            <a:ext cx="762227" cy="457091"/>
          </a:xfrm>
        </p:spPr>
        <p:txBody>
          <a:bodyPr/>
          <a:lstStyle/>
          <a:p>
            <a:pPr marL="0" indent="0">
              <a:buNone/>
            </a:pPr>
            <a:r>
              <a:rPr lang="en-US" sz="2400" u="sng" dirty="0" smtClean="0">
                <a:latin typeface="Cambria" pitchFamily="18" charset="0"/>
              </a:rPr>
              <a:t>PDR:</a:t>
            </a:r>
            <a:endParaRPr lang="en-US" sz="2300" u="sng" dirty="0">
              <a:latin typeface="Cambria" pitchFamily="18" charset="0"/>
            </a:endParaRPr>
          </a:p>
        </p:txBody>
      </p:sp>
      <p:cxnSp>
        <p:nvCxnSpPr>
          <p:cNvPr id="6" name="Straight Connector 5"/>
          <p:cNvCxnSpPr/>
          <p:nvPr/>
        </p:nvCxnSpPr>
        <p:spPr bwMode="auto">
          <a:xfrm>
            <a:off x="2590800" y="2743200"/>
            <a:ext cx="2362200" cy="0"/>
          </a:xfrm>
          <a:prstGeom prst="line">
            <a:avLst/>
          </a:prstGeom>
          <a:ln>
            <a:solidFill>
              <a:srgbClr val="C00000"/>
            </a:solidFill>
            <a:headEnd type="none" w="med" len="med"/>
            <a:tailEnd type="triangle" w="lg" len="lg"/>
          </a:ln>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bwMode="auto">
          <a:xfrm>
            <a:off x="2286000" y="2971800"/>
            <a:ext cx="2667000" cy="0"/>
          </a:xfrm>
          <a:prstGeom prst="line">
            <a:avLst/>
          </a:prstGeom>
          <a:ln>
            <a:solidFill>
              <a:srgbClr val="C00000"/>
            </a:solidFill>
            <a:headEnd type="none" w="med" len="med"/>
            <a:tailEnd type="triangle" w="lg" len="lg"/>
          </a:ln>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bwMode="auto">
          <a:xfrm>
            <a:off x="2590800" y="3276600"/>
            <a:ext cx="2362200" cy="0"/>
          </a:xfrm>
          <a:prstGeom prst="line">
            <a:avLst/>
          </a:prstGeom>
          <a:ln>
            <a:solidFill>
              <a:srgbClr val="C00000"/>
            </a:solidFill>
            <a:headEnd type="none" w="med" len="med"/>
            <a:tailEnd type="triangle" w="lg" len="lg"/>
          </a:ln>
        </p:spPr>
        <p:style>
          <a:lnRef idx="2">
            <a:schemeClr val="dk1"/>
          </a:lnRef>
          <a:fillRef idx="0">
            <a:schemeClr val="dk1"/>
          </a:fillRef>
          <a:effectRef idx="1">
            <a:schemeClr val="dk1"/>
          </a:effectRef>
          <a:fontRef idx="minor">
            <a:schemeClr val="tx1"/>
          </a:fontRef>
        </p:style>
      </p:cxnSp>
      <p:cxnSp>
        <p:nvCxnSpPr>
          <p:cNvPr id="16" name="Straight Connector 15"/>
          <p:cNvCxnSpPr/>
          <p:nvPr/>
        </p:nvCxnSpPr>
        <p:spPr bwMode="auto">
          <a:xfrm>
            <a:off x="2590800" y="3505200"/>
            <a:ext cx="2362200" cy="0"/>
          </a:xfrm>
          <a:prstGeom prst="line">
            <a:avLst/>
          </a:prstGeom>
          <a:ln>
            <a:solidFill>
              <a:srgbClr val="C00000"/>
            </a:solidFill>
            <a:headEnd type="none" w="med" len="med"/>
            <a:tailEnd type="triangle" w="lg" len="lg"/>
          </a:ln>
        </p:spPr>
        <p:style>
          <a:lnRef idx="2">
            <a:schemeClr val="dk1"/>
          </a:lnRef>
          <a:fillRef idx="0">
            <a:schemeClr val="dk1"/>
          </a:fillRef>
          <a:effectRef idx="1">
            <a:schemeClr val="dk1"/>
          </a:effectRef>
          <a:fontRef idx="minor">
            <a:schemeClr val="tx1"/>
          </a:fontRef>
        </p:style>
      </p:cxnSp>
      <p:cxnSp>
        <p:nvCxnSpPr>
          <p:cNvPr id="17" name="Straight Connector 16"/>
          <p:cNvCxnSpPr/>
          <p:nvPr/>
        </p:nvCxnSpPr>
        <p:spPr bwMode="auto">
          <a:xfrm>
            <a:off x="2337215" y="3810000"/>
            <a:ext cx="2615785" cy="0"/>
          </a:xfrm>
          <a:prstGeom prst="line">
            <a:avLst/>
          </a:prstGeom>
          <a:ln>
            <a:solidFill>
              <a:srgbClr val="C00000"/>
            </a:solidFill>
            <a:headEnd type="none" w="med" len="med"/>
            <a:tailEnd type="triangle" w="lg" len="lg"/>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5029200" y="2557046"/>
            <a:ext cx="3124200" cy="369332"/>
          </a:xfrm>
          <a:prstGeom prst="rect">
            <a:avLst/>
          </a:prstGeom>
          <a:noFill/>
        </p:spPr>
        <p:txBody>
          <a:bodyPr wrap="square" rtlCol="0">
            <a:spAutoFit/>
          </a:bodyPr>
          <a:lstStyle/>
          <a:p>
            <a:r>
              <a:rPr lang="en-US" dirty="0" smtClean="0">
                <a:latin typeface="Cambria" pitchFamily="18" charset="0"/>
              </a:rPr>
              <a:t>$26.56 (saving </a:t>
            </a:r>
            <a:r>
              <a:rPr lang="en-US" b="1" dirty="0" smtClean="0">
                <a:latin typeface="Cambria" pitchFamily="18" charset="0"/>
              </a:rPr>
              <a:t>$38.44</a:t>
            </a:r>
            <a:r>
              <a:rPr lang="en-US" dirty="0" smtClean="0">
                <a:latin typeface="Cambria" pitchFamily="18" charset="0"/>
              </a:rPr>
              <a:t>)</a:t>
            </a:r>
            <a:endParaRPr lang="en-US" dirty="0">
              <a:latin typeface="Cambria" pitchFamily="18" charset="0"/>
            </a:endParaRPr>
          </a:p>
        </p:txBody>
      </p:sp>
      <p:sp>
        <p:nvSpPr>
          <p:cNvPr id="20" name="Content Placeholder 2"/>
          <p:cNvSpPr txBox="1">
            <a:spLocks/>
          </p:cNvSpPr>
          <p:nvPr/>
        </p:nvSpPr>
        <p:spPr>
          <a:xfrm>
            <a:off x="5029200" y="1600309"/>
            <a:ext cx="1409700" cy="457091"/>
          </a:xfrm>
          <a:prstGeom prst="rect">
            <a:avLst/>
          </a:prstGeom>
        </p:spPr>
        <p:txBody>
          <a:bodyPr lIns="32004" tIns="16002" rIns="32004" bIns="16002"/>
          <a:lstStyle>
            <a:lvl1pPr marL="157242" indent="-157242" algn="l" defTabSz="914003" rtl="0" eaLnBrk="1" fontAlgn="base" hangingPunct="1">
              <a:spcBef>
                <a:spcPct val="20000"/>
              </a:spcBef>
              <a:spcAft>
                <a:spcPct val="0"/>
              </a:spcAft>
              <a:buClr>
                <a:srgbClr val="CC3300"/>
              </a:buClr>
              <a:buSzPct val="75000"/>
              <a:buFont typeface="Marlett" pitchFamily="2" charset="2"/>
              <a:buChar char="n"/>
              <a:defRPr sz="1100">
                <a:solidFill>
                  <a:schemeClr val="tx1"/>
                </a:solidFill>
                <a:latin typeface="+mn-lt"/>
                <a:ea typeface="+mn-ea"/>
                <a:cs typeface="+mn-cs"/>
              </a:defRPr>
            </a:lvl1pPr>
            <a:lvl2pPr marL="315595" indent="-118904" algn="l" defTabSz="914003" rtl="0" eaLnBrk="1" fontAlgn="base" hangingPunct="1">
              <a:spcBef>
                <a:spcPct val="20000"/>
              </a:spcBef>
              <a:spcAft>
                <a:spcPct val="0"/>
              </a:spcAft>
              <a:buClr>
                <a:srgbClr val="003399"/>
              </a:buClr>
              <a:buSzPct val="50000"/>
              <a:buFont typeface="Marlett" pitchFamily="2" charset="2"/>
              <a:buChar char="n"/>
              <a:defRPr sz="1000">
                <a:solidFill>
                  <a:schemeClr val="tx1"/>
                </a:solidFill>
                <a:latin typeface="+mn-lt"/>
              </a:defRPr>
            </a:lvl2pPr>
            <a:lvl3pPr marL="474504" indent="-120015" algn="l" defTabSz="914003" rtl="0" eaLnBrk="1" fontAlgn="base" hangingPunct="1">
              <a:spcBef>
                <a:spcPct val="20000"/>
              </a:spcBef>
              <a:spcAft>
                <a:spcPct val="0"/>
              </a:spcAft>
              <a:buClr>
                <a:srgbClr val="CC3300"/>
              </a:buClr>
              <a:buSzPct val="75000"/>
              <a:buFont typeface="Marlett" pitchFamily="2" charset="2"/>
              <a:buChar char="0"/>
              <a:defRPr sz="1000">
                <a:solidFill>
                  <a:schemeClr val="tx1"/>
                </a:solidFill>
                <a:latin typeface="+mn-lt"/>
              </a:defRPr>
            </a:lvl3pPr>
            <a:lvl4pPr marL="632857" indent="-118348" algn="l" defTabSz="914003" rtl="0" eaLnBrk="1" fontAlgn="base" hangingPunct="1">
              <a:spcBef>
                <a:spcPct val="20000"/>
              </a:spcBef>
              <a:spcAft>
                <a:spcPct val="0"/>
              </a:spcAft>
              <a:buClr>
                <a:srgbClr val="003399"/>
              </a:buClr>
              <a:buSzPct val="50000"/>
              <a:buFont typeface="Marlett" pitchFamily="2" charset="2"/>
              <a:buChar char="n"/>
              <a:defRPr sz="800">
                <a:solidFill>
                  <a:schemeClr val="tx1"/>
                </a:solidFill>
                <a:latin typeface="+mn-lt"/>
              </a:defRPr>
            </a:lvl4pPr>
            <a:lvl5pPr marL="790655" indent="-117237" algn="l" defTabSz="914003" rtl="0" eaLnBrk="1" fontAlgn="base" hangingPunct="1">
              <a:spcBef>
                <a:spcPct val="20000"/>
              </a:spcBef>
              <a:spcAft>
                <a:spcPct val="0"/>
              </a:spcAft>
              <a:buClr>
                <a:srgbClr val="CC3300"/>
              </a:buClr>
              <a:buSzPct val="75000"/>
              <a:buFont typeface="Marlett" pitchFamily="2" charset="2"/>
              <a:buChar char="n"/>
              <a:defRPr sz="800">
                <a:solidFill>
                  <a:schemeClr val="tx1"/>
                </a:solidFill>
                <a:latin typeface="+mn-lt"/>
              </a:defRPr>
            </a:lvl5pPr>
            <a:lvl6pPr marL="950675" indent="-117237" algn="l" defTabSz="914003" rtl="0" eaLnBrk="1" fontAlgn="base" hangingPunct="1">
              <a:spcBef>
                <a:spcPct val="20000"/>
              </a:spcBef>
              <a:spcAft>
                <a:spcPct val="0"/>
              </a:spcAft>
              <a:buClr>
                <a:srgbClr val="CC3300"/>
              </a:buClr>
              <a:buSzPct val="75000"/>
              <a:buFont typeface="Marlett" pitchFamily="2" charset="2"/>
              <a:buChar char="n"/>
              <a:defRPr sz="800">
                <a:solidFill>
                  <a:schemeClr val="tx1"/>
                </a:solidFill>
                <a:latin typeface="+mn-lt"/>
              </a:defRPr>
            </a:lvl6pPr>
            <a:lvl7pPr marL="1110695" indent="-117237" algn="l" defTabSz="914003" rtl="0" eaLnBrk="1" fontAlgn="base" hangingPunct="1">
              <a:spcBef>
                <a:spcPct val="20000"/>
              </a:spcBef>
              <a:spcAft>
                <a:spcPct val="0"/>
              </a:spcAft>
              <a:buClr>
                <a:srgbClr val="CC3300"/>
              </a:buClr>
              <a:buSzPct val="75000"/>
              <a:buFont typeface="Marlett" pitchFamily="2" charset="2"/>
              <a:buChar char="n"/>
              <a:defRPr sz="800">
                <a:solidFill>
                  <a:schemeClr val="tx1"/>
                </a:solidFill>
                <a:latin typeface="+mn-lt"/>
              </a:defRPr>
            </a:lvl7pPr>
            <a:lvl8pPr marL="1270715" indent="-117237" algn="l" defTabSz="914003" rtl="0" eaLnBrk="1" fontAlgn="base" hangingPunct="1">
              <a:spcBef>
                <a:spcPct val="20000"/>
              </a:spcBef>
              <a:spcAft>
                <a:spcPct val="0"/>
              </a:spcAft>
              <a:buClr>
                <a:srgbClr val="CC3300"/>
              </a:buClr>
              <a:buSzPct val="75000"/>
              <a:buFont typeface="Marlett" pitchFamily="2" charset="2"/>
              <a:buChar char="n"/>
              <a:defRPr sz="800">
                <a:solidFill>
                  <a:schemeClr val="tx1"/>
                </a:solidFill>
                <a:latin typeface="+mn-lt"/>
              </a:defRPr>
            </a:lvl8pPr>
            <a:lvl9pPr marL="1430735" indent="-117237" algn="l" defTabSz="914003" rtl="0" eaLnBrk="1" fontAlgn="base" hangingPunct="1">
              <a:spcBef>
                <a:spcPct val="20000"/>
              </a:spcBef>
              <a:spcAft>
                <a:spcPct val="0"/>
              </a:spcAft>
              <a:buClr>
                <a:srgbClr val="CC3300"/>
              </a:buClr>
              <a:buSzPct val="75000"/>
              <a:buFont typeface="Marlett" pitchFamily="2" charset="2"/>
              <a:buChar char="n"/>
              <a:defRPr sz="800">
                <a:solidFill>
                  <a:schemeClr val="tx1"/>
                </a:solidFill>
                <a:latin typeface="+mn-lt"/>
              </a:defRPr>
            </a:lvl9pPr>
          </a:lstStyle>
          <a:p>
            <a:pPr marL="0" indent="0">
              <a:buFont typeface="Marlett" pitchFamily="2" charset="2"/>
              <a:buNone/>
            </a:pPr>
            <a:r>
              <a:rPr lang="en-US" sz="2400" u="sng" dirty="0" smtClean="0">
                <a:latin typeface="Cambria" pitchFamily="18" charset="0"/>
              </a:rPr>
              <a:t>Revised:</a:t>
            </a:r>
            <a:endParaRPr lang="en-US" sz="2300" u="sng" dirty="0">
              <a:latin typeface="Cambria" pitchFamily="18" charset="0"/>
            </a:endParaRPr>
          </a:p>
        </p:txBody>
      </p:sp>
      <p:sp>
        <p:nvSpPr>
          <p:cNvPr id="21" name="TextBox 20"/>
          <p:cNvSpPr txBox="1"/>
          <p:nvPr/>
        </p:nvSpPr>
        <p:spPr>
          <a:xfrm>
            <a:off x="5029200" y="2819400"/>
            <a:ext cx="3962400" cy="369332"/>
          </a:xfrm>
          <a:prstGeom prst="rect">
            <a:avLst/>
          </a:prstGeom>
          <a:noFill/>
        </p:spPr>
        <p:txBody>
          <a:bodyPr wrap="square" rtlCol="0">
            <a:spAutoFit/>
          </a:bodyPr>
          <a:lstStyle/>
          <a:p>
            <a:r>
              <a:rPr lang="en-US" dirty="0" smtClean="0">
                <a:latin typeface="Cambria" pitchFamily="18" charset="0"/>
              </a:rPr>
              <a:t>1 @ $123.75 (saving </a:t>
            </a:r>
            <a:r>
              <a:rPr lang="en-US" b="1" dirty="0" smtClean="0">
                <a:latin typeface="Cambria" pitchFamily="18" charset="0"/>
              </a:rPr>
              <a:t>$421.25</a:t>
            </a:r>
            <a:r>
              <a:rPr lang="en-US" dirty="0" smtClean="0">
                <a:latin typeface="Cambria" pitchFamily="18" charset="0"/>
              </a:rPr>
              <a:t>) </a:t>
            </a:r>
            <a:endParaRPr lang="en-US" dirty="0">
              <a:latin typeface="Cambria" pitchFamily="18" charset="0"/>
            </a:endParaRPr>
          </a:p>
        </p:txBody>
      </p:sp>
      <p:sp>
        <p:nvSpPr>
          <p:cNvPr id="22" name="TextBox 21"/>
          <p:cNvSpPr txBox="1"/>
          <p:nvPr/>
        </p:nvSpPr>
        <p:spPr>
          <a:xfrm>
            <a:off x="5029200" y="3090446"/>
            <a:ext cx="3962400" cy="369332"/>
          </a:xfrm>
          <a:prstGeom prst="rect">
            <a:avLst/>
          </a:prstGeom>
          <a:noFill/>
        </p:spPr>
        <p:txBody>
          <a:bodyPr wrap="square" rtlCol="0">
            <a:spAutoFit/>
          </a:bodyPr>
          <a:lstStyle/>
          <a:p>
            <a:r>
              <a:rPr lang="en-US" dirty="0">
                <a:latin typeface="Cambria" pitchFamily="18" charset="0"/>
              </a:rPr>
              <a:t>3</a:t>
            </a:r>
            <a:r>
              <a:rPr lang="en-US" dirty="0" smtClean="0">
                <a:latin typeface="Cambria" pitchFamily="18" charset="0"/>
              </a:rPr>
              <a:t> @ $54.99 (saving </a:t>
            </a:r>
            <a:r>
              <a:rPr lang="en-US" b="1" dirty="0" smtClean="0">
                <a:latin typeface="Cambria" pitchFamily="18" charset="0"/>
              </a:rPr>
              <a:t>$15.03</a:t>
            </a:r>
            <a:r>
              <a:rPr lang="en-US" dirty="0" smtClean="0">
                <a:latin typeface="Cambria" pitchFamily="18" charset="0"/>
              </a:rPr>
              <a:t>) </a:t>
            </a:r>
            <a:endParaRPr lang="en-US" dirty="0">
              <a:latin typeface="Cambria" pitchFamily="18" charset="0"/>
            </a:endParaRPr>
          </a:p>
        </p:txBody>
      </p:sp>
      <p:sp>
        <p:nvSpPr>
          <p:cNvPr id="23" name="TextBox 22"/>
          <p:cNvSpPr txBox="1"/>
          <p:nvPr/>
        </p:nvSpPr>
        <p:spPr>
          <a:xfrm>
            <a:off x="5029200" y="3352800"/>
            <a:ext cx="3962400" cy="369332"/>
          </a:xfrm>
          <a:prstGeom prst="rect">
            <a:avLst/>
          </a:prstGeom>
          <a:noFill/>
        </p:spPr>
        <p:txBody>
          <a:bodyPr wrap="square" rtlCol="0">
            <a:spAutoFit/>
          </a:bodyPr>
          <a:lstStyle/>
          <a:p>
            <a:r>
              <a:rPr lang="en-US" dirty="0" smtClean="0">
                <a:latin typeface="Cambria" pitchFamily="18" charset="0"/>
              </a:rPr>
              <a:t>5 for $201.75 (saving </a:t>
            </a:r>
            <a:r>
              <a:rPr lang="en-US" b="1" dirty="0" smtClean="0">
                <a:latin typeface="Cambria" pitchFamily="18" charset="0"/>
              </a:rPr>
              <a:t>$78.25</a:t>
            </a:r>
            <a:r>
              <a:rPr lang="en-US" dirty="0" smtClean="0">
                <a:latin typeface="Cambria" pitchFamily="18" charset="0"/>
              </a:rPr>
              <a:t>) </a:t>
            </a:r>
            <a:endParaRPr lang="en-US" dirty="0">
              <a:latin typeface="Cambria" pitchFamily="18" charset="0"/>
            </a:endParaRPr>
          </a:p>
        </p:txBody>
      </p:sp>
      <p:sp>
        <p:nvSpPr>
          <p:cNvPr id="24" name="TextBox 23"/>
          <p:cNvSpPr txBox="1"/>
          <p:nvPr/>
        </p:nvSpPr>
        <p:spPr>
          <a:xfrm>
            <a:off x="5038436" y="3623846"/>
            <a:ext cx="3962400" cy="369332"/>
          </a:xfrm>
          <a:prstGeom prst="rect">
            <a:avLst/>
          </a:prstGeom>
          <a:noFill/>
        </p:spPr>
        <p:txBody>
          <a:bodyPr wrap="square" rtlCol="0">
            <a:spAutoFit/>
          </a:bodyPr>
          <a:lstStyle/>
          <a:p>
            <a:r>
              <a:rPr lang="en-US" dirty="0" smtClean="0">
                <a:latin typeface="Cambria" pitchFamily="18" charset="0"/>
              </a:rPr>
              <a:t>$1,030.25 (saving </a:t>
            </a:r>
            <a:r>
              <a:rPr lang="en-US" b="1" dirty="0" smtClean="0">
                <a:latin typeface="Cambria" pitchFamily="18" charset="0"/>
              </a:rPr>
              <a:t>$664.75</a:t>
            </a:r>
            <a:r>
              <a:rPr lang="en-US" dirty="0" smtClean="0">
                <a:latin typeface="Cambria" pitchFamily="18" charset="0"/>
              </a:rPr>
              <a:t>) </a:t>
            </a:r>
            <a:endParaRPr lang="en-US" dirty="0">
              <a:latin typeface="Cambria" pitchFamily="18" charset="0"/>
            </a:endParaRPr>
          </a:p>
        </p:txBody>
      </p:sp>
      <p:sp>
        <p:nvSpPr>
          <p:cNvPr id="28" name="TextBox 27"/>
          <p:cNvSpPr txBox="1"/>
          <p:nvPr/>
        </p:nvSpPr>
        <p:spPr>
          <a:xfrm>
            <a:off x="5157354" y="4931682"/>
            <a:ext cx="3007591" cy="1077218"/>
          </a:xfrm>
          <a:prstGeom prst="rect">
            <a:avLst/>
          </a:prstGeom>
          <a:noFill/>
        </p:spPr>
        <p:txBody>
          <a:bodyPr wrap="square" rtlCol="0">
            <a:spAutoFit/>
          </a:bodyPr>
          <a:lstStyle/>
          <a:p>
            <a:pPr algn="ctr"/>
            <a:r>
              <a:rPr lang="en-US" sz="3200" dirty="0" smtClean="0">
                <a:latin typeface="Cambria" pitchFamily="18" charset="0"/>
              </a:rPr>
              <a:t>Total Savings: </a:t>
            </a:r>
            <a:br>
              <a:rPr lang="en-US" sz="3200" dirty="0" smtClean="0">
                <a:latin typeface="Cambria" pitchFamily="18" charset="0"/>
              </a:rPr>
            </a:br>
            <a:r>
              <a:rPr lang="en-US" sz="3200" b="1" dirty="0" smtClean="0">
                <a:latin typeface="Cambria" pitchFamily="18" charset="0"/>
              </a:rPr>
              <a:t>$1,217.72</a:t>
            </a:r>
            <a:endParaRPr lang="en-US" sz="3200" dirty="0">
              <a:latin typeface="Cambria" pitchFamily="18" charset="0"/>
            </a:endParaRPr>
          </a:p>
        </p:txBody>
      </p:sp>
      <p:cxnSp>
        <p:nvCxnSpPr>
          <p:cNvPr id="29" name="Straight Connector 28"/>
          <p:cNvCxnSpPr/>
          <p:nvPr/>
        </p:nvCxnSpPr>
        <p:spPr bwMode="auto">
          <a:xfrm>
            <a:off x="1905000" y="4267200"/>
            <a:ext cx="2590800" cy="762000"/>
          </a:xfrm>
          <a:prstGeom prst="line">
            <a:avLst/>
          </a:prstGeom>
          <a:ln>
            <a:solidFill>
              <a:srgbClr val="C00000"/>
            </a:solidFill>
            <a:headEnd type="none" w="med" len="med"/>
            <a:tailEnd type="none" w="lg" len="lg"/>
          </a:ln>
        </p:spPr>
        <p:style>
          <a:lnRef idx="2">
            <a:schemeClr val="dk1"/>
          </a:lnRef>
          <a:fillRef idx="0">
            <a:schemeClr val="dk1"/>
          </a:fillRef>
          <a:effectRef idx="1">
            <a:schemeClr val="dk1"/>
          </a:effectRef>
          <a:fontRef idx="minor">
            <a:schemeClr val="tx1"/>
          </a:fontRef>
        </p:style>
      </p:cxnSp>
      <p:cxnSp>
        <p:nvCxnSpPr>
          <p:cNvPr id="32" name="Straight Connector 31"/>
          <p:cNvCxnSpPr/>
          <p:nvPr/>
        </p:nvCxnSpPr>
        <p:spPr bwMode="auto">
          <a:xfrm flipV="1">
            <a:off x="1905000" y="4267200"/>
            <a:ext cx="2590800" cy="762000"/>
          </a:xfrm>
          <a:prstGeom prst="line">
            <a:avLst/>
          </a:prstGeom>
          <a:ln>
            <a:solidFill>
              <a:srgbClr val="C00000"/>
            </a:solidFill>
            <a:headEnd type="none" w="med" len="med"/>
            <a:tailEnd type="none" w="lg" len="lg"/>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535782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600" b="1" dirty="0" smtClean="0">
                <a:latin typeface="Cambria" pitchFamily="18" charset="0"/>
              </a:rPr>
              <a:t>Cost Breakdown</a:t>
            </a:r>
            <a:endParaRPr lang="en-US" sz="3600" b="1" dirty="0">
              <a:latin typeface="Cambria"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67848"/>
            <a:ext cx="9144000" cy="412335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5978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600" b="1" dirty="0" smtClean="0">
                <a:latin typeface="Cambria" pitchFamily="18" charset="0"/>
              </a:rPr>
              <a:t>Action Item:</a:t>
            </a:r>
            <a:endParaRPr lang="en-US" sz="3600" b="1" dirty="0">
              <a:latin typeface="Cambria" pitchFamily="18" charset="0"/>
            </a:endParaRPr>
          </a:p>
        </p:txBody>
      </p:sp>
      <p:sp>
        <p:nvSpPr>
          <p:cNvPr id="3" name="Content Placeholder 2"/>
          <p:cNvSpPr>
            <a:spLocks noGrp="1"/>
          </p:cNvSpPr>
          <p:nvPr>
            <p:ph idx="1"/>
          </p:nvPr>
        </p:nvSpPr>
        <p:spPr>
          <a:xfrm>
            <a:off x="1447800" y="2590800"/>
            <a:ext cx="6172200" cy="2362091"/>
          </a:xfrm>
        </p:spPr>
        <p:txBody>
          <a:bodyPr/>
          <a:lstStyle/>
          <a:p>
            <a:pPr marL="0" indent="0" algn="ctr">
              <a:buNone/>
            </a:pPr>
            <a:r>
              <a:rPr lang="en-US" sz="4000" dirty="0">
                <a:latin typeface="Cambria" pitchFamily="18" charset="0"/>
              </a:rPr>
              <a:t>“Indicate how everything will be connected.”</a:t>
            </a:r>
          </a:p>
        </p:txBody>
      </p:sp>
    </p:spTree>
    <p:extLst>
      <p:ext uri="{BB962C8B-B14F-4D97-AF65-F5344CB8AC3E}">
        <p14:creationId xmlns:p14="http://schemas.microsoft.com/office/powerpoint/2010/main" val="34438893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32004" tIns="16002" rIns="32004" bIns="16002" anchor="b"/>
          <a:lstStyle/>
          <a:p>
            <a:r>
              <a:rPr lang="en-US" sz="3600" b="1" dirty="0" smtClean="0">
                <a:latin typeface="Cambria" pitchFamily="18" charset="0"/>
              </a:rPr>
              <a:t>Connections</a:t>
            </a:r>
            <a:endParaRPr lang="en-US" sz="3600" b="1" dirty="0">
              <a:latin typeface="Cambria" pitchFamily="18" charset="0"/>
            </a:endParaRPr>
          </a:p>
        </p:txBody>
      </p:sp>
      <p:sp>
        <p:nvSpPr>
          <p:cNvPr id="3" name="Content Placeholder 2"/>
          <p:cNvSpPr>
            <a:spLocks noGrp="1"/>
          </p:cNvSpPr>
          <p:nvPr>
            <p:ph idx="1"/>
          </p:nvPr>
        </p:nvSpPr>
        <p:spPr>
          <a:xfrm>
            <a:off x="456973" y="1600200"/>
            <a:ext cx="8230054" cy="5029200"/>
          </a:xfrm>
        </p:spPr>
        <p:txBody>
          <a:bodyPr lIns="32004" tIns="16002" rIns="32004" bIns="16002"/>
          <a:lstStyle/>
          <a:p>
            <a:r>
              <a:rPr lang="en-US" sz="2400" dirty="0" smtClean="0">
                <a:latin typeface="Cambria" pitchFamily="18" charset="0"/>
              </a:rPr>
              <a:t> PC to UHF Reader</a:t>
            </a:r>
          </a:p>
          <a:p>
            <a:pPr lvl="3"/>
            <a:r>
              <a:rPr lang="en-US" sz="2100" dirty="0" smtClean="0">
                <a:latin typeface="Cambria" pitchFamily="18" charset="0"/>
              </a:rPr>
              <a:t>Ethernet to Serial or Ethernet to Ethernet (from Matt or Matt)</a:t>
            </a:r>
          </a:p>
          <a:p>
            <a:pPr marL="514509" lvl="3" indent="0">
              <a:buNone/>
            </a:pPr>
            <a:endParaRPr lang="en-US" sz="600" dirty="0" smtClean="0">
              <a:latin typeface="Cambria" pitchFamily="18" charset="0"/>
            </a:endParaRPr>
          </a:p>
          <a:p>
            <a:r>
              <a:rPr lang="en-US" sz="2400" dirty="0" smtClean="0">
                <a:latin typeface="Cambria" pitchFamily="18" charset="0"/>
              </a:rPr>
              <a:t> PC to </a:t>
            </a:r>
            <a:r>
              <a:rPr lang="en-US" sz="2400" dirty="0" err="1" smtClean="0">
                <a:latin typeface="Cambria" pitchFamily="18" charset="0"/>
              </a:rPr>
              <a:t>ArduinoUno</a:t>
            </a:r>
            <a:endParaRPr lang="en-US" sz="2400" dirty="0" smtClean="0">
              <a:latin typeface="Cambria" pitchFamily="18" charset="0"/>
            </a:endParaRPr>
          </a:p>
          <a:p>
            <a:pPr lvl="3"/>
            <a:r>
              <a:rPr lang="en-US" sz="2100" dirty="0" smtClean="0">
                <a:latin typeface="Cambria" pitchFamily="18" charset="0"/>
              </a:rPr>
              <a:t>USB </a:t>
            </a:r>
            <a:r>
              <a:rPr lang="en-US" sz="2100" dirty="0" smtClean="0">
                <a:latin typeface="Cambria" pitchFamily="18" charset="0"/>
              </a:rPr>
              <a:t>to </a:t>
            </a:r>
            <a:r>
              <a:rPr lang="en-US" sz="2100" dirty="0" smtClean="0">
                <a:latin typeface="Cambria" pitchFamily="18" charset="0"/>
              </a:rPr>
              <a:t>mini-USB (comes with </a:t>
            </a:r>
            <a:r>
              <a:rPr lang="en-US" sz="2100" dirty="0" err="1" smtClean="0">
                <a:latin typeface="Cambria" pitchFamily="18" charset="0"/>
              </a:rPr>
              <a:t>Arduino</a:t>
            </a:r>
            <a:r>
              <a:rPr lang="en-US" sz="2100" dirty="0" smtClean="0">
                <a:latin typeface="Cambria" pitchFamily="18" charset="0"/>
              </a:rPr>
              <a:t>) </a:t>
            </a:r>
            <a:endParaRPr lang="en-US" sz="700" dirty="0" smtClean="0">
              <a:latin typeface="Cambria" pitchFamily="18" charset="0"/>
            </a:endParaRPr>
          </a:p>
          <a:p>
            <a:pPr lvl="3"/>
            <a:endParaRPr lang="en-US" sz="400" dirty="0" smtClean="0">
              <a:latin typeface="Cambria" pitchFamily="18" charset="0"/>
            </a:endParaRPr>
          </a:p>
          <a:p>
            <a:r>
              <a:rPr lang="en-US" sz="2400" dirty="0" smtClean="0">
                <a:latin typeface="Cambria" pitchFamily="18" charset="0"/>
              </a:rPr>
              <a:t> </a:t>
            </a:r>
            <a:r>
              <a:rPr lang="en-US" sz="2400" dirty="0" smtClean="0">
                <a:latin typeface="Cambria" pitchFamily="18" charset="0"/>
              </a:rPr>
              <a:t>UHF Reader to Sum/Delta Network</a:t>
            </a:r>
          </a:p>
          <a:p>
            <a:pPr lvl="3"/>
            <a:r>
              <a:rPr lang="en-US" sz="2100" dirty="0" smtClean="0">
                <a:latin typeface="Cambria" pitchFamily="18" charset="0"/>
                <a:ea typeface="+mn-ea"/>
                <a:cs typeface="+mn-cs"/>
              </a:rPr>
              <a:t>RP-TNC to SMA adapter </a:t>
            </a:r>
            <a:r>
              <a:rPr lang="en-US" sz="2100" dirty="0" smtClean="0">
                <a:latin typeface="Cambria" pitchFamily="18" charset="0"/>
              </a:rPr>
              <a:t>to </a:t>
            </a:r>
            <a:r>
              <a:rPr lang="en-US" sz="2100" dirty="0" smtClean="0">
                <a:latin typeface="Cambria" pitchFamily="18" charset="0"/>
              </a:rPr>
              <a:t>SMA (coax from Prof. Allen)</a:t>
            </a:r>
          </a:p>
          <a:p>
            <a:pPr lvl="3"/>
            <a:endParaRPr lang="en-US" sz="700" dirty="0" smtClean="0">
              <a:latin typeface="Cambria" pitchFamily="18" charset="0"/>
              <a:ea typeface="+mn-ea"/>
              <a:cs typeface="+mn-cs"/>
            </a:endParaRPr>
          </a:p>
          <a:p>
            <a:r>
              <a:rPr lang="en-US" sz="2400" dirty="0" smtClean="0">
                <a:latin typeface="Cambria" pitchFamily="18" charset="0"/>
              </a:rPr>
              <a:t> Sum/Delta to Switching Network and Antennas</a:t>
            </a:r>
          </a:p>
          <a:p>
            <a:pPr lvl="3"/>
            <a:r>
              <a:rPr lang="en-US" sz="2100" dirty="0" smtClean="0">
                <a:latin typeface="Cambria" pitchFamily="18" charset="0"/>
                <a:ea typeface="+mn-ea"/>
                <a:cs typeface="+mn-cs"/>
              </a:rPr>
              <a:t>SMA to </a:t>
            </a:r>
            <a:r>
              <a:rPr lang="en-US" sz="2100" dirty="0" smtClean="0">
                <a:latin typeface="Cambria" pitchFamily="18" charset="0"/>
                <a:ea typeface="+mn-ea"/>
                <a:cs typeface="+mn-cs"/>
              </a:rPr>
              <a:t>SMA </a:t>
            </a:r>
            <a:r>
              <a:rPr lang="en-US" sz="2100" dirty="0">
                <a:latin typeface="Cambria" pitchFamily="18" charset="0"/>
              </a:rPr>
              <a:t>(coax from Prof. Allen</a:t>
            </a:r>
            <a:r>
              <a:rPr lang="en-US" sz="2100" dirty="0" smtClean="0">
                <a:latin typeface="Cambria" pitchFamily="18" charset="0"/>
              </a:rPr>
              <a:t>)</a:t>
            </a:r>
          </a:p>
          <a:p>
            <a:pPr lvl="3"/>
            <a:endParaRPr lang="en-US" sz="700" dirty="0" smtClean="0">
              <a:latin typeface="Cambria" pitchFamily="18" charset="0"/>
              <a:ea typeface="+mn-ea"/>
              <a:cs typeface="+mn-cs"/>
            </a:endParaRPr>
          </a:p>
          <a:p>
            <a:r>
              <a:rPr lang="en-US" sz="2400" dirty="0" smtClean="0">
                <a:latin typeface="Cambria" pitchFamily="18" charset="0"/>
              </a:rPr>
              <a:t> </a:t>
            </a:r>
            <a:r>
              <a:rPr lang="en-US" sz="2400" dirty="0" err="1" smtClean="0">
                <a:latin typeface="Cambria" pitchFamily="18" charset="0"/>
              </a:rPr>
              <a:t>ArduinoUno</a:t>
            </a:r>
            <a:r>
              <a:rPr lang="en-US" sz="2400" dirty="0" smtClean="0">
                <a:latin typeface="Cambria" pitchFamily="18" charset="0"/>
              </a:rPr>
              <a:t> to RF Switch Control</a:t>
            </a:r>
          </a:p>
          <a:p>
            <a:pPr lvl="3"/>
            <a:r>
              <a:rPr lang="en-US" sz="2100" dirty="0" smtClean="0">
                <a:latin typeface="Cambria" pitchFamily="18" charset="0"/>
                <a:ea typeface="+mn-ea"/>
                <a:cs typeface="+mn-cs"/>
              </a:rPr>
              <a:t>Wire from board to banana clip or soldered directly to header coming out of switch</a:t>
            </a:r>
          </a:p>
          <a:p>
            <a:pPr marL="157242" lvl="1" indent="-157242">
              <a:buClr>
                <a:srgbClr val="CC3300"/>
              </a:buClr>
              <a:buSzPct val="75000"/>
            </a:pPr>
            <a:endParaRPr lang="en-US" sz="2400" dirty="0">
              <a:latin typeface="Cambria" pitchFamily="18" charset="0"/>
              <a:ea typeface="+mn-ea"/>
              <a:cs typeface="+mn-cs"/>
            </a:endParaRPr>
          </a:p>
        </p:txBody>
      </p:sp>
    </p:spTree>
    <p:extLst>
      <p:ext uri="{BB962C8B-B14F-4D97-AF65-F5344CB8AC3E}">
        <p14:creationId xmlns:p14="http://schemas.microsoft.com/office/powerpoint/2010/main" val="31463106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502">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8575" cap="flat" cmpd="sng" algn="ctr">
          <a:solidFill>
            <a:srgbClr val="CC3300"/>
          </a:solidFill>
          <a:prstDash val="solid"/>
          <a:round/>
          <a:headEnd type="none" w="med" len="med"/>
          <a:tailEnd type="none" w="med" len="med"/>
        </a:ln>
        <a:effectLst>
          <a:outerShdw dist="180501" dir="3042636" algn="ctr" rotWithShape="0">
            <a:srgbClr val="990000">
              <a:alpha val="50000"/>
            </a:srgbClr>
          </a:outerShdw>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 typeface="Marlett" pitchFamily="2" charset="2"/>
          <a:buChar char="•"/>
          <a:tabLst/>
          <a:defRPr kumimoji="0" lang="en-US" sz="46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8575" cap="flat" cmpd="sng" algn="ctr">
          <a:solidFill>
            <a:srgbClr val="CC3300"/>
          </a:solidFill>
          <a:prstDash val="solid"/>
          <a:round/>
          <a:headEnd type="none" w="med" len="med"/>
          <a:tailEnd type="none" w="med" len="med"/>
        </a:ln>
        <a:effectLst>
          <a:outerShdw dist="180501" dir="3042636" algn="ctr" rotWithShape="0">
            <a:srgbClr val="990000">
              <a:alpha val="50000"/>
            </a:srgbClr>
          </a:outerShdw>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 typeface="Marlett" pitchFamily="2" charset="2"/>
          <a:buChar char="•"/>
          <a:tabLst/>
          <a:defRPr kumimoji="0" lang="en-US" sz="46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1755</TotalTime>
  <Words>833</Words>
  <Application>Microsoft Office PowerPoint</Application>
  <PresentationFormat>On-screen Show (4:3)</PresentationFormat>
  <Paragraphs>113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502</vt:lpstr>
      <vt:lpstr>RFID Mapping and Localization</vt:lpstr>
      <vt:lpstr>Top Action Items</vt:lpstr>
      <vt:lpstr>Action Item:</vt:lpstr>
      <vt:lpstr>Background</vt:lpstr>
      <vt:lpstr>Action Item:</vt:lpstr>
      <vt:lpstr>Cost Changes</vt:lpstr>
      <vt:lpstr>Cost Breakdown</vt:lpstr>
      <vt:lpstr>Action Item:</vt:lpstr>
      <vt:lpstr>Connections</vt:lpstr>
      <vt:lpstr>Action Item:</vt:lpstr>
      <vt:lpstr>Schematic</vt:lpstr>
      <vt:lpstr>PowerPoint Presentation</vt:lpstr>
      <vt:lpstr>Action Item:</vt:lpstr>
      <vt:lpstr>Packaging</vt:lpstr>
      <vt:lpstr>Design Changes since PDR</vt:lpstr>
      <vt:lpstr>Impinj Speedway Revolution R420</vt:lpstr>
      <vt:lpstr>Schematic</vt:lpstr>
      <vt:lpstr>Steering and +/Δ Network</vt:lpstr>
      <vt:lpstr>Trace Length Calculation</vt:lpstr>
      <vt:lpstr>Risk Analysis</vt:lpstr>
      <vt:lpstr>Milestones</vt:lpstr>
    </vt:vector>
  </TitlesOfParts>
  <Company>University of Kansas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RFID Mapping and Localization</dc:title>
  <dc:creator>EECS Student</dc:creator>
  <cp:lastModifiedBy>My Profile</cp:lastModifiedBy>
  <cp:revision>46</cp:revision>
  <cp:lastPrinted>2012-03-15T01:20:02Z</cp:lastPrinted>
  <dcterms:created xsi:type="dcterms:W3CDTF">2012-03-08T18:14:45Z</dcterms:created>
  <dcterms:modified xsi:type="dcterms:W3CDTF">2012-03-15T17:20:54Z</dcterms:modified>
</cp:coreProperties>
</file>