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01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15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2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88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952750" y="3935765"/>
            <a:ext cx="7093596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>
                <a:solidFill>
                  <a:srgbClr val="003366"/>
                </a:solidFill>
              </a:rPr>
              <a:t>Projects</a:t>
            </a:r>
            <a:r>
              <a:rPr lang="it-IT" b="0" dirty="0">
                <a:solidFill>
                  <a:srgbClr val="003366"/>
                </a:solidFill>
              </a:rPr>
              <a:t> </a:t>
            </a:r>
            <a:r>
              <a:rPr lang="en-US" b="0" dirty="0">
                <a:solidFill>
                  <a:srgbClr val="003366"/>
                </a:solidFill>
              </a:rPr>
              <a:t>presentation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200" y="451604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3366"/>
                </a:solidFill>
              </a:rPr>
              <a:t>Middleware</a:t>
            </a:r>
            <a:r>
              <a:rPr lang="it-IT" sz="1800" dirty="0">
                <a:solidFill>
                  <a:srgbClr val="003366"/>
                </a:solidFill>
              </a:rPr>
              <a:t> Technologies for Distributed Systems</a:t>
            </a:r>
            <a:endParaRPr sz="18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4599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8621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94025" y="654599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- Architecture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 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1622" y="6518605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36" y="728010"/>
            <a:ext cx="8312728" cy="5837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- </a:t>
            </a:r>
            <a:r>
              <a:rPr lang="en-US" sz="3000" dirty="0">
                <a:solidFill>
                  <a:srgbClr val="003366"/>
                </a:solidFill>
              </a:rPr>
              <a:t>Messages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sz="2200" dirty="0" err="1">
                <a:solidFill>
                  <a:srgbClr val="003366"/>
                </a:solidFill>
              </a:rPr>
              <a:t>ImageToLoad</a:t>
            </a:r>
            <a:r>
              <a:rPr lang="en-US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/>
            <a:endParaRPr lang="en-US" sz="10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String username: </a:t>
            </a:r>
            <a:r>
              <a:rPr lang="en-US" sz="1400" dirty="0">
                <a:solidFill>
                  <a:srgbClr val="003366"/>
                </a:solidFill>
              </a:rPr>
              <a:t>used to store the image in the client personal folder</a:t>
            </a:r>
          </a:p>
          <a:p>
            <a:pPr marL="720000" lvl="1" indent="-342900" algn="just"/>
            <a:r>
              <a:rPr lang="en-US" sz="1600" dirty="0" err="1">
                <a:solidFill>
                  <a:srgbClr val="003366"/>
                </a:solidFill>
              </a:rPr>
              <a:t>int</a:t>
            </a:r>
            <a:r>
              <a:rPr lang="en-US" sz="1600" dirty="0">
                <a:solidFill>
                  <a:srgbClr val="003366"/>
                </a:solidFill>
              </a:rPr>
              <a:t> id: </a:t>
            </a:r>
            <a:r>
              <a:rPr lang="en-US" sz="1400" dirty="0">
                <a:solidFill>
                  <a:srgbClr val="003366"/>
                </a:solidFill>
              </a:rPr>
              <a:t>reflects client order of the images</a:t>
            </a: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String extension</a:t>
            </a: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byte[] </a:t>
            </a:r>
            <a:r>
              <a:rPr lang="en-US" sz="1600" dirty="0" err="1">
                <a:solidFill>
                  <a:srgbClr val="003366"/>
                </a:solidFill>
              </a:rPr>
              <a:t>img</a:t>
            </a:r>
            <a:endParaRPr lang="en-US" sz="1000" dirty="0">
              <a:solidFill>
                <a:srgbClr val="003366"/>
              </a:solidFill>
            </a:endParaRPr>
          </a:p>
          <a:p>
            <a:pPr algn="just">
              <a:buNone/>
            </a:pPr>
            <a:endParaRPr lang="en-US" sz="2200" dirty="0">
              <a:solidFill>
                <a:srgbClr val="003366"/>
              </a:solidFill>
            </a:endParaRPr>
          </a:p>
          <a:p>
            <a:pPr marL="342900" indent="-342900" algn="just"/>
            <a:r>
              <a:rPr lang="en-US" sz="2200" dirty="0" err="1">
                <a:solidFill>
                  <a:srgbClr val="003366"/>
                </a:solidFill>
              </a:rPr>
              <a:t>LoadedImage</a:t>
            </a:r>
            <a:r>
              <a:rPr lang="en-US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/>
            <a:endParaRPr lang="en-US" sz="10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 err="1">
                <a:solidFill>
                  <a:srgbClr val="003366"/>
                </a:solidFill>
              </a:rPr>
              <a:t>int</a:t>
            </a:r>
            <a:r>
              <a:rPr lang="en-US" sz="1600" dirty="0">
                <a:solidFill>
                  <a:srgbClr val="003366"/>
                </a:solidFill>
              </a:rPr>
              <a:t> id: </a:t>
            </a:r>
            <a:r>
              <a:rPr lang="en-US" sz="1400" dirty="0">
                <a:solidFill>
                  <a:srgbClr val="003366"/>
                </a:solidFill>
              </a:rPr>
              <a:t>id of the loaded image, to guarantee that the order is preserved</a:t>
            </a: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URL url: </a:t>
            </a:r>
            <a:r>
              <a:rPr lang="en-US" sz="1400" dirty="0" err="1">
                <a:solidFill>
                  <a:srgbClr val="003366"/>
                </a:solidFill>
              </a:rPr>
              <a:t>url</a:t>
            </a:r>
            <a:r>
              <a:rPr lang="en-US" sz="1400" dirty="0">
                <a:solidFill>
                  <a:srgbClr val="003366"/>
                </a:solidFill>
              </a:rPr>
              <a:t> to download the image</a:t>
            </a:r>
          </a:p>
          <a:p>
            <a:pPr marL="720000" lvl="1" indent="-342900" algn="just"/>
            <a:r>
              <a:rPr lang="en-US" sz="1600" dirty="0" err="1">
                <a:solidFill>
                  <a:srgbClr val="003366"/>
                </a:solidFill>
              </a:rPr>
              <a:t>boolean</a:t>
            </a:r>
            <a:r>
              <a:rPr lang="en-US" sz="1600" dirty="0">
                <a:solidFill>
                  <a:srgbClr val="003366"/>
                </a:solidFill>
              </a:rPr>
              <a:t> thumbnail: </a:t>
            </a:r>
            <a:r>
              <a:rPr lang="en-US" sz="1400" dirty="0">
                <a:solidFill>
                  <a:srgbClr val="003366"/>
                </a:solidFill>
              </a:rPr>
              <a:t>tells if the loaded image is a thumbnail</a:t>
            </a:r>
          </a:p>
          <a:p>
            <a:pPr algn="just">
              <a:buNone/>
            </a:pPr>
            <a:endParaRPr lang="en-US" sz="2200" u="sng" dirty="0">
              <a:solidFill>
                <a:srgbClr val="003366"/>
              </a:solidFill>
            </a:endParaRPr>
          </a:p>
          <a:p>
            <a:pPr marL="342900" indent="-342900" algn="just"/>
            <a:r>
              <a:rPr lang="en-US" sz="2200" dirty="0">
                <a:solidFill>
                  <a:srgbClr val="003366"/>
                </a:solidFill>
              </a:rPr>
              <a:t>Tweet:</a:t>
            </a:r>
          </a:p>
          <a:p>
            <a:pPr marL="342900" indent="-342900" algn="just"/>
            <a:endParaRPr lang="en-US" sz="10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String text</a:t>
            </a:r>
          </a:p>
          <a:p>
            <a:pPr marL="720000" lvl="1" indent="-342900" algn="just"/>
            <a:r>
              <a:rPr lang="en-US" sz="1600" dirty="0" err="1">
                <a:solidFill>
                  <a:srgbClr val="003366"/>
                </a:solidFill>
              </a:rPr>
              <a:t>ArrayList</a:t>
            </a:r>
            <a:r>
              <a:rPr lang="en-US" sz="1600" dirty="0">
                <a:solidFill>
                  <a:srgbClr val="003366"/>
                </a:solidFill>
              </a:rPr>
              <a:t>&lt;URL&gt; images</a:t>
            </a:r>
          </a:p>
          <a:p>
            <a:pPr marL="720000" lvl="1" indent="-342900" algn="just"/>
            <a:r>
              <a:rPr lang="en-US" sz="1600" dirty="0" err="1">
                <a:solidFill>
                  <a:srgbClr val="003366"/>
                </a:solidFill>
              </a:rPr>
              <a:t>ArrayList</a:t>
            </a:r>
            <a:r>
              <a:rPr lang="en-US" sz="1600" dirty="0">
                <a:solidFill>
                  <a:srgbClr val="003366"/>
                </a:solidFill>
              </a:rPr>
              <a:t>&lt;URL&gt; thumbnails</a:t>
            </a:r>
            <a:endParaRPr lang="en-US"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53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– Queue/</a:t>
            </a:r>
            <a:r>
              <a:rPr lang="it-IT" sz="3000" dirty="0" err="1">
                <a:solidFill>
                  <a:srgbClr val="003366"/>
                </a:solidFill>
              </a:rPr>
              <a:t>Topic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26598"/>
            <a:ext cx="8229600" cy="48653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sz="2200" dirty="0">
                <a:solidFill>
                  <a:srgbClr val="003366"/>
                </a:solidFill>
              </a:rPr>
              <a:t>Queue</a:t>
            </a:r>
          </a:p>
          <a:p>
            <a:pPr marL="342900" indent="-342900" algn="just"/>
            <a:endParaRPr lang="en-US" sz="10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thumbnails </a:t>
            </a:r>
          </a:p>
          <a:p>
            <a:pPr marL="377100" lvl="1" algn="just">
              <a:buNone/>
            </a:pPr>
            <a:r>
              <a:rPr lang="en-US" sz="1600" dirty="0">
                <a:solidFill>
                  <a:srgbClr val="003366"/>
                </a:solidFill>
              </a:rPr>
              <a:t>	</a:t>
            </a:r>
            <a:r>
              <a:rPr lang="en-US" sz="1400" dirty="0">
                <a:solidFill>
                  <a:srgbClr val="003366"/>
                </a:solidFill>
              </a:rPr>
              <a:t>queue used by the clients to send images to the thumbnail store service</a:t>
            </a:r>
          </a:p>
          <a:p>
            <a:pPr marL="377100" lvl="1" algn="just">
              <a:buNone/>
            </a:pPr>
            <a:endParaRPr lang="en-US" sz="14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full-images</a:t>
            </a:r>
          </a:p>
          <a:p>
            <a:pPr marL="377100" lvl="2" algn="just">
              <a:buNone/>
            </a:pPr>
            <a:r>
              <a:rPr lang="en-US" sz="1400" dirty="0">
                <a:solidFill>
                  <a:srgbClr val="003366"/>
                </a:solidFill>
              </a:rPr>
              <a:t>	queue used by the clients to send images to the image store service</a:t>
            </a:r>
          </a:p>
          <a:p>
            <a:pPr marL="377100" lvl="2" algn="just">
              <a:buNone/>
            </a:pPr>
            <a:endParaRPr lang="en-US" sz="1400" dirty="0">
              <a:solidFill>
                <a:srgbClr val="003366"/>
              </a:solidFill>
            </a:endParaRPr>
          </a:p>
          <a:p>
            <a:pPr marL="720000" lvl="1" indent="-342900"/>
            <a:r>
              <a:rPr lang="en-US" sz="1600" dirty="0" err="1">
                <a:solidFill>
                  <a:srgbClr val="003366"/>
                </a:solidFill>
              </a:rPr>
              <a:t>imagesLoaded</a:t>
            </a:r>
            <a:endParaRPr lang="en-US" sz="1600" dirty="0">
              <a:solidFill>
                <a:srgbClr val="003366"/>
              </a:solidFill>
            </a:endParaRPr>
          </a:p>
          <a:p>
            <a:pPr marL="900000" lvl="1" indent="-457200">
              <a:buNone/>
            </a:pPr>
            <a:r>
              <a:rPr lang="en-US" sz="1600" dirty="0">
                <a:solidFill>
                  <a:srgbClr val="003366"/>
                </a:solidFill>
              </a:rPr>
              <a:t>	</a:t>
            </a:r>
            <a:r>
              <a:rPr lang="en-US" sz="1400" dirty="0">
                <a:solidFill>
                  <a:srgbClr val="003366"/>
                </a:solidFill>
              </a:rPr>
              <a:t>temporary queue on the client used by the storage services to acknowledge the correct upload of the images</a:t>
            </a:r>
          </a:p>
          <a:p>
            <a:pPr lvl="1" algn="just">
              <a:buNone/>
            </a:pPr>
            <a:endParaRPr lang="en-US" sz="2200" u="sng" dirty="0">
              <a:solidFill>
                <a:srgbClr val="003366"/>
              </a:solidFill>
            </a:endParaRPr>
          </a:p>
          <a:p>
            <a:pPr marL="342900" indent="-342900" algn="just"/>
            <a:r>
              <a:rPr lang="en-US" sz="2200" dirty="0">
                <a:solidFill>
                  <a:srgbClr val="003366"/>
                </a:solidFill>
              </a:rPr>
              <a:t>Topic</a:t>
            </a:r>
          </a:p>
          <a:p>
            <a:pPr marL="342900" indent="-342900" algn="just"/>
            <a:endParaRPr lang="en-US" sz="1000" dirty="0">
              <a:solidFill>
                <a:srgbClr val="003366"/>
              </a:solidFill>
            </a:endParaRPr>
          </a:p>
          <a:p>
            <a:pPr marL="720000" lvl="1" indent="-342900" algn="just"/>
            <a:r>
              <a:rPr lang="en-US" sz="1600" dirty="0">
                <a:solidFill>
                  <a:srgbClr val="003366"/>
                </a:solidFill>
              </a:rPr>
              <a:t>Tweet</a:t>
            </a:r>
          </a:p>
          <a:p>
            <a:pPr marL="900000" lvl="1" indent="-457200" algn="just">
              <a:buNone/>
            </a:pPr>
            <a:r>
              <a:rPr lang="en-US" sz="1600" dirty="0">
                <a:solidFill>
                  <a:srgbClr val="003366"/>
                </a:solidFill>
              </a:rPr>
              <a:t>	</a:t>
            </a:r>
            <a:r>
              <a:rPr lang="en-US" sz="1400" dirty="0">
                <a:solidFill>
                  <a:srgbClr val="003366"/>
                </a:solidFill>
              </a:rPr>
              <a:t>topic that clients use to send tweets and subscribe to in a durable way (so to receive messages sent when they were offline)</a:t>
            </a:r>
          </a:p>
          <a:p>
            <a:pPr marL="342900" indent="-342900" algn="just"/>
            <a:endParaRPr lang="en-US" sz="2200" dirty="0">
              <a:solidFill>
                <a:srgbClr val="003366"/>
              </a:solidFill>
            </a:endParaRPr>
          </a:p>
          <a:p>
            <a:pPr marL="342900" indent="-342900" algn="just"/>
            <a:endParaRPr lang="en-US" sz="2200" dirty="0">
              <a:solidFill>
                <a:srgbClr val="003366"/>
              </a:solidFill>
            </a:endParaRPr>
          </a:p>
          <a:p>
            <a:pPr marL="342900" indent="-342900" algn="just"/>
            <a:endParaRPr lang="en-US"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174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– Client </a:t>
            </a:r>
            <a:r>
              <a:rPr lang="en-US" sz="3000" dirty="0">
                <a:solidFill>
                  <a:srgbClr val="003366"/>
                </a:solidFill>
              </a:rPr>
              <a:t>initialization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9" y="1383821"/>
            <a:ext cx="845938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18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– </a:t>
            </a:r>
            <a:r>
              <a:rPr lang="en-US" sz="3000" dirty="0">
                <a:solidFill>
                  <a:srgbClr val="003366"/>
                </a:solidFill>
              </a:rPr>
              <a:t>Send tweet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49" y="793949"/>
            <a:ext cx="8312727" cy="55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260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– Server </a:t>
            </a:r>
            <a:r>
              <a:rPr lang="it-IT" sz="3000" dirty="0" err="1">
                <a:solidFill>
                  <a:srgbClr val="003366"/>
                </a:solidFill>
              </a:rPr>
              <a:t>initialization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86" y="1523760"/>
            <a:ext cx="832601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884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JMS Project – </a:t>
            </a:r>
            <a:r>
              <a:rPr lang="en-US" sz="3000" dirty="0">
                <a:solidFill>
                  <a:srgbClr val="003366"/>
                </a:solidFill>
              </a:rPr>
              <a:t>Load balancing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1604959" y="6512124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Matteo Locatelli &amp; Matthew Rossi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03" y="957302"/>
            <a:ext cx="801164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06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177</Words>
  <Application>Microsoft Office PowerPoint</Application>
  <PresentationFormat>Presentazione su schermo 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Wingdings</vt:lpstr>
      <vt:lpstr>Custom Theme</vt:lpstr>
      <vt:lpstr>Custom Theme</vt:lpstr>
      <vt:lpstr>Projects presentation</vt:lpstr>
      <vt:lpstr>JMS Project - Architecture</vt:lpstr>
      <vt:lpstr>JMS Project - Messages</vt:lpstr>
      <vt:lpstr>JMS Project – Queue/Topic</vt:lpstr>
      <vt:lpstr>JMS Project – Client initialization</vt:lpstr>
      <vt:lpstr>JMS Project – Send tweet</vt:lpstr>
      <vt:lpstr>JMS Project – Server initialization</vt:lpstr>
      <vt:lpstr>JMS Project – Load 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technologies for distributes systems - projects</dc:title>
  <cp:lastModifiedBy>Matthew Rossi</cp:lastModifiedBy>
  <cp:revision>25</cp:revision>
  <dcterms:modified xsi:type="dcterms:W3CDTF">2017-06-14T14:14:15Z</dcterms:modified>
</cp:coreProperties>
</file>