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EEC606-B909-4ABF-AD4C-D49E59A33131}">
  <a:tblStyle styleId="{6DEEC606-B909-4ABF-AD4C-D49E59A33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54285074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542850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54285074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5428507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5428507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542850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5428507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5428507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  Calvin Crino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Matthew Sutton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James Bors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0" y="0"/>
            <a:ext cx="9053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comparison between an unedited picture and a picture with all of the text on this slide encoded into it. As you can see, an encoded message can go completely undetected.</a:t>
            </a:r>
            <a:endParaRPr sz="1800"/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100"/>
            <a:ext cx="2537870" cy="36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670" y="1301100"/>
            <a:ext cx="2533349" cy="3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5376025" y="4794300"/>
            <a:ext cx="2720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D9D9D9"/>
                </a:solidFill>
              </a:rPr>
              <a:t>Image credits: mariomayhem.com</a:t>
            </a:r>
            <a:endParaRPr i="1"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0"/>
            <a:ext cx="7390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lesson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i="1" lang="en"/>
              <a:t>S</a:t>
            </a:r>
            <a:r>
              <a:rPr b="1" i="1" lang="en"/>
              <a:t>teganography</a:t>
            </a:r>
            <a:endParaRPr b="1" i="1"/>
          </a:p>
        </p:txBody>
      </p:sp>
      <p:sp>
        <p:nvSpPr>
          <p:cNvPr id="141" name="Google Shape;141;p14"/>
          <p:cNvSpPr txBox="1"/>
          <p:nvPr/>
        </p:nvSpPr>
        <p:spPr>
          <a:xfrm>
            <a:off x="2263350" y="2696325"/>
            <a:ext cx="46173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Greek: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Steganos -  "covered, concealed, or protected"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Graphein - "writing"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09775" y="97050"/>
            <a:ext cx="2101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5" y="963975"/>
            <a:ext cx="2965600" cy="2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349275" y="3436850"/>
            <a:ext cx="7104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-The words we type and the pictures we view are all composed of binary.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-With s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teganography, we can 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combine the two to hide a message into a picture with almost no trace.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77875" y="3150450"/>
            <a:ext cx="4540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D9D9D9"/>
                </a:solidFill>
              </a:rPr>
              <a:t>Image credits: hotlittlepotato, Instagram</a:t>
            </a:r>
            <a:endParaRPr i="1"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81225"/>
            <a:ext cx="71061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Steganography allows us to hide all kinds of cool stuff into pictures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While we have chosen to encode strings, it can also be used to hide other pictures or files themselves.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size of the message/picture/file we choose to encode relies heavily on the encoding method and the image quality desired after encoding.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best image quality obtainable after encoding is achieved by only manipulating a single bit per pixel, but this comes at the cost of decreased encoding density (the amount of “hidden” data in the picture).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Steganography and its uses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20275" y="283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BMP Format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63650" y="18120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image width - offset 18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image height - offset 22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color depth - offset 28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 of these are used for checks and calculations during both encoding and decoding of images.</a:t>
            </a:r>
            <a:endParaRPr sz="1600"/>
          </a:p>
        </p:txBody>
      </p:sp>
      <p:sp>
        <p:nvSpPr>
          <p:cNvPr id="162" name="Google Shape;162;p17"/>
          <p:cNvSpPr txBox="1"/>
          <p:nvPr/>
        </p:nvSpPr>
        <p:spPr>
          <a:xfrm>
            <a:off x="263650" y="1465950"/>
            <a:ext cx="2954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are interested in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3761150" y="17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{6DEEC606-B909-4ABF-AD4C-D49E59A33131}</a:tableStyleId>
              </a:tblPr>
              <a:tblGrid>
                <a:gridCol w="804650"/>
                <a:gridCol w="804650"/>
                <a:gridCol w="804650"/>
              </a:tblGrid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offset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signature, must be 4D42 hex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size of BMP file in bytes (unreliable)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reserved, must be zero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reserved, must be zero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offset to start of image data in bytes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size of BITMAPINFOHEADER structure, must be 40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image width in pixels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22</a:t>
                      </a:r>
                      <a:br>
                        <a:rPr lang="en" sz="700">
                          <a:solidFill>
                            <a:srgbClr val="FFFFFF"/>
                          </a:solidFill>
                        </a:rPr>
                      </a:br>
                      <a:br>
                        <a:rPr lang="en" sz="700">
                          <a:solidFill>
                            <a:srgbClr val="FFFFFF"/>
                          </a:solidFill>
                        </a:rPr>
                      </a:b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image height in pixels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17"/>
          <p:cNvGraphicFramePr/>
          <p:nvPr/>
        </p:nvGraphicFramePr>
        <p:xfrm>
          <a:off x="6175100" y="17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{6DEEC606-B909-4ABF-AD4C-D49E59A33131}</a:tableStyleId>
              </a:tblPr>
              <a:tblGrid>
                <a:gridCol w="912925"/>
                <a:gridCol w="912925"/>
                <a:gridCol w="912925"/>
              </a:tblGrid>
              <a:tr h="34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offset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number of planes in the image, must be 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number of bits per pixel (1, 4, 8, or 24)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compression type 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size of image data in bytes (including padding)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horizontal resolution in pixels per meter 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vertical resolution in pixels per meter 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number of colors in image, or zero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number of important colors, or zero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17"/>
          <p:cNvSpPr txBox="1"/>
          <p:nvPr/>
        </p:nvSpPr>
        <p:spPr>
          <a:xfrm>
            <a:off x="3765175" y="4498650"/>
            <a:ext cx="5148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081225"/>
            <a:ext cx="67008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24 bits are split into 3 groups, 8 bits for each color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are interested in the last of the 8 bits in each color, or the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Least Significant Bit (LSB)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manipulate this bit so that it matches the corresponding bit in our message, and repeat the process until we are out of message bits to encode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Or, if we are decoding,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read the last bit into a message buffer and repeat until we reach an encoded null character</a:t>
            </a:r>
            <a:endParaRPr sz="1600"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24 bit color depth pixel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052550" y="0"/>
            <a:ext cx="70389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idea: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052550" y="564850"/>
            <a:ext cx="78075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are hiding the bits of a message, in binary, inside the pixels of a picture.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 do this, we need to load in a picture byte by byte and change t</a:t>
            </a:r>
            <a:r>
              <a:rPr lang="en" sz="1800"/>
              <a:t>he least significant bit</a:t>
            </a:r>
            <a:r>
              <a:rPr lang="en" sz="1800"/>
              <a:t> in each of those bytes.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will continually do this until we either: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Encode a null character or,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 out of room in the picture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An example of the chromatic LSB encoding method is on the following slide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Example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24950" y="1509750"/>
            <a:ext cx="34032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- 01010010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 - 01000111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 - 01000010</a:t>
            </a:r>
            <a:endParaRPr b="1"/>
          </a:p>
        </p:txBody>
      </p:sp>
      <p:graphicFrame>
        <p:nvGraphicFramePr>
          <p:cNvPr id="184" name="Google Shape;184;p20"/>
          <p:cNvGraphicFramePr/>
          <p:nvPr/>
        </p:nvGraphicFramePr>
        <p:xfrm>
          <a:off x="4305800" y="29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{6DEEC606-B909-4ABF-AD4C-D49E59A33131}</a:tableStyleId>
              </a:tblPr>
              <a:tblGrid>
                <a:gridCol w="1549300"/>
                <a:gridCol w="1549300"/>
                <a:gridCol w="1549300"/>
              </a:tblGrid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0 0 1 1 1 1 1 0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1 0 0 1 0 1 0 1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1 0 0 1 1 1 1 1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0 1 0 1 0 0 1 0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0 0 0 0 0 0 0 0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1 1 0 1 1 1 1 1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1 0 0 1 0 1 1 1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1 0 0 1 0 0 1 1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0 0 0 0 1 0 0 0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0 1 1 0 0 0 1 0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1 0 1 1 1 0 1 0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0 1 0 1 0 0 1 1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0 1 1 1 0 1 0 1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0 1 1 0 0 1 1 1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1 0 0 1 0 1 1 1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0 0 0 1 0 1 1 0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0 0 0 1 1 1 1 1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1 0 1 0 0 1 0 1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0 1 1 1 0 0 0 1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0 1 1 1 0 1 0 1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0 1 0 1 1 0 1 0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1 0 0 1 0 1 0 1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1 0 1 1 0 0 1 0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0 0 0 1 1 1 1 0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0"/>
          <p:cNvSpPr/>
          <p:nvPr/>
        </p:nvSpPr>
        <p:spPr>
          <a:xfrm>
            <a:off x="1095800" y="2220925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443625" y="1099800"/>
            <a:ext cx="174300" cy="1872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001525" y="26917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625" y="269415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8559425" y="269630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450050" y="9282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991100" y="32026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443625" y="323692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8538600" y="323692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991113" y="374545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443625" y="37625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8538600" y="377970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001525" y="427110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443625" y="4279663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8559425" y="42402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991100" y="479675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443625" y="47967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8559425" y="479675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5443625" y="25128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443625" y="30367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443625" y="356070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5443625" y="46085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5443625" y="408462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991125" y="2161888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443650" y="2155675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8538600" y="2155663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6991100" y="1638088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433200" y="161720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8549000" y="1617163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991125" y="1099800"/>
            <a:ext cx="174300" cy="1872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8549025" y="1099800"/>
            <a:ext cx="174300" cy="1659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001525" y="9282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8553000" y="9282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433200" y="146500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5443625" y="19683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996325" y="19897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991113" y="25055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6991100" y="302132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991100" y="354460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538600" y="14358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549025" y="19747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7001525" y="14512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8538600" y="24980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8549025" y="302132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8549025" y="354460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8559425" y="4067875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8559425" y="45911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6991100" y="40610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7013525" y="4583150"/>
            <a:ext cx="1743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198905" y="2220911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297500" y="2220925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584050" y="2220925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115450" y="3057025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401175" y="3064331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767275" y="3928475"/>
            <a:ext cx="174300" cy="244800"/>
          </a:xfrm>
          <a:prstGeom prst="upArrow">
            <a:avLst>
              <a:gd fmla="val 50000" name="adj1"/>
              <a:gd fmla="val 52929" name="adj2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64000" y="108050"/>
            <a:ext cx="324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245" name="Google Shape;245;p21"/>
          <p:cNvSpPr txBox="1"/>
          <p:nvPr>
            <p:ph idx="2" type="body"/>
          </p:nvPr>
        </p:nvSpPr>
        <p:spPr>
          <a:xfrm>
            <a:off x="1494900" y="760650"/>
            <a:ext cx="7317900" cy="4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Chromatic LSB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Use each color in each pixel in order to store the message.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Insecure, Great information density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Monochromatic LSB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Pick a color: red, green, or blue and encode the message in that channel’s LSB’s.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Slightly more secure, near perfect image quality, only one channel effected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Keyed Monochromatic LSB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Provide a key and the program will pseudo-randomly select a single channel from each pixel to store the message  bit in.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Much more secure than non-keyed methods, Great image quality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Keyed Chromatic LSB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Provide a key and the program will pseudo-randomly select an permutation of channels from the pixel to store the LSB’s in. ex rgb, grb, brg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More secure than all other options, Great information density</a:t>
            </a:r>
            <a:endParaRPr sz="10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