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300" r:id="rId5"/>
    <p:sldId id="259" r:id="rId6"/>
    <p:sldId id="283" r:id="rId7"/>
    <p:sldId id="285" r:id="rId8"/>
    <p:sldId id="284" r:id="rId9"/>
    <p:sldId id="301" r:id="rId10"/>
    <p:sldId id="294" r:id="rId11"/>
    <p:sldId id="280" r:id="rId12"/>
    <p:sldId id="286" r:id="rId13"/>
    <p:sldId id="287" r:id="rId14"/>
    <p:sldId id="289" r:id="rId15"/>
    <p:sldId id="290" r:id="rId16"/>
    <p:sldId id="291" r:id="rId17"/>
    <p:sldId id="292" r:id="rId18"/>
    <p:sldId id="298" r:id="rId19"/>
    <p:sldId id="293" r:id="rId20"/>
    <p:sldId id="295" r:id="rId21"/>
    <p:sldId id="299" r:id="rId22"/>
    <p:sldId id="277" r:id="rId23"/>
    <p:sldId id="278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561551F-FF52-ADE3-35DB-27987C2B1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E62CA392-AD99-E890-3DEB-56D98F626E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69B04D90-D67E-5830-717F-F21AF632DB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900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671F596-F0D7-38CE-BED4-8079BAF0A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64889C0B-CCD9-9199-79E7-93CC76BAB7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5E69F092-6879-5B68-BC14-6B1699C24C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173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9940752-FE2B-9358-CB55-13A12BE99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FCC8F8F8-C236-40F9-877A-9942D46D26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9B3848AC-E45F-237C-B10C-D066103A9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59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F95D4A9-34DA-5CBB-B2AD-DA1C0F93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53283CBA-CCE9-8B5B-48CD-25BF8EEFDC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726EE0AE-E8D3-2395-2F82-7BD2B1370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886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4B16E69-AC81-B01D-0E60-ED9BCCC8E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7287E5FE-223A-6441-05F8-52E2952B66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81836AFF-ED8C-5581-0851-096DFACBE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29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AE23237-195D-2CF2-9D85-72B1D3A31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1CCA0081-BFB1-7BAB-3A02-B02163F9A2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21DF6325-1814-D852-2952-BC9B3923CD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74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B4F3E17-8DCF-B041-4DD9-D00B1E08C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DAD5D8A5-73DF-AD45-33D3-A9133CC53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6B2116DE-CB1B-A8A1-E2FA-515F392DC7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635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5054C52-D410-7087-2CD1-753FBE5C0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94CB5823-A60B-625B-02B7-E622458038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5B76EE3A-C535-D753-4D3D-E2EAC9B52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2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21B6CE8-D50B-A2E8-624E-1873A0EE8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9D874FAD-DB83-6E0E-DF5D-FAE5B7D19F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817316BB-8B1D-2159-2644-AACE572D5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82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62DA869-38D7-590E-13F8-F2560B5F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58584864-C7C4-5101-753D-DF4D223D9C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D31750D9-9E29-D274-24FD-7DA8AB9AB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86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1b29023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51b29023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1b29023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1b29023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82042cef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82042cef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1b29023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51b29023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287DA47E-3E4E-1991-CD40-8152F355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>
            <a:extLst>
              <a:ext uri="{FF2B5EF4-FFF2-40B4-BE49-F238E27FC236}">
                <a16:creationId xmlns:a16="http://schemas.microsoft.com/office/drawing/2014/main" id="{A5B8BAD3-BC58-F835-EE86-912D0D3F24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>
            <a:extLst>
              <a:ext uri="{FF2B5EF4-FFF2-40B4-BE49-F238E27FC236}">
                <a16:creationId xmlns:a16="http://schemas.microsoft.com/office/drawing/2014/main" id="{A5DF0FA4-8485-D633-B84C-485C99C0DE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86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585CF17-E18F-CC6C-F56F-CF17E4218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F6CAB278-5858-33DA-FC02-CC95FCB1E1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6CB9E891-DEFF-3A59-1AD5-1ACD289DFF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49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FBF85B6-9FDB-1FF5-2A08-70523201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830C547E-20A2-E46D-D22C-0C6F1327D8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587CCC53-B279-2CFE-C7E6-75B4560AB6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38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A846D3A-8F62-4603-0F22-D43CECA6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2241196C-801A-95A0-9B20-85721457C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9F101353-E40E-F84A-1521-33E85E3C9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254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C249FA8C-3704-2C2D-C6EE-834233A07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>
            <a:extLst>
              <a:ext uri="{FF2B5EF4-FFF2-40B4-BE49-F238E27FC236}">
                <a16:creationId xmlns:a16="http://schemas.microsoft.com/office/drawing/2014/main" id="{3B79F5E9-9DCC-70A9-E95F-D6D443958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>
            <a:extLst>
              <a:ext uri="{FF2B5EF4-FFF2-40B4-BE49-F238E27FC236}">
                <a16:creationId xmlns:a16="http://schemas.microsoft.com/office/drawing/2014/main" id="{17788B55-F879-F301-EF41-5270EC08EE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46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456541"/>
            <a:ext cx="76881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Final Capstone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1379920"/>
            <a:ext cx="7688100" cy="235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Natural Language Processing (NLP) Recommender System for Travel Recommendations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                                     Matthew Kehoe, February 2024</a:t>
            </a:r>
          </a:p>
          <a:p>
            <a:pPr marL="5486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7" name="Picture 6" descr="A logo with an owl head&#10;&#10;Description automatically generated">
            <a:extLst>
              <a:ext uri="{FF2B5EF4-FFF2-40B4-BE49-F238E27FC236}">
                <a16:creationId xmlns:a16="http://schemas.microsoft.com/office/drawing/2014/main" id="{077F4C08-188F-BBAF-B0EF-53E2D9E0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3" y="2209800"/>
            <a:ext cx="3524481" cy="23533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5328-DFE6-00E3-FEE0-FC4486B1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32" y="618995"/>
            <a:ext cx="7688700" cy="53520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66CAD-EDC8-AF01-9EA1-FE8A55640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5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BF1712A-DC92-1912-1362-CB9FAA207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7F64335F-865F-7A79-AEC4-9671FC8C6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Setup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D54E0CB9-BE14-EA6E-DF20-4CBBB7221D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To prepare the NLP system, I split the 52,745 activities into Train and Test.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Train had 39,873 activities and Test had 13,291 activities.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I corrected for class imbalance through adding weights.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1400" b="1" dirty="0"/>
              <a:t>• I had 30 classes so needed to perform Multi-Class Classification.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6113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773B8B27-79E3-67E0-4F59-EC3EE6E34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0AF62EB6-0C98-5CCB-6CB2-6399ED22A7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Establishing a Baseline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861DCBF8-6C61-C649-2675-D151E016D7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As a first pass, I used a Naïve Bayes estimator as a baseline for text classification.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This gave me a training accuracy of 77.9% and a test accuracy of 48.0%.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Concerned that my model was overfitting, I switched to the Complement Bayes Estimator and implemented:</a:t>
            </a:r>
          </a:p>
          <a:p>
            <a:pPr marL="2114550" lvl="4" indent="-285750"/>
            <a:r>
              <a:rPr lang="en-US" sz="1400" b="1" dirty="0"/>
              <a:t>TD-IDF Vectorization</a:t>
            </a:r>
          </a:p>
          <a:p>
            <a:pPr marL="2114550" lvl="4" indent="-285750"/>
            <a:r>
              <a:rPr lang="en-US" sz="1400" b="1" dirty="0"/>
              <a:t>Count Vectorization</a:t>
            </a:r>
          </a:p>
          <a:p>
            <a:pPr marL="2114550" lvl="4" indent="-285750"/>
            <a:r>
              <a:rPr lang="en-US" sz="1400" b="1" dirty="0"/>
              <a:t>Unigrams and Bigrams	</a:t>
            </a:r>
            <a:r>
              <a:rPr lang="en-US" sz="1200" b="1" dirty="0"/>
              <a:t>	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196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D5CB9E3-3347-C9C9-B660-1B41D2880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1E3EEEE6-3885-9066-2E30-163718965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Comparison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1DA09EEC-52F7-51BE-0766-44DCDC9203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b="1" dirty="0"/>
              <a:t>	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6464F-E4E3-8702-A399-FCAE0B97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304" y="1408717"/>
            <a:ext cx="2686425" cy="3191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6D878-D69A-2CE0-E339-3F9677BCC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199" y="1403191"/>
            <a:ext cx="403916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3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BF38716-1EEF-A5CD-BF28-4DBFFBE20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9F97025F-E09E-7E0C-513A-A12FF7AC1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Preliminary Recommender System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E07EEBF3-40A8-A376-CE7A-133600AA5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I then used cosine similarity to create two recommender systems using TD-IDF Vectorization and Count Vectorization.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As before, TD-IDF Vectorization had slightly better metrics that Count Vectorization.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5953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C1CF8525-ED92-61F6-9415-9CEF50376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DBB730F5-B0D7-97C1-B78A-A1C67E5D2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TD-IDF Vectorization Results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5874C4BA-67B1-B5D6-023A-DFCBC3F319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AA56F-4C64-BA87-7476-B35E5CDE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1392150"/>
            <a:ext cx="728764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15C6EE0-3520-92B5-2F11-D370D84FF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25BF748F-59B8-588A-95A8-4E2611975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Count Vectorization Results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7979E129-CAF5-C771-E6DF-EA0291D8CF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812CB-EA1C-E8C2-D51E-59879D04D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1420729"/>
            <a:ext cx="699232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4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7A50971-AD95-9B88-BC11-E61B4BCBB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1AACDD03-D87D-2F0E-5BAE-7F68C0328C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Selection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5B0104D6-0299-BB9E-180D-58982E24C8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Multiple target variables with numerous features sounds like a great case for </a:t>
            </a:r>
            <a:r>
              <a:rPr lang="en-US" sz="1400" b="1" dirty="0">
                <a:solidFill>
                  <a:srgbClr val="00B0F0"/>
                </a:solidFill>
              </a:rPr>
              <a:t>classification</a:t>
            </a:r>
            <a:r>
              <a:rPr lang="en-US" sz="1400" b="1" dirty="0"/>
              <a:t>.</a:t>
            </a:r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K-Nearest Neighbors </a:t>
            </a:r>
            <a:r>
              <a:rPr lang="en-US" dirty="0"/>
              <a:t>is my first choice</a:t>
            </a:r>
            <a:r>
              <a:rPr lang="en-US" b="1" dirty="0"/>
              <a:t>.</a:t>
            </a:r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This is a classification problem, so I will also try Logistic Regression.</a:t>
            </a:r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Support Vector Machine is also a good choice.</a:t>
            </a:r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I will also implement a Decision Tree classifier.</a:t>
            </a:r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I will also try a variety of ensemble methods: Bagging Decision Tree, Boosting Decision Tree, Random Forest and Voting Classifier.</a:t>
            </a:r>
          </a:p>
        </p:txBody>
      </p:sp>
    </p:spTree>
    <p:extLst>
      <p:ext uri="{BB962C8B-B14F-4D97-AF65-F5344CB8AC3E}">
        <p14:creationId xmlns:p14="http://schemas.microsoft.com/office/powerpoint/2010/main" val="231144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8E1BDEF-B986-61F9-39FB-430B3A05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5188D404-CDBF-8323-99EF-035AF0A60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Results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59DF2-32EB-8D19-DAAC-A1A97A2A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38" y="1462760"/>
            <a:ext cx="683037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6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5C72DA5D-F227-FF91-A009-A6DC8F3A1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52772C0E-C8FA-C25B-CE37-2AB1D0B90B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Performance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3DBC1458-27F8-CA97-840E-A5FC53E6F5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114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Best</a:t>
            </a:r>
            <a:r>
              <a:rPr lang="en-US" sz="1400" b="1" spc="-6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performers,</a:t>
            </a:r>
            <a:r>
              <a:rPr lang="en-US" sz="1400" b="1" spc="-6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spc="-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ranked: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Voting Classifier (Ensemble)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 Regression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Bagging Decision Tree (Ensemble)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Boosting Decision Tree (Ensemble)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 (Ensemble)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305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44900" y="62919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-61323" y="1359545"/>
            <a:ext cx="8257800" cy="25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The travel industry was heavily disrupted by the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/>
              <a:t>        COVID-19 pandemic.</a:t>
            </a:r>
            <a:endParaRPr sz="1400" b="1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With the development of vaccines, a lot of people </a:t>
            </a: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/>
              <a:t>        started to travel again.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In 2023, travel and tourism rebounded back to 2019 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/>
              <a:t>        levels.</a:t>
            </a: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 dirty="0"/>
          </a:p>
        </p:txBody>
      </p:sp>
      <p:pic>
        <p:nvPicPr>
          <p:cNvPr id="3" name="Picture 2" descr="A graph showing the spread of coronavirus&#10;&#10;Description automatically generated">
            <a:extLst>
              <a:ext uri="{FF2B5EF4-FFF2-40B4-BE49-F238E27FC236}">
                <a16:creationId xmlns:a16="http://schemas.microsoft.com/office/drawing/2014/main" id="{17767E87-7E60-2D91-5E6A-AB250DAA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365" y="824345"/>
            <a:ext cx="3689963" cy="36899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CE02E8A-5239-71ED-29ED-94A854C9A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FBF21B20-80CA-4D7D-3122-1C1EC9A919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Speed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6FAB1F88-FF45-B8BD-EE85-06F3B4CB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88800"/>
            <a:ext cx="7688700" cy="3172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114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Fastest</a:t>
            </a:r>
            <a:r>
              <a:rPr lang="en-US" sz="1400" b="1" spc="-6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performers,</a:t>
            </a:r>
            <a:r>
              <a:rPr lang="en-US" sz="1400" b="1" spc="-6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spc="-1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ranked: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 (Ensemble)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Boosting Decision Tree (Ensemble)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Voting Classifier (Ensemble)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 Regression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400" b="1" spc="-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Bagging Decision Tree (Ensemble)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2270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F9A4-40AA-5577-BF2F-5B0A039F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88268"/>
            <a:ext cx="7688700" cy="535200"/>
          </a:xfrm>
        </p:spPr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25A2E-1A0B-563D-3E4F-E5357EA98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727650" y="5982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•  The images for the COVID-19 chest </a:t>
            </a:r>
            <a:r>
              <a:rPr lang="en-GB" dirty="0" err="1"/>
              <a:t>xrays</a:t>
            </a:r>
            <a:r>
              <a:rPr lang="en-GB" dirty="0"/>
              <a:t> were classified and evaluated with test data to get 92% test accuracy.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• The positive cases of New York are continuing to increase at least for the next 30 days.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• The positive cases for Illinois are increasing on a higher rate, all the other states are expected a mild increase for the next 10 days.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• Washington State has the highest recovery rate as of May 12.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727650" y="2800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57743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Aim and Detail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7650" y="1496943"/>
            <a:ext cx="8143200" cy="24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There are three parts of the project:</a:t>
            </a:r>
            <a:endParaRPr sz="1600" b="1" dirty="0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Scrape activities from 30 travel destinations in Trip Advisor.</a:t>
            </a:r>
            <a:endParaRPr sz="1600" b="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Make an NLP recommender system to predict future travel destinations based on input text.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Create a Dash app to make personalized travel recommendations.</a:t>
            </a:r>
            <a:endParaRPr sz="1600" b="1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b="1" dirty="0"/>
              <a:t> </a:t>
            </a:r>
            <a:endParaRPr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F4658A4F-5568-AD46-9EA6-BB498EC4E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972D6EA2-E6C7-980B-26DE-F580010C70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7950" y="1800432"/>
            <a:ext cx="76881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 1 – Web Scraping</a:t>
            </a:r>
            <a:endParaRPr dirty="0"/>
          </a:p>
        </p:txBody>
      </p:sp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44AC54B9-D2A0-50D8-45C1-C7D6F230B2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7950" y="1379920"/>
            <a:ext cx="7688100" cy="235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86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1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61899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Gathered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Used Beautiful Soup to scrape 56,109 activities from 30 destinations in Trip Advisor.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52,745 of the 56,109 activities are unique.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I scraped up to 3,000 activities at the 30 travel destinations.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8DC9F37-B697-F31E-1CCE-C02C79912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C094C399-74F7-6632-18CE-A7A374138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4032" y="60790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Tokyo, Japan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EE5362-D710-6067-FEC9-070CBAA4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27" y="1408580"/>
            <a:ext cx="3328973" cy="3451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1BF06-8E78-544C-723C-FC8D5A1F2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672" y="507571"/>
            <a:ext cx="4354060" cy="15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84BB9-5540-56F1-4FAD-1307019DB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448" y="2070657"/>
            <a:ext cx="4347284" cy="1499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FFFED-927B-0623-9FAB-6556D6A7B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448" y="3570261"/>
            <a:ext cx="4255716" cy="14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A391FD6-D511-DE5A-DC21-1ECBEAF4C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1E70F764-0B66-DB31-A6C7-38FA4E827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4032" y="60790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Cairo, Egypt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DE29F-5294-DDFC-D48A-3834A886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4" y="1276336"/>
            <a:ext cx="3306550" cy="3674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406AB4-8B53-F1DB-0E78-089FDC0E4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364" y="583737"/>
            <a:ext cx="4243673" cy="1446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B58797-B86A-2C14-3C27-C9C0453D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038" y="2029878"/>
            <a:ext cx="4446694" cy="1480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30E3F5-33C6-B406-4D1D-E209BBC93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038" y="3540072"/>
            <a:ext cx="4048732" cy="13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8D77E65-234A-37AB-EE15-5AE19E070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AA2C344F-41E6-7F99-9CC6-44EC5BA036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904" y="6062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Data </a:t>
            </a:r>
            <a:endParaRPr dirty="0"/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26F7754-315D-68E3-2EBE-AAC5009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93" y="606216"/>
            <a:ext cx="6357075" cy="43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8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61269C37-D398-01B9-B69E-49CBE20C4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D1D3EA25-DABB-1BB0-DCE2-535B2B107F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65605" y="1620323"/>
            <a:ext cx="76881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 2 – NLP Recommender System</a:t>
            </a:r>
            <a:endParaRPr dirty="0"/>
          </a:p>
        </p:txBody>
      </p:sp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1F7E6070-2A46-B153-7750-BA822D6C55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7950" y="1379920"/>
            <a:ext cx="7688100" cy="235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2112004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574</Words>
  <Application>Microsoft Office PowerPoint</Application>
  <PresentationFormat>On-screen Show (16:9)</PresentationFormat>
  <Paragraphs>87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Lato</vt:lpstr>
      <vt:lpstr>Raleway</vt:lpstr>
      <vt:lpstr>Streamline</vt:lpstr>
      <vt:lpstr>Final Capstone</vt:lpstr>
      <vt:lpstr>INTRODUCTION</vt:lpstr>
      <vt:lpstr>Project Aim and Detail</vt:lpstr>
      <vt:lpstr>Part 1 – Web Scraping</vt:lpstr>
      <vt:lpstr>Data Gathered</vt:lpstr>
      <vt:lpstr>Tokyo, Japan</vt:lpstr>
      <vt:lpstr>Cairo, Egypt</vt:lpstr>
      <vt:lpstr>      Data </vt:lpstr>
      <vt:lpstr>Part 2 – NLP Recommender System</vt:lpstr>
      <vt:lpstr>Data Cleaning</vt:lpstr>
      <vt:lpstr>Model Setup</vt:lpstr>
      <vt:lpstr>Establishing a Baseline</vt:lpstr>
      <vt:lpstr>Model Comparison</vt:lpstr>
      <vt:lpstr>Preliminary Recommender System</vt:lpstr>
      <vt:lpstr>TD-IDF Vectorization Results</vt:lpstr>
      <vt:lpstr>Count Vectorization Results</vt:lpstr>
      <vt:lpstr>Model Selection</vt:lpstr>
      <vt:lpstr>Model Results</vt:lpstr>
      <vt:lpstr>Model Performance</vt:lpstr>
      <vt:lpstr>Model Speed</vt:lpstr>
      <vt:lpstr>BERT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Capstone</dc:title>
  <dc:creator>Matthew Kehoe</dc:creator>
  <cp:lastModifiedBy>mkehoe</cp:lastModifiedBy>
  <cp:revision>6</cp:revision>
  <dcterms:modified xsi:type="dcterms:W3CDTF">2024-02-07T03:52:04Z</dcterms:modified>
</cp:coreProperties>
</file>