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6"/>
  </p:notesMasterIdLst>
  <p:sldIdLst>
    <p:sldId id="256" r:id="rId2"/>
    <p:sldId id="257" r:id="rId3"/>
    <p:sldId id="273" r:id="rId4"/>
    <p:sldId id="258" r:id="rId5"/>
    <p:sldId id="266" r:id="rId6"/>
    <p:sldId id="267" r:id="rId7"/>
    <p:sldId id="264" r:id="rId8"/>
    <p:sldId id="268" r:id="rId9"/>
    <p:sldId id="270" r:id="rId10"/>
    <p:sldId id="271" r:id="rId11"/>
    <p:sldId id="269" r:id="rId12"/>
    <p:sldId id="265" r:id="rId13"/>
    <p:sldId id="262" r:id="rId14"/>
    <p:sldId id="263" r:id="rId15"/>
  </p:sldIdLst>
  <p:sldSz cx="9144000" cy="5143500" type="screen16x9"/>
  <p:notesSz cx="6858000" cy="9144000"/>
  <p:embeddedFontLst>
    <p:embeddedFont>
      <p:font typeface="Days One" panose="020B0604020202020204" charset="0"/>
      <p:regular r:id="rId17"/>
    </p:embeddedFont>
    <p:embeddedFont>
      <p:font typeface="IBM Plex Mono" panose="020B0509050203000203" pitchFamily="49" charset="0"/>
      <p:regular r:id="rId18"/>
      <p:bold r:id="rId19"/>
      <p:italic r:id="rId20"/>
      <p:boldItalic r:id="rId21"/>
    </p:embeddedFont>
    <p:embeddedFont>
      <p:font typeface="IBM Plex Mono Medium" panose="020B0609050203000203" pitchFamily="49" charset="0"/>
      <p:regular r:id="rId22"/>
      <p:bold r:id="rId23"/>
      <p:italic r:id="rId24"/>
      <p:boldItalic r:id="rId25"/>
    </p:embeddedFont>
    <p:embeddedFont>
      <p:font typeface="Michroma" panose="020B0604020202020204" charset="0"/>
      <p:regular r:id="rId26"/>
    </p:embeddedFont>
    <p:embeddedFont>
      <p:font typeface="Montserrat Medium" panose="00000600000000000000"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Raleway" pitchFamily="2" charset="0"/>
      <p:regular r:id="rId35"/>
      <p:bold r:id="rId36"/>
      <p:italic r:id="rId37"/>
      <p:boldItalic r:id="rId38"/>
    </p:embeddedFont>
    <p:embeddedFont>
      <p:font typeface="Space Mon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autoAdjust="0"/>
  </p:normalViewPr>
  <p:slideViewPr>
    <p:cSldViewPr snapToGrid="0">
      <p:cViewPr varScale="1">
        <p:scale>
          <a:sx n="146" d="100"/>
          <a:sy n="146" d="100"/>
        </p:scale>
        <p:origin x="63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31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tableStyles" Target="tableStyles.xml"/><Relationship Id="rId20" Type="http://schemas.openxmlformats.org/officeDocument/2006/relationships/font" Target="fonts/font4.fntdata"/><Relationship Id="rId4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2203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8415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extLst>
      <p:ext uri="{BB962C8B-B14F-4D97-AF65-F5344CB8AC3E}">
        <p14:creationId xmlns:p14="http://schemas.microsoft.com/office/powerpoint/2010/main" val="49864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userDrawn="1"/>
        </p:nvPicPr>
        <p:blipFill>
          <a:blip r:embed="rId20">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dirty="0">
                <a:latin typeface="Space Mono"/>
                <a:ea typeface="Space Mono"/>
                <a:cs typeface="Space Mono"/>
                <a:sym typeface="Space Mono"/>
              </a:rPr>
              <a:t>U.S. Temperature Changes</a:t>
            </a:r>
            <a:endParaRPr sz="900" dirty="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berkeleyearth.org/data/"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ata-8/textbook/blob/main/assets/data/baby.csv"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berkeleyearth.org/dat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53900" y="1565600"/>
            <a:ext cx="7947900" cy="16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Predicting Temperature Changes in the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B2DD-C055-C215-01C1-AFBD6D7DA8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3DD73B9-FC18-75FA-7635-D3E321D385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231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E8DB-FFC2-3C4A-3C6C-1982F225A79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17CDB7C-3953-9937-1EC8-36E2094BBC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7773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 to mothers</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Limit or stop smoking while pregnant to increase health of newborn.</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Get regular prenatal checkups.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Eat healthy and stay physically active.</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extLst>
      <p:ext uri="{BB962C8B-B14F-4D97-AF65-F5344CB8AC3E}">
        <p14:creationId xmlns:p14="http://schemas.microsoft.com/office/powerpoint/2010/main" val="29670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0" dirty="0"/>
              <a:t>Thank You</a:t>
            </a:r>
            <a:endParaRPr sz="10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are interested in setting up a machine learning model to predict average temperatures across the 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would like to measure the performance of various supervised machine learning algorithms.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will examine the average land and surface temperature from 1850 until 2020.</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699" y="574450"/>
            <a:ext cx="6807557"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Recent Temperature Changes</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In 1970, the average land and ocean temperature was </a:t>
            </a:r>
            <a:r>
              <a:rPr lang="en-US" sz="1800" b="1" dirty="0">
                <a:solidFill>
                  <a:schemeClr val="dk1"/>
                </a:solidFill>
                <a:latin typeface="Open Sans"/>
                <a:ea typeface="Open Sans"/>
                <a:cs typeface="Open Sans"/>
                <a:sym typeface="Open Sans"/>
              </a:rPr>
              <a:t>59.6</a:t>
            </a:r>
            <a:r>
              <a:rPr lang="en-US" sz="1800" dirty="0">
                <a:solidFill>
                  <a:schemeClr val="dk1"/>
                </a:solidFill>
                <a:latin typeface="Open Sans"/>
                <a:ea typeface="Open Sans"/>
                <a:cs typeface="Open Sans"/>
                <a:sym typeface="Open Sans"/>
              </a:rPr>
              <a:t> degrees Fahrenheit.</a:t>
            </a:r>
          </a:p>
          <a:p>
            <a:pPr indent="-342900">
              <a:buClr>
                <a:schemeClr val="dk1"/>
              </a:buClr>
              <a:buSzPts val="1800"/>
              <a:buFont typeface="Open Sans"/>
              <a:buChar char="●"/>
            </a:pPr>
            <a:r>
              <a:rPr lang="en-US" sz="1800" dirty="0">
                <a:solidFill>
                  <a:schemeClr val="dk1"/>
                </a:solidFill>
                <a:latin typeface="Open Sans"/>
                <a:ea typeface="Open Sans"/>
                <a:cs typeface="Open Sans"/>
                <a:sym typeface="Open Sans"/>
              </a:rPr>
              <a:t>In 2015, the average temperature increased to </a:t>
            </a:r>
            <a:r>
              <a:rPr lang="en-US" sz="1800" b="1" dirty="0">
                <a:solidFill>
                  <a:schemeClr val="dk1"/>
                </a:solidFill>
                <a:latin typeface="Open Sans"/>
                <a:ea typeface="Open Sans"/>
                <a:cs typeface="Open Sans"/>
                <a:sym typeface="Open Sans"/>
              </a:rPr>
              <a:t>60.9</a:t>
            </a:r>
            <a:r>
              <a:rPr lang="en-US" sz="1800" dirty="0">
                <a:solidFill>
                  <a:schemeClr val="dk1"/>
                </a:solidFill>
                <a:latin typeface="Open Sans"/>
                <a:ea typeface="Open Sans"/>
                <a:cs typeface="Open Sans"/>
                <a:sym typeface="Open Sans"/>
              </a:rPr>
              <a:t> degrees Fahrenheit.</a:t>
            </a:r>
          </a:p>
          <a:p>
            <a:pPr indent="-342900">
              <a:buClr>
                <a:schemeClr val="dk1"/>
              </a:buClr>
              <a:buSzPts val="1800"/>
              <a:buFont typeface="Open Sans"/>
              <a:buChar char="●"/>
            </a:pPr>
            <a:r>
              <a:rPr lang="en-US" sz="1800" dirty="0">
                <a:solidFill>
                  <a:schemeClr val="dk1"/>
                </a:solidFill>
                <a:latin typeface="Open Sans"/>
                <a:ea typeface="Open Sans"/>
                <a:cs typeface="Open Sans"/>
                <a:sym typeface="Open Sans"/>
              </a:rPr>
              <a:t>Global temperature is projected to warm by about </a:t>
            </a:r>
            <a:r>
              <a:rPr lang="en-US" sz="1800" b="1" dirty="0">
                <a:solidFill>
                  <a:schemeClr val="dk1"/>
                </a:solidFill>
                <a:latin typeface="Open Sans"/>
                <a:ea typeface="Open Sans"/>
                <a:cs typeface="Open Sans"/>
                <a:sym typeface="Open Sans"/>
              </a:rPr>
              <a:t>1.5</a:t>
            </a:r>
            <a:r>
              <a:rPr lang="en-US" sz="1800" dirty="0">
                <a:solidFill>
                  <a:schemeClr val="dk1"/>
                </a:solidFill>
                <a:latin typeface="Open Sans"/>
                <a:ea typeface="Open Sans"/>
                <a:cs typeface="Open Sans"/>
                <a:sym typeface="Open Sans"/>
              </a:rPr>
              <a:t> degrees by 2050 and </a:t>
            </a:r>
            <a:r>
              <a:rPr lang="en-US" sz="1800" b="1" dirty="0">
                <a:solidFill>
                  <a:schemeClr val="dk1"/>
                </a:solidFill>
                <a:latin typeface="Open Sans"/>
                <a:ea typeface="Open Sans"/>
                <a:cs typeface="Open Sans"/>
                <a:sym typeface="Open Sans"/>
              </a:rPr>
              <a:t>3.6 – 7.2 </a:t>
            </a:r>
            <a:r>
              <a:rPr lang="en-US" sz="1800" dirty="0">
                <a:solidFill>
                  <a:schemeClr val="dk1"/>
                </a:solidFill>
                <a:latin typeface="Open Sans"/>
                <a:ea typeface="Open Sans"/>
                <a:cs typeface="Open Sans"/>
                <a:sym typeface="Open Sans"/>
              </a:rPr>
              <a:t>degrees by 2100.</a:t>
            </a:r>
          </a:p>
          <a:p>
            <a:pPr marL="114300" indent="0">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4A75D4E6-DF36-9DAF-3CD3-2BE194743142}"/>
              </a:ext>
            </a:extLst>
          </p:cNvPr>
          <p:cNvSpPr txBox="1"/>
          <p:nvPr/>
        </p:nvSpPr>
        <p:spPr>
          <a:xfrm>
            <a:off x="243400" y="4403135"/>
            <a:ext cx="4765309" cy="307777"/>
          </a:xfrm>
          <a:prstGeom prst="rect">
            <a:avLst/>
          </a:prstGeom>
          <a:noFill/>
        </p:spPr>
        <p:txBody>
          <a:bodyPr wrap="square">
            <a:spAutoFit/>
          </a:bodyPr>
          <a:lstStyle/>
          <a:p>
            <a:pPr marL="114300" lvl="0" indent="0" algn="l" rtl="0">
              <a:spcBef>
                <a:spcPts val="0"/>
              </a:spcBef>
              <a:spcAft>
                <a:spcPts val="0"/>
              </a:spcAft>
              <a:buClr>
                <a:schemeClr val="dk1"/>
              </a:buClr>
              <a:buSzPts val="1800"/>
              <a:buNone/>
            </a:pPr>
            <a:r>
              <a:rPr lang="en-US" sz="1400" b="1" dirty="0">
                <a:solidFill>
                  <a:schemeClr val="dk1"/>
                </a:solidFill>
                <a:latin typeface="Open Sans"/>
                <a:ea typeface="Open Sans"/>
                <a:cs typeface="Open Sans"/>
                <a:sym typeface="Open Sans"/>
              </a:rPr>
              <a:t>Source: </a:t>
            </a:r>
            <a:r>
              <a:rPr lang="en-US" sz="1400" dirty="0">
                <a:solidFill>
                  <a:schemeClr val="dk1"/>
                </a:solidFill>
                <a:latin typeface="Open Sans"/>
                <a:ea typeface="Open Sans"/>
                <a:cs typeface="Open Sans"/>
                <a:sym typeface="Open Sans"/>
                <a:hlinkClick r:id="rId3"/>
              </a:rPr>
              <a:t>Berkeley Earth Climate Data</a:t>
            </a:r>
            <a:endParaRPr lang="en-US" sz="14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979948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analyzed</a:t>
            </a:r>
            <a:endParaRPr/>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Average Land and Ocean Temperatures in the U.S. between 1850 and 1915.</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Data includes average land temperature, </a:t>
            </a:r>
            <a:r>
              <a:rPr lang="en-US" sz="1800" dirty="0">
                <a:solidFill>
                  <a:schemeClr val="dk1"/>
                </a:solidFill>
                <a:latin typeface="Open Sans"/>
                <a:ea typeface="Open Sans"/>
                <a:cs typeface="Open Sans"/>
                <a:sym typeface="Open Sans"/>
              </a:rPr>
              <a:t>minimum land temperature</a:t>
            </a:r>
            <a:r>
              <a:rPr lang="en" sz="1800" dirty="0">
                <a:solidFill>
                  <a:schemeClr val="dk1"/>
                </a:solidFill>
                <a:latin typeface="Open Sans"/>
                <a:ea typeface="Open Sans"/>
                <a:cs typeface="Open Sans"/>
                <a:sym typeface="Open Sans"/>
              </a:rPr>
              <a:t>, </a:t>
            </a:r>
            <a:r>
              <a:rPr lang="en-US" sz="1800" dirty="0">
                <a:solidFill>
                  <a:schemeClr val="dk1"/>
                </a:solidFill>
                <a:latin typeface="Open Sans"/>
                <a:ea typeface="Open Sans"/>
                <a:cs typeface="Open Sans"/>
                <a:sym typeface="Open Sans"/>
              </a:rPr>
              <a:t>and the maximum land temperature. </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All temperature data has uncertainty boundaries.</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Open Sans"/>
                <a:ea typeface="Open Sans"/>
                <a:cs typeface="Open Sans"/>
                <a:sym typeface="Open Sans"/>
                <a:hlinkClick r:id="rId3"/>
              </a:rPr>
              <a:t>Raw data available here </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C7ECDF27-0F05-285B-EF16-77DE059A6D3F}"/>
              </a:ext>
            </a:extLst>
          </p:cNvPr>
          <p:cNvSpPr txBox="1"/>
          <p:nvPr/>
        </p:nvSpPr>
        <p:spPr>
          <a:xfrm>
            <a:off x="243400" y="4395416"/>
            <a:ext cx="4765309" cy="307777"/>
          </a:xfrm>
          <a:prstGeom prst="rect">
            <a:avLst/>
          </a:prstGeom>
          <a:noFill/>
        </p:spPr>
        <p:txBody>
          <a:bodyPr wrap="square">
            <a:spAutoFit/>
          </a:bodyPr>
          <a:lstStyle/>
          <a:p>
            <a:pPr marL="114300" lvl="0" indent="0" algn="l" rtl="0">
              <a:spcBef>
                <a:spcPts val="0"/>
              </a:spcBef>
              <a:spcAft>
                <a:spcPts val="0"/>
              </a:spcAft>
              <a:buClr>
                <a:schemeClr val="dk1"/>
              </a:buClr>
              <a:buSzPts val="1800"/>
              <a:buNone/>
            </a:pPr>
            <a:r>
              <a:rPr lang="en-US" sz="1400" b="1" dirty="0">
                <a:solidFill>
                  <a:schemeClr val="dk1"/>
                </a:solidFill>
                <a:latin typeface="Open Sans"/>
                <a:ea typeface="Open Sans"/>
                <a:cs typeface="Open Sans"/>
                <a:sym typeface="Open Sans"/>
              </a:rPr>
              <a:t>Source: </a:t>
            </a:r>
            <a:r>
              <a:rPr lang="en-US" sz="1400" dirty="0">
                <a:solidFill>
                  <a:schemeClr val="dk1"/>
                </a:solidFill>
                <a:latin typeface="Open Sans"/>
                <a:ea typeface="Open Sans"/>
                <a:cs typeface="Open Sans"/>
                <a:sym typeface="Open Sans"/>
                <a:hlinkClick r:id="rId4"/>
              </a:rPr>
              <a:t>Berkeley Earth Climate Data</a:t>
            </a:r>
            <a:endParaRPr lang="en-US" sz="1400" dirty="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D7F-9D84-4DEB-7A23-53D216F7A057}"/>
              </a:ext>
            </a:extLst>
          </p:cNvPr>
          <p:cNvSpPr>
            <a:spLocks noGrp="1"/>
          </p:cNvSpPr>
          <p:nvPr>
            <p:ph type="title"/>
          </p:nvPr>
        </p:nvSpPr>
        <p:spPr/>
        <p:txBody>
          <a:bodyPr/>
          <a:lstStyle/>
          <a:p>
            <a:r>
              <a:rPr lang="en-US" dirty="0"/>
              <a:t>Time Series Plot 1</a:t>
            </a:r>
          </a:p>
        </p:txBody>
      </p:sp>
      <p:sp>
        <p:nvSpPr>
          <p:cNvPr id="3" name="Text Placeholder 2">
            <a:extLst>
              <a:ext uri="{FF2B5EF4-FFF2-40B4-BE49-F238E27FC236}">
                <a16:creationId xmlns:a16="http://schemas.microsoft.com/office/drawing/2014/main" id="{20BE52A2-AE08-98FC-15CE-6DE928871FB7}"/>
              </a:ext>
            </a:extLst>
          </p:cNvPr>
          <p:cNvSpPr>
            <a:spLocks noGrp="1"/>
          </p:cNvSpPr>
          <p:nvPr>
            <p:ph type="body" idx="1"/>
          </p:nvPr>
        </p:nvSpPr>
        <p:spPr/>
        <p:txBody>
          <a:bodyPr/>
          <a:lstStyle/>
          <a:p>
            <a:pPr marL="158750" indent="0">
              <a:buNone/>
            </a:pPr>
            <a:endParaRPr lang="en-US" dirty="0"/>
          </a:p>
        </p:txBody>
      </p:sp>
      <p:pic>
        <p:nvPicPr>
          <p:cNvPr id="7" name="Picture 6" descr="A graph showing the temperature of the year&#10;&#10;Description automatically generated">
            <a:extLst>
              <a:ext uri="{FF2B5EF4-FFF2-40B4-BE49-F238E27FC236}">
                <a16:creationId xmlns:a16="http://schemas.microsoft.com/office/drawing/2014/main" id="{0D34106F-8661-1C30-13E6-3879932A3D71}"/>
              </a:ext>
            </a:extLst>
          </p:cNvPr>
          <p:cNvPicPr>
            <a:picLocks noChangeAspect="1"/>
          </p:cNvPicPr>
          <p:nvPr/>
        </p:nvPicPr>
        <p:blipFill>
          <a:blip r:embed="rId2"/>
          <a:stretch>
            <a:fillRect/>
          </a:stretch>
        </p:blipFill>
        <p:spPr>
          <a:xfrm>
            <a:off x="347650" y="904241"/>
            <a:ext cx="7578464" cy="3905467"/>
          </a:xfrm>
          <a:prstGeom prst="rect">
            <a:avLst/>
          </a:prstGeom>
        </p:spPr>
      </p:pic>
    </p:spTree>
    <p:extLst>
      <p:ext uri="{BB962C8B-B14F-4D97-AF65-F5344CB8AC3E}">
        <p14:creationId xmlns:p14="http://schemas.microsoft.com/office/powerpoint/2010/main" val="381014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F03F-43BF-09A0-728D-B7DC972D0217}"/>
              </a:ext>
            </a:extLst>
          </p:cNvPr>
          <p:cNvSpPr>
            <a:spLocks noGrp="1"/>
          </p:cNvSpPr>
          <p:nvPr>
            <p:ph type="title"/>
          </p:nvPr>
        </p:nvSpPr>
        <p:spPr/>
        <p:txBody>
          <a:bodyPr/>
          <a:lstStyle/>
          <a:p>
            <a:r>
              <a:rPr lang="en-US" dirty="0"/>
              <a:t>Box Plot 1</a:t>
            </a:r>
          </a:p>
        </p:txBody>
      </p:sp>
      <p:sp>
        <p:nvSpPr>
          <p:cNvPr id="3" name="Text Placeholder 2">
            <a:extLst>
              <a:ext uri="{FF2B5EF4-FFF2-40B4-BE49-F238E27FC236}">
                <a16:creationId xmlns:a16="http://schemas.microsoft.com/office/drawing/2014/main" id="{240A2886-00FA-EB28-6919-35B03CF683A6}"/>
              </a:ext>
            </a:extLst>
          </p:cNvPr>
          <p:cNvSpPr>
            <a:spLocks noGrp="1"/>
          </p:cNvSpPr>
          <p:nvPr>
            <p:ph type="body" idx="1"/>
          </p:nvPr>
        </p:nvSpPr>
        <p:spPr/>
        <p:txBody>
          <a:bodyPr/>
          <a:lstStyle/>
          <a:p>
            <a:pPr marL="158750" indent="0">
              <a:buNone/>
            </a:pPr>
            <a:endParaRPr lang="en-US" dirty="0"/>
          </a:p>
        </p:txBody>
      </p:sp>
      <p:pic>
        <p:nvPicPr>
          <p:cNvPr id="5" name="Picture 4" descr="A graph showing different colored squares&#10;&#10;Description automatically generated">
            <a:extLst>
              <a:ext uri="{FF2B5EF4-FFF2-40B4-BE49-F238E27FC236}">
                <a16:creationId xmlns:a16="http://schemas.microsoft.com/office/drawing/2014/main" id="{D4D5B60B-6707-A2D2-CB3D-F9992865E60E}"/>
              </a:ext>
            </a:extLst>
          </p:cNvPr>
          <p:cNvPicPr>
            <a:picLocks noChangeAspect="1"/>
          </p:cNvPicPr>
          <p:nvPr/>
        </p:nvPicPr>
        <p:blipFill>
          <a:blip r:embed="rId2"/>
          <a:stretch>
            <a:fillRect/>
          </a:stretch>
        </p:blipFill>
        <p:spPr>
          <a:xfrm>
            <a:off x="464298" y="998225"/>
            <a:ext cx="6910627" cy="3812547"/>
          </a:xfrm>
          <a:prstGeom prst="rect">
            <a:avLst/>
          </a:prstGeom>
        </p:spPr>
      </p:pic>
    </p:spTree>
    <p:extLst>
      <p:ext uri="{BB962C8B-B14F-4D97-AF65-F5344CB8AC3E}">
        <p14:creationId xmlns:p14="http://schemas.microsoft.com/office/powerpoint/2010/main" val="6300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 Model (Supervised Regression)</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Feature variables:</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Average Temperature (continuous)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Minimum Temperature (continuous)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Maximum Temperature (continuous)</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Target variable:</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and Ocean Average Temperature (continuous)</a:t>
            </a:r>
          </a:p>
        </p:txBody>
      </p:sp>
    </p:spTree>
    <p:extLst>
      <p:ext uri="{BB962C8B-B14F-4D97-AF65-F5344CB8AC3E}">
        <p14:creationId xmlns:p14="http://schemas.microsoft.com/office/powerpoint/2010/main" val="112415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70B9-5B4C-51E5-7454-AEC276F234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4EA5EC2-9C43-BEF2-F3A6-E4AE6BEE6F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416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CE22-0A18-EE2C-6283-95C0C89522D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0CD661C-C438-E469-5FF0-44F717EE5D6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4348"/>
      </p:ext>
    </p:extLst>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1947</TotalTime>
  <Words>500</Words>
  <Application>Microsoft Office PowerPoint</Application>
  <PresentationFormat>On-screen Show (16:9)</PresentationFormat>
  <Paragraphs>43</Paragraphs>
  <Slides>14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Open Sans</vt:lpstr>
      <vt:lpstr>Days One</vt:lpstr>
      <vt:lpstr>Michroma</vt:lpstr>
      <vt:lpstr>IBM Plex Mono</vt:lpstr>
      <vt:lpstr>Space Mono</vt:lpstr>
      <vt:lpstr>Arial</vt:lpstr>
      <vt:lpstr>Raleway</vt:lpstr>
      <vt:lpstr>IBM Plex Mono Medium</vt:lpstr>
      <vt:lpstr>Montserrat Medium</vt:lpstr>
      <vt:lpstr>Thinkful Master Slide</vt:lpstr>
      <vt:lpstr>Predicting Temperature Changes in the U.S.</vt:lpstr>
      <vt:lpstr>Overview and problem statement</vt:lpstr>
      <vt:lpstr>Recent Temperature Changes</vt:lpstr>
      <vt:lpstr>Data analyzed</vt:lpstr>
      <vt:lpstr>Time Series Plot 1</vt:lpstr>
      <vt:lpstr>Box Plot 1</vt:lpstr>
      <vt:lpstr>Machine Learning Model (Supervised Regression)</vt:lpstr>
      <vt:lpstr>PowerPoint Presentation</vt:lpstr>
      <vt:lpstr>PowerPoint Presentation</vt:lpstr>
      <vt:lpstr>PowerPoint Presentation</vt:lpstr>
      <vt:lpstr>PowerPoint Presentation</vt:lpstr>
      <vt:lpstr>Recommendations to mothers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Birth Weight and Smoking in the U.S.</dc:title>
  <dc:creator>Reference</dc:creator>
  <cp:lastModifiedBy>mkehoe</cp:lastModifiedBy>
  <cp:revision>13</cp:revision>
  <dcterms:modified xsi:type="dcterms:W3CDTF">2023-12-14T16:32:32Z</dcterms:modified>
</cp:coreProperties>
</file>