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8"/>
  </p:notesMasterIdLst>
  <p:sldIdLst>
    <p:sldId id="256" r:id="rId2"/>
    <p:sldId id="257" r:id="rId3"/>
    <p:sldId id="259" r:id="rId4"/>
    <p:sldId id="258" r:id="rId5"/>
    <p:sldId id="266" r:id="rId6"/>
    <p:sldId id="267" r:id="rId7"/>
    <p:sldId id="264" r:id="rId8"/>
    <p:sldId id="268" r:id="rId9"/>
    <p:sldId id="270" r:id="rId10"/>
    <p:sldId id="271" r:id="rId11"/>
    <p:sldId id="269" r:id="rId12"/>
    <p:sldId id="260" r:id="rId13"/>
    <p:sldId id="261" r:id="rId14"/>
    <p:sldId id="265" r:id="rId15"/>
    <p:sldId id="262" r:id="rId16"/>
    <p:sldId id="263" r:id="rId17"/>
  </p:sldIdLst>
  <p:sldSz cx="9144000" cy="5143500" type="screen16x9"/>
  <p:notesSz cx="6858000" cy="9144000"/>
  <p:embeddedFontLst>
    <p:embeddedFont>
      <p:font typeface="Days One" panose="020B0604020202020204" charset="0"/>
      <p:regular r:id="rId19"/>
    </p:embeddedFont>
    <p:embeddedFont>
      <p:font typeface="IBM Plex Mono" panose="020B0509050203000203" pitchFamily="49" charset="0"/>
      <p:regular r:id="rId20"/>
      <p:bold r:id="rId21"/>
      <p:italic r:id="rId22"/>
      <p:boldItalic r:id="rId23"/>
    </p:embeddedFont>
    <p:embeddedFont>
      <p:font typeface="IBM Plex Mono Medium" panose="020B0609050203000203" pitchFamily="49" charset="0"/>
      <p:regular r:id="rId24"/>
      <p:bold r:id="rId25"/>
      <p:italic r:id="rId26"/>
      <p:boldItalic r:id="rId27"/>
    </p:embeddedFont>
    <p:embeddedFont>
      <p:font typeface="Michroma" panose="020B0604020202020204" charset="0"/>
      <p:regular r:id="rId28"/>
    </p:embeddedFont>
    <p:embeddedFont>
      <p:font typeface="Montserrat Medium" panose="00000600000000000000" pitchFamily="2"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Raleway" pitchFamily="2" charset="0"/>
      <p:regular r:id="rId37"/>
      <p:bold r:id="rId38"/>
      <p:italic r:id="rId39"/>
      <p:boldItalic r:id="rId40"/>
    </p:embeddedFont>
    <p:embeddedFont>
      <p:font typeface="Space Mon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38" d="100"/>
          <a:sy n="138" d="100"/>
        </p:scale>
        <p:origin x="834"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31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viewProps" Target="viewProps.xml"/><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8415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extLst>
                    <a:ext uri="{A12FA001-AC4F-418D-AE19-62706E023703}">
                      <ahyp:hlinkClr xmlns:ahyp="http://schemas.microsoft.com/office/drawing/2018/hyperlinkcolor" val="tx"/>
                    </a:ext>
                  </a:extLst>
                </a:hlinkClick>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extLst>
      <p:ext uri="{BB962C8B-B14F-4D97-AF65-F5344CB8AC3E}">
        <p14:creationId xmlns:p14="http://schemas.microsoft.com/office/powerpoint/2010/main" val="49864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userDrawn="1"/>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a:latin typeface="Space Mono"/>
                <a:ea typeface="Space Mono"/>
                <a:cs typeface="Space Mono"/>
                <a:sym typeface="Space Mono"/>
              </a:rPr>
              <a:t>U.S. Temperature Changes</a:t>
            </a:r>
            <a:endParaRPr sz="900" dirty="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berkeleyearth.org/data/"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ta-8/textbook/blob/main/assets/data/baby.csv"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berkeleyearth.org/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53900" y="1565600"/>
            <a:ext cx="7947900" cy="16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Predicting Temperature Changes in the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B2DD-C055-C215-01C1-AFBD6D7DA8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3DD73B9-FC18-75FA-7635-D3E321D385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231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E8DB-FFC2-3C4A-3C6C-1982F225A79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7CDB7C-3953-9937-1EC8-36E2094BBC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773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Statistically significant difference between mothers who smoke and non-smokers:</a:t>
            </a:r>
            <a:endParaRPr sz="1800" dirty="0">
              <a:solidFill>
                <a:srgbClr val="000000"/>
              </a:solidFill>
            </a:endParaRPr>
          </a:p>
        </p:txBody>
      </p:sp>
      <p:sp>
        <p:nvSpPr>
          <p:cNvPr id="114" name="Google Shape;114;p25"/>
          <p:cNvSpPr txBox="1">
            <a:spLocks noGrp="1"/>
          </p:cNvSpPr>
          <p:nvPr>
            <p:ph type="subTitle" idx="4294967295"/>
          </p:nvPr>
        </p:nvSpPr>
        <p:spPr>
          <a:xfrm>
            <a:off x="4710050" y="17156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With 95% confidence, the average weight of newborns from non-smokers is between 7 and 11 ounces higher </a:t>
            </a:r>
            <a:r>
              <a:rPr lang="en-US" sz="1600" dirty="0">
                <a:solidFill>
                  <a:schemeClr val="dk1"/>
                </a:solidFill>
                <a:latin typeface="Open Sans"/>
                <a:ea typeface="Open Sans"/>
                <a:cs typeface="Open Sans"/>
                <a:sym typeface="Open Sans"/>
              </a:rPr>
              <a:t>than newborns from smokers.</a:t>
            </a:r>
          </a:p>
          <a:p>
            <a:pPr marL="114300" lvl="0" indent="0" algn="l" rtl="0">
              <a:spcBef>
                <a:spcPts val="0"/>
              </a:spcBef>
              <a:spcAft>
                <a:spcPts val="0"/>
              </a:spcAft>
              <a:buClr>
                <a:schemeClr val="dk1"/>
              </a:buClr>
              <a:buSzPts val="1800"/>
              <a:buNone/>
            </a:pPr>
            <a:endParaRPr sz="16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The average weight of newborns from smokers is 114 ounces while the average weight of non-smokers is 123 ounces.</a:t>
            </a:r>
            <a:endParaRPr sz="1600" dirty="0">
              <a:solidFill>
                <a:srgbClr val="000000"/>
              </a:solidFill>
              <a:latin typeface="Open Sans"/>
              <a:ea typeface="Open Sans"/>
              <a:cs typeface="Open Sans"/>
              <a:sym typeface="Open Sans"/>
            </a:endParaRPr>
          </a:p>
        </p:txBody>
      </p:sp>
      <p:pic>
        <p:nvPicPr>
          <p:cNvPr id="3" name="Picture 2" descr="A graph showing a number of babies&#10;&#10;Description automatically generated">
            <a:extLst>
              <a:ext uri="{FF2B5EF4-FFF2-40B4-BE49-F238E27FC236}">
                <a16:creationId xmlns:a16="http://schemas.microsoft.com/office/drawing/2014/main" id="{B64ABBFB-E62D-3042-30AC-16A43EB637AE}"/>
              </a:ext>
            </a:extLst>
          </p:cNvPr>
          <p:cNvPicPr>
            <a:picLocks noChangeAspect="1"/>
          </p:cNvPicPr>
          <p:nvPr/>
        </p:nvPicPr>
        <p:blipFill>
          <a:blip r:embed="rId3"/>
          <a:stretch>
            <a:fillRect/>
          </a:stretch>
        </p:blipFill>
        <p:spPr>
          <a:xfrm>
            <a:off x="366136" y="1587626"/>
            <a:ext cx="4129664" cy="29488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Other factors influencing birth weight?</a:t>
            </a:r>
            <a:endParaRPr sz="1800" dirty="0">
              <a:solidFill>
                <a:srgbClr val="000000"/>
              </a:solidFill>
            </a:endParaRPr>
          </a:p>
        </p:txBody>
      </p:sp>
      <p:sp>
        <p:nvSpPr>
          <p:cNvPr id="121" name="Google Shape;121;p26"/>
          <p:cNvSpPr txBox="1">
            <a:spLocks noGrp="1"/>
          </p:cNvSpPr>
          <p:nvPr>
            <p:ph type="subTitle" idx="4294967295"/>
          </p:nvPr>
        </p:nvSpPr>
        <p:spPr>
          <a:xfrm>
            <a:off x="72800" y="15943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Alcohol consumption and the total length of the pregnancy. </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A/B test </a:t>
            </a:r>
            <a:r>
              <a:rPr lang="en-US" sz="1800" dirty="0">
                <a:solidFill>
                  <a:schemeClr val="dk1"/>
                </a:solidFill>
                <a:latin typeface="Open Sans"/>
                <a:ea typeface="Open Sans"/>
                <a:cs typeface="Open Sans"/>
                <a:sym typeface="Open Sans"/>
              </a:rPr>
              <a:t>differences on different U.S. datasets in the 2000s.</a:t>
            </a:r>
            <a:endParaRPr sz="18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800" dirty="0">
              <a:solidFill>
                <a:schemeClr val="dk1"/>
              </a:solidFill>
              <a:latin typeface="Avenir"/>
              <a:ea typeface="Avenir"/>
              <a:cs typeface="Avenir"/>
              <a:sym typeface="Avenir"/>
            </a:endParaRPr>
          </a:p>
        </p:txBody>
      </p:sp>
      <p:pic>
        <p:nvPicPr>
          <p:cNvPr id="3" name="Picture 2" descr="A person holding a glass of wine and a pregnant person&#10;&#10;Description automatically generated">
            <a:extLst>
              <a:ext uri="{FF2B5EF4-FFF2-40B4-BE49-F238E27FC236}">
                <a16:creationId xmlns:a16="http://schemas.microsoft.com/office/drawing/2014/main" id="{D8A139D0-9F60-9506-4553-99D4A680369E}"/>
              </a:ext>
            </a:extLst>
          </p:cNvPr>
          <p:cNvPicPr>
            <a:picLocks noChangeAspect="1"/>
          </p:cNvPicPr>
          <p:nvPr/>
        </p:nvPicPr>
        <p:blipFill>
          <a:blip r:embed="rId3"/>
          <a:stretch>
            <a:fillRect/>
          </a:stretch>
        </p:blipFill>
        <p:spPr>
          <a:xfrm>
            <a:off x="4572000" y="1132684"/>
            <a:ext cx="4320600" cy="28781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 to mothers</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Limit or stop smoking while pregnant to increase health of newborn.</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Get regular prenatal checkups.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Eat healthy and stay physically active.</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extLst>
      <p:ext uri="{BB962C8B-B14F-4D97-AF65-F5344CB8AC3E}">
        <p14:creationId xmlns:p14="http://schemas.microsoft.com/office/powerpoint/2010/main" val="29670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0" dirty="0"/>
              <a:t>Thank You</a:t>
            </a:r>
            <a:endParaRPr sz="1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are interested in setting up a machine learning model to predict average temperatures across the 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would like to measure the performance of various supervised machine learning algorithms.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will examine the average land and surface temperature from 1850 until 2020.</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91600" y="498250"/>
            <a:ext cx="7439236"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700" dirty="0">
                <a:solidFill>
                  <a:srgbClr val="000000"/>
                </a:solidFill>
              </a:rPr>
              <a:t>Recent Temperature Changes</a:t>
            </a:r>
            <a:endParaRPr sz="2700" dirty="0">
              <a:solidFill>
                <a:srgbClr val="000000"/>
              </a:solidFill>
            </a:endParaRPr>
          </a:p>
        </p:txBody>
      </p:sp>
      <p:sp>
        <p:nvSpPr>
          <p:cNvPr id="5" name="TextBox 4">
            <a:extLst>
              <a:ext uri="{FF2B5EF4-FFF2-40B4-BE49-F238E27FC236}">
                <a16:creationId xmlns:a16="http://schemas.microsoft.com/office/drawing/2014/main" id="{E2B6AFD2-8B99-F075-B92B-673BC51C2392}"/>
              </a:ext>
            </a:extLst>
          </p:cNvPr>
          <p:cNvSpPr txBox="1"/>
          <p:nvPr/>
        </p:nvSpPr>
        <p:spPr>
          <a:xfrm>
            <a:off x="0" y="1356688"/>
            <a:ext cx="3650673" cy="2554545"/>
          </a:xfrm>
          <a:prstGeom prst="rect">
            <a:avLst/>
          </a:prstGeom>
          <a:noFill/>
        </p:spPr>
        <p:txBody>
          <a:bodyPr wrap="square">
            <a:spAutoFit/>
          </a:bodyPr>
          <a:lstStyle/>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In 1970, the average land and ocean temperature was </a:t>
            </a:r>
            <a:r>
              <a:rPr lang="en-US" sz="1600" b="1" dirty="0">
                <a:solidFill>
                  <a:schemeClr val="dk1"/>
                </a:solidFill>
                <a:latin typeface="Open Sans"/>
                <a:ea typeface="Open Sans"/>
                <a:cs typeface="Open Sans"/>
                <a:sym typeface="Open Sans"/>
              </a:rPr>
              <a:t>59.6</a:t>
            </a:r>
            <a:r>
              <a:rPr lang="en-US" sz="1600" dirty="0">
                <a:solidFill>
                  <a:schemeClr val="dk1"/>
                </a:solidFill>
                <a:latin typeface="Open Sans"/>
                <a:ea typeface="Open Sans"/>
                <a:cs typeface="Open Sans"/>
                <a:sym typeface="Open Sans"/>
              </a:rPr>
              <a:t> degrees Fahrenheit.</a:t>
            </a:r>
          </a:p>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In 2015, the average temperature increased to </a:t>
            </a:r>
            <a:r>
              <a:rPr lang="en-US" sz="1600" b="1" dirty="0">
                <a:solidFill>
                  <a:schemeClr val="dk1"/>
                </a:solidFill>
                <a:latin typeface="Open Sans"/>
                <a:ea typeface="Open Sans"/>
                <a:cs typeface="Open Sans"/>
                <a:sym typeface="Open Sans"/>
              </a:rPr>
              <a:t>60.9</a:t>
            </a:r>
            <a:r>
              <a:rPr lang="en-US" sz="1600" dirty="0">
                <a:solidFill>
                  <a:schemeClr val="dk1"/>
                </a:solidFill>
                <a:latin typeface="Open Sans"/>
                <a:ea typeface="Open Sans"/>
                <a:cs typeface="Open Sans"/>
                <a:sym typeface="Open Sans"/>
              </a:rPr>
              <a:t> degrees Fahrenheit.</a:t>
            </a:r>
          </a:p>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Global temperature is projected to warm by about </a:t>
            </a:r>
            <a:r>
              <a:rPr lang="en-US" sz="1600" b="1" dirty="0">
                <a:solidFill>
                  <a:schemeClr val="dk1"/>
                </a:solidFill>
                <a:latin typeface="Open Sans"/>
                <a:ea typeface="Open Sans"/>
                <a:cs typeface="Open Sans"/>
                <a:sym typeface="Open Sans"/>
              </a:rPr>
              <a:t>1.5</a:t>
            </a:r>
            <a:r>
              <a:rPr lang="en-US" sz="1600" dirty="0">
                <a:solidFill>
                  <a:schemeClr val="dk1"/>
                </a:solidFill>
                <a:latin typeface="Open Sans"/>
                <a:ea typeface="Open Sans"/>
                <a:cs typeface="Open Sans"/>
                <a:sym typeface="Open Sans"/>
              </a:rPr>
              <a:t> degrees by 2050 and </a:t>
            </a:r>
            <a:r>
              <a:rPr lang="en-US" sz="1600" b="1" dirty="0">
                <a:solidFill>
                  <a:schemeClr val="dk1"/>
                </a:solidFill>
                <a:latin typeface="Open Sans"/>
                <a:ea typeface="Open Sans"/>
                <a:cs typeface="Open Sans"/>
                <a:sym typeface="Open Sans"/>
              </a:rPr>
              <a:t>3.6 – 7.2 </a:t>
            </a:r>
            <a:r>
              <a:rPr lang="en-US" sz="1600" dirty="0">
                <a:solidFill>
                  <a:schemeClr val="dk1"/>
                </a:solidFill>
                <a:latin typeface="Open Sans"/>
                <a:ea typeface="Open Sans"/>
                <a:cs typeface="Open Sans"/>
                <a:sym typeface="Open Sans"/>
              </a:rPr>
              <a:t>degrees by 2100.</a:t>
            </a:r>
          </a:p>
        </p:txBody>
      </p:sp>
      <p:sp>
        <p:nvSpPr>
          <p:cNvPr id="7" name="TextBox 6">
            <a:extLst>
              <a:ext uri="{FF2B5EF4-FFF2-40B4-BE49-F238E27FC236}">
                <a16:creationId xmlns:a16="http://schemas.microsoft.com/office/drawing/2014/main" id="{4C6A6B29-AC78-48A8-26D9-646B849A3873}"/>
              </a:ext>
            </a:extLst>
          </p:cNvPr>
          <p:cNvSpPr txBox="1"/>
          <p:nvPr/>
        </p:nvSpPr>
        <p:spPr>
          <a:xfrm>
            <a:off x="291600" y="4573897"/>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3"/>
              </a:rPr>
              <a:t>Berkeley Earth Climate Data</a:t>
            </a:r>
            <a:endParaRPr lang="en-US" sz="1400" dirty="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analyzed</a:t>
            </a:r>
            <a:endParaRPr/>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Average Land and Ocean Temperatures in the U.S. between 1850 and 1915.</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Data includes average land temperature, </a:t>
            </a:r>
            <a:r>
              <a:rPr lang="en-US" sz="1800" dirty="0">
                <a:solidFill>
                  <a:schemeClr val="dk1"/>
                </a:solidFill>
                <a:latin typeface="Open Sans"/>
                <a:ea typeface="Open Sans"/>
                <a:cs typeface="Open Sans"/>
                <a:sym typeface="Open Sans"/>
              </a:rPr>
              <a:t>minimum land temperature</a:t>
            </a:r>
            <a:r>
              <a:rPr lang="en" sz="1800" dirty="0">
                <a:solidFill>
                  <a:schemeClr val="dk1"/>
                </a:solidFill>
                <a:latin typeface="Open Sans"/>
                <a:ea typeface="Open Sans"/>
                <a:cs typeface="Open Sans"/>
                <a:sym typeface="Open Sans"/>
              </a:rPr>
              <a:t>, </a:t>
            </a:r>
            <a:r>
              <a:rPr lang="en-US" sz="1800" dirty="0">
                <a:solidFill>
                  <a:schemeClr val="dk1"/>
                </a:solidFill>
                <a:latin typeface="Open Sans"/>
                <a:ea typeface="Open Sans"/>
                <a:cs typeface="Open Sans"/>
                <a:sym typeface="Open Sans"/>
              </a:rPr>
              <a:t>and the maximum land temperature.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All temperature data has uncertainty boundaries.</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Open Sans"/>
                <a:ea typeface="Open Sans"/>
                <a:cs typeface="Open Sans"/>
                <a:sym typeface="Open Sans"/>
                <a:hlinkClick r:id="rId3"/>
              </a:rPr>
              <a:t>Raw data available here </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C7ECDF27-0F05-285B-EF16-77DE059A6D3F}"/>
              </a:ext>
            </a:extLst>
          </p:cNvPr>
          <p:cNvSpPr txBox="1"/>
          <p:nvPr/>
        </p:nvSpPr>
        <p:spPr>
          <a:xfrm>
            <a:off x="243400" y="4395416"/>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4"/>
              </a:rPr>
              <a:t>Berkeley Earth Climate Data</a:t>
            </a:r>
            <a:endParaRPr lang="en-US" sz="1400" dirty="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D7F-9D84-4DEB-7A23-53D216F7A057}"/>
              </a:ext>
            </a:extLst>
          </p:cNvPr>
          <p:cNvSpPr>
            <a:spLocks noGrp="1"/>
          </p:cNvSpPr>
          <p:nvPr>
            <p:ph type="title"/>
          </p:nvPr>
        </p:nvSpPr>
        <p:spPr/>
        <p:txBody>
          <a:bodyPr/>
          <a:lstStyle/>
          <a:p>
            <a:r>
              <a:rPr lang="en-US" dirty="0"/>
              <a:t>Time Series Plot 1</a:t>
            </a:r>
          </a:p>
        </p:txBody>
      </p:sp>
      <p:sp>
        <p:nvSpPr>
          <p:cNvPr id="3" name="Text Placeholder 2">
            <a:extLst>
              <a:ext uri="{FF2B5EF4-FFF2-40B4-BE49-F238E27FC236}">
                <a16:creationId xmlns:a16="http://schemas.microsoft.com/office/drawing/2014/main" id="{20BE52A2-AE08-98FC-15CE-6DE928871FB7}"/>
              </a:ext>
            </a:extLst>
          </p:cNvPr>
          <p:cNvSpPr>
            <a:spLocks noGrp="1"/>
          </p:cNvSpPr>
          <p:nvPr>
            <p:ph type="body" idx="1"/>
          </p:nvPr>
        </p:nvSpPr>
        <p:spPr/>
        <p:txBody>
          <a:bodyPr/>
          <a:lstStyle/>
          <a:p>
            <a:endParaRPr lang="en-US" dirty="0"/>
          </a:p>
        </p:txBody>
      </p:sp>
      <p:pic>
        <p:nvPicPr>
          <p:cNvPr id="7" name="Picture 6" descr="A graph showing the temperature of the year&#10;&#10;Description automatically generated">
            <a:extLst>
              <a:ext uri="{FF2B5EF4-FFF2-40B4-BE49-F238E27FC236}">
                <a16:creationId xmlns:a16="http://schemas.microsoft.com/office/drawing/2014/main" id="{0D34106F-8661-1C30-13E6-3879932A3D71}"/>
              </a:ext>
            </a:extLst>
          </p:cNvPr>
          <p:cNvPicPr>
            <a:picLocks noChangeAspect="1"/>
          </p:cNvPicPr>
          <p:nvPr/>
        </p:nvPicPr>
        <p:blipFill>
          <a:blip r:embed="rId2"/>
          <a:stretch>
            <a:fillRect/>
          </a:stretch>
        </p:blipFill>
        <p:spPr>
          <a:xfrm>
            <a:off x="311700" y="998225"/>
            <a:ext cx="7578464" cy="3905467"/>
          </a:xfrm>
          <a:prstGeom prst="rect">
            <a:avLst/>
          </a:prstGeom>
        </p:spPr>
      </p:pic>
    </p:spTree>
    <p:extLst>
      <p:ext uri="{BB962C8B-B14F-4D97-AF65-F5344CB8AC3E}">
        <p14:creationId xmlns:p14="http://schemas.microsoft.com/office/powerpoint/2010/main" val="381014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F03F-43BF-09A0-728D-B7DC972D0217}"/>
              </a:ext>
            </a:extLst>
          </p:cNvPr>
          <p:cNvSpPr>
            <a:spLocks noGrp="1"/>
          </p:cNvSpPr>
          <p:nvPr>
            <p:ph type="title"/>
          </p:nvPr>
        </p:nvSpPr>
        <p:spPr/>
        <p:txBody>
          <a:bodyPr/>
          <a:lstStyle/>
          <a:p>
            <a:r>
              <a:rPr lang="en-US" dirty="0"/>
              <a:t>Box Plot 1</a:t>
            </a:r>
          </a:p>
        </p:txBody>
      </p:sp>
      <p:sp>
        <p:nvSpPr>
          <p:cNvPr id="3" name="Text Placeholder 2">
            <a:extLst>
              <a:ext uri="{FF2B5EF4-FFF2-40B4-BE49-F238E27FC236}">
                <a16:creationId xmlns:a16="http://schemas.microsoft.com/office/drawing/2014/main" id="{240A2886-00FA-EB28-6919-35B03CF683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00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 Model (Supervised Regression)</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Feature variables:</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Average Temperature (continuous)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Minimum Temperature (continuous)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Maximum Temperature (continuous)</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Target variable:</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and Ocean Average Temperature (continuous)</a:t>
            </a:r>
          </a:p>
        </p:txBody>
      </p:sp>
    </p:spTree>
    <p:extLst>
      <p:ext uri="{BB962C8B-B14F-4D97-AF65-F5344CB8AC3E}">
        <p14:creationId xmlns:p14="http://schemas.microsoft.com/office/powerpoint/2010/main" val="112415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70B9-5B4C-51E5-7454-AEC276F234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EA5EC2-9C43-BEF2-F3A6-E4AE6BEE6F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41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CE22-0A18-EE2C-6283-95C0C89522D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0CD661C-C438-E469-5FF0-44F717EE5D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4348"/>
      </p:ext>
    </p:extLst>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723</Words>
  <Application>Microsoft Office PowerPoint</Application>
  <PresentationFormat>On-screen Show (16:9)</PresentationFormat>
  <Paragraphs>52</Paragraphs>
  <Slides>16</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Raleway</vt:lpstr>
      <vt:lpstr>Montserrat Medium</vt:lpstr>
      <vt:lpstr>IBM Plex Mono Medium</vt:lpstr>
      <vt:lpstr>Days One</vt:lpstr>
      <vt:lpstr>Avenir</vt:lpstr>
      <vt:lpstr>Open Sans</vt:lpstr>
      <vt:lpstr>IBM Plex Mono</vt:lpstr>
      <vt:lpstr>Space Mono</vt:lpstr>
      <vt:lpstr>Arial</vt:lpstr>
      <vt:lpstr>Michroma</vt:lpstr>
      <vt:lpstr>Thinkful Master Slide</vt:lpstr>
      <vt:lpstr>Predicting Temperature Changes in the U.S.</vt:lpstr>
      <vt:lpstr>Overview and problem statement</vt:lpstr>
      <vt:lpstr>PowerPoint Presentation</vt:lpstr>
      <vt:lpstr>Data analyzed</vt:lpstr>
      <vt:lpstr>Time Series Plot 1</vt:lpstr>
      <vt:lpstr>Box Plot 1</vt:lpstr>
      <vt:lpstr>Machine Learning Model (Supervised Regression)</vt:lpstr>
      <vt:lpstr>PowerPoint Presentation</vt:lpstr>
      <vt:lpstr>PowerPoint Presentation</vt:lpstr>
      <vt:lpstr>PowerPoint Presentation</vt:lpstr>
      <vt:lpstr>PowerPoint Presentation</vt:lpstr>
      <vt:lpstr>PowerPoint Presentation</vt:lpstr>
      <vt:lpstr>PowerPoint Presentation</vt:lpstr>
      <vt:lpstr>Recommendations to mothers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Birth Weight and Smoking in the U.S.</dc:title>
  <dc:creator>Reference</dc:creator>
  <cp:lastModifiedBy>mkehoe</cp:lastModifiedBy>
  <cp:revision>11</cp:revision>
  <dcterms:modified xsi:type="dcterms:W3CDTF">2023-12-13T04:16:49Z</dcterms:modified>
</cp:coreProperties>
</file>