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93" r:id="rId7"/>
    <p:sldId id="261" r:id="rId8"/>
    <p:sldId id="314" r:id="rId9"/>
    <p:sldId id="262" r:id="rId10"/>
    <p:sldId id="295" r:id="rId11"/>
    <p:sldId id="297" r:id="rId12"/>
    <p:sldId id="263" r:id="rId13"/>
    <p:sldId id="296" r:id="rId14"/>
    <p:sldId id="317" r:id="rId15"/>
    <p:sldId id="319" r:id="rId16"/>
    <p:sldId id="318" r:id="rId17"/>
    <p:sldId id="275" r:id="rId18"/>
    <p:sldId id="300" r:id="rId19"/>
    <p:sldId id="302" r:id="rId20"/>
    <p:sldId id="278" r:id="rId21"/>
    <p:sldId id="304" r:id="rId22"/>
    <p:sldId id="282" r:id="rId23"/>
    <p:sldId id="283" r:id="rId24"/>
    <p:sldId id="284" r:id="rId25"/>
    <p:sldId id="305" r:id="rId26"/>
    <p:sldId id="321" r:id="rId27"/>
    <p:sldId id="320" r:id="rId28"/>
    <p:sldId id="322" r:id="rId29"/>
    <p:sldId id="307" r:id="rId30"/>
    <p:sldId id="290" r:id="rId31"/>
    <p:sldId id="309" r:id="rId32"/>
    <p:sldId id="315" r:id="rId33"/>
    <p:sldId id="316" r:id="rId34"/>
    <p:sldId id="310" r:id="rId35"/>
    <p:sldId id="312" r:id="rId36"/>
    <p:sldId id="313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10507-74DA-450E-9D2D-B53464F31A47}" v="38" dt="2023-12-14T21:23:18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6247" autoAdjust="0"/>
  </p:normalViewPr>
  <p:slideViewPr>
    <p:cSldViewPr>
      <p:cViewPr varScale="1">
        <p:scale>
          <a:sx n="146" d="100"/>
          <a:sy n="146" d="100"/>
        </p:scale>
        <p:origin x="37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1015200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38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0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212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9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1015200"/>
                </a:moveTo>
                <a:lnTo>
                  <a:pt x="0" y="0"/>
                </a:lnTo>
                <a:lnTo>
                  <a:pt x="1015199" y="0"/>
                </a:lnTo>
                <a:lnTo>
                  <a:pt x="1015199" y="101520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7785"/>
            <a:ext cx="83019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5093" y="1785213"/>
            <a:ext cx="650494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343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derintelligence.com/content/3-challenges-facing-today-s-malls-and-how-retailers-overcome-the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portal.org/smash/get/diva2:1118107/FULLTEXT01.pdf" TargetMode="External"/><Relationship Id="rId2" Type="http://schemas.openxmlformats.org/officeDocument/2006/relationships/hyperlink" Target="https://ieeexplore.ieee.org/abstract/document/97524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ptune.ai/blog/clustering-algorithm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v0914sharma/customer-clusterin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72563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corgiredirector?site=https%3A%2F%2Fchaireomerdesserres.hec.ca%2Fwp-content%2Fuploads%2F2020%2F05%2FAnother-trip-to-the-mall.pdf" TargetMode="External"/><Relationship Id="rId2" Type="http://schemas.openxmlformats.org/officeDocument/2006/relationships/hyperlink" Target="https://colab.research.google.com/corgiredirector?site=https%3A%2F%2Fwww.researchgate.net%2Fpublication%2F319249112_Factors_Influencing_Selection_of_Shopping_Malls_An_Exploratory_Study_of_Consumer_Percep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ewshawnkehoe/Thinkful/blob/main/Capstone%20Projects/Capstone_Three_Unsupervised_ML/Classifying_Mall_Customers.ipyn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8378" y="4"/>
            <a:ext cx="3046095" cy="2030730"/>
            <a:chOff x="6098378" y="4"/>
            <a:chExt cx="3046095" cy="2030730"/>
          </a:xfrm>
        </p:grpSpPr>
        <p:sp>
          <p:nvSpPr>
            <p:cNvPr id="4" name="object 4"/>
            <p:cNvSpPr/>
            <p:nvPr/>
          </p:nvSpPr>
          <p:spPr>
            <a:xfrm>
              <a:off x="8128803" y="1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1015200"/>
                  </a:ln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463" y="4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199"/>
                  </a:moveTo>
                  <a:lnTo>
                    <a:pt x="0" y="1015199"/>
                  </a:lnTo>
                  <a:lnTo>
                    <a:pt x="1015199" y="0"/>
                  </a:lnTo>
                  <a:lnTo>
                    <a:pt x="1015199" y="1015199"/>
                  </a:lnTo>
                  <a:close/>
                </a:path>
              </a:pathLst>
            </a:custGeom>
            <a:solidFill>
              <a:srgbClr val="38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3588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0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0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212D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8789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1015200"/>
                  </a:moveTo>
                  <a:lnTo>
                    <a:pt x="0" y="0"/>
                  </a:lnTo>
                  <a:lnTo>
                    <a:pt x="1015199" y="0"/>
                  </a:lnTo>
                  <a:lnTo>
                    <a:pt x="1015199" y="101520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0945" y="1863639"/>
            <a:ext cx="801585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</a:rPr>
              <a:t>Uns</a:t>
            </a:r>
            <a:r>
              <a:rPr sz="4200" dirty="0">
                <a:solidFill>
                  <a:srgbClr val="FFFFFF"/>
                </a:solidFill>
              </a:rPr>
              <a:t>upervised</a:t>
            </a:r>
            <a:r>
              <a:rPr sz="4200" spc="-6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Learning</a:t>
            </a:r>
            <a:r>
              <a:rPr sz="4200" spc="-50" dirty="0">
                <a:solidFill>
                  <a:srgbClr val="FFFFFF"/>
                </a:solidFill>
              </a:rPr>
              <a:t> </a:t>
            </a:r>
            <a:r>
              <a:rPr sz="4200" spc="40" dirty="0">
                <a:solidFill>
                  <a:srgbClr val="FFFFFF"/>
                </a:solidFill>
              </a:rPr>
              <a:t>Capstone</a:t>
            </a:r>
            <a:endParaRPr sz="4200" dirty="0"/>
          </a:p>
        </p:txBody>
      </p:sp>
      <p:sp>
        <p:nvSpPr>
          <p:cNvPr id="10" name="object 10"/>
          <p:cNvSpPr txBox="1"/>
          <p:nvPr/>
        </p:nvSpPr>
        <p:spPr>
          <a:xfrm>
            <a:off x="671113" y="2778269"/>
            <a:ext cx="7400925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spc="-30" dirty="0">
                <a:solidFill>
                  <a:srgbClr val="FFFFFF"/>
                </a:solidFill>
                <a:latin typeface="Trebuchet MS"/>
                <a:cs typeface="Trebuchet MS"/>
              </a:rPr>
              <a:t>Classifying Mall Customers</a:t>
            </a:r>
            <a:endParaRPr lang="en-US"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100" dirty="0">
                <a:solidFill>
                  <a:srgbClr val="FFFFFF"/>
                </a:solidFill>
                <a:latin typeface="Trebuchet MS"/>
                <a:cs typeface="Trebuchet MS"/>
              </a:rPr>
              <a:t>Matthew Kehoe</a:t>
            </a:r>
            <a:r>
              <a:rPr sz="2100" spc="-4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1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100" spc="-50" dirty="0">
                <a:solidFill>
                  <a:srgbClr val="FFFFFF"/>
                </a:solidFill>
                <a:latin typeface="Trebuchet MS"/>
                <a:cs typeface="Trebuchet MS"/>
              </a:rPr>
              <a:t>January 2023</a:t>
            </a:r>
            <a:endParaRPr sz="2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marital status and age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A954A42-2D8F-65A8-0F5C-46C61247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895350"/>
            <a:ext cx="8681699" cy="38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occupation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14378485-C4B5-1BCE-4A80-D2BA7963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683761"/>
            <a:ext cx="8260968" cy="43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annual income by education</a:t>
            </a:r>
            <a:br>
              <a:rPr lang="en-US" sz="2400" spc="-25" dirty="0"/>
            </a:b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graph of a graph showing the amount of income&#10;&#10;Description automatically generated">
            <a:extLst>
              <a:ext uri="{FF2B5EF4-FFF2-40B4-BE49-F238E27FC236}">
                <a16:creationId xmlns:a16="http://schemas.microsoft.com/office/drawing/2014/main" id="{FF554876-DF99-01C0-0CE2-FD73F58C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42950"/>
            <a:ext cx="8153400" cy="42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2" y="301605"/>
            <a:ext cx="8301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0" dirty="0"/>
              <a:t>Data Exploration</a:t>
            </a:r>
            <a:r>
              <a:rPr sz="2400" spc="-70" dirty="0"/>
              <a:t>:</a:t>
            </a:r>
            <a:r>
              <a:rPr sz="2400" spc="-125" dirty="0"/>
              <a:t> </a:t>
            </a:r>
            <a:r>
              <a:rPr lang="en-US" sz="2400" spc="-25" dirty="0"/>
              <a:t>age and income by city size</a:t>
            </a:r>
            <a:endParaRPr sz="24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graph showing a number of colored dots&#10;&#10;Description automatically generated">
            <a:extLst>
              <a:ext uri="{FF2B5EF4-FFF2-40B4-BE49-F238E27FC236}">
                <a16:creationId xmlns:a16="http://schemas.microsoft.com/office/drawing/2014/main" id="{BFF0A40E-7045-C04C-BF92-BB5C64F7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2" y="720794"/>
            <a:ext cx="8413368" cy="42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2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6377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65" dirty="0">
                <a:solidFill>
                  <a:srgbClr val="FFFFFF"/>
                </a:solidFill>
              </a:rPr>
              <a:t>Model preparation</a:t>
            </a:r>
            <a:br>
              <a:rPr lang="en-US" sz="4200" spc="-65" dirty="0">
                <a:solidFill>
                  <a:srgbClr val="FFFFFF"/>
                </a:solidFill>
              </a:rPr>
            </a:br>
            <a:endParaRPr sz="4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Correlation between columns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1846412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My dataset has the shape of (2000,9) with 9 features.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now want to investigate if any of the features are highly correlated.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do this, I will use a heatmap to visualize correlations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70064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05" y="361686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Heatmap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3F0EFD40-48FA-1641-4495-98C68392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5" y="867298"/>
            <a:ext cx="8472986" cy="41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features for clustering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09750"/>
            <a:ext cx="6549390" cy="293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heatmap shows that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age, education, income, occupation, and city size are correlated with spending score.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setup my unsupervised ML problem I will keep the continuous variables.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Variables for Clustering: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Preparation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using heuristics</a:t>
            </a:r>
            <a:endParaRPr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357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begin using unsupervised ML techniques, I need to establish heuristics from prior data analysis</a:t>
            </a: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seems sensible that a high annual income would increase spending score and that highly educated individuals would have a high income.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At the very least, my model should separate consumers into two groups: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1: Low income, skill, and education. Low spending score.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400" dirty="0"/>
              <a:t>Group 2: High income, skill, and education. High spending score.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65951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715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0" dirty="0">
                <a:solidFill>
                  <a:srgbClr val="FFFFFF"/>
                </a:solidFill>
              </a:rPr>
              <a:t>Model Results, Clustering, and Dimensionality Reduction</a:t>
            </a:r>
            <a:endParaRPr sz="4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General</a:t>
            </a:r>
            <a:r>
              <a:rPr spc="-140" dirty="0"/>
              <a:t> </a:t>
            </a:r>
            <a:r>
              <a:rPr lang="en-US" spc="-80" dirty="0"/>
              <a:t>challenges facing today’s malls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2008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Foot traffic is down</a:t>
            </a:r>
            <a:r>
              <a:rPr lang="en-US" sz="1600" spc="-10" dirty="0">
                <a:solidFill>
                  <a:srgbClr val="0A0A0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Visits to indoor malls, open-air lifestyle centers, and outlet malls declined 7.4% in 2023.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Shopping habits are changing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Total retail sales will rise only 3.3% in 2023, while ecommerce sales will increase 10.0%.</a:t>
            </a:r>
          </a:p>
          <a:p>
            <a:pPr marL="347980" indent="-335280"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lang="en-US" sz="1600" b="1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There’s a lot of empty real estate. </a:t>
            </a: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 revenues decline, retailers are unable to keep up with rent and operating costs and are closing hundreds of stores.</a:t>
            </a:r>
            <a:endParaRPr lang="en-US" sz="1600" b="1" spc="-10" dirty="0">
              <a:solidFill>
                <a:srgbClr val="0A0A0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447800" y="3790950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Insider Intelligence, Market Research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Clustering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67800" y="1913273"/>
            <a:ext cx="6458585" cy="2333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100"/>
              </a:spcBef>
            </a:pP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hree continuous features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sounds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</a:t>
            </a:r>
            <a:r>
              <a:rPr sz="14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</a:t>
            </a:r>
            <a:r>
              <a:rPr sz="1400" b="1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case </a:t>
            </a:r>
            <a:r>
              <a:rPr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sz="1400" b="1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spc="-1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clustering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into groups</a:t>
            </a:r>
            <a:r>
              <a:rPr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900" marR="707390" indent="-361950">
              <a:lnSpc>
                <a:spcPct val="113100"/>
              </a:lnSpc>
              <a:spcBef>
                <a:spcPts val="1150"/>
              </a:spcBef>
              <a:buAutoNum type="arabicPeriod"/>
              <a:tabLst>
                <a:tab pos="469900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400" b="1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algorithm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3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first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choice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it is one of the simplest and popular unsupervised ML algorithms.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second choice , I will also try a density-based clustering algorithm such as </a:t>
            </a:r>
            <a:r>
              <a:rPr lang="en-US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sz="1400" spc="-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 (GMM)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</a:t>
            </a:r>
            <a:r>
              <a:rPr sz="14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third </a:t>
            </a:r>
            <a:r>
              <a:rPr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option.</a:t>
            </a:r>
            <a:endParaRPr lang="en-US" sz="14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69265" indent="-3613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will also use </a:t>
            </a:r>
            <a:r>
              <a:rPr lang="en-US" sz="1400" b="1" dirty="0"/>
              <a:t>Agglomerative clustering </a:t>
            </a:r>
            <a:r>
              <a:rPr lang="en-US" sz="1400" dirty="0"/>
              <a:t>and </a:t>
            </a:r>
            <a:r>
              <a:rPr lang="en-US" sz="14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PCA</a:t>
            </a:r>
            <a:r>
              <a:rPr lang="en-US" sz="14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dimensionality reduction and visualization.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Performance</a:t>
            </a:r>
            <a:endParaRPr spc="45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2750" y="1967456"/>
            <a:ext cx="6836409" cy="1881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264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</a:t>
            </a:r>
            <a:r>
              <a:rPr lang="en-US" sz="1800" b="1" spc="-6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performers,</a:t>
            </a:r>
            <a:r>
              <a:rPr lang="en-US" sz="1800" b="1" spc="-6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ranked: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K-Means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323465" indent="-40005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2323465" algn="l"/>
              </a:tabLst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Gaussian Mixture Model</a:t>
            </a:r>
          </a:p>
          <a:p>
            <a:pPr marL="2323465" indent="-40005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2323465" algn="l"/>
              </a:tabLst>
            </a:pPr>
            <a:r>
              <a:rPr lang="en-US" sz="1800" b="1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DBSCAN</a:t>
            </a:r>
            <a:endParaRPr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2700" marR="5080">
              <a:lnSpc>
                <a:spcPts val="165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650"/>
              </a:lnSpc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Gaussian Mixture Model accurately split customers into four groups. DBSCAN  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K-Means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100421E2-31AF-6624-EF5D-1393202B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8" y="742950"/>
            <a:ext cx="8557705" cy="4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864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K-Means Clusters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Picture 1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F481960-48F1-71EA-0E66-DB53A9AF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3" y="895350"/>
            <a:ext cx="8550884" cy="38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1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Model Results</a:t>
            </a:r>
            <a:r>
              <a:rPr lang="en-US" spc="-70" dirty="0"/>
              <a:t>:</a:t>
            </a:r>
            <a:r>
              <a:rPr lang="en-US" spc="-114" dirty="0"/>
              <a:t> </a:t>
            </a:r>
            <a:r>
              <a:rPr lang="en-US" spc="-105" dirty="0"/>
              <a:t>Gaussian Mixture Clustering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A graph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AF150BEB-90CB-CEE2-3792-8E8AC81D7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1" y="819150"/>
            <a:ext cx="8577317" cy="40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4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568" y="199443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Silhouette Score of Gaussian Mixture </a:t>
            </a:r>
            <a:endParaRPr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7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0798B70B-908B-88E2-0036-B6DDDA77E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8" y="742950"/>
            <a:ext cx="8395744" cy="4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3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Model Results</a:t>
            </a:r>
            <a:r>
              <a:rPr lang="en-US" sz="2800" spc="-70" dirty="0"/>
              <a:t>:</a:t>
            </a:r>
            <a:r>
              <a:rPr lang="en-US" sz="2800" spc="-114" dirty="0"/>
              <a:t> </a:t>
            </a:r>
            <a:r>
              <a:rPr lang="en-US" sz="2800" spc="-105" dirty="0"/>
              <a:t>verified my heuristic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 K-Means and GMM gave favorable results with four clusters.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low annual income generally have a low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 with a higher annual income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Older customers have a higher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6811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6666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10" dirty="0">
                <a:solidFill>
                  <a:srgbClr val="FFFFFF"/>
                </a:solidFill>
              </a:rPr>
              <a:t>Conclusions and Future Work</a:t>
            </a:r>
            <a:endParaRPr sz="4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Conclusions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3000" y="1893189"/>
            <a:ext cx="654939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project, I used consumer data from 2,000 individuals to categorize customers based on income, age, and spending score. I also had access to categorical data such as gender, marital status, and city size.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Skilled and highly educated individuals earn more than those who are less skilled. A person living in a big city generally has a higher annual income than one in a small city.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Through data visualization, I found that males made more money than females and singles made more money than those that were not single.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Those who were older and earn more had higher spending scores, according to cluster analysis. Therefore, wealthy customers (including highly educated customers) are more likely to spend money at a shopping mall.</a:t>
            </a:r>
            <a:endParaRPr lang="en-US" sz="14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6706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Real World Applications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444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findings of this investigation could be shared with the mall's marketing team. The cluster analysis would also be valuable for store managers looking to open new locations.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clustering techniques could be used to group customers. 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2022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used Mini Batch K-means and Mean Shift.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 clustering techniques can be used to identify new customers as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this 2017 thesis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comprehensive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analysis of clustering algorithms and real-world applications is described in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this Neptune AI blog post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896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Classifying customers through Kaggle 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64417" y="1801513"/>
            <a:ext cx="5754370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Kaggle dataset: data from 2,000 customers from loyalty cards at checkout (anonymized to protect privacy).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contains four continuous variables including annual income, age, customer id, and spending score.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has five categorical variables for city size, gender, marital status, level of education, and occupation.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BFB1-6220-356D-7382-BD02B6DE233E}"/>
              </a:ext>
            </a:extLst>
          </p:cNvPr>
          <p:cNvSpPr txBox="1"/>
          <p:nvPr/>
        </p:nvSpPr>
        <p:spPr>
          <a:xfrm>
            <a:off x="1600200" y="3741084"/>
            <a:ext cx="504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Dataset: </a:t>
            </a: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Customer Clustering Data</a:t>
            </a:r>
            <a:endParaRPr lang="en-US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7105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Additional Features for Classifying Customers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90600" y="1808550"/>
            <a:ext cx="6549390" cy="406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2021 study</a:t>
            </a: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analyzed factors influencing customer segregation at shopping malls. Further analysis can be performed by adding: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Location of the customers (Rural, Urban)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Life stage of the customer (Married, Working, Jobless, Etc.)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How many children the customer has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Monthly disposable income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Ethnic demographic of customers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73446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Recommendations for further research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further analyze the five categorical variables: city size, education, gender, marital status, and occupation to see if they have a significant impact on customer groups.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Outside of looking at age, income, and spending score, I could analyze other factors which influence customer spending in shopping malls.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this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architecture, security, music, and available parking all have significant impact on consumers.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could also segment customers based on their activities in the mall. According to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this study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mall atmosphere (odors, music and decorations), density (number of shoppers), and store preferences also have a large impact on consumer spending.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66120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Notebook Locations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Jupyter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notebook of my work can be found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here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8840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67785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Questions/Discussion</a:t>
            </a:r>
            <a:endParaRPr sz="2800" spc="1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66800" y="1885950"/>
            <a:ext cx="65493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844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65" dirty="0"/>
              <a:t> </a:t>
            </a:r>
            <a:r>
              <a:rPr spc="50" dirty="0"/>
              <a:t>Kaggle</a:t>
            </a:r>
            <a:r>
              <a:rPr spc="-160" dirty="0"/>
              <a:t> </a:t>
            </a:r>
            <a:r>
              <a:rPr spc="-10" dirty="0"/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9068" y="1801513"/>
            <a:ext cx="646747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Spending score is a number from 0-100 which predicts spending potential. Higher spending score translates to high spending potential.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Annual income ranges from $35,832 to $309,364 (US dollars).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range is from 18 years old to 76 years old.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Occupation includes unskilled workers, skilled workers, and managers.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Level of education is from high school to graduate school.</a:t>
            </a:r>
          </a:p>
          <a:p>
            <a:pPr marL="457200" lvl="3" indent="-342900" algn="l" rtl="0">
              <a:buClr>
                <a:schemeClr val="dk1"/>
              </a:buClr>
              <a:buSzPts val="1800"/>
              <a:buFont typeface="Open Sans"/>
              <a:buChar char="●"/>
            </a:pP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Unsupervised Machine Learning Problem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6890" y="1733550"/>
            <a:ext cx="6467475" cy="296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we classify the customers into groups based on the information available?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Continuous Variables: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Annual Income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Age </a:t>
            </a:r>
          </a:p>
          <a:p>
            <a:pPr marL="805815" marR="5080" lvl="1" indent="-336550">
              <a:lnSpc>
                <a:spcPct val="169600"/>
              </a:lnSpc>
              <a:buFont typeface="Arial"/>
              <a:buChar char="○"/>
              <a:tabLst>
                <a:tab pos="805815" algn="l"/>
              </a:tabLst>
            </a:pPr>
            <a:r>
              <a:rPr lang="en-US" sz="1600" dirty="0"/>
              <a:t>Spending Score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Unsupervised ML Problem: What is the optimal number of clusters? What do customers in these clusters have in common?</a:t>
            </a:r>
            <a:endParaRPr lang="en-US" sz="16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39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125" y="2218623"/>
            <a:ext cx="502729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Exploring</a:t>
            </a:r>
            <a:r>
              <a:rPr lang="en-US" sz="4200" spc="-20" dirty="0">
                <a:solidFill>
                  <a:srgbClr val="FFFFFF"/>
                </a:solidFill>
              </a:rPr>
              <a:t> and Cleaning</a:t>
            </a:r>
            <a:r>
              <a:rPr sz="4200" spc="-245" dirty="0">
                <a:solidFill>
                  <a:srgbClr val="FFFFFF"/>
                </a:solidFill>
              </a:rPr>
              <a:t> </a:t>
            </a:r>
            <a:r>
              <a:rPr sz="4200" spc="-135" dirty="0">
                <a:solidFill>
                  <a:srgbClr val="FFFFFF"/>
                </a:solidFill>
              </a:rPr>
              <a:t>the</a:t>
            </a:r>
            <a:r>
              <a:rPr sz="4200" spc="-235" dirty="0">
                <a:solidFill>
                  <a:srgbClr val="FFFFFF"/>
                </a:solidFill>
              </a:rPr>
              <a:t> </a:t>
            </a:r>
            <a:r>
              <a:rPr sz="4200" spc="-10" dirty="0">
                <a:solidFill>
                  <a:srgbClr val="FFFFFF"/>
                </a:solidFill>
              </a:rPr>
              <a:t>dataset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Exploration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05" dirty="0"/>
              <a:t>size of dataset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shape of the dataset is (2000,9). So, there are 2,000 records and 9 columns.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Three of the nine columns are continuous variables representing income, age, and spending score. We can use these for clustering.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Five of the nine columns are categorical variables. We will use these for exploratory data analysis and visualization.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final column is customer id. We won’t analyze this feature.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sz="1400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36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Data Cleaning</a:t>
            </a:r>
            <a:r>
              <a:rPr spc="-70" dirty="0"/>
              <a:t>:</a:t>
            </a:r>
            <a:r>
              <a:rPr spc="-114" dirty="0"/>
              <a:t> </a:t>
            </a:r>
            <a:r>
              <a:rPr lang="en-US" spc="-114" dirty="0"/>
              <a:t>removing </a:t>
            </a:r>
            <a:r>
              <a:rPr lang="en-US" spc="-105" dirty="0"/>
              <a:t>or replacing data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3875" y="1212987"/>
            <a:ext cx="7613650" cy="3426460"/>
            <a:chOff x="693875" y="1212987"/>
            <a:chExt cx="7613650" cy="3426460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275093" y="1785213"/>
            <a:ext cx="650494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dataset has already been cleaned, so we don’t need to perform any further analysis.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US" b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nine columns have relevant data. We don’t need to replace null values.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lang="en-US" b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39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33" y="398574"/>
            <a:ext cx="8301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/>
              <a:t>Data Exploration</a:t>
            </a:r>
            <a:r>
              <a:rPr lang="en-US" sz="2800" spc="-70" dirty="0"/>
              <a:t>:</a:t>
            </a:r>
            <a:r>
              <a:rPr lang="en-US" sz="2800" spc="-125" dirty="0"/>
              <a:t> </a:t>
            </a:r>
            <a:r>
              <a:rPr lang="en-US" sz="2800" spc="-25" dirty="0"/>
              <a:t>annual income by gender and age</a:t>
            </a:r>
            <a:endParaRPr lang="en-US" sz="2800"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8566" y="1217750"/>
            <a:ext cx="7604197" cy="3416935"/>
            <a:chOff x="698566" y="1217750"/>
            <a:chExt cx="7604197" cy="3416935"/>
          </a:xfrm>
        </p:grpSpPr>
        <p:sp>
          <p:nvSpPr>
            <p:cNvPr id="4" name="object 4"/>
            <p:cNvSpPr/>
            <p:nvPr/>
          </p:nvSpPr>
          <p:spPr>
            <a:xfrm>
              <a:off x="698566" y="1217750"/>
              <a:ext cx="7604125" cy="464184"/>
            </a:xfrm>
            <a:custGeom>
              <a:avLst/>
              <a:gdLst/>
              <a:ahLst/>
              <a:cxnLst/>
              <a:rect l="l" t="t" r="r" b="b"/>
              <a:pathLst>
                <a:path w="7604125" h="464185">
                  <a:moveTo>
                    <a:pt x="7604093" y="464099"/>
                  </a:moveTo>
                  <a:lnTo>
                    <a:pt x="0" y="464099"/>
                  </a:lnTo>
                  <a:lnTo>
                    <a:pt x="0" y="0"/>
                  </a:lnTo>
                  <a:lnTo>
                    <a:pt x="7604093" y="0"/>
                  </a:lnTo>
                  <a:lnTo>
                    <a:pt x="7604093" y="4640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8638" y="1217750"/>
              <a:ext cx="7604125" cy="3416935"/>
            </a:xfrm>
            <a:custGeom>
              <a:avLst/>
              <a:gdLst/>
              <a:ahLst/>
              <a:cxnLst/>
              <a:rect l="l" t="t" r="r" b="b"/>
              <a:pathLst>
                <a:path w="7604125" h="3416935">
                  <a:moveTo>
                    <a:pt x="0" y="0"/>
                  </a:moveTo>
                  <a:lnTo>
                    <a:pt x="7604092" y="0"/>
                  </a:lnTo>
                  <a:lnTo>
                    <a:pt x="7604092" y="3416399"/>
                  </a:lnTo>
                  <a:lnTo>
                    <a:pt x="0" y="341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A38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A graph of people with numbers&#10;&#10;Description automatically generated with medium confidence">
            <a:extLst>
              <a:ext uri="{FF2B5EF4-FFF2-40B4-BE49-F238E27FC236}">
                <a16:creationId xmlns:a16="http://schemas.microsoft.com/office/drawing/2014/main" id="{27BCE3BD-08DF-1A57-090E-D090A4D9D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3" y="1004259"/>
            <a:ext cx="8503536" cy="37406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928EFFF23F54785E80BCD849D2FCF" ma:contentTypeVersion="3" ma:contentTypeDescription="Create a new document." ma:contentTypeScope="" ma:versionID="e2a0648f3d1e08ceae4a82a4dc0c5280">
  <xsd:schema xmlns:xsd="http://www.w3.org/2001/XMLSchema" xmlns:xs="http://www.w3.org/2001/XMLSchema" xmlns:p="http://schemas.microsoft.com/office/2006/metadata/properties" xmlns:ns3="c205d03b-c33a-4076-9851-e03704b1b20a" targetNamespace="http://schemas.microsoft.com/office/2006/metadata/properties" ma:root="true" ma:fieldsID="cfd43e6b80c5b18da40e0044fc51f47f" ns3:_="">
    <xsd:import namespace="c205d03b-c33a-4076-9851-e03704b1b2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5d03b-c33a-4076-9851-e03704b1b2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99F663-0E37-44AA-84EA-92ADA0BC5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EEBF50-D743-4E1A-BCFF-3B923D42AE13}">
  <ds:schemaRefs>
    <ds:schemaRef ds:uri="http://schemas.openxmlformats.org/package/2006/metadata/core-properties"/>
    <ds:schemaRef ds:uri="http://www.w3.org/XML/1998/namespace"/>
    <ds:schemaRef ds:uri="c205d03b-c33a-4076-9851-e03704b1b20a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46C62F5-BC55-4C25-9510-557E8A379A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5d03b-c33a-4076-9851-e03704b1b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1279</Words>
  <Application>Microsoft Office PowerPoint</Application>
  <PresentationFormat>On-screen Show (16:9)</PresentationFormat>
  <Paragraphs>117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Open Sans</vt:lpstr>
      <vt:lpstr>Times New Roman</vt:lpstr>
      <vt:lpstr>Trebuchet MS</vt:lpstr>
      <vt:lpstr>Office Theme</vt:lpstr>
      <vt:lpstr>Unsupervised Learning Capstone</vt:lpstr>
      <vt:lpstr>General challenges facing today’s malls</vt:lpstr>
      <vt:lpstr>Classifying customers through Kaggle dataset</vt:lpstr>
      <vt:lpstr>The Kaggle dataset</vt:lpstr>
      <vt:lpstr>Unsupervised Machine Learning Problem</vt:lpstr>
      <vt:lpstr>Exploring and Cleaning the dataset</vt:lpstr>
      <vt:lpstr>Data Exploration: size of dataset</vt:lpstr>
      <vt:lpstr>Data Cleaning: removing or replacing data</vt:lpstr>
      <vt:lpstr>Data Exploration: annual income by gender and age</vt:lpstr>
      <vt:lpstr>Data Exploration: annual income by marital status and age</vt:lpstr>
      <vt:lpstr>Data Exploration: annual income by occupation</vt:lpstr>
      <vt:lpstr>Data Exploration: annual income by education </vt:lpstr>
      <vt:lpstr>Data Exploration: age and income by city size</vt:lpstr>
      <vt:lpstr>Model preparation </vt:lpstr>
      <vt:lpstr>Model Preparation: Correlation between columns</vt:lpstr>
      <vt:lpstr>Model Preparation: Heatmap</vt:lpstr>
      <vt:lpstr>Model Preparation: features for clustering</vt:lpstr>
      <vt:lpstr>Model Preparation: using heuristics</vt:lpstr>
      <vt:lpstr>Model Results, Clustering, and Dimensionality Reduction</vt:lpstr>
      <vt:lpstr>Clustering</vt:lpstr>
      <vt:lpstr>Model Performance</vt:lpstr>
      <vt:lpstr>Model Results: K-Means Clustering</vt:lpstr>
      <vt:lpstr>Model Results: Silhouette Score of K-Means Clusters</vt:lpstr>
      <vt:lpstr>Model Results: Gaussian Mixture Clustering</vt:lpstr>
      <vt:lpstr>Model Results: Silhouette Score of Gaussian Mixture </vt:lpstr>
      <vt:lpstr>Model Results: verified my heuristic</vt:lpstr>
      <vt:lpstr>Conclusions and Future Work</vt:lpstr>
      <vt:lpstr>Conclusions</vt:lpstr>
      <vt:lpstr>Real World Applications</vt:lpstr>
      <vt:lpstr>Additional Features for Classifying Customers</vt:lpstr>
      <vt:lpstr>Recommendations for further research</vt:lpstr>
      <vt:lpstr>Notebook Locations</vt:lpstr>
      <vt:lpstr>Questions/Discussion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Capstone</dc:title>
  <dc:creator>Matthew Kehoe</dc:creator>
  <cp:lastModifiedBy>mkehoe</cp:lastModifiedBy>
  <cp:revision>11</cp:revision>
  <dcterms:created xsi:type="dcterms:W3CDTF">2023-12-14T16:31:33Z</dcterms:created>
  <dcterms:modified xsi:type="dcterms:W3CDTF">2024-01-03T00:42:19Z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0x010100CFE928EFFF23F54785E80BCD849D2FCF</vt:lpwstr>
  </property>
</Properties>
</file>