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317" r:id="rId15"/>
    <p:sldId id="319" r:id="rId16"/>
    <p:sldId id="318" r:id="rId17"/>
    <p:sldId id="275" r:id="rId18"/>
    <p:sldId id="300" r:id="rId19"/>
    <p:sldId id="302" r:id="rId20"/>
    <p:sldId id="278" r:id="rId21"/>
    <p:sldId id="304" r:id="rId22"/>
    <p:sldId id="282" r:id="rId23"/>
    <p:sldId id="283" r:id="rId24"/>
    <p:sldId id="284" r:id="rId25"/>
    <p:sldId id="305" r:id="rId26"/>
    <p:sldId id="321" r:id="rId27"/>
    <p:sldId id="320" r:id="rId28"/>
    <p:sldId id="307" r:id="rId29"/>
    <p:sldId id="290" r:id="rId30"/>
    <p:sldId id="309" r:id="rId31"/>
    <p:sldId id="315" r:id="rId32"/>
    <p:sldId id="316" r:id="rId33"/>
    <p:sldId id="310" r:id="rId34"/>
    <p:sldId id="312" r:id="rId35"/>
    <p:sldId id="311" r:id="rId36"/>
    <p:sldId id="313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247" autoAdjust="0"/>
  </p:normalViewPr>
  <p:slideViewPr>
    <p:cSldViewPr>
      <p:cViewPr varScale="1">
        <p:scale>
          <a:sx n="131" d="100"/>
          <a:sy n="131" d="100"/>
        </p:scale>
        <p:origin x="126" y="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derintelligence.com/content/3-challenges-facing-today-s-malls-and-how-retailers-overcome-th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five-practical-applications-of-the-lstm-model-for-time-series-with-code-a7aac0aa85c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ml.noaa.gov/outreach/lesson_plans/Factors%20that%20Affect%20Climat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v0914sharma/customer-cluste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" TargetMode="External"/><Relationship Id="rId2" Type="http://schemas.openxmlformats.org/officeDocument/2006/relationships/hyperlink" Target="https://www.kaggle.com/competitions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arabic-letters-classificat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945" y="1863639"/>
            <a:ext cx="80158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</a:rPr>
              <a:t>Uns</a:t>
            </a:r>
            <a:r>
              <a:rPr sz="4200" dirty="0">
                <a:solidFill>
                  <a:srgbClr val="FFFFFF"/>
                </a:solidFill>
              </a:rPr>
              <a:t>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Classifying Mall Customers</a:t>
            </a:r>
            <a:endParaRPr lang="en-US"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January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marital status and age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A954A42-2D8F-65A8-0F5C-46C61247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895350"/>
            <a:ext cx="8681699" cy="38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occupation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14378485-C4B5-1BCE-4A80-D2BA7963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683761"/>
            <a:ext cx="8260968" cy="43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education</a:t>
            </a:r>
            <a:br>
              <a:rPr lang="en-US" sz="2400" spc="-25" dirty="0"/>
            </a:b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a graph showing the amount of income&#10;&#10;Description automatically generated">
            <a:extLst>
              <a:ext uri="{FF2B5EF4-FFF2-40B4-BE49-F238E27FC236}">
                <a16:creationId xmlns:a16="http://schemas.microsoft.com/office/drawing/2014/main" id="{FF554876-DF99-01C0-0CE2-FD73F58C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42950"/>
            <a:ext cx="8153400" cy="42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age and income by city size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a number of colored dots&#10;&#10;Description automatically generated">
            <a:extLst>
              <a:ext uri="{FF2B5EF4-FFF2-40B4-BE49-F238E27FC236}">
                <a16:creationId xmlns:a16="http://schemas.microsoft.com/office/drawing/2014/main" id="{BFF0A40E-7045-C04C-BF92-BB5C64F7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20794"/>
            <a:ext cx="8413368" cy="4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dataset has the shape of (2000,9) with 9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the features are highly correlated.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F0EFD40-48FA-1641-4495-98C68392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4" y="867298"/>
            <a:ext cx="8563971" cy="42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for clustering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293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age, education, income, occupation, and city size are correlated with spending score.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setup my unsupervised ML problem I will keep the continuous variables.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 for Clustering: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using heuristics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57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begin using unsupervised ML techniques, I need to establish heuristics from prior data analysis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seems sensible that a high annual income would increase spending score and that highly educated individuals would have a high income.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At the very least, my model should separate consumers into two groups: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1: Low income, skill, and education. Low spending score.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1: High income, skill, and education. High spending score.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Selection, Clustering, and Dimensionality Reduction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lang="en-US" spc="-80" dirty="0"/>
              <a:t>challenges facing today’s malls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 traffic is down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Visits to indoor malls, open-air lifestyle centers, and outlet malls declined 7.4% in 2023.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Shopping habits are changing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Total retail sales will rise only 3.3% in 2023, while ecommerce sales will increase 10.0%.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There’s a lot of empty real estate.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 revenues decline, retailers are unable to keep up with rent and operating costs and are closing hundreds of stores.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Insider Intelligence, Market Research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Clustering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1881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K-Means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00421E2-31AF-6624-EF5D-1393202B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8" y="742950"/>
            <a:ext cx="8557705" cy="4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864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K-Means Clusters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481960-48F1-71EA-0E66-DB53A9AF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895350"/>
            <a:ext cx="8550884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Gaussian Mixture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AF150BEB-90CB-CEE2-3792-8E8AC81D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1" y="819150"/>
            <a:ext cx="8577317" cy="40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Preparation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I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my target variable is continuous and I know the target and feature variables, I created a supervised regression machine learning model. I tested several supervised ML algorithms and found that the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model beat the established baseline of 2.03 degrees and accurately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supervised machine learning problem is helpful for predicting average, minimum, or maximum temperature from historical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real world, I would like to use an existing dataset to predict future temperatures.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requires forecasting time series data in the future. A well- known machine learning method would be implementing a Convolution Neural Network (CNN).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good overview of the problem is described in 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this Medium post</a:t>
            </a: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Temperature Forecasting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National Oceanic and Atmospheric Administration tracks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factors impacting temperature and climate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Further analysis can be performed after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Latitude and Elevation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Nearness to center of large landmasses or bodies of water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relative to large mountain ranges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Humidity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Ocean Currents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Classifying customers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data from 2,000 customers from loyalty cards at checkout (anonymized to protect privacy).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including annual income, age, customer id, and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five categorical variables for city size, gender, marital status, level of education,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Customer Clustering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4"/>
              </a:rPr>
              <a:t>active area of research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Machine Learning Competitions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Kaggle hosts a variety of machine learning competitions including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predicting sales of house prices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natural language processing for disaster tweets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classifying Arabic letters through images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like to get more involved with the community and participate in competitions.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am active in two ML Meetup groups and would like to become more active with the machine learning community in Ann Arbor (and elsewhere).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Spending score is a number from 0-100 which predicts spending potential. Higher score translates to high spending potential.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income ranges from $35,832 to $309,364 (US dollars).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range is from 18 years old to 76 years old.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Occupation includes unskilled workers, skilled workers, and managers.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Level of education is from high school to graduate school.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296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we classify the customers into groups based on the information available?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Continuous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 ML Problem: What is the optimal number of clusters? What do customers in these clusters have in common?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(2000,9). So, there are 2,000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of the nine columns are continuous variables representing income, age, and spending score. We can use these for clustering.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Five of the nine columns are categorical variables. We will use these for exploratory data analysis and visualization.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customer id. We won’t analyze this feature.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or replacing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already been cleaned, so we don’t need to perform any further analysis.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nine columns have relevant data. We don’t need to replace null values.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lang="en-US" sz="2800" spc="-70" dirty="0"/>
              <a:t>:</a:t>
            </a:r>
            <a:r>
              <a:rPr lang="en-US" sz="2800" spc="-125" dirty="0"/>
              <a:t> </a:t>
            </a:r>
            <a:r>
              <a:rPr lang="en-US" sz="2800" spc="-25" dirty="0"/>
              <a:t>annual income by gender and age</a:t>
            </a:r>
            <a:endParaRPr lang="en-US"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8566" y="1217750"/>
            <a:ext cx="7604197" cy="3416935"/>
            <a:chOff x="698566" y="1217750"/>
            <a:chExt cx="7604197" cy="3416935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27BCE3BD-08DF-1A57-090E-D090A4D9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" y="1004259"/>
            <a:ext cx="8503536" cy="3740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1285</Words>
  <Application>Microsoft Office PowerPoint</Application>
  <PresentationFormat>On-screen Show (16:9)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Open Sans</vt:lpstr>
      <vt:lpstr>Times New Roman</vt:lpstr>
      <vt:lpstr>Trebuchet MS</vt:lpstr>
      <vt:lpstr>Office Theme</vt:lpstr>
      <vt:lpstr>Unsupervised Learning Capstone</vt:lpstr>
      <vt:lpstr>General challenges facing today’s malls</vt:lpstr>
      <vt:lpstr>Classifying customers through Kaggle dataset</vt:lpstr>
      <vt:lpstr>The Kaggle dataset</vt:lpstr>
      <vt:lpstr>Unsupervised Machine Learning Problem</vt:lpstr>
      <vt:lpstr>Exploring and Cleaning the dataset</vt:lpstr>
      <vt:lpstr>Data Exploration: size of dataset</vt:lpstr>
      <vt:lpstr>Data Cleaning: removing or replacing data</vt:lpstr>
      <vt:lpstr>Data Exploration: annual income by gender and age</vt:lpstr>
      <vt:lpstr>Data Exploration: annual income by marital status and age</vt:lpstr>
      <vt:lpstr>Data Exploration: annual income by occupation</vt:lpstr>
      <vt:lpstr>Data Exploration: annual income by education </vt:lpstr>
      <vt:lpstr>Data Exploration: age and income by city size</vt:lpstr>
      <vt:lpstr>Model preparation </vt:lpstr>
      <vt:lpstr>Model Preparation: Correlation between columns</vt:lpstr>
      <vt:lpstr>Model Preparation: Heatmap</vt:lpstr>
      <vt:lpstr>Model Preparation: features for clustering</vt:lpstr>
      <vt:lpstr>Model Preparation: using heuristics</vt:lpstr>
      <vt:lpstr>Model Selection, Clustering, and Dimensionality Reduction</vt:lpstr>
      <vt:lpstr>Clustering</vt:lpstr>
      <vt:lpstr>Model Performance</vt:lpstr>
      <vt:lpstr>Model Results: K-Means Clustering</vt:lpstr>
      <vt:lpstr>Model Results: Silhouette Score of K-Means Clusters</vt:lpstr>
      <vt:lpstr>Model Results: Gaussian Mixture Clustering</vt:lpstr>
      <vt:lpstr>Model Preparation: beating the established baseline</vt:lpstr>
      <vt:lpstr>Conclusions and Future Work</vt:lpstr>
      <vt:lpstr>Conclusions</vt:lpstr>
      <vt:lpstr>Real World Applications</vt:lpstr>
      <vt:lpstr>Additional Features for Temperature Forecasting</vt:lpstr>
      <vt:lpstr>Recommendations for further research</vt:lpstr>
      <vt:lpstr>Notebook Locations</vt:lpstr>
      <vt:lpstr>Machine Learning Competitions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10</cp:revision>
  <dcterms:created xsi:type="dcterms:W3CDTF">2023-12-14T16:31:33Z</dcterms:created>
  <dcterms:modified xsi:type="dcterms:W3CDTF">2024-01-02T01:43:04Z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