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93" r:id="rId7"/>
    <p:sldId id="261" r:id="rId8"/>
    <p:sldId id="314" r:id="rId9"/>
    <p:sldId id="262" r:id="rId10"/>
    <p:sldId id="295" r:id="rId11"/>
    <p:sldId id="297" r:id="rId12"/>
    <p:sldId id="263" r:id="rId13"/>
    <p:sldId id="296" r:id="rId14"/>
    <p:sldId id="275" r:id="rId15"/>
    <p:sldId id="300" r:id="rId16"/>
    <p:sldId id="302" r:id="rId17"/>
    <p:sldId id="278" r:id="rId18"/>
    <p:sldId id="303" r:id="rId19"/>
    <p:sldId id="304" r:id="rId20"/>
    <p:sldId id="282" r:id="rId21"/>
    <p:sldId id="283" r:id="rId22"/>
    <p:sldId id="284" r:id="rId23"/>
    <p:sldId id="306" r:id="rId24"/>
    <p:sldId id="305" r:id="rId25"/>
    <p:sldId id="307" r:id="rId26"/>
    <p:sldId id="290" r:id="rId27"/>
    <p:sldId id="309" r:id="rId28"/>
    <p:sldId id="315" r:id="rId29"/>
    <p:sldId id="316" r:id="rId30"/>
    <p:sldId id="310" r:id="rId31"/>
    <p:sldId id="312" r:id="rId32"/>
    <p:sldId id="311" r:id="rId33"/>
    <p:sldId id="313" r:id="rId3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10507-74DA-450E-9D2D-B53464F31A47}" v="38" dt="2023-12-14T21:23:18.8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6247" autoAdjust="0"/>
  </p:normalViewPr>
  <p:slideViewPr>
    <p:cSldViewPr>
      <p:cViewPr varScale="1">
        <p:scale>
          <a:sx n="146" d="100"/>
          <a:sy n="146" d="100"/>
        </p:scale>
        <p:origin x="37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1015200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0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67785"/>
            <a:ext cx="83019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5093" y="1785213"/>
            <a:ext cx="6504940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rkeleyearth.org/dat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corgiredirector?site=https%3A%2F%2Fwww.kaggle.com%2Fdatasets%2Fberkeleyearth%2F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five-practical-applications-of-the-lstm-model-for-time-series-with-code-a7aac0aa85c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ml.noaa.gov/outreach/lesson_plans/Factors%20that%20Affect%20Climate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rthajyoti/Deep-learning-with-Python/blob/master/Notebooks/Weather-RNN.ipynb" TargetMode="External"/><Relationship Id="rId2" Type="http://schemas.openxmlformats.org/officeDocument/2006/relationships/hyperlink" Target="https://colab.research.google.com/corgiredirector?site=https%3A%2F%2Fwww.kaggle.com%2Fdatasets%2Fberkeleyearth%2Fclimate-change-earth-surface-temperature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corgiredirector?site=https%3A%2F%2Fwww.gfdl.noaa.gov%2Fnews%2Fnoaa-scientists-harness-machine-learning-to-advance-climate-models%2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xion004/analyzing-temperature-change-in-the-us" TargetMode="External"/><Relationship Id="rId2" Type="http://schemas.openxmlformats.org/officeDocument/2006/relationships/hyperlink" Target="https://github.com/matthewshawnkehoe/Thinkful/blob/main/Capstone%20Projects/Capstone_Two_Supervised_ML/Predicting_Temperature_Change.ipyn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nlp-getting-started" TargetMode="External"/><Relationship Id="rId2" Type="http://schemas.openxmlformats.org/officeDocument/2006/relationships/hyperlink" Target="https://www.kaggle.com/competitions/house-prices-advanced-regression-techniq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mpetitions/arabic-letters-classif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erkeleyearth/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1125" y="1856086"/>
            <a:ext cx="72256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Supervised</a:t>
            </a:r>
            <a:r>
              <a:rPr sz="4200" spc="-6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Learning</a:t>
            </a:r>
            <a:r>
              <a:rPr sz="4200" spc="-50" dirty="0">
                <a:solidFill>
                  <a:srgbClr val="FFFFFF"/>
                </a:solidFill>
              </a:rPr>
              <a:t> </a:t>
            </a:r>
            <a:r>
              <a:rPr sz="4200" spc="40" dirty="0">
                <a:solidFill>
                  <a:srgbClr val="FFFFFF"/>
                </a:solidFill>
              </a:rPr>
              <a:t>Capstone</a:t>
            </a:r>
            <a:endParaRPr sz="4200" dirty="0"/>
          </a:p>
        </p:txBody>
      </p:sp>
      <p:sp>
        <p:nvSpPr>
          <p:cNvPr id="10" name="object 10"/>
          <p:cNvSpPr txBox="1"/>
          <p:nvPr/>
        </p:nvSpPr>
        <p:spPr>
          <a:xfrm>
            <a:off x="671113" y="2778269"/>
            <a:ext cx="740092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30" dirty="0">
                <a:solidFill>
                  <a:srgbClr val="FFFFFF"/>
                </a:solidFill>
                <a:latin typeface="Trebuchet MS"/>
                <a:cs typeface="Trebuchet MS"/>
              </a:rPr>
              <a:t>Predicting Temperature Changes in the US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100" dirty="0">
                <a:solidFill>
                  <a:srgbClr val="FFFFFF"/>
                </a:solidFill>
                <a:latin typeface="Trebuchet MS"/>
                <a:cs typeface="Trebuchet MS"/>
              </a:rPr>
              <a:t>Matthew Kehoe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100" spc="-50" dirty="0">
                <a:solidFill>
                  <a:srgbClr val="FFFFFF"/>
                </a:solidFill>
                <a:latin typeface="Trebuchet MS"/>
                <a:cs typeface="Trebuchet MS"/>
              </a:rPr>
              <a:t>December 2023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sz="2800" spc="-70" dirty="0"/>
              <a:t>:</a:t>
            </a:r>
            <a:r>
              <a:rPr sz="2800" spc="-125" dirty="0"/>
              <a:t> </a:t>
            </a:r>
            <a:r>
              <a:rPr lang="en-US" sz="2800" spc="-25" dirty="0"/>
              <a:t>average temp. in 40 year intervals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BF112D5-6B6A-F098-0AA5-9F8670714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3" y="817254"/>
            <a:ext cx="7645418" cy="42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6377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65" dirty="0">
                <a:solidFill>
                  <a:srgbClr val="FFFFFF"/>
                </a:solidFill>
              </a:rPr>
              <a:t>Model preparation</a:t>
            </a:r>
            <a:br>
              <a:rPr lang="en-US" sz="4200" spc="-65" dirty="0">
                <a:solidFill>
                  <a:srgbClr val="FFFFFF"/>
                </a:solidFill>
              </a:rPr>
            </a:br>
            <a:endParaRPr sz="4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Correlation between columns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66800" y="1846412"/>
            <a:ext cx="650494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cleaned dataset has the shape of (1992,9) with 1992 records.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now want to investigate if I need all eight of the feature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do this, I will use a heatmap to visualize correlations between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will then drop those which aren’t heavily correlated with the target variable (average land and ocean temperature).</a:t>
            </a:r>
          </a:p>
        </p:txBody>
      </p:sp>
    </p:spTree>
    <p:extLst>
      <p:ext uri="{BB962C8B-B14F-4D97-AF65-F5344CB8AC3E}">
        <p14:creationId xmlns:p14="http://schemas.microsoft.com/office/powerpoint/2010/main" val="170064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05" y="361686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Heatmap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01887DB-7D51-6493-F526-288D42D6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8" y="971550"/>
            <a:ext cx="8190715" cy="38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features and target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09750"/>
            <a:ext cx="6549390" cy="3201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heatmap shows that the four uncertaint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features aren’t highly correlated with the average land and ocean temperature.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Therefore, I will drop them and setup my supervised regression ML problem.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Variables: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Average Land Temperature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Minimum Land Temperature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Maximum Land Temperature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Target Variable: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Average Land and Ocean Temperature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train and test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performed a 75/25 split on the dataset with records from 1850 and onwards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training set was of size (1494, 3) and had 1494 records for my three features.</a:t>
            </a: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test set was of size (498, 3) and had 498 records for my three features.</a:t>
            </a: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simulations ran within minutes on my laptop and faster on a GPU through Google </a:t>
            </a: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Colab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736DC0-56EE-EBEB-AC10-ADF7F4C4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establishing a baseline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844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can make and evaluate predictions, I need to establish a baseline, a sensible measure that I hope to beat with my model</a:t>
            </a: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the average yearly temperature is the baseline. In other words, the baseline is the error I would get if I predicted the average temperature for my target dataset (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Y_train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This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evaluated to a Mean Absolute Error (MAE) of 2.03 degrees.</a:t>
            </a:r>
            <a:endParaRPr lang="en-US" sz="16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Using machine learning on this problem is only helpful if it can beat the baseline of 2.03 degrees.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6595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7150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20" dirty="0">
                <a:solidFill>
                  <a:srgbClr val="FFFFFF"/>
                </a:solidFill>
              </a:rPr>
              <a:t>Model Selection and Results</a:t>
            </a:r>
            <a:endParaRPr sz="4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Selection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7800" y="1913273"/>
            <a:ext cx="6458585" cy="2132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single,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continuous features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sounds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egression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707390" indent="-361950">
              <a:lnSpc>
                <a:spcPct val="113100"/>
              </a:lnSpc>
              <a:spcBef>
                <a:spcPts val="1150"/>
              </a:spcBef>
              <a:buAutoNum type="arabicPeriod"/>
              <a:tabLst>
                <a:tab pos="469900" algn="l"/>
              </a:tabLst>
            </a:pP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</a:t>
            </a:r>
            <a:r>
              <a:rPr sz="1400" b="1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forest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first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choice,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handle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regression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  <a:r>
              <a:rPr sz="1400" spc="-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issues</a:t>
            </a:r>
            <a:r>
              <a:rPr sz="1400" spc="-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regression problem, so I will also try </a:t>
            </a:r>
            <a:r>
              <a:rPr lang="en-US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regression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gradient</a:t>
            </a:r>
            <a:r>
              <a:rPr sz="1400" b="1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boosting </a:t>
            </a:r>
            <a:r>
              <a:rPr lang="en-US"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regressor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third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153035" indent="-361950">
              <a:lnSpc>
                <a:spcPct val="116100"/>
              </a:lnSpc>
              <a:buAutoNum type="arabicPeriod"/>
              <a:tabLst>
                <a:tab pos="469900" algn="l"/>
              </a:tabLst>
            </a:pPr>
            <a:r>
              <a:rPr lang="en-US" sz="1400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</a:t>
            </a:r>
            <a:r>
              <a:rPr sz="1400" b="1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look at the k-nearest nei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ghbors for regression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spc="-2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153035" indent="-361950">
              <a:lnSpc>
                <a:spcPct val="116100"/>
              </a:lnSpc>
              <a:buAutoNum type="arabicPeriod"/>
              <a:tabLst>
                <a:tab pos="469900" algn="l"/>
              </a:tabLst>
            </a:pP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final model, I will try a </a:t>
            </a: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Regressor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Performance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2750" y="1967456"/>
            <a:ext cx="6836409" cy="25088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264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en-US" sz="1800" b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performers,</a:t>
            </a:r>
            <a:r>
              <a:rPr lang="en-US" sz="1800" b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ranked: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Gradient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oosting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Forest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Regressor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Regression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700" marR="5080">
              <a:lnSpc>
                <a:spcPts val="165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optimized version the Gradient Boosting Regressor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parameters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suggested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GridSearchCV</a:t>
            </a:r>
            <a:r>
              <a:rPr lang="en-US"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However, it didn’t beat the KNN Regressor.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General</a:t>
            </a:r>
            <a:r>
              <a:rPr spc="-140" dirty="0"/>
              <a:t> </a:t>
            </a:r>
            <a:r>
              <a:rPr spc="-80" dirty="0"/>
              <a:t>problem:</a:t>
            </a:r>
            <a:r>
              <a:rPr spc="-130" dirty="0"/>
              <a:t> </a:t>
            </a:r>
            <a:r>
              <a:rPr lang="en-US" spc="-45" dirty="0"/>
              <a:t>rising temperatures in the US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1970, the average land and ocean temperature was </a:t>
            </a:r>
            <a:r>
              <a:rPr lang="en-US" sz="1600" b="1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59.6</a:t>
            </a: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degrees Fahrenheit. 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 2015, the average temperature increased to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60.9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degrees Fahrenheit.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Global temperature is projected to warm by about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1.5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degrees by 2050 and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3.6 – 7.2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degrees by 2100.</a:t>
            </a:r>
            <a:endParaRPr lang="en-US" sz="1600" b="1" spc="-10" dirty="0">
              <a:solidFill>
                <a:srgbClr val="0A0A0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447800" y="37909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Berkeley Earth Climate Data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Results: average explained variance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BC5F0897-30E5-E6F4-46BF-726B9C53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35" y="2847060"/>
            <a:ext cx="7358969" cy="1626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0DDEB3-015E-BDB8-885D-18E1FFACF6DA}"/>
              </a:ext>
            </a:extLst>
          </p:cNvPr>
          <p:cNvSpPr txBox="1"/>
          <p:nvPr/>
        </p:nvSpPr>
        <p:spPr>
          <a:xfrm>
            <a:off x="943794" y="1725888"/>
            <a:ext cx="70235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performed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cross validation with five folds for all five regression models.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KNN performed the best at explaining the variation of the temperature data.</a:t>
            </a:r>
          </a:p>
        </p:txBody>
      </p:sp>
    </p:spTree>
    <p:extLst>
      <p:ext uri="{BB962C8B-B14F-4D97-AF65-F5344CB8AC3E}">
        <p14:creationId xmlns:p14="http://schemas.microsoft.com/office/powerpoint/2010/main" val="185344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test versus predicted values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7F0521FA-8236-06A8-1476-FA038805A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6" y="742950"/>
            <a:ext cx="7686386" cy="42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/>
              <a:t>Model Results</a:t>
            </a:r>
            <a:r>
              <a:rPr lang="en-US" sz="2800" spc="-70"/>
              <a:t>:</a:t>
            </a:r>
            <a:r>
              <a:rPr lang="en-US" sz="2800" spc="-114"/>
              <a:t> </a:t>
            </a:r>
            <a:r>
              <a:rPr lang="en-US" sz="2800" spc="-105" dirty="0"/>
              <a:t>beating the established baseline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KNN Regressor in the Training Set: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0.21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degrees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KNN Regressor in the Test Set: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0.24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degrees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the established baseline: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2.03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degrees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Therefore, it was worthwhile to use machine learning algorithms on this regression problem.</a:t>
            </a: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6811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6666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110" dirty="0">
                <a:solidFill>
                  <a:srgbClr val="FFFFFF"/>
                </a:solidFill>
              </a:rPr>
              <a:t>Conclusions and Future Work</a:t>
            </a:r>
            <a:endParaRPr sz="4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Conclusions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In this project, I used historical data from the </a:t>
            </a:r>
            <a:r>
              <a:rPr lang="en-US" sz="1400" dirty="0">
                <a:hlinkClick r:id="rId2"/>
              </a:rPr>
              <a:t>Berkeley Earth Dataset</a:t>
            </a:r>
            <a:r>
              <a:rPr lang="en-US" sz="1400" dirty="0"/>
              <a:t> to predict the Average Land and Surface Temperature using other temperature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As my target variable is continuous and I know the target and feature variables, I created a supervised regression machine learning model. I tested several supervised ML algorithms and found that the KNN regressor had the best performance metrics.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model beat the established baseline of 2.03 degrees and accurately predicted the average temperature.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6706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Real World Applications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supervised machine learning problem is helpful for predicting average, minimum, or maximum temperature from historical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the real world, I would like to use an existing dataset to predict future temperatures.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requires forecasting time series data in the future. A well- known machine learning method would be implementing a Convolution Neural Network (CNN).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good overview of the problem is described in </a:t>
            </a: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this Medium post</a:t>
            </a: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89662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Additional Features for Temperature Forecasting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0600" y="1808550"/>
            <a:ext cx="6549390" cy="3306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National Oceanic and Atmospheric Administration tracks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factors impacting temperature and climate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Further analysis can be performed after adding: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Latitude and Elevation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Nearness to center of large landmasses or bodies of water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 relative to large mountain ranges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Humidity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Ocean Currents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73446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Recommendations for further research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The </a:t>
            </a:r>
            <a:r>
              <a:rPr lang="en-US" sz="1400" dirty="0">
                <a:hlinkClick r:id="rId2"/>
              </a:rPr>
              <a:t>Berkeley Earth Climate Change study</a:t>
            </a:r>
            <a:r>
              <a:rPr lang="en-US" sz="1400" dirty="0"/>
              <a:t> includes separate data for Global Average Land Temperature by Country, Global Average Land Temperature by State, and Global Land Temperatures By City. A separate analysis could be performed on any of these datasets.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As the temperature data is in the form of time series, one could also use a Recurrent Neural Network (RNN) to predict feature temperatures. This would potentially use a GRU or LSTM. A simplified model on a different dataset is shown </a:t>
            </a:r>
            <a:r>
              <a:rPr lang="en-US" sz="1400" dirty="0">
                <a:hlinkClick r:id="rId3"/>
              </a:rPr>
              <a:t>here</a:t>
            </a:r>
            <a:r>
              <a:rPr lang="en-US" sz="14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Instead of predicting the average temperature, one could predict the causes of temperature change. This is an </a:t>
            </a:r>
            <a:r>
              <a:rPr lang="en-US" sz="1400" dirty="0">
                <a:hlinkClick r:id="rId4"/>
              </a:rPr>
              <a:t>active area of research</a:t>
            </a:r>
            <a:r>
              <a:rPr lang="en-US" sz="1400" dirty="0"/>
              <a:t> in machine learning.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6120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Notebook Locations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notebook of my work can be found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here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same notebook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also on Kaggle.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88408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Machine Learning Competitions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875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Kaggle hosts a variety of machine learning competitions including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predicting sales of house prices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natural language processing for disaster tweets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classifying Arabic letters through images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would like to get more involved with the community and participate in competitions.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am active in two ML Meetup groups and would like to become more active with the machine learning community in Ann Arbor (and elsewhere).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5316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Modeling temperatures through Kaggle dataset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Kaggle dataset: average temperatures in the US between 1750 and 2015.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contains four continuous variables for average land temperature, average land and ocean temperature, minimum land temperature, and the maximum land temperature.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temperature data has uncertainty boundaries.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600200" y="3741084"/>
            <a:ext cx="504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Earth Surface Temperature Data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7105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Questions/Discussion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844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65" dirty="0"/>
              <a:t> </a:t>
            </a:r>
            <a:r>
              <a:rPr spc="50" dirty="0"/>
              <a:t>Kaggle</a:t>
            </a:r>
            <a:r>
              <a:rPr spc="-160" dirty="0"/>
              <a:t> </a:t>
            </a:r>
            <a:r>
              <a:rPr spc="-10" dirty="0"/>
              <a:t>dataset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9068" y="1801513"/>
            <a:ext cx="6467475" cy="2672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Temperatures values are stored in degrees Celsius. For simplicity, I will convert degrees to Fahrenheit.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dataset has four other input files: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Average Land Temperature by Country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Average Land Temperature by State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Land Temperatures By Major City 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Land Temperatures By City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 will only analyze the Average Land and Ocean Temperatures.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Supervised Machine Learning Problem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890" y="1733550"/>
            <a:ext cx="6467475" cy="3177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Seven Potential Feature Variables: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Average Land Temperature, Average Land Temperature Uncertainty 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Minimum Land Temperature, Minimum Land Temperature Uncertainty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Maximum Land Temperature, Maximum Land Temperature Uncertainty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Land and Ocean Temperature Uncertainty</a:t>
            </a: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One Target Variable: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Land and Ocean Temperature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Supervised ML Problem: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Which feature variables are needed to predict the target variable?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39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2729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FFFFFF"/>
                </a:solidFill>
              </a:rPr>
              <a:t>Exploring</a:t>
            </a:r>
            <a:r>
              <a:rPr lang="en-US" sz="4200" spc="-20" dirty="0">
                <a:solidFill>
                  <a:srgbClr val="FFFFFF"/>
                </a:solidFill>
              </a:rPr>
              <a:t> and Cleaning</a:t>
            </a:r>
            <a:r>
              <a:rPr sz="4200" spc="-245" dirty="0">
                <a:solidFill>
                  <a:srgbClr val="FFFFFF"/>
                </a:solidFill>
              </a:rPr>
              <a:t> </a:t>
            </a:r>
            <a:r>
              <a:rPr sz="4200" spc="-135" dirty="0">
                <a:solidFill>
                  <a:srgbClr val="FFFFFF"/>
                </a:solidFill>
              </a:rPr>
              <a:t>the</a:t>
            </a:r>
            <a:r>
              <a:rPr sz="4200" spc="-235" dirty="0">
                <a:solidFill>
                  <a:srgbClr val="FFFFFF"/>
                </a:solidFill>
              </a:rPr>
              <a:t> </a:t>
            </a:r>
            <a:r>
              <a:rPr sz="4200" spc="-10" dirty="0">
                <a:solidFill>
                  <a:srgbClr val="FFFFFF"/>
                </a:solidFill>
              </a:rPr>
              <a:t>dataset</a:t>
            </a:r>
            <a:endParaRPr sz="4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Exploration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05" dirty="0"/>
              <a:t>size of dataset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shape of the dataset is (3192,9). So, there are 3192 records and 9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Eight of the nine columns are continuous variables representing land or ocean temperatures and their uncertainties.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final column is an object storing the datetime of the average, minimum, or maximum temperature or its uncertainty.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6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Cleaning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14" dirty="0"/>
              <a:t>removing </a:t>
            </a:r>
            <a:r>
              <a:rPr lang="en-US" spc="-105" dirty="0"/>
              <a:t>null data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date column starts from 1750 for the average land temperature and 1850 for all other temperatures.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results in 1200 null records for six of the continuous temperature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rejected records before 1850 and made a new dataset from 1850 and onwards. Its shape is (1992,9) and reduces the number of records from 3192 to 1992. </a:t>
            </a:r>
          </a:p>
        </p:txBody>
      </p:sp>
    </p:spTree>
    <p:extLst>
      <p:ext uri="{BB962C8B-B14F-4D97-AF65-F5344CB8AC3E}">
        <p14:creationId xmlns:p14="http://schemas.microsoft.com/office/powerpoint/2010/main" val="382339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3" y="398574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sz="2800" spc="-70" dirty="0"/>
              <a:t>:</a:t>
            </a:r>
            <a:r>
              <a:rPr sz="2800" spc="-125" dirty="0"/>
              <a:t> </a:t>
            </a:r>
            <a:r>
              <a:rPr lang="en-US" sz="2800" spc="-25" dirty="0"/>
              <a:t>average temperature past 1850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graph showing the temperature of the year&#10;&#10;Description automatically generated">
            <a:extLst>
              <a:ext uri="{FF2B5EF4-FFF2-40B4-BE49-F238E27FC236}">
                <a16:creationId xmlns:a16="http://schemas.microsoft.com/office/drawing/2014/main" id="{AB801EA2-273D-E07A-DA8C-F471535A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6" y="945017"/>
            <a:ext cx="7688942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928EFFF23F54785E80BCD849D2FCF" ma:contentTypeVersion="3" ma:contentTypeDescription="Create a new document." ma:contentTypeScope="" ma:versionID="e2a0648f3d1e08ceae4a82a4dc0c5280">
  <xsd:schema xmlns:xsd="http://www.w3.org/2001/XMLSchema" xmlns:xs="http://www.w3.org/2001/XMLSchema" xmlns:p="http://schemas.microsoft.com/office/2006/metadata/properties" xmlns:ns3="c205d03b-c33a-4076-9851-e03704b1b20a" targetNamespace="http://schemas.microsoft.com/office/2006/metadata/properties" ma:root="true" ma:fieldsID="cfd43e6b80c5b18da40e0044fc51f47f" ns3:_="">
    <xsd:import namespace="c205d03b-c33a-4076-9851-e03704b1b2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5d03b-c33a-4076-9851-e03704b1b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99F663-0E37-44AA-84EA-92ADA0BC51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EEBF50-D743-4E1A-BCFF-3B923D42AE13}">
  <ds:schemaRefs>
    <ds:schemaRef ds:uri="http://schemas.openxmlformats.org/package/2006/metadata/core-properties"/>
    <ds:schemaRef ds:uri="http://www.w3.org/XML/1998/namespace"/>
    <ds:schemaRef ds:uri="c205d03b-c33a-4076-9851-e03704b1b20a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6C62F5-BC55-4C25-9510-557E8A379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5d03b-c33a-4076-9851-e03704b1b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1395</Words>
  <Application>Microsoft Office PowerPoint</Application>
  <PresentationFormat>On-screen Show (16:9)</PresentationFormat>
  <Paragraphs>136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Open Sans</vt:lpstr>
      <vt:lpstr>Times New Roman</vt:lpstr>
      <vt:lpstr>Trebuchet MS</vt:lpstr>
      <vt:lpstr>Office Theme</vt:lpstr>
      <vt:lpstr>Supervised Learning Capstone</vt:lpstr>
      <vt:lpstr>General problem: rising temperatures in the US</vt:lpstr>
      <vt:lpstr>Modeling temperatures through Kaggle dataset</vt:lpstr>
      <vt:lpstr>The Kaggle dataset</vt:lpstr>
      <vt:lpstr>Supervised Machine Learning Problem</vt:lpstr>
      <vt:lpstr>Exploring and Cleaning the dataset</vt:lpstr>
      <vt:lpstr>Data Exploration: size of dataset</vt:lpstr>
      <vt:lpstr>Data Cleaning: removing null data</vt:lpstr>
      <vt:lpstr>Data Exploration: average temperature past 1850</vt:lpstr>
      <vt:lpstr>Data Exploration: average temp. in 40 year intervals</vt:lpstr>
      <vt:lpstr>Model preparation </vt:lpstr>
      <vt:lpstr>Model Preparation: Correlation between columns</vt:lpstr>
      <vt:lpstr>Model Preparation: Heatmap</vt:lpstr>
      <vt:lpstr>Model Preparation: features and target</vt:lpstr>
      <vt:lpstr>Model Preparation: train and test</vt:lpstr>
      <vt:lpstr>Model Preparation: establishing a baseline</vt:lpstr>
      <vt:lpstr>Model Selection and Results</vt:lpstr>
      <vt:lpstr>Model Selection</vt:lpstr>
      <vt:lpstr>Model Performance</vt:lpstr>
      <vt:lpstr>Model Results: average explained variance</vt:lpstr>
      <vt:lpstr>Model Results: test versus predicted values</vt:lpstr>
      <vt:lpstr>Model Results: beating the established baseline</vt:lpstr>
      <vt:lpstr>Conclusions and Future Work</vt:lpstr>
      <vt:lpstr>Conclusions</vt:lpstr>
      <vt:lpstr>Real World Applications</vt:lpstr>
      <vt:lpstr>Additional Features for Temperature Forecasting</vt:lpstr>
      <vt:lpstr>Recommendations for further research</vt:lpstr>
      <vt:lpstr>Notebook Locations</vt:lpstr>
      <vt:lpstr>Machine Learning Competitions</vt:lpstr>
      <vt:lpstr>Questions/Discussion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</dc:title>
  <dc:creator>Matthew Kehoe</dc:creator>
  <cp:lastModifiedBy>mkehoe</cp:lastModifiedBy>
  <cp:revision>6</cp:revision>
  <dcterms:created xsi:type="dcterms:W3CDTF">2023-12-14T16:31:33Z</dcterms:created>
  <dcterms:modified xsi:type="dcterms:W3CDTF">2024-01-03T00:44:26Z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0x010100CFE928EFFF23F54785E80BCD849D2FCF</vt:lpwstr>
  </property>
</Properties>
</file>