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8" r:id="rId6"/>
    <p:sldId id="293" r:id="rId7"/>
    <p:sldId id="261" r:id="rId8"/>
    <p:sldId id="314" r:id="rId9"/>
    <p:sldId id="262" r:id="rId10"/>
    <p:sldId id="295" r:id="rId11"/>
    <p:sldId id="297" r:id="rId12"/>
    <p:sldId id="263" r:id="rId13"/>
    <p:sldId id="296" r:id="rId14"/>
    <p:sldId id="317" r:id="rId15"/>
    <p:sldId id="319" r:id="rId16"/>
    <p:sldId id="318" r:id="rId17"/>
    <p:sldId id="275" r:id="rId18"/>
    <p:sldId id="300" r:id="rId19"/>
    <p:sldId id="302" r:id="rId20"/>
    <p:sldId id="278" r:id="rId21"/>
    <p:sldId id="304" r:id="rId22"/>
    <p:sldId id="282" r:id="rId23"/>
    <p:sldId id="283" r:id="rId24"/>
    <p:sldId id="284" r:id="rId25"/>
    <p:sldId id="305" r:id="rId26"/>
    <p:sldId id="321" r:id="rId27"/>
    <p:sldId id="320" r:id="rId28"/>
    <p:sldId id="322" r:id="rId29"/>
    <p:sldId id="307" r:id="rId30"/>
    <p:sldId id="290" r:id="rId31"/>
    <p:sldId id="309" r:id="rId32"/>
    <p:sldId id="315" r:id="rId33"/>
    <p:sldId id="316" r:id="rId34"/>
    <p:sldId id="310" r:id="rId35"/>
    <p:sldId id="312" r:id="rId36"/>
    <p:sldId id="313" r:id="rId37"/>
    <p:sldId id="323" r:id="rId38"/>
    <p:sldId id="324" r:id="rId39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610507-74DA-450E-9D2D-B53464F31A47}" v="38" dt="2023-12-14T21:23:18.82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96247" autoAdjust="0"/>
  </p:normalViewPr>
  <p:slideViewPr>
    <p:cSldViewPr>
      <p:cViewPr varScale="1">
        <p:scale>
          <a:sx n="146" d="100"/>
          <a:sy n="146" d="100"/>
        </p:scale>
        <p:origin x="372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A38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A38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A38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28803" y="1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200"/>
                </a:moveTo>
                <a:lnTo>
                  <a:pt x="0" y="1015200"/>
                </a:lnTo>
                <a:lnTo>
                  <a:pt x="0" y="0"/>
                </a:lnTo>
                <a:lnTo>
                  <a:pt x="1015199" y="0"/>
                </a:lnTo>
                <a:lnTo>
                  <a:pt x="1015199" y="1015200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13463" y="4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1015199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384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113588" y="10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0" y="1015200"/>
                </a:moveTo>
                <a:lnTo>
                  <a:pt x="0" y="0"/>
                </a:lnTo>
                <a:lnTo>
                  <a:pt x="1015199" y="0"/>
                </a:lnTo>
                <a:lnTo>
                  <a:pt x="0" y="101520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098378" y="9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200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200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28789" y="101537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4">
                <a:moveTo>
                  <a:pt x="1015199" y="1015200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20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A38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467785"/>
            <a:ext cx="830199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A38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5093" y="1785213"/>
            <a:ext cx="6504940" cy="2772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hyperlink" Target="https://www.insiderintelligence.com/content/3-challenges-facing-today-s-malls-and-how-retailers-overcome-the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hyperlink" Target="https://ieeexplore.ieee.org/abstract/document/9752447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35.xml"/><Relationship Id="rId5" Type="http://schemas.openxmlformats.org/officeDocument/2006/relationships/hyperlink" Target="https://neptune.ai/blog/clustering-algorithms" TargetMode="External"/><Relationship Id="rId4" Type="http://schemas.openxmlformats.org/officeDocument/2006/relationships/hyperlink" Target="http://www.diva-portal.org/smash/get/diva2:1118107/FULLTEXT01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hyperlink" Target="https://www.kaggle.com/datasets/dev0914sharma/customer-clusterin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hyperlink" Target="https://ieeexplore.ieee.org/document/9725630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hyperlink" Target="https://colab.research.google.com/corgiredirector?site=https%3A%2F%2Fwww.researchgate.net%2Fpublication%2F319249112_Factors_Influencing_Selection_of_Shopping_Malls_An_Exploratory_Study_of_Consumer_Percep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corgiredirector?site=https%3A%2F%2Fchaireomerdesserres.hec.ca%2Fwp-content%2Fuploads%2F2020%2F05%2FAnother-trip-to-the-mall.pdf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thewshawnkehoe/Thinkful/blob/main/Capstone%20Projects/Capstone_Three_Unsupervised_ML/Classifying_Mall_Customers.ipynb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8378" y="4"/>
            <a:ext cx="3046095" cy="2030730"/>
            <a:chOff x="6098378" y="4"/>
            <a:chExt cx="3046095" cy="2030730"/>
          </a:xfrm>
        </p:grpSpPr>
        <p:sp>
          <p:nvSpPr>
            <p:cNvPr id="4" name="object 4"/>
            <p:cNvSpPr/>
            <p:nvPr/>
          </p:nvSpPr>
          <p:spPr>
            <a:xfrm>
              <a:off x="8128803" y="1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200"/>
                  </a:moveTo>
                  <a:lnTo>
                    <a:pt x="0" y="1015200"/>
                  </a:ln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13463" y="4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1015199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13588" y="10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0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0" y="1015200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8378" y="9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28789" y="101537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4">
                  <a:moveTo>
                    <a:pt x="1015199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70945" y="1863639"/>
            <a:ext cx="801585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dirty="0">
                <a:solidFill>
                  <a:srgbClr val="FFFFFF"/>
                </a:solidFill>
              </a:rPr>
              <a:t>Uns</a:t>
            </a:r>
            <a:r>
              <a:rPr sz="4200" dirty="0">
                <a:solidFill>
                  <a:srgbClr val="FFFFFF"/>
                </a:solidFill>
              </a:rPr>
              <a:t>upervised</a:t>
            </a:r>
            <a:r>
              <a:rPr sz="4200" spc="-60" dirty="0">
                <a:solidFill>
                  <a:srgbClr val="FFFFFF"/>
                </a:solidFill>
              </a:rPr>
              <a:t> </a:t>
            </a:r>
            <a:r>
              <a:rPr sz="4200" dirty="0">
                <a:solidFill>
                  <a:srgbClr val="FFFFFF"/>
                </a:solidFill>
              </a:rPr>
              <a:t>Learning</a:t>
            </a:r>
            <a:r>
              <a:rPr sz="4200" spc="-50" dirty="0">
                <a:solidFill>
                  <a:srgbClr val="FFFFFF"/>
                </a:solidFill>
              </a:rPr>
              <a:t> </a:t>
            </a:r>
            <a:r>
              <a:rPr sz="4200" spc="40" dirty="0">
                <a:solidFill>
                  <a:srgbClr val="FFFFFF"/>
                </a:solidFill>
              </a:rPr>
              <a:t>Capstone</a:t>
            </a:r>
            <a:endParaRPr sz="4200" dirty="0"/>
          </a:p>
        </p:txBody>
      </p:sp>
      <p:sp>
        <p:nvSpPr>
          <p:cNvPr id="10" name="object 10"/>
          <p:cNvSpPr txBox="1"/>
          <p:nvPr/>
        </p:nvSpPr>
        <p:spPr>
          <a:xfrm>
            <a:off x="671113" y="2778269"/>
            <a:ext cx="7400925" cy="1331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100" spc="-30" dirty="0">
                <a:solidFill>
                  <a:srgbClr val="FFFFFF"/>
                </a:solidFill>
                <a:latin typeface="Trebuchet MS"/>
                <a:cs typeface="Trebuchet MS"/>
              </a:rPr>
              <a:t>Classifying Mall Customers</a:t>
            </a:r>
            <a:endParaRPr lang="en-US" sz="2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2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lang="en-US" sz="2100" dirty="0">
                <a:solidFill>
                  <a:srgbClr val="FFFFFF"/>
                </a:solidFill>
                <a:latin typeface="Trebuchet MS"/>
                <a:cs typeface="Trebuchet MS"/>
              </a:rPr>
              <a:t>Matthew Kehoe</a:t>
            </a:r>
            <a:r>
              <a:rPr sz="2100" spc="-4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1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100" spc="-50" dirty="0">
                <a:solidFill>
                  <a:srgbClr val="FFFFFF"/>
                </a:solidFill>
                <a:latin typeface="Trebuchet MS"/>
                <a:cs typeface="Trebuchet MS"/>
              </a:rPr>
              <a:t>January 2023</a:t>
            </a:r>
            <a:endParaRPr sz="2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32" y="301605"/>
            <a:ext cx="83019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20" dirty="0"/>
              <a:t>Data Exploration</a:t>
            </a:r>
            <a:r>
              <a:rPr sz="2400" spc="-70" dirty="0"/>
              <a:t>:</a:t>
            </a:r>
            <a:r>
              <a:rPr sz="2400" spc="-125" dirty="0"/>
              <a:t> </a:t>
            </a:r>
            <a:r>
              <a:rPr lang="en-US" sz="2400" spc="-25" dirty="0"/>
              <a:t>annual income by marital status and age</a:t>
            </a:r>
            <a:endParaRPr sz="2400"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Picture 6" descr="A graph of a number of people&#10;&#10;Description automatically generated">
            <a:extLst>
              <a:ext uri="{FF2B5EF4-FFF2-40B4-BE49-F238E27FC236}">
                <a16:creationId xmlns:a16="http://schemas.microsoft.com/office/drawing/2014/main" id="{4A954A42-2D8F-65A8-0F5C-46C612474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0" y="895350"/>
            <a:ext cx="8681699" cy="381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99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32" y="301605"/>
            <a:ext cx="83019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20" dirty="0"/>
              <a:t>Data Exploration</a:t>
            </a:r>
            <a:r>
              <a:rPr sz="2400" spc="-70" dirty="0"/>
              <a:t>:</a:t>
            </a:r>
            <a:r>
              <a:rPr sz="2400" spc="-125" dirty="0"/>
              <a:t> </a:t>
            </a:r>
            <a:r>
              <a:rPr lang="en-US" sz="2400" spc="-25" dirty="0"/>
              <a:t>annual income by occupation</a:t>
            </a:r>
            <a:endParaRPr sz="2400"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Picture 9" descr="A graph showing the amount of income&#10;&#10;Description automatically generated">
            <a:extLst>
              <a:ext uri="{FF2B5EF4-FFF2-40B4-BE49-F238E27FC236}">
                <a16:creationId xmlns:a16="http://schemas.microsoft.com/office/drawing/2014/main" id="{14378485-C4B5-1BCE-4A80-D2BA79631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32" y="683761"/>
            <a:ext cx="8260968" cy="430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6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32" y="301605"/>
            <a:ext cx="830199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20" dirty="0"/>
              <a:t>Data Exploration</a:t>
            </a:r>
            <a:r>
              <a:rPr sz="2400" spc="-70" dirty="0"/>
              <a:t>:</a:t>
            </a:r>
            <a:r>
              <a:rPr sz="2400" spc="-125" dirty="0"/>
              <a:t> </a:t>
            </a:r>
            <a:r>
              <a:rPr lang="en-US" sz="2400" spc="-25" dirty="0"/>
              <a:t>annual income by education</a:t>
            </a:r>
            <a:br>
              <a:rPr lang="en-US" sz="2400" spc="-25" dirty="0"/>
            </a:br>
            <a:endParaRPr sz="2400"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Picture 11" descr="A graph of a graph showing the amount of income&#10;&#10;Description automatically generated">
            <a:extLst>
              <a:ext uri="{FF2B5EF4-FFF2-40B4-BE49-F238E27FC236}">
                <a16:creationId xmlns:a16="http://schemas.microsoft.com/office/drawing/2014/main" id="{FF554876-DF99-01C0-0CE2-FD73F58C9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32" y="742950"/>
            <a:ext cx="8153400" cy="424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34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32" y="301605"/>
            <a:ext cx="83019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20" dirty="0"/>
              <a:t>Data Exploration</a:t>
            </a:r>
            <a:r>
              <a:rPr sz="2400" spc="-70" dirty="0"/>
              <a:t>:</a:t>
            </a:r>
            <a:r>
              <a:rPr sz="2400" spc="-125" dirty="0"/>
              <a:t> </a:t>
            </a:r>
            <a:r>
              <a:rPr lang="en-US" sz="2400" spc="-25" dirty="0"/>
              <a:t>age and income by city size</a:t>
            </a:r>
            <a:endParaRPr sz="2400"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Picture 7" descr="A graph showing a number of colored dots&#10;&#10;Description automatically generated">
            <a:extLst>
              <a:ext uri="{FF2B5EF4-FFF2-40B4-BE49-F238E27FC236}">
                <a16:creationId xmlns:a16="http://schemas.microsoft.com/office/drawing/2014/main" id="{BFF0A40E-7045-C04C-BF92-BB5C64F78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32" y="720794"/>
            <a:ext cx="8413368" cy="429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20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8623"/>
            <a:ext cx="637730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spc="-65" dirty="0">
                <a:solidFill>
                  <a:srgbClr val="FFFFFF"/>
                </a:solidFill>
              </a:rPr>
              <a:t>Model preparation</a:t>
            </a:r>
            <a:br>
              <a:rPr lang="en-US" sz="4200" spc="-65" dirty="0">
                <a:solidFill>
                  <a:srgbClr val="FFFFFF"/>
                </a:solidFill>
              </a:rPr>
            </a:br>
            <a:endParaRPr sz="4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Preparation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Correlation between columns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066800" y="1846412"/>
            <a:ext cx="650494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My dataset has the shape of (2000,9) with 9 features.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 now want to investigate if any of the features are highly correlated.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 do this, I will use a heatmap to visualize correlations between features.</a:t>
            </a:r>
          </a:p>
        </p:txBody>
      </p:sp>
    </p:spTree>
    <p:extLst>
      <p:ext uri="{BB962C8B-B14F-4D97-AF65-F5344CB8AC3E}">
        <p14:creationId xmlns:p14="http://schemas.microsoft.com/office/powerpoint/2010/main" val="1700649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005" y="361686"/>
            <a:ext cx="8301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Preparation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Heatmap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275093" y="1785213"/>
            <a:ext cx="65049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" name="Picture 7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3F0EFD40-48FA-1641-4495-98C68392D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5" y="867298"/>
            <a:ext cx="8472986" cy="418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03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Preparation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features for clustering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809750"/>
            <a:ext cx="6549390" cy="293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heatmap shows that 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age, education, income, occupation, and city size are correlated with spending score.</a:t>
            </a:r>
            <a:endParaRPr lang="en-US" sz="16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 setup my unsupervised ML problem I will keep the continuous variables.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Feature Variables for Clustering: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/>
              <a:t>Annual Income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/>
              <a:t>Age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/>
              <a:t>Spending Score</a:t>
            </a:r>
            <a:endParaRPr lang="en-US" sz="16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Preparation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using heuristics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3000" y="1893189"/>
            <a:ext cx="6549390" cy="35768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I begin using unsupervised ML techniques, I need to establish heuristics from prior data analysis</a:t>
            </a:r>
            <a:r>
              <a:rPr lang="en-US" sz="1600" b="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seems sensible that a high annual income would increase spending score and that highly educated individuals would have a high income.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At the very least, my model should separate consumers into two groups: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400" dirty="0"/>
              <a:t>Group 1: Low income, skill, and education. Low spending score.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400" dirty="0"/>
              <a:t>Group 2: High income, skill, and education. High spending score.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60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65951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8623"/>
            <a:ext cx="715010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spc="-20" dirty="0">
                <a:solidFill>
                  <a:srgbClr val="FFFFFF"/>
                </a:solidFill>
              </a:rPr>
              <a:t>Model Results, Clustering, and Dimensionality Reduction</a:t>
            </a:r>
            <a:endParaRPr sz="4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General</a:t>
            </a:r>
            <a:r>
              <a:rPr spc="-140" dirty="0"/>
              <a:t> </a:t>
            </a:r>
            <a:r>
              <a:rPr lang="en-US" spc="-80" dirty="0"/>
              <a:t>challenges facing today’s malls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64417" y="1801513"/>
            <a:ext cx="5754370" cy="20082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</a:tabLst>
            </a:pPr>
            <a:r>
              <a:rPr lang="en-US" sz="1600" b="1" spc="-10" dirty="0">
                <a:solidFill>
                  <a:srgbClr val="0A0A0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Foot traffic is down</a:t>
            </a:r>
            <a:r>
              <a:rPr lang="en-US" sz="1600" spc="-10" dirty="0">
                <a:solidFill>
                  <a:srgbClr val="0A0A0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Visits to indoor malls, open-air lifestyle centers, and outlet malls declined 7.4% in 2023.</a:t>
            </a:r>
          </a:p>
          <a:p>
            <a:pPr marL="347980" indent="-335280">
              <a:spcBef>
                <a:spcPts val="100"/>
              </a:spcBef>
              <a:buFont typeface="Arial"/>
              <a:buChar char="●"/>
              <a:tabLst>
                <a:tab pos="347980" algn="l"/>
              </a:tabLst>
            </a:pPr>
            <a:r>
              <a:rPr lang="en-US" sz="16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Shopping habits are changing</a:t>
            </a: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. Total retail sales will rise only 3.3% in 2023, while ecommerce sales will increase 10.0%.</a:t>
            </a:r>
          </a:p>
          <a:p>
            <a:pPr marL="347980" indent="-335280">
              <a:spcBef>
                <a:spcPts val="100"/>
              </a:spcBef>
              <a:buFont typeface="Arial"/>
              <a:buChar char="●"/>
              <a:tabLst>
                <a:tab pos="347980" algn="l"/>
              </a:tabLst>
            </a:pPr>
            <a:r>
              <a:rPr lang="en-US" sz="16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There’s a lot of empty real estate. </a:t>
            </a: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As revenues decline, retailers are unable to keep up with rent and operating costs and are closing hundreds of stores.</a:t>
            </a:r>
            <a:endParaRPr lang="en-US" sz="1600" b="1" spc="-10" dirty="0">
              <a:solidFill>
                <a:srgbClr val="0A0A0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7BFB1-6220-356D-7382-BD02B6DE233E}"/>
              </a:ext>
            </a:extLst>
          </p:cNvPr>
          <p:cNvSpPr txBox="1"/>
          <p:nvPr/>
        </p:nvSpPr>
        <p:spPr>
          <a:xfrm>
            <a:off x="1447800" y="3790950"/>
            <a:ext cx="5715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Source: 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Insider Intelligence, Market Research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 action="ppaction://hlinksldjump"/>
              </a:rPr>
              <a:t>[1]</a:t>
            </a:r>
            <a:endParaRPr lang="en-US"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Clustering</a:t>
            </a:r>
            <a:endParaRPr spc="45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67800" y="1913273"/>
            <a:ext cx="6458585" cy="23332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100"/>
              </a:spcBef>
            </a:pPr>
            <a:r>
              <a:rPr lang="en-US" sz="1400" b="1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hree continuous features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sounds</a:t>
            </a:r>
            <a:r>
              <a:rPr sz="1400" b="1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</a:t>
            </a:r>
            <a:r>
              <a:rPr sz="1400" b="1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sz="1400" b="1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great</a:t>
            </a:r>
            <a:r>
              <a:rPr sz="1400" b="1" spc="-1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sz="1400" b="1" spc="-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spc="-10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clustering </a:t>
            </a:r>
            <a:r>
              <a:rPr lang="en-US" sz="1400" b="1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 into groups</a:t>
            </a:r>
            <a:r>
              <a:rPr sz="1400" b="1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69900" marR="707390" indent="-361950">
              <a:lnSpc>
                <a:spcPct val="113100"/>
              </a:lnSpc>
              <a:spcBef>
                <a:spcPts val="1150"/>
              </a:spcBef>
              <a:buAutoNum type="arabicPeriod"/>
              <a:tabLst>
                <a:tab pos="469900" algn="l"/>
              </a:tabLst>
            </a:pPr>
            <a:r>
              <a:rPr lang="en-US"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400" b="1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K-Means</a:t>
            </a:r>
            <a:r>
              <a:rPr lang="en-US"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algorithm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sz="1400" spc="-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 first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choice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 it is one of the simplest and popular unsupervised ML algorithms.</a:t>
            </a: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69265" indent="-361315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469265" algn="l"/>
              </a:tabLst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a second choice , I will also try a density-based clustering algorithm such as </a:t>
            </a:r>
            <a:r>
              <a:rPr lang="en-US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DBSCAN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69265" indent="-361315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469265" algn="l"/>
              </a:tabLst>
            </a:pPr>
            <a:r>
              <a:rPr lang="en-US"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sz="1400" spc="-8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Gaussian Mixture Model (GMM)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sz="1400" spc="-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 third </a:t>
            </a:r>
            <a:r>
              <a:rPr sz="1400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option.</a:t>
            </a:r>
            <a:endParaRPr lang="en-US" sz="1400" spc="-1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69265" indent="-361315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469265" algn="l"/>
              </a:tabLst>
            </a:pPr>
            <a:r>
              <a:rPr lang="en-US" sz="1400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will also use </a:t>
            </a:r>
            <a:r>
              <a:rPr lang="en-US" sz="1400" b="1" dirty="0"/>
              <a:t>Agglomerative clustering </a:t>
            </a:r>
            <a:r>
              <a:rPr lang="en-US" sz="1400" dirty="0"/>
              <a:t>and </a:t>
            </a:r>
            <a:r>
              <a:rPr lang="en-US" sz="1400" b="1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PCA</a:t>
            </a:r>
            <a:r>
              <a:rPr lang="en-US" sz="1400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dimensionality reduction and visualization.</a:t>
            </a: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Performance</a:t>
            </a:r>
            <a:endParaRPr spc="45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52750" y="1967456"/>
            <a:ext cx="6836409" cy="2099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6264">
              <a:lnSpc>
                <a:spcPct val="100000"/>
              </a:lnSpc>
              <a:spcBef>
                <a:spcPts val="100"/>
              </a:spcBef>
            </a:pP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Best</a:t>
            </a:r>
            <a:r>
              <a:rPr lang="en-US" sz="1800" b="1" spc="-6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performers,</a:t>
            </a:r>
            <a:r>
              <a:rPr lang="en-US" sz="1800" b="1" spc="-6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ranked: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323465" indent="-40005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2323465" algn="l"/>
              </a:tabLst>
            </a:pP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K-Means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323465" indent="-40005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2323465" algn="l"/>
              </a:tabLst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Gaussian Mixture Model</a:t>
            </a:r>
          </a:p>
          <a:p>
            <a:pPr marL="2323465" indent="-4000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323465" algn="l"/>
              </a:tabLst>
            </a:pPr>
            <a:r>
              <a:rPr lang="en-US" sz="1800" b="1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DBSCAN</a:t>
            </a:r>
            <a:endParaRPr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2700" marR="5080">
              <a:lnSpc>
                <a:spcPts val="165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 marL="12700" marR="5080">
              <a:lnSpc>
                <a:spcPts val="1650"/>
              </a:lnSpc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 K-Means and Gaussian Mixture Model accurately split customers into four groups. DBSCAN looks for clusters based on point density and did not generalize well to clusters which are less dense.  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568" y="199443"/>
            <a:ext cx="8301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Results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K-Means Clustering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275093" y="1785213"/>
            <a:ext cx="65049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100421E2-31AF-6624-EF5D-1393202B4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68" y="742950"/>
            <a:ext cx="8557705" cy="403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69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568" y="199443"/>
            <a:ext cx="838643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0" dirty="0"/>
              <a:t>Model Results</a:t>
            </a:r>
            <a:r>
              <a:rPr lang="en-US" sz="2800" spc="-70" dirty="0"/>
              <a:t>:</a:t>
            </a:r>
            <a:r>
              <a:rPr lang="en-US" sz="2800" spc="-114" dirty="0"/>
              <a:t> </a:t>
            </a:r>
            <a:r>
              <a:rPr lang="en-US" sz="2800" spc="-105" dirty="0"/>
              <a:t>Silhouette Score of K-Means Clusters</a:t>
            </a:r>
            <a:endParaRPr sz="2800"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275093" y="1785213"/>
            <a:ext cx="65049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" name="Picture 12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9F481960-48F1-71EA-0E66-DB53A9AFE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3" y="895350"/>
            <a:ext cx="8550884" cy="386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10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568" y="199443"/>
            <a:ext cx="8301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Results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Gaussian Mixture Clustering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275093" y="1785213"/>
            <a:ext cx="65049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Picture 8" descr="A graph of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AF150BEB-90CB-CEE2-3792-8E8AC81D7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41" y="819150"/>
            <a:ext cx="8577317" cy="404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41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568" y="199443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0" dirty="0"/>
              <a:t>Model Results</a:t>
            </a:r>
            <a:r>
              <a:rPr lang="en-US" sz="2800" spc="-70" dirty="0"/>
              <a:t>:</a:t>
            </a:r>
            <a:r>
              <a:rPr lang="en-US" sz="2800" spc="-114" dirty="0"/>
              <a:t> </a:t>
            </a:r>
            <a:r>
              <a:rPr lang="en-US" sz="2800" spc="-105" dirty="0"/>
              <a:t>Silhouette Score of Gaussian Mixture </a:t>
            </a:r>
            <a:endParaRPr sz="2800"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275093" y="1785213"/>
            <a:ext cx="65049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" name="Picture 7" descr="A graph with a red line and blue line&#10;&#10;Description automatically generated">
            <a:extLst>
              <a:ext uri="{FF2B5EF4-FFF2-40B4-BE49-F238E27FC236}">
                <a16:creationId xmlns:a16="http://schemas.microsoft.com/office/drawing/2014/main" id="{0798B70B-908B-88E2-0036-B6DDDA77E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28" y="742950"/>
            <a:ext cx="8395744" cy="409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3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0" dirty="0"/>
              <a:t>Model Results</a:t>
            </a:r>
            <a:r>
              <a:rPr lang="en-US" sz="2800" spc="-70" dirty="0"/>
              <a:t>:</a:t>
            </a:r>
            <a:r>
              <a:rPr lang="en-US" sz="2800" spc="-114" dirty="0"/>
              <a:t> </a:t>
            </a:r>
            <a:r>
              <a:rPr lang="en-US" sz="2800" spc="-105" dirty="0"/>
              <a:t>verified my heuristic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3000" y="1893189"/>
            <a:ext cx="6549390" cy="2382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 K-Means and GMM gave favorable results with four clusters.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 with low annual income generally have a low spending score.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 with a higher annual income have a higher spending score.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Older customers have a higher spending score.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06811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8623"/>
            <a:ext cx="506666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spc="-110" dirty="0">
                <a:solidFill>
                  <a:srgbClr val="FFFFFF"/>
                </a:solidFill>
              </a:rPr>
              <a:t>Conclusions and Future Work</a:t>
            </a:r>
            <a:endParaRPr sz="4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0" dirty="0"/>
              <a:t>Conclusions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3000" y="1893189"/>
            <a:ext cx="6549390" cy="2382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 on consumer data from 2,000 individuals, I categorized customers by age, annual income, and spending. I also had access to several categorical features such as education, gender, and occupation.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Skilled and highly educated individuals earn more than those who are less skilled. A person living in a big city generally has a higher annual income than one in a small city.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Through data visualization, I found that males made more money than females and singles made more money than those that were not single.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Spending scores were higher among older and higher-earning individuals. Therefore, malls should target older and more educated consumers who are more likely to spend money.</a:t>
            </a: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67067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Real World Applications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885950"/>
            <a:ext cx="6549390" cy="2444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findings of this investigation could be shared with the mall's marketing team. The cluster analysis would also be valuable for store managers looking to open new locations.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Other clustering techniques could be used to group customers. A 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2022 study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 action="ppaction://hlinksldjump"/>
              </a:rPr>
              <a:t>[3]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used Mini Batch K-means and Mean Shift.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Customer clustering techniques can be used to identify new customers as described in 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this 2017 thesis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 action="ppaction://hlinksldjump"/>
              </a:rPr>
              <a:t>[4]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comprehensive 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analysis of clustering algorithms and real-world applications is described in 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this Neptune AI blog post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6" action="ppaction://hlinksldjump"/>
              </a:rPr>
              <a:t>[5]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en-US" sz="16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8966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Classifying customers through Kaggle dataset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64417" y="1801513"/>
            <a:ext cx="5754370" cy="170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Kaggle dataset: data from 2,000 customers from loyalty cards at checkout (anonymized to protect privacy).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contains four continuous variables including annual income, age, customer id, and spending score.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has five categorical variables for city size, gender, marital status, level of education, and occupation.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7BFB1-6220-356D-7382-BD02B6DE233E}"/>
              </a:ext>
            </a:extLst>
          </p:cNvPr>
          <p:cNvSpPr txBox="1"/>
          <p:nvPr/>
        </p:nvSpPr>
        <p:spPr>
          <a:xfrm>
            <a:off x="1600200" y="3741084"/>
            <a:ext cx="5041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Dataset: 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Customer Clustering Data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 action="ppaction://hlinksldjump"/>
              </a:rPr>
              <a:t>[2]</a:t>
            </a:r>
            <a:endParaRPr lang="en-US"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71053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Additional Features for Classifying Customers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90600" y="1808550"/>
            <a:ext cx="6549390" cy="431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2021 study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 action="ppaction://hlinksldjump"/>
              </a:rPr>
              <a:t>[6]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analyzed factors influencing customer segregation at shopping malls. Further analysis can be performed by adding: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Location of the customers (Rural, Urban)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b="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Life stage of the customer (Married, Working, Jobless, Etc.)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How many children the customer has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Monthly disposable income of customers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Ethnic demographic of customers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endParaRPr lang="en-US" sz="160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endParaRPr lang="en-US" sz="1600" b="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endParaRPr lang="en-US" sz="16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73446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Recommendations for further research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885950"/>
            <a:ext cx="6549390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five categorical variables: city size, education, gender, marital status, and occupation could be analyzed further to determine their impact on customer groups.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Outside of looking at age, income, and spending score, I could analyze other factors which influence customer spending in shopping malls. According to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a 2017 study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 action="ppaction://hlinksldjump"/>
              </a:rPr>
              <a:t>[7]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mall architecture, security, music, and available parking all have significant impact on consumers.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could also segment customers based on their activities in the mall. According to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a 2004 study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 action="ppaction://hlinksldjump"/>
              </a:rPr>
              <a:t>[8]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mall atmosphere (odors, music and decorations), density (number of shoppers), and store preferences also have a large impact on consumer spending.</a:t>
            </a: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66120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Notebook Locations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885950"/>
            <a:ext cx="654939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Jupyter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notebook of my work can be found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here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88408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Questions/Discussion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885950"/>
            <a:ext cx="654939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484412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References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885950"/>
            <a:ext cx="6549390" cy="37830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342900" algn="l" rtl="0"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300" b="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Feger</a:t>
            </a:r>
            <a:r>
              <a:rPr lang="en-US" sz="1300" b="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, A. 3 challenges facing today’s malls—and how retailers can overcome them. Insider Intelligence, 19 April 2023, https://www.insiderintelligence.com /content/3-challenges-facing-today-s-malls-and-how-retailers-overcome-them. Accessed 02 Jan. 2024. </a:t>
            </a:r>
            <a:r>
              <a:rPr lang="en-US" sz="1300" b="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  <a:hlinkClick r:id="rId2" action="ppaction://hlinksldjump"/>
              </a:rPr>
              <a:t>[1]</a:t>
            </a:r>
            <a:endParaRPr lang="en-US" sz="1300" b="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Sharma, D. Customer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Cluestring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Model for Data Science. Kaggle, 02 Jan. 2021. https://www.kaggle.com/datasets/dev0914sharma/customer-clustering. Accessed </a:t>
            </a:r>
            <a:r>
              <a:rPr lang="en-US" sz="1300" b="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02 Jan. 2024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 action="ppaction://hlinksldjump"/>
              </a:rPr>
              <a:t> [2]</a:t>
            </a:r>
            <a:endParaRPr lang="en-US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300" b="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Narayana, V. Lakshman, et al. "Mall customer segmentation using machine learning." 2022 International Conference on Electronics and Renewable Systems (ICEARS). IEEE, 2022. </a:t>
            </a:r>
            <a:r>
              <a:rPr lang="en-US" sz="1300" b="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  <a:hlinkClick r:id="rId4" action="ppaction://hlinksldjump"/>
              </a:rPr>
              <a:t>[3]</a:t>
            </a:r>
            <a:endParaRPr lang="en-US" sz="1300" b="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300" b="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Norlin</a:t>
            </a:r>
            <a:r>
              <a:rPr lang="en-US" sz="1300" b="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, Patrik, and Viktor </a:t>
            </a:r>
            <a:r>
              <a:rPr lang="en-US" sz="1300" b="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Paulsrud</a:t>
            </a:r>
            <a:r>
              <a:rPr lang="en-US" sz="1300" b="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. "Identifying New Customers Using Machine Learning: A case study on B2B-sales in the Swedish IT-consulting sector." (2017). </a:t>
            </a:r>
            <a:r>
              <a:rPr lang="en-US" sz="1300" b="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  <a:hlinkClick r:id="rId4" action="ppaction://hlinksldjump"/>
              </a:rPr>
              <a:t>[4]</a:t>
            </a:r>
            <a:endParaRPr lang="en-US" sz="1300" b="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200" b="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200" b="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200" b="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200" b="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662409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References (Continued)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885950"/>
            <a:ext cx="6549390" cy="44294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342900" algn="l" rtl="0"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300" b="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Aravind CR. Exploring Clustering Algorithms: Explanation and Use Cases. Neptune AI (</a:t>
            </a:r>
            <a:r>
              <a:rPr lang="en-US" sz="1300" b="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MLOps</a:t>
            </a:r>
            <a:r>
              <a:rPr lang="en-US" sz="1300" b="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Blog), 9 Aug. 2023. https://neptune.ai/blog/clustering-algorithms.  Accessed 02 Jan. 2024. </a:t>
            </a:r>
            <a:r>
              <a:rPr lang="en-US" sz="1300" b="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  <a:hlinkClick r:id="rId2" action="ppaction://hlinksldjump"/>
              </a:rPr>
              <a:t>[5]</a:t>
            </a:r>
            <a:endParaRPr lang="en-US" sz="1300" b="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300" b="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Arul, V., Ashutosh Kumar, and Aman Agarwal. "Segmenting Mall Customers Data to Improve Business into Higher Target using K-Means Clustering." 2021 3rd International Conference on Advances in Computing, Communication Control and Networking (ICAC3N). IEEE, 2021.</a:t>
            </a:r>
            <a:r>
              <a:rPr lang="en-US" sz="13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3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  <a:hlinkClick r:id="rId3" action="ppaction://hlinksldjump"/>
              </a:rPr>
              <a:t>[6]</a:t>
            </a:r>
            <a:endParaRPr lang="en-US" sz="130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3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Kushwaha, Tarun, Satnam </a:t>
            </a:r>
            <a:r>
              <a:rPr lang="en-US" sz="13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Ubeja</a:t>
            </a:r>
            <a:r>
              <a:rPr lang="en-US" sz="13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, and </a:t>
            </a:r>
            <a:r>
              <a:rPr lang="en-US" sz="13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Anindita</a:t>
            </a:r>
            <a:r>
              <a:rPr lang="en-US" sz="13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S. Chatterjee. "Factors influencing selection of shopping malls: an exploratory study of consumer perception." Vision 21.3 (2017): 274-283. </a:t>
            </a:r>
            <a:r>
              <a:rPr lang="en-US" sz="13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  <a:hlinkClick r:id="rId4" action="ppaction://hlinksldjump"/>
              </a:rPr>
              <a:t>[7]</a:t>
            </a:r>
            <a:endParaRPr lang="en-US" sz="130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3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Ruiz, Jean-Paul, Jean-Charles </a:t>
            </a:r>
            <a:r>
              <a:rPr lang="en-US" sz="13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Chebat</a:t>
            </a:r>
            <a:r>
              <a:rPr lang="en-US" sz="13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, and Pierre Hansen. "Another trip to the mall: a segmentation study of customers based on their activities." Journal of Retailing and Consumer Services 11.6 (2004): 333-350. </a:t>
            </a:r>
            <a:r>
              <a:rPr lang="en-US" sz="13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  <a:hlinkClick r:id="rId4" action="ppaction://hlinksldjump"/>
              </a:rPr>
              <a:t>[8]</a:t>
            </a:r>
            <a:endParaRPr lang="en-US" sz="130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400" b="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200" b="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200" b="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200" b="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200" b="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6900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165" dirty="0"/>
              <a:t> </a:t>
            </a:r>
            <a:r>
              <a:rPr spc="50" dirty="0"/>
              <a:t>Kaggle</a:t>
            </a:r>
            <a:r>
              <a:rPr spc="-160" dirty="0"/>
              <a:t> </a:t>
            </a:r>
            <a:r>
              <a:rPr spc="-10" dirty="0"/>
              <a:t>dataset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89068" y="1801513"/>
            <a:ext cx="6467475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Spending score is a number from 0-100 which predicts spending potential. Higher spending score translates to high spending potential.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Annual income ranges from $35,832 to $309,364 (US dollars).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342900" algn="l" rtl="0"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Age range is from 18 years old to 76 years old.</a:t>
            </a:r>
          </a:p>
          <a:p>
            <a:pPr marL="457200" lvl="3" indent="-342900" algn="l" rtl="0"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Occupation includes unskilled workers, skilled workers, and managers.</a:t>
            </a:r>
          </a:p>
          <a:p>
            <a:pPr marL="457200" lvl="3" indent="-342900" algn="l" rtl="0"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Level of education is from high school to graduate school.</a:t>
            </a:r>
          </a:p>
          <a:p>
            <a:pPr marL="457200" lvl="3" indent="-342900" algn="l" rtl="0">
              <a:buClr>
                <a:schemeClr val="dk1"/>
              </a:buClr>
              <a:buSzPts val="1800"/>
              <a:buFont typeface="Open Sans"/>
              <a:buChar char="●"/>
            </a:pPr>
            <a:endParaRPr lang="en-US"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Unsupervised Machine Learning Problem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66890" y="1733550"/>
            <a:ext cx="6467475" cy="296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Can we classify the customers into groups based on the information available?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Three Continuous Variables: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/>
              <a:t>Annual Income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/>
              <a:t>Age 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/>
              <a:t>Spending Score</a:t>
            </a:r>
            <a:endParaRPr lang="en-US" sz="16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Unsupervised ML Problem: What is the optimal number of clusters? What do customers in these clusters have in common?</a:t>
            </a:r>
            <a:endParaRPr lang="en-US" sz="16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5399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8623"/>
            <a:ext cx="502729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0" dirty="0">
                <a:solidFill>
                  <a:srgbClr val="FFFFFF"/>
                </a:solidFill>
              </a:rPr>
              <a:t>Exploring</a:t>
            </a:r>
            <a:r>
              <a:rPr lang="en-US" sz="4200" spc="-20" dirty="0">
                <a:solidFill>
                  <a:srgbClr val="FFFFFF"/>
                </a:solidFill>
              </a:rPr>
              <a:t> and Cleaning</a:t>
            </a:r>
            <a:r>
              <a:rPr sz="4200" spc="-245" dirty="0">
                <a:solidFill>
                  <a:srgbClr val="FFFFFF"/>
                </a:solidFill>
              </a:rPr>
              <a:t> </a:t>
            </a:r>
            <a:r>
              <a:rPr sz="4200" spc="-135" dirty="0">
                <a:solidFill>
                  <a:srgbClr val="FFFFFF"/>
                </a:solidFill>
              </a:rPr>
              <a:t>the</a:t>
            </a:r>
            <a:r>
              <a:rPr sz="4200" spc="-235" dirty="0">
                <a:solidFill>
                  <a:srgbClr val="FFFFFF"/>
                </a:solidFill>
              </a:rPr>
              <a:t> </a:t>
            </a:r>
            <a:r>
              <a:rPr sz="4200" spc="-10" dirty="0">
                <a:solidFill>
                  <a:srgbClr val="FFFFFF"/>
                </a:solidFill>
              </a:rPr>
              <a:t>dataset</a:t>
            </a:r>
            <a:endParaRPr sz="4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Data Exploration</a:t>
            </a:r>
            <a:r>
              <a:rPr spc="-70" dirty="0"/>
              <a:t>:</a:t>
            </a:r>
            <a:r>
              <a:rPr spc="-114" dirty="0"/>
              <a:t> </a:t>
            </a:r>
            <a:r>
              <a:rPr lang="en-US" spc="-105" dirty="0"/>
              <a:t>size of dataset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275093" y="1785213"/>
            <a:ext cx="6504940" cy="21980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shape of the dataset is (2000,9). So, there are 2,000 records and 9 columns.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Three of the nine columns are continuous variables representing income, age, and spending score. I can use these for clustering.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Five of the nine columns are categorical variables. I will use these for exploratory data analysis and visualization.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final column is customer id. I won’t analyze this feature.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368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Data Cleaning</a:t>
            </a:r>
            <a:r>
              <a:rPr spc="-70" dirty="0"/>
              <a:t>:</a:t>
            </a:r>
            <a:r>
              <a:rPr spc="-114" dirty="0"/>
              <a:t> </a:t>
            </a:r>
            <a:r>
              <a:rPr lang="en-US" spc="-114" dirty="0"/>
              <a:t>removing </a:t>
            </a:r>
            <a:r>
              <a:rPr lang="en-US" spc="-105" dirty="0"/>
              <a:t>or replacing data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275093" y="1785213"/>
            <a:ext cx="650494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dataset has already been cleaned, so I don’t need to perform any further analysis.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 nine columns have relevant data. I don’t need to replace null values.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23394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33" y="398574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0" dirty="0"/>
              <a:t>Data Exploration</a:t>
            </a:r>
            <a:r>
              <a:rPr lang="en-US" sz="2800" spc="-70" dirty="0"/>
              <a:t>:</a:t>
            </a:r>
            <a:r>
              <a:rPr lang="en-US" sz="2800" spc="-125" dirty="0"/>
              <a:t> </a:t>
            </a:r>
            <a:r>
              <a:rPr lang="en-US" sz="2800" spc="-25" dirty="0"/>
              <a:t>annual income by gender and age</a:t>
            </a:r>
            <a:endParaRPr lang="en-US" sz="2800"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8566" y="1217750"/>
            <a:ext cx="7604197" cy="3416935"/>
            <a:chOff x="698566" y="1217750"/>
            <a:chExt cx="7604197" cy="3416935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Picture 9" descr="A graph of people with numbers&#10;&#10;Description automatically generated with medium confidence">
            <a:extLst>
              <a:ext uri="{FF2B5EF4-FFF2-40B4-BE49-F238E27FC236}">
                <a16:creationId xmlns:a16="http://schemas.microsoft.com/office/drawing/2014/main" id="{27BCE3BD-08DF-1A57-090E-D090A4D9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33" y="1004259"/>
            <a:ext cx="8503536" cy="37406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E928EFFF23F54785E80BCD849D2FCF" ma:contentTypeVersion="3" ma:contentTypeDescription="Create a new document." ma:contentTypeScope="" ma:versionID="e2a0648f3d1e08ceae4a82a4dc0c5280">
  <xsd:schema xmlns:xsd="http://www.w3.org/2001/XMLSchema" xmlns:xs="http://www.w3.org/2001/XMLSchema" xmlns:p="http://schemas.microsoft.com/office/2006/metadata/properties" xmlns:ns3="c205d03b-c33a-4076-9851-e03704b1b20a" targetNamespace="http://schemas.microsoft.com/office/2006/metadata/properties" ma:root="true" ma:fieldsID="cfd43e6b80c5b18da40e0044fc51f47f" ns3:_="">
    <xsd:import namespace="c205d03b-c33a-4076-9851-e03704b1b2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05d03b-c33a-4076-9851-e03704b1b2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EEBF50-D743-4E1A-BCFF-3B923D42AE13}">
  <ds:schemaRefs>
    <ds:schemaRef ds:uri="http://schemas.openxmlformats.org/package/2006/metadata/core-properties"/>
    <ds:schemaRef ds:uri="http://www.w3.org/XML/1998/namespace"/>
    <ds:schemaRef ds:uri="c205d03b-c33a-4076-9851-e03704b1b20a"/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999F663-0E37-44AA-84EA-92ADA0BC51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6C62F5-BC55-4C25-9510-557E8A379A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05d03b-c33a-4076-9851-e03704b1b2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1014</TotalTime>
  <Words>1632</Words>
  <Application>Microsoft Office PowerPoint</Application>
  <PresentationFormat>On-screen Show (16:9)</PresentationFormat>
  <Paragraphs>138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Open Sans</vt:lpstr>
      <vt:lpstr>Times New Roman</vt:lpstr>
      <vt:lpstr>Trebuchet MS</vt:lpstr>
      <vt:lpstr>Office Theme</vt:lpstr>
      <vt:lpstr>Unsupervised Learning Capstone</vt:lpstr>
      <vt:lpstr>General challenges facing today’s malls</vt:lpstr>
      <vt:lpstr>Classifying customers through Kaggle dataset</vt:lpstr>
      <vt:lpstr>The Kaggle dataset</vt:lpstr>
      <vt:lpstr>Unsupervised Machine Learning Problem</vt:lpstr>
      <vt:lpstr>Exploring and Cleaning the dataset</vt:lpstr>
      <vt:lpstr>Data Exploration: size of dataset</vt:lpstr>
      <vt:lpstr>Data Cleaning: removing or replacing data</vt:lpstr>
      <vt:lpstr>Data Exploration: annual income by gender and age</vt:lpstr>
      <vt:lpstr>Data Exploration: annual income by marital status and age</vt:lpstr>
      <vt:lpstr>Data Exploration: annual income by occupation</vt:lpstr>
      <vt:lpstr>Data Exploration: annual income by education </vt:lpstr>
      <vt:lpstr>Data Exploration: age and income by city size</vt:lpstr>
      <vt:lpstr>Model preparation </vt:lpstr>
      <vt:lpstr>Model Preparation: Correlation between columns</vt:lpstr>
      <vt:lpstr>Model Preparation: Heatmap</vt:lpstr>
      <vt:lpstr>Model Preparation: features for clustering</vt:lpstr>
      <vt:lpstr>Model Preparation: using heuristics</vt:lpstr>
      <vt:lpstr>Model Results, Clustering, and Dimensionality Reduction</vt:lpstr>
      <vt:lpstr>Clustering</vt:lpstr>
      <vt:lpstr>Model Performance</vt:lpstr>
      <vt:lpstr>Model Results: K-Means Clustering</vt:lpstr>
      <vt:lpstr>Model Results: Silhouette Score of K-Means Clusters</vt:lpstr>
      <vt:lpstr>Model Results: Gaussian Mixture Clustering</vt:lpstr>
      <vt:lpstr>Model Results: Silhouette Score of Gaussian Mixture </vt:lpstr>
      <vt:lpstr>Model Results: verified my heuristic</vt:lpstr>
      <vt:lpstr>Conclusions and Future Work</vt:lpstr>
      <vt:lpstr>Conclusions</vt:lpstr>
      <vt:lpstr>Real World Applications</vt:lpstr>
      <vt:lpstr>Additional Features for Classifying Customers</vt:lpstr>
      <vt:lpstr>Recommendations for further research</vt:lpstr>
      <vt:lpstr>Notebook Locations</vt:lpstr>
      <vt:lpstr>Questions/Discussion</vt:lpstr>
      <vt:lpstr>References</vt:lpstr>
      <vt:lpstr>References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 Capstone</dc:title>
  <dc:creator>Matthew Kehoe</dc:creator>
  <cp:lastModifiedBy>mkehoe</cp:lastModifiedBy>
  <cp:revision>13</cp:revision>
  <dcterms:created xsi:type="dcterms:W3CDTF">2023-12-14T16:31:33Z</dcterms:created>
  <dcterms:modified xsi:type="dcterms:W3CDTF">2024-01-04T04:00:02Z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ContentTypeId">
    <vt:lpwstr>0x010100CFE928EFFF23F54785E80BCD849D2FCF</vt:lpwstr>
  </property>
</Properties>
</file>