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
  </p:notesMasterIdLst>
  <p:sldIdLst>
    <p:sldId id="26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12" userDrawn="1">
          <p15:clr>
            <a:srgbClr val="A4A3A4"/>
          </p15:clr>
        </p15:guide>
        <p15:guide id="5" orient="horz" pos="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6A02"/>
    <a:srgbClr val="003B4F"/>
    <a:srgbClr val="003446"/>
    <a:srgbClr val="EC9B03"/>
    <a:srgbClr val="FFFFFF"/>
    <a:srgbClr val="001117"/>
    <a:srgbClr val="0025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949" autoAdjust="0"/>
    <p:restoredTop sz="94660"/>
  </p:normalViewPr>
  <p:slideViewPr>
    <p:cSldViewPr snapToGrid="0">
      <p:cViewPr varScale="1">
        <p:scale>
          <a:sx n="111" d="100"/>
          <a:sy n="111" d="100"/>
        </p:scale>
        <p:origin x="1338" y="78"/>
      </p:cViewPr>
      <p:guideLst>
        <p:guide pos="312"/>
        <p:guide orient="horz" pos="98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D02A2-6C34-4006-83B6-5B8356812B5E}" type="datetimeFigureOut">
              <a:rPr lang="en-US" smtClean="0"/>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CE2CD-C4BF-4645-AFA2-FB972F9453D8}" type="slidenum">
              <a:rPr lang="en-US" smtClean="0"/>
              <a:t>‹#›</a:t>
            </a:fld>
            <a:endParaRPr lang="en-US"/>
          </a:p>
        </p:txBody>
      </p:sp>
    </p:spTree>
    <p:extLst>
      <p:ext uri="{BB962C8B-B14F-4D97-AF65-F5344CB8AC3E}">
        <p14:creationId xmlns:p14="http://schemas.microsoft.com/office/powerpoint/2010/main" val="116504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635E-90B6-4AE8-9BC7-A944DF6111F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9E14EE-E869-4F4F-B2EF-DD96901E37F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DAB07A-3427-423E-848E-BC2BDD081163}"/>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0687933E-AB4F-482E-8405-411B17E369A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ED92AA3-BA85-4C72-B43D-9F12B6566D1D}"/>
              </a:ext>
            </a:extLst>
          </p:cNvPr>
          <p:cNvSpPr>
            <a:spLocks noGrp="1"/>
          </p:cNvSpPr>
          <p:nvPr>
            <p:ph type="sldNum" sz="quarter" idx="12"/>
          </p:nvPr>
        </p:nvSpPr>
        <p:spPr>
          <a:xfrm>
            <a:off x="8610600" y="6356350"/>
            <a:ext cx="2743200" cy="365125"/>
          </a:xfrm>
          <a:prstGeom prst="rect">
            <a:avLst/>
          </a:prstGeom>
        </p:spPr>
        <p:txBody>
          <a:bodyPr/>
          <a:lstStyle/>
          <a:p>
            <a:fld id="{E12C6249-EA93-4B05-88EB-0524434EBEF1}" type="slidenum">
              <a:rPr lang="en-US" smtClean="0"/>
              <a:t>‹#›</a:t>
            </a:fld>
            <a:endParaRPr lang="en-US"/>
          </a:p>
        </p:txBody>
      </p:sp>
    </p:spTree>
    <p:extLst>
      <p:ext uri="{BB962C8B-B14F-4D97-AF65-F5344CB8AC3E}">
        <p14:creationId xmlns:p14="http://schemas.microsoft.com/office/powerpoint/2010/main" val="357878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EED421-031F-4A0B-BD21-3C5F828A891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F87856DD-07E3-4F98-B4AA-83520DA6D4F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7C1EC16-190F-44C3-AEA6-0462FB137E5A}"/>
              </a:ext>
            </a:extLst>
          </p:cNvPr>
          <p:cNvSpPr>
            <a:spLocks noGrp="1"/>
          </p:cNvSpPr>
          <p:nvPr>
            <p:ph type="sldNum" sz="quarter" idx="12"/>
          </p:nvPr>
        </p:nvSpPr>
        <p:spPr>
          <a:xfrm>
            <a:off x="8610600" y="6356350"/>
            <a:ext cx="2743200" cy="365125"/>
          </a:xfrm>
          <a:prstGeom prst="rect">
            <a:avLst/>
          </a:prstGeom>
        </p:spPr>
        <p:txBody>
          <a:bodyPr/>
          <a:lstStyle/>
          <a:p>
            <a:fld id="{E12C6249-EA93-4B05-88EB-0524434EBEF1}" type="slidenum">
              <a:rPr lang="en-US" smtClean="0"/>
              <a:t>‹#›</a:t>
            </a:fld>
            <a:endParaRPr lang="en-US"/>
          </a:p>
        </p:txBody>
      </p:sp>
    </p:spTree>
    <p:extLst>
      <p:ext uri="{BB962C8B-B14F-4D97-AF65-F5344CB8AC3E}">
        <p14:creationId xmlns:p14="http://schemas.microsoft.com/office/powerpoint/2010/main" val="292830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F17D-75ED-4201-B40B-44075A8D1C2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3D1572-5364-4400-932E-8E02B11C569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AB55E1-8EA1-4743-ADE8-C7A35E6705E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3E69CB-F915-42E5-9CD6-F7F29254110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1F88C1D-741A-43CF-96A8-A77B56BD6C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9F88C5B-3C5F-441D-BE76-299B94AE918D}"/>
              </a:ext>
            </a:extLst>
          </p:cNvPr>
          <p:cNvSpPr>
            <a:spLocks noGrp="1"/>
          </p:cNvSpPr>
          <p:nvPr>
            <p:ph type="sldNum" sz="quarter" idx="12"/>
          </p:nvPr>
        </p:nvSpPr>
        <p:spPr>
          <a:xfrm>
            <a:off x="8610600" y="6356350"/>
            <a:ext cx="2743200" cy="365125"/>
          </a:xfrm>
          <a:prstGeom prst="rect">
            <a:avLst/>
          </a:prstGeom>
        </p:spPr>
        <p:txBody>
          <a:bodyPr/>
          <a:lstStyle/>
          <a:p>
            <a:fld id="{E12C6249-EA93-4B05-88EB-0524434EBEF1}" type="slidenum">
              <a:rPr lang="en-US" smtClean="0"/>
              <a:t>‹#›</a:t>
            </a:fld>
            <a:endParaRPr lang="en-US"/>
          </a:p>
        </p:txBody>
      </p:sp>
    </p:spTree>
    <p:extLst>
      <p:ext uri="{BB962C8B-B14F-4D97-AF65-F5344CB8AC3E}">
        <p14:creationId xmlns:p14="http://schemas.microsoft.com/office/powerpoint/2010/main" val="2458041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F176-03DA-48B0-A98C-88796AA15DD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43EE65-46A3-4E10-A866-E06DB2DAB353}"/>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11C5A5-2020-4A67-A46D-971284321EC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E4FD2-5901-47B1-9220-CD30C940014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C4ED945F-1415-42F4-BF1F-CB378EBED34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25A5D1F-D6DB-4542-980B-67F204062293}"/>
              </a:ext>
            </a:extLst>
          </p:cNvPr>
          <p:cNvSpPr>
            <a:spLocks noGrp="1"/>
          </p:cNvSpPr>
          <p:nvPr>
            <p:ph type="sldNum" sz="quarter" idx="12"/>
          </p:nvPr>
        </p:nvSpPr>
        <p:spPr>
          <a:xfrm>
            <a:off x="8610600" y="6356350"/>
            <a:ext cx="2743200" cy="365125"/>
          </a:xfrm>
          <a:prstGeom prst="rect">
            <a:avLst/>
          </a:prstGeom>
        </p:spPr>
        <p:txBody>
          <a:bodyPr/>
          <a:lstStyle/>
          <a:p>
            <a:fld id="{E12C6249-EA93-4B05-88EB-0524434EBEF1}" type="slidenum">
              <a:rPr lang="en-US" smtClean="0"/>
              <a:t>‹#›</a:t>
            </a:fld>
            <a:endParaRPr lang="en-US"/>
          </a:p>
        </p:txBody>
      </p:sp>
    </p:spTree>
    <p:extLst>
      <p:ext uri="{BB962C8B-B14F-4D97-AF65-F5344CB8AC3E}">
        <p14:creationId xmlns:p14="http://schemas.microsoft.com/office/powerpoint/2010/main" val="3109794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3A95E-53B5-4BBB-8318-CBCAD3ACFECB}"/>
              </a:ext>
            </a:extLst>
          </p:cNvPr>
          <p:cNvSpPr>
            <a:spLocks noGrp="1"/>
          </p:cNvSpPr>
          <p:nvPr>
            <p:ph type="title"/>
          </p:nvPr>
        </p:nvSpPr>
        <p:spPr>
          <a:xfrm>
            <a:off x="1270473" y="212628"/>
            <a:ext cx="6843091" cy="1004892"/>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FAEB63-2F12-4208-AED0-939AE12CF906}"/>
              </a:ext>
            </a:extLst>
          </p:cNvPr>
          <p:cNvSpPr>
            <a:spLocks noGrp="1"/>
          </p:cNvSpPr>
          <p:nvPr>
            <p:ph type="body" orient="vert" idx="1"/>
          </p:nvPr>
        </p:nvSpPr>
        <p:spPr>
          <a:xfrm>
            <a:off x="398971" y="1463674"/>
            <a:ext cx="3506280" cy="441325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4C5A4-A13A-4FEE-B20F-6CE57EA63583}"/>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A2529FF1-97B7-4080-A4F9-9899CD1C2CF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DF5A8A8-340C-405F-B619-58629B18C87D}"/>
              </a:ext>
            </a:extLst>
          </p:cNvPr>
          <p:cNvSpPr>
            <a:spLocks noGrp="1"/>
          </p:cNvSpPr>
          <p:nvPr>
            <p:ph type="sldNum" sz="quarter" idx="12"/>
          </p:nvPr>
        </p:nvSpPr>
        <p:spPr>
          <a:xfrm>
            <a:off x="8610600" y="6356350"/>
            <a:ext cx="2743200" cy="365125"/>
          </a:xfrm>
          <a:prstGeom prst="rect">
            <a:avLst/>
          </a:prstGeom>
        </p:spPr>
        <p:txBody>
          <a:bodyPr/>
          <a:lstStyle/>
          <a:p>
            <a:fld id="{E12C6249-EA93-4B05-88EB-0524434EBEF1}" type="slidenum">
              <a:rPr lang="en-US" smtClean="0"/>
              <a:t>‹#›</a:t>
            </a:fld>
            <a:endParaRPr lang="en-US"/>
          </a:p>
        </p:txBody>
      </p:sp>
    </p:spTree>
    <p:extLst>
      <p:ext uri="{BB962C8B-B14F-4D97-AF65-F5344CB8AC3E}">
        <p14:creationId xmlns:p14="http://schemas.microsoft.com/office/powerpoint/2010/main" val="909517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70F5DB-A1A5-44F2-99A3-030AEAD85E77}"/>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DCDF91-A1F5-40D9-9C5F-CEE6EBEA5D2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B9E34-6718-4399-B92D-8D8E608FDFA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B27451E3-5375-4E34-8077-1487ED9312E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CFCCBB-509C-4605-8865-B837169508DB}"/>
              </a:ext>
            </a:extLst>
          </p:cNvPr>
          <p:cNvSpPr>
            <a:spLocks noGrp="1"/>
          </p:cNvSpPr>
          <p:nvPr>
            <p:ph type="sldNum" sz="quarter" idx="12"/>
          </p:nvPr>
        </p:nvSpPr>
        <p:spPr>
          <a:xfrm>
            <a:off x="8610600" y="6356350"/>
            <a:ext cx="2743200" cy="365125"/>
          </a:xfrm>
          <a:prstGeom prst="rect">
            <a:avLst/>
          </a:prstGeom>
        </p:spPr>
        <p:txBody>
          <a:bodyPr/>
          <a:lstStyle/>
          <a:p>
            <a:fld id="{E12C6249-EA93-4B05-88EB-0524434EBEF1}" type="slidenum">
              <a:rPr lang="en-US" smtClean="0"/>
              <a:t>‹#›</a:t>
            </a:fld>
            <a:endParaRPr lang="en-US"/>
          </a:p>
        </p:txBody>
      </p:sp>
    </p:spTree>
    <p:extLst>
      <p:ext uri="{BB962C8B-B14F-4D97-AF65-F5344CB8AC3E}">
        <p14:creationId xmlns:p14="http://schemas.microsoft.com/office/powerpoint/2010/main" val="283830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SEAP">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3A307DD-D09E-4F5C-97E1-0AC5E1644A74}"/>
              </a:ext>
            </a:extLst>
          </p:cNvPr>
          <p:cNvSpPr/>
          <p:nvPr userDrawn="1"/>
        </p:nvSpPr>
        <p:spPr>
          <a:xfrm>
            <a:off x="258" y="2126902"/>
            <a:ext cx="120504" cy="4740669"/>
          </a:xfrm>
          <a:prstGeom prst="rect">
            <a:avLst/>
          </a:prstGeom>
          <a:solidFill>
            <a:srgbClr val="A26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3798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SEAP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783BDD-1442-4188-BD9B-E977E3ED731C}"/>
              </a:ext>
            </a:extLst>
          </p:cNvPr>
          <p:cNvSpPr/>
          <p:nvPr userDrawn="1"/>
        </p:nvSpPr>
        <p:spPr>
          <a:xfrm>
            <a:off x="0" y="0"/>
            <a:ext cx="12191742" cy="6858000"/>
          </a:xfrm>
          <a:prstGeom prst="rect">
            <a:avLst/>
          </a:prstGeom>
          <a:solidFill>
            <a:srgbClr val="00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B0337B1-6E20-47A3-B8BB-F1EFAE54C770}"/>
              </a:ext>
            </a:extLst>
          </p:cNvPr>
          <p:cNvSpPr>
            <a:spLocks noGrp="1"/>
          </p:cNvSpPr>
          <p:nvPr>
            <p:ph type="title" hasCustomPrompt="1"/>
          </p:nvPr>
        </p:nvSpPr>
        <p:spPr>
          <a:xfrm>
            <a:off x="741872" y="158086"/>
            <a:ext cx="10611929" cy="1075492"/>
          </a:xfrm>
          <a:prstGeom prst="rect">
            <a:avLst/>
          </a:prstGeom>
        </p:spPr>
        <p:txBody>
          <a:bodyPr vert="horz" lIns="91440" tIns="45720" rIns="91440" bIns="45720" rtlCol="0" anchor="ctr">
            <a:normAutofit/>
          </a:bodyPr>
          <a:lstStyle>
            <a:lvl1pPr>
              <a:defRPr>
                <a:solidFill>
                  <a:schemeClr val="bg1"/>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53E1B959-DB74-4400-9F9C-90A761DB31C1}"/>
              </a:ext>
            </a:extLst>
          </p:cNvPr>
          <p:cNvSpPr>
            <a:spLocks noGrp="1"/>
          </p:cNvSpPr>
          <p:nvPr>
            <p:ph idx="1"/>
          </p:nvPr>
        </p:nvSpPr>
        <p:spPr>
          <a:xfrm>
            <a:off x="741870" y="1567194"/>
            <a:ext cx="10611929" cy="3979591"/>
          </a:xfrm>
          <a:prstGeom prst="rect">
            <a:avLst/>
          </a:prstGeom>
        </p:spPr>
        <p:txBody>
          <a:bodyPr vert="horz" lIns="91440" tIns="45720" rIns="91440" bIns="45720" rtlCol="0">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a:extLst>
              <a:ext uri="{FF2B5EF4-FFF2-40B4-BE49-F238E27FC236}">
                <a16:creationId xmlns:a16="http://schemas.microsoft.com/office/drawing/2014/main" id="{5621D45E-D206-4571-AD64-0D157F7537E4}"/>
              </a:ext>
            </a:extLst>
          </p:cNvPr>
          <p:cNvSpPr txBox="1"/>
          <p:nvPr userDrawn="1"/>
        </p:nvSpPr>
        <p:spPr>
          <a:xfrm>
            <a:off x="379562" y="5546785"/>
            <a:ext cx="2674189" cy="1446550"/>
          </a:xfrm>
          <a:prstGeom prst="rect">
            <a:avLst/>
          </a:prstGeom>
          <a:noFill/>
        </p:spPr>
        <p:txBody>
          <a:bodyPr wrap="square" rtlCol="0">
            <a:spAutoFit/>
          </a:bodyPr>
          <a:lstStyle/>
          <a:p>
            <a:r>
              <a:rPr lang="en-US" sz="2800" dirty="0">
                <a:solidFill>
                  <a:schemeClr val="bg1"/>
                </a:solidFill>
              </a:rPr>
              <a:t>SEAP</a:t>
            </a:r>
          </a:p>
          <a:p>
            <a:r>
              <a:rPr lang="en-US" sz="1200" dirty="0">
                <a:solidFill>
                  <a:schemeClr val="bg1"/>
                </a:solidFill>
                <a:latin typeface="Century Gothic" panose="020B0502020202020204" pitchFamily="34" charset="0"/>
              </a:rPr>
              <a:t>SCIENCE AND ENGINEERING </a:t>
            </a:r>
          </a:p>
          <a:p>
            <a:r>
              <a:rPr lang="en-US" sz="1200" dirty="0">
                <a:solidFill>
                  <a:schemeClr val="bg1"/>
                </a:solidFill>
                <a:latin typeface="Century Gothic" panose="020B0502020202020204" pitchFamily="34" charset="0"/>
              </a:rPr>
              <a:t>APPRENTICE PROGRAM</a:t>
            </a:r>
          </a:p>
          <a:p>
            <a:endParaRPr lang="en-US" dirty="0">
              <a:solidFill>
                <a:schemeClr val="bg1"/>
              </a:solidFill>
            </a:endParaRPr>
          </a:p>
          <a:p>
            <a:endParaRPr lang="en-US" dirty="0"/>
          </a:p>
        </p:txBody>
      </p:sp>
      <p:pic>
        <p:nvPicPr>
          <p:cNvPr id="14" name="Graphic 13">
            <a:extLst>
              <a:ext uri="{FF2B5EF4-FFF2-40B4-BE49-F238E27FC236}">
                <a16:creationId xmlns:a16="http://schemas.microsoft.com/office/drawing/2014/main" id="{7BC3BC2E-C63C-4406-B239-DDE5B1C734D8}"/>
              </a:ext>
            </a:extLst>
          </p:cNvPr>
          <p:cNvPicPr>
            <a:picLocks noChangeAspect="1"/>
          </p:cNvPicPr>
          <p:nvPr userDrawn="1"/>
        </p:nvPicPr>
        <p:blipFill rotWithShape="1">
          <a:blip r:embed="rId2">
            <a:alphaModFix amt="19000"/>
            <a:extLst>
              <a:ext uri="{96DAC541-7B7A-43D3-8B79-37D633B846F1}">
                <asvg:svgBlip xmlns:asvg="http://schemas.microsoft.com/office/drawing/2016/SVG/main" r:embed="rId3"/>
              </a:ext>
            </a:extLst>
          </a:blip>
          <a:srcRect l="41577" b="42064"/>
          <a:stretch/>
        </p:blipFill>
        <p:spPr>
          <a:xfrm>
            <a:off x="0" y="1174855"/>
            <a:ext cx="5733223" cy="5685451"/>
          </a:xfrm>
          <a:prstGeom prst="rect">
            <a:avLst/>
          </a:prstGeom>
        </p:spPr>
      </p:pic>
      <p:sp>
        <p:nvSpPr>
          <p:cNvPr id="15" name="Rectangle 14">
            <a:extLst>
              <a:ext uri="{FF2B5EF4-FFF2-40B4-BE49-F238E27FC236}">
                <a16:creationId xmlns:a16="http://schemas.microsoft.com/office/drawing/2014/main" id="{D3A307DD-D09E-4F5C-97E1-0AC5E1644A74}"/>
              </a:ext>
            </a:extLst>
          </p:cNvPr>
          <p:cNvSpPr/>
          <p:nvPr userDrawn="1"/>
        </p:nvSpPr>
        <p:spPr>
          <a:xfrm>
            <a:off x="258" y="2126902"/>
            <a:ext cx="120504" cy="4740669"/>
          </a:xfrm>
          <a:prstGeom prst="rect">
            <a:avLst/>
          </a:prstGeom>
          <a:solidFill>
            <a:srgbClr val="A26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D6C1C78-A09C-41D9-8731-98EE94A7FB37}"/>
              </a:ext>
            </a:extLst>
          </p:cNvPr>
          <p:cNvSpPr txBox="1"/>
          <p:nvPr userDrawn="1"/>
        </p:nvSpPr>
        <p:spPr>
          <a:xfrm>
            <a:off x="497465" y="491702"/>
            <a:ext cx="319177" cy="369332"/>
          </a:xfrm>
          <a:prstGeom prst="rect">
            <a:avLst/>
          </a:prstGeom>
          <a:noFill/>
        </p:spPr>
        <p:txBody>
          <a:bodyPr wrap="square" rtlCol="0">
            <a:spAutoFit/>
          </a:bodyPr>
          <a:lstStyle/>
          <a:p>
            <a:r>
              <a:rPr lang="en-US" dirty="0">
                <a:solidFill>
                  <a:schemeClr val="bg1">
                    <a:lumMod val="75000"/>
                  </a:schemeClr>
                </a:solidFill>
              </a:rPr>
              <a:t>+</a:t>
            </a:r>
          </a:p>
        </p:txBody>
      </p:sp>
      <p:sp>
        <p:nvSpPr>
          <p:cNvPr id="13" name="TextBox 12">
            <a:extLst>
              <a:ext uri="{FF2B5EF4-FFF2-40B4-BE49-F238E27FC236}">
                <a16:creationId xmlns:a16="http://schemas.microsoft.com/office/drawing/2014/main" id="{09DDF2B6-644A-4031-8164-4FCFB11A50C9}"/>
              </a:ext>
            </a:extLst>
          </p:cNvPr>
          <p:cNvSpPr txBox="1"/>
          <p:nvPr userDrawn="1"/>
        </p:nvSpPr>
        <p:spPr>
          <a:xfrm>
            <a:off x="9566690" y="5684805"/>
            <a:ext cx="2313316" cy="1107996"/>
          </a:xfrm>
          <a:prstGeom prst="rect">
            <a:avLst/>
          </a:prstGeom>
          <a:noFill/>
          <a:ln>
            <a:noFill/>
          </a:ln>
        </p:spPr>
        <p:txBody>
          <a:bodyPr wrap="square" rtlCol="0">
            <a:spAutoFit/>
          </a:bodyPr>
          <a:lstStyle/>
          <a:p>
            <a:pPr algn="r"/>
            <a:r>
              <a:rPr lang="en-US" sz="6600" b="1" dirty="0">
                <a:ln w="3175">
                  <a:solidFill>
                    <a:schemeClr val="bg1">
                      <a:lumMod val="75000"/>
                      <a:alpha val="72000"/>
                    </a:schemeClr>
                  </a:solidFill>
                </a:ln>
                <a:solidFill>
                  <a:srgbClr val="003B4F"/>
                </a:solidFill>
              </a:rPr>
              <a:t>0</a:t>
            </a:r>
            <a:fld id="{CD10003D-8195-4135-9105-1187FB40D5E8}" type="slidenum">
              <a:rPr lang="en-US" sz="6600" b="1" smtClean="0">
                <a:ln w="3175">
                  <a:solidFill>
                    <a:schemeClr val="bg1">
                      <a:lumMod val="75000"/>
                      <a:alpha val="72000"/>
                    </a:schemeClr>
                  </a:solidFill>
                </a:ln>
                <a:solidFill>
                  <a:srgbClr val="003B4F"/>
                </a:solidFill>
              </a:rPr>
              <a:pPr algn="r"/>
              <a:t>‹#›</a:t>
            </a:fld>
            <a:endParaRPr lang="en-US" sz="6600" dirty="0">
              <a:solidFill>
                <a:srgbClr val="003B4F"/>
              </a:solidFill>
            </a:endParaRPr>
          </a:p>
        </p:txBody>
      </p:sp>
    </p:spTree>
    <p:extLst>
      <p:ext uri="{BB962C8B-B14F-4D97-AF65-F5344CB8AC3E}">
        <p14:creationId xmlns:p14="http://schemas.microsoft.com/office/powerpoint/2010/main" val="429336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NREIP">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BA8474BA-AC41-490D-96C8-0380628AF03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491" t="4119" r="29548" b="37005"/>
          <a:stretch/>
        </p:blipFill>
        <p:spPr>
          <a:xfrm>
            <a:off x="407503" y="1468315"/>
            <a:ext cx="6607835" cy="5389685"/>
          </a:xfrm>
          <a:prstGeom prst="rect">
            <a:avLst/>
          </a:prstGeom>
        </p:spPr>
      </p:pic>
      <p:sp>
        <p:nvSpPr>
          <p:cNvPr id="9" name="Title Placeholder 1">
            <a:extLst>
              <a:ext uri="{FF2B5EF4-FFF2-40B4-BE49-F238E27FC236}">
                <a16:creationId xmlns:a16="http://schemas.microsoft.com/office/drawing/2014/main" id="{EB0337B1-6E20-47A3-B8BB-F1EFAE54C770}"/>
              </a:ext>
            </a:extLst>
          </p:cNvPr>
          <p:cNvSpPr>
            <a:spLocks noGrp="1"/>
          </p:cNvSpPr>
          <p:nvPr>
            <p:ph type="title" hasCustomPrompt="1"/>
          </p:nvPr>
        </p:nvSpPr>
        <p:spPr>
          <a:xfrm>
            <a:off x="741872" y="158086"/>
            <a:ext cx="10611929" cy="1075492"/>
          </a:xfrm>
          <a:prstGeom prst="rect">
            <a:avLst/>
          </a:prstGeom>
        </p:spPr>
        <p:txBody>
          <a:bodyPr vert="horz" lIns="91440" tIns="45720" rIns="91440" bIns="45720" rtlCol="0" anchor="ctr">
            <a:normAutofit/>
          </a:bodyPr>
          <a:lstStyle/>
          <a:p>
            <a:r>
              <a:rPr lang="en-US" dirty="0"/>
              <a:t>CLICK TO EDIT MASTER TITLE STYLE</a:t>
            </a:r>
          </a:p>
        </p:txBody>
      </p:sp>
      <p:sp>
        <p:nvSpPr>
          <p:cNvPr id="15" name="Rectangle 14">
            <a:extLst>
              <a:ext uri="{FF2B5EF4-FFF2-40B4-BE49-F238E27FC236}">
                <a16:creationId xmlns:a16="http://schemas.microsoft.com/office/drawing/2014/main" id="{D3A307DD-D09E-4F5C-97E1-0AC5E1644A74}"/>
              </a:ext>
            </a:extLst>
          </p:cNvPr>
          <p:cNvSpPr/>
          <p:nvPr userDrawn="1"/>
        </p:nvSpPr>
        <p:spPr>
          <a:xfrm>
            <a:off x="258" y="2126902"/>
            <a:ext cx="120504" cy="4740669"/>
          </a:xfrm>
          <a:prstGeom prst="rect">
            <a:avLst/>
          </a:prstGeom>
          <a:solidFill>
            <a:srgbClr val="A26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150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NREIP DAR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566702-E372-4330-B091-24CFE1B445F9}"/>
              </a:ext>
            </a:extLst>
          </p:cNvPr>
          <p:cNvSpPr/>
          <p:nvPr userDrawn="1"/>
        </p:nvSpPr>
        <p:spPr>
          <a:xfrm>
            <a:off x="0" y="0"/>
            <a:ext cx="12191742" cy="6858000"/>
          </a:xfrm>
          <a:prstGeom prst="rect">
            <a:avLst/>
          </a:prstGeom>
          <a:solidFill>
            <a:srgbClr val="00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B0337B1-6E20-47A3-B8BB-F1EFAE54C770}"/>
              </a:ext>
            </a:extLst>
          </p:cNvPr>
          <p:cNvSpPr>
            <a:spLocks noGrp="1"/>
          </p:cNvSpPr>
          <p:nvPr>
            <p:ph type="title" hasCustomPrompt="1"/>
          </p:nvPr>
        </p:nvSpPr>
        <p:spPr>
          <a:xfrm>
            <a:off x="741872" y="158086"/>
            <a:ext cx="10611929" cy="1075492"/>
          </a:xfrm>
          <a:prstGeom prst="rect">
            <a:avLst/>
          </a:prstGeom>
        </p:spPr>
        <p:txBody>
          <a:bodyPr vert="horz" lIns="91440" tIns="45720" rIns="91440" bIns="45720" rtlCol="0" anchor="ctr">
            <a:normAutofit/>
          </a:bodyPr>
          <a:lstStyle>
            <a:lvl1pPr>
              <a:defRPr>
                <a:solidFill>
                  <a:schemeClr val="bg1"/>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53E1B959-DB74-4400-9F9C-90A761DB31C1}"/>
              </a:ext>
            </a:extLst>
          </p:cNvPr>
          <p:cNvSpPr>
            <a:spLocks noGrp="1"/>
          </p:cNvSpPr>
          <p:nvPr>
            <p:ph idx="1"/>
          </p:nvPr>
        </p:nvSpPr>
        <p:spPr>
          <a:xfrm>
            <a:off x="741870" y="1567194"/>
            <a:ext cx="10611929" cy="3979591"/>
          </a:xfrm>
          <a:prstGeom prst="rect">
            <a:avLst/>
          </a:prstGeom>
        </p:spPr>
        <p:txBody>
          <a:bodyPr vert="horz" lIns="91440" tIns="45720" rIns="91440" bIns="45720" rtlCol="0">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a:extLst>
              <a:ext uri="{FF2B5EF4-FFF2-40B4-BE49-F238E27FC236}">
                <a16:creationId xmlns:a16="http://schemas.microsoft.com/office/drawing/2014/main" id="{5621D45E-D206-4571-AD64-0D157F7537E4}"/>
              </a:ext>
            </a:extLst>
          </p:cNvPr>
          <p:cNvSpPr txBox="1"/>
          <p:nvPr userDrawn="1"/>
        </p:nvSpPr>
        <p:spPr>
          <a:xfrm>
            <a:off x="379562" y="5546785"/>
            <a:ext cx="2674189" cy="892552"/>
          </a:xfrm>
          <a:prstGeom prst="rect">
            <a:avLst/>
          </a:prstGeom>
          <a:noFill/>
        </p:spPr>
        <p:txBody>
          <a:bodyPr wrap="square" rtlCol="0">
            <a:spAutoFit/>
          </a:bodyPr>
          <a:lstStyle/>
          <a:p>
            <a:r>
              <a:rPr lang="en-US" sz="2800" dirty="0">
                <a:solidFill>
                  <a:schemeClr val="bg1"/>
                </a:solidFill>
              </a:rPr>
              <a:t>NREIP</a:t>
            </a:r>
          </a:p>
          <a:p>
            <a:r>
              <a:rPr lang="en-US" sz="1200" spc="0" baseline="0" dirty="0">
                <a:solidFill>
                  <a:schemeClr val="bg1"/>
                </a:solidFill>
                <a:latin typeface="Century Gothic" panose="020B0502020202020204" pitchFamily="34" charset="0"/>
              </a:rPr>
              <a:t>NAVAL RESEARCH ENTERPRISE </a:t>
            </a:r>
            <a:br>
              <a:rPr lang="en-US" sz="1200" spc="0" baseline="0" dirty="0">
                <a:solidFill>
                  <a:schemeClr val="bg1"/>
                </a:solidFill>
                <a:latin typeface="Century Gothic" panose="020B0502020202020204" pitchFamily="34" charset="0"/>
              </a:rPr>
            </a:br>
            <a:r>
              <a:rPr lang="en-US" sz="1200" spc="0" baseline="0" dirty="0">
                <a:solidFill>
                  <a:schemeClr val="bg1"/>
                </a:solidFill>
                <a:latin typeface="Century Gothic" panose="020B0502020202020204" pitchFamily="34" charset="0"/>
              </a:rPr>
              <a:t>INTERNSHIP PROGRAM</a:t>
            </a:r>
          </a:p>
        </p:txBody>
      </p:sp>
      <p:pic>
        <p:nvPicPr>
          <p:cNvPr id="14" name="Graphic 13">
            <a:extLst>
              <a:ext uri="{FF2B5EF4-FFF2-40B4-BE49-F238E27FC236}">
                <a16:creationId xmlns:a16="http://schemas.microsoft.com/office/drawing/2014/main" id="{B1B37F85-443E-49D2-B4FE-E885BD6F267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922" t="6232" r="36151" b="37172"/>
          <a:stretch/>
        </p:blipFill>
        <p:spPr>
          <a:xfrm>
            <a:off x="8709" y="1376039"/>
            <a:ext cx="5921828" cy="5481961"/>
          </a:xfrm>
          <a:prstGeom prst="rect">
            <a:avLst/>
          </a:prstGeom>
        </p:spPr>
      </p:pic>
      <p:sp>
        <p:nvSpPr>
          <p:cNvPr id="15" name="Rectangle 14">
            <a:extLst>
              <a:ext uri="{FF2B5EF4-FFF2-40B4-BE49-F238E27FC236}">
                <a16:creationId xmlns:a16="http://schemas.microsoft.com/office/drawing/2014/main" id="{D3A307DD-D09E-4F5C-97E1-0AC5E1644A74}"/>
              </a:ext>
            </a:extLst>
          </p:cNvPr>
          <p:cNvSpPr/>
          <p:nvPr userDrawn="1"/>
        </p:nvSpPr>
        <p:spPr>
          <a:xfrm>
            <a:off x="258" y="2126902"/>
            <a:ext cx="120504" cy="4740669"/>
          </a:xfrm>
          <a:prstGeom prst="rect">
            <a:avLst/>
          </a:prstGeom>
          <a:solidFill>
            <a:srgbClr val="A26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AF91DC9-BDD2-466B-96C5-415CE8457732}"/>
              </a:ext>
            </a:extLst>
          </p:cNvPr>
          <p:cNvSpPr txBox="1"/>
          <p:nvPr userDrawn="1"/>
        </p:nvSpPr>
        <p:spPr>
          <a:xfrm>
            <a:off x="9566690" y="5684805"/>
            <a:ext cx="2313316" cy="1107996"/>
          </a:xfrm>
          <a:prstGeom prst="rect">
            <a:avLst/>
          </a:prstGeom>
          <a:noFill/>
          <a:ln>
            <a:noFill/>
          </a:ln>
        </p:spPr>
        <p:txBody>
          <a:bodyPr wrap="square" rtlCol="0">
            <a:spAutoFit/>
          </a:bodyPr>
          <a:lstStyle/>
          <a:p>
            <a:pPr algn="r"/>
            <a:r>
              <a:rPr lang="en-US" sz="6600" b="1" dirty="0">
                <a:ln w="3175">
                  <a:solidFill>
                    <a:schemeClr val="bg1">
                      <a:lumMod val="75000"/>
                      <a:alpha val="72000"/>
                    </a:schemeClr>
                  </a:solidFill>
                </a:ln>
                <a:solidFill>
                  <a:srgbClr val="003B4F"/>
                </a:solidFill>
              </a:rPr>
              <a:t>0</a:t>
            </a:r>
            <a:fld id="{CD10003D-8195-4135-9105-1187FB40D5E8}" type="slidenum">
              <a:rPr lang="en-US" sz="6600" b="1" smtClean="0">
                <a:ln w="3175">
                  <a:solidFill>
                    <a:schemeClr val="bg1">
                      <a:lumMod val="75000"/>
                      <a:alpha val="72000"/>
                    </a:schemeClr>
                  </a:solidFill>
                </a:ln>
                <a:solidFill>
                  <a:srgbClr val="003B4F"/>
                </a:solidFill>
              </a:rPr>
              <a:pPr algn="r"/>
              <a:t>‹#›</a:t>
            </a:fld>
            <a:endParaRPr lang="en-US" sz="6600" dirty="0">
              <a:solidFill>
                <a:srgbClr val="003B4F"/>
              </a:solidFill>
            </a:endParaRPr>
          </a:p>
        </p:txBody>
      </p:sp>
      <p:sp>
        <p:nvSpPr>
          <p:cNvPr id="12" name="TextBox 11">
            <a:extLst>
              <a:ext uri="{FF2B5EF4-FFF2-40B4-BE49-F238E27FC236}">
                <a16:creationId xmlns:a16="http://schemas.microsoft.com/office/drawing/2014/main" id="{006EADDC-03C2-4D01-A683-B6772A42ACF4}"/>
              </a:ext>
            </a:extLst>
          </p:cNvPr>
          <p:cNvSpPr txBox="1"/>
          <p:nvPr userDrawn="1"/>
        </p:nvSpPr>
        <p:spPr>
          <a:xfrm>
            <a:off x="497465" y="491702"/>
            <a:ext cx="319177" cy="369332"/>
          </a:xfrm>
          <a:prstGeom prst="rect">
            <a:avLst/>
          </a:prstGeom>
          <a:noFill/>
        </p:spPr>
        <p:txBody>
          <a:bodyPr wrap="square" rtlCol="0">
            <a:spAutoFit/>
          </a:bodyPr>
          <a:lstStyle/>
          <a:p>
            <a:r>
              <a:rPr lang="en-US" dirty="0">
                <a:solidFill>
                  <a:schemeClr val="bg1">
                    <a:lumMod val="75000"/>
                  </a:schemeClr>
                </a:solidFill>
              </a:rPr>
              <a:t>+</a:t>
            </a:r>
          </a:p>
        </p:txBody>
      </p:sp>
    </p:spTree>
    <p:extLst>
      <p:ext uri="{BB962C8B-B14F-4D97-AF65-F5344CB8AC3E}">
        <p14:creationId xmlns:p14="http://schemas.microsoft.com/office/powerpoint/2010/main" val="3056000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FD5A3-7BC0-44B3-8522-F44775C1D3E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4A9A18-2FDC-4A0E-8949-3DE0AD13D44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A53B6E-7D66-4726-A7CB-5E6DE2E7B2E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E758131-0B2A-4E51-BA1B-F1D1A74D10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36D86ED-C7CF-47D4-B3AB-FF2D91BB1A93}"/>
              </a:ext>
            </a:extLst>
          </p:cNvPr>
          <p:cNvSpPr>
            <a:spLocks noGrp="1"/>
          </p:cNvSpPr>
          <p:nvPr>
            <p:ph type="sldNum" sz="quarter" idx="12"/>
          </p:nvPr>
        </p:nvSpPr>
        <p:spPr>
          <a:xfrm>
            <a:off x="8610600" y="6356350"/>
            <a:ext cx="2743200" cy="365125"/>
          </a:xfrm>
          <a:prstGeom prst="rect">
            <a:avLst/>
          </a:prstGeom>
        </p:spPr>
        <p:txBody>
          <a:bodyPr/>
          <a:lstStyle/>
          <a:p>
            <a:fld id="{E12C6249-EA93-4B05-88EB-0524434EBEF1}" type="slidenum">
              <a:rPr lang="en-US" smtClean="0"/>
              <a:t>‹#›</a:t>
            </a:fld>
            <a:endParaRPr lang="en-US"/>
          </a:p>
        </p:txBody>
      </p:sp>
    </p:spTree>
    <p:extLst>
      <p:ext uri="{BB962C8B-B14F-4D97-AF65-F5344CB8AC3E}">
        <p14:creationId xmlns:p14="http://schemas.microsoft.com/office/powerpoint/2010/main" val="428256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49DB-5B8B-42AA-A573-94219017A1BE}"/>
              </a:ext>
            </a:extLst>
          </p:cNvPr>
          <p:cNvSpPr>
            <a:spLocks noGrp="1"/>
          </p:cNvSpPr>
          <p:nvPr>
            <p:ph type="title"/>
          </p:nvPr>
        </p:nvSpPr>
        <p:spPr>
          <a:xfrm>
            <a:off x="1270473" y="212628"/>
            <a:ext cx="6843091" cy="1004892"/>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1B7FF19-B49B-4B73-A17E-705BA9F25E86}"/>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42FE6F-EBD6-4461-A7DA-E75AD333A43F}"/>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7BB1BE-BC28-4AA9-A414-D46E4571000D}"/>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87AF2D75-6D01-421D-BD8F-8B70546DBB3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BBE241C-CD84-48C1-A8CC-EFC138FE961B}"/>
              </a:ext>
            </a:extLst>
          </p:cNvPr>
          <p:cNvSpPr>
            <a:spLocks noGrp="1"/>
          </p:cNvSpPr>
          <p:nvPr>
            <p:ph type="sldNum" sz="quarter" idx="12"/>
          </p:nvPr>
        </p:nvSpPr>
        <p:spPr>
          <a:xfrm>
            <a:off x="8610600" y="6356350"/>
            <a:ext cx="2743200" cy="365125"/>
          </a:xfrm>
          <a:prstGeom prst="rect">
            <a:avLst/>
          </a:prstGeom>
        </p:spPr>
        <p:txBody>
          <a:bodyPr/>
          <a:lstStyle/>
          <a:p>
            <a:fld id="{E12C6249-EA93-4B05-88EB-0524434EBEF1}" type="slidenum">
              <a:rPr lang="en-US" smtClean="0"/>
              <a:t>‹#›</a:t>
            </a:fld>
            <a:endParaRPr lang="en-US"/>
          </a:p>
        </p:txBody>
      </p:sp>
    </p:spTree>
    <p:extLst>
      <p:ext uri="{BB962C8B-B14F-4D97-AF65-F5344CB8AC3E}">
        <p14:creationId xmlns:p14="http://schemas.microsoft.com/office/powerpoint/2010/main" val="279203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21AB-9CC6-4104-AB0D-06DCEC64843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3E7FCF9-8C02-458E-B65E-7AF2D9C43654}"/>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ED6F0B-29B1-48A1-935A-5CFABC7EFC0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CA06B8-8953-4306-9D3D-D5DC31A3BAD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60967-AC65-4316-9EE7-6D690FFE925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ECAACE-F057-477A-88C3-6473A31FC41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927CC098-17B4-4CA9-90F1-93265A10D82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629D350D-B714-4855-9F41-C998F63941A7}"/>
              </a:ext>
            </a:extLst>
          </p:cNvPr>
          <p:cNvSpPr>
            <a:spLocks noGrp="1"/>
          </p:cNvSpPr>
          <p:nvPr>
            <p:ph type="sldNum" sz="quarter" idx="12"/>
          </p:nvPr>
        </p:nvSpPr>
        <p:spPr>
          <a:xfrm>
            <a:off x="8610600" y="6356350"/>
            <a:ext cx="2743200" cy="365125"/>
          </a:xfrm>
          <a:prstGeom prst="rect">
            <a:avLst/>
          </a:prstGeom>
        </p:spPr>
        <p:txBody>
          <a:bodyPr/>
          <a:lstStyle/>
          <a:p>
            <a:fld id="{E12C6249-EA93-4B05-88EB-0524434EBEF1}" type="slidenum">
              <a:rPr lang="en-US" smtClean="0"/>
              <a:t>‹#›</a:t>
            </a:fld>
            <a:endParaRPr lang="en-US"/>
          </a:p>
        </p:txBody>
      </p:sp>
    </p:spTree>
    <p:extLst>
      <p:ext uri="{BB962C8B-B14F-4D97-AF65-F5344CB8AC3E}">
        <p14:creationId xmlns:p14="http://schemas.microsoft.com/office/powerpoint/2010/main" val="13470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3A8A-B7AD-46D1-A89B-E6383667A76D}"/>
              </a:ext>
            </a:extLst>
          </p:cNvPr>
          <p:cNvSpPr>
            <a:spLocks noGrp="1"/>
          </p:cNvSpPr>
          <p:nvPr>
            <p:ph type="title"/>
          </p:nvPr>
        </p:nvSpPr>
        <p:spPr>
          <a:xfrm>
            <a:off x="1270473" y="212628"/>
            <a:ext cx="6843091" cy="1004892"/>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982A5D71-FADC-4123-9917-016F1B3089AD}"/>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1247479A-B029-4959-8067-B64AECDD23E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C4965A3-68A7-40E2-A572-1E53E90511DE}"/>
              </a:ext>
            </a:extLst>
          </p:cNvPr>
          <p:cNvSpPr>
            <a:spLocks noGrp="1"/>
          </p:cNvSpPr>
          <p:nvPr>
            <p:ph type="sldNum" sz="quarter" idx="12"/>
          </p:nvPr>
        </p:nvSpPr>
        <p:spPr>
          <a:xfrm>
            <a:off x="8610600" y="6356350"/>
            <a:ext cx="2743200" cy="365125"/>
          </a:xfrm>
          <a:prstGeom prst="rect">
            <a:avLst/>
          </a:prstGeom>
        </p:spPr>
        <p:txBody>
          <a:bodyPr/>
          <a:lstStyle/>
          <a:p>
            <a:fld id="{E12C6249-EA93-4B05-88EB-0524434EBEF1}" type="slidenum">
              <a:rPr lang="en-US" smtClean="0"/>
              <a:t>‹#›</a:t>
            </a:fld>
            <a:endParaRPr lang="en-US"/>
          </a:p>
        </p:txBody>
      </p:sp>
    </p:spTree>
    <p:extLst>
      <p:ext uri="{BB962C8B-B14F-4D97-AF65-F5344CB8AC3E}">
        <p14:creationId xmlns:p14="http://schemas.microsoft.com/office/powerpoint/2010/main" val="109622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E5FE846B-E94B-47FA-82A3-B88B2DC56EA7}"/>
              </a:ext>
            </a:extLst>
          </p:cNvPr>
          <p:cNvPicPr>
            <a:picLocks noChangeAspect="1"/>
          </p:cNvPicPr>
          <p:nvPr userDrawn="1"/>
        </p:nvPicPr>
        <p:blipFill>
          <a:blip r:embed="rId16">
            <a:extLst>
              <a:ext uri="{28A0092B-C50C-407E-A947-70E740481C1C}">
                <a14:useLocalDpi xmlns:a14="http://schemas.microsoft.com/office/drawing/2010/main" val="0"/>
              </a:ext>
            </a:extLst>
          </a:blip>
          <a:srcRect t="7" b="7"/>
          <a:stretch/>
        </p:blipFill>
        <p:spPr>
          <a:xfrm>
            <a:off x="-1" y="0"/>
            <a:ext cx="8116421" cy="6858002"/>
          </a:xfrm>
          <a:prstGeom prst="rect">
            <a:avLst/>
          </a:prstGeom>
        </p:spPr>
      </p:pic>
      <p:sp>
        <p:nvSpPr>
          <p:cNvPr id="4" name="Rectangle 3">
            <a:extLst>
              <a:ext uri="{FF2B5EF4-FFF2-40B4-BE49-F238E27FC236}">
                <a16:creationId xmlns:a16="http://schemas.microsoft.com/office/drawing/2014/main" id="{9215EF85-AD9C-4494-96EC-9CB1C7519A2B}"/>
              </a:ext>
            </a:extLst>
          </p:cNvPr>
          <p:cNvSpPr/>
          <p:nvPr userDrawn="1"/>
        </p:nvSpPr>
        <p:spPr>
          <a:xfrm>
            <a:off x="8126738" y="0"/>
            <a:ext cx="4065262" cy="1257300"/>
          </a:xfrm>
          <a:prstGeom prst="rect">
            <a:avLst/>
          </a:prstGeom>
          <a:solidFill>
            <a:srgbClr val="00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585F45E-DD43-458A-A525-9740163DA3F0}"/>
              </a:ext>
            </a:extLst>
          </p:cNvPr>
          <p:cNvSpPr>
            <a:spLocks noGrp="1"/>
          </p:cNvSpPr>
          <p:nvPr>
            <p:ph type="title"/>
          </p:nvPr>
        </p:nvSpPr>
        <p:spPr>
          <a:xfrm>
            <a:off x="1184768" y="158086"/>
            <a:ext cx="6915624" cy="1004892"/>
          </a:xfrm>
          <a:prstGeom prst="rect">
            <a:avLst/>
          </a:prstGeom>
        </p:spPr>
        <p:txBody>
          <a:bodyPr vert="horz" lIns="91440" tIns="45720" rIns="91440" bIns="45720" rtlCol="0" anchor="ctr">
            <a:normAutofit/>
          </a:bodyPr>
          <a:lstStyle/>
          <a:p>
            <a:r>
              <a:rPr lang="en-US" dirty="0"/>
              <a:t>CLICK TO EDIT MASTER TITLE STYLE</a:t>
            </a:r>
          </a:p>
        </p:txBody>
      </p:sp>
      <p:sp>
        <p:nvSpPr>
          <p:cNvPr id="12" name="Rectangle 11">
            <a:extLst>
              <a:ext uri="{FF2B5EF4-FFF2-40B4-BE49-F238E27FC236}">
                <a16:creationId xmlns:a16="http://schemas.microsoft.com/office/drawing/2014/main" id="{C49E8BBD-1F70-4210-B3B1-20B707056614}"/>
              </a:ext>
            </a:extLst>
          </p:cNvPr>
          <p:cNvSpPr/>
          <p:nvPr userDrawn="1"/>
        </p:nvSpPr>
        <p:spPr>
          <a:xfrm>
            <a:off x="258" y="2126902"/>
            <a:ext cx="120504" cy="4740669"/>
          </a:xfrm>
          <a:prstGeom prst="rect">
            <a:avLst/>
          </a:prstGeom>
          <a:solidFill>
            <a:srgbClr val="A26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9C44BC9-9C33-44EA-8955-A5123730EA30}"/>
              </a:ext>
            </a:extLst>
          </p:cNvPr>
          <p:cNvPicPr>
            <a:picLocks noChangeAspect="1"/>
          </p:cNvPicPr>
          <p:nvPr userDrawn="1"/>
        </p:nvPicPr>
        <p:blipFill>
          <a:blip r:embed="rId17" cstate="hqprint">
            <a:extLst>
              <a:ext uri="{28A0092B-C50C-407E-A947-70E740481C1C}">
                <a14:useLocalDpi xmlns:a14="http://schemas.microsoft.com/office/drawing/2010/main" val="0"/>
              </a:ext>
            </a:extLst>
          </a:blip>
          <a:srcRect/>
          <a:stretch/>
        </p:blipFill>
        <p:spPr>
          <a:xfrm>
            <a:off x="8413035" y="322858"/>
            <a:ext cx="1339743" cy="602207"/>
          </a:xfrm>
          <a:prstGeom prst="rect">
            <a:avLst/>
          </a:prstGeom>
          <a:effectLst/>
        </p:spPr>
      </p:pic>
      <p:sp>
        <p:nvSpPr>
          <p:cNvPr id="18" name="TextBox 17">
            <a:extLst>
              <a:ext uri="{FF2B5EF4-FFF2-40B4-BE49-F238E27FC236}">
                <a16:creationId xmlns:a16="http://schemas.microsoft.com/office/drawing/2014/main" id="{8DEABC5C-F292-451F-9944-9584D5FC61E0}"/>
              </a:ext>
            </a:extLst>
          </p:cNvPr>
          <p:cNvSpPr txBox="1"/>
          <p:nvPr userDrawn="1"/>
        </p:nvSpPr>
        <p:spPr>
          <a:xfrm>
            <a:off x="9311505" y="-74948"/>
            <a:ext cx="3536989" cy="1708801"/>
          </a:xfrm>
          <a:prstGeom prst="rect">
            <a:avLst/>
          </a:prstGeom>
          <a:noFill/>
        </p:spPr>
        <p:txBody>
          <a:bodyPr wrap="square" rtlCol="0">
            <a:spAutoFit/>
          </a:bodyPr>
          <a:lstStyle/>
          <a:p>
            <a:pPr>
              <a:lnSpc>
                <a:spcPts val="1400"/>
              </a:lnSpc>
            </a:pPr>
            <a:r>
              <a:rPr lang="en-US" sz="1600" spc="1200" dirty="0">
                <a:solidFill>
                  <a:schemeClr val="bg1">
                    <a:lumMod val="75000"/>
                    <a:alpha val="36000"/>
                  </a:schemeClr>
                </a:solidFill>
                <a:latin typeface="Century Gothic" panose="020B0502020202020204" pitchFamily="34" charset="0"/>
              </a:rPr>
              <a:t>................</a:t>
            </a:r>
          </a:p>
          <a:p>
            <a:pPr>
              <a:lnSpc>
                <a:spcPts val="1400"/>
              </a:lnSpc>
            </a:pPr>
            <a:r>
              <a:rPr lang="en-US" sz="1600" spc="1200" dirty="0">
                <a:solidFill>
                  <a:schemeClr val="bg1">
                    <a:lumMod val="75000"/>
                    <a:alpha val="36000"/>
                  </a:schemeClr>
                </a:solidFill>
                <a:latin typeface="Century Gothic" panose="020B0502020202020204" pitchFamily="34" charset="0"/>
              </a:rPr>
              <a:t>................</a:t>
            </a:r>
          </a:p>
          <a:p>
            <a:pPr>
              <a:lnSpc>
                <a:spcPts val="1400"/>
              </a:lnSpc>
            </a:pPr>
            <a:r>
              <a:rPr lang="en-US" sz="1600" spc="1200" dirty="0">
                <a:solidFill>
                  <a:schemeClr val="bg1">
                    <a:lumMod val="75000"/>
                    <a:alpha val="36000"/>
                  </a:schemeClr>
                </a:solidFill>
                <a:latin typeface="Century Gothic" panose="020B0502020202020204" pitchFamily="34" charset="0"/>
              </a:rPr>
              <a:t>................</a:t>
            </a:r>
          </a:p>
          <a:p>
            <a:pPr>
              <a:lnSpc>
                <a:spcPts val="1400"/>
              </a:lnSpc>
            </a:pPr>
            <a:r>
              <a:rPr lang="en-US" sz="1600" spc="1200" dirty="0">
                <a:solidFill>
                  <a:schemeClr val="bg1">
                    <a:lumMod val="75000"/>
                    <a:alpha val="36000"/>
                  </a:schemeClr>
                </a:solidFill>
                <a:latin typeface="Century Gothic" panose="020B0502020202020204" pitchFamily="34" charset="0"/>
              </a:rPr>
              <a:t>................</a:t>
            </a:r>
          </a:p>
          <a:p>
            <a:pPr>
              <a:lnSpc>
                <a:spcPts val="1400"/>
              </a:lnSpc>
            </a:pPr>
            <a:r>
              <a:rPr lang="en-US" sz="1600" spc="1200" dirty="0">
                <a:solidFill>
                  <a:schemeClr val="bg1">
                    <a:lumMod val="75000"/>
                    <a:alpha val="36000"/>
                  </a:schemeClr>
                </a:solidFill>
                <a:latin typeface="Century Gothic" panose="020B0502020202020204" pitchFamily="34" charset="0"/>
              </a:rPr>
              <a:t>................</a:t>
            </a:r>
          </a:p>
          <a:p>
            <a:pPr>
              <a:lnSpc>
                <a:spcPts val="1400"/>
              </a:lnSpc>
            </a:pPr>
            <a:r>
              <a:rPr lang="en-US" sz="1600" spc="1200" dirty="0">
                <a:solidFill>
                  <a:schemeClr val="bg1">
                    <a:lumMod val="75000"/>
                    <a:alpha val="36000"/>
                  </a:schemeClr>
                </a:solidFill>
                <a:latin typeface="Century Gothic" panose="020B0502020202020204" pitchFamily="34" charset="0"/>
              </a:rPr>
              <a:t>................</a:t>
            </a:r>
          </a:p>
          <a:p>
            <a:pPr>
              <a:lnSpc>
                <a:spcPts val="1400"/>
              </a:lnSpc>
            </a:pPr>
            <a:r>
              <a:rPr lang="en-US" sz="1600" spc="1200" dirty="0">
                <a:solidFill>
                  <a:schemeClr val="bg1">
                    <a:lumMod val="75000"/>
                    <a:alpha val="36000"/>
                  </a:schemeClr>
                </a:solidFill>
                <a:latin typeface="Century Gothic" panose="020B0502020202020204" pitchFamily="34" charset="0"/>
              </a:rPr>
              <a:t>................</a:t>
            </a:r>
          </a:p>
          <a:p>
            <a:pPr>
              <a:lnSpc>
                <a:spcPts val="1400"/>
              </a:lnSpc>
            </a:pPr>
            <a:r>
              <a:rPr lang="en-US" sz="1600" spc="1200" dirty="0">
                <a:solidFill>
                  <a:schemeClr val="bg1">
                    <a:lumMod val="75000"/>
                    <a:alpha val="36000"/>
                  </a:schemeClr>
                </a:solidFill>
                <a:latin typeface="Century Gothic" panose="020B0502020202020204" pitchFamily="34" charset="0"/>
              </a:rPr>
              <a:t>................</a:t>
            </a:r>
          </a:p>
          <a:p>
            <a:pPr>
              <a:lnSpc>
                <a:spcPts val="1400"/>
              </a:lnSpc>
            </a:pPr>
            <a:endParaRPr lang="en-US" sz="1600" spc="1200" dirty="0">
              <a:solidFill>
                <a:schemeClr val="bg1">
                  <a:lumMod val="75000"/>
                  <a:alpha val="36000"/>
                </a:schemeClr>
              </a:solidFill>
              <a:latin typeface="Century Gothic" panose="020B0502020202020204" pitchFamily="34" charset="0"/>
            </a:endParaRPr>
          </a:p>
        </p:txBody>
      </p:sp>
      <p:sp>
        <p:nvSpPr>
          <p:cNvPr id="19" name="TextBox 18">
            <a:extLst>
              <a:ext uri="{FF2B5EF4-FFF2-40B4-BE49-F238E27FC236}">
                <a16:creationId xmlns:a16="http://schemas.microsoft.com/office/drawing/2014/main" id="{1F5D395C-3D4F-47DE-9169-C7727161FD2B}"/>
              </a:ext>
            </a:extLst>
          </p:cNvPr>
          <p:cNvSpPr txBox="1"/>
          <p:nvPr userDrawn="1"/>
        </p:nvSpPr>
        <p:spPr>
          <a:xfrm>
            <a:off x="9877121" y="262323"/>
            <a:ext cx="2149227" cy="723275"/>
          </a:xfrm>
          <a:prstGeom prst="rect">
            <a:avLst/>
          </a:prstGeom>
          <a:noFill/>
        </p:spPr>
        <p:txBody>
          <a:bodyPr wrap="square" rtlCol="0">
            <a:spAutoFit/>
          </a:bodyPr>
          <a:lstStyle/>
          <a:p>
            <a:r>
              <a:rPr lang="en-US" sz="2000" dirty="0">
                <a:solidFill>
                  <a:schemeClr val="bg1"/>
                </a:solidFill>
              </a:rPr>
              <a:t>NREIP</a:t>
            </a:r>
          </a:p>
          <a:p>
            <a:r>
              <a:rPr lang="en-US" sz="1050" spc="0" baseline="0" dirty="0">
                <a:solidFill>
                  <a:schemeClr val="bg1"/>
                </a:solidFill>
                <a:latin typeface="Century Gothic" panose="020B0502020202020204" pitchFamily="34" charset="0"/>
              </a:rPr>
              <a:t>NAVAL RESEARCH ENTERPRISE </a:t>
            </a:r>
            <a:br>
              <a:rPr lang="en-US" sz="1050" spc="0" baseline="0" dirty="0">
                <a:solidFill>
                  <a:schemeClr val="bg1"/>
                </a:solidFill>
                <a:latin typeface="Century Gothic" panose="020B0502020202020204" pitchFamily="34" charset="0"/>
              </a:rPr>
            </a:br>
            <a:r>
              <a:rPr lang="en-US" sz="1050" spc="0" baseline="0" dirty="0">
                <a:solidFill>
                  <a:schemeClr val="bg1"/>
                </a:solidFill>
                <a:latin typeface="Century Gothic" panose="020B0502020202020204" pitchFamily="34" charset="0"/>
              </a:rPr>
              <a:t>INTERNSHIP PROGRAM</a:t>
            </a:r>
          </a:p>
        </p:txBody>
      </p:sp>
    </p:spTree>
    <p:extLst>
      <p:ext uri="{BB962C8B-B14F-4D97-AF65-F5344CB8AC3E}">
        <p14:creationId xmlns:p14="http://schemas.microsoft.com/office/powerpoint/2010/main" val="1091650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62"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hdr="0" ftr="0" dt="0"/>
  <p:txStyles>
    <p:titleStyle>
      <a:lvl1pPr algn="l" defTabSz="914400" rtl="0" eaLnBrk="1" latinLnBrk="0" hangingPunct="1">
        <a:lnSpc>
          <a:spcPct val="90000"/>
        </a:lnSpc>
        <a:spcBef>
          <a:spcPct val="0"/>
        </a:spcBef>
        <a:buNone/>
        <a:defRPr sz="1800" kern="1200">
          <a:solidFill>
            <a:srgbClr val="003B4F"/>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100" kern="1200">
          <a:solidFill>
            <a:srgbClr val="003B4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rgbClr val="003B4F"/>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rgbClr val="003B4F"/>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rgbClr val="003B4F"/>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rgbClr val="003B4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2" userDrawn="1">
          <p15:clr>
            <a:srgbClr val="F26B43"/>
          </p15:clr>
        </p15:guide>
        <p15:guide id="2" pos="2592" userDrawn="1">
          <p15:clr>
            <a:srgbClr val="F26B43"/>
          </p15:clr>
        </p15:guide>
        <p15:guide id="3" pos="5112" userDrawn="1">
          <p15:clr>
            <a:srgbClr val="F26B43"/>
          </p15:clr>
        </p15:guide>
        <p15:guide id="4" orient="horz" pos="254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976C97-6523-4A39-B4B9-58DB593FB7C0}"/>
              </a:ext>
            </a:extLst>
          </p:cNvPr>
          <p:cNvSpPr/>
          <p:nvPr/>
        </p:nvSpPr>
        <p:spPr>
          <a:xfrm>
            <a:off x="0" y="1257300"/>
            <a:ext cx="4128308" cy="5595730"/>
          </a:xfrm>
          <a:prstGeom prst="rect">
            <a:avLst/>
          </a:prstGeom>
          <a:solidFill>
            <a:srgbClr val="00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icture containing text, person, indoor, room&#10;&#10;Description automatically generated">
            <a:extLst>
              <a:ext uri="{FF2B5EF4-FFF2-40B4-BE49-F238E27FC236}">
                <a16:creationId xmlns:a16="http://schemas.microsoft.com/office/drawing/2014/main" id="{C7908544-BC18-4B51-A046-C133C62AA94F}"/>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9748" r="30370"/>
          <a:stretch/>
        </p:blipFill>
        <p:spPr>
          <a:xfrm>
            <a:off x="4128308" y="1257300"/>
            <a:ext cx="4004170" cy="2797865"/>
          </a:xfrm>
          <a:prstGeom prst="rect">
            <a:avLst/>
          </a:prstGeom>
        </p:spPr>
      </p:pic>
      <p:sp>
        <p:nvSpPr>
          <p:cNvPr id="8" name="Rectangle 7">
            <a:extLst>
              <a:ext uri="{FF2B5EF4-FFF2-40B4-BE49-F238E27FC236}">
                <a16:creationId xmlns:a16="http://schemas.microsoft.com/office/drawing/2014/main" id="{A1669B33-FE15-49A3-9C01-4177C9E55355}"/>
              </a:ext>
            </a:extLst>
          </p:cNvPr>
          <p:cNvSpPr/>
          <p:nvPr/>
        </p:nvSpPr>
        <p:spPr>
          <a:xfrm>
            <a:off x="258" y="2126902"/>
            <a:ext cx="120504" cy="4740669"/>
          </a:xfrm>
          <a:prstGeom prst="rect">
            <a:avLst/>
          </a:prstGeom>
          <a:solidFill>
            <a:srgbClr val="A26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8C4402-1530-48A1-A16E-F1785ECA095B}"/>
              </a:ext>
            </a:extLst>
          </p:cNvPr>
          <p:cNvSpPr txBox="1"/>
          <p:nvPr/>
        </p:nvSpPr>
        <p:spPr>
          <a:xfrm>
            <a:off x="1062970" y="377181"/>
            <a:ext cx="5881294" cy="615553"/>
          </a:xfrm>
          <a:prstGeom prst="rect">
            <a:avLst/>
          </a:prstGeom>
          <a:noFill/>
          <a:effectLst>
            <a:glow rad="850900">
              <a:schemeClr val="accent1">
                <a:alpha val="30000"/>
              </a:schemeClr>
            </a:glow>
          </a:effectLst>
        </p:spPr>
        <p:txBody>
          <a:bodyPr wrap="square" rtlCol="0">
            <a:spAutoFit/>
          </a:bodyPr>
          <a:lstStyle/>
          <a:p>
            <a:r>
              <a:rPr lang="en-US" sz="1700" dirty="0" err="1">
                <a:solidFill>
                  <a:srgbClr val="003B4F"/>
                </a:solidFill>
                <a:latin typeface="Century Gothic" panose="020B0502020202020204" pitchFamily="34" charset="0"/>
              </a:rPr>
              <a:t>SoNAR</a:t>
            </a:r>
            <a:r>
              <a:rPr lang="en-US" sz="1700" dirty="0">
                <a:solidFill>
                  <a:srgbClr val="003B4F"/>
                </a:solidFill>
                <a:latin typeface="Century Gothic" panose="020B0502020202020204" pitchFamily="34" charset="0"/>
              </a:rPr>
              <a:t> Defensive Drone Detection in 2D &amp; 3D Spaces (</a:t>
            </a:r>
            <a:r>
              <a:rPr lang="en-US" sz="1700" dirty="0" err="1">
                <a:solidFill>
                  <a:srgbClr val="003B4F"/>
                </a:solidFill>
                <a:latin typeface="Century Gothic" panose="020B0502020202020204" pitchFamily="34" charset="0"/>
              </a:rPr>
              <a:t>SoDDD</a:t>
            </a:r>
            <a:r>
              <a:rPr lang="en-US" sz="1700" dirty="0">
                <a:solidFill>
                  <a:srgbClr val="003B4F"/>
                </a:solidFill>
                <a:latin typeface="Century Gothic" panose="020B0502020202020204" pitchFamily="34" charset="0"/>
              </a:rPr>
              <a:t> 2DS &amp; </a:t>
            </a:r>
            <a:r>
              <a:rPr lang="en-US" sz="1700" dirty="0" err="1">
                <a:solidFill>
                  <a:srgbClr val="003B4F"/>
                </a:solidFill>
                <a:latin typeface="Century Gothic" panose="020B0502020202020204" pitchFamily="34" charset="0"/>
              </a:rPr>
              <a:t>SoDDD</a:t>
            </a:r>
            <a:r>
              <a:rPr lang="en-US" sz="1700" dirty="0">
                <a:solidFill>
                  <a:srgbClr val="003B4F"/>
                </a:solidFill>
                <a:latin typeface="Century Gothic" panose="020B0502020202020204" pitchFamily="34" charset="0"/>
              </a:rPr>
              <a:t> 3DS)</a:t>
            </a:r>
          </a:p>
        </p:txBody>
      </p:sp>
      <p:sp>
        <p:nvSpPr>
          <p:cNvPr id="14" name="TextBox 13">
            <a:extLst>
              <a:ext uri="{FF2B5EF4-FFF2-40B4-BE49-F238E27FC236}">
                <a16:creationId xmlns:a16="http://schemas.microsoft.com/office/drawing/2014/main" id="{AF98A233-AE0F-41A3-84C8-89748A5DF9BF}"/>
              </a:ext>
            </a:extLst>
          </p:cNvPr>
          <p:cNvSpPr txBox="1"/>
          <p:nvPr/>
        </p:nvSpPr>
        <p:spPr>
          <a:xfrm>
            <a:off x="335979" y="1678043"/>
            <a:ext cx="3589066" cy="4893647"/>
          </a:xfrm>
          <a:prstGeom prst="rect">
            <a:avLst/>
          </a:prstGeom>
          <a:noFill/>
        </p:spPr>
        <p:txBody>
          <a:bodyPr wrap="square" rtlCol="0">
            <a:spAutoFit/>
          </a:bodyPr>
          <a:lstStyle/>
          <a:p>
            <a:endParaRPr lang="en-US" sz="1200" b="1" dirty="0">
              <a:solidFill>
                <a:schemeClr val="bg1"/>
              </a:solidFill>
              <a:latin typeface="Century Gothic" panose="020B0502020202020204" pitchFamily="34" charset="0"/>
              <a:cs typeface="Arial" panose="020B0604020202020204" pitchFamily="34" charset="0"/>
            </a:endParaRPr>
          </a:p>
          <a:p>
            <a:endParaRPr lang="en-US" sz="1200" b="1" dirty="0">
              <a:solidFill>
                <a:schemeClr val="bg1"/>
              </a:solidFill>
              <a:latin typeface="Century Gothic" panose="020B0502020202020204" pitchFamily="34" charset="0"/>
              <a:cs typeface="Arial" panose="020B0604020202020204" pitchFamily="34" charset="0"/>
            </a:endParaRPr>
          </a:p>
          <a:p>
            <a:r>
              <a:rPr lang="en-US" sz="1200" dirty="0">
                <a:solidFill>
                  <a:schemeClr val="bg1"/>
                </a:solidFill>
                <a:latin typeface="Century Gothic" panose="020B0502020202020204" pitchFamily="34" charset="0"/>
                <a:cs typeface="Arial" panose="020B0604020202020204" pitchFamily="34" charset="0"/>
              </a:rPr>
              <a:t>My aim was to learn how to design models in SolidWorks and apply advanced mathematics in a practical setting. I wanted to do this in a way that would drastically increase the area in which red team can detect enemy aircraft. The metrics of success were a 5x increase in detection area and &lt;5% false positive for drone detection.</a:t>
            </a:r>
          </a:p>
          <a:p>
            <a:endParaRPr lang="en-US" sz="1200" dirty="0">
              <a:solidFill>
                <a:schemeClr val="bg1"/>
              </a:solidFill>
              <a:latin typeface="Century Gothic" panose="020B0502020202020204" pitchFamily="34" charset="0"/>
              <a:cs typeface="Arial" panose="020B0604020202020204" pitchFamily="34" charset="0"/>
            </a:endParaRPr>
          </a:p>
          <a:p>
            <a:r>
              <a:rPr lang="en-US" sz="1200" dirty="0">
                <a:solidFill>
                  <a:schemeClr val="bg1"/>
                </a:solidFill>
                <a:latin typeface="Century Gothic" panose="020B0502020202020204" pitchFamily="34" charset="0"/>
                <a:cs typeface="Arial" panose="020B0604020202020204" pitchFamily="34" charset="0"/>
              </a:rPr>
              <a:t>The methods I used to accomplish this aim were coding in C++, rapid prototyping using CAD, and collaboration with coworkers to overcome roadblocks.</a:t>
            </a:r>
          </a:p>
          <a:p>
            <a:endParaRPr lang="en-US" sz="1200" dirty="0">
              <a:solidFill>
                <a:schemeClr val="bg1"/>
              </a:solidFill>
              <a:latin typeface="Century Gothic" panose="020B0502020202020204" pitchFamily="34" charset="0"/>
              <a:cs typeface="Arial" panose="020B0604020202020204" pitchFamily="34" charset="0"/>
            </a:endParaRPr>
          </a:p>
          <a:p>
            <a:r>
              <a:rPr lang="en-US" sz="1200" dirty="0">
                <a:solidFill>
                  <a:schemeClr val="bg1"/>
                </a:solidFill>
                <a:latin typeface="Century Gothic" panose="020B0502020202020204" pitchFamily="34" charset="0"/>
                <a:cs typeface="Arial" panose="020B0604020202020204" pitchFamily="34" charset="0"/>
              </a:rPr>
              <a:t>My contributions were twofold: the CAD models to move the ultrasonic sensor and the code that governs the system. The CAD models connected the two servos to the ultrasonic sensor in a pan-tilt like system. The code controls the pan-tilt and calculates the location of the detected drone in spherical coordinates. It also filters out false positives by taking initial mappings of the surrounding environment.</a:t>
            </a:r>
            <a:endParaRPr lang="en-US" sz="1200" dirty="0">
              <a:solidFill>
                <a:schemeClr val="bg1"/>
              </a:solidFill>
            </a:endParaRPr>
          </a:p>
        </p:txBody>
      </p:sp>
      <p:sp>
        <p:nvSpPr>
          <p:cNvPr id="3" name="Oval 2">
            <a:extLst>
              <a:ext uri="{FF2B5EF4-FFF2-40B4-BE49-F238E27FC236}">
                <a16:creationId xmlns:a16="http://schemas.microsoft.com/office/drawing/2014/main" id="{9F0CCDFC-DD1B-486D-BFA5-4364C1690B5A}"/>
              </a:ext>
            </a:extLst>
          </p:cNvPr>
          <p:cNvSpPr/>
          <p:nvPr/>
        </p:nvSpPr>
        <p:spPr>
          <a:xfrm>
            <a:off x="120762" y="162496"/>
            <a:ext cx="792918" cy="796480"/>
          </a:xfrm>
          <a:prstGeom prst="ellipse">
            <a:avLst/>
          </a:prstGeom>
          <a:solidFill>
            <a:srgbClr val="A26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3" name="TextBox 12">
            <a:extLst>
              <a:ext uri="{FF2B5EF4-FFF2-40B4-BE49-F238E27FC236}">
                <a16:creationId xmlns:a16="http://schemas.microsoft.com/office/drawing/2014/main" id="{801EE1E8-BB2D-42B2-A658-E162E4F49E08}"/>
              </a:ext>
            </a:extLst>
          </p:cNvPr>
          <p:cNvSpPr txBox="1"/>
          <p:nvPr/>
        </p:nvSpPr>
        <p:spPr>
          <a:xfrm>
            <a:off x="4276618" y="4041173"/>
            <a:ext cx="3787076" cy="2839239"/>
          </a:xfrm>
          <a:prstGeom prst="rect">
            <a:avLst/>
          </a:prstGeom>
          <a:noFill/>
        </p:spPr>
        <p:txBody>
          <a:bodyPr wrap="square" rtlCol="0">
            <a:spAutoFit/>
          </a:bodyPr>
          <a:lstStyle/>
          <a:p>
            <a:r>
              <a:rPr lang="en-US" sz="1050" b="1" dirty="0">
                <a:solidFill>
                  <a:srgbClr val="003B4F"/>
                </a:solidFill>
                <a:latin typeface="Century Gothic" panose="020B0502020202020204" pitchFamily="34" charset="0"/>
                <a:cs typeface="Arial" panose="020B0604020202020204" pitchFamily="34" charset="0"/>
              </a:rPr>
              <a:t>Takeaways:</a:t>
            </a:r>
          </a:p>
          <a:p>
            <a:pPr marL="228600" indent="-228600">
              <a:buAutoNum type="arabicPeriod"/>
            </a:pPr>
            <a:endParaRPr lang="en-US" sz="1050" b="1" dirty="0">
              <a:solidFill>
                <a:srgbClr val="003B4F"/>
              </a:solidFill>
              <a:latin typeface="Century Gothic" panose="020B0502020202020204" pitchFamily="34" charset="0"/>
              <a:cs typeface="Arial" panose="020B0604020202020204" pitchFamily="34" charset="0"/>
            </a:endParaRPr>
          </a:p>
          <a:p>
            <a:pPr marL="228600" indent="-228600">
              <a:buFontTx/>
              <a:buAutoNum type="arabicPeriod"/>
            </a:pPr>
            <a:r>
              <a:rPr lang="en-US" sz="1050" b="1" dirty="0">
                <a:solidFill>
                  <a:srgbClr val="003B4F"/>
                </a:solidFill>
                <a:latin typeface="Century Gothic" panose="020B0502020202020204" pitchFamily="34" charset="0"/>
                <a:cs typeface="Arial" panose="020B0604020202020204" pitchFamily="34" charset="0"/>
              </a:rPr>
              <a:t>The internship was valuable to me because I learned the steps to engineer a product from start to finish. I learned that projects often have multiple iterations before the desired result is achieved.</a:t>
            </a:r>
          </a:p>
          <a:p>
            <a:pPr marL="228600" indent="-228600">
              <a:buFontTx/>
              <a:buAutoNum type="arabicPeriod"/>
            </a:pPr>
            <a:endParaRPr lang="en-US" sz="1050" b="1" dirty="0">
              <a:solidFill>
                <a:srgbClr val="003B4F"/>
              </a:solidFill>
              <a:latin typeface="Century Gothic" panose="020B0502020202020204" pitchFamily="34" charset="0"/>
              <a:cs typeface="Arial" panose="020B0604020202020204" pitchFamily="34" charset="0"/>
            </a:endParaRPr>
          </a:p>
          <a:p>
            <a:pPr marL="228600" indent="-228600">
              <a:buFontTx/>
              <a:buAutoNum type="arabicPeriod"/>
            </a:pPr>
            <a:r>
              <a:rPr lang="en-US" sz="1050" b="1" dirty="0">
                <a:solidFill>
                  <a:srgbClr val="003B4F"/>
                </a:solidFill>
                <a:latin typeface="Century Gothic" panose="020B0502020202020204" pitchFamily="34" charset="0"/>
                <a:cs typeface="Arial" panose="020B0604020202020204" pitchFamily="34" charset="0"/>
              </a:rPr>
              <a:t>I am most proud that I gave Red Team a system that can detect enemies with &gt;98% true positives when in 2D configuration. This greatly bolsters their defense against aggressors. </a:t>
            </a:r>
          </a:p>
          <a:p>
            <a:pPr marL="228600" indent="-228600">
              <a:buFontTx/>
              <a:buAutoNum type="arabicPeriod"/>
            </a:pPr>
            <a:endParaRPr lang="en-US" sz="1050" b="1" dirty="0">
              <a:solidFill>
                <a:srgbClr val="003B4F"/>
              </a:solidFill>
              <a:latin typeface="Century Gothic" panose="020B0502020202020204" pitchFamily="34" charset="0"/>
              <a:cs typeface="Arial" panose="020B0604020202020204" pitchFamily="34" charset="0"/>
            </a:endParaRPr>
          </a:p>
          <a:p>
            <a:pPr marL="228600" indent="-228600">
              <a:buFontTx/>
              <a:buAutoNum type="arabicPeriod"/>
            </a:pPr>
            <a:r>
              <a:rPr lang="en-US" sz="1050" b="1" dirty="0">
                <a:solidFill>
                  <a:srgbClr val="003B4F"/>
                </a:solidFill>
                <a:latin typeface="Century Gothic" panose="020B0502020202020204" pitchFamily="34" charset="0"/>
                <a:cs typeface="Arial" panose="020B0604020202020204" pitchFamily="34" charset="0"/>
              </a:rPr>
              <a:t>My parting advice is to find coworkers to contact during roadblocks and brainstorming. They make a large difference in one’s ability to quickly solve issues and their differing perspectives and approaches are invaluable.</a:t>
            </a:r>
            <a:endParaRPr lang="en-US" sz="1050" dirty="0">
              <a:solidFill>
                <a:srgbClr val="003B4F"/>
              </a:solidFill>
            </a:endParaRPr>
          </a:p>
        </p:txBody>
      </p:sp>
      <p:sp>
        <p:nvSpPr>
          <p:cNvPr id="27" name="TextBox 26">
            <a:extLst>
              <a:ext uri="{FF2B5EF4-FFF2-40B4-BE49-F238E27FC236}">
                <a16:creationId xmlns:a16="http://schemas.microsoft.com/office/drawing/2014/main" id="{1B3C5953-CB94-4597-B218-220655FE2390}"/>
              </a:ext>
            </a:extLst>
          </p:cNvPr>
          <p:cNvSpPr txBox="1"/>
          <p:nvPr/>
        </p:nvSpPr>
        <p:spPr>
          <a:xfrm>
            <a:off x="8132478" y="1257300"/>
            <a:ext cx="4031453" cy="2862322"/>
          </a:xfrm>
          <a:prstGeom prst="rect">
            <a:avLst/>
          </a:prstGeom>
          <a:noFill/>
        </p:spPr>
        <p:txBody>
          <a:bodyPr wrap="square" rtlCol="0">
            <a:spAutoFit/>
          </a:bodyPr>
          <a:lstStyle/>
          <a:p>
            <a:r>
              <a:rPr lang="en-US" sz="1100" b="1" dirty="0">
                <a:solidFill>
                  <a:srgbClr val="003B4F"/>
                </a:solidFill>
                <a:latin typeface="Century Gothic" panose="020B0502020202020204" pitchFamily="34" charset="0"/>
                <a:cs typeface="Arial" panose="020B0604020202020204" pitchFamily="34" charset="0"/>
              </a:rPr>
              <a:t>Results / Accomplishments / Next Steps:</a:t>
            </a:r>
          </a:p>
          <a:p>
            <a:r>
              <a:rPr lang="en-US" sz="1000" dirty="0">
                <a:solidFill>
                  <a:srgbClr val="003B4F"/>
                </a:solidFill>
                <a:latin typeface="Century Gothic" panose="020B0502020202020204" pitchFamily="34" charset="0"/>
                <a:cs typeface="Arial" panose="020B0604020202020204" pitchFamily="34" charset="0"/>
              </a:rPr>
              <a:t>I demonstrated adaptability to underperforming parts and software incompatibilities. The 2D scanning system and  3D system have a 9x and 63x respective increase in detection area over the previous architecture.  </a:t>
            </a:r>
          </a:p>
          <a:p>
            <a:endParaRPr lang="en-US" sz="1000" dirty="0">
              <a:solidFill>
                <a:srgbClr val="003B4F"/>
              </a:solidFill>
              <a:latin typeface="Century Gothic" panose="020B0502020202020204" pitchFamily="34" charset="0"/>
              <a:cs typeface="Arial" panose="020B0604020202020204" pitchFamily="34" charset="0"/>
            </a:endParaRPr>
          </a:p>
          <a:p>
            <a:r>
              <a:rPr lang="en-US" sz="1000" dirty="0">
                <a:solidFill>
                  <a:srgbClr val="003B4F"/>
                </a:solidFill>
                <a:latin typeface="Century Gothic" panose="020B0502020202020204" pitchFamily="34" charset="0"/>
                <a:cs typeface="Arial" panose="020B0604020202020204" pitchFamily="34" charset="0"/>
              </a:rPr>
              <a:t>The impact for the Navy is new capabilities for the Game of Drones program. New hires will have more setup options to detect enemies, akin to the variety of options in real-world settings.</a:t>
            </a:r>
          </a:p>
          <a:p>
            <a:endParaRPr lang="en-US" sz="1000" dirty="0">
              <a:solidFill>
                <a:srgbClr val="003B4F"/>
              </a:solidFill>
              <a:latin typeface="Century Gothic" panose="020B0502020202020204" pitchFamily="34" charset="0"/>
              <a:cs typeface="Arial" panose="020B0604020202020204" pitchFamily="34" charset="0"/>
            </a:endParaRPr>
          </a:p>
          <a:p>
            <a:r>
              <a:rPr lang="en-US" sz="1000" dirty="0">
                <a:solidFill>
                  <a:srgbClr val="003B4F"/>
                </a:solidFill>
                <a:latin typeface="Century Gothic" panose="020B0502020202020204" pitchFamily="34" charset="0"/>
                <a:cs typeface="Arial" panose="020B0604020202020204" pitchFamily="34" charset="0"/>
              </a:rPr>
              <a:t>What’s most important is that I collaborated with my peers to bolster my engineering capabilities and integrate my system into the GUI for the course.</a:t>
            </a:r>
          </a:p>
          <a:p>
            <a:r>
              <a:rPr lang="en-US" sz="1000" dirty="0">
                <a:solidFill>
                  <a:srgbClr val="003B4F"/>
                </a:solidFill>
                <a:latin typeface="Century Gothic" panose="020B0502020202020204" pitchFamily="34" charset="0"/>
                <a:cs typeface="Arial" panose="020B0604020202020204" pitchFamily="34" charset="0"/>
              </a:rPr>
              <a:t> </a:t>
            </a:r>
          </a:p>
          <a:p>
            <a:r>
              <a:rPr lang="en-US" sz="1000" dirty="0">
                <a:solidFill>
                  <a:srgbClr val="003B4F"/>
                </a:solidFill>
                <a:latin typeface="Century Gothic" panose="020B0502020202020204" pitchFamily="34" charset="0"/>
                <a:cs typeface="Arial" panose="020B0604020202020204" pitchFamily="34" charset="0"/>
              </a:rPr>
              <a:t>In future, this project will be capable of mapping objects up to 30 feet away, as opposed to the current 8 feet limit. LiDAR will also enable more consistent detection of smaller drones.</a:t>
            </a:r>
            <a:endParaRPr lang="en-US" sz="1000" dirty="0">
              <a:solidFill>
                <a:srgbClr val="003B4F"/>
              </a:solidFill>
            </a:endParaRPr>
          </a:p>
        </p:txBody>
      </p:sp>
      <p:sp>
        <p:nvSpPr>
          <p:cNvPr id="5" name="Rectangle 4">
            <a:extLst>
              <a:ext uri="{FF2B5EF4-FFF2-40B4-BE49-F238E27FC236}">
                <a16:creationId xmlns:a16="http://schemas.microsoft.com/office/drawing/2014/main" id="{28DB9152-27DE-4D4A-9FC7-0970E8BE5C15}"/>
              </a:ext>
            </a:extLst>
          </p:cNvPr>
          <p:cNvSpPr/>
          <p:nvPr/>
        </p:nvSpPr>
        <p:spPr>
          <a:xfrm>
            <a:off x="4128308" y="1257300"/>
            <a:ext cx="4004170" cy="27978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C1D9E08-D547-4F97-907B-0DCBAF3E4291}"/>
              </a:ext>
            </a:extLst>
          </p:cNvPr>
          <p:cNvSpPr/>
          <p:nvPr/>
        </p:nvSpPr>
        <p:spPr>
          <a:xfrm>
            <a:off x="8147808" y="4055165"/>
            <a:ext cx="4043933" cy="27978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TextBox 5">
            <a:extLst>
              <a:ext uri="{FF2B5EF4-FFF2-40B4-BE49-F238E27FC236}">
                <a16:creationId xmlns:a16="http://schemas.microsoft.com/office/drawing/2014/main" id="{3D19303D-C6BF-45B2-B87D-CF1C73E6DF01}"/>
              </a:ext>
            </a:extLst>
          </p:cNvPr>
          <p:cNvSpPr txBox="1"/>
          <p:nvPr/>
        </p:nvSpPr>
        <p:spPr>
          <a:xfrm>
            <a:off x="5171661" y="2323162"/>
            <a:ext cx="1848678" cy="369332"/>
          </a:xfrm>
          <a:prstGeom prst="rect">
            <a:avLst/>
          </a:prstGeom>
          <a:noFill/>
        </p:spPr>
        <p:txBody>
          <a:bodyPr wrap="square" rtlCol="0">
            <a:spAutoFit/>
          </a:bodyPr>
          <a:lstStyle/>
          <a:p>
            <a:pPr algn="ctr"/>
            <a:r>
              <a:rPr lang="en-US" dirty="0"/>
              <a:t>Image Area</a:t>
            </a:r>
          </a:p>
        </p:txBody>
      </p:sp>
      <p:pic>
        <p:nvPicPr>
          <p:cNvPr id="17" name="Picture 16" descr="Logo, company name&#10;&#10;Description automatically generated">
            <a:extLst>
              <a:ext uri="{FF2B5EF4-FFF2-40B4-BE49-F238E27FC236}">
                <a16:creationId xmlns:a16="http://schemas.microsoft.com/office/drawing/2014/main" id="{6F207500-18C9-8101-6B8B-D4C8B6156BF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4899" y="131759"/>
            <a:ext cx="979061" cy="976379"/>
          </a:xfrm>
          <a:prstGeom prst="rect">
            <a:avLst/>
          </a:prstGeom>
        </p:spPr>
      </p:pic>
      <p:pic>
        <p:nvPicPr>
          <p:cNvPr id="10" name="Picture 9" descr="A computer generated image of a machine&#10;&#10;Description automatically generated">
            <a:extLst>
              <a:ext uri="{FF2B5EF4-FFF2-40B4-BE49-F238E27FC236}">
                <a16:creationId xmlns:a16="http://schemas.microsoft.com/office/drawing/2014/main" id="{6A6B7C5A-B130-B65F-29EE-A8FC9191008B}"/>
              </a:ext>
            </a:extLst>
          </p:cNvPr>
          <p:cNvPicPr>
            <a:picLocks noChangeAspect="1"/>
          </p:cNvPicPr>
          <p:nvPr/>
        </p:nvPicPr>
        <p:blipFill rotWithShape="1">
          <a:blip r:embed="rId4"/>
          <a:srcRect t="14009" r="17252" b="6780"/>
          <a:stretch/>
        </p:blipFill>
        <p:spPr>
          <a:xfrm>
            <a:off x="8151662" y="4061080"/>
            <a:ext cx="4031454" cy="2797865"/>
          </a:xfrm>
          <a:prstGeom prst="rect">
            <a:avLst/>
          </a:prstGeom>
        </p:spPr>
      </p:pic>
      <p:sp>
        <p:nvSpPr>
          <p:cNvPr id="12" name="TextBox 11">
            <a:extLst>
              <a:ext uri="{FF2B5EF4-FFF2-40B4-BE49-F238E27FC236}">
                <a16:creationId xmlns:a16="http://schemas.microsoft.com/office/drawing/2014/main" id="{9877E029-2AE5-BFD9-2CD8-3966A0E2EC6D}"/>
              </a:ext>
            </a:extLst>
          </p:cNvPr>
          <p:cNvSpPr txBox="1"/>
          <p:nvPr/>
        </p:nvSpPr>
        <p:spPr>
          <a:xfrm>
            <a:off x="1233368" y="966605"/>
            <a:ext cx="70479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t>Matthew Sieger | </a:t>
            </a:r>
            <a:r>
              <a:rPr lang="en-US" sz="900" dirty="0" err="1"/>
              <a:t>Chheavong</a:t>
            </a:r>
            <a:r>
              <a:rPr lang="en-US" sz="900" dirty="0"/>
              <a:t> (Michelle) </a:t>
            </a:r>
            <a:r>
              <a:rPr lang="en-US" sz="900" dirty="0" err="1"/>
              <a:t>Chheung</a:t>
            </a:r>
            <a:r>
              <a:rPr lang="en-US" sz="900" dirty="0"/>
              <a:t>, Stacy </a:t>
            </a:r>
            <a:r>
              <a:rPr lang="en-US" sz="900" dirty="0" err="1"/>
              <a:t>Eang</a:t>
            </a:r>
            <a:r>
              <a:rPr lang="en-US" sz="900" dirty="0"/>
              <a:t>, Gonzalo Figueroa, Brenden Stevens, and Alberto </a:t>
            </a:r>
            <a:r>
              <a:rPr lang="en-US" sz="900" dirty="0" err="1"/>
              <a:t>Izarraraz</a:t>
            </a:r>
            <a:endParaRPr lang="en-US" sz="900" dirty="0"/>
          </a:p>
          <a:p>
            <a:pPr algn="l"/>
            <a:r>
              <a:rPr lang="en-US" sz="900" dirty="0"/>
              <a:t> </a:t>
            </a:r>
          </a:p>
        </p:txBody>
      </p:sp>
      <p:pic>
        <p:nvPicPr>
          <p:cNvPr id="21" name="Picture 20">
            <a:extLst>
              <a:ext uri="{FF2B5EF4-FFF2-40B4-BE49-F238E27FC236}">
                <a16:creationId xmlns:a16="http://schemas.microsoft.com/office/drawing/2014/main" id="{D753078D-197D-1B74-A9F3-3C296BD7EDEB}"/>
              </a:ext>
            </a:extLst>
          </p:cNvPr>
          <p:cNvPicPr>
            <a:picLocks noChangeAspect="1"/>
          </p:cNvPicPr>
          <p:nvPr/>
        </p:nvPicPr>
        <p:blipFill rotWithShape="1">
          <a:blip r:embed="rId5"/>
          <a:srcRect t="6886" r="2475" b="4543"/>
          <a:stretch/>
        </p:blipFill>
        <p:spPr>
          <a:xfrm>
            <a:off x="4128308" y="1262115"/>
            <a:ext cx="4004170" cy="2774243"/>
          </a:xfrm>
          <a:prstGeom prst="rect">
            <a:avLst/>
          </a:prstGeom>
        </p:spPr>
      </p:pic>
      <p:sp>
        <p:nvSpPr>
          <p:cNvPr id="22" name="TextBox 21">
            <a:extLst>
              <a:ext uri="{FF2B5EF4-FFF2-40B4-BE49-F238E27FC236}">
                <a16:creationId xmlns:a16="http://schemas.microsoft.com/office/drawing/2014/main" id="{EAD83EC9-E672-6FF4-CFFF-DC82440F135F}"/>
              </a:ext>
            </a:extLst>
          </p:cNvPr>
          <p:cNvSpPr txBox="1"/>
          <p:nvPr/>
        </p:nvSpPr>
        <p:spPr>
          <a:xfrm>
            <a:off x="12740" y="1572211"/>
            <a:ext cx="3850734" cy="523220"/>
          </a:xfrm>
          <a:prstGeom prst="rect">
            <a:avLst/>
          </a:prstGeom>
          <a:noFill/>
        </p:spPr>
        <p:txBody>
          <a:bodyPr wrap="none" rtlCol="0">
            <a:spAutoFit/>
          </a:bodyPr>
          <a:lstStyle/>
          <a:p>
            <a:r>
              <a:rPr lang="en-US" sz="1400" b="1" dirty="0">
                <a:solidFill>
                  <a:schemeClr val="bg1"/>
                </a:solidFill>
                <a:latin typeface="Century Gothic" panose="020B0502020202020204" pitchFamily="34" charset="0"/>
                <a:cs typeface="Arial" panose="020B0604020202020204" pitchFamily="34" charset="0"/>
              </a:rPr>
              <a:t>Project Objective and Intern Contribution: </a:t>
            </a:r>
          </a:p>
          <a:p>
            <a:endParaRPr lang="en-US" sz="1400" dirty="0"/>
          </a:p>
        </p:txBody>
      </p:sp>
    </p:spTree>
    <p:extLst>
      <p:ext uri="{BB962C8B-B14F-4D97-AF65-F5344CB8AC3E}">
        <p14:creationId xmlns:p14="http://schemas.microsoft.com/office/powerpoint/2010/main" val="2420932363"/>
      </p:ext>
    </p:extLst>
  </p:cSld>
  <p:clrMapOvr>
    <a:masterClrMapping/>
  </p:clrMapOvr>
</p:sld>
</file>

<file path=ppt/theme/theme1.xml><?xml version="1.0" encoding="utf-8"?>
<a:theme xmlns:a="http://schemas.openxmlformats.org/drawingml/2006/main" name="navalstemintern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6C64EECDDA047B25D08FE28DBC487" ma:contentTypeVersion="9" ma:contentTypeDescription="Create a new document." ma:contentTypeScope="" ma:versionID="7e262d28d961d8706fa8199bea4fc66a">
  <xsd:schema xmlns:xsd="http://www.w3.org/2001/XMLSchema" xmlns:xs="http://www.w3.org/2001/XMLSchema" xmlns:p="http://schemas.microsoft.com/office/2006/metadata/properties" xmlns:ns2="0e3d8754-ee69-4e4e-b99d-9ec9052128b8" xmlns:ns3="108c8c07-e8b1-48f6-bf07-aaca5c59ecdd" targetNamespace="http://schemas.microsoft.com/office/2006/metadata/properties" ma:root="true" ma:fieldsID="90ef98ef832f9908e7cc7f2ea64338c1" ns2:_="" ns3:_="">
    <xsd:import namespace="0e3d8754-ee69-4e4e-b99d-9ec9052128b8"/>
    <xsd:import namespace="108c8c07-e8b1-48f6-bf07-aaca5c59ecd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3d8754-ee69-4e4e-b99d-9ec9052128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acef215b-19b7-4691-95f4-27d2fe62d5df"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08c8c07-e8b1-48f6-bf07-aaca5c59ecd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aba6728-a48a-4625-8413-bd80f3bcd425}" ma:internalName="TaxCatchAll" ma:showField="CatchAllData" ma:web="108c8c07-e8b1-48f6-bf07-aaca5c59ecd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e3d8754-ee69-4e4e-b99d-9ec9052128b8">
      <Terms xmlns="http://schemas.microsoft.com/office/infopath/2007/PartnerControls"/>
    </lcf76f155ced4ddcb4097134ff3c332f>
    <TaxCatchAll xmlns="108c8c07-e8b1-48f6-bf07-aaca5c59ecd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7E1E57-02B0-4530-9C01-2B3FAAFD2A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3d8754-ee69-4e4e-b99d-9ec9052128b8"/>
    <ds:schemaRef ds:uri="108c8c07-e8b1-48f6-bf07-aaca5c59ec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43A673-4F47-4503-A18C-EC364B31D680}">
  <ds:schemaRefs>
    <ds:schemaRef ds:uri="http://schemas.microsoft.com/office/2006/metadata/properties"/>
    <ds:schemaRef ds:uri="http://schemas.microsoft.com/office/infopath/2007/PartnerControls"/>
    <ds:schemaRef ds:uri="0e3d8754-ee69-4e4e-b99d-9ec9052128b8"/>
    <ds:schemaRef ds:uri="108c8c07-e8b1-48f6-bf07-aaca5c59ecdd"/>
  </ds:schemaRefs>
</ds:datastoreItem>
</file>

<file path=customXml/itemProps3.xml><?xml version="1.0" encoding="utf-8"?>
<ds:datastoreItem xmlns:ds="http://schemas.openxmlformats.org/officeDocument/2006/customXml" ds:itemID="{F761711C-5C3D-435A-935F-C8D7A5F0D4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16854</TotalTime>
  <Words>451</Words>
  <Application>Microsoft Office PowerPoint</Application>
  <PresentationFormat>Widescreen</PresentationFormat>
  <Paragraphs>83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Century Gothic</vt:lpstr>
      <vt:lpstr>navalstemintern Master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 Ferris</dc:creator>
  <cp:lastModifiedBy>Matthew</cp:lastModifiedBy>
  <cp:revision>186</cp:revision>
  <dcterms:created xsi:type="dcterms:W3CDTF">2021-03-30T18:40:37Z</dcterms:created>
  <dcterms:modified xsi:type="dcterms:W3CDTF">2023-08-15T00:16:42Z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0x0101007CF6C64EECDDA047B25D08FE28DBC487</vt:lpwstr>
  </property>
  <property fmtid="{D5CDD505-2E9C-101B-9397-08002B2CF9AE}" pid="3" name="MediaServiceImageTags">
    <vt:lpwstr/>
  </property>
</Properties>
</file>