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7" r:id="rId4"/>
    <p:sldId id="262" r:id="rId5"/>
    <p:sldId id="261" r:id="rId6"/>
    <p:sldId id="263" r:id="rId7"/>
    <p:sldId id="276" r:id="rId8"/>
    <p:sldId id="265" r:id="rId9"/>
    <p:sldId id="266" r:id="rId10"/>
    <p:sldId id="267" r:id="rId11"/>
    <p:sldId id="268" r:id="rId12"/>
    <p:sldId id="275" r:id="rId13"/>
    <p:sldId id="270" r:id="rId14"/>
    <p:sldId id="279" r:id="rId15"/>
    <p:sldId id="277" r:id="rId16"/>
    <p:sldId id="28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D5EF-2D5A-4E02-6FE2-CDFABE62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97637-DB2C-9BA4-A5C5-475CAC06E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4522-3F4B-CE9F-0C28-EDEAC444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4E54-972A-71FA-F547-67F5FA1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5DCB-6C9A-A7B4-E060-015340A3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C195-22D9-BADC-47FB-80068279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5205-DC33-D708-8363-288DAB8AD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D60A-F99E-5E59-7B20-ED5BD521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255F7-90AC-61C7-92F6-AD4015F1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7162-64AC-8BCB-7A7E-8CD84B03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99E2B-9E59-7548-C91B-882CE20DA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14AC7-4B67-3DBF-264F-FCB9CB7CC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C0BE-E0A9-06A4-9B9F-19DF2D1B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70F4-635E-242B-E98A-3B4A38F6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57A9-571A-87B9-F734-D8F8A9A4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05D2-BB5D-8127-4068-CA9B3346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2722-DD6A-05BE-0AD2-64F07E92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8F3F-8EE6-A7B2-3869-C8146E48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BF99-1528-EE06-5FF5-FA5C69AC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5B5A-4298-16CF-1581-77457148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35F7-3930-C3E5-4F97-A7B41B20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B59F-DD72-FF22-17F1-900A85E1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3130-419B-299C-2B09-F6B58D5C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FD5B-852E-73A0-4078-AF443A8D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4E4B6-2C19-9374-DA18-63368F08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0664-63A8-9A06-D189-70147480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3CEE-D9DE-89F1-5E2C-B7403B075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E699-A0C8-23BE-18D9-D01A233D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425B9-7889-FDFE-128D-B9514047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1CB18-98A1-1B0E-E689-052BEC04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67FD6-C099-66F1-8BB8-A10687C5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52E3-4D17-3A16-8BCC-EB252518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99F08-C3F1-9A07-2B42-3BE9DA94D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67D1-1068-21E1-B33C-6DAC6E05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40851-A181-7C90-6F12-EA10930FB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749BC-CD08-6ADC-F8C5-6223B172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5A17C-32B8-CC58-588D-DF6499CF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E12E1-1761-0164-272D-513A9DB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1CCC2-2703-95C2-DC71-853AA0E2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98F4-2F77-EA70-EA57-274BEB99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8C762-1620-F4EF-ABC7-C4F7AC04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715D5-3EAE-6EE1-B951-574BF6B7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DE15-0255-C185-486D-6E918A2B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DDA45-8209-B2BD-4768-1C8FD580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E8C38-DD22-6C0B-4B16-D85489C1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EC551-4FB6-433F-FE0C-1D70C632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374C-2468-7E2E-F716-430C31E6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4709-D1E1-264F-5A30-537058BB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19450-340C-0315-F58F-293AAE10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32E4-CB85-1A5C-A8E6-68D59524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C349-D447-8F66-ECDF-C5992F54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F51C4-BD85-34FA-5568-50455B2E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6C9D-600E-EDA4-0646-4B45DA68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B60FC-81F6-BBBF-4404-BE410C4A7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2B222-5E08-04E1-A2A5-81762CED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135B-7299-1E73-A880-30E88228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FA7AB-3351-BC75-B179-76D90A23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3A6EE-B8A3-A679-94CA-5BFEAE72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5A242-B41C-FB16-C781-392DA5C5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B84F5-450D-EA7B-A0D7-1F071963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D2AA-DBB3-6158-1F26-44B22D5C8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41DB-7419-4A9A-8A5A-2161BEA5618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06A6-E9E2-561D-CD74-A24578F3B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41A7-24D2-69DE-9687-AB2CEFCB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73C0-EB31-4BCA-BF91-6AA917AA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generated image of a machine&#10;&#10;Description automatically generated">
            <a:extLst>
              <a:ext uri="{FF2B5EF4-FFF2-40B4-BE49-F238E27FC236}">
                <a16:creationId xmlns:a16="http://schemas.microsoft.com/office/drawing/2014/main" id="{BA1691C9-81B4-CF02-B8F0-B0D4DBF0F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668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9" name="Rectangle 3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8FDD2-2D22-B75A-9193-2AF12EFC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7912"/>
            <a:ext cx="6613030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514"/>
            <a:r>
              <a:rPr lang="en-US" sz="2500" b="1" i="1" spc="-4" dirty="0" err="1">
                <a:solidFill>
                  <a:schemeClr val="bg1"/>
                </a:solidFill>
              </a:rPr>
              <a:t>SoNAR</a:t>
            </a:r>
            <a:r>
              <a:rPr lang="en-US" sz="2500" b="1" i="1" spc="-4" dirty="0">
                <a:solidFill>
                  <a:schemeClr val="bg1"/>
                </a:solidFill>
              </a:rPr>
              <a:t> Drone Defensive Detection in 3D Spaces (</a:t>
            </a:r>
            <a:r>
              <a:rPr lang="en-US" sz="2500" b="1" i="1" spc="-4" dirty="0" err="1">
                <a:solidFill>
                  <a:schemeClr val="bg1"/>
                </a:solidFill>
              </a:rPr>
              <a:t>SoDDD</a:t>
            </a:r>
            <a:r>
              <a:rPr lang="en-US" sz="2500" b="1" i="1" spc="-4" dirty="0">
                <a:solidFill>
                  <a:schemeClr val="bg1"/>
                </a:solidFill>
              </a:rPr>
              <a:t> 3DS)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F76BD-2693-AB6C-4C29-7C74D206094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 err="1">
                <a:solidFill>
                  <a:schemeClr val="bg1"/>
                </a:solidFill>
              </a:rPr>
              <a:t>For:NREIP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By: Matthew Sieger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70"/>
    </mc:Choice>
    <mc:Fallback xmlns="">
      <p:transition spd="slow" advTm="17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AE60-CEA4-E66D-D00D-9709B7CF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False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8778-33E4-B201-0553-353A21D0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Previously, no filter</a:t>
            </a:r>
          </a:p>
          <a:p>
            <a:endParaRPr lang="en-US" sz="2000" dirty="0"/>
          </a:p>
          <a:p>
            <a:r>
              <a:rPr lang="en-US" sz="2000" dirty="0" err="1"/>
              <a:t>notTooFar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deviatesEnough0&lt;Distance&lt;8ft</a:t>
            </a:r>
          </a:p>
        </p:txBody>
      </p:sp>
      <p:pic>
        <p:nvPicPr>
          <p:cNvPr id="7170" name="Picture 2" descr="False positive | Kartoen.be">
            <a:extLst>
              <a:ext uri="{FF2B5EF4-FFF2-40B4-BE49-F238E27FC236}">
                <a16:creationId xmlns:a16="http://schemas.microsoft.com/office/drawing/2014/main" id="{CF9DB9FC-7C61-D345-0383-D43E30BF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0956" y="661916"/>
            <a:ext cx="5344143" cy="55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CC4E7-D815-CFA2-AD99-4D4400121847}"/>
              </a:ext>
            </a:extLst>
          </p:cNvPr>
          <p:cNvSpPr txBox="1"/>
          <p:nvPr/>
        </p:nvSpPr>
        <p:spPr>
          <a:xfrm>
            <a:off x="3126084" y="6229026"/>
            <a:ext cx="593995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Filters are used to find detections with &lt;5%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32837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6"/>
    </mc:Choice>
    <mc:Fallback xmlns="">
      <p:transition spd="slow" advTm="21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8A4DC-DFA5-23E7-4C41-F148274B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Expectations Shattered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12674-3A80-0EEB-6EF6-7E9B484A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XCTU errors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Library clash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Servo only 130 degrees</a:t>
            </a:r>
          </a:p>
        </p:txBody>
      </p:sp>
      <p:pic>
        <p:nvPicPr>
          <p:cNvPr id="6146" name="Picture 2" descr="OEM Wi-Fi Module with Fully Integrated Support for Digi Remote Manager |  Digi International">
            <a:extLst>
              <a:ext uri="{FF2B5EF4-FFF2-40B4-BE49-F238E27FC236}">
                <a16:creationId xmlns:a16="http://schemas.microsoft.com/office/drawing/2014/main" id="{F3A50B4E-F63D-F42E-BBE7-DA9067C0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825146"/>
            <a:ext cx="6155141" cy="32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5B479C-EFDC-F37D-CECA-77A907FFA41E}"/>
              </a:ext>
            </a:extLst>
          </p:cNvPr>
          <p:cNvSpPr txBox="1"/>
          <p:nvPr/>
        </p:nvSpPr>
        <p:spPr>
          <a:xfrm>
            <a:off x="1867783" y="6229026"/>
            <a:ext cx="845661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Software compatibility, libraries, and hardware/software mismatch added time to project</a:t>
            </a:r>
          </a:p>
        </p:txBody>
      </p:sp>
    </p:spTree>
    <p:extLst>
      <p:ext uri="{BB962C8B-B14F-4D97-AF65-F5344CB8AC3E}">
        <p14:creationId xmlns:p14="http://schemas.microsoft.com/office/powerpoint/2010/main" val="9391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0"/>
    </mc:Choice>
    <mc:Fallback xmlns="">
      <p:transition spd="slow" advTm="419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8066B-98BD-EEE9-71D7-A45F3016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Limitations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9C35-27F8-9470-5012-50262717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LiDAR should be used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4x distance improvement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Detects Smaller Objects</a:t>
            </a:r>
          </a:p>
        </p:txBody>
      </p:sp>
      <p:pic>
        <p:nvPicPr>
          <p:cNvPr id="1026" name="Picture 2" descr="Velodyne's Guide to Lidar Wavelengths | Velodyne Lidar">
            <a:extLst>
              <a:ext uri="{FF2B5EF4-FFF2-40B4-BE49-F238E27FC236}">
                <a16:creationId xmlns:a16="http://schemas.microsoft.com/office/drawing/2014/main" id="{66800883-BF86-1613-C126-6850B830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877003"/>
            <a:ext cx="4788505" cy="23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D3427-4834-E097-13CF-EFAB73C0C36A}"/>
              </a:ext>
            </a:extLst>
          </p:cNvPr>
          <p:cNvSpPr txBox="1"/>
          <p:nvPr/>
        </p:nvSpPr>
        <p:spPr>
          <a:xfrm>
            <a:off x="2366524" y="6229026"/>
            <a:ext cx="745915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LiDAR allows 4x detection distance improvement and smaller drone detection</a:t>
            </a:r>
          </a:p>
        </p:txBody>
      </p:sp>
    </p:spTree>
    <p:extLst>
      <p:ext uri="{BB962C8B-B14F-4D97-AF65-F5344CB8AC3E}">
        <p14:creationId xmlns:p14="http://schemas.microsoft.com/office/powerpoint/2010/main" val="32731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03"/>
    </mc:Choice>
    <mc:Fallback xmlns="">
      <p:transition spd="slow" advTm="401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Jigsaw piece bridging the gap">
            <a:extLst>
              <a:ext uri="{FF2B5EF4-FFF2-40B4-BE49-F238E27FC236}">
                <a16:creationId xmlns:a16="http://schemas.microsoft.com/office/drawing/2014/main" id="{6766D2A9-40A8-A5EB-A883-3D18A5324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C0F4-DAE5-BF9D-5AA4-837CA1F8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8451-9DFB-5833-C11C-7F64D30E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75-25 Completion Rule for CAD and Software</a:t>
            </a:r>
          </a:p>
          <a:p>
            <a:r>
              <a:rPr lang="en-US" sz="2000" dirty="0"/>
              <a:t>Work with what is on-hand</a:t>
            </a:r>
          </a:p>
          <a:p>
            <a:r>
              <a:rPr lang="en-US" sz="2000" dirty="0"/>
              <a:t>Collaboration</a:t>
            </a:r>
          </a:p>
          <a:p>
            <a:r>
              <a:rPr lang="en-US" sz="2000" dirty="0"/>
              <a:t>Integration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4105C-09F3-1F1C-0DBF-AFE8490EC7BA}"/>
              </a:ext>
            </a:extLst>
          </p:cNvPr>
          <p:cNvSpPr txBox="1"/>
          <p:nvPr/>
        </p:nvSpPr>
        <p:spPr>
          <a:xfrm>
            <a:off x="2812560" y="6229026"/>
            <a:ext cx="656711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 25% takes ¾ of total time. Collaboration is needed for success</a:t>
            </a:r>
          </a:p>
        </p:txBody>
      </p:sp>
    </p:spTree>
    <p:extLst>
      <p:ext uri="{BB962C8B-B14F-4D97-AF65-F5344CB8AC3E}">
        <p14:creationId xmlns:p14="http://schemas.microsoft.com/office/powerpoint/2010/main" val="21535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067"/>
    </mc:Choice>
    <mc:Fallback xmlns="">
      <p:transition spd="slow" advTm="10906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8451-9DFB-5833-C11C-7F64D30E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BB6DF-89B1-A233-299E-DBA662E1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Your Black Screen Is Worthless If You Don't Vote">
            <a:extLst>
              <a:ext uri="{FF2B5EF4-FFF2-40B4-BE49-F238E27FC236}">
                <a16:creationId xmlns:a16="http://schemas.microsoft.com/office/drawing/2014/main" id="{4643FCD2-48B0-8CAE-48EB-7747FEFD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11"/>
            <a:ext cx="12192000" cy="686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C0F4-DAE5-BF9D-5AA4-837CA1F8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37537B6E-35BE-C0D0-AEFC-F17175D5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8451-9DFB-5833-C11C-7F64D30E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71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2"/>
    </mc:Choice>
    <mc:Fallback xmlns="">
      <p:transition spd="slow" advTm="69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8451-9DFB-5833-C11C-7F64D30E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BB6DF-89B1-A233-299E-DBA662E1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Your Black Screen Is Worthless If You Don't Vote">
            <a:extLst>
              <a:ext uri="{FF2B5EF4-FFF2-40B4-BE49-F238E27FC236}">
                <a16:creationId xmlns:a16="http://schemas.microsoft.com/office/drawing/2014/main" id="{4643FCD2-48B0-8CAE-48EB-7747FEFD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11"/>
            <a:ext cx="12192000" cy="686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7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4C98-5E7B-35DF-B466-571B09BA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Calculations for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1654-4D76-560F-DF2C-9621E145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n-US" sz="2000" dirty="0"/>
              <a:t>Degree increments * rows and columns</a:t>
            </a:r>
          </a:p>
          <a:p>
            <a:r>
              <a:rPr lang="en-US" sz="2000" dirty="0"/>
              <a:t>Centering: Rotation – </a:t>
            </a:r>
            <a:r>
              <a:rPr lang="en-US" sz="2000" dirty="0" err="1"/>
              <a:t>servoMaxDegrees</a:t>
            </a:r>
            <a:r>
              <a:rPr lang="en-US" sz="2000" dirty="0"/>
              <a:t>/2 </a:t>
            </a:r>
          </a:p>
          <a:p>
            <a:r>
              <a:rPr lang="en-US" sz="2000" dirty="0"/>
              <a:t>Servos go from 0-130 degrees</a:t>
            </a:r>
          </a:p>
          <a:p>
            <a:r>
              <a:rPr lang="en-US" sz="2000" dirty="0" err="1"/>
              <a:t>Rotation</a:t>
            </a:r>
            <a:r>
              <a:rPr lang="en-US" sz="2000" baseline="-25000" dirty="0" err="1"/>
              <a:t>Actual</a:t>
            </a:r>
            <a:r>
              <a:rPr lang="en-US" sz="2000" dirty="0"/>
              <a:t>= -1 * Rotation</a:t>
            </a:r>
          </a:p>
          <a:p>
            <a:r>
              <a:rPr lang="en-US" sz="2000" dirty="0"/>
              <a:t>If phi &lt;0, phi= -phi &amp; theta=theta+180 degree</a:t>
            </a:r>
          </a:p>
        </p:txBody>
      </p:sp>
      <p:pic>
        <p:nvPicPr>
          <p:cNvPr id="13" name="Picture 2" descr="Spherical coordinates - Math Insight">
            <a:extLst>
              <a:ext uri="{FF2B5EF4-FFF2-40B4-BE49-F238E27FC236}">
                <a16:creationId xmlns:a16="http://schemas.microsoft.com/office/drawing/2014/main" id="{B999D7FC-468F-7438-C459-F6E2407F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7829" y="3657600"/>
            <a:ext cx="2253086" cy="25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SphericalCoordinates">
            <a:extLst>
              <a:ext uri="{FF2B5EF4-FFF2-40B4-BE49-F238E27FC236}">
                <a16:creationId xmlns:a16="http://schemas.microsoft.com/office/drawing/2014/main" id="{70C8F2B7-EE0F-A083-E276-59D8C3F7BB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06914-4F38-76EF-938E-B5E4993113FA}"/>
              </a:ext>
            </a:extLst>
          </p:cNvPr>
          <p:cNvSpPr txBox="1"/>
          <p:nvPr/>
        </p:nvSpPr>
        <p:spPr>
          <a:xfrm>
            <a:off x="7210425" y="1378543"/>
            <a:ext cx="12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GUI 50% Midpoint of Total Sweep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26EF4-66FB-15C1-BC3D-38A6A3E9905B}"/>
              </a:ext>
            </a:extLst>
          </p:cNvPr>
          <p:cNvSpPr txBox="1"/>
          <p:nvPr/>
        </p:nvSpPr>
        <p:spPr>
          <a:xfrm>
            <a:off x="7258628" y="797289"/>
            <a:ext cx="12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Servo Midpoint of Total Sweep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E67FA6-28C5-3BF0-A042-36EA27886B6B}"/>
              </a:ext>
            </a:extLst>
          </p:cNvPr>
          <p:cNvSpPr/>
          <p:nvPr/>
        </p:nvSpPr>
        <p:spPr>
          <a:xfrm>
            <a:off x="7162800" y="962025"/>
            <a:ext cx="95250" cy="952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F527C6-A40D-0DBF-C773-A8DE37F26C8E}"/>
              </a:ext>
            </a:extLst>
          </p:cNvPr>
          <p:cNvSpPr/>
          <p:nvPr/>
        </p:nvSpPr>
        <p:spPr>
          <a:xfrm>
            <a:off x="7165590" y="1549466"/>
            <a:ext cx="95250" cy="9525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5D3D9F-45DD-B4F5-9812-2863B2AD64C7}"/>
              </a:ext>
            </a:extLst>
          </p:cNvPr>
          <p:cNvGrpSpPr/>
          <p:nvPr/>
        </p:nvGrpSpPr>
        <p:grpSpPr>
          <a:xfrm>
            <a:off x="7982748" y="226018"/>
            <a:ext cx="3758582" cy="3523196"/>
            <a:chOff x="7982748" y="321268"/>
            <a:chExt cx="3758582" cy="35231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2FE8FD-CE16-EA2D-B881-54122075B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748" y="321268"/>
              <a:ext cx="3758582" cy="352319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7CD61B-C148-E759-9DBE-121876D4A794}"/>
                </a:ext>
              </a:extLst>
            </p:cNvPr>
            <p:cNvSpPr/>
            <p:nvPr/>
          </p:nvSpPr>
          <p:spPr>
            <a:xfrm>
              <a:off x="9906000" y="1295400"/>
              <a:ext cx="95250" cy="9525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A9E177-1E34-7E53-A5AA-B6106CE7FC34}"/>
                </a:ext>
              </a:extLst>
            </p:cNvPr>
            <p:cNvSpPr/>
            <p:nvPr/>
          </p:nvSpPr>
          <p:spPr>
            <a:xfrm>
              <a:off x="10365990" y="2082866"/>
              <a:ext cx="95250" cy="9525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5FBF7FA-E871-BECA-8755-104FF29ADE58}"/>
                </a:ext>
              </a:extLst>
            </p:cNvPr>
            <p:cNvSpPr/>
            <p:nvPr/>
          </p:nvSpPr>
          <p:spPr>
            <a:xfrm>
              <a:off x="11254567" y="2101916"/>
              <a:ext cx="95250" cy="9525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35100A-B713-B960-8102-E4A548DE055E}"/>
                </a:ext>
              </a:extLst>
            </p:cNvPr>
            <p:cNvSpPr/>
            <p:nvPr/>
          </p:nvSpPr>
          <p:spPr>
            <a:xfrm>
              <a:off x="11137515" y="2101916"/>
              <a:ext cx="95250" cy="9525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9349F5-52E5-BDF8-3D32-E424545218A2}"/>
                </a:ext>
              </a:extLst>
            </p:cNvPr>
            <p:cNvSpPr/>
            <p:nvPr/>
          </p:nvSpPr>
          <p:spPr>
            <a:xfrm>
              <a:off x="10753725" y="2114550"/>
              <a:ext cx="95250" cy="9525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3EB9A5-8A37-3EDD-F513-A938DD00FF21}"/>
                </a:ext>
              </a:extLst>
            </p:cNvPr>
            <p:cNvSpPr/>
            <p:nvPr/>
          </p:nvSpPr>
          <p:spPr>
            <a:xfrm>
              <a:off x="10651740" y="2111441"/>
              <a:ext cx="95250" cy="9525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60181E-6C98-C560-5272-1EA10CF1E0CE}"/>
              </a:ext>
            </a:extLst>
          </p:cNvPr>
          <p:cNvGrpSpPr/>
          <p:nvPr/>
        </p:nvGrpSpPr>
        <p:grpSpPr>
          <a:xfrm>
            <a:off x="5838825" y="4055721"/>
            <a:ext cx="2502080" cy="1961417"/>
            <a:chOff x="8410575" y="252935"/>
            <a:chExt cx="3758582" cy="352319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F3EE25C-7439-0F03-6EF7-1C6D297D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0575" y="252935"/>
              <a:ext cx="3758582" cy="3523196"/>
            </a:xfrm>
            <a:prstGeom prst="rect">
              <a:avLst/>
            </a:prstGeom>
          </p:spPr>
        </p:pic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44F6AC14-C499-A5E4-457D-DBE09E68CA90}"/>
                </a:ext>
              </a:extLst>
            </p:cNvPr>
            <p:cNvSpPr/>
            <p:nvPr/>
          </p:nvSpPr>
          <p:spPr>
            <a:xfrm flipV="1">
              <a:off x="11084328" y="2249860"/>
              <a:ext cx="142873" cy="1913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39EA9313-8DB6-6E6E-2445-6BEC236DC32A}"/>
                </a:ext>
              </a:extLst>
            </p:cNvPr>
            <p:cNvSpPr/>
            <p:nvPr/>
          </p:nvSpPr>
          <p:spPr>
            <a:xfrm rot="10800000" flipV="1">
              <a:off x="11410948" y="2228850"/>
              <a:ext cx="191697" cy="233358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E5C81D8E-1203-B18F-70B0-263048720F89}"/>
                </a:ext>
              </a:extLst>
            </p:cNvPr>
            <p:cNvSpPr/>
            <p:nvPr/>
          </p:nvSpPr>
          <p:spPr>
            <a:xfrm rot="19994282" flipV="1">
              <a:off x="10575215" y="1481541"/>
              <a:ext cx="196041" cy="14684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3A0B8A-0C95-A4EA-F7D1-960896349F53}"/>
              </a:ext>
            </a:extLst>
          </p:cNvPr>
          <p:cNvSpPr txBox="1"/>
          <p:nvPr/>
        </p:nvSpPr>
        <p:spPr>
          <a:xfrm>
            <a:off x="2488845" y="6229026"/>
            <a:ext cx="721453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Translations align where GUI and servo think the system is pointed towards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5F9A9-BBD5-8F8E-54B3-FF38E679D7B2}"/>
              </a:ext>
            </a:extLst>
          </p:cNvPr>
          <p:cNvSpPr txBox="1"/>
          <p:nvPr/>
        </p:nvSpPr>
        <p:spPr>
          <a:xfrm>
            <a:off x="7258627" y="806287"/>
            <a:ext cx="12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Servo Midpoint of Total Sweep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49E20-52B2-0789-EE30-F4AA6DA7E102}"/>
              </a:ext>
            </a:extLst>
          </p:cNvPr>
          <p:cNvSpPr txBox="1"/>
          <p:nvPr/>
        </p:nvSpPr>
        <p:spPr>
          <a:xfrm>
            <a:off x="7210766" y="1387541"/>
            <a:ext cx="12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GUI 50% Midpoint of Total Sweep</a:t>
            </a:r>
          </a:p>
        </p:txBody>
      </p:sp>
    </p:spTree>
    <p:extLst>
      <p:ext uri="{BB962C8B-B14F-4D97-AF65-F5344CB8AC3E}">
        <p14:creationId xmlns:p14="http://schemas.microsoft.com/office/powerpoint/2010/main" val="6665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"/>
    </mc:Choice>
    <mc:Fallback xmlns="">
      <p:transition spd="slow" advTm="5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6A38-FF38-F0AC-AF4F-CDA9F828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835"/>
            <a:ext cx="10515600" cy="1325563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4208-C450-C570-7FD9-91D8D193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31" y="2101089"/>
            <a:ext cx="102870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1. Personal Introduction</a:t>
            </a:r>
          </a:p>
          <a:p>
            <a:r>
              <a:rPr lang="en-US" sz="2400" dirty="0"/>
              <a:t>2. Objectives</a:t>
            </a:r>
          </a:p>
          <a:p>
            <a:r>
              <a:rPr lang="en-US" sz="2400" dirty="0"/>
              <a:t>3. Needs Analysis</a:t>
            </a:r>
          </a:p>
          <a:p>
            <a:r>
              <a:rPr lang="en-US" sz="2400" dirty="0"/>
              <a:t>4. Improvements Over Existing System and Scan Shape</a:t>
            </a:r>
          </a:p>
          <a:p>
            <a:r>
              <a:rPr lang="en-US" sz="2400" dirty="0"/>
              <a:t>5. Setup</a:t>
            </a:r>
          </a:p>
          <a:p>
            <a:r>
              <a:rPr lang="en-US" sz="2400" dirty="0"/>
              <a:t>6. Theory and “Mapping”</a:t>
            </a:r>
          </a:p>
          <a:p>
            <a:r>
              <a:rPr lang="en-US" sz="2400" dirty="0"/>
              <a:t>7. Expectations</a:t>
            </a:r>
          </a:p>
          <a:p>
            <a:r>
              <a:rPr lang="en-US" sz="2400" dirty="0"/>
              <a:t>8. Future</a:t>
            </a:r>
          </a:p>
          <a:p>
            <a:r>
              <a:rPr lang="en-US" sz="2400" dirty="0"/>
              <a:t>9. What I Learned</a:t>
            </a:r>
          </a:p>
        </p:txBody>
      </p:sp>
      <p:pic>
        <p:nvPicPr>
          <p:cNvPr id="6" name="Picture 2" descr="Homepage | NAVAIR">
            <a:extLst>
              <a:ext uri="{FF2B5EF4-FFF2-40B4-BE49-F238E27FC236}">
                <a16:creationId xmlns:a16="http://schemas.microsoft.com/office/drawing/2014/main" id="{2CC6F400-65D6-FA9B-8328-22F764B8B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055" y="2831"/>
            <a:ext cx="1224742" cy="12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axmanOne ( A Cape Fox Company ) | LinkedIn">
            <a:extLst>
              <a:ext uri="{FF2B5EF4-FFF2-40B4-BE49-F238E27FC236}">
                <a16:creationId xmlns:a16="http://schemas.microsoft.com/office/drawing/2014/main" id="{891823E0-CDE2-B24B-1F5B-6C9BCDCD0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8" b="31201"/>
          <a:stretch/>
        </p:blipFill>
        <p:spPr bwMode="auto">
          <a:xfrm>
            <a:off x="113570" y="112753"/>
            <a:ext cx="1905000" cy="7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9"/>
    </mc:Choice>
    <mc:Fallback xmlns="">
      <p:transition spd="slow" advTm="322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>
            <a:extLst>
              <a:ext uri="{FF2B5EF4-FFF2-40B4-BE49-F238E27FC236}">
                <a16:creationId xmlns:a16="http://schemas.microsoft.com/office/drawing/2014/main" id="{19BD6F69-77F7-07A1-F247-2C10532C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96" y="3958723"/>
            <a:ext cx="497205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86A38-FF38-F0AC-AF4F-CDA9F828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835"/>
            <a:ext cx="10515600" cy="1325563"/>
          </a:xfrm>
        </p:spPr>
        <p:txBody>
          <a:bodyPr/>
          <a:lstStyle/>
          <a:p>
            <a:r>
              <a:rPr lang="en-US" dirty="0"/>
              <a:t>Introduction (Me)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4208-C450-C570-7FD9-91D8D193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31" y="2101089"/>
            <a:ext cx="102870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 Poly Pomona - Aerospace Engineering</a:t>
            </a:r>
          </a:p>
          <a:p>
            <a:r>
              <a:rPr lang="en-US" sz="2400" dirty="0"/>
              <a:t>Senior Standing - 3.96 GPA</a:t>
            </a:r>
          </a:p>
          <a:p>
            <a:r>
              <a:rPr lang="en-US" sz="2400" dirty="0"/>
              <a:t>NASA Proposal - </a:t>
            </a:r>
            <a:r>
              <a:rPr lang="fr-FR" sz="2400" dirty="0"/>
              <a:t>Drone Active Noise </a:t>
            </a:r>
            <a:r>
              <a:rPr lang="fr-FR" sz="2400" dirty="0" err="1"/>
              <a:t>Cancellation</a:t>
            </a:r>
            <a:r>
              <a:rPr lang="fr-FR" sz="2400" dirty="0"/>
              <a:t> in Noise-</a:t>
            </a:r>
            <a:r>
              <a:rPr lang="fr-FR" sz="2400" dirty="0" err="1"/>
              <a:t>Polluted</a:t>
            </a:r>
            <a:r>
              <a:rPr lang="fr-FR" sz="2400" dirty="0"/>
              <a:t> </a:t>
            </a:r>
            <a:r>
              <a:rPr lang="fr-FR" sz="2400" dirty="0" err="1"/>
              <a:t>Geographies</a:t>
            </a:r>
            <a:endParaRPr lang="en-US" sz="2400" dirty="0"/>
          </a:p>
          <a:p>
            <a:r>
              <a:rPr lang="en-US" sz="2400" dirty="0"/>
              <a:t>Soups - 30 Countries</a:t>
            </a:r>
          </a:p>
          <a:p>
            <a:endParaRPr lang="en-US" sz="2400" dirty="0"/>
          </a:p>
        </p:txBody>
      </p:sp>
      <p:pic>
        <p:nvPicPr>
          <p:cNvPr id="6" name="Picture 2" descr="Homepage | NAVAIR">
            <a:extLst>
              <a:ext uri="{FF2B5EF4-FFF2-40B4-BE49-F238E27FC236}">
                <a16:creationId xmlns:a16="http://schemas.microsoft.com/office/drawing/2014/main" id="{2CC6F400-65D6-FA9B-8328-22F764B8B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055" y="2831"/>
            <a:ext cx="1224742" cy="12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axmanOne ( A Cape Fox Company ) | LinkedIn">
            <a:extLst>
              <a:ext uri="{FF2B5EF4-FFF2-40B4-BE49-F238E27FC236}">
                <a16:creationId xmlns:a16="http://schemas.microsoft.com/office/drawing/2014/main" id="{891823E0-CDE2-B24B-1F5B-6C9BCDCD0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8" b="31201"/>
          <a:stretch/>
        </p:blipFill>
        <p:spPr bwMode="auto">
          <a:xfrm>
            <a:off x="113570" y="112753"/>
            <a:ext cx="1905000" cy="77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yellow horse head with green text&#10;&#10;Description automatically generated">
            <a:extLst>
              <a:ext uri="{FF2B5EF4-FFF2-40B4-BE49-F238E27FC236}">
                <a16:creationId xmlns:a16="http://schemas.microsoft.com/office/drawing/2014/main" id="{EE82EC42-FC34-52EB-18E7-304B88872F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7"/>
          <a:stretch/>
        </p:blipFill>
        <p:spPr>
          <a:xfrm>
            <a:off x="0" y="5372100"/>
            <a:ext cx="2386685" cy="14859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2EF8A9F-E5BD-DF05-C8BF-C3C13779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41" y="4923473"/>
            <a:ext cx="2313372" cy="193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oothing Chikhirtma (Traditional Georgian Chicken Soup)">
            <a:extLst>
              <a:ext uri="{FF2B5EF4-FFF2-40B4-BE49-F238E27FC236}">
                <a16:creationId xmlns:a16="http://schemas.microsoft.com/office/drawing/2014/main" id="{AB0F7BFC-2A1E-B029-AD82-084F9224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6" b="6421"/>
          <a:stretch/>
        </p:blipFill>
        <p:spPr bwMode="auto">
          <a:xfrm>
            <a:off x="9621837" y="4276758"/>
            <a:ext cx="2570163" cy="258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5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34"/>
    </mc:Choice>
    <mc:Fallback xmlns="">
      <p:transition spd="slow" advTm="231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6657198-0171-CBE9-D28E-70C269D13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Objectives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40AF16E8-AD8A-5EDE-1712-F9F07255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65881"/>
              </p:ext>
            </p:extLst>
          </p:nvPr>
        </p:nvGraphicFramePr>
        <p:xfrm>
          <a:off x="5895751" y="1761842"/>
          <a:ext cx="5708650" cy="33043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4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2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3400" spc="-5" dirty="0"/>
                        <a:t>Red Team</a:t>
                      </a:r>
                      <a:r>
                        <a:rPr sz="3400" dirty="0"/>
                        <a:t> </a:t>
                      </a:r>
                      <a:r>
                        <a:rPr sz="3400" spc="-5" dirty="0"/>
                        <a:t>Objectives</a:t>
                      </a:r>
                      <a:endParaRPr sz="3400" dirty="0">
                        <a:latin typeface="Arial"/>
                        <a:cs typeface="Arial"/>
                      </a:endParaRPr>
                    </a:p>
                  </a:txBody>
                  <a:tcPr marL="0" marR="0" marT="5853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3400"/>
                        <a:t>My</a:t>
                      </a:r>
                      <a:r>
                        <a:rPr lang="en-US" sz="3400" spc="-10"/>
                        <a:t> </a:t>
                      </a:r>
                      <a:r>
                        <a:rPr lang="en-US" sz="3400" spc="-5"/>
                        <a:t>Objectives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585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906">
                <a:tc>
                  <a:txBody>
                    <a:bodyPr/>
                    <a:lstStyle/>
                    <a:p>
                      <a:pPr marL="91440" marR="116205" lvl="0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800"/>
                        <a:t>1. Detect enemy drones reliably and quickly without unfair false positives</a:t>
                      </a:r>
                      <a:endParaRPr sz="1800">
                        <a:latin typeface="Arial"/>
                      </a:endParaRPr>
                    </a:p>
                  </a:txBody>
                  <a:tcPr marL="0" marR="0" marT="62437" marB="0"/>
                </a:tc>
                <a:tc>
                  <a:txBody>
                    <a:bodyPr/>
                    <a:lstStyle/>
                    <a:p>
                      <a:pPr marL="91440" marR="116205" lvl="0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800" b="0" u="none" strike="noStrike" spc="-10" noProof="0"/>
                        <a:t>1. Make a </a:t>
                      </a:r>
                      <a:r>
                        <a:rPr lang="en-US" sz="1800" b="0" u="none" strike="noStrike" spc="-10" noProof="0" err="1"/>
                        <a:t>SoNAR</a:t>
                      </a:r>
                      <a:r>
                        <a:rPr lang="en-US" sz="1800" b="0" u="none" strike="noStrike" spc="-10" noProof="0"/>
                        <a:t> system with less than 5% false positives</a:t>
                      </a:r>
                      <a:endParaRPr sz="1800">
                        <a:latin typeface="Arial"/>
                      </a:endParaRPr>
                    </a:p>
                  </a:txBody>
                  <a:tcPr marL="0" marR="0" marT="6243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07">
                <a:tc>
                  <a:txBody>
                    <a:bodyPr/>
                    <a:lstStyle/>
                    <a:p>
                      <a:pPr marL="91440" marR="431800" lvl="0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800" b="0" u="none" strike="noStrike" spc="-10" noProof="0"/>
                        <a:t>2. Be able to detect them in the widest area possible</a:t>
                      </a:r>
                      <a:endParaRPr lang="en-US" sz="1800" b="0" i="0" u="none" strike="noStrike" spc="-10" noProof="0">
                        <a:latin typeface="Arial"/>
                      </a:endParaRPr>
                    </a:p>
                  </a:txBody>
                  <a:tcPr marL="0" marR="0" marT="62437" marB="0"/>
                </a:tc>
                <a:tc>
                  <a:txBody>
                    <a:bodyPr/>
                    <a:lstStyle/>
                    <a:p>
                      <a:pPr marL="91440" marR="431800" lvl="0">
                        <a:lnSpc>
                          <a:spcPct val="100000"/>
                        </a:lnSpc>
                        <a:spcBef>
                          <a:spcPts val="320"/>
                        </a:spcBef>
                        <a:buNone/>
                      </a:pPr>
                      <a:r>
                        <a:rPr lang="en-US" sz="1800" b="0" u="none" strike="noStrike" spc="-10" noProof="0" dirty="0"/>
                        <a:t>2. Increase the scan from 15 degrees to 135</a:t>
                      </a:r>
                      <a:endParaRPr lang="en-US" sz="1800" b="0" i="0" u="none" strike="noStrike" spc="-10" noProof="0" dirty="0">
                        <a:latin typeface="Arial"/>
                      </a:endParaRPr>
                    </a:p>
                  </a:txBody>
                  <a:tcPr marL="0" marR="0" marT="6243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0289D8-8995-A713-6064-57D3E9004D2E}"/>
              </a:ext>
            </a:extLst>
          </p:cNvPr>
          <p:cNvSpPr txBox="1"/>
          <p:nvPr/>
        </p:nvSpPr>
        <p:spPr>
          <a:xfrm>
            <a:off x="2970564" y="6229026"/>
            <a:ext cx="62508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SoDDD</a:t>
            </a:r>
            <a:r>
              <a:rPr lang="en-US" dirty="0"/>
              <a:t> 3DS and 2DS can detect enemies with &lt;5%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3109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0"/>
    </mc:Choice>
    <mc:Fallback xmlns="">
      <p:transition spd="slow" advTm="312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86A38-FF38-F0AC-AF4F-CDA9F828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Faceoff Part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7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4208-C450-C570-7FD9-91D8D193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SoDDS</a:t>
            </a:r>
            <a:r>
              <a:rPr lang="en-US" sz="1800" dirty="0"/>
              <a:t> drastically increases detection area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BE2CE6-AD92-28A2-10C2-6C218DD55705}"/>
              </a:ext>
            </a:extLst>
          </p:cNvPr>
          <p:cNvSpPr txBox="1"/>
          <p:nvPr/>
        </p:nvSpPr>
        <p:spPr>
          <a:xfrm flipH="1">
            <a:off x="379105" y="3053834"/>
            <a:ext cx="358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(</a:t>
            </a:r>
            <a:r>
              <a:rPr lang="en-US" sz="1800" dirty="0"/>
              <a:t>15°x15°)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A9F64D-EFBF-680E-EF61-532AF7220CDE}"/>
              </a:ext>
            </a:extLst>
          </p:cNvPr>
          <p:cNvSpPr txBox="1"/>
          <p:nvPr/>
        </p:nvSpPr>
        <p:spPr>
          <a:xfrm flipH="1">
            <a:off x="4425697" y="3053834"/>
            <a:ext cx="358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SoDDD</a:t>
            </a:r>
            <a:r>
              <a:rPr lang="en-US" dirty="0"/>
              <a:t> 2DS (</a:t>
            </a:r>
            <a:r>
              <a:rPr lang="en-US" sz="1800" dirty="0"/>
              <a:t>15°x135°)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13232-3D29-B8E2-3F5B-A25579EC6515}"/>
              </a:ext>
            </a:extLst>
          </p:cNvPr>
          <p:cNvSpPr txBox="1"/>
          <p:nvPr/>
        </p:nvSpPr>
        <p:spPr>
          <a:xfrm flipH="1">
            <a:off x="8418165" y="3053834"/>
            <a:ext cx="358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SoDDD</a:t>
            </a:r>
            <a:r>
              <a:rPr lang="en-US" dirty="0"/>
              <a:t> 3DS (</a:t>
            </a:r>
            <a:r>
              <a:rPr lang="en-US" sz="1800" dirty="0"/>
              <a:t>135°x135°)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C00F-8A69-FEE6-A48C-54D08D31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1961"/>
            <a:ext cx="3963552" cy="2148840"/>
          </a:xfrm>
          <a:prstGeom prst="rect">
            <a:avLst/>
          </a:prstGeom>
        </p:spPr>
      </p:pic>
      <p:pic>
        <p:nvPicPr>
          <p:cNvPr id="1026" name="Picture 2" descr="Angle Degrees 15 | ClipArt ETC">
            <a:extLst>
              <a:ext uri="{FF2B5EF4-FFF2-40B4-BE49-F238E27FC236}">
                <a16:creationId xmlns:a16="http://schemas.microsoft.com/office/drawing/2014/main" id="{3F3E28D6-20C6-63B0-2E10-847C3E5E8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4" b="97373" l="9961" r="96875">
                        <a14:foregroundMark x1="96875" y1="74296" x2="50684" y2="97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508" t="71294"/>
          <a:stretch/>
        </p:blipFill>
        <p:spPr bwMode="auto">
          <a:xfrm rot="555392">
            <a:off x="4133773" y="4648454"/>
            <a:ext cx="682911" cy="19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107B47-B342-B685-4D73-BAAD1868C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816" y="3481961"/>
            <a:ext cx="3962645" cy="2148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20D8D2-2E93-8F60-CF0E-EC40A6EDE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343" y="3481961"/>
            <a:ext cx="3973686" cy="2148840"/>
          </a:xfrm>
          <a:prstGeom prst="rect">
            <a:avLst/>
          </a:prstGeom>
        </p:spPr>
      </p:pic>
      <p:pic>
        <p:nvPicPr>
          <p:cNvPr id="1030" name="Picture 6" descr="How to determine a 15 degree angle - Chefknivestogo Forums">
            <a:extLst>
              <a:ext uri="{FF2B5EF4-FFF2-40B4-BE49-F238E27FC236}">
                <a16:creationId xmlns:a16="http://schemas.microsoft.com/office/drawing/2014/main" id="{B4290626-25E3-5F8A-F4EA-EAF4CE23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6" b="96615" l="9817" r="98170">
                        <a14:foregroundMark x1="27356" y1="91445" x2="14975" y2="96615"/>
                        <a14:foregroundMark x1="94176" y1="63542" x2="57658" y2="78791"/>
                        <a14:foregroundMark x1="27787" y1="97135" x2="29824" y2="96888"/>
                        <a14:foregroundMark x1="60635" y1="94999" x2="98170" y2="95573"/>
                        <a14:backgroundMark x1="59068" y1="81771" x2="27953" y2="92708"/>
                        <a14:backgroundMark x1="27953" y1="92708" x2="40266" y2="94531"/>
                        <a14:backgroundMark x1="40266" y1="94531" x2="61730" y2="9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345">
            <a:off x="2652738" y="4110332"/>
            <a:ext cx="533866" cy="34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8E7808-22A0-463B-6F62-0503672B74F1}"/>
              </a:ext>
            </a:extLst>
          </p:cNvPr>
          <p:cNvSpPr txBox="1"/>
          <p:nvPr/>
        </p:nvSpPr>
        <p:spPr>
          <a:xfrm>
            <a:off x="1996305" y="6229026"/>
            <a:ext cx="81994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SoDDD</a:t>
            </a:r>
            <a:r>
              <a:rPr lang="en-US" dirty="0"/>
              <a:t> 2DS &amp; 3DS has dramatically increased detection area over original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587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05"/>
    </mc:Choice>
    <mc:Fallback xmlns="">
      <p:transition spd="slow" advTm="179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9E9452A-3220-5FD4-6602-700C9FCB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Candidate Architectures Faceoff Part 2</a:t>
            </a:r>
          </a:p>
        </p:txBody>
      </p:sp>
      <p:graphicFrame>
        <p:nvGraphicFramePr>
          <p:cNvPr id="35" name="Table 8">
            <a:extLst>
              <a:ext uri="{FF2B5EF4-FFF2-40B4-BE49-F238E27FC236}">
                <a16:creationId xmlns:a16="http://schemas.microsoft.com/office/drawing/2014/main" id="{258114EC-470D-AF1E-00DA-7CF993E03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01521"/>
              </p:ext>
            </p:extLst>
          </p:nvPr>
        </p:nvGraphicFramePr>
        <p:xfrm>
          <a:off x="723899" y="2511473"/>
          <a:ext cx="10430055" cy="31954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1393">
                  <a:extLst>
                    <a:ext uri="{9D8B030D-6E8A-4147-A177-3AD203B41FA5}">
                      <a16:colId xmlns:a16="http://schemas.microsoft.com/office/drawing/2014/main" val="3903425490"/>
                    </a:ext>
                  </a:extLst>
                </a:gridCol>
                <a:gridCol w="2449413">
                  <a:extLst>
                    <a:ext uri="{9D8B030D-6E8A-4147-A177-3AD203B41FA5}">
                      <a16:colId xmlns:a16="http://schemas.microsoft.com/office/drawing/2014/main" val="860917118"/>
                    </a:ext>
                  </a:extLst>
                </a:gridCol>
                <a:gridCol w="2166150">
                  <a:extLst>
                    <a:ext uri="{9D8B030D-6E8A-4147-A177-3AD203B41FA5}">
                      <a16:colId xmlns:a16="http://schemas.microsoft.com/office/drawing/2014/main" val="1275103352"/>
                    </a:ext>
                  </a:extLst>
                </a:gridCol>
                <a:gridCol w="1227227">
                  <a:extLst>
                    <a:ext uri="{9D8B030D-6E8A-4147-A177-3AD203B41FA5}">
                      <a16:colId xmlns:a16="http://schemas.microsoft.com/office/drawing/2014/main" val="3569257404"/>
                    </a:ext>
                  </a:extLst>
                </a:gridCol>
                <a:gridCol w="2125872">
                  <a:extLst>
                    <a:ext uri="{9D8B030D-6E8A-4147-A177-3AD203B41FA5}">
                      <a16:colId xmlns:a16="http://schemas.microsoft.com/office/drawing/2014/main" val="1569426095"/>
                    </a:ext>
                  </a:extLst>
                </a:gridCol>
              </a:tblGrid>
              <a:tr h="901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Architecture (Surf Area)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% of a Sphere Scanned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Baselines/Maps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/>
                        <a:t>False + 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/>
                        <a:t>Error dependent on Setup?</a:t>
                      </a:r>
                    </a:p>
                  </a:txBody>
                  <a:tcPr marL="91619" marR="91619" marT="45810" marB="45810" anchor="ctr"/>
                </a:tc>
                <a:extLst>
                  <a:ext uri="{0D108BD9-81ED-4DB2-BD59-A6C34878D82A}">
                    <a16:rowId xmlns:a16="http://schemas.microsoft.com/office/drawing/2014/main" val="929576665"/>
                  </a:ext>
                </a:extLst>
              </a:tr>
              <a:tr h="901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Non-Rotating Sensor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0.5%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/>
                        <a:t>0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/>
                        <a:t>0-50%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/>
                        <a:t>Yes</a:t>
                      </a:r>
                    </a:p>
                  </a:txBody>
                  <a:tcPr marL="91619" marR="91619" marT="45810" marB="45810" anchor="ctr"/>
                </a:tc>
                <a:extLst>
                  <a:ext uri="{0D108BD9-81ED-4DB2-BD59-A6C34878D82A}">
                    <a16:rowId xmlns:a16="http://schemas.microsoft.com/office/drawing/2014/main" val="2975661501"/>
                  </a:ext>
                </a:extLst>
              </a:tr>
              <a:tr h="901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SoDDD</a:t>
                      </a:r>
                      <a:r>
                        <a:rPr lang="en-US" sz="1800" dirty="0"/>
                        <a:t> 2DS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4.3% </a:t>
                      </a:r>
                      <a:r>
                        <a:rPr lang="en-US" sz="1800" dirty="0">
                          <a:highlight>
                            <a:srgbClr val="00CC00"/>
                          </a:highlight>
                        </a:rPr>
                        <a:t>(x9)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24**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highlight>
                            <a:srgbClr val="00CC00"/>
                          </a:highlight>
                        </a:rPr>
                        <a:t>0.3-0.6%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/>
                        <a:t>No</a:t>
                      </a:r>
                    </a:p>
                  </a:txBody>
                  <a:tcPr marL="91619" marR="91619" marT="45810" marB="45810" anchor="ctr"/>
                </a:tc>
                <a:extLst>
                  <a:ext uri="{0D108BD9-81ED-4DB2-BD59-A6C34878D82A}">
                    <a16:rowId xmlns:a16="http://schemas.microsoft.com/office/drawing/2014/main" val="2299585590"/>
                  </a:ext>
                </a:extLst>
              </a:tr>
              <a:tr h="4896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/>
                        <a:t>SoDDD 3DS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32.6%* </a:t>
                      </a:r>
                      <a:r>
                        <a:rPr lang="en-US" sz="1800" dirty="0">
                          <a:highlight>
                            <a:srgbClr val="00CC00"/>
                          </a:highlight>
                        </a:rPr>
                        <a:t>(x63)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24**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2.7-7.0%</a:t>
                      </a:r>
                    </a:p>
                  </a:txBody>
                  <a:tcPr marL="91619" marR="91619" marT="45810" marB="4581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/>
                        <a:t>No</a:t>
                      </a:r>
                    </a:p>
                  </a:txBody>
                  <a:tcPr marL="91619" marR="91619" marT="45810" marB="45810" anchor="ctr"/>
                </a:tc>
                <a:extLst>
                  <a:ext uri="{0D108BD9-81ED-4DB2-BD59-A6C34878D82A}">
                    <a16:rowId xmlns:a16="http://schemas.microsoft.com/office/drawing/2014/main" val="12095067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5C73C0-1D16-3995-9914-60114307C30E}"/>
              </a:ext>
            </a:extLst>
          </p:cNvPr>
          <p:cNvSpPr txBox="1"/>
          <p:nvPr/>
        </p:nvSpPr>
        <p:spPr>
          <a:xfrm>
            <a:off x="2054442" y="6229026"/>
            <a:ext cx="80831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SoDDD</a:t>
            </a:r>
            <a:r>
              <a:rPr lang="en-US" dirty="0"/>
              <a:t> 2DS has 9x increased detection area &amp; 3DS has 63x over original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0995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17"/>
    </mc:Choice>
    <mc:Fallback xmlns="">
      <p:transition spd="slow" advTm="396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1D8A-C546-C40E-8AB0-64FA0D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Range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B3CD1-9E41-9D4B-1029-0432CCCE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4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0"/>
    </mc:Choice>
    <mc:Fallback xmlns="">
      <p:transition spd="slow" advTm="5060"/>
    </mc:Fallback>
  </mc:AlternateContent>
  <p:extLst>
    <p:ext uri="{E180D4A7-C9FB-4DFB-919C-405C955672EB}">
      <p14:showEvtLst xmlns:p14="http://schemas.microsoft.com/office/powerpoint/2010/main">
        <p14:playEvt time="2042" objId="8"/>
        <p14:stopEvt time="5060" objId="8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8" name="Rectangle 515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9" name="Freeform: Shape 515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CFC1C-0C60-8160-95C0-7DBAA892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153D-2978-F5F7-2EEA-14B703DF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n-US" sz="2000" dirty="0"/>
              <a:t>1-2 Servos + 1 Ultrasonic + </a:t>
            </a:r>
            <a:r>
              <a:rPr lang="en-US" sz="2000" dirty="0" err="1"/>
              <a:t>XBee</a:t>
            </a:r>
            <a:endParaRPr lang="en-US" sz="2000" dirty="0"/>
          </a:p>
        </p:txBody>
      </p:sp>
      <p:pic>
        <p:nvPicPr>
          <p:cNvPr id="5124" name="Picture 4" descr="SparkFun XBee Shield - WRL-12847 - SparkFun Electronics">
            <a:extLst>
              <a:ext uri="{FF2B5EF4-FFF2-40B4-BE49-F238E27FC236}">
                <a16:creationId xmlns:a16="http://schemas.microsoft.com/office/drawing/2014/main" id="{2DA4A4CD-E4F3-0A3F-4746-6257AD0F3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0842" y="3868687"/>
            <a:ext cx="2545005" cy="25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pherical coordinates - Math Insight">
            <a:extLst>
              <a:ext uri="{FF2B5EF4-FFF2-40B4-BE49-F238E27FC236}">
                <a16:creationId xmlns:a16="http://schemas.microsoft.com/office/drawing/2014/main" id="{8C9F8D58-46B4-BFA3-1303-FC98E8504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0" r="4" b="4"/>
          <a:stretch/>
        </p:blipFill>
        <p:spPr bwMode="auto">
          <a:xfrm>
            <a:off x="7594601" y="223494"/>
            <a:ext cx="4201476" cy="43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B6267-AB40-38A1-91AE-58AE798E7F9E}"/>
              </a:ext>
            </a:extLst>
          </p:cNvPr>
          <p:cNvSpPr txBox="1"/>
          <p:nvPr/>
        </p:nvSpPr>
        <p:spPr>
          <a:xfrm>
            <a:off x="1397854" y="6229026"/>
            <a:ext cx="939635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SoDDD</a:t>
            </a:r>
            <a:r>
              <a:rPr lang="en-US" dirty="0"/>
              <a:t> 3DS uses two servos to control </a:t>
            </a:r>
            <a:r>
              <a:rPr lang="el-GR" dirty="0"/>
              <a:t>ϕ</a:t>
            </a:r>
            <a:r>
              <a:rPr lang="en-US" dirty="0"/>
              <a:t> &amp; </a:t>
            </a:r>
            <a:r>
              <a:rPr lang="el-GR" dirty="0"/>
              <a:t>θ</a:t>
            </a:r>
            <a:r>
              <a:rPr lang="en-US" dirty="0"/>
              <a:t>. The US measures </a:t>
            </a:r>
            <a:r>
              <a:rPr lang="el-GR" dirty="0"/>
              <a:t>ρ</a:t>
            </a:r>
            <a:r>
              <a:rPr lang="en-US" dirty="0"/>
              <a:t> and sends coordinates via Zigbee</a:t>
            </a:r>
          </a:p>
        </p:txBody>
      </p:sp>
    </p:spTree>
    <p:extLst>
      <p:ext uri="{BB962C8B-B14F-4D97-AF65-F5344CB8AC3E}">
        <p14:creationId xmlns:p14="http://schemas.microsoft.com/office/powerpoint/2010/main" val="61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48"/>
    </mc:Choice>
    <mc:Fallback xmlns="">
      <p:transition spd="slow" advTm="430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3D Projection Mapping | DCBolt Productions">
            <a:extLst>
              <a:ext uri="{FF2B5EF4-FFF2-40B4-BE49-F238E27FC236}">
                <a16:creationId xmlns:a16="http://schemas.microsoft.com/office/drawing/2014/main" id="{98AE92E9-9D36-4F4C-BB69-405491978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9" r="30428"/>
          <a:stretch/>
        </p:blipFill>
        <p:spPr bwMode="auto"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6191C-767C-C4CF-FA31-FABF409B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US"/>
              <a:t>Mapping Aspect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39AA-B7B1-8BEB-CB95-F6C5BE13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sz="2400" dirty="0"/>
              <a:t>Baseline maps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13x13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441FF-FE0F-2962-E847-8FFFEA3B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691" y="2889849"/>
            <a:ext cx="5321220" cy="2233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DA39A-78C6-48BC-9C6E-C6950AF5C8B0}"/>
              </a:ext>
            </a:extLst>
          </p:cNvPr>
          <p:cNvSpPr txBox="1"/>
          <p:nvPr/>
        </p:nvSpPr>
        <p:spPr>
          <a:xfrm>
            <a:off x="3491517" y="6229026"/>
            <a:ext cx="520905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Location of element in matrix corresponds to a </a:t>
            </a:r>
            <a:r>
              <a:rPr lang="el-GR" dirty="0"/>
              <a:t>ϕ</a:t>
            </a:r>
            <a:r>
              <a:rPr lang="en-US" dirty="0"/>
              <a:t> &amp; </a:t>
            </a:r>
            <a:r>
              <a:rPr lang="el-GR" dirty="0"/>
              <a:t>θ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C8F3E-8D80-6BD3-B20A-84923DF06848}"/>
              </a:ext>
            </a:extLst>
          </p:cNvPr>
          <p:cNvSpPr txBox="1"/>
          <p:nvPr/>
        </p:nvSpPr>
        <p:spPr>
          <a:xfrm>
            <a:off x="4190505" y="3290499"/>
            <a:ext cx="102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(24in,23°,0°)</a:t>
            </a:r>
          </a:p>
        </p:txBody>
      </p:sp>
    </p:spTree>
    <p:extLst>
      <p:ext uri="{BB962C8B-B14F-4D97-AF65-F5344CB8AC3E}">
        <p14:creationId xmlns:p14="http://schemas.microsoft.com/office/powerpoint/2010/main" val="33378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6"/>
    </mc:Choice>
    <mc:Fallback xmlns="">
      <p:transition spd="slow" advTm="1996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12119</TotalTime>
  <Words>513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SoNAR Drone Defensive Detection in 3D Spaces (SoDDD 3DS) </vt:lpstr>
      <vt:lpstr>Table of Contents</vt:lpstr>
      <vt:lpstr>Introduction (Me)</vt:lpstr>
      <vt:lpstr>Program Objectives</vt:lpstr>
      <vt:lpstr>Faceoff Part 1</vt:lpstr>
      <vt:lpstr>System Candidate Architectures Faceoff Part 2</vt:lpstr>
      <vt:lpstr>3D Range Demo</vt:lpstr>
      <vt:lpstr>How it Works</vt:lpstr>
      <vt:lpstr>Mapping Aspect</vt:lpstr>
      <vt:lpstr>False Positives</vt:lpstr>
      <vt:lpstr>Expectations Shattered</vt:lpstr>
      <vt:lpstr>Limitations and Future</vt:lpstr>
      <vt:lpstr>What I learned</vt:lpstr>
      <vt:lpstr>PowerPoint Presentation</vt:lpstr>
      <vt:lpstr>Questions?</vt:lpstr>
      <vt:lpstr>PowerPoint Presentation</vt:lpstr>
      <vt:lpstr>Calculations for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15</cp:revision>
  <dcterms:created xsi:type="dcterms:W3CDTF">2023-07-26T16:40:27Z</dcterms:created>
  <dcterms:modified xsi:type="dcterms:W3CDTF">2023-08-15T00:24:37Z</dcterms:modified>
</cp:coreProperties>
</file>