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Corsiva"/>
      <p:regular r:id="rId43"/>
      <p:bold r:id="rId44"/>
      <p:italic r:id="rId45"/>
      <p:boldItalic r:id="rId46"/>
    </p:embeddedFont>
    <p:embeddedFont>
      <p:font typeface="Poiret One"/>
      <p:regular r:id="rId47"/>
    </p:embeddedFon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orsiva-bold.fntdata"/><Relationship Id="rId43" Type="http://schemas.openxmlformats.org/officeDocument/2006/relationships/font" Target="fonts/Corsiva-regular.fntdata"/><Relationship Id="rId46" Type="http://schemas.openxmlformats.org/officeDocument/2006/relationships/font" Target="fonts/Corsiva-boldItalic.fntdata"/><Relationship Id="rId45" Type="http://schemas.openxmlformats.org/officeDocument/2006/relationships/font" Target="fonts/Corsi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font" Target="fonts/PoiretOne-regular.fntdata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Stereotypes of programming/computer science - guy sitting typing in 0s and 1s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Maybe not?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947150" y="2681392"/>
            <a:ext cx="524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 to 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programming?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Communicating with the computer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Getting it to do something/follow instructions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 special languages understood by both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programming?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137682" y="1720625"/>
            <a:ext cx="2294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In your own words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learn </a:t>
            </a:r>
            <a:r>
              <a:rPr lang="en"/>
              <a:t>programming?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20516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Question: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Why learn programming?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" y="1697254"/>
            <a:ext cx="2419349" cy="4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26376" l="6661" r="4036" t="19651"/>
          <a:stretch/>
        </p:blipFill>
        <p:spPr>
          <a:xfrm>
            <a:off x="6098975" y="2105750"/>
            <a:ext cx="2625324" cy="20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325" y="1215048"/>
            <a:ext cx="2419349" cy="3790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ck, Of, Money - Free images on Pixabay"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000" y="2629342"/>
            <a:ext cx="2486150" cy="165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Why learn programming?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2549400" y="2293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trike="sngStrike">
                <a:solidFill>
                  <a:srgbClr val="000000"/>
                </a:solidFill>
              </a:rPr>
              <a:t>Computer</a:t>
            </a:r>
            <a:r>
              <a:rPr lang="en">
                <a:solidFill>
                  <a:srgbClr val="000000"/>
                </a:solidFill>
              </a:rPr>
              <a:t> Science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‘good’ programming?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359374" y="1474175"/>
            <a:ext cx="1855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Course Question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“Good Programming”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825" y="1418050"/>
            <a:ext cx="33732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 a=0,b=1,c;for(write("Fibonacci");b&lt;=10;)write(c),c=a+b,a=b,b=c;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27975" y="1418050"/>
            <a:ext cx="33732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 a=0, b=1, c;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write("Fibonacci");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while (b&lt;=10)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write(c);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c=a+b;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a=b;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b=c;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 Goal of This Week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Make Projects - Hangman, Odds Are, etc.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Foundational understanding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Something to build off of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Stretch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44646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Enjoy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Stereotypes</a:t>
            </a:r>
          </a:p>
        </p:txBody>
      </p:sp>
      <p:pic>
        <p:nvPicPr>
          <p:cNvPr descr="Hacker mit Einsen und Nullen - Nahaufnahme | Christoph Scholz | Flickr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875" y="1862294"/>
            <a:ext cx="3216225" cy="214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Who is Matthew?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Programming for ~10 years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Built websites and applications used by thousands of people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SOTA machine learning research at Intel Labs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Speech recognition, etc.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Wrote the language we’re using today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Solving Problems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Requires an understanding of </a:t>
            </a:r>
            <a:r>
              <a:rPr i="1" lang="en" sz="1800">
                <a:latin typeface="Poiret One"/>
                <a:ea typeface="Poiret One"/>
                <a:cs typeface="Poiret One"/>
                <a:sym typeface="Poiret One"/>
              </a:rPr>
              <a:t>abstractions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Abstractions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64850" y="1418044"/>
            <a:ext cx="82221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Fundamental Concept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Build up, like a building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“Limited scope of interest”</a:t>
            </a:r>
          </a:p>
        </p:txBody>
      </p:sp>
      <p:pic>
        <p:nvPicPr>
          <p:cNvPr descr="Free vector graphic: Buildings, City, Construction - Free Image on ...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125" y="2696644"/>
            <a:ext cx="1963551" cy="214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Our Abstraction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Values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Functions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Values/Variables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Three parts: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Type of data (text, number, etc.)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Can’t do math on text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actual value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“Hello”, 42, etc.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Name to reference it by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■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spaces, quotes,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Functions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Like machines - they take in some values, then they output a new one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(Usually) don’t need to worry about what they do ‘inside’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Machines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793416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Activity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768250" y="2915500"/>
            <a:ext cx="3607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Average of two numbers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59886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Enjoy: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Programming Languages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Many different ways to represent the same thing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“Je suis” vs. “me llamo”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We’ll use two: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YAEPL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Javascript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Machines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766004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YAEPL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YAEPL Reference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Syntax: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function-name (inputs) -&gt; (output-name)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Inputs can be text (“use quotes”), numbers (5), or variable-names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Functions: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write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prompt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str-to-num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add, subtract, divide, multiply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programming?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101516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Question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Odds Are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183883" y="1720623"/>
            <a:ext cx="1211699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Activity: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Example Dares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Tickle Matthew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Stroke Adhiv’s hair for 30 seconds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Tell Will your funniest joke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Tell the person next you they’re beautiful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Dance to a song with Will for 10 seconds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YAEPL Lists/Arrays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Hold multiple different values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Can access any one value with its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index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Create: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copy [] -&gt; (array-name)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 item: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array-push (array-name) (item)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Get item: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array-el (array-name) (index) -&gt; (item)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YAEPL Jumps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 labels to mark certain points in your code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Jump instructors can “jump” to those labels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jump-if condition #label only jumps if condition is true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YAEPL Jumps</a:t>
            </a:r>
          </a:p>
        </p:txBody>
      </p:sp>
      <p:sp>
        <p:nvSpPr>
          <p:cNvPr id="338" name="Shape 338"/>
          <p:cNvSpPr/>
          <p:nvPr/>
        </p:nvSpPr>
        <p:spPr>
          <a:xfrm>
            <a:off x="3407900" y="595100"/>
            <a:ext cx="2811300" cy="43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322800" y="485575"/>
            <a:ext cx="3059100" cy="4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#start: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prompt "Number one:" -&gt; number1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str-to-num number1 -&gt; number1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prompt "Number two:" -&gt; number2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str-to-num number2 -&gt; number2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eq number1 number2 -&gt; are-eq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jump-if are-eq #success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jump #failure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#success: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write "Numbers are equal!"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jump 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#failure: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write "Numbers are not equal :("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jump 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write “Let's try again!”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jump #start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YAEPL Reference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Syntax: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function-name (inputs) -&gt; (output-name)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Functions: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write-str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prompt-str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str-to-num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add, subtract, divide, multiply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opy, array-push, array-el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rand-num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jump, jump-if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Odds Are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183883" y="1720623"/>
            <a:ext cx="1211699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YAEPL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Homework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something you do every day and write a recipe for it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“I like…”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your partner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33057" y="1720623"/>
            <a:ext cx="1211699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Activity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programming?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101516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What is programming?</a:t>
            </a:r>
          </a:p>
        </p:txBody>
      </p:sp>
      <p:pic>
        <p:nvPicPr>
          <p:cNvPr descr="File:Cartoon Head 2.png - Wikimedia Commons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222" y="1927126"/>
            <a:ext cx="1831200" cy="2051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>
            <a:off x="4153823" y="2952750"/>
            <a:ext cx="90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Free vector graphic: Boy, Guy, Person, Strange - Free Image on ..."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331" y="2141587"/>
            <a:ext cx="1696684" cy="162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056300" y="4429150"/>
            <a:ext cx="1031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Speaking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What is programming?</a:t>
            </a:r>
          </a:p>
        </p:txBody>
      </p:sp>
      <p:pic>
        <p:nvPicPr>
          <p:cNvPr descr="Close up of a pile of books and an apple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462" y="1733212"/>
            <a:ext cx="2439075" cy="243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artoon Head 2.png - Wikimedia Commons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645" y="1927126"/>
            <a:ext cx="1831200" cy="2051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5949795" y="2952750"/>
            <a:ext cx="90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2290595" y="2952750"/>
            <a:ext cx="90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Free vector graphic: Boy, Guy, Person, Strange - Free Image on ..."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00" y="2141587"/>
            <a:ext cx="1696684" cy="162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192500" y="4429150"/>
            <a:ext cx="759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Writing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computers?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330116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Question: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What is programming?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4120200" y="2952750"/>
            <a:ext cx="90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Free vector graphic: Boy, Guy, Person, Strange - Free Image on ...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957" y="2141587"/>
            <a:ext cx="1696684" cy="162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900000" y="4429150"/>
            <a:ext cx="1344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Programming</a:t>
            </a:r>
          </a:p>
        </p:txBody>
      </p:sp>
      <p:pic>
        <p:nvPicPr>
          <p:cNvPr descr="Rock, Face - Free images on Pixabay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350" y="2141600"/>
            <a:ext cx="1503099" cy="16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