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FDB7A4C-1F1C-4AA6-BAE8-21521E8D51A0}">
  <a:tblStyle styleId="{4FDB7A4C-1F1C-4AA6-BAE8-21521E8D51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b02b6516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b02b6516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b02b6516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b02b6516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b02b6516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b02b6516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b02b6516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b02b6516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b02b6516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b02b6516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b02b6516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b02b6516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b02b6516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b02b6516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Calculated using Cohen kappa quadratic score on a validation set of size 0.25.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b02b6516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b02b6516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VotingClassifier from sklearn using ‘soft’ voting.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b02b6516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b02b6516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On test data set aside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PetFinder.my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Adoption Speed Prediction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Improve predictions of Adoption Speed 0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Testing inclusion/</a:t>
            </a:r>
            <a:r>
              <a:rPr lang="en"/>
              <a:t>exclusion</a:t>
            </a:r>
            <a:r>
              <a:rPr lang="en"/>
              <a:t> of certain variables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Deeper exploration of photos and descriptions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</a:t>
            </a:r>
            <a:endParaRPr/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2759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data on pets put up for adoption on PetFinder.my, predict how quickly a pet will be adopted.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8" name="Google Shape;98;p15"/>
          <p:cNvGraphicFramePr/>
          <p:nvPr/>
        </p:nvGraphicFramePr>
        <p:xfrm>
          <a:off x="895875" y="227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{4FDB7A4C-1F1C-4AA6-BAE8-21521E8D51A0}</a:tableStyleId>
              </a:tblPr>
              <a:tblGrid>
                <a:gridCol w="1537750"/>
                <a:gridCol w="1537750"/>
                <a:gridCol w="1537750"/>
                <a:gridCol w="1537750"/>
                <a:gridCol w="1537750"/>
              </a:tblGrid>
              <a:tr h="523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Breed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Age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Color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Name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Description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523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Photos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Videos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Maturity Size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Vaccinated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Fee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523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Health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State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Fur Length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Gender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Quantity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- Adoption Speed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0 - Adopted on the same day as listed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1 - Adopted between 1 and 7 days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2 - Adopted between 8 and 30 days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3 - Adopted between 31 and 90 days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4 - No adoption after 100 days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104725" y="1446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Adoption Speed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</a:t>
            </a:r>
            <a:br>
              <a:rPr lang="en"/>
            </a:b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875" y="595400"/>
            <a:ext cx="5256051" cy="22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2888" y="2831900"/>
            <a:ext cx="5256013" cy="22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13" y="918163"/>
            <a:ext cx="862012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</a:t>
            </a:r>
            <a:endParaRPr/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2205200" y="231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{4FDB7A4C-1F1C-4AA6-BAE8-21521E8D51A0}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Baseline Score*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Tuned Score*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0.358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974" y="721875"/>
            <a:ext cx="5615899" cy="4379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p20"/>
          <p:cNvGraphicFramePr/>
          <p:nvPr/>
        </p:nvGraphicFramePr>
        <p:xfrm>
          <a:off x="393400" y="321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{4FDB7A4C-1F1C-4AA6-BAE8-21521E8D51A0}</a:tableStyleId>
              </a:tblPr>
              <a:tblGrid>
                <a:gridCol w="1337250"/>
                <a:gridCol w="1337250"/>
              </a:tblGrid>
              <a:tr h="39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4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Voting Classifier*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0.386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7650" y="2458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performance*</a:t>
            </a:r>
            <a:endParaRPr/>
          </a:p>
        </p:txBody>
      </p:sp>
      <p:graphicFrame>
        <p:nvGraphicFramePr>
          <p:cNvPr id="136" name="Google Shape;136;p21"/>
          <p:cNvGraphicFramePr/>
          <p:nvPr/>
        </p:nvGraphicFramePr>
        <p:xfrm>
          <a:off x="5878400" y="243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{4FDB7A4C-1F1C-4AA6-BAE8-21521E8D51A0}</a:tableStyleId>
              </a:tblPr>
              <a:tblGrid>
                <a:gridCol w="1206100"/>
                <a:gridCol w="1206100"/>
              </a:tblGrid>
              <a:tr h="355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/>
                        <a:t>0.333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