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7A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2" autoAdjust="0"/>
    <p:restoredTop sz="83958" autoAdjust="0"/>
  </p:normalViewPr>
  <p:slideViewPr>
    <p:cSldViewPr snapToGrid="0">
      <p:cViewPr varScale="1">
        <p:scale>
          <a:sx n="72" d="100"/>
          <a:sy n="72" d="100"/>
        </p:scale>
        <p:origin x="1349"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12D11-7EF5-4AD7-99AA-D93897B382CB}" type="datetimeFigureOut">
              <a:rPr lang="en-US" smtClean="0"/>
              <a:t>4/12/2019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75241-35FB-4F43-B92D-02AD44921130}" type="slidenum">
              <a:rPr lang="en-US" smtClean="0"/>
              <a:t>‹#›</a:t>
            </a:fld>
            <a:endParaRPr lang="en-US" dirty="0"/>
          </a:p>
        </p:txBody>
      </p:sp>
    </p:spTree>
    <p:extLst>
      <p:ext uri="{BB962C8B-B14F-4D97-AF65-F5344CB8AC3E}">
        <p14:creationId xmlns:p14="http://schemas.microsoft.com/office/powerpoint/2010/main" val="3474275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175241-35FB-4F43-B92D-02AD44921130}" type="slidenum">
              <a:rPr lang="en-US" smtClean="0"/>
              <a:t>1</a:t>
            </a:fld>
            <a:endParaRPr lang="en-US" dirty="0"/>
          </a:p>
        </p:txBody>
      </p:sp>
    </p:spTree>
    <p:extLst>
      <p:ext uri="{BB962C8B-B14F-4D97-AF65-F5344CB8AC3E}">
        <p14:creationId xmlns:p14="http://schemas.microsoft.com/office/powerpoint/2010/main" val="106794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175241-35FB-4F43-B92D-02AD44921130}" type="slidenum">
              <a:rPr lang="en-US" smtClean="0"/>
              <a:t>2</a:t>
            </a:fld>
            <a:endParaRPr lang="en-US" dirty="0"/>
          </a:p>
        </p:txBody>
      </p:sp>
    </p:spTree>
    <p:extLst>
      <p:ext uri="{BB962C8B-B14F-4D97-AF65-F5344CB8AC3E}">
        <p14:creationId xmlns:p14="http://schemas.microsoft.com/office/powerpoint/2010/main" val="227314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175241-35FB-4F43-B92D-02AD44921130}" type="slidenum">
              <a:rPr lang="en-US" smtClean="0"/>
              <a:t>3</a:t>
            </a:fld>
            <a:endParaRPr lang="en-US" dirty="0"/>
          </a:p>
        </p:txBody>
      </p:sp>
    </p:spTree>
    <p:extLst>
      <p:ext uri="{BB962C8B-B14F-4D97-AF65-F5344CB8AC3E}">
        <p14:creationId xmlns:p14="http://schemas.microsoft.com/office/powerpoint/2010/main" val="326852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 Census API for Labor Force and then counting only those who were Unemployed.</a:t>
            </a:r>
          </a:p>
          <a:p>
            <a:endParaRPr lang="en-US" dirty="0"/>
          </a:p>
        </p:txBody>
      </p:sp>
      <p:sp>
        <p:nvSpPr>
          <p:cNvPr id="4" name="Slide Number Placeholder 3"/>
          <p:cNvSpPr>
            <a:spLocks noGrp="1"/>
          </p:cNvSpPr>
          <p:nvPr>
            <p:ph type="sldNum" sz="quarter" idx="5"/>
          </p:nvPr>
        </p:nvSpPr>
        <p:spPr/>
        <p:txBody>
          <a:bodyPr/>
          <a:lstStyle/>
          <a:p>
            <a:fld id="{A5175241-35FB-4F43-B92D-02AD44921130}" type="slidenum">
              <a:rPr lang="en-US" smtClean="0"/>
              <a:t>4</a:t>
            </a:fld>
            <a:endParaRPr lang="en-US" dirty="0"/>
          </a:p>
        </p:txBody>
      </p:sp>
    </p:spTree>
    <p:extLst>
      <p:ext uri="{BB962C8B-B14F-4D97-AF65-F5344CB8AC3E}">
        <p14:creationId xmlns:p14="http://schemas.microsoft.com/office/powerpoint/2010/main" val="2723797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of things we noticed along the way… </a:t>
            </a:r>
          </a:p>
        </p:txBody>
      </p:sp>
      <p:sp>
        <p:nvSpPr>
          <p:cNvPr id="4" name="Slide Number Placeholder 3"/>
          <p:cNvSpPr>
            <a:spLocks noGrp="1"/>
          </p:cNvSpPr>
          <p:nvPr>
            <p:ph type="sldNum" sz="quarter" idx="5"/>
          </p:nvPr>
        </p:nvSpPr>
        <p:spPr/>
        <p:txBody>
          <a:bodyPr/>
          <a:lstStyle/>
          <a:p>
            <a:fld id="{A5175241-35FB-4F43-B92D-02AD44921130}" type="slidenum">
              <a:rPr lang="en-US" smtClean="0"/>
              <a:t>5</a:t>
            </a:fld>
            <a:endParaRPr lang="en-US" dirty="0"/>
          </a:p>
        </p:txBody>
      </p:sp>
    </p:spTree>
    <p:extLst>
      <p:ext uri="{BB962C8B-B14F-4D97-AF65-F5344CB8AC3E}">
        <p14:creationId xmlns:p14="http://schemas.microsoft.com/office/powerpoint/2010/main" val="2320417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5"/>
          </p:nvPr>
        </p:nvSpPr>
        <p:spPr/>
        <p:txBody>
          <a:bodyPr/>
          <a:lstStyle/>
          <a:p>
            <a:fld id="{A5175241-35FB-4F43-B92D-02AD44921130}" type="slidenum">
              <a:rPr lang="en-US" smtClean="0"/>
              <a:t>6</a:t>
            </a:fld>
            <a:endParaRPr lang="en-US" dirty="0"/>
          </a:p>
        </p:txBody>
      </p:sp>
    </p:spTree>
    <p:extLst>
      <p:ext uri="{BB962C8B-B14F-4D97-AF65-F5344CB8AC3E}">
        <p14:creationId xmlns:p14="http://schemas.microsoft.com/office/powerpoint/2010/main" val="53599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175241-35FB-4F43-B92D-02AD44921130}" type="slidenum">
              <a:rPr lang="en-US" smtClean="0"/>
              <a:t>7</a:t>
            </a:fld>
            <a:endParaRPr lang="en-US" dirty="0"/>
          </a:p>
        </p:txBody>
      </p:sp>
    </p:spTree>
    <p:extLst>
      <p:ext uri="{BB962C8B-B14F-4D97-AF65-F5344CB8AC3E}">
        <p14:creationId xmlns:p14="http://schemas.microsoft.com/office/powerpoint/2010/main" val="2386196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175241-35FB-4F43-B92D-02AD44921130}" type="slidenum">
              <a:rPr lang="en-US" smtClean="0"/>
              <a:t>8</a:t>
            </a:fld>
            <a:endParaRPr lang="en-US" dirty="0"/>
          </a:p>
        </p:txBody>
      </p:sp>
    </p:spTree>
    <p:extLst>
      <p:ext uri="{BB962C8B-B14F-4D97-AF65-F5344CB8AC3E}">
        <p14:creationId xmlns:p14="http://schemas.microsoft.com/office/powerpoint/2010/main" val="291239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175241-35FB-4F43-B92D-02AD44921130}" type="slidenum">
              <a:rPr lang="en-US" smtClean="0"/>
              <a:t>9</a:t>
            </a:fld>
            <a:endParaRPr lang="en-US" dirty="0"/>
          </a:p>
        </p:txBody>
      </p:sp>
    </p:spTree>
    <p:extLst>
      <p:ext uri="{BB962C8B-B14F-4D97-AF65-F5344CB8AC3E}">
        <p14:creationId xmlns:p14="http://schemas.microsoft.com/office/powerpoint/2010/main" val="1748780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118021" y="374091"/>
            <a:ext cx="9972781" cy="5804660"/>
            <a:chOff x="1118556" y="205665"/>
            <a:chExt cx="9972781" cy="5804660"/>
          </a:xfrm>
        </p:grpSpPr>
        <p:sp>
          <p:nvSpPr>
            <p:cNvPr id="39" name="Rectangle 38"/>
            <p:cNvSpPr/>
            <p:nvPr/>
          </p:nvSpPr>
          <p:spPr>
            <a:xfrm>
              <a:off x="1118556" y="205665"/>
              <a:ext cx="9948967"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943774" y="5572101"/>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156761" y="1187923"/>
              <a:ext cx="9934576" cy="48224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a:pPr/>
              <a:t>4/12/2019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a:t>‹#›</a:t>
            </a:fld>
            <a:endParaRPr lang="en-US"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a:t>4/12/2019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a:t>4/12/2019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a:t>4/12/2019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a:t>4/12/2019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a:t>4/12/2019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a:t>‹#›</a:t>
            </a:fld>
            <a:endParaRPr lang="en-US" dirty="0"/>
          </a:p>
        </p:txBody>
      </p:sp>
      <p:sp>
        <p:nvSpPr>
          <p:cNvPr id="6" name="Rectangle 5">
            <a:extLst>
              <a:ext uri="{FF2B5EF4-FFF2-40B4-BE49-F238E27FC236}">
                <a16:creationId xmlns:a16="http://schemas.microsoft.com/office/drawing/2014/main" id="{8AFDB437-7994-E346-BACE-6FF785923C07}"/>
              </a:ext>
            </a:extLst>
          </p:cNvPr>
          <p:cNvSpPr/>
          <p:nvPr userDrawn="1"/>
        </p:nvSpPr>
        <p:spPr>
          <a:xfrm>
            <a:off x="3968750" y="0"/>
            <a:ext cx="4254500" cy="1002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63796" y="127645"/>
            <a:ext cx="11279185" cy="6685261"/>
            <a:chOff x="396806" y="241314"/>
            <a:chExt cx="9617208" cy="5137565"/>
          </a:xfrm>
        </p:grpSpPr>
        <p:sp>
          <p:nvSpPr>
            <p:cNvPr id="22" name="Rectangle 21"/>
            <p:cNvSpPr/>
            <p:nvPr/>
          </p:nvSpPr>
          <p:spPr>
            <a:xfrm>
              <a:off x="3520690" y="241314"/>
              <a:ext cx="3134899" cy="718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 name="Isosceles Triangle 22"/>
            <p:cNvSpPr/>
            <p:nvPr/>
          </p:nvSpPr>
          <p:spPr>
            <a:xfrm rot="7340118">
              <a:off x="5063010" y="4479875"/>
              <a:ext cx="284799" cy="30223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rot="10800000">
              <a:off x="396806" y="4570205"/>
              <a:ext cx="9617208" cy="808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3237707" y="1152117"/>
            <a:ext cx="5822384" cy="43465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4/12/2019</a:t>
            </a:fld>
            <a:endParaRPr lang="en-US" dirty="0"/>
          </a:p>
        </p:txBody>
      </p:sp>
      <p:sp>
        <p:nvSpPr>
          <p:cNvPr id="6" name="Footer Placeholder 5"/>
          <p:cNvSpPr>
            <a:spLocks noGrp="1"/>
          </p:cNvSpPr>
          <p:nvPr>
            <p:ph type="ftr" sz="quarter" idx="11"/>
          </p:nvPr>
        </p:nvSpPr>
        <p:spPr>
          <a:xfrm>
            <a:off x="804672" y="6501384"/>
            <a:ext cx="10588752" cy="45719"/>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73" name="Group 72"/>
          <p:cNvGrpSpPr/>
          <p:nvPr/>
        </p:nvGrpSpPr>
        <p:grpSpPr>
          <a:xfrm>
            <a:off x="-161926" y="76388"/>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360834" y="310896"/>
            <a:ext cx="11659717" cy="4089915"/>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a:pPr/>
              <a:t>4/12/2019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forbes.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cnbc.com/2017/07/11/west-virginia-americas-worst-state-for-business-in-2017.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5E80-1F49-481A-AD32-44B1D512EC1A}"/>
              </a:ext>
            </a:extLst>
          </p:cNvPr>
          <p:cNvSpPr>
            <a:spLocks noGrp="1"/>
          </p:cNvSpPr>
          <p:nvPr>
            <p:ph type="ctrTitle"/>
          </p:nvPr>
        </p:nvSpPr>
        <p:spPr>
          <a:xfrm>
            <a:off x="1670041" y="-88611"/>
            <a:ext cx="8679915" cy="1209234"/>
          </a:xfrm>
        </p:spPr>
        <p:txBody>
          <a:bodyPr>
            <a:normAutofit fontScale="90000"/>
          </a:bodyPr>
          <a:lstStyle/>
          <a:p>
            <a:r>
              <a:rPr lang="en-US" sz="6600" b="1" dirty="0">
                <a:solidFill>
                  <a:schemeClr val="tx1"/>
                </a:solidFill>
              </a:rPr>
              <a:t>Location. Location. Location. </a:t>
            </a:r>
          </a:p>
        </p:txBody>
      </p:sp>
      <p:sp>
        <p:nvSpPr>
          <p:cNvPr id="3" name="Subtitle 2">
            <a:extLst>
              <a:ext uri="{FF2B5EF4-FFF2-40B4-BE49-F238E27FC236}">
                <a16:creationId xmlns:a16="http://schemas.microsoft.com/office/drawing/2014/main" id="{6618A8C6-35BA-4AFC-B160-36EF7BD745AE}"/>
              </a:ext>
            </a:extLst>
          </p:cNvPr>
          <p:cNvSpPr>
            <a:spLocks noGrp="1"/>
          </p:cNvSpPr>
          <p:nvPr>
            <p:ph type="subTitle" idx="1"/>
          </p:nvPr>
        </p:nvSpPr>
        <p:spPr>
          <a:xfrm>
            <a:off x="1759286" y="2501649"/>
            <a:ext cx="8673427" cy="2244437"/>
          </a:xfrm>
        </p:spPr>
        <p:txBody>
          <a:bodyPr>
            <a:normAutofit/>
          </a:bodyPr>
          <a:lstStyle/>
          <a:p>
            <a:r>
              <a:rPr lang="en-US" sz="2000" b="1" dirty="0">
                <a:solidFill>
                  <a:schemeClr val="tx1"/>
                </a:solidFill>
              </a:rPr>
              <a:t>Project 1 Contributors</a:t>
            </a:r>
          </a:p>
          <a:p>
            <a:r>
              <a:rPr lang="en-US" sz="2000" b="1" dirty="0">
                <a:solidFill>
                  <a:schemeClr val="tx1"/>
                </a:solidFill>
              </a:rPr>
              <a:t>Danny Habetyes</a:t>
            </a:r>
          </a:p>
          <a:p>
            <a:r>
              <a:rPr lang="en-US" sz="2000" b="1" dirty="0">
                <a:solidFill>
                  <a:schemeClr val="tx1"/>
                </a:solidFill>
              </a:rPr>
              <a:t>Rebecca Booth</a:t>
            </a:r>
          </a:p>
          <a:p>
            <a:r>
              <a:rPr lang="en-US" sz="2000" b="1" dirty="0">
                <a:solidFill>
                  <a:schemeClr val="tx1"/>
                </a:solidFill>
              </a:rPr>
              <a:t>Matt Stieg</a:t>
            </a:r>
          </a:p>
        </p:txBody>
      </p:sp>
    </p:spTree>
    <p:extLst>
      <p:ext uri="{BB962C8B-B14F-4D97-AF65-F5344CB8AC3E}">
        <p14:creationId xmlns:p14="http://schemas.microsoft.com/office/powerpoint/2010/main" val="385943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DC12-A759-4F24-B559-2432CEC8846B}"/>
              </a:ext>
            </a:extLst>
          </p:cNvPr>
          <p:cNvSpPr>
            <a:spLocks noGrp="1"/>
          </p:cNvSpPr>
          <p:nvPr>
            <p:ph type="title"/>
          </p:nvPr>
        </p:nvSpPr>
        <p:spPr>
          <a:xfrm>
            <a:off x="3344214" y="1223830"/>
            <a:ext cx="5490224" cy="617670"/>
          </a:xfrm>
        </p:spPr>
        <p:txBody>
          <a:bodyPr>
            <a:noAutofit/>
          </a:bodyPr>
          <a:lstStyle/>
          <a:p>
            <a:r>
              <a:rPr lang="en-US" b="1" dirty="0">
                <a:solidFill>
                  <a:schemeClr val="tx1"/>
                </a:solidFill>
              </a:rPr>
              <a:t>Our Goal</a:t>
            </a:r>
          </a:p>
        </p:txBody>
      </p:sp>
      <p:sp>
        <p:nvSpPr>
          <p:cNvPr id="3" name="Text Placeholder 2">
            <a:extLst>
              <a:ext uri="{FF2B5EF4-FFF2-40B4-BE49-F238E27FC236}">
                <a16:creationId xmlns:a16="http://schemas.microsoft.com/office/drawing/2014/main" id="{F9608025-764F-4F76-8975-20D4D4336195}"/>
              </a:ext>
            </a:extLst>
          </p:cNvPr>
          <p:cNvSpPr>
            <a:spLocks noGrp="1"/>
          </p:cNvSpPr>
          <p:nvPr>
            <p:ph type="body" idx="1"/>
          </p:nvPr>
        </p:nvSpPr>
        <p:spPr>
          <a:xfrm>
            <a:off x="3344215" y="2019300"/>
            <a:ext cx="5490223" cy="3211321"/>
          </a:xfrm>
        </p:spPr>
        <p:txBody>
          <a:bodyPr>
            <a:normAutofit lnSpcReduction="10000"/>
          </a:bodyPr>
          <a:lstStyle/>
          <a:p>
            <a:pPr lvl="0">
              <a:buClr>
                <a:srgbClr val="10B6F4"/>
              </a:buClr>
            </a:pPr>
            <a:r>
              <a:rPr lang="en-US" dirty="0">
                <a:solidFill>
                  <a:prstClr val="black"/>
                </a:solidFill>
              </a:rPr>
              <a:t>The goal of our project is to uncover states with the largest socioeconomic changes between the years 2011 and 2017. We will examine states across a number of metrics including Median Home Value, Median Income, Education Levels, Unemployment Rate, among others as the data permits. From there, we will score states to identify which states have experienced the most change and rank them on a scale of desirability through the aforementioned data.</a:t>
            </a:r>
          </a:p>
          <a:p>
            <a:endParaRPr lang="en-US" dirty="0"/>
          </a:p>
        </p:txBody>
      </p:sp>
    </p:spTree>
    <p:extLst>
      <p:ext uri="{BB962C8B-B14F-4D97-AF65-F5344CB8AC3E}">
        <p14:creationId xmlns:p14="http://schemas.microsoft.com/office/powerpoint/2010/main" val="284640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0C83-E971-41C5-8AC6-2F2B2E5AAE24}"/>
              </a:ext>
            </a:extLst>
          </p:cNvPr>
          <p:cNvSpPr>
            <a:spLocks noGrp="1"/>
          </p:cNvSpPr>
          <p:nvPr>
            <p:ph type="ctrTitle"/>
          </p:nvPr>
        </p:nvSpPr>
        <p:spPr>
          <a:xfrm>
            <a:off x="1854348" y="339675"/>
            <a:ext cx="8679915" cy="743896"/>
          </a:xfrm>
        </p:spPr>
        <p:txBody>
          <a:bodyPr>
            <a:normAutofit fontScale="90000"/>
          </a:bodyPr>
          <a:lstStyle/>
          <a:p>
            <a:r>
              <a:rPr lang="en-US" b="1" dirty="0">
                <a:solidFill>
                  <a:schemeClr val="tx1"/>
                </a:solidFill>
              </a:rPr>
              <a:t>Our Questions</a:t>
            </a:r>
          </a:p>
        </p:txBody>
      </p:sp>
      <p:sp>
        <p:nvSpPr>
          <p:cNvPr id="3" name="Subtitle 2">
            <a:extLst>
              <a:ext uri="{FF2B5EF4-FFF2-40B4-BE49-F238E27FC236}">
                <a16:creationId xmlns:a16="http://schemas.microsoft.com/office/drawing/2014/main" id="{BDC0A15F-65C1-46AD-B9AC-7C51FB64CE4C}"/>
              </a:ext>
            </a:extLst>
          </p:cNvPr>
          <p:cNvSpPr>
            <a:spLocks noGrp="1"/>
          </p:cNvSpPr>
          <p:nvPr>
            <p:ph type="subTitle" idx="1"/>
          </p:nvPr>
        </p:nvSpPr>
        <p:spPr>
          <a:xfrm>
            <a:off x="1759237" y="1409700"/>
            <a:ext cx="8673427" cy="4216400"/>
          </a:xfrm>
        </p:spPr>
        <p:txBody>
          <a:bodyPr>
            <a:normAutofit fontScale="92500" lnSpcReduction="10000"/>
          </a:bodyPr>
          <a:lstStyle/>
          <a:p>
            <a:pPr algn="l">
              <a:buClr>
                <a:schemeClr val="tx1"/>
              </a:buClr>
            </a:pPr>
            <a:r>
              <a:rPr lang="en-US" sz="1900" b="1" dirty="0">
                <a:solidFill>
                  <a:schemeClr val="tx1"/>
                </a:solidFill>
              </a:rPr>
              <a:t>Which states experienced the most socioeconomic growth between 2011 and 2017, in terms of percent change in :</a:t>
            </a:r>
          </a:p>
          <a:p>
            <a:pPr marL="742950" lvl="1" indent="-285750" algn="l">
              <a:buClr>
                <a:schemeClr val="tx1"/>
              </a:buClr>
              <a:buFont typeface="Arial" panose="020B0604020202020204" pitchFamily="34" charset="0"/>
              <a:buChar char="•"/>
            </a:pPr>
            <a:r>
              <a:rPr lang="en-US" sz="1900" dirty="0">
                <a:solidFill>
                  <a:schemeClr val="tx1"/>
                </a:solidFill>
              </a:rPr>
              <a:t>Population growth?</a:t>
            </a:r>
          </a:p>
          <a:p>
            <a:pPr marL="742950" lvl="1" indent="-285750" algn="l">
              <a:buClr>
                <a:schemeClr val="tx1"/>
              </a:buClr>
              <a:buFont typeface="Arial" panose="020B0604020202020204" pitchFamily="34" charset="0"/>
              <a:buChar char="•"/>
            </a:pPr>
            <a:r>
              <a:rPr lang="en-US" sz="1900" dirty="0">
                <a:solidFill>
                  <a:schemeClr val="tx1"/>
                </a:solidFill>
              </a:rPr>
              <a:t>Median Income?</a:t>
            </a:r>
          </a:p>
          <a:p>
            <a:pPr marL="742950" lvl="1" indent="-285750" algn="l">
              <a:buClr>
                <a:schemeClr val="tx1"/>
              </a:buClr>
              <a:buFont typeface="Arial" panose="020B0604020202020204" pitchFamily="34" charset="0"/>
              <a:buChar char="•"/>
            </a:pPr>
            <a:r>
              <a:rPr lang="en-US" sz="1900" dirty="0"/>
              <a:t>Home purchasing power?</a:t>
            </a:r>
          </a:p>
          <a:p>
            <a:pPr marL="742950" lvl="1" indent="-285750" algn="l">
              <a:buClr>
                <a:schemeClr val="tx1"/>
              </a:buClr>
              <a:buFont typeface="Arial" panose="020B0604020202020204" pitchFamily="34" charset="0"/>
              <a:buChar char="•"/>
            </a:pPr>
            <a:r>
              <a:rPr lang="en-US" sz="1900" dirty="0"/>
              <a:t>E</a:t>
            </a:r>
            <a:r>
              <a:rPr lang="en-US" sz="1900" dirty="0">
                <a:solidFill>
                  <a:schemeClr val="tx1"/>
                </a:solidFill>
              </a:rPr>
              <a:t>ducation rate increase?</a:t>
            </a:r>
          </a:p>
          <a:p>
            <a:pPr marL="742950" lvl="1" indent="-285750" algn="l">
              <a:buClr>
                <a:schemeClr val="tx1"/>
              </a:buClr>
              <a:buFont typeface="Arial" panose="020B0604020202020204" pitchFamily="34" charset="0"/>
              <a:buChar char="•"/>
            </a:pPr>
            <a:r>
              <a:rPr lang="en-US" sz="1900" dirty="0"/>
              <a:t>Unemployment decreases?</a:t>
            </a:r>
          </a:p>
          <a:p>
            <a:pPr algn="l">
              <a:buClr>
                <a:schemeClr val="tx1"/>
              </a:buClr>
            </a:pPr>
            <a:r>
              <a:rPr lang="en-US" sz="1900" b="1" dirty="0">
                <a:solidFill>
                  <a:schemeClr val="tx1"/>
                </a:solidFill>
              </a:rPr>
              <a:t>Why does it matter?</a:t>
            </a:r>
          </a:p>
          <a:p>
            <a:pPr marL="742950" lvl="1" indent="-285750" algn="l">
              <a:buClr>
                <a:schemeClr val="tx1"/>
              </a:buClr>
              <a:buFont typeface="Arial" panose="020B0604020202020204" pitchFamily="34" charset="0"/>
              <a:buChar char="•"/>
            </a:pPr>
            <a:r>
              <a:rPr lang="en-US" sz="1900" dirty="0">
                <a:solidFill>
                  <a:schemeClr val="tx1"/>
                </a:solidFill>
              </a:rPr>
              <a:t>We share an interest in the affordability and equity in homes ownership.</a:t>
            </a:r>
          </a:p>
          <a:p>
            <a:pPr marL="742950" lvl="1" indent="-285750" algn="l">
              <a:buClr>
                <a:schemeClr val="tx1"/>
              </a:buClr>
              <a:buFont typeface="Arial" panose="020B0604020202020204" pitchFamily="34" charset="0"/>
              <a:buChar char="•"/>
            </a:pPr>
            <a:r>
              <a:rPr lang="en-US" sz="1900" dirty="0"/>
              <a:t>We share an interest in which state(s) would be the best for relocation.</a:t>
            </a:r>
          </a:p>
          <a:p>
            <a:pPr algn="l">
              <a:buClr>
                <a:schemeClr val="tx1"/>
              </a:buClr>
            </a:pPr>
            <a:r>
              <a:rPr lang="en-US" sz="1900" b="1" i="1" dirty="0">
                <a:solidFill>
                  <a:schemeClr val="tx1"/>
                </a:solidFill>
              </a:rPr>
              <a:t>We found that the difference between the highest and lowest ranking states was significantly larger than we expected.</a:t>
            </a:r>
          </a:p>
        </p:txBody>
      </p:sp>
    </p:spTree>
    <p:extLst>
      <p:ext uri="{BB962C8B-B14F-4D97-AF65-F5344CB8AC3E}">
        <p14:creationId xmlns:p14="http://schemas.microsoft.com/office/powerpoint/2010/main" val="215990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E9A1D0-C890-4BE0-80DA-EB0AFBD2777E}"/>
              </a:ext>
            </a:extLst>
          </p:cNvPr>
          <p:cNvPicPr>
            <a:picLocks noChangeAspect="1"/>
          </p:cNvPicPr>
          <p:nvPr/>
        </p:nvPicPr>
        <p:blipFill>
          <a:blip r:embed="rId3"/>
          <a:stretch>
            <a:fillRect/>
          </a:stretch>
        </p:blipFill>
        <p:spPr>
          <a:xfrm>
            <a:off x="1175898" y="4406901"/>
            <a:ext cx="9840203" cy="2197100"/>
          </a:xfrm>
          <a:prstGeom prst="rect">
            <a:avLst/>
          </a:prstGeom>
        </p:spPr>
      </p:pic>
      <p:sp>
        <p:nvSpPr>
          <p:cNvPr id="3" name="Title 2">
            <a:extLst>
              <a:ext uri="{FF2B5EF4-FFF2-40B4-BE49-F238E27FC236}">
                <a16:creationId xmlns:a16="http://schemas.microsoft.com/office/drawing/2014/main" id="{7026C867-0D05-4D91-A897-DBEE0DD02093}"/>
              </a:ext>
            </a:extLst>
          </p:cNvPr>
          <p:cNvSpPr>
            <a:spLocks noGrp="1"/>
          </p:cNvSpPr>
          <p:nvPr>
            <p:ph type="title"/>
          </p:nvPr>
        </p:nvSpPr>
        <p:spPr>
          <a:xfrm>
            <a:off x="3207676" y="430903"/>
            <a:ext cx="5776646" cy="490287"/>
          </a:xfrm>
        </p:spPr>
        <p:txBody>
          <a:bodyPr>
            <a:noAutofit/>
          </a:bodyPr>
          <a:lstStyle/>
          <a:p>
            <a:r>
              <a:rPr lang="en-US" sz="4000" b="1" dirty="0">
                <a:solidFill>
                  <a:schemeClr val="tx1"/>
                </a:solidFill>
              </a:rPr>
              <a:t>Raw Data</a:t>
            </a:r>
          </a:p>
        </p:txBody>
      </p:sp>
      <p:sp>
        <p:nvSpPr>
          <p:cNvPr id="4" name="Text Placeholder 3">
            <a:extLst>
              <a:ext uri="{FF2B5EF4-FFF2-40B4-BE49-F238E27FC236}">
                <a16:creationId xmlns:a16="http://schemas.microsoft.com/office/drawing/2014/main" id="{EE4C2F51-8FEA-4B19-800B-22718390C048}"/>
              </a:ext>
            </a:extLst>
          </p:cNvPr>
          <p:cNvSpPr>
            <a:spLocks noGrp="1"/>
          </p:cNvSpPr>
          <p:nvPr>
            <p:ph type="body" sz="half" idx="2"/>
          </p:nvPr>
        </p:nvSpPr>
        <p:spPr>
          <a:xfrm>
            <a:off x="0" y="921190"/>
            <a:ext cx="11976100" cy="3104710"/>
          </a:xfrm>
        </p:spPr>
        <p:txBody>
          <a:bodyPr>
            <a:normAutofit lnSpcReduction="10000"/>
          </a:bodyPr>
          <a:lstStyle/>
          <a:p>
            <a:pPr marL="742950" lvl="1" indent="-285750">
              <a:buClr>
                <a:schemeClr val="tx1"/>
              </a:buClr>
              <a:buFont typeface="Arial" panose="020B0604020202020204" pitchFamily="34" charset="0"/>
              <a:buChar char="•"/>
            </a:pPr>
            <a:r>
              <a:rPr lang="en-US" sz="1800" b="1" i="1" dirty="0"/>
              <a:t>US Census </a:t>
            </a:r>
            <a:r>
              <a:rPr lang="en-US" sz="1800" dirty="0"/>
              <a:t>API (acs1*) was called for all US States and D.C for Population, Median income, and Unemployment. </a:t>
            </a:r>
          </a:p>
          <a:p>
            <a:pPr lvl="1">
              <a:buClr>
                <a:schemeClr val="tx1"/>
              </a:buClr>
            </a:pPr>
            <a:endParaRPr lang="en-US" sz="1800" dirty="0"/>
          </a:p>
          <a:p>
            <a:pPr marL="742950" lvl="1" indent="-285750">
              <a:buClr>
                <a:schemeClr val="tx1"/>
              </a:buClr>
              <a:buFont typeface="Arial" panose="020B0604020202020204" pitchFamily="34" charset="0"/>
              <a:buChar char="•"/>
            </a:pPr>
            <a:r>
              <a:rPr lang="en-US" sz="1800" b="1" i="1" dirty="0"/>
              <a:t>US Census </a:t>
            </a:r>
            <a:r>
              <a:rPr lang="en-US" sz="1800" dirty="0"/>
              <a:t>API</a:t>
            </a:r>
            <a:r>
              <a:rPr lang="en-US" sz="1800" b="1" dirty="0"/>
              <a:t> </a:t>
            </a:r>
            <a:r>
              <a:rPr lang="en-US" sz="1800" dirty="0"/>
              <a:t>(acs1)  was also used to call data for Education completed, including and beyond Bachelors Degree.</a:t>
            </a:r>
          </a:p>
          <a:p>
            <a:pPr lvl="1">
              <a:buClr>
                <a:schemeClr val="tx1"/>
              </a:buClr>
            </a:pPr>
            <a:endParaRPr lang="en-US" sz="1800" dirty="0"/>
          </a:p>
          <a:p>
            <a:pPr marL="742950" lvl="1" indent="-285750">
              <a:buClr>
                <a:schemeClr val="tx1"/>
              </a:buClr>
              <a:buFont typeface="Arial" panose="020B0604020202020204" pitchFamily="34" charset="0"/>
              <a:buChar char="•"/>
            </a:pPr>
            <a:r>
              <a:rPr lang="en-US" sz="1800" b="1" i="1" dirty="0"/>
              <a:t>Quandl</a:t>
            </a:r>
            <a:r>
              <a:rPr lang="en-US" sz="1800" b="1" dirty="0"/>
              <a:t>/</a:t>
            </a:r>
            <a:r>
              <a:rPr lang="en-US" sz="1800" b="1" i="1" dirty="0"/>
              <a:t>Zillow</a:t>
            </a:r>
            <a:r>
              <a:rPr lang="en-US" sz="1800" b="1" dirty="0"/>
              <a:t> </a:t>
            </a:r>
            <a:r>
              <a:rPr lang="en-US" sz="1800" dirty="0"/>
              <a:t>API</a:t>
            </a:r>
            <a:r>
              <a:rPr lang="en-US" sz="1800" b="1" dirty="0"/>
              <a:t> </a:t>
            </a:r>
            <a:r>
              <a:rPr lang="en-US" sz="1800" dirty="0"/>
              <a:t>for Median Home Value per square foot was called to find Home purchasing power.</a:t>
            </a:r>
          </a:p>
          <a:p>
            <a:pPr lvl="1">
              <a:buClr>
                <a:schemeClr val="tx1"/>
              </a:buClr>
            </a:pPr>
            <a:endParaRPr lang="en-US" sz="1200" dirty="0"/>
          </a:p>
          <a:p>
            <a:pPr lvl="1">
              <a:buClr>
                <a:schemeClr val="tx1"/>
              </a:buClr>
            </a:pPr>
            <a:r>
              <a:rPr lang="en-US" sz="1200" dirty="0"/>
              <a:t>*Asc1 =  American Community Survey 1-year Estimates</a:t>
            </a:r>
          </a:p>
          <a:p>
            <a:pPr lvl="1">
              <a:buClr>
                <a:schemeClr val="tx1"/>
              </a:buClr>
            </a:pPr>
            <a:endParaRPr lang="en-US" dirty="0"/>
          </a:p>
          <a:p>
            <a:pPr marL="1200150" lvl="2" indent="-285750">
              <a:buClr>
                <a:schemeClr val="tx1"/>
              </a:buClr>
              <a:buFont typeface="Arial" panose="020B0604020202020204" pitchFamily="34" charset="0"/>
              <a:buChar char="•"/>
            </a:pPr>
            <a:endParaRPr lang="en-US" dirty="0"/>
          </a:p>
          <a:p>
            <a:endParaRPr lang="en-US" dirty="0">
              <a:solidFill>
                <a:schemeClr val="tx1"/>
              </a:solidFill>
            </a:endParaRPr>
          </a:p>
        </p:txBody>
      </p:sp>
    </p:spTree>
    <p:extLst>
      <p:ext uri="{BB962C8B-B14F-4D97-AF65-F5344CB8AC3E}">
        <p14:creationId xmlns:p14="http://schemas.microsoft.com/office/powerpoint/2010/main" val="201099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60157F-A37A-424B-AF06-3A1B5F2A8FD2}"/>
              </a:ext>
            </a:extLst>
          </p:cNvPr>
          <p:cNvPicPr>
            <a:picLocks noChangeAspect="1"/>
          </p:cNvPicPr>
          <p:nvPr/>
        </p:nvPicPr>
        <p:blipFill>
          <a:blip r:embed="rId3"/>
          <a:stretch>
            <a:fillRect/>
          </a:stretch>
        </p:blipFill>
        <p:spPr>
          <a:xfrm>
            <a:off x="380238" y="1242511"/>
            <a:ext cx="8494295" cy="4781973"/>
          </a:xfrm>
          <a:prstGeom prst="rect">
            <a:avLst/>
          </a:prstGeom>
        </p:spPr>
      </p:pic>
      <p:sp>
        <p:nvSpPr>
          <p:cNvPr id="7" name="TextBox 6">
            <a:extLst>
              <a:ext uri="{FF2B5EF4-FFF2-40B4-BE49-F238E27FC236}">
                <a16:creationId xmlns:a16="http://schemas.microsoft.com/office/drawing/2014/main" id="{2E21720E-305B-4290-8377-8E271A6497F1}"/>
              </a:ext>
            </a:extLst>
          </p:cNvPr>
          <p:cNvSpPr txBox="1"/>
          <p:nvPr/>
        </p:nvSpPr>
        <p:spPr>
          <a:xfrm>
            <a:off x="4183072" y="0"/>
            <a:ext cx="3825856" cy="923330"/>
          </a:xfrm>
          <a:prstGeom prst="rect">
            <a:avLst/>
          </a:prstGeom>
          <a:noFill/>
        </p:spPr>
        <p:txBody>
          <a:bodyPr wrap="none" rtlCol="0">
            <a:spAutoFit/>
          </a:bodyPr>
          <a:lstStyle/>
          <a:p>
            <a:r>
              <a:rPr lang="en-US" sz="5400" b="1" dirty="0">
                <a:latin typeface="+mj-lt"/>
              </a:rPr>
              <a:t>Data Cleanup</a:t>
            </a:r>
          </a:p>
        </p:txBody>
      </p:sp>
      <p:sp>
        <p:nvSpPr>
          <p:cNvPr id="2" name="Triangle 1">
            <a:extLst>
              <a:ext uri="{FF2B5EF4-FFF2-40B4-BE49-F238E27FC236}">
                <a16:creationId xmlns:a16="http://schemas.microsoft.com/office/drawing/2014/main" id="{CA0493EC-6813-5C43-A744-7BFFF5567ECD}"/>
              </a:ext>
            </a:extLst>
          </p:cNvPr>
          <p:cNvSpPr/>
          <p:nvPr/>
        </p:nvSpPr>
        <p:spPr>
          <a:xfrm rot="16200000">
            <a:off x="5631906" y="5078619"/>
            <a:ext cx="346920" cy="3658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360F582-9ACB-44A8-8256-0D1C7BD1A9F8}"/>
              </a:ext>
            </a:extLst>
          </p:cNvPr>
          <p:cNvSpPr txBox="1"/>
          <p:nvPr/>
        </p:nvSpPr>
        <p:spPr>
          <a:xfrm>
            <a:off x="5899391" y="4907603"/>
            <a:ext cx="5950285" cy="1323439"/>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2000" dirty="0"/>
              <a:t>Our Major Cleanup shown here in </a:t>
            </a:r>
            <a:r>
              <a:rPr lang="en-US" sz="2000" b="1" i="1" dirty="0"/>
              <a:t>Jupyter Notebooks</a:t>
            </a:r>
            <a:r>
              <a:rPr lang="en-US" sz="2000" dirty="0"/>
              <a:t>.</a:t>
            </a:r>
          </a:p>
          <a:p>
            <a:pPr marL="285750" indent="-285750">
              <a:buFont typeface="Arial" panose="020B0604020202020204" pitchFamily="34" charset="0"/>
              <a:buChar char="•"/>
            </a:pPr>
            <a:r>
              <a:rPr lang="en-US" sz="2000" dirty="0"/>
              <a:t>Problems: </a:t>
            </a:r>
            <a:r>
              <a:rPr lang="en-US" sz="2000" b="1" i="1" dirty="0"/>
              <a:t>Quandl </a:t>
            </a:r>
            <a:r>
              <a:rPr lang="en-US" sz="2000" dirty="0"/>
              <a:t>State Identification, and </a:t>
            </a:r>
            <a:r>
              <a:rPr lang="en-US" sz="2000" b="1" i="1" dirty="0"/>
              <a:t>Gmaps</a:t>
            </a:r>
            <a:r>
              <a:rPr lang="en-US" sz="2000" dirty="0"/>
              <a:t>.</a:t>
            </a:r>
          </a:p>
        </p:txBody>
      </p:sp>
    </p:spTree>
    <p:extLst>
      <p:ext uri="{BB962C8B-B14F-4D97-AF65-F5344CB8AC3E}">
        <p14:creationId xmlns:p14="http://schemas.microsoft.com/office/powerpoint/2010/main" val="307428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F466-08B4-4174-8CE1-7104ADEF1BFE}"/>
              </a:ext>
            </a:extLst>
          </p:cNvPr>
          <p:cNvSpPr>
            <a:spLocks noGrp="1"/>
          </p:cNvSpPr>
          <p:nvPr>
            <p:ph type="title"/>
          </p:nvPr>
        </p:nvSpPr>
        <p:spPr>
          <a:xfrm>
            <a:off x="4660900" y="0"/>
            <a:ext cx="2794584" cy="659793"/>
          </a:xfrm>
        </p:spPr>
        <p:txBody>
          <a:bodyPr/>
          <a:lstStyle/>
          <a:p>
            <a:r>
              <a:rPr lang="en-US" sz="3600" b="1" dirty="0">
                <a:solidFill>
                  <a:schemeClr val="tx1"/>
                </a:solidFill>
              </a:rPr>
              <a:t>Data Analysis</a:t>
            </a:r>
          </a:p>
        </p:txBody>
      </p:sp>
      <p:pic>
        <p:nvPicPr>
          <p:cNvPr id="5" name="Content Placeholder 4">
            <a:extLst>
              <a:ext uri="{FF2B5EF4-FFF2-40B4-BE49-F238E27FC236}">
                <a16:creationId xmlns:a16="http://schemas.microsoft.com/office/drawing/2014/main" id="{BE73383B-E3BF-4212-94A2-A77A1CE319E9}"/>
              </a:ext>
            </a:extLst>
          </p:cNvPr>
          <p:cNvPicPr>
            <a:picLocks noGrp="1" noChangeAspect="1"/>
          </p:cNvPicPr>
          <p:nvPr>
            <p:ph idx="1"/>
          </p:nvPr>
        </p:nvPicPr>
        <p:blipFill>
          <a:blip r:embed="rId3"/>
          <a:stretch>
            <a:fillRect/>
          </a:stretch>
        </p:blipFill>
        <p:spPr>
          <a:xfrm>
            <a:off x="2310063" y="780108"/>
            <a:ext cx="7571874" cy="4810677"/>
          </a:xfrm>
          <a:prstGeom prst="rect">
            <a:avLst/>
          </a:prstGeom>
        </p:spPr>
      </p:pic>
      <p:sp>
        <p:nvSpPr>
          <p:cNvPr id="4" name="Text Placeholder 3">
            <a:extLst>
              <a:ext uri="{FF2B5EF4-FFF2-40B4-BE49-F238E27FC236}">
                <a16:creationId xmlns:a16="http://schemas.microsoft.com/office/drawing/2014/main" id="{4AE0BBFC-088B-4856-BA04-E6538E109699}"/>
              </a:ext>
            </a:extLst>
          </p:cNvPr>
          <p:cNvSpPr>
            <a:spLocks noGrp="1"/>
          </p:cNvSpPr>
          <p:nvPr>
            <p:ph type="body" sz="half" idx="2"/>
          </p:nvPr>
        </p:nvSpPr>
        <p:spPr>
          <a:xfrm>
            <a:off x="831593" y="5803900"/>
            <a:ext cx="10528814" cy="865484"/>
          </a:xfrm>
        </p:spPr>
        <p:txBody>
          <a:bodyPr>
            <a:normAutofit fontScale="92500" lnSpcReduction="10000"/>
          </a:bodyPr>
          <a:lstStyle/>
          <a:p>
            <a:pPr marL="285750" indent="-285750" algn="l">
              <a:spcBef>
                <a:spcPts val="0"/>
              </a:spcBef>
              <a:buClr>
                <a:schemeClr val="tx1"/>
              </a:buClr>
              <a:buFont typeface="Arial" panose="020B0604020202020204" pitchFamily="34" charset="0"/>
              <a:buChar char="•"/>
            </a:pPr>
            <a:r>
              <a:rPr lang="en-US" dirty="0">
                <a:solidFill>
                  <a:schemeClr val="tx1"/>
                </a:solidFill>
                <a:cs typeface="Calibri" panose="020F0502020204030204" pitchFamily="34" charset="0"/>
              </a:rPr>
              <a:t>We first analyzed Home Buying Power.  [</a:t>
            </a:r>
            <a:r>
              <a:rPr lang="en-US" sz="1500" i="1" dirty="0">
                <a:solidFill>
                  <a:schemeClr val="tx1"/>
                </a:solidFill>
                <a:cs typeface="Calibri" panose="020F0502020204030204" pitchFamily="34" charset="0"/>
              </a:rPr>
              <a:t>Home Buying power = Med Inc. </a:t>
            </a:r>
            <a:r>
              <a:rPr lang="el-GR" sz="1500" i="1" dirty="0">
                <a:solidFill>
                  <a:schemeClr val="tx1"/>
                </a:solidFill>
                <a:cs typeface="Calibri" panose="020F0502020204030204" pitchFamily="34" charset="0"/>
              </a:rPr>
              <a:t>Δ</a:t>
            </a:r>
            <a:r>
              <a:rPr lang="en-US" sz="1500" i="1" dirty="0">
                <a:solidFill>
                  <a:schemeClr val="tx1"/>
                </a:solidFill>
                <a:cs typeface="Calibri" panose="020F0502020204030204" pitchFamily="34" charset="0"/>
              </a:rPr>
              <a:t> – Housing </a:t>
            </a:r>
            <a:r>
              <a:rPr lang="el-GR" sz="1500" i="1" dirty="0">
                <a:solidFill>
                  <a:schemeClr val="tx1"/>
                </a:solidFill>
                <a:cs typeface="Calibri" panose="020F0502020204030204" pitchFamily="34" charset="0"/>
              </a:rPr>
              <a:t>Δ</a:t>
            </a:r>
            <a:r>
              <a:rPr lang="en-US" sz="1500" i="1" dirty="0">
                <a:solidFill>
                  <a:schemeClr val="tx1"/>
                </a:solidFill>
                <a:cs typeface="Calibri" panose="020F0502020204030204" pitchFamily="34" charset="0"/>
              </a:rPr>
              <a:t>]</a:t>
            </a:r>
          </a:p>
          <a:p>
            <a:pPr marL="285750" indent="-285750" algn="l">
              <a:spcBef>
                <a:spcPts val="0"/>
              </a:spcBef>
              <a:buClr>
                <a:schemeClr val="tx1"/>
              </a:buClr>
              <a:buFont typeface="Arial" panose="020B0604020202020204" pitchFamily="34" charset="0"/>
              <a:buChar char="•"/>
            </a:pPr>
            <a:r>
              <a:rPr lang="en-US" dirty="0">
                <a:solidFill>
                  <a:schemeClr val="tx1"/>
                </a:solidFill>
                <a:cs typeface="Calibri" panose="020F0502020204030204" pitchFamily="34" charset="0"/>
              </a:rPr>
              <a:t>The composite score was used to rank each states</a:t>
            </a:r>
          </a:p>
          <a:p>
            <a:pPr marL="285750" indent="-285750" algn="l">
              <a:spcBef>
                <a:spcPts val="0"/>
              </a:spcBef>
              <a:buClr>
                <a:schemeClr val="tx1"/>
              </a:buClr>
              <a:buFont typeface="Arial" panose="020B0604020202020204" pitchFamily="34" charset="0"/>
              <a:buChar char="•"/>
            </a:pPr>
            <a:r>
              <a:rPr lang="en-US" dirty="0">
                <a:solidFill>
                  <a:schemeClr val="tx1"/>
                </a:solidFill>
                <a:cs typeface="Calibri" panose="020F0502020204030204" pitchFamily="34" charset="0"/>
              </a:rPr>
              <a:t>Visualizations of our findings utilized those scores and rankings .</a:t>
            </a:r>
          </a:p>
          <a:p>
            <a:pPr>
              <a:buClr>
                <a:schemeClr val="tx1"/>
              </a:buClr>
            </a:pPr>
            <a:endParaRPr lang="en-US" sz="1400" dirty="0">
              <a:solidFill>
                <a:schemeClr val="tx1"/>
              </a:solidFill>
              <a:latin typeface="+mj-lt"/>
            </a:endParaRPr>
          </a:p>
          <a:p>
            <a:pPr marL="285750" indent="-285750" algn="l">
              <a:buClr>
                <a:schemeClr val="tx1"/>
              </a:buClr>
              <a:buFont typeface="Arial" panose="020B0604020202020204" pitchFamily="34" charset="0"/>
              <a:buChar char="•"/>
            </a:pPr>
            <a:endParaRPr lang="en-US" sz="1200" dirty="0">
              <a:solidFill>
                <a:schemeClr val="tx1"/>
              </a:solidFill>
              <a:latin typeface="+mj-lt"/>
            </a:endParaRPr>
          </a:p>
        </p:txBody>
      </p:sp>
    </p:spTree>
    <p:extLst>
      <p:ext uri="{BB962C8B-B14F-4D97-AF65-F5344CB8AC3E}">
        <p14:creationId xmlns:p14="http://schemas.microsoft.com/office/powerpoint/2010/main" val="203463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5894EB-2B7E-4C99-AE90-36FA44312B9E}"/>
              </a:ext>
            </a:extLst>
          </p:cNvPr>
          <p:cNvPicPr>
            <a:picLocks noChangeAspect="1"/>
          </p:cNvPicPr>
          <p:nvPr/>
        </p:nvPicPr>
        <p:blipFill rotWithShape="1">
          <a:blip r:embed="rId3"/>
          <a:srcRect l="1454"/>
          <a:stretch/>
        </p:blipFill>
        <p:spPr>
          <a:xfrm>
            <a:off x="-1" y="3810000"/>
            <a:ext cx="12014739" cy="3048000"/>
          </a:xfrm>
          <a:prstGeom prst="rect">
            <a:avLst/>
          </a:prstGeom>
        </p:spPr>
      </p:pic>
      <p:grpSp>
        <p:nvGrpSpPr>
          <p:cNvPr id="7" name="Group 6">
            <a:extLst>
              <a:ext uri="{FF2B5EF4-FFF2-40B4-BE49-F238E27FC236}">
                <a16:creationId xmlns:a16="http://schemas.microsoft.com/office/drawing/2014/main" id="{5719E1B5-0C9C-0943-A8AC-88B67DEB0029}"/>
              </a:ext>
            </a:extLst>
          </p:cNvPr>
          <p:cNvGrpSpPr/>
          <p:nvPr/>
        </p:nvGrpSpPr>
        <p:grpSpPr>
          <a:xfrm>
            <a:off x="1924335" y="400246"/>
            <a:ext cx="8273706" cy="3580317"/>
            <a:chOff x="1924335" y="400246"/>
            <a:chExt cx="8273706" cy="3580317"/>
          </a:xfrm>
        </p:grpSpPr>
        <p:pic>
          <p:nvPicPr>
            <p:cNvPr id="2" name="Picture 1">
              <a:extLst>
                <a:ext uri="{FF2B5EF4-FFF2-40B4-BE49-F238E27FC236}">
                  <a16:creationId xmlns:a16="http://schemas.microsoft.com/office/drawing/2014/main" id="{D897B60A-44B1-4AEE-AB53-A62475CEB840}"/>
                </a:ext>
              </a:extLst>
            </p:cNvPr>
            <p:cNvPicPr>
              <a:picLocks noChangeAspect="1"/>
            </p:cNvPicPr>
            <p:nvPr/>
          </p:nvPicPr>
          <p:blipFill>
            <a:blip r:embed="rId4"/>
            <a:stretch>
              <a:fillRect/>
            </a:stretch>
          </p:blipFill>
          <p:spPr>
            <a:xfrm>
              <a:off x="1924336" y="400246"/>
              <a:ext cx="2009989" cy="2156412"/>
            </a:xfrm>
            <a:prstGeom prst="rect">
              <a:avLst/>
            </a:prstGeom>
          </p:spPr>
        </p:pic>
        <p:pic>
          <p:nvPicPr>
            <p:cNvPr id="5" name="Picture 4">
              <a:extLst>
                <a:ext uri="{FF2B5EF4-FFF2-40B4-BE49-F238E27FC236}">
                  <a16:creationId xmlns:a16="http://schemas.microsoft.com/office/drawing/2014/main" id="{A61E033A-7641-42CA-891C-97DD22D44F98}"/>
                </a:ext>
              </a:extLst>
            </p:cNvPr>
            <p:cNvPicPr>
              <a:picLocks noChangeAspect="1"/>
            </p:cNvPicPr>
            <p:nvPr/>
          </p:nvPicPr>
          <p:blipFill>
            <a:blip r:embed="rId5"/>
            <a:stretch>
              <a:fillRect/>
            </a:stretch>
          </p:blipFill>
          <p:spPr>
            <a:xfrm>
              <a:off x="3934325" y="400246"/>
              <a:ext cx="6263716" cy="3580317"/>
            </a:xfrm>
            <a:prstGeom prst="rect">
              <a:avLst/>
            </a:prstGeom>
          </p:spPr>
        </p:pic>
        <p:pic>
          <p:nvPicPr>
            <p:cNvPr id="3" name="Picture 2">
              <a:extLst>
                <a:ext uri="{FF2B5EF4-FFF2-40B4-BE49-F238E27FC236}">
                  <a16:creationId xmlns:a16="http://schemas.microsoft.com/office/drawing/2014/main" id="{8D4C645A-ADCE-4D46-B328-13973116962B}"/>
                </a:ext>
              </a:extLst>
            </p:cNvPr>
            <p:cNvPicPr>
              <a:picLocks noChangeAspect="1"/>
            </p:cNvPicPr>
            <p:nvPr/>
          </p:nvPicPr>
          <p:blipFill>
            <a:blip r:embed="rId6"/>
            <a:stretch>
              <a:fillRect/>
            </a:stretch>
          </p:blipFill>
          <p:spPr>
            <a:xfrm>
              <a:off x="1924335" y="2556658"/>
              <a:ext cx="2009990" cy="1375822"/>
            </a:xfrm>
            <a:prstGeom prst="rect">
              <a:avLst/>
            </a:prstGeom>
          </p:spPr>
        </p:pic>
      </p:grpSp>
      <p:sp>
        <p:nvSpPr>
          <p:cNvPr id="6" name="TextBox 5">
            <a:extLst>
              <a:ext uri="{FF2B5EF4-FFF2-40B4-BE49-F238E27FC236}">
                <a16:creationId xmlns:a16="http://schemas.microsoft.com/office/drawing/2014/main" id="{BD2F5BE6-655E-4AB1-B118-D2A20DE2BEB7}"/>
              </a:ext>
            </a:extLst>
          </p:cNvPr>
          <p:cNvSpPr txBox="1"/>
          <p:nvPr/>
        </p:nvSpPr>
        <p:spPr>
          <a:xfrm>
            <a:off x="4549995" y="30914"/>
            <a:ext cx="2946576" cy="400110"/>
          </a:xfrm>
          <a:prstGeom prst="rect">
            <a:avLst/>
          </a:prstGeom>
          <a:noFill/>
        </p:spPr>
        <p:txBody>
          <a:bodyPr wrap="none" rtlCol="0">
            <a:spAutoFit/>
          </a:bodyPr>
          <a:lstStyle/>
          <a:p>
            <a:r>
              <a:rPr lang="en-US" sz="2000" b="1" dirty="0">
                <a:latin typeface="+mj-lt"/>
              </a:rPr>
              <a:t>Composite Score Heat Map</a:t>
            </a:r>
          </a:p>
        </p:txBody>
      </p:sp>
    </p:spTree>
    <p:extLst>
      <p:ext uri="{BB962C8B-B14F-4D97-AF65-F5344CB8AC3E}">
        <p14:creationId xmlns:p14="http://schemas.microsoft.com/office/powerpoint/2010/main" val="231615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4685-3968-4D45-ADFF-846F60E01037}"/>
              </a:ext>
            </a:extLst>
          </p:cNvPr>
          <p:cNvSpPr>
            <a:spLocks noGrp="1"/>
          </p:cNvSpPr>
          <p:nvPr>
            <p:ph type="ctrTitle"/>
          </p:nvPr>
        </p:nvSpPr>
        <p:spPr>
          <a:xfrm>
            <a:off x="1848137" y="301458"/>
            <a:ext cx="8679915" cy="732117"/>
          </a:xfrm>
        </p:spPr>
        <p:txBody>
          <a:bodyPr>
            <a:normAutofit fontScale="90000"/>
          </a:bodyPr>
          <a:lstStyle/>
          <a:p>
            <a:r>
              <a:rPr lang="en-US" b="1" dirty="0">
                <a:solidFill>
                  <a:schemeClr val="tx1"/>
                </a:solidFill>
              </a:rPr>
              <a:t>Conclusions</a:t>
            </a:r>
          </a:p>
        </p:txBody>
      </p:sp>
      <p:sp>
        <p:nvSpPr>
          <p:cNvPr id="3" name="Subtitle 2">
            <a:extLst>
              <a:ext uri="{FF2B5EF4-FFF2-40B4-BE49-F238E27FC236}">
                <a16:creationId xmlns:a16="http://schemas.microsoft.com/office/drawing/2014/main" id="{BCFE8A5B-31BA-4F85-99BD-53231A75C512}"/>
              </a:ext>
            </a:extLst>
          </p:cNvPr>
          <p:cNvSpPr>
            <a:spLocks noGrp="1"/>
          </p:cNvSpPr>
          <p:nvPr>
            <p:ph type="subTitle" idx="1"/>
          </p:nvPr>
        </p:nvSpPr>
        <p:spPr>
          <a:xfrm>
            <a:off x="1759286" y="1726095"/>
            <a:ext cx="8673427" cy="4191000"/>
          </a:xfrm>
        </p:spPr>
        <p:txBody>
          <a:bodyPr>
            <a:normAutofit fontScale="85000" lnSpcReduction="20000"/>
          </a:bodyPr>
          <a:lstStyle/>
          <a:p>
            <a:pPr marL="285750" indent="-285750" algn="l">
              <a:buClr>
                <a:schemeClr val="tx1"/>
              </a:buClr>
              <a:buFont typeface="Arial" panose="020B0604020202020204" pitchFamily="34" charset="0"/>
              <a:buChar char="•"/>
            </a:pPr>
            <a:r>
              <a:rPr lang="en-US" sz="2000" dirty="0">
                <a:solidFill>
                  <a:schemeClr val="tx1"/>
                </a:solidFill>
              </a:rPr>
              <a:t>Our overall goal was successful in establishing a Ranking of the States</a:t>
            </a:r>
          </a:p>
          <a:p>
            <a:pPr marL="285750" indent="-285750" algn="l">
              <a:buClr>
                <a:schemeClr val="tx1"/>
              </a:buClr>
              <a:buFont typeface="Arial" panose="020B0604020202020204" pitchFamily="34" charset="0"/>
              <a:buChar char="•"/>
            </a:pPr>
            <a:r>
              <a:rPr lang="en-US" sz="2000" dirty="0">
                <a:solidFill>
                  <a:schemeClr val="tx1"/>
                </a:solidFill>
              </a:rPr>
              <a:t>We found that North Carolina, Montana, and Utah had the largest growth </a:t>
            </a:r>
          </a:p>
          <a:p>
            <a:pPr marL="285750" indent="-285750" algn="l">
              <a:buClr>
                <a:schemeClr val="tx1"/>
              </a:buClr>
              <a:buFont typeface="Arial" panose="020B0604020202020204" pitchFamily="34" charset="0"/>
              <a:buChar char="•"/>
            </a:pPr>
            <a:r>
              <a:rPr lang="en-US" sz="2000" dirty="0">
                <a:solidFill>
                  <a:schemeClr val="tx1"/>
                </a:solidFill>
              </a:rPr>
              <a:t>Alternatively, Rhode Island, Vermont, and West Virginia had the smallest growth</a:t>
            </a:r>
          </a:p>
          <a:p>
            <a:pPr marL="285750" indent="-285750" algn="l">
              <a:buClr>
                <a:schemeClr val="tx1"/>
              </a:buClr>
              <a:buFont typeface="Arial" panose="020B0604020202020204" pitchFamily="34" charset="0"/>
              <a:buChar char="•"/>
            </a:pPr>
            <a:r>
              <a:rPr lang="en-US" sz="2000" dirty="0">
                <a:solidFill>
                  <a:schemeClr val="tx1"/>
                </a:solidFill>
              </a:rPr>
              <a:t>We expected to find larger population hubs to rank higher</a:t>
            </a:r>
          </a:p>
          <a:p>
            <a:pPr marL="285750" indent="-285750" algn="l">
              <a:buClr>
                <a:schemeClr val="tx1"/>
              </a:buClr>
              <a:buFont typeface="Arial" panose="020B0604020202020204" pitchFamily="34" charset="0"/>
              <a:buChar char="•"/>
            </a:pPr>
            <a:r>
              <a:rPr lang="en-US" sz="2000" dirty="0">
                <a:solidFill>
                  <a:schemeClr val="tx1"/>
                </a:solidFill>
              </a:rPr>
              <a:t>Home buying power had a wide variance by State ranging between 85% deficit and 8% benefit with a median of 8% deficit indicating major outliers like Nevada  (-85%) and Arizona (-53%)</a:t>
            </a:r>
          </a:p>
          <a:p>
            <a:pPr marL="285750" indent="-285750" algn="l">
              <a:buClr>
                <a:schemeClr val="tx1"/>
              </a:buClr>
              <a:buFont typeface="Arial" panose="020B0604020202020204" pitchFamily="34" charset="0"/>
              <a:buChar char="•"/>
            </a:pPr>
            <a:r>
              <a:rPr lang="en-US" sz="2000" dirty="0">
                <a:solidFill>
                  <a:schemeClr val="tx1"/>
                </a:solidFill>
              </a:rPr>
              <a:t>Education Rates have increased by 12% on average and does not vary widely by State</a:t>
            </a:r>
          </a:p>
          <a:p>
            <a:pPr marL="285750" indent="-285750" algn="l">
              <a:buClr>
                <a:schemeClr val="tx1"/>
              </a:buClr>
              <a:buFont typeface="Arial" panose="020B0604020202020204" pitchFamily="34" charset="0"/>
              <a:buChar char="•"/>
            </a:pPr>
            <a:r>
              <a:rPr lang="en-US" sz="2000" dirty="0">
                <a:solidFill>
                  <a:schemeClr val="tx1"/>
                </a:solidFill>
              </a:rPr>
              <a:t>Unemployment has decreased by 44% on average and does not vary widely by State</a:t>
            </a:r>
          </a:p>
          <a:p>
            <a:pPr marL="285750" indent="-285750" algn="l">
              <a:buClr>
                <a:schemeClr val="tx1"/>
              </a:buClr>
              <a:buFont typeface="Arial" panose="020B0604020202020204" pitchFamily="34" charset="0"/>
              <a:buChar char="•"/>
            </a:pPr>
            <a:r>
              <a:rPr lang="en-US" sz="2000" dirty="0">
                <a:solidFill>
                  <a:schemeClr val="tx1"/>
                </a:solidFill>
              </a:rPr>
              <a:t>We expected Home Buying Power to be a major contributor to desirability and were surprised to find that it had the lowest correlation to our composite score, whereas Education had the highest.</a:t>
            </a:r>
          </a:p>
          <a:p>
            <a:pPr>
              <a:buClr>
                <a:schemeClr val="tx1"/>
              </a:buClr>
            </a:pPr>
            <a:endParaRPr lang="en-US" sz="1400" dirty="0">
              <a:solidFill>
                <a:schemeClr val="tx1"/>
              </a:solidFill>
              <a:latin typeface="+mj-lt"/>
            </a:endParaRPr>
          </a:p>
          <a:p>
            <a:pPr marL="285750" indent="-285750">
              <a:buClr>
                <a:schemeClr val="tx1"/>
              </a:buClr>
              <a:buFont typeface="Arial" panose="020B0604020202020204" pitchFamily="34" charset="0"/>
              <a:buChar char="•"/>
            </a:pPr>
            <a:endParaRPr lang="en-US" sz="1600" dirty="0">
              <a:solidFill>
                <a:schemeClr val="tx1"/>
              </a:solidFill>
              <a:latin typeface="+mj-lt"/>
            </a:endParaRPr>
          </a:p>
          <a:p>
            <a:pPr marL="285750" indent="-285750">
              <a:buClr>
                <a:schemeClr val="tx1"/>
              </a:buClr>
              <a:buFont typeface="Arial" panose="020B0604020202020204" pitchFamily="34" charset="0"/>
              <a:buChar char="•"/>
            </a:pPr>
            <a:endParaRPr lang="en-US" sz="1600" dirty="0">
              <a:solidFill>
                <a:schemeClr val="tx1"/>
              </a:solidFill>
              <a:latin typeface="+mj-lt"/>
            </a:endParaRPr>
          </a:p>
        </p:txBody>
      </p:sp>
    </p:spTree>
    <p:extLst>
      <p:ext uri="{BB962C8B-B14F-4D97-AF65-F5344CB8AC3E}">
        <p14:creationId xmlns:p14="http://schemas.microsoft.com/office/powerpoint/2010/main" val="405673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ACD6-EFF4-4F08-8910-B34964B35140}"/>
              </a:ext>
            </a:extLst>
          </p:cNvPr>
          <p:cNvSpPr>
            <a:spLocks noGrp="1"/>
          </p:cNvSpPr>
          <p:nvPr>
            <p:ph type="ctrTitle"/>
          </p:nvPr>
        </p:nvSpPr>
        <p:spPr>
          <a:xfrm>
            <a:off x="1759237" y="392798"/>
            <a:ext cx="8679915" cy="671998"/>
          </a:xfrm>
        </p:spPr>
        <p:txBody>
          <a:bodyPr>
            <a:normAutofit fontScale="90000"/>
          </a:bodyPr>
          <a:lstStyle/>
          <a:p>
            <a:r>
              <a:rPr lang="en-US" b="1" dirty="0">
                <a:solidFill>
                  <a:schemeClr val="tx1"/>
                </a:solidFill>
              </a:rPr>
              <a:t>Final Thoughts</a:t>
            </a:r>
          </a:p>
        </p:txBody>
      </p:sp>
      <p:sp>
        <p:nvSpPr>
          <p:cNvPr id="3" name="Subtitle 2">
            <a:extLst>
              <a:ext uri="{FF2B5EF4-FFF2-40B4-BE49-F238E27FC236}">
                <a16:creationId xmlns:a16="http://schemas.microsoft.com/office/drawing/2014/main" id="{616866F6-42AB-4E5A-A26A-54FFC69FD2DD}"/>
              </a:ext>
            </a:extLst>
          </p:cNvPr>
          <p:cNvSpPr>
            <a:spLocks noGrp="1"/>
          </p:cNvSpPr>
          <p:nvPr>
            <p:ph type="subTitle" idx="1"/>
          </p:nvPr>
        </p:nvSpPr>
        <p:spPr>
          <a:xfrm>
            <a:off x="1282701" y="1460500"/>
            <a:ext cx="9715500" cy="4686300"/>
          </a:xfrm>
        </p:spPr>
        <p:txBody>
          <a:bodyPr>
            <a:normAutofit/>
          </a:bodyPr>
          <a:lstStyle/>
          <a:p>
            <a:pPr algn="l">
              <a:buClr>
                <a:schemeClr val="tx1"/>
              </a:buClr>
            </a:pPr>
            <a:r>
              <a:rPr lang="en-US" dirty="0">
                <a:solidFill>
                  <a:schemeClr val="tx1"/>
                </a:solidFill>
              </a:rPr>
              <a:t>Difficulties</a:t>
            </a:r>
          </a:p>
          <a:p>
            <a:pPr marL="742950" lvl="1" indent="-285750" algn="l">
              <a:buClr>
                <a:schemeClr val="tx1"/>
              </a:buClr>
              <a:buFont typeface="Arial" panose="020B0604020202020204" pitchFamily="34" charset="0"/>
              <a:buChar char="•"/>
            </a:pPr>
            <a:r>
              <a:rPr lang="en-US" b="1" i="1" dirty="0"/>
              <a:t>Quandl </a:t>
            </a:r>
            <a:r>
              <a:rPr lang="en-US" dirty="0"/>
              <a:t>Formatting and Dataframe Cohesion</a:t>
            </a:r>
          </a:p>
          <a:p>
            <a:pPr marL="742950" lvl="1" indent="-285750" algn="l">
              <a:buClr>
                <a:schemeClr val="tx1"/>
              </a:buClr>
              <a:buFont typeface="Arial" panose="020B0604020202020204" pitchFamily="34" charset="0"/>
              <a:buChar char="•"/>
            </a:pPr>
            <a:r>
              <a:rPr lang="en-US" dirty="0"/>
              <a:t>Census variable locating </a:t>
            </a:r>
          </a:p>
          <a:p>
            <a:pPr marL="742950" lvl="1" indent="-285750" algn="l">
              <a:buClr>
                <a:schemeClr val="tx1"/>
              </a:buClr>
              <a:buFont typeface="Arial" panose="020B0604020202020204" pitchFamily="34" charset="0"/>
              <a:buChar char="•"/>
            </a:pPr>
            <a:r>
              <a:rPr lang="en-US" dirty="0"/>
              <a:t>Census Binning for Education Data</a:t>
            </a:r>
          </a:p>
          <a:p>
            <a:pPr marL="742950" lvl="1" indent="-285750" algn="l">
              <a:buClr>
                <a:schemeClr val="tx1"/>
              </a:buClr>
              <a:buFont typeface="Arial" panose="020B0604020202020204" pitchFamily="34" charset="0"/>
              <a:buChar char="•"/>
            </a:pPr>
            <a:r>
              <a:rPr lang="en-US" b="1" i="1" dirty="0"/>
              <a:t>Gmaps</a:t>
            </a:r>
          </a:p>
          <a:p>
            <a:pPr marL="742950" lvl="1" indent="-285750" algn="l">
              <a:buClr>
                <a:schemeClr val="tx1"/>
              </a:buClr>
              <a:buFont typeface="Arial" panose="020B0604020202020204" pitchFamily="34" charset="0"/>
              <a:buChar char="•"/>
            </a:pPr>
            <a:r>
              <a:rPr lang="en-US" dirty="0"/>
              <a:t>Git Merging . . . </a:t>
            </a:r>
          </a:p>
          <a:p>
            <a:pPr algn="l">
              <a:buClr>
                <a:schemeClr val="tx1"/>
              </a:buClr>
            </a:pPr>
            <a:r>
              <a:rPr lang="en-US" dirty="0">
                <a:solidFill>
                  <a:schemeClr val="tx1"/>
                </a:solidFill>
              </a:rPr>
              <a:t>Where would we dig further?</a:t>
            </a:r>
          </a:p>
          <a:p>
            <a:pPr marL="742950" lvl="1" indent="-285750" algn="l">
              <a:buClr>
                <a:schemeClr val="tx1"/>
              </a:buClr>
              <a:buFont typeface="Arial" panose="020B0604020202020204" pitchFamily="34" charset="0"/>
              <a:buChar char="•"/>
            </a:pPr>
            <a:r>
              <a:rPr lang="en-US" dirty="0"/>
              <a:t>Business/Industry specific growth and Political Changes</a:t>
            </a:r>
          </a:p>
          <a:p>
            <a:pPr marL="742950" lvl="1" indent="-285750" algn="l">
              <a:buClr>
                <a:schemeClr val="tx1"/>
              </a:buClr>
              <a:buFont typeface="Arial" panose="020B0604020202020204" pitchFamily="34" charset="0"/>
              <a:buChar char="•"/>
            </a:pPr>
            <a:r>
              <a:rPr lang="en-US" dirty="0"/>
              <a:t>More Benchmarking to normalize pre-existing rankings (2 Composite scores)</a:t>
            </a:r>
          </a:p>
          <a:p>
            <a:pPr algn="l">
              <a:buClr>
                <a:schemeClr val="tx1"/>
              </a:buClr>
            </a:pPr>
            <a:r>
              <a:rPr lang="en-US" b="1" dirty="0">
                <a:solidFill>
                  <a:schemeClr val="tx1"/>
                </a:solidFill>
              </a:rPr>
              <a:t>Fun Finding:  </a:t>
            </a:r>
            <a:r>
              <a:rPr lang="en-US" b="1" i="1" dirty="0">
                <a:solidFill>
                  <a:schemeClr val="tx1"/>
                </a:solidFill>
              </a:rPr>
              <a:t>Forbes</a:t>
            </a:r>
            <a:r>
              <a:rPr lang="en-US" dirty="0">
                <a:solidFill>
                  <a:schemeClr val="tx1"/>
                </a:solidFill>
              </a:rPr>
              <a:t> and </a:t>
            </a:r>
            <a:r>
              <a:rPr lang="en-US" b="1" i="1" dirty="0">
                <a:solidFill>
                  <a:schemeClr val="tx1"/>
                </a:solidFill>
              </a:rPr>
              <a:t>CNBC</a:t>
            </a:r>
            <a:r>
              <a:rPr lang="en-US" dirty="0">
                <a:solidFill>
                  <a:schemeClr val="tx1"/>
                </a:solidFill>
              </a:rPr>
              <a:t> Ranked the “Best” and “Worst” States the same as our results! </a:t>
            </a:r>
          </a:p>
          <a:p>
            <a:pPr algn="l">
              <a:buClr>
                <a:schemeClr val="tx1"/>
              </a:buClr>
            </a:pPr>
            <a:r>
              <a:rPr lang="en-US" sz="9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https://www.forbes.com/</a:t>
            </a:r>
            <a:r>
              <a:rPr lang="en-US" sz="900" dirty="0">
                <a:solidFill>
                  <a:schemeClr val="tx1">
                    <a:lumMod val="50000"/>
                    <a:lumOff val="50000"/>
                  </a:schemeClr>
                </a:solidFill>
              </a:rPr>
              <a:t>, </a:t>
            </a:r>
            <a:r>
              <a:rPr lang="en-US" sz="900" i="1" dirty="0">
                <a:solidFill>
                  <a:schemeClr val="tx1"/>
                </a:solidFill>
              </a:rPr>
              <a:t>North Carolina Heads The Best States For Business 2017</a:t>
            </a:r>
            <a:r>
              <a:rPr lang="en-US" sz="900" i="1" dirty="0">
                <a:solidFill>
                  <a:schemeClr val="tx1">
                    <a:lumMod val="50000"/>
                    <a:lumOff val="50000"/>
                  </a:schemeClr>
                </a:solidFill>
              </a:rPr>
              <a:t>, </a:t>
            </a:r>
            <a:r>
              <a:rPr lang="en-US" sz="900" i="1" dirty="0">
                <a:solidFill>
                  <a:schemeClr val="tx1">
                    <a:lumMod val="50000"/>
                    <a:lumOff val="50000"/>
                  </a:schemeClr>
                </a:solidFill>
                <a:hlinkClick r:id="rId4">
                  <a:extLst>
                    <a:ext uri="{A12FA001-AC4F-418D-AE19-62706E023703}">
                      <ahyp:hlinkClr xmlns:ahyp="http://schemas.microsoft.com/office/drawing/2018/hyperlinkcolor" val="tx"/>
                    </a:ext>
                  </a:extLst>
                </a:hlinkClick>
              </a:rPr>
              <a:t>https://www.cnbc.com/2017/07/11/west-virginia-americas-worst-state-for-business-in-2017.html</a:t>
            </a:r>
            <a:r>
              <a:rPr lang="en-US" sz="900" i="1" dirty="0">
                <a:solidFill>
                  <a:schemeClr val="tx1"/>
                </a:solidFill>
              </a:rPr>
              <a:t>, In an economic death spiral: West Virginia is America’s worst state for business in 2017</a:t>
            </a:r>
          </a:p>
          <a:p>
            <a:pPr algn="l">
              <a:buClr>
                <a:schemeClr val="tx1"/>
              </a:buClr>
            </a:pPr>
            <a:endParaRPr lang="en-US" sz="900" i="1" dirty="0">
              <a:solidFill>
                <a:schemeClr val="tx1"/>
              </a:solidFill>
            </a:endParaRPr>
          </a:p>
          <a:p>
            <a:pPr algn="l">
              <a:buClr>
                <a:schemeClr val="tx1"/>
              </a:buClr>
            </a:pPr>
            <a:endParaRPr lang="en-US" sz="900" i="1" dirty="0">
              <a:solidFill>
                <a:schemeClr val="tx1"/>
              </a:solidFill>
            </a:endParaRPr>
          </a:p>
          <a:p>
            <a:pPr algn="l">
              <a:buClr>
                <a:schemeClr val="tx1"/>
              </a:buClr>
            </a:pPr>
            <a:endParaRPr lang="en-US" dirty="0">
              <a:solidFill>
                <a:schemeClr val="tx1"/>
              </a:solidFill>
            </a:endParaRPr>
          </a:p>
          <a:p>
            <a:pPr marL="742950" lvl="1" indent="-285750" algn="l">
              <a:buClr>
                <a:schemeClr val="tx1"/>
              </a:buClr>
              <a:buFont typeface="Arial" panose="020B0604020202020204" pitchFamily="34" charset="0"/>
              <a:buChar char="•"/>
            </a:pPr>
            <a:endParaRPr lang="en-US" sz="1400" dirty="0"/>
          </a:p>
          <a:p>
            <a:pPr marL="742950" lvl="1" indent="-285750" algn="l">
              <a:buClr>
                <a:schemeClr val="tx1"/>
              </a:buClr>
              <a:buFont typeface="Arial" panose="020B0604020202020204" pitchFamily="34" charset="0"/>
              <a:buChar char="•"/>
            </a:pPr>
            <a:endParaRPr lang="en-US" sz="1400" dirty="0">
              <a:solidFill>
                <a:schemeClr val="tx1"/>
              </a:solidFill>
            </a:endParaRPr>
          </a:p>
          <a:p>
            <a:pPr marL="742950" lvl="1" indent="-285750" algn="l">
              <a:buClr>
                <a:schemeClr val="tx1"/>
              </a:buClr>
              <a:buFont typeface="Arial" panose="020B0604020202020204" pitchFamily="34" charset="0"/>
              <a:buChar char="•"/>
            </a:pPr>
            <a:endParaRPr lang="en-US" dirty="0"/>
          </a:p>
        </p:txBody>
      </p:sp>
    </p:spTree>
    <p:extLst>
      <p:ext uri="{BB962C8B-B14F-4D97-AF65-F5344CB8AC3E}">
        <p14:creationId xmlns:p14="http://schemas.microsoft.com/office/powerpoint/2010/main" val="337413811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1284</TotalTime>
  <Words>634</Words>
  <Application>Microsoft Office PowerPoint</Application>
  <PresentationFormat>Widescreen</PresentationFormat>
  <Paragraphs>72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Rockwell</vt:lpstr>
      <vt:lpstr>Wingdings</vt:lpstr>
      <vt:lpstr>Atlas</vt:lpstr>
      <vt:lpstr>Location. Location. Location. </vt:lpstr>
      <vt:lpstr>Our Goal</vt:lpstr>
      <vt:lpstr>Our Questions</vt:lpstr>
      <vt:lpstr>Raw Data</vt:lpstr>
      <vt:lpstr>PowerPoint Presentation</vt:lpstr>
      <vt:lpstr>Data Analysis</vt:lpstr>
      <vt:lpstr>PowerPoint Presentation</vt:lpstr>
      <vt:lpstr>Conclusions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Cities</dc:title>
  <dc:creator>Matthew Stieg</dc:creator>
  <cp:lastModifiedBy>Matthew Stieg</cp:lastModifiedBy>
  <cp:revision>41</cp:revision>
  <dcterms:created xsi:type="dcterms:W3CDTF">2019-04-12T00:48:49Z</dcterms:created>
  <dcterms:modified xsi:type="dcterms:W3CDTF">2019-04-13T17:51:43Z</dcterms:modified>
</cp:coreProperties>
</file>