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83988" autoAdjust="0"/>
  </p:normalViewPr>
  <p:slideViewPr>
    <p:cSldViewPr snapToGrid="0">
      <p:cViewPr varScale="1">
        <p:scale>
          <a:sx n="95" d="100"/>
          <a:sy n="95" d="100"/>
        </p:scale>
        <p:origin x="15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12D11-7EF5-4AD7-99AA-D93897B382CB}" type="datetimeFigureOut">
              <a:rPr lang="en-US" smtClean="0"/>
              <a:t>4/13/19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5241-35FB-4F43-B92D-02AD449211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7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4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9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of things we noticed along the way…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9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75241-35FB-4F43-B92D-02AD449211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118021" y="374091"/>
            <a:ext cx="9972781" cy="5804660"/>
            <a:chOff x="1118556" y="205665"/>
            <a:chExt cx="9972781" cy="5804660"/>
          </a:xfrm>
        </p:grpSpPr>
        <p:sp>
          <p:nvSpPr>
            <p:cNvPr id="39" name="Rectangle 38"/>
            <p:cNvSpPr/>
            <p:nvPr/>
          </p:nvSpPr>
          <p:spPr>
            <a:xfrm>
              <a:off x="1118556" y="205665"/>
              <a:ext cx="9948967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943774" y="5572101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156761" y="1187923"/>
              <a:ext cx="9934576" cy="48224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DB437-7994-E346-BACE-6FF785923C07}"/>
              </a:ext>
            </a:extLst>
          </p:cNvPr>
          <p:cNvSpPr/>
          <p:nvPr userDrawn="1"/>
        </p:nvSpPr>
        <p:spPr>
          <a:xfrm>
            <a:off x="3968750" y="0"/>
            <a:ext cx="4254500" cy="1002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63796" y="127645"/>
            <a:ext cx="11279185" cy="6685261"/>
            <a:chOff x="396806" y="241314"/>
            <a:chExt cx="9617208" cy="5137565"/>
          </a:xfrm>
        </p:grpSpPr>
        <p:sp>
          <p:nvSpPr>
            <p:cNvPr id="22" name="Rectangle 21"/>
            <p:cNvSpPr/>
            <p:nvPr/>
          </p:nvSpPr>
          <p:spPr>
            <a:xfrm>
              <a:off x="3520690" y="241314"/>
              <a:ext cx="3134899" cy="7183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2" name="Isosceles Triangle 22"/>
            <p:cNvSpPr/>
            <p:nvPr/>
          </p:nvSpPr>
          <p:spPr>
            <a:xfrm rot="7340118">
              <a:off x="5063010" y="4479875"/>
              <a:ext cx="284799" cy="30223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 rot="10800000">
              <a:off x="396806" y="4570205"/>
              <a:ext cx="9617208" cy="8086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707" y="1152117"/>
            <a:ext cx="5822384" cy="43465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4/13/19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501384"/>
            <a:ext cx="10588752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161926" y="76388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360834" y="310896"/>
            <a:ext cx="11659717" cy="4089915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4/13/19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c.com/2017/07/11/west-virginia-americas-worst-state-for-business-in-201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5E80-1F49-481A-AD32-44B1D512E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497540"/>
            <a:ext cx="8673427" cy="61856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Location. Location. Location.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A8C6-35BA-4AFC-B160-36EF7BD7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6042" y="2521527"/>
            <a:ext cx="8673427" cy="224443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Project 1 Contributors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Danny Habetyes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Rebecca Booth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Matt Stieg</a:t>
            </a:r>
          </a:p>
        </p:txBody>
      </p:sp>
    </p:spTree>
    <p:extLst>
      <p:ext uri="{BB962C8B-B14F-4D97-AF65-F5344CB8AC3E}">
        <p14:creationId xmlns:p14="http://schemas.microsoft.com/office/powerpoint/2010/main" val="385943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DC12-A759-4F24-B559-2432CEC8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4" y="1223830"/>
            <a:ext cx="5490224" cy="61767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Our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08025-764F-4F76-8975-20D4D433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4215" y="2019300"/>
            <a:ext cx="5490223" cy="321132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Our project identifies which states experienced the most change between 2011 and 2017; we then ranked them on a scale of desirability.  We explored metrics including: Median Home Values, Median Income, Education Levels, Unemployment Rate, and Population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0C83-E971-41C5-8AC6-2F2B2E5AA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860" y="457201"/>
            <a:ext cx="8679915" cy="6047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Our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0A15F-65C1-46AD-B9AC-7C51FB64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1409700"/>
            <a:ext cx="8673427" cy="4216400"/>
          </a:xfrm>
        </p:spPr>
        <p:txBody>
          <a:bodyPr>
            <a:normAutofit fontScale="92500" lnSpcReduction="10000"/>
          </a:bodyPr>
          <a:lstStyle/>
          <a:p>
            <a:pPr algn="l">
              <a:buClr>
                <a:schemeClr val="tx1"/>
              </a:buClr>
            </a:pPr>
            <a:r>
              <a:rPr lang="en-US" sz="1900" b="1" dirty="0">
                <a:solidFill>
                  <a:schemeClr val="tx1"/>
                </a:solidFill>
              </a:rPr>
              <a:t>Which states experienced the most socioeconomic growth between 2011 and 2017, in terms of percent change in :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Population growth?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Median Income?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Home purchasing power?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E</a:t>
            </a:r>
            <a:r>
              <a:rPr lang="en-US" sz="1900" dirty="0">
                <a:solidFill>
                  <a:schemeClr val="tx1"/>
                </a:solidFill>
              </a:rPr>
              <a:t>ducation rate increase?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Unemployment  decreases?</a:t>
            </a:r>
          </a:p>
          <a:p>
            <a:pPr algn="l">
              <a:buClr>
                <a:schemeClr val="tx1"/>
              </a:buClr>
            </a:pPr>
            <a:r>
              <a:rPr lang="en-US" sz="1900" b="1" dirty="0">
                <a:solidFill>
                  <a:schemeClr val="tx1"/>
                </a:solidFill>
              </a:rPr>
              <a:t>Why does it matter?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</a:rPr>
              <a:t>We share an interest in the affordability and equity in homes ownership.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We share an interest in which state(s) would be the best for relocation.</a:t>
            </a:r>
          </a:p>
          <a:p>
            <a:pPr algn="l">
              <a:buClr>
                <a:schemeClr val="tx1"/>
              </a:buClr>
            </a:pPr>
            <a:r>
              <a:rPr lang="en-US" sz="1900" b="1" i="1" dirty="0">
                <a:solidFill>
                  <a:schemeClr val="tx1"/>
                </a:solidFill>
              </a:rPr>
              <a:t>We found that the difference between the highest and lowest ranking states was significantly larger than we expected.</a:t>
            </a:r>
          </a:p>
        </p:txBody>
      </p:sp>
    </p:spTree>
    <p:extLst>
      <p:ext uri="{BB962C8B-B14F-4D97-AF65-F5344CB8AC3E}">
        <p14:creationId xmlns:p14="http://schemas.microsoft.com/office/powerpoint/2010/main" val="21599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E9A1D0-C890-4BE0-80DA-EB0AFBD2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898" y="4406901"/>
            <a:ext cx="9840203" cy="21971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26C867-0D05-4D91-A897-DBEE0DD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676" y="304798"/>
            <a:ext cx="5776646" cy="4902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C2F51-8FEA-4B19-800B-22718390C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21190"/>
            <a:ext cx="11976100" cy="3104710"/>
          </a:xfrm>
        </p:spPr>
        <p:txBody>
          <a:bodyPr>
            <a:normAutofit lnSpcReduction="10000"/>
          </a:bodyPr>
          <a:lstStyle/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1" dirty="0"/>
              <a:t>US Census </a:t>
            </a:r>
            <a:r>
              <a:rPr lang="en-US" sz="1800" dirty="0"/>
              <a:t>API (acs1*) was called for all US States and D.C for Population, Median income,  and, Unemployment changes.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1" dirty="0"/>
              <a:t>US Census </a:t>
            </a:r>
            <a:r>
              <a:rPr lang="en-US" sz="1800" dirty="0"/>
              <a:t>API</a:t>
            </a:r>
            <a:r>
              <a:rPr lang="en-US" sz="1800" b="1" dirty="0"/>
              <a:t> </a:t>
            </a:r>
            <a:r>
              <a:rPr lang="en-US" sz="1800" dirty="0"/>
              <a:t>(acs1)  was also used to call data for Education completed, including and beyond Bachelors  Degree.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i="1" dirty="0"/>
              <a:t>Quandl</a:t>
            </a:r>
            <a:r>
              <a:rPr lang="en-US" sz="1800" b="1" dirty="0"/>
              <a:t>/</a:t>
            </a:r>
            <a:r>
              <a:rPr lang="en-US" sz="1800" b="1" i="1" dirty="0"/>
              <a:t>Zillow</a:t>
            </a:r>
            <a:r>
              <a:rPr lang="en-US" sz="1800" b="1" dirty="0"/>
              <a:t> </a:t>
            </a:r>
            <a:r>
              <a:rPr lang="en-US" sz="1800" dirty="0"/>
              <a:t>API</a:t>
            </a:r>
            <a:r>
              <a:rPr lang="en-US" sz="1800" b="1" dirty="0"/>
              <a:t> </a:t>
            </a:r>
            <a:r>
              <a:rPr lang="en-US" sz="1800" dirty="0"/>
              <a:t>for Median Home Value per square foot was called to find Home purchasing power.</a:t>
            </a:r>
          </a:p>
          <a:p>
            <a:pPr lvl="1">
              <a:buClr>
                <a:schemeClr val="tx1"/>
              </a:buClr>
            </a:pPr>
            <a:endParaRPr lang="en-US" sz="1200" dirty="0"/>
          </a:p>
          <a:p>
            <a:pPr lvl="1">
              <a:buClr>
                <a:schemeClr val="tx1"/>
              </a:buClr>
            </a:pPr>
            <a:r>
              <a:rPr lang="en-US" sz="1200" dirty="0"/>
              <a:t>*Asc1 =  American Community Survey 1-year Estimates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9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0157F-A37A-424B-AF06-3A1B5F2A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38" y="1242511"/>
            <a:ext cx="8494295" cy="4781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21720E-305B-4290-8377-8E271A6497F1}"/>
              </a:ext>
            </a:extLst>
          </p:cNvPr>
          <p:cNvSpPr txBox="1"/>
          <p:nvPr/>
        </p:nvSpPr>
        <p:spPr>
          <a:xfrm>
            <a:off x="4354993" y="64075"/>
            <a:ext cx="3777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Data Cleanup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A0493EC-6813-5C43-A744-7BFFF5567ECD}"/>
              </a:ext>
            </a:extLst>
          </p:cNvPr>
          <p:cNvSpPr/>
          <p:nvPr/>
        </p:nvSpPr>
        <p:spPr>
          <a:xfrm rot="16200000">
            <a:off x="5631906" y="5078619"/>
            <a:ext cx="346920" cy="36585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0F582-9ACB-44A8-8256-0D1C7BD1A9F8}"/>
              </a:ext>
            </a:extLst>
          </p:cNvPr>
          <p:cNvSpPr txBox="1"/>
          <p:nvPr/>
        </p:nvSpPr>
        <p:spPr>
          <a:xfrm>
            <a:off x="5899391" y="4907603"/>
            <a:ext cx="5950285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Our Major Cleanup shown here in </a:t>
            </a:r>
            <a:r>
              <a:rPr lang="en-US" sz="2000" b="1" i="1" dirty="0">
                <a:latin typeface="+mj-lt"/>
              </a:rPr>
              <a:t>Jupyter Notebooks</a:t>
            </a:r>
            <a:r>
              <a:rPr lang="en-US" sz="20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Problems: </a:t>
            </a:r>
            <a:r>
              <a:rPr lang="en-US" sz="2000" b="1" i="1" dirty="0">
                <a:latin typeface="+mj-lt"/>
              </a:rPr>
              <a:t>Quandl </a:t>
            </a:r>
            <a:r>
              <a:rPr lang="en-US" sz="2000" dirty="0">
                <a:latin typeface="+mj-lt"/>
              </a:rPr>
              <a:t>State Identification, and </a:t>
            </a:r>
            <a:r>
              <a:rPr lang="en-US" sz="2000" b="1" i="1" dirty="0">
                <a:latin typeface="+mj-lt"/>
              </a:rPr>
              <a:t>Gmaps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28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F466-08B4-4174-8CE1-7104ADEF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024" y="188616"/>
            <a:ext cx="2762460" cy="47117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3383B-E3BF-4212-94A2-A77A1CE31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0063" y="780108"/>
            <a:ext cx="7571874" cy="481067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0BBFC-088B-4856-BA04-E6538E109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93" y="5803900"/>
            <a:ext cx="10528814" cy="865484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first analyzed Home Buying Power.  [</a:t>
            </a:r>
            <a:r>
              <a:rPr lang="en-US" sz="15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Buying power = Med Inc. </a:t>
            </a:r>
            <a:r>
              <a:rPr lang="el-GR" sz="15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15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Housing </a:t>
            </a:r>
            <a:r>
              <a:rPr lang="el-GR" sz="15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15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composite score was used to rank each states</a:t>
            </a:r>
          </a:p>
          <a:p>
            <a:pPr marL="285750" indent="-285750" algn="l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Visualizations of our findings  utilized those scores and rankings .</a:t>
            </a:r>
          </a:p>
          <a:p>
            <a:pPr>
              <a:buClr>
                <a:schemeClr val="tx1"/>
              </a:buClr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63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894EB-2B7E-4C99-AE90-36FA44312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"/>
          <a:stretch/>
        </p:blipFill>
        <p:spPr>
          <a:xfrm>
            <a:off x="-1" y="3810000"/>
            <a:ext cx="12014739" cy="304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719E1B5-0C9C-0943-A8AC-88B67DEB0029}"/>
              </a:ext>
            </a:extLst>
          </p:cNvPr>
          <p:cNvGrpSpPr/>
          <p:nvPr/>
        </p:nvGrpSpPr>
        <p:grpSpPr>
          <a:xfrm>
            <a:off x="1924335" y="400246"/>
            <a:ext cx="8273706" cy="3580317"/>
            <a:chOff x="1924335" y="400246"/>
            <a:chExt cx="8273706" cy="35803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897B60A-44B1-4AEE-AB53-A62475CE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336" y="400246"/>
              <a:ext cx="2009989" cy="21564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E033A-7641-42CA-891C-97DD22D44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4325" y="400246"/>
              <a:ext cx="6263716" cy="35803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4C645A-ADCE-4D46-B328-13973116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4335" y="2556658"/>
              <a:ext cx="2009990" cy="137582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2F5BE6-655E-4AB1-B118-D2A20DE2BEB7}"/>
              </a:ext>
            </a:extLst>
          </p:cNvPr>
          <p:cNvSpPr txBox="1"/>
          <p:nvPr/>
        </p:nvSpPr>
        <p:spPr>
          <a:xfrm>
            <a:off x="4549995" y="30914"/>
            <a:ext cx="27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Composite Score Heat Map</a:t>
            </a:r>
          </a:p>
        </p:txBody>
      </p:sp>
    </p:spTree>
    <p:extLst>
      <p:ext uri="{BB962C8B-B14F-4D97-AF65-F5344CB8AC3E}">
        <p14:creationId xmlns:p14="http://schemas.microsoft.com/office/powerpoint/2010/main" val="231615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4685-3968-4D45-ADFF-846F60E0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137" y="301458"/>
            <a:ext cx="8679915" cy="732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E8A5B-31BA-4F85-99BD-53231A75C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1447800"/>
            <a:ext cx="8673427" cy="419100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Our overall goal was successful in establishing a Ranking of the States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We found that North Carolina, Montana, and Utah had the largest growth 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Alternatively, Rhode Island, Vermont, and West Virginia had the smallest growth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We expected to find larger population hubs to rank higher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Home buying power had a wide variance by State ranging between 85% deficit and 8% benefit with a median of 8% deficit indicating major outliers like Nevada (-85%) and Arizona (-53%)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Education Rates have increased by 12% on average and does not vary widely by State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Unemployment has decreased by 44% on average and does not vary widely by State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We expected Home Buying Power to be a major contributor to desirability and were surprised to find that it had the lowest correlation to our composite score, whereas Education had the highest.</a:t>
            </a:r>
          </a:p>
          <a:p>
            <a:pPr>
              <a:buClr>
                <a:schemeClr val="tx1"/>
              </a:buClr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673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ACD6-EFF4-4F08-8910-B34964B3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392798"/>
            <a:ext cx="8679915" cy="67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Final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866F6-42AB-4E5A-A26A-54FFC69F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701" y="1460500"/>
            <a:ext cx="9715500" cy="4686300"/>
          </a:xfrm>
        </p:spPr>
        <p:txBody>
          <a:bodyPr>
            <a:normAutofit/>
          </a:bodyPr>
          <a:lstStyle/>
          <a:p>
            <a:pPr algn="l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Difficulties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Quandl </a:t>
            </a:r>
            <a:r>
              <a:rPr lang="en-US" dirty="0"/>
              <a:t>Formatting and Dataframe Cohesion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Census variable locating 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Census Binning for Education Data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1" dirty="0"/>
              <a:t>Gmaps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Git Merging . . . </a:t>
            </a:r>
          </a:p>
          <a:p>
            <a:pPr algn="l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Where would we dig further?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Business/Industry specific growth and Political Changes</a:t>
            </a: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More Benchmarking to normalize pre-existing rankings (2 Composite scores)</a:t>
            </a:r>
          </a:p>
          <a:p>
            <a:pPr algn="l">
              <a:buClr>
                <a:schemeClr val="tx1"/>
              </a:buClr>
            </a:pPr>
            <a:r>
              <a:rPr lang="en-US" b="1" dirty="0">
                <a:solidFill>
                  <a:schemeClr val="tx1"/>
                </a:solidFill>
              </a:rPr>
              <a:t>Fun Finding:  </a:t>
            </a:r>
            <a:r>
              <a:rPr lang="en-US" b="1" i="1" dirty="0">
                <a:solidFill>
                  <a:schemeClr val="tx1"/>
                </a:solidFill>
              </a:rPr>
              <a:t>Forbes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CNBC</a:t>
            </a:r>
            <a:r>
              <a:rPr lang="en-US" dirty="0">
                <a:solidFill>
                  <a:schemeClr val="tx1"/>
                </a:solidFill>
              </a:rPr>
              <a:t> Ranked the “Best” and “Worst” States the same as our results! </a:t>
            </a:r>
          </a:p>
          <a:p>
            <a:pPr algn="l">
              <a:buClr>
                <a:schemeClr val="tx1"/>
              </a:buClr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900" i="1" dirty="0">
                <a:solidFill>
                  <a:schemeClr val="tx1"/>
                </a:solidFill>
              </a:rPr>
              <a:t>North Carolina Heads The Best States For Business 2017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https://www.cnbc.com/2017/07/11/west-virginia-americas-worst-state-for-business-in-2017.html</a:t>
            </a:r>
            <a:r>
              <a:rPr lang="en-US" sz="900" i="1" dirty="0">
                <a:solidFill>
                  <a:schemeClr val="tx1"/>
                </a:solidFill>
              </a:rPr>
              <a:t>, In an economic death spiral: West Virginia is America’s worst state for business in 2017</a:t>
            </a:r>
          </a:p>
          <a:p>
            <a:pPr algn="l">
              <a:buClr>
                <a:schemeClr val="tx1"/>
              </a:buClr>
            </a:pPr>
            <a:endParaRPr lang="en-US" sz="900" i="1" dirty="0">
              <a:solidFill>
                <a:schemeClr val="tx1"/>
              </a:solidFill>
            </a:endParaRPr>
          </a:p>
          <a:p>
            <a:pPr algn="l">
              <a:buClr>
                <a:schemeClr val="tx1"/>
              </a:buClr>
            </a:pPr>
            <a:endParaRPr lang="en-US" sz="900" i="1" dirty="0">
              <a:solidFill>
                <a:schemeClr val="tx1"/>
              </a:solidFill>
            </a:endParaRPr>
          </a:p>
          <a:p>
            <a:pPr algn="l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42950" lvl="1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381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433</TotalTime>
  <Words>587</Words>
  <Application>Microsoft Macintosh PowerPoint</Application>
  <PresentationFormat>Widescreen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Location. Location. Location. </vt:lpstr>
      <vt:lpstr>Our Goal</vt:lpstr>
      <vt:lpstr>Our Questions</vt:lpstr>
      <vt:lpstr>Raw Data</vt:lpstr>
      <vt:lpstr>PowerPoint Presentation</vt:lpstr>
      <vt:lpstr>Data Analysis</vt:lpstr>
      <vt:lpstr>PowerPoint Presentation</vt:lpstr>
      <vt:lpstr>Conclusions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Cities</dc:title>
  <dc:creator>Matthew Stieg</dc:creator>
  <cp:lastModifiedBy>Rebecca J Booth</cp:lastModifiedBy>
  <cp:revision>35</cp:revision>
  <cp:lastPrinted>2019-04-13T14:42:04Z</cp:lastPrinted>
  <dcterms:created xsi:type="dcterms:W3CDTF">2019-04-12T00:48:49Z</dcterms:created>
  <dcterms:modified xsi:type="dcterms:W3CDTF">2019-04-13T14:43:01Z</dcterms:modified>
</cp:coreProperties>
</file>