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5" r:id="rId3"/>
    <p:sldId id="27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33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A69E6-98BC-A24F-83E4-4A38DD0FA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28230-BDC4-5A45-90CF-FB9AA7D80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B8E36-D5FA-FB43-8D21-EE84D9B0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B87B-4CCE-4847-9126-F889813C8BAB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591D1-32D5-8E48-AD05-042FDF9E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1B1D2-78BD-6F44-A7CA-363A769E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D2BF-9A7F-3D44-95A7-17018FA9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8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CBDE-C38C-3B41-9F22-3AB897B4D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86FC0-2AFA-BD44-A7EE-762048F3C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E6591-F4E0-2642-9E01-99F046928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B87B-4CCE-4847-9126-F889813C8BAB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50195-03FA-234D-9268-482E5434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7695C-B3F4-3B42-8365-59978112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D2BF-9A7F-3D44-95A7-17018FA9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431264-2B8E-F641-A3E0-4E0EA6D1E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B8E50-A9E6-0E4D-8224-365F922C1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C8432-C380-124D-8AF9-35F492C9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B87B-4CCE-4847-9126-F889813C8BAB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06774-4B8A-C149-B58D-D320A4D7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58380-5BDC-5448-8423-86C609B3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D2BF-9A7F-3D44-95A7-17018FA9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9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4E00-1E8E-DD43-9B3B-9476A1D46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5BDEA-66EC-1343-ABE5-CA05D9113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240FE-83BA-664F-8367-CA64E1D2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B87B-4CCE-4847-9126-F889813C8BAB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0A86C-5B09-7A41-B9E1-9CEB8F34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41BC6-E381-C54D-964D-0E2816D0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D2BF-9A7F-3D44-95A7-17018FA9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74F6-6E38-F140-A860-C7A77F7D8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AF6F3-D995-C44B-9B78-0E0441C10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D734D-39CA-D245-A706-56FD62F8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B87B-4CCE-4847-9126-F889813C8BAB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84B72-F027-7C45-892B-190CA398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D239B-819A-B546-A0C6-A53AA8B7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D2BF-9A7F-3D44-95A7-17018FA9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5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A824-67DC-5844-8C6B-59C33E6D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00B27-C6B5-5544-A64A-E16FE3CBD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8E0AA-C7CB-2B43-A91E-DF3317D86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9F7F1-2B78-164D-B1FF-A5135C72F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B87B-4CCE-4847-9126-F889813C8BAB}" type="datetimeFigureOut">
              <a:rPr lang="en-US" smtClean="0"/>
              <a:t>3/7/20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E0E04-E4D1-9040-BA15-A3BDFCB7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E2D1E-6F72-9046-8D37-744957E8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D2BF-9A7F-3D44-95A7-17018FA9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1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9C46-0FC0-2543-8287-2282D51B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CD3A9-48EF-AF45-9A6C-311FD076E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D2575-933A-1148-8CDD-52AEF3692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DD256-6332-5247-AE7A-E7029C7FC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8112CC-14A6-274D-BE31-E09EBE459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4A66B-6007-DF4B-BCAD-5C6FE8EC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B87B-4CCE-4847-9126-F889813C8BAB}" type="datetimeFigureOut">
              <a:rPr lang="en-US" smtClean="0"/>
              <a:t>3/7/20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9AF5EF-2E86-554C-BD90-FE4A35906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DDCC41-B22F-A94B-B241-AE2E257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D2BF-9A7F-3D44-95A7-17018FA9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32D1-836F-6646-94D0-532C1DB1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A5E5B-1D3B-5B43-B5BD-84795093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B87B-4CCE-4847-9126-F889813C8BAB}" type="datetimeFigureOut">
              <a:rPr lang="en-US" smtClean="0"/>
              <a:t>3/7/20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259A64-5DCB-5D4A-8FCF-B5B24017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73F50-FB6D-0C47-8CAE-90F5D0FA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D2BF-9A7F-3D44-95A7-17018FA9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8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96D13B-A26B-2443-9279-B1492804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B87B-4CCE-4847-9126-F889813C8BAB}" type="datetimeFigureOut">
              <a:rPr lang="en-US" smtClean="0"/>
              <a:t>3/7/20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EF2B1-CAFF-C94F-A12B-6FE7B5548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6A1EA-874B-6C43-97B5-AAA370B6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D2BF-9A7F-3D44-95A7-17018FA9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5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AAFD-5ED7-7E43-AA40-21DB13B10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F4D5-B76D-E94D-AA0A-17AD047FA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FFFD6-C51F-AA48-967A-6ABC39A92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33967-5B6E-C94B-8FC7-AE7AFAD1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B87B-4CCE-4847-9126-F889813C8BAB}" type="datetimeFigureOut">
              <a:rPr lang="en-US" smtClean="0"/>
              <a:t>3/7/20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793F3-F7CE-E14D-8C50-BD6FB93F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5DB3E-BAA0-534B-B0C8-B5C8A950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D2BF-9A7F-3D44-95A7-17018FA9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6412-EF0F-914E-875B-076BB60A4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02CC5-A8B2-BF42-82E2-9ACF1F5F7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C75D3-B57A-A748-BE27-246D27B8E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5E149-DF98-6C44-9980-0101BA1C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B87B-4CCE-4847-9126-F889813C8BAB}" type="datetimeFigureOut">
              <a:rPr lang="en-US" smtClean="0"/>
              <a:t>3/7/20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3CBAC-5D44-2A4E-A4A3-C2E89016A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3F652-C99D-EB47-A7D4-90F7BF48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D2BF-9A7F-3D44-95A7-17018FA9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8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3431AB-8961-CF4C-957D-3B9CE462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BC9C8-86AB-FF4F-9536-723809700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31F04-EDB6-CC4D-ABB3-C3932D584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4B87B-4CCE-4847-9126-F889813C8BAB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D4338-DD6B-854E-9E56-79ACBD739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D3D53-0627-244D-8A9A-0241B8A61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AD2BF-9A7F-3D44-95A7-17018FA9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5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gariane.github.io/TMLE.nb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igariane.github.io/TMLE.nb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6DF0-25A4-9A46-BCE0-51969E374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Targeted Learning Procedure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CBDEC-F015-2E4F-82EE-83FE3B8B7F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M.J. Vowels 2020</a:t>
            </a:r>
          </a:p>
        </p:txBody>
      </p:sp>
    </p:spTree>
    <p:extLst>
      <p:ext uri="{BB962C8B-B14F-4D97-AF65-F5344CB8AC3E}">
        <p14:creationId xmlns:p14="http://schemas.microsoft.com/office/powerpoint/2010/main" val="284232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1DC2BA4-38D8-3343-86FD-258ECC523CB5}"/>
              </a:ext>
            </a:extLst>
          </p:cNvPr>
          <p:cNvSpPr/>
          <p:nvPr/>
        </p:nvSpPr>
        <p:spPr>
          <a:xfrm>
            <a:off x="3844091" y="2769107"/>
            <a:ext cx="709863" cy="7098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1F371D-E31D-2D4C-A8EE-B2AA97DB6D88}"/>
              </a:ext>
            </a:extLst>
          </p:cNvPr>
          <p:cNvSpPr/>
          <p:nvPr/>
        </p:nvSpPr>
        <p:spPr>
          <a:xfrm>
            <a:off x="4024564" y="4135487"/>
            <a:ext cx="529390" cy="5293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FFDB87-C058-3547-855D-29645086A530}"/>
              </a:ext>
            </a:extLst>
          </p:cNvPr>
          <p:cNvSpPr/>
          <p:nvPr/>
        </p:nvSpPr>
        <p:spPr>
          <a:xfrm>
            <a:off x="3219432" y="1832922"/>
            <a:ext cx="529390" cy="5293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6C3A99-9578-1947-ABCA-F260A21517C5}"/>
              </a:ext>
            </a:extLst>
          </p:cNvPr>
          <p:cNvSpPr/>
          <p:nvPr/>
        </p:nvSpPr>
        <p:spPr>
          <a:xfrm>
            <a:off x="4024564" y="1583200"/>
            <a:ext cx="529390" cy="5293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4B04E0-3645-7D44-9B63-031EC1E3216C}"/>
              </a:ext>
            </a:extLst>
          </p:cNvPr>
          <p:cNvSpPr/>
          <p:nvPr/>
        </p:nvSpPr>
        <p:spPr>
          <a:xfrm>
            <a:off x="5559290" y="2783985"/>
            <a:ext cx="709863" cy="7098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FA7F8F-B123-744A-AED0-F68571BE6ABD}"/>
              </a:ext>
            </a:extLst>
          </p:cNvPr>
          <p:cNvSpPr/>
          <p:nvPr/>
        </p:nvSpPr>
        <p:spPr>
          <a:xfrm>
            <a:off x="3219432" y="3791329"/>
            <a:ext cx="529390" cy="5293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14B627-8914-914D-9E18-75725D3EB576}"/>
              </a:ext>
            </a:extLst>
          </p:cNvPr>
          <p:cNvCxnSpPr/>
          <p:nvPr/>
        </p:nvCxnSpPr>
        <p:spPr>
          <a:xfrm flipV="1">
            <a:off x="3007897" y="4852787"/>
            <a:ext cx="433139" cy="264695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C34875-B3B2-D64E-8909-3C4877514397}"/>
              </a:ext>
            </a:extLst>
          </p:cNvPr>
          <p:cNvCxnSpPr>
            <a:cxnSpLocks/>
          </p:cNvCxnSpPr>
          <p:nvPr/>
        </p:nvCxnSpPr>
        <p:spPr>
          <a:xfrm flipV="1">
            <a:off x="2433390" y="4076401"/>
            <a:ext cx="300789" cy="932796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DE8DC8-C1AC-A947-8B34-F6B57DCE4026}"/>
              </a:ext>
            </a:extLst>
          </p:cNvPr>
          <p:cNvCxnSpPr>
            <a:cxnSpLocks/>
          </p:cNvCxnSpPr>
          <p:nvPr/>
        </p:nvCxnSpPr>
        <p:spPr>
          <a:xfrm flipH="1">
            <a:off x="4602084" y="2634979"/>
            <a:ext cx="571494" cy="298012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051CC4-E104-2C4D-B0CF-1FDA40B74256}"/>
              </a:ext>
            </a:extLst>
          </p:cNvPr>
          <p:cNvCxnSpPr>
            <a:cxnSpLocks/>
          </p:cNvCxnSpPr>
          <p:nvPr/>
        </p:nvCxnSpPr>
        <p:spPr>
          <a:xfrm flipH="1">
            <a:off x="7525758" y="2610916"/>
            <a:ext cx="571494" cy="298012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274B47-2D16-9A4F-BD30-47DDE2EECF65}"/>
              </a:ext>
            </a:extLst>
          </p:cNvPr>
          <p:cNvCxnSpPr>
            <a:cxnSpLocks/>
          </p:cNvCxnSpPr>
          <p:nvPr/>
        </p:nvCxnSpPr>
        <p:spPr>
          <a:xfrm flipV="1">
            <a:off x="2132601" y="3791329"/>
            <a:ext cx="369971" cy="1241931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848A057-546E-4343-8CB4-26F77A67E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201" y="1652284"/>
            <a:ext cx="4480216" cy="303106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503A4CC-1948-5D46-BBBA-6B56BC2F1BD4}"/>
              </a:ext>
            </a:extLst>
          </p:cNvPr>
          <p:cNvSpPr/>
          <p:nvPr/>
        </p:nvSpPr>
        <p:spPr>
          <a:xfrm>
            <a:off x="7906862" y="4683344"/>
            <a:ext cx="4140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https://migariane.github.io/TMLE.nb.html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8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30EDB-6CFA-E447-8191-81D7D38F1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38"/>
            <a:ext cx="10515600" cy="6529387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We have outcome Y {0,1}, treatment A {0,1} and covariates 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we are simulating data we can generate ground-truth counterfactuals</a:t>
            </a:r>
          </a:p>
          <a:p>
            <a:pPr lvl="1"/>
            <a:r>
              <a:rPr lang="en-US" dirty="0"/>
              <a:t>y | A=1, W = sigmoid(-1 + 1 + beta*W) where beta &amp; W are ground truth</a:t>
            </a:r>
          </a:p>
          <a:p>
            <a:pPr lvl="1"/>
            <a:r>
              <a:rPr lang="en-US" dirty="0"/>
              <a:t>y | A = 0, W = sigmoid(-1 + 0 + beta*W) where beta &amp; W are ground truth</a:t>
            </a:r>
          </a:p>
          <a:p>
            <a:pPr lvl="1"/>
            <a:r>
              <a:rPr lang="en-US" dirty="0" err="1"/>
              <a:t>S.t.</a:t>
            </a:r>
            <a:r>
              <a:rPr lang="en-US" dirty="0"/>
              <a:t> y = (y_1 * A) + (y_0 * (1-A))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And therefore we have access to the ground-truth True Psi (ATE) = E(y_1 – y_0)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Naïve_Psi</a:t>
            </a:r>
            <a:r>
              <a:rPr lang="en-US" dirty="0"/>
              <a:t> (ATE): regress y ~ intercept + Psi*A + Beta*W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From (3) and (4) we have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Naïve_psi</a:t>
            </a:r>
            <a:r>
              <a:rPr lang="en-US" dirty="0"/>
              <a:t> – </a:t>
            </a:r>
            <a:r>
              <a:rPr lang="en-US" dirty="0" err="1"/>
              <a:t>true_psi</a:t>
            </a:r>
            <a:r>
              <a:rPr lang="en-US" dirty="0"/>
              <a:t>) / </a:t>
            </a:r>
            <a:r>
              <a:rPr lang="en-US" dirty="0" err="1"/>
              <a:t>true_psi</a:t>
            </a:r>
            <a:r>
              <a:rPr lang="en-US" dirty="0"/>
              <a:t> * 100 = relative naïve bias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Naïve_psi</a:t>
            </a:r>
            <a:r>
              <a:rPr lang="en-US" dirty="0"/>
              <a:t> – </a:t>
            </a:r>
            <a:r>
              <a:rPr lang="en-US" dirty="0" err="1"/>
              <a:t>true_psi</a:t>
            </a:r>
            <a:r>
              <a:rPr lang="en-US" dirty="0"/>
              <a:t>) = naïve bias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Q_AW  = logit(P(Y=1|A,W)) for A=1 and A=0: &lt;&lt;&lt;&lt;&lt; g-computation</a:t>
            </a:r>
          </a:p>
          <a:p>
            <a:pPr lvl="1"/>
            <a:r>
              <a:rPr lang="en-US" dirty="0"/>
              <a:t>Train classifier (e.g. </a:t>
            </a:r>
            <a:r>
              <a:rPr lang="en-US" dirty="0" err="1"/>
              <a:t>SuperLearner</a:t>
            </a:r>
            <a:r>
              <a:rPr lang="en-US" dirty="0"/>
              <a:t>) M e.g. as y ~ -1 + A + W </a:t>
            </a:r>
          </a:p>
          <a:p>
            <a:pPr lvl="1"/>
            <a:r>
              <a:rPr lang="en-US" dirty="0"/>
              <a:t>Q_1W is found by predicting (linear) when A=1 using M, setting A=1 for ALL sample</a:t>
            </a:r>
          </a:p>
          <a:p>
            <a:pPr lvl="1"/>
            <a:r>
              <a:rPr lang="en-US" dirty="0"/>
              <a:t>Q_0W is found by predicting (linear) when A=0 using M, setting A=0 for ALL sample</a:t>
            </a:r>
          </a:p>
          <a:p>
            <a:pPr lvl="1"/>
            <a:r>
              <a:rPr lang="en-US" dirty="0"/>
              <a:t>Q_1W := exp(Q_1W)/(1+exp(Q_1W))</a:t>
            </a:r>
          </a:p>
          <a:p>
            <a:pPr lvl="1"/>
            <a:r>
              <a:rPr lang="en-US" dirty="0"/>
              <a:t>Q_0W := exp(Q_0W)/(1+exp(Q_0W))</a:t>
            </a:r>
          </a:p>
          <a:p>
            <a:pPr lvl="1"/>
            <a:r>
              <a:rPr lang="en-US" dirty="0"/>
              <a:t>Mean(Q_1W - Q_0W) = Q0_TMLE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propensity scores g(A,W): &lt;&lt;&lt;&lt;&lt; exposure mechanism (i.e. who gets treatment?)</a:t>
            </a:r>
          </a:p>
          <a:p>
            <a:pPr lvl="1"/>
            <a:r>
              <a:rPr lang="en-US" dirty="0"/>
              <a:t>Train classifier (e.g. </a:t>
            </a:r>
            <a:r>
              <a:rPr lang="en-US" dirty="0" err="1"/>
              <a:t>SuperLearner</a:t>
            </a:r>
            <a:r>
              <a:rPr lang="en-US" dirty="0"/>
              <a:t>) G logit(P(A=1 |W)) e.g. as A ~ -1 + W and then take sigmoid to get probs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</a:t>
            </a:r>
            <a:r>
              <a:rPr lang="en-US" dirty="0" err="1"/>
              <a:t>stabilised</a:t>
            </a:r>
            <a:r>
              <a:rPr lang="en-US" dirty="0"/>
              <a:t> inverse probability of treatment weights (IPTW) or ‘clever covariates’ H0 and H1 and the fluctuation parameters epsilon0 and epsilon1. Essentially we update initial estimate of Q.</a:t>
            </a:r>
          </a:p>
          <a:p>
            <a:pPr lvl="1"/>
            <a:r>
              <a:rPr lang="en-US" dirty="0"/>
              <a:t>Use logit(Q_AW) (conditional probability of outcome) as a fixed intercept, the propensity scores g, and calculate:</a:t>
            </a:r>
          </a:p>
          <a:p>
            <a:pPr lvl="1"/>
            <a:r>
              <a:rPr lang="en-US" dirty="0"/>
              <a:t>H0 = -II(A=0)/(1-g1w) for each individual</a:t>
            </a:r>
          </a:p>
          <a:p>
            <a:pPr lvl="1"/>
            <a:r>
              <a:rPr lang="en-US" dirty="0"/>
              <a:t>H1 = II(A=1)/g1w for each individual</a:t>
            </a:r>
          </a:p>
          <a:p>
            <a:pPr lvl="1"/>
            <a:r>
              <a:rPr lang="en-US" dirty="0"/>
              <a:t>Epsilon = </a:t>
            </a:r>
            <a:r>
              <a:rPr lang="en-US" dirty="0" err="1"/>
              <a:t>coeff</a:t>
            </a:r>
            <a:r>
              <a:rPr lang="en-US" dirty="0"/>
              <a:t>(</a:t>
            </a:r>
            <a:r>
              <a:rPr lang="en-US" dirty="0" err="1"/>
              <a:t>glm</a:t>
            </a:r>
            <a:r>
              <a:rPr lang="en-US" dirty="0"/>
              <a:t>(Y ~ -1 + (A/g1w – (1 - A)/(1-g1w)) + offset(Q_AW))) WHERE (A/g1w – (1 - A)/(1-g1w)) is the difference between H0 and H1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Update Q0W and Q1W with the epsilon params logit(Q*) = logit(Q) + epsilon*H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Finally calculate </a:t>
            </a:r>
            <a:r>
              <a:rPr lang="en-US" dirty="0" err="1"/>
              <a:t>Psi_TMLE</a:t>
            </a:r>
            <a:r>
              <a:rPr lang="en-US" dirty="0"/>
              <a:t> as mean(Q*(A=1,W) – Q*(A=0,W))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BC84F1-6770-D043-9DD3-3083D5F2FFC8}"/>
              </a:ext>
            </a:extLst>
          </p:cNvPr>
          <p:cNvSpPr/>
          <p:nvPr/>
        </p:nvSpPr>
        <p:spPr>
          <a:xfrm>
            <a:off x="7874965" y="277850"/>
            <a:ext cx="4140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https://migariane.github.io/TMLE.nb.html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70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</Words>
  <Application>Microsoft Macintosh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Targeted Learning Procedure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Targeted Learning Procedure</dc:title>
  <dc:creator>Vowels, Matthew (Music and Media)</dc:creator>
  <cp:lastModifiedBy>Vowels, Matthew (Music and Media)</cp:lastModifiedBy>
  <cp:revision>1</cp:revision>
  <dcterms:created xsi:type="dcterms:W3CDTF">2020-03-07T14:03:31Z</dcterms:created>
  <dcterms:modified xsi:type="dcterms:W3CDTF">2020-03-07T14:04:03Z</dcterms:modified>
</cp:coreProperties>
</file>