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7560000" cx="10692000"/>
  <p:notesSz cx="7560000" cy="10692000"/>
  <p:embeddedFontLst>
    <p:embeddedFont>
      <p:font typeface="Bangers"/>
      <p:regular r:id="rId27"/>
    </p:embeddedFont>
    <p:embeddedFont>
      <p:font typeface="Helvetica Neue"/>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79DEA4-47E6-4E12-9DB1-5F56C4A509A3}">
  <a:tblStyle styleId="{4D79DEA4-47E6-4E12-9DB1-5F56C4A509A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5212F49-BD1A-43C9-AB79-9983F49BFA0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D0F2151-3278-4895-A916-07A1617385A8}"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HelveticaNeue-regular.fntdata"/><Relationship Id="rId27" Type="http://schemas.openxmlformats.org/officeDocument/2006/relationships/font" Target="fonts/Banger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elveticaNeue-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4.xml"/><Relationship Id="rId33" Type="http://schemas.openxmlformats.org/officeDocument/2006/relationships/font" Target="fonts/OpenSans-bold.fntdata"/><Relationship Id="rId10" Type="http://schemas.openxmlformats.org/officeDocument/2006/relationships/slide" Target="slides/slide3.xml"/><Relationship Id="rId32" Type="http://schemas.openxmlformats.org/officeDocument/2006/relationships/font" Target="fonts/OpenSans-regular.fntdata"/><Relationship Id="rId13" Type="http://schemas.openxmlformats.org/officeDocument/2006/relationships/slide" Target="slides/slide6.xml"/><Relationship Id="rId35" Type="http://schemas.openxmlformats.org/officeDocument/2006/relationships/font" Target="fonts/OpenSans-boldItalic.fntdata"/><Relationship Id="rId12" Type="http://schemas.openxmlformats.org/officeDocument/2006/relationships/slide" Target="slides/slide5.xml"/><Relationship Id="rId34" Type="http://schemas.openxmlformats.org/officeDocument/2006/relationships/font" Target="fonts/OpenSans-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1943212e2_0_10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1943212e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c2dff887a_0_4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c2dff887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bbb797c1a_0_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bbb797c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17db1a3f0_0_200:notes"/>
          <p:cNvSpPr/>
          <p:nvPr>
            <p:ph idx="2" type="sldImg"/>
          </p:nvPr>
        </p:nvSpPr>
        <p:spPr>
          <a:xfrm>
            <a:off x="1374300" y="1336500"/>
            <a:ext cx="4811400" cy="3608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1017db1a3f0_0_200:notes"/>
          <p:cNvSpPr txBox="1"/>
          <p:nvPr>
            <p:ph idx="1" type="body"/>
          </p:nvPr>
        </p:nvSpPr>
        <p:spPr>
          <a:xfrm>
            <a:off x="756000" y="5145525"/>
            <a:ext cx="6048000" cy="4210200"/>
          </a:xfrm>
          <a:prstGeom prst="rect">
            <a:avLst/>
          </a:prstGeom>
          <a:noFill/>
          <a:ln>
            <a:noFill/>
          </a:ln>
        </p:spPr>
        <p:txBody>
          <a:bodyPr anchorCtr="0" anchor="t" bIns="51400" lIns="102825" spcFirstLastPara="1" rIns="102825" wrap="square" tIns="514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151" name="Google Shape;151;g1017db1a3f0_0_200:notes"/>
          <p:cNvSpPr txBox="1"/>
          <p:nvPr>
            <p:ph idx="12" type="sldNum"/>
          </p:nvPr>
        </p:nvSpPr>
        <p:spPr>
          <a:xfrm>
            <a:off x="4282250" y="10155545"/>
            <a:ext cx="3276000" cy="536400"/>
          </a:xfrm>
          <a:prstGeom prst="rect">
            <a:avLst/>
          </a:prstGeom>
          <a:noFill/>
          <a:ln>
            <a:noFill/>
          </a:ln>
        </p:spPr>
        <p:txBody>
          <a:bodyPr anchorCtr="0" anchor="b" bIns="51400" lIns="102825" spcFirstLastPara="1" rIns="102825" wrap="square" tIns="51400">
            <a:noAutofit/>
          </a:bodyPr>
          <a:lstStyle/>
          <a:p>
            <a:pPr indent="0" lvl="0" marL="0" rtl="0" algn="r">
              <a:spcBef>
                <a:spcPts val="0"/>
              </a:spcBef>
              <a:spcAft>
                <a:spcPts val="0"/>
              </a:spcAft>
              <a:buNone/>
            </a:pPr>
            <a:fld id="{00000000-1234-1234-1234-123412341234}" type="slidenum">
              <a:rPr lang="en" sz="1600"/>
              <a:t>‹#›</a:t>
            </a:fld>
            <a:endParaRPr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c2dff887a_0_2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c2dff88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993d03200_0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993d03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c2dff887a_0_4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c2dff887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c2dff887a_0_4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c2dff887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1897a6cd3_0_4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1897a6cd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0be47a302_0_4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0be47a30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f406e1ec0_0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f406e1e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f406e1ec0_0_1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f406e1e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f406e1ec0_0_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f406e1e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c2dff887a_0_32: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c2dff88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259328fb1_0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259328f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c2dff887a_0_1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c2dff88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1943212e2_0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1943212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1943212e2_0_5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1943212e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1625801"/>
            <a:ext cx="9963000" cy="28860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p:nvPr>
            <p:ph idx="1" type="body"/>
          </p:nvPr>
        </p:nvSpPr>
        <p:spPr>
          <a:xfrm>
            <a:off x="364468" y="4633192"/>
            <a:ext cx="9963000" cy="1911900"/>
          </a:xfrm>
          <a:prstGeom prst="rect">
            <a:avLst/>
          </a:prstGeom>
        </p:spPr>
        <p:txBody>
          <a:bodyPr anchorCtr="0" anchor="t" bIns="116050" lIns="116050" spcFirstLastPara="1" rIns="116050" wrap="square" tIns="116050">
            <a:normAutofit/>
          </a:bodyPr>
          <a:lstStyle>
            <a:lvl1pPr indent="-374650" lvl="0" marL="457200" algn="ctr">
              <a:spcBef>
                <a:spcPts val="0"/>
              </a:spcBef>
              <a:spcAft>
                <a:spcPts val="0"/>
              </a:spcAft>
              <a:buSzPts val="23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47" name="Google Shape;47;p11"/>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4"/>
          <p:cNvSpPr txBox="1"/>
          <p:nvPr>
            <p:ph type="title"/>
          </p:nvPr>
        </p:nvSpPr>
        <p:spPr>
          <a:xfrm>
            <a:off x="735075" y="180215"/>
            <a:ext cx="9222000" cy="814800"/>
          </a:xfrm>
          <a:prstGeom prst="rect">
            <a:avLst/>
          </a:prstGeom>
          <a:noFill/>
          <a:ln>
            <a:noFill/>
          </a:ln>
        </p:spPr>
        <p:txBody>
          <a:bodyPr anchorCtr="0" anchor="t" bIns="45700" lIns="91425" spcFirstLastPara="1" rIns="0" wrap="square" tIns="45700">
            <a:normAutofit/>
          </a:bodyPr>
          <a:lstStyle>
            <a:lvl1pPr lvl="0" rtl="0" algn="l">
              <a:lnSpc>
                <a:spcPct val="90000"/>
              </a:lnSpc>
              <a:spcBef>
                <a:spcPts val="0"/>
              </a:spcBef>
              <a:spcAft>
                <a:spcPts val="0"/>
              </a:spcAft>
              <a:buClr>
                <a:schemeClr val="lt1"/>
              </a:buClr>
              <a:buSzPts val="3600"/>
              <a:buFont typeface="Helvetica Neue"/>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p:spPr>
        <p:txBody>
          <a:bodyPr anchorCtr="0" anchor="ctr" bIns="116050" lIns="116050" spcFirstLastPara="1" rIns="116050" wrap="square" tIns="116050">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5" name="Google Shape;15;p3"/>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364468" y="1693927"/>
            <a:ext cx="9963000" cy="5021400"/>
          </a:xfrm>
          <a:prstGeom prst="rect">
            <a:avLst/>
          </a:prstGeom>
        </p:spPr>
        <p:txBody>
          <a:bodyPr anchorCtr="0" anchor="t" bIns="116050" lIns="116050" spcFirstLastPara="1" rIns="116050" wrap="square" tIns="116050">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9" name="Google Shape;19;p4"/>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5"/>
          <p:cNvSpPr txBox="1"/>
          <p:nvPr>
            <p:ph idx="1" type="body"/>
          </p:nvPr>
        </p:nvSpPr>
        <p:spPr>
          <a:xfrm>
            <a:off x="364468" y="1693927"/>
            <a:ext cx="4677000" cy="50214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3" name="Google Shape;23;p5"/>
          <p:cNvSpPr txBox="1"/>
          <p:nvPr>
            <p:ph idx="2" type="body"/>
          </p:nvPr>
        </p:nvSpPr>
        <p:spPr>
          <a:xfrm>
            <a:off x="5650483" y="1693927"/>
            <a:ext cx="4677000" cy="50214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4" name="Google Shape;24;p5"/>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816630"/>
            <a:ext cx="3283500" cy="1110600"/>
          </a:xfrm>
          <a:prstGeom prst="rect">
            <a:avLst/>
          </a:prstGeom>
        </p:spPr>
        <p:txBody>
          <a:bodyPr anchorCtr="0" anchor="b" bIns="116050" lIns="116050" spcFirstLastPara="1" rIns="116050" wrap="square" tIns="11605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64468" y="2042457"/>
            <a:ext cx="3283500" cy="4673100"/>
          </a:xfrm>
          <a:prstGeom prst="rect">
            <a:avLst/>
          </a:prstGeom>
        </p:spPr>
        <p:txBody>
          <a:bodyPr anchorCtr="0" anchor="t" bIns="116050" lIns="116050" spcFirstLastPara="1" rIns="116050" wrap="square" tIns="116050">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31" name="Google Shape;31;p7"/>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661638"/>
            <a:ext cx="7445700" cy="6012600"/>
          </a:xfrm>
          <a:prstGeom prst="rect">
            <a:avLst/>
          </a:prstGeom>
        </p:spPr>
        <p:txBody>
          <a:bodyPr anchorCtr="0" anchor="ctr" bIns="116050" lIns="116050" spcFirstLastPara="1" rIns="116050" wrap="square" tIns="116050">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p8"/>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37"/>
            <a:ext cx="5346000" cy="7560000"/>
          </a:xfrm>
          <a:prstGeom prst="rect">
            <a:avLst/>
          </a:prstGeom>
          <a:solidFill>
            <a:schemeClr val="dk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447" y="1812541"/>
            <a:ext cx="4730100" cy="21786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38" name="Google Shape;38;p9"/>
          <p:cNvSpPr txBox="1"/>
          <p:nvPr>
            <p:ph idx="1" type="subTitle"/>
          </p:nvPr>
        </p:nvSpPr>
        <p:spPr>
          <a:xfrm>
            <a:off x="310447" y="4120005"/>
            <a:ext cx="4730100" cy="18153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775715" y="1064441"/>
            <a:ext cx="4486500" cy="5431200"/>
          </a:xfrm>
          <a:prstGeom prst="rect">
            <a:avLst/>
          </a:prstGeom>
        </p:spPr>
        <p:txBody>
          <a:bodyPr anchorCtr="0" anchor="ctr" bIns="116050" lIns="116050" spcFirstLastPara="1" rIns="116050" wrap="square" tIns="116050">
            <a:normAutofit/>
          </a:bodyPr>
          <a:lstStyle>
            <a:lvl1pPr indent="-374650" lvl="0" marL="457200">
              <a:spcBef>
                <a:spcPts val="0"/>
              </a:spcBef>
              <a:spcAft>
                <a:spcPts val="0"/>
              </a:spcAft>
              <a:buClr>
                <a:schemeClr val="dk1"/>
              </a:buClr>
              <a:buSzPts val="2300"/>
              <a:buChar char="●"/>
              <a:defRPr>
                <a:solidFill>
                  <a:schemeClr val="dk1"/>
                </a:solidFill>
              </a:defRPr>
            </a:lvl1pPr>
            <a:lvl2pPr indent="-342900" lvl="1" marL="914400">
              <a:spcBef>
                <a:spcPts val="0"/>
              </a:spcBef>
              <a:spcAft>
                <a:spcPts val="0"/>
              </a:spcAft>
              <a:buClr>
                <a:schemeClr val="dk1"/>
              </a:buClr>
              <a:buSzPts val="1800"/>
              <a:buChar char="○"/>
              <a:defRPr>
                <a:solidFill>
                  <a:schemeClr val="dk1"/>
                </a:solidFill>
              </a:defRPr>
            </a:lvl2pPr>
            <a:lvl3pPr indent="-342900" lvl="2" marL="1371600">
              <a:spcBef>
                <a:spcPts val="0"/>
              </a:spcBef>
              <a:spcAft>
                <a:spcPts val="0"/>
              </a:spcAft>
              <a:buClr>
                <a:schemeClr val="dk1"/>
              </a:buClr>
              <a:buSzPts val="1800"/>
              <a:buChar char="■"/>
              <a:defRPr>
                <a:solidFill>
                  <a:schemeClr val="dk1"/>
                </a:solidFill>
              </a:defRPr>
            </a:lvl3pPr>
            <a:lvl4pPr indent="-342900" lvl="3" marL="1828800">
              <a:spcBef>
                <a:spcPts val="0"/>
              </a:spcBef>
              <a:spcAft>
                <a:spcPts val="0"/>
              </a:spcAft>
              <a:buClr>
                <a:schemeClr val="dk1"/>
              </a:buClr>
              <a:buSzPts val="1800"/>
              <a:buChar char="●"/>
              <a:defRPr>
                <a:solidFill>
                  <a:schemeClr val="dk1"/>
                </a:solidFill>
              </a:defRPr>
            </a:lvl4pPr>
            <a:lvl5pPr indent="-342900" lvl="4" marL="2286000">
              <a:spcBef>
                <a:spcPts val="0"/>
              </a:spcBef>
              <a:spcAft>
                <a:spcPts val="0"/>
              </a:spcAft>
              <a:buClr>
                <a:schemeClr val="dk1"/>
              </a:buClr>
              <a:buSzPts val="1800"/>
              <a:buChar char="○"/>
              <a:defRPr>
                <a:solidFill>
                  <a:schemeClr val="dk1"/>
                </a:solidFill>
              </a:defRPr>
            </a:lvl5pPr>
            <a:lvl6pPr indent="-342900" lvl="5" marL="2743200">
              <a:spcBef>
                <a:spcPts val="0"/>
              </a:spcBef>
              <a:spcAft>
                <a:spcPts val="0"/>
              </a:spcAft>
              <a:buClr>
                <a:schemeClr val="dk1"/>
              </a:buClr>
              <a:buSzPts val="1800"/>
              <a:buChar char="■"/>
              <a:defRPr>
                <a:solidFill>
                  <a:schemeClr val="dk1"/>
                </a:solidFill>
              </a:defRPr>
            </a:lvl6pPr>
            <a:lvl7pPr indent="-342900" lvl="6" marL="3200400">
              <a:spcBef>
                <a:spcPts val="0"/>
              </a:spcBef>
              <a:spcAft>
                <a:spcPts val="0"/>
              </a:spcAft>
              <a:buClr>
                <a:schemeClr val="dk1"/>
              </a:buClr>
              <a:buSzPts val="1800"/>
              <a:buChar char="●"/>
              <a:defRPr>
                <a:solidFill>
                  <a:schemeClr val="dk1"/>
                </a:solidFill>
              </a:defRPr>
            </a:lvl7pPr>
            <a:lvl8pPr indent="-342900" lvl="7" marL="3657600">
              <a:spcBef>
                <a:spcPts val="0"/>
              </a:spcBef>
              <a:spcAft>
                <a:spcPts val="0"/>
              </a:spcAft>
              <a:buClr>
                <a:schemeClr val="dk1"/>
              </a:buClr>
              <a:buSzPts val="1800"/>
              <a:buChar char="○"/>
              <a:defRPr>
                <a:solidFill>
                  <a:schemeClr val="dk1"/>
                </a:solidFill>
              </a:defRPr>
            </a:lvl8pPr>
            <a:lvl9pPr indent="-342900" lvl="8" marL="4114800">
              <a:spcBef>
                <a:spcPts val="0"/>
              </a:spcBef>
              <a:spcAft>
                <a:spcPts val="0"/>
              </a:spcAft>
              <a:buClr>
                <a:schemeClr val="dk1"/>
              </a:buClr>
              <a:buSzPts val="1800"/>
              <a:buChar char="■"/>
              <a:defRPr>
                <a:solidFill>
                  <a:schemeClr val="dk1"/>
                </a:solidFill>
              </a:defRPr>
            </a:lvl9pPr>
          </a:lstStyle>
          <a:p/>
        </p:txBody>
      </p:sp>
      <p:sp>
        <p:nvSpPr>
          <p:cNvPr id="40" name="Google Shape;40;p9"/>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6218168"/>
            <a:ext cx="7014300" cy="889500"/>
          </a:xfrm>
          <a:prstGeom prst="rect">
            <a:avLst/>
          </a:prstGeom>
        </p:spPr>
        <p:txBody>
          <a:bodyPr anchorCtr="0" anchor="ctr" bIns="116050" lIns="116050" spcFirstLastPara="1" rIns="116050" wrap="square" tIns="116050">
            <a:normAutofit/>
          </a:bodyPr>
          <a:lstStyle>
            <a:lvl1pPr indent="-228600" lvl="0" marL="457200">
              <a:lnSpc>
                <a:spcPct val="100000"/>
              </a:lnSpc>
              <a:spcBef>
                <a:spcPts val="0"/>
              </a:spcBef>
              <a:spcAft>
                <a:spcPts val="0"/>
              </a:spcAft>
              <a:buSzPts val="2300"/>
              <a:buNone/>
              <a:defRPr/>
            </a:lvl1pPr>
          </a:lstStyle>
          <a:p/>
        </p:txBody>
      </p:sp>
      <p:sp>
        <p:nvSpPr>
          <p:cNvPr id="43" name="Google Shape;43;p10"/>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www.presentationgo.com/" TargetMode="External"/><Relationship Id="rId3"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rm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rmAutofit/>
          </a:bodyPr>
          <a:lstStyle>
            <a:lvl1pPr indent="-374650" lvl="0" marL="457200">
              <a:lnSpc>
                <a:spcPct val="115000"/>
              </a:lnSpc>
              <a:spcBef>
                <a:spcPts val="0"/>
              </a:spcBef>
              <a:spcAft>
                <a:spcPts val="0"/>
              </a:spcAft>
              <a:buClr>
                <a:schemeClr val="lt2"/>
              </a:buClr>
              <a:buSzPts val="2300"/>
              <a:buChar char="●"/>
              <a:defRPr sz="2300">
                <a:solidFill>
                  <a:schemeClr val="lt2"/>
                </a:solidFill>
              </a:defRPr>
            </a:lvl1pPr>
            <a:lvl2pPr indent="-342900" lvl="1" marL="914400">
              <a:lnSpc>
                <a:spcPct val="115000"/>
              </a:lnSpc>
              <a:spcBef>
                <a:spcPts val="0"/>
              </a:spcBef>
              <a:spcAft>
                <a:spcPts val="0"/>
              </a:spcAft>
              <a:buClr>
                <a:schemeClr val="lt2"/>
              </a:buClr>
              <a:buSzPts val="1800"/>
              <a:buChar char="○"/>
              <a:defRPr sz="1800">
                <a:solidFill>
                  <a:schemeClr val="lt2"/>
                </a:solidFill>
              </a:defRPr>
            </a:lvl2pPr>
            <a:lvl3pPr indent="-342900" lvl="2" marL="1371600">
              <a:lnSpc>
                <a:spcPct val="115000"/>
              </a:lnSpc>
              <a:spcBef>
                <a:spcPts val="0"/>
              </a:spcBef>
              <a:spcAft>
                <a:spcPts val="0"/>
              </a:spcAft>
              <a:buClr>
                <a:schemeClr val="lt2"/>
              </a:buClr>
              <a:buSzPts val="1800"/>
              <a:buChar char="■"/>
              <a:defRPr sz="1800">
                <a:solidFill>
                  <a:schemeClr val="lt2"/>
                </a:solidFill>
              </a:defRPr>
            </a:lvl3pPr>
            <a:lvl4pPr indent="-342900" lvl="3" marL="1828800">
              <a:lnSpc>
                <a:spcPct val="115000"/>
              </a:lnSpc>
              <a:spcBef>
                <a:spcPts val="0"/>
              </a:spcBef>
              <a:spcAft>
                <a:spcPts val="0"/>
              </a:spcAft>
              <a:buClr>
                <a:schemeClr val="lt2"/>
              </a:buClr>
              <a:buSzPts val="1800"/>
              <a:buChar char="●"/>
              <a:defRPr sz="1800">
                <a:solidFill>
                  <a:schemeClr val="lt2"/>
                </a:solidFill>
              </a:defRPr>
            </a:lvl4pPr>
            <a:lvl5pPr indent="-342900" lvl="4" marL="2286000">
              <a:lnSpc>
                <a:spcPct val="115000"/>
              </a:lnSpc>
              <a:spcBef>
                <a:spcPts val="0"/>
              </a:spcBef>
              <a:spcAft>
                <a:spcPts val="0"/>
              </a:spcAft>
              <a:buClr>
                <a:schemeClr val="lt2"/>
              </a:buClr>
              <a:buSzPts val="1800"/>
              <a:buChar char="○"/>
              <a:defRPr sz="1800">
                <a:solidFill>
                  <a:schemeClr val="lt2"/>
                </a:solidFill>
              </a:defRPr>
            </a:lvl5pPr>
            <a:lvl6pPr indent="-342900" lvl="5" marL="2743200">
              <a:lnSpc>
                <a:spcPct val="115000"/>
              </a:lnSpc>
              <a:spcBef>
                <a:spcPts val="0"/>
              </a:spcBef>
              <a:spcAft>
                <a:spcPts val="0"/>
              </a:spcAft>
              <a:buClr>
                <a:schemeClr val="lt2"/>
              </a:buClr>
              <a:buSzPts val="1800"/>
              <a:buChar char="■"/>
              <a:defRPr sz="1800">
                <a:solidFill>
                  <a:schemeClr val="lt2"/>
                </a:solidFill>
              </a:defRPr>
            </a:lvl6pPr>
            <a:lvl7pPr indent="-342900" lvl="6" marL="3200400">
              <a:lnSpc>
                <a:spcPct val="115000"/>
              </a:lnSpc>
              <a:spcBef>
                <a:spcPts val="0"/>
              </a:spcBef>
              <a:spcAft>
                <a:spcPts val="0"/>
              </a:spcAft>
              <a:buClr>
                <a:schemeClr val="lt2"/>
              </a:buClr>
              <a:buSzPts val="1800"/>
              <a:buChar char="●"/>
              <a:defRPr sz="1800">
                <a:solidFill>
                  <a:schemeClr val="lt2"/>
                </a:solidFill>
              </a:defRPr>
            </a:lvl7pPr>
            <a:lvl8pPr indent="-342900" lvl="7" marL="3657600">
              <a:lnSpc>
                <a:spcPct val="115000"/>
              </a:lnSpc>
              <a:spcBef>
                <a:spcPts val="0"/>
              </a:spcBef>
              <a:spcAft>
                <a:spcPts val="0"/>
              </a:spcAft>
              <a:buClr>
                <a:schemeClr val="lt2"/>
              </a:buClr>
              <a:buSzPts val="1800"/>
              <a:buChar char="○"/>
              <a:defRPr sz="1800">
                <a:solidFill>
                  <a:schemeClr val="lt2"/>
                </a:solidFill>
              </a:defRPr>
            </a:lvl8pPr>
            <a:lvl9pPr indent="-342900" lvl="8" marL="4114800">
              <a:lnSpc>
                <a:spcPct val="115000"/>
              </a:lnSpc>
              <a:spcBef>
                <a:spcPts val="0"/>
              </a:spcBef>
              <a:spcAft>
                <a:spcPts val="0"/>
              </a:spcAft>
              <a:buClr>
                <a:schemeClr val="lt2"/>
              </a:buClr>
              <a:buSzPts val="1800"/>
              <a:buChar char="■"/>
              <a:defRPr sz="1800">
                <a:solidFill>
                  <a:schemeClr val="lt2"/>
                </a:solidFil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23A45"/>
            </a:gs>
            <a:gs pos="35000">
              <a:srgbClr val="323A45"/>
            </a:gs>
            <a:gs pos="100000">
              <a:srgbClr val="1C2026"/>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35075" y="180216"/>
            <a:ext cx="9222000" cy="814800"/>
          </a:xfrm>
          <a:prstGeom prst="rect">
            <a:avLst/>
          </a:prstGeom>
          <a:noFill/>
          <a:ln>
            <a:noFill/>
          </a:ln>
        </p:spPr>
        <p:txBody>
          <a:bodyPr anchorCtr="0" anchor="t" bIns="45700" lIns="91425" spcFirstLastPara="1" rIns="0" wrap="square" tIns="45700">
            <a:normAutofit/>
          </a:bodyPr>
          <a:lstStyle>
            <a:lvl1pPr lvl="0" marR="0" rtl="0" algn="l">
              <a:lnSpc>
                <a:spcPct val="90000"/>
              </a:lnSpc>
              <a:spcBef>
                <a:spcPts val="0"/>
              </a:spcBef>
              <a:spcAft>
                <a:spcPts val="0"/>
              </a:spcAft>
              <a:buClr>
                <a:schemeClr val="lt1"/>
              </a:buClr>
              <a:buSzPts val="3600"/>
              <a:buFont typeface="Helvetica Neue"/>
              <a:buNone/>
              <a:defRPr b="1" i="0" sz="3600" u="none" cap="none" strike="noStrike">
                <a:solidFill>
                  <a:schemeClr val="lt1"/>
                </a:solidFill>
                <a:latin typeface="Helvetica Neue"/>
                <a:ea typeface="Helvetica Neue"/>
                <a:cs typeface="Helvetica Neue"/>
                <a:sym typeface="Helvetica Neue"/>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735075" y="1344000"/>
            <a:ext cx="9222000" cy="54654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p:nvPr/>
        </p:nvSpPr>
        <p:spPr>
          <a:xfrm>
            <a:off x="0" y="6951398"/>
            <a:ext cx="10692000" cy="608400"/>
          </a:xfrm>
          <a:prstGeom prst="rect">
            <a:avLst/>
          </a:prstGeom>
          <a:solidFill>
            <a:schemeClr val="lt1"/>
          </a:solidFill>
          <a:ln>
            <a:noFill/>
          </a:ln>
        </p:spPr>
        <p:txBody>
          <a:bodyPr anchorCtr="0" anchor="ctr" bIns="91425" lIns="91425" spcFirstLastPara="1" rIns="91425" wrap="square" tIns="45700">
            <a:noAutofit/>
          </a:bodyPr>
          <a:lstStyle/>
          <a:p>
            <a:pPr indent="0" lvl="0" marL="0" marR="0" rtl="0" algn="ctr">
              <a:lnSpc>
                <a:spcPct val="100000"/>
              </a:lnSpc>
              <a:spcBef>
                <a:spcPts val="0"/>
              </a:spcBef>
              <a:spcAft>
                <a:spcPts val="0"/>
              </a:spcAft>
              <a:buClr>
                <a:srgbClr val="BFBFBF"/>
              </a:buClr>
              <a:buSzPts val="3200"/>
              <a:buFont typeface="Calibri"/>
              <a:buNone/>
            </a:pPr>
            <a:r>
              <a:rPr b="0" i="0" lang="en" sz="3200" u="none" cap="none" strike="noStrike">
                <a:solidFill>
                  <a:srgbClr val="BFBFBF"/>
                </a:solidFill>
                <a:latin typeface="Calibri"/>
                <a:ea typeface="Calibri"/>
                <a:cs typeface="Calibri"/>
                <a:sym typeface="Calibri"/>
              </a:rPr>
              <a:t>www.</a:t>
            </a:r>
            <a:r>
              <a:rPr b="0" i="0" lang="en" sz="3200" u="none" cap="none" strike="noStrike">
                <a:solidFill>
                  <a:srgbClr val="262626"/>
                </a:solidFill>
                <a:latin typeface="Calibri"/>
                <a:ea typeface="Calibri"/>
                <a:cs typeface="Calibri"/>
                <a:sym typeface="Calibri"/>
              </a:rPr>
              <a:t>presentationgo</a:t>
            </a:r>
            <a:r>
              <a:rPr b="0" i="0" lang="en" sz="3200" u="none" cap="none" strike="noStrike">
                <a:solidFill>
                  <a:srgbClr val="BFBFBF"/>
                </a:solidFill>
                <a:latin typeface="Calibri"/>
                <a:ea typeface="Calibri"/>
                <a:cs typeface="Calibri"/>
                <a:sym typeface="Calibri"/>
              </a:rPr>
              <a:t>.com</a:t>
            </a:r>
            <a:endParaRPr/>
          </a:p>
        </p:txBody>
      </p:sp>
      <p:sp>
        <p:nvSpPr>
          <p:cNvPr id="54" name="Google Shape;54;p13"/>
          <p:cNvSpPr/>
          <p:nvPr/>
        </p:nvSpPr>
        <p:spPr>
          <a:xfrm rot="5400000">
            <a:off x="38132" y="256922"/>
            <a:ext cx="408732" cy="499624"/>
          </a:xfrm>
          <a:custGeom>
            <a:rect b="b" l="l" r="r" t="t"/>
            <a:pathLst>
              <a:path extrusionOk="0" h="1598797" w="1034764">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lt1">
              <a:alpha val="20000"/>
            </a:schemeClr>
          </a:solidFill>
          <a:ln>
            <a:noFill/>
          </a:ln>
          <a:effectLst>
            <a:outerShdw blurRad="12700" rotWithShape="0" algn="tl" dir="2700000" dist="12700">
              <a:srgbClr val="7F7F7F">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5" name="Google Shape;55;p13"/>
          <p:cNvGrpSpPr/>
          <p:nvPr/>
        </p:nvGrpSpPr>
        <p:grpSpPr>
          <a:xfrm>
            <a:off x="-1451368" y="-18358"/>
            <a:ext cx="1376252" cy="803565"/>
            <a:chOff x="-2096383" y="21447"/>
            <a:chExt cx="1569273" cy="728923"/>
          </a:xfrm>
        </p:grpSpPr>
        <p:sp>
          <p:nvSpPr>
            <p:cNvPr id="56" name="Google Shape;56;p13"/>
            <p:cNvSpPr txBox="1"/>
            <p:nvPr/>
          </p:nvSpPr>
          <p:spPr>
            <a:xfrm>
              <a:off x="-2096383" y="21447"/>
              <a:ext cx="365700" cy="36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Open Sans"/>
                  <a:ea typeface="Open Sans"/>
                  <a:cs typeface="Open Sans"/>
                  <a:sym typeface="Open Sans"/>
                </a:rPr>
                <a:t>By:</a:t>
              </a:r>
              <a:endParaRPr/>
            </a:p>
          </p:txBody>
        </p:sp>
        <p:sp>
          <p:nvSpPr>
            <p:cNvPr id="57" name="Google Shape;57;p13"/>
            <p:cNvSpPr txBox="1"/>
            <p:nvPr/>
          </p:nvSpPr>
          <p:spPr>
            <a:xfrm>
              <a:off x="-1002010" y="387370"/>
              <a:ext cx="474900" cy="36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Open Sans"/>
                  <a:ea typeface="Open Sans"/>
                  <a:cs typeface="Open Sans"/>
                  <a:sym typeface="Open Sans"/>
                </a:rPr>
                <a:t>.com</a:t>
              </a:r>
              <a:endParaRPr/>
            </a:p>
          </p:txBody>
        </p:sp>
        <p:pic>
          <p:nvPicPr>
            <p:cNvPr id="58" name="Google Shape;58;p13"/>
            <p:cNvPicPr preferRelativeResize="0"/>
            <p:nvPr/>
          </p:nvPicPr>
          <p:blipFill rotWithShape="1">
            <a:blip r:embed="rId1">
              <a:alphaModFix/>
            </a:blip>
            <a:srcRect b="0" l="0" r="0" t="0"/>
            <a:stretch/>
          </p:blipFill>
          <p:spPr>
            <a:xfrm>
              <a:off x="-2018604" y="234547"/>
              <a:ext cx="1405251" cy="185944"/>
            </a:xfrm>
            <a:prstGeom prst="rect">
              <a:avLst/>
            </a:prstGeom>
            <a:noFill/>
            <a:ln>
              <a:noFill/>
            </a:ln>
          </p:spPr>
        </p:pic>
      </p:grpSp>
      <p:sp>
        <p:nvSpPr>
          <p:cNvPr id="59" name="Google Shape;59;p13"/>
          <p:cNvSpPr/>
          <p:nvPr/>
        </p:nvSpPr>
        <p:spPr>
          <a:xfrm>
            <a:off x="-11138" y="7672001"/>
            <a:ext cx="1456800" cy="28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a:solidFill>
                  <a:srgbClr val="555555"/>
                </a:solidFill>
                <a:latin typeface="Open Sans"/>
                <a:ea typeface="Open Sans"/>
                <a:cs typeface="Open Sans"/>
                <a:sym typeface="Open Sans"/>
              </a:rPr>
              <a:t>© </a:t>
            </a:r>
            <a:r>
              <a:rPr b="0" i="0" lang="en" sz="1100" u="sng" strike="noStrike">
                <a:solidFill>
                  <a:schemeClr val="hlink"/>
                </a:solidFill>
                <a:latin typeface="Open Sans"/>
                <a:ea typeface="Open Sans"/>
                <a:cs typeface="Open Sans"/>
                <a:sym typeface="Open Sans"/>
                <a:hlinkClick r:id="rId2"/>
              </a:rPr>
              <a:t>presentationgo.com</a:t>
            </a:r>
            <a:endParaRPr sz="11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buzzworthy.com/taiwan-garbage-dispos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2.png"/><Relationship Id="rId5"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64500" y="318201"/>
            <a:ext cx="9963000" cy="13710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sz="8400">
                <a:latin typeface="Bangers"/>
                <a:ea typeface="Bangers"/>
                <a:cs typeface="Bangers"/>
                <a:sym typeface="Bangers"/>
              </a:rPr>
              <a:t>Garbage Time!</a:t>
            </a:r>
            <a:endParaRPr sz="8400">
              <a:latin typeface="Bangers"/>
              <a:ea typeface="Bangers"/>
              <a:cs typeface="Bangers"/>
              <a:sym typeface="Bangers"/>
            </a:endParaRPr>
          </a:p>
        </p:txBody>
      </p:sp>
      <p:sp>
        <p:nvSpPr>
          <p:cNvPr id="67" name="Google Shape;67;p15"/>
          <p:cNvSpPr txBox="1"/>
          <p:nvPr>
            <p:ph idx="1" type="subTitle"/>
          </p:nvPr>
        </p:nvSpPr>
        <p:spPr>
          <a:xfrm>
            <a:off x="364493" y="1443818"/>
            <a:ext cx="9963000" cy="1164900"/>
          </a:xfrm>
          <a:prstGeom prst="rect">
            <a:avLst/>
          </a:prstGeom>
        </p:spPr>
        <p:txBody>
          <a:bodyPr anchorCtr="0" anchor="t" bIns="116050" lIns="116050" spcFirstLastPara="1" rIns="116050" wrap="square" tIns="116050">
            <a:normAutofit lnSpcReduction="20000"/>
          </a:bodyPr>
          <a:lstStyle/>
          <a:p>
            <a:pPr indent="0" lvl="0" marL="0" rtl="0" algn="ctr">
              <a:spcBef>
                <a:spcPts val="0"/>
              </a:spcBef>
              <a:spcAft>
                <a:spcPts val="0"/>
              </a:spcAft>
              <a:buNone/>
            </a:pPr>
            <a:r>
              <a:rPr lang="en"/>
              <a:t>by Matthew Holland</a:t>
            </a:r>
            <a:endParaRPr/>
          </a:p>
          <a:p>
            <a:pPr indent="0" lvl="0" marL="0" rtl="0" algn="ctr">
              <a:spcBef>
                <a:spcPts val="0"/>
              </a:spcBef>
              <a:spcAft>
                <a:spcPts val="0"/>
              </a:spcAft>
              <a:buNone/>
            </a:pPr>
            <a:r>
              <a:rPr lang="en"/>
              <a:t>MGT 8823</a:t>
            </a:r>
            <a:endParaRPr/>
          </a:p>
        </p:txBody>
      </p:sp>
      <p:pic>
        <p:nvPicPr>
          <p:cNvPr id="68" name="Google Shape;68;p15"/>
          <p:cNvPicPr preferRelativeResize="0"/>
          <p:nvPr/>
        </p:nvPicPr>
        <p:blipFill>
          <a:blip r:embed="rId3">
            <a:alphaModFix/>
          </a:blip>
          <a:stretch>
            <a:fillRect/>
          </a:stretch>
        </p:blipFill>
        <p:spPr>
          <a:xfrm>
            <a:off x="1862838" y="2654793"/>
            <a:ext cx="6966321" cy="46464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Measure: </a:t>
            </a:r>
            <a:r>
              <a:rPr lang="en" sz="3000">
                <a:solidFill>
                  <a:schemeClr val="dk1"/>
                </a:solidFill>
                <a:latin typeface="Bangers"/>
                <a:ea typeface="Bangers"/>
                <a:cs typeface="Bangers"/>
                <a:sym typeface="Bangers"/>
              </a:rPr>
              <a:t>Are we consistent?</a:t>
            </a:r>
            <a:endParaRPr sz="3000"/>
          </a:p>
        </p:txBody>
      </p:sp>
      <p:sp>
        <p:nvSpPr>
          <p:cNvPr id="132" name="Google Shape;132;p24"/>
          <p:cNvSpPr txBox="1"/>
          <p:nvPr>
            <p:ph idx="1" type="subTitle"/>
          </p:nvPr>
        </p:nvSpPr>
        <p:spPr>
          <a:xfrm>
            <a:off x="5592875" y="1359175"/>
            <a:ext cx="4902600" cy="6073800"/>
          </a:xfrm>
          <a:prstGeom prst="rect">
            <a:avLst/>
          </a:prstGeom>
        </p:spPr>
        <p:txBody>
          <a:bodyPr anchorCtr="0" anchor="t" bIns="116050" lIns="116050" spcFirstLastPara="1" rIns="116050" wrap="square" tIns="116050">
            <a:normAutofit fontScale="85000" lnSpcReduction="20000"/>
          </a:bodyPr>
          <a:lstStyle/>
          <a:p>
            <a:pPr indent="0" lvl="0" marL="0" rtl="0" algn="ctr">
              <a:spcBef>
                <a:spcPts val="0"/>
              </a:spcBef>
              <a:spcAft>
                <a:spcPts val="0"/>
              </a:spcAft>
              <a:buNone/>
            </a:pPr>
            <a:r>
              <a:rPr lang="en"/>
              <a:t>An analysis of the control chart for the garbage collection times shows a fairly stable process as all points fall within 2 standard deviations of the mean. The process was much more stable over the second half of data collection with a slight uptick in the last data point collected. This process does not appear to have assignable-cause variation.</a:t>
            </a:r>
            <a:endParaRPr/>
          </a:p>
        </p:txBody>
      </p:sp>
      <p:pic>
        <p:nvPicPr>
          <p:cNvPr id="133" name="Google Shape;133;p24"/>
          <p:cNvPicPr preferRelativeResize="0"/>
          <p:nvPr/>
        </p:nvPicPr>
        <p:blipFill rotWithShape="1">
          <a:blip r:embed="rId3">
            <a:alphaModFix/>
          </a:blip>
          <a:srcRect b="13258" l="19434" r="45892" t="14450"/>
          <a:stretch/>
        </p:blipFill>
        <p:spPr>
          <a:xfrm>
            <a:off x="379800" y="1532325"/>
            <a:ext cx="4902600" cy="57493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Analyze: Linear Regression</a:t>
            </a:r>
            <a:endParaRPr sz="3000"/>
          </a:p>
        </p:txBody>
      </p:sp>
      <p:sp>
        <p:nvSpPr>
          <p:cNvPr id="139" name="Google Shape;139;p25"/>
          <p:cNvSpPr txBox="1"/>
          <p:nvPr>
            <p:ph idx="1" type="subTitle"/>
          </p:nvPr>
        </p:nvSpPr>
        <p:spPr>
          <a:xfrm>
            <a:off x="6063750" y="1293750"/>
            <a:ext cx="4477500" cy="6075000"/>
          </a:xfrm>
          <a:prstGeom prst="rect">
            <a:avLst/>
          </a:prstGeom>
        </p:spPr>
        <p:txBody>
          <a:bodyPr anchorCtr="0" anchor="t" bIns="116050" lIns="116050" spcFirstLastPara="1" rIns="116050" wrap="square" tIns="116050">
            <a:normAutofit fontScale="62500" lnSpcReduction="20000"/>
          </a:bodyPr>
          <a:lstStyle/>
          <a:p>
            <a:pPr indent="0" lvl="0" marL="0" rtl="0" algn="ctr">
              <a:spcBef>
                <a:spcPts val="0"/>
              </a:spcBef>
              <a:spcAft>
                <a:spcPts val="0"/>
              </a:spcAft>
              <a:buNone/>
            </a:pPr>
            <a:r>
              <a:rPr lang="en"/>
              <a:t>A linear regression model, calculated in R, with average collection time (time from when the first truck arrived to when the third truck left) as the y-variable and the three x-variables (day of the week, type of recycling, arrival order) contains high p-values, indicating that they may not be statistically significant. In addition, the R-squared values are quite low. </a:t>
            </a:r>
            <a:r>
              <a:rPr lang="en"/>
              <a:t>This is further evidence that there is not assignable-cause variation in this process.</a:t>
            </a:r>
            <a:r>
              <a:rPr lang="en"/>
              <a:t> I would not feel comfortable using this model to make predictions</a:t>
            </a:r>
            <a:r>
              <a:rPr lang="en"/>
              <a:t>. The x-variables might possibly grow to be more significant with a larger dataset. </a:t>
            </a:r>
            <a:endParaRPr/>
          </a:p>
        </p:txBody>
      </p:sp>
      <p:pic>
        <p:nvPicPr>
          <p:cNvPr id="140" name="Google Shape;140;p25"/>
          <p:cNvPicPr preferRelativeResize="0"/>
          <p:nvPr/>
        </p:nvPicPr>
        <p:blipFill rotWithShape="1">
          <a:blip r:embed="rId3">
            <a:alphaModFix/>
          </a:blip>
          <a:srcRect b="13015" l="4392" r="51416" t="16403"/>
          <a:stretch/>
        </p:blipFill>
        <p:spPr>
          <a:xfrm>
            <a:off x="297403" y="1435875"/>
            <a:ext cx="5608848" cy="5038851"/>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nvSpPr>
        <p:spPr>
          <a:xfrm>
            <a:off x="364500" y="0"/>
            <a:ext cx="9963000" cy="1139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200">
                <a:solidFill>
                  <a:schemeClr val="dk1"/>
                </a:solidFill>
                <a:latin typeface="Bangers"/>
                <a:ea typeface="Bangers"/>
                <a:cs typeface="Bangers"/>
                <a:sym typeface="Bangers"/>
              </a:rPr>
              <a:t>Analyze: Regression RElated Stats</a:t>
            </a:r>
            <a:endParaRPr sz="1900"/>
          </a:p>
        </p:txBody>
      </p:sp>
      <p:sp>
        <p:nvSpPr>
          <p:cNvPr id="146" name="Google Shape;146;p26"/>
          <p:cNvSpPr txBox="1"/>
          <p:nvPr>
            <p:ph idx="1" type="subTitle"/>
          </p:nvPr>
        </p:nvSpPr>
        <p:spPr>
          <a:xfrm>
            <a:off x="5972950" y="1034800"/>
            <a:ext cx="4568400" cy="6075000"/>
          </a:xfrm>
          <a:prstGeom prst="rect">
            <a:avLst/>
          </a:prstGeom>
        </p:spPr>
        <p:txBody>
          <a:bodyPr anchorCtr="0" anchor="t" bIns="116050" lIns="116050" spcFirstLastPara="1" rIns="116050" wrap="square" tIns="116050">
            <a:normAutofit fontScale="77500" lnSpcReduction="20000"/>
          </a:bodyPr>
          <a:lstStyle/>
          <a:p>
            <a:pPr indent="0" lvl="0" marL="0" rtl="0" algn="ctr">
              <a:spcBef>
                <a:spcPts val="0"/>
              </a:spcBef>
              <a:spcAft>
                <a:spcPts val="0"/>
              </a:spcAft>
              <a:buNone/>
            </a:pPr>
            <a:r>
              <a:rPr lang="en"/>
              <a:t>Truck #1 spends the least amount of time at my stop while truck #2 and truck #3 spend a much longer time there. When the day of the week is analyzed, we can see that Friday is the day with the shortest collection time, while Thursday is the longest. </a:t>
            </a:r>
            <a:r>
              <a:rPr lang="en"/>
              <a:t>However</a:t>
            </a:r>
            <a:r>
              <a:rPr lang="en"/>
              <a:t>, the difference is not large enough to show causation with such a small sample size. The type of recycling and arrival order also do not show major differences.</a:t>
            </a:r>
            <a:endParaRPr/>
          </a:p>
        </p:txBody>
      </p:sp>
      <p:graphicFrame>
        <p:nvGraphicFramePr>
          <p:cNvPr id="147" name="Google Shape;147;p26"/>
          <p:cNvGraphicFramePr/>
          <p:nvPr/>
        </p:nvGraphicFramePr>
        <p:xfrm>
          <a:off x="364500" y="965950"/>
          <a:ext cx="3000000" cy="3000000"/>
        </p:xfrm>
        <a:graphic>
          <a:graphicData uri="http://schemas.openxmlformats.org/drawingml/2006/table">
            <a:tbl>
              <a:tblPr>
                <a:noFill/>
                <a:tableStyleId>{15212F49-BD1A-43C9-AB79-9983F49BFA0C}</a:tableStyleId>
              </a:tblPr>
              <a:tblGrid>
                <a:gridCol w="3213675"/>
                <a:gridCol w="2324150"/>
              </a:tblGrid>
              <a:tr h="597625">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Average Collection Time (in seconds)</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0225">
                <a:tc>
                  <a:txBody>
                    <a:bodyPr/>
                    <a:lstStyle/>
                    <a:p>
                      <a:pPr indent="0" lvl="0" marL="0" rtl="0" algn="ctr">
                        <a:spcBef>
                          <a:spcPts val="0"/>
                        </a:spcBef>
                        <a:spcAft>
                          <a:spcPts val="0"/>
                        </a:spcAft>
                        <a:buNone/>
                      </a:pPr>
                      <a:r>
                        <a:rPr lang="en">
                          <a:solidFill>
                            <a:schemeClr val="dk1"/>
                          </a:solidFill>
                        </a:rPr>
                        <a:t>Truck #1 (Garbage)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rPr>
                        <a:t>172</a:t>
                      </a:r>
                      <a:endParaRPr b="1" sz="1500">
                        <a:solidFill>
                          <a:srgbClr val="FFFF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6450">
                <a:tc>
                  <a:txBody>
                    <a:bodyPr/>
                    <a:lstStyle/>
                    <a:p>
                      <a:pPr indent="0" lvl="0" marL="0" rtl="0" algn="ctr">
                        <a:spcBef>
                          <a:spcPts val="0"/>
                        </a:spcBef>
                        <a:spcAft>
                          <a:spcPts val="0"/>
                        </a:spcAft>
                        <a:buNone/>
                      </a:pPr>
                      <a:r>
                        <a:rPr lang="en">
                          <a:solidFill>
                            <a:schemeClr val="dk1"/>
                          </a:solidFill>
                        </a:rPr>
                        <a:t>Truck #2 (Food Waste &amp; Compost)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rPr>
                        <a:t>317</a:t>
                      </a:r>
                      <a:endParaRPr b="1" sz="1500">
                        <a:solidFill>
                          <a:srgbClr val="FFFF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6450">
                <a:tc>
                  <a:txBody>
                    <a:bodyPr/>
                    <a:lstStyle/>
                    <a:p>
                      <a:pPr indent="0" lvl="0" marL="0" rtl="0" algn="ctr">
                        <a:spcBef>
                          <a:spcPts val="0"/>
                        </a:spcBef>
                        <a:spcAft>
                          <a:spcPts val="0"/>
                        </a:spcAft>
                        <a:buNone/>
                      </a:pPr>
                      <a:r>
                        <a:rPr lang="en">
                          <a:solidFill>
                            <a:schemeClr val="dk1"/>
                          </a:solidFill>
                        </a:rPr>
                        <a:t>Truck #3 (Recycling)</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rPr>
                        <a:t>315</a:t>
                      </a:r>
                      <a:endParaRPr b="1" sz="1500">
                        <a:solidFill>
                          <a:srgbClr val="FFFF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5150">
                <a:tc>
                  <a:txBody>
                    <a:bodyPr/>
                    <a:lstStyle/>
                    <a:p>
                      <a:pPr indent="0" lvl="0" marL="0" rtl="0" algn="ctr">
                        <a:spcBef>
                          <a:spcPts val="0"/>
                        </a:spcBef>
                        <a:spcAft>
                          <a:spcPts val="0"/>
                        </a:spcAft>
                        <a:buNone/>
                      </a:pPr>
                      <a:r>
                        <a:rPr lang="en">
                          <a:solidFill>
                            <a:schemeClr val="dk1"/>
                          </a:solidFill>
                        </a:rPr>
                        <a:t>Monday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dk1"/>
                          </a:solidFill>
                        </a:rPr>
                        <a:t>364</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6450">
                <a:tc>
                  <a:txBody>
                    <a:bodyPr/>
                    <a:lstStyle/>
                    <a:p>
                      <a:pPr indent="0" lvl="0" marL="0" rtl="0" algn="ctr">
                        <a:spcBef>
                          <a:spcPts val="0"/>
                        </a:spcBef>
                        <a:spcAft>
                          <a:spcPts val="0"/>
                        </a:spcAft>
                        <a:buNone/>
                      </a:pPr>
                      <a:r>
                        <a:rPr lang="en">
                          <a:solidFill>
                            <a:schemeClr val="dk1"/>
                          </a:solidFill>
                        </a:rPr>
                        <a:t>Tuesday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dk1"/>
                          </a:solidFill>
                        </a:rPr>
                        <a:t>363</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1375">
                <a:tc>
                  <a:txBody>
                    <a:bodyPr/>
                    <a:lstStyle/>
                    <a:p>
                      <a:pPr indent="0" lvl="0" marL="0" rtl="0" algn="ctr">
                        <a:spcBef>
                          <a:spcPts val="0"/>
                        </a:spcBef>
                        <a:spcAft>
                          <a:spcPts val="0"/>
                        </a:spcAft>
                        <a:buNone/>
                      </a:pPr>
                      <a:r>
                        <a:rPr lang="en">
                          <a:solidFill>
                            <a:schemeClr val="dk1"/>
                          </a:solidFill>
                        </a:rPr>
                        <a:t>Thursday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dk1"/>
                          </a:solidFill>
                        </a:rPr>
                        <a:t>376</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1375">
                <a:tc>
                  <a:txBody>
                    <a:bodyPr/>
                    <a:lstStyle/>
                    <a:p>
                      <a:pPr indent="0" lvl="0" marL="0" rtl="0" algn="ctr">
                        <a:spcBef>
                          <a:spcPts val="0"/>
                        </a:spcBef>
                        <a:spcAft>
                          <a:spcPts val="0"/>
                        </a:spcAft>
                        <a:buNone/>
                      </a:pPr>
                      <a:r>
                        <a:rPr lang="en">
                          <a:solidFill>
                            <a:schemeClr val="dk1"/>
                          </a:solidFill>
                        </a:rPr>
                        <a:t>Friday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dk1"/>
                          </a:solidFill>
                        </a:rPr>
                        <a:t>323</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9075">
                <a:tc>
                  <a:txBody>
                    <a:bodyPr/>
                    <a:lstStyle/>
                    <a:p>
                      <a:pPr indent="0" lvl="0" marL="0" rtl="0" algn="ctr">
                        <a:spcBef>
                          <a:spcPts val="0"/>
                        </a:spcBef>
                        <a:spcAft>
                          <a:spcPts val="0"/>
                        </a:spcAft>
                        <a:buNone/>
                      </a:pPr>
                      <a:r>
                        <a:rPr lang="en">
                          <a:solidFill>
                            <a:schemeClr val="dk1"/>
                          </a:solidFill>
                        </a:rPr>
                        <a:t>Saturday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dk1"/>
                          </a:solidFill>
                        </a:rPr>
                        <a:t>344</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9075">
                <a:tc>
                  <a:txBody>
                    <a:bodyPr/>
                    <a:lstStyle/>
                    <a:p>
                      <a:pPr indent="0" lvl="0" marL="0" rtl="0" algn="ctr">
                        <a:spcBef>
                          <a:spcPts val="0"/>
                        </a:spcBef>
                        <a:spcAft>
                          <a:spcPts val="0"/>
                        </a:spcAft>
                        <a:buNone/>
                      </a:pPr>
                      <a:r>
                        <a:rPr lang="en">
                          <a:solidFill>
                            <a:schemeClr val="dk1"/>
                          </a:solidFill>
                        </a:rPr>
                        <a:t>Paper Recycling</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348</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07600">
                <a:tc>
                  <a:txBody>
                    <a:bodyPr/>
                    <a:lstStyle/>
                    <a:p>
                      <a:pPr indent="0" lvl="0" marL="0" rtl="0" algn="ctr">
                        <a:spcBef>
                          <a:spcPts val="0"/>
                        </a:spcBef>
                        <a:spcAft>
                          <a:spcPts val="0"/>
                        </a:spcAft>
                        <a:buNone/>
                      </a:pPr>
                      <a:r>
                        <a:rPr lang="en">
                          <a:solidFill>
                            <a:schemeClr val="dk1"/>
                          </a:solidFill>
                        </a:rPr>
                        <a:t>Plastic/Containers Recycling</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363</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0225">
                <a:tc>
                  <a:txBody>
                    <a:bodyPr/>
                    <a:lstStyle/>
                    <a:p>
                      <a:pPr indent="0" lvl="0" marL="0" rtl="0" algn="ctr">
                        <a:spcBef>
                          <a:spcPts val="0"/>
                        </a:spcBef>
                        <a:spcAft>
                          <a:spcPts val="0"/>
                        </a:spcAft>
                        <a:buNone/>
                      </a:pPr>
                      <a:r>
                        <a:rPr lang="en">
                          <a:solidFill>
                            <a:schemeClr val="dk1"/>
                          </a:solidFill>
                        </a:rPr>
                        <a:t>2,3,1 Arrival Order</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dk1"/>
                          </a:solidFill>
                        </a:rPr>
                        <a:t>366</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8900">
                <a:tc>
                  <a:txBody>
                    <a:bodyPr/>
                    <a:lstStyle/>
                    <a:p>
                      <a:pPr indent="0" lvl="0" marL="0" rtl="0" algn="ctr">
                        <a:spcBef>
                          <a:spcPts val="0"/>
                        </a:spcBef>
                        <a:spcAft>
                          <a:spcPts val="0"/>
                        </a:spcAft>
                        <a:buNone/>
                      </a:pPr>
                      <a:r>
                        <a:rPr lang="en">
                          <a:solidFill>
                            <a:schemeClr val="dk1"/>
                          </a:solidFill>
                        </a:rPr>
                        <a:t>3,2,1 Arrival Order</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dk1"/>
                          </a:solidFill>
                        </a:rPr>
                        <a:t>329</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9075">
                <a:tc>
                  <a:txBody>
                    <a:bodyPr/>
                    <a:lstStyle/>
                    <a:p>
                      <a:pPr indent="0" lvl="0" marL="0" rtl="0" algn="ctr">
                        <a:spcBef>
                          <a:spcPts val="0"/>
                        </a:spcBef>
                        <a:spcAft>
                          <a:spcPts val="0"/>
                        </a:spcAft>
                        <a:buNone/>
                      </a:pPr>
                      <a:r>
                        <a:rPr lang="en">
                          <a:solidFill>
                            <a:schemeClr val="dk1"/>
                          </a:solidFill>
                        </a:rPr>
                        <a:t>1,2,3 Arrival Order</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dk1"/>
                          </a:solidFill>
                        </a:rPr>
                        <a:t>326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nvSpPr>
        <p:spPr>
          <a:xfrm>
            <a:off x="152725" y="935000"/>
            <a:ext cx="3450300" cy="2724300"/>
          </a:xfrm>
          <a:prstGeom prst="rect">
            <a:avLst/>
          </a:prstGeom>
          <a:noFill/>
          <a:ln cap="flat" cmpd="sng" w="19050">
            <a:solidFill>
              <a:schemeClr val="lt1"/>
            </a:solidFill>
            <a:prstDash val="solid"/>
            <a:round/>
            <a:headEnd len="sm" w="sm" type="none"/>
            <a:tailEnd len="sm" w="sm" type="none"/>
          </a:ln>
        </p:spPr>
        <p:txBody>
          <a:bodyPr anchorCtr="0" anchor="b" bIns="91425" lIns="91425" spcFirstLastPara="1" rIns="91425" wrap="square" tIns="91425">
            <a:spAutoFit/>
          </a:bodyPr>
          <a:lstStyle/>
          <a:p>
            <a:pPr indent="0" lvl="0" marL="0" rtl="0" algn="l">
              <a:spcBef>
                <a:spcPts val="0"/>
              </a:spcBef>
              <a:spcAft>
                <a:spcPts val="0"/>
              </a:spcAft>
              <a:buNone/>
            </a:pPr>
            <a:r>
              <a:rPr b="1" lang="en" sz="3000">
                <a:solidFill>
                  <a:schemeClr val="accent4"/>
                </a:solidFill>
                <a:latin typeface="Calibri"/>
                <a:ea typeface="Calibri"/>
                <a:cs typeface="Calibri"/>
                <a:sym typeface="Calibri"/>
              </a:rPr>
              <a:t> Worker Distribution</a:t>
            </a:r>
            <a:endParaRPr b="1" sz="3000">
              <a:solidFill>
                <a:schemeClr val="accent5"/>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There are two workers in truck #1, yet its process takes the least amount of time.</a:t>
            </a:r>
            <a:endParaRPr sz="1500">
              <a:solidFill>
                <a:srgbClr val="BFBFBF"/>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There is one worker in truck #2, yet its process takes the longest amount of time.</a:t>
            </a:r>
            <a:endParaRPr sz="1500">
              <a:solidFill>
                <a:srgbClr val="BFBFBF"/>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There are three workers in truck #3, yet its process takes almost as long as the process in truck #2.</a:t>
            </a:r>
            <a:endParaRPr sz="1500">
              <a:solidFill>
                <a:srgbClr val="BFBFBF"/>
              </a:solidFill>
              <a:latin typeface="Calibri"/>
              <a:ea typeface="Calibri"/>
              <a:cs typeface="Calibri"/>
              <a:sym typeface="Calibri"/>
            </a:endParaRPr>
          </a:p>
        </p:txBody>
      </p:sp>
      <p:cxnSp>
        <p:nvCxnSpPr>
          <p:cNvPr id="154" name="Google Shape;154;p27"/>
          <p:cNvCxnSpPr>
            <a:stCxn id="155" idx="0"/>
          </p:cNvCxnSpPr>
          <p:nvPr/>
        </p:nvCxnSpPr>
        <p:spPr>
          <a:xfrm flipH="1" rot="10800000">
            <a:off x="1877750" y="4261125"/>
            <a:ext cx="1770900" cy="369600"/>
          </a:xfrm>
          <a:prstGeom prst="straightConnector1">
            <a:avLst/>
          </a:prstGeom>
          <a:noFill/>
          <a:ln cap="flat" cmpd="sng" w="19050">
            <a:solidFill>
              <a:schemeClr val="lt1"/>
            </a:solidFill>
            <a:prstDash val="solid"/>
            <a:round/>
            <a:headEnd len="med" w="med" type="none"/>
            <a:tailEnd len="med" w="med" type="none"/>
          </a:ln>
        </p:spPr>
      </p:cxnSp>
      <p:sp>
        <p:nvSpPr>
          <p:cNvPr id="156" name="Google Shape;156;p27"/>
          <p:cNvSpPr txBox="1"/>
          <p:nvPr>
            <p:ph type="title"/>
          </p:nvPr>
        </p:nvSpPr>
        <p:spPr>
          <a:xfrm>
            <a:off x="306450" y="0"/>
            <a:ext cx="9847200" cy="584400"/>
          </a:xfrm>
          <a:prstGeom prst="rect">
            <a:avLst/>
          </a:prstGeom>
          <a:noFill/>
          <a:ln>
            <a:noFill/>
          </a:ln>
        </p:spPr>
        <p:txBody>
          <a:bodyPr anchorCtr="0" anchor="t" bIns="45700" lIns="91425" spcFirstLastPara="1" rIns="0" wrap="square" tIns="45700">
            <a:noAutofit/>
          </a:bodyPr>
          <a:lstStyle/>
          <a:p>
            <a:pPr indent="0" lvl="0" marL="0" rtl="0" algn="l">
              <a:lnSpc>
                <a:spcPct val="90000"/>
              </a:lnSpc>
              <a:spcBef>
                <a:spcPts val="0"/>
              </a:spcBef>
              <a:spcAft>
                <a:spcPts val="0"/>
              </a:spcAft>
              <a:buClr>
                <a:schemeClr val="lt1"/>
              </a:buClr>
              <a:buSzPts val="3600"/>
              <a:buFont typeface="Helvetica Neue"/>
              <a:buNone/>
            </a:pPr>
            <a:r>
              <a:rPr lang="en" sz="7200">
                <a:latin typeface="Bangers"/>
                <a:ea typeface="Bangers"/>
                <a:cs typeface="Bangers"/>
                <a:sym typeface="Bangers"/>
              </a:rPr>
              <a:t>Analyze:</a:t>
            </a:r>
            <a:r>
              <a:rPr lang="en" sz="7200">
                <a:latin typeface="Bangers"/>
                <a:ea typeface="Bangers"/>
                <a:cs typeface="Bangers"/>
                <a:sym typeface="Bangers"/>
              </a:rPr>
              <a:t> Fishbone Diagram</a:t>
            </a:r>
            <a:endParaRPr sz="7200">
              <a:latin typeface="Bangers"/>
              <a:ea typeface="Bangers"/>
              <a:cs typeface="Bangers"/>
              <a:sym typeface="Bangers"/>
            </a:endParaRPr>
          </a:p>
        </p:txBody>
      </p:sp>
      <p:sp>
        <p:nvSpPr>
          <p:cNvPr id="157" name="Google Shape;157;p27"/>
          <p:cNvSpPr/>
          <p:nvPr/>
        </p:nvSpPr>
        <p:spPr>
          <a:xfrm>
            <a:off x="3728492" y="4012591"/>
            <a:ext cx="5182218" cy="70254"/>
          </a:xfrm>
          <a:custGeom>
            <a:rect b="b" l="l" r="r" t="t"/>
            <a:pathLst>
              <a:path extrusionOk="0" h="21600" w="21600">
                <a:moveTo>
                  <a:pt x="21484" y="21600"/>
                </a:moveTo>
                <a:lnTo>
                  <a:pt x="116" y="21600"/>
                </a:lnTo>
                <a:cubicBezTo>
                  <a:pt x="52" y="21600"/>
                  <a:pt x="0" y="16740"/>
                  <a:pt x="0" y="10800"/>
                </a:cubicBezTo>
                <a:cubicBezTo>
                  <a:pt x="0" y="4860"/>
                  <a:pt x="52" y="0"/>
                  <a:pt x="116" y="0"/>
                </a:cubicBezTo>
                <a:lnTo>
                  <a:pt x="21484" y="0"/>
                </a:lnTo>
                <a:cubicBezTo>
                  <a:pt x="21548" y="0"/>
                  <a:pt x="21600" y="4860"/>
                  <a:pt x="21600" y="10800"/>
                </a:cubicBezTo>
                <a:cubicBezTo>
                  <a:pt x="21600" y="16740"/>
                  <a:pt x="21548" y="21600"/>
                  <a:pt x="21484" y="21600"/>
                </a:cubicBezTo>
                <a:close/>
              </a:path>
            </a:pathLst>
          </a:custGeom>
          <a:solidFill>
            <a:srgbClr val="BDBDBD"/>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27"/>
          <p:cNvSpPr/>
          <p:nvPr/>
        </p:nvSpPr>
        <p:spPr>
          <a:xfrm>
            <a:off x="3212892" y="3485933"/>
            <a:ext cx="678572" cy="1144800"/>
          </a:xfrm>
          <a:custGeom>
            <a:rect b="b" l="l" r="r" t="t"/>
            <a:pathLst>
              <a:path extrusionOk="0" h="21600" w="21327">
                <a:moveTo>
                  <a:pt x="825" y="0"/>
                </a:moveTo>
                <a:cubicBezTo>
                  <a:pt x="825" y="0"/>
                  <a:pt x="825" y="0"/>
                  <a:pt x="825" y="0"/>
                </a:cubicBezTo>
                <a:cubicBezTo>
                  <a:pt x="166" y="0"/>
                  <a:pt x="-229" y="563"/>
                  <a:pt x="166" y="961"/>
                </a:cubicBezTo>
                <a:cubicBezTo>
                  <a:pt x="2800" y="3644"/>
                  <a:pt x="4337" y="7056"/>
                  <a:pt x="4337" y="10800"/>
                </a:cubicBezTo>
                <a:cubicBezTo>
                  <a:pt x="4337" y="14510"/>
                  <a:pt x="2756" y="17923"/>
                  <a:pt x="166" y="20639"/>
                </a:cubicBezTo>
                <a:cubicBezTo>
                  <a:pt x="-229" y="21037"/>
                  <a:pt x="122" y="21600"/>
                  <a:pt x="781" y="21600"/>
                </a:cubicBezTo>
                <a:cubicBezTo>
                  <a:pt x="781" y="21600"/>
                  <a:pt x="781" y="21600"/>
                  <a:pt x="781" y="21600"/>
                </a:cubicBezTo>
                <a:cubicBezTo>
                  <a:pt x="12151" y="21600"/>
                  <a:pt x="21327" y="16763"/>
                  <a:pt x="21327" y="10800"/>
                </a:cubicBezTo>
                <a:cubicBezTo>
                  <a:pt x="21371" y="4837"/>
                  <a:pt x="12195" y="0"/>
                  <a:pt x="825" y="0"/>
                </a:cubicBezTo>
                <a:close/>
              </a:path>
            </a:pathLst>
          </a:custGeom>
          <a:solidFill>
            <a:srgbClr val="13A1D8"/>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accent3"/>
              </a:solidFill>
              <a:latin typeface="Calibri"/>
              <a:ea typeface="Calibri"/>
              <a:cs typeface="Calibri"/>
              <a:sym typeface="Calibri"/>
            </a:endParaRPr>
          </a:p>
        </p:txBody>
      </p:sp>
      <p:sp>
        <p:nvSpPr>
          <p:cNvPr id="159" name="Google Shape;159;p27"/>
          <p:cNvSpPr/>
          <p:nvPr/>
        </p:nvSpPr>
        <p:spPr>
          <a:xfrm>
            <a:off x="4979458" y="3086516"/>
            <a:ext cx="363211" cy="1943632"/>
          </a:xfrm>
          <a:custGeom>
            <a:rect b="b" l="l" r="r" t="t"/>
            <a:pathLst>
              <a:path extrusionOk="0" h="21310" w="21197">
                <a:moveTo>
                  <a:pt x="2450" y="86"/>
                </a:moveTo>
                <a:cubicBezTo>
                  <a:pt x="1309" y="-145"/>
                  <a:pt x="-403" y="124"/>
                  <a:pt x="86" y="471"/>
                </a:cubicBezTo>
                <a:cubicBezTo>
                  <a:pt x="4325" y="3493"/>
                  <a:pt x="6770" y="6959"/>
                  <a:pt x="6770" y="10655"/>
                </a:cubicBezTo>
                <a:cubicBezTo>
                  <a:pt x="6770" y="14351"/>
                  <a:pt x="4325" y="17816"/>
                  <a:pt x="86" y="20839"/>
                </a:cubicBezTo>
                <a:cubicBezTo>
                  <a:pt x="-403" y="21186"/>
                  <a:pt x="1390" y="21455"/>
                  <a:pt x="2450" y="21224"/>
                </a:cubicBezTo>
                <a:cubicBezTo>
                  <a:pt x="13861" y="18837"/>
                  <a:pt x="21197" y="15006"/>
                  <a:pt x="21197" y="10674"/>
                </a:cubicBezTo>
                <a:cubicBezTo>
                  <a:pt x="21197" y="6323"/>
                  <a:pt x="13861" y="2473"/>
                  <a:pt x="2450" y="86"/>
                </a:cubicBezTo>
                <a:close/>
              </a:path>
            </a:pathLst>
          </a:custGeom>
          <a:solidFill>
            <a:schemeClr val="accent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27"/>
          <p:cNvSpPr/>
          <p:nvPr/>
        </p:nvSpPr>
        <p:spPr>
          <a:xfrm>
            <a:off x="6151511" y="2854273"/>
            <a:ext cx="507651" cy="2408155"/>
          </a:xfrm>
          <a:custGeom>
            <a:rect b="b" l="l" r="r" t="t"/>
            <a:pathLst>
              <a:path extrusionOk="0" h="21374" w="21274">
                <a:moveTo>
                  <a:pt x="1723" y="58"/>
                </a:moveTo>
                <a:cubicBezTo>
                  <a:pt x="845" y="-113"/>
                  <a:pt x="-326" y="121"/>
                  <a:pt x="84" y="386"/>
                </a:cubicBezTo>
                <a:cubicBezTo>
                  <a:pt x="4533" y="3425"/>
                  <a:pt x="7050" y="6947"/>
                  <a:pt x="7050" y="10687"/>
                </a:cubicBezTo>
                <a:cubicBezTo>
                  <a:pt x="7050" y="14427"/>
                  <a:pt x="4533" y="17934"/>
                  <a:pt x="84" y="20988"/>
                </a:cubicBezTo>
                <a:cubicBezTo>
                  <a:pt x="-326" y="21253"/>
                  <a:pt x="845" y="21487"/>
                  <a:pt x="1723" y="21316"/>
                </a:cubicBezTo>
                <a:cubicBezTo>
                  <a:pt x="13547" y="18978"/>
                  <a:pt x="21274" y="15097"/>
                  <a:pt x="21274" y="10687"/>
                </a:cubicBezTo>
                <a:cubicBezTo>
                  <a:pt x="21274" y="6277"/>
                  <a:pt x="13547" y="2380"/>
                  <a:pt x="1723" y="58"/>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27"/>
          <p:cNvSpPr/>
          <p:nvPr/>
        </p:nvSpPr>
        <p:spPr>
          <a:xfrm>
            <a:off x="8530982" y="2685429"/>
            <a:ext cx="1890794" cy="2746116"/>
          </a:xfrm>
          <a:custGeom>
            <a:rect b="b" l="l" r="r" t="t"/>
            <a:pathLst>
              <a:path extrusionOk="0" h="21600" w="21342">
                <a:moveTo>
                  <a:pt x="20799" y="9336"/>
                </a:moveTo>
                <a:cubicBezTo>
                  <a:pt x="16274" y="3881"/>
                  <a:pt x="8800" y="249"/>
                  <a:pt x="287" y="0"/>
                </a:cubicBezTo>
                <a:cubicBezTo>
                  <a:pt x="66" y="0"/>
                  <a:pt x="-76" y="221"/>
                  <a:pt x="50" y="373"/>
                </a:cubicBezTo>
                <a:cubicBezTo>
                  <a:pt x="2384" y="3246"/>
                  <a:pt x="3771" y="6864"/>
                  <a:pt x="3771" y="10800"/>
                </a:cubicBezTo>
                <a:cubicBezTo>
                  <a:pt x="3771" y="14736"/>
                  <a:pt x="2384" y="18341"/>
                  <a:pt x="50" y="21227"/>
                </a:cubicBezTo>
                <a:cubicBezTo>
                  <a:pt x="-76" y="21379"/>
                  <a:pt x="50" y="21600"/>
                  <a:pt x="287" y="21600"/>
                </a:cubicBezTo>
                <a:cubicBezTo>
                  <a:pt x="8800" y="21365"/>
                  <a:pt x="16258" y="17719"/>
                  <a:pt x="20799" y="12264"/>
                </a:cubicBezTo>
                <a:cubicBezTo>
                  <a:pt x="21524" y="11394"/>
                  <a:pt x="21524" y="10206"/>
                  <a:pt x="20799" y="9336"/>
                </a:cubicBezTo>
                <a:close/>
                <a:moveTo>
                  <a:pt x="13814" y="9571"/>
                </a:moveTo>
                <a:cubicBezTo>
                  <a:pt x="13105" y="9571"/>
                  <a:pt x="12537" y="9074"/>
                  <a:pt x="12537" y="8452"/>
                </a:cubicBezTo>
                <a:cubicBezTo>
                  <a:pt x="12537" y="7831"/>
                  <a:pt x="13105" y="7334"/>
                  <a:pt x="13814" y="7334"/>
                </a:cubicBezTo>
                <a:cubicBezTo>
                  <a:pt x="14524" y="7334"/>
                  <a:pt x="15091" y="7831"/>
                  <a:pt x="15091" y="8452"/>
                </a:cubicBezTo>
                <a:cubicBezTo>
                  <a:pt x="15091" y="9074"/>
                  <a:pt x="14508" y="9571"/>
                  <a:pt x="13814" y="9571"/>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accent1"/>
              </a:solidFill>
              <a:latin typeface="Calibri"/>
              <a:ea typeface="Calibri"/>
              <a:cs typeface="Calibri"/>
              <a:sym typeface="Calibri"/>
            </a:endParaRPr>
          </a:p>
        </p:txBody>
      </p:sp>
      <p:sp>
        <p:nvSpPr>
          <p:cNvPr id="162" name="Google Shape;162;p27"/>
          <p:cNvSpPr txBox="1"/>
          <p:nvPr/>
        </p:nvSpPr>
        <p:spPr>
          <a:xfrm>
            <a:off x="8756125" y="865700"/>
            <a:ext cx="1770900" cy="1939500"/>
          </a:xfrm>
          <a:prstGeom prst="rect">
            <a:avLst/>
          </a:prstGeom>
          <a:noFill/>
          <a:ln>
            <a:noFill/>
          </a:ln>
        </p:spPr>
        <p:txBody>
          <a:bodyPr anchorCtr="0" anchor="b" bIns="45700" lIns="0" spcFirstLastPara="1" rIns="0" wrap="square" tIns="45700">
            <a:spAutoFit/>
          </a:bodyPr>
          <a:lstStyle/>
          <a:p>
            <a:pPr indent="0" lvl="0" marL="0" marR="0" rtl="0" algn="r">
              <a:spcBef>
                <a:spcPts val="0"/>
              </a:spcBef>
              <a:spcAft>
                <a:spcPts val="0"/>
              </a:spcAft>
              <a:buNone/>
            </a:pPr>
            <a:r>
              <a:rPr b="1" lang="en" sz="2400">
                <a:solidFill>
                  <a:schemeClr val="accent6"/>
                </a:solidFill>
                <a:latin typeface="Calibri"/>
                <a:ea typeface="Calibri"/>
                <a:cs typeface="Calibri"/>
                <a:sym typeface="Calibri"/>
              </a:rPr>
              <a:t>Problem: The garbage collection time is too long.</a:t>
            </a:r>
            <a:endParaRPr sz="1800"/>
          </a:p>
        </p:txBody>
      </p:sp>
      <p:sp>
        <p:nvSpPr>
          <p:cNvPr id="163" name="Google Shape;163;p27"/>
          <p:cNvSpPr txBox="1"/>
          <p:nvPr/>
        </p:nvSpPr>
        <p:spPr>
          <a:xfrm>
            <a:off x="4250275" y="935000"/>
            <a:ext cx="3858600" cy="1339200"/>
          </a:xfrm>
          <a:prstGeom prst="rect">
            <a:avLst/>
          </a:prstGeom>
          <a:noFill/>
          <a:ln cap="flat" cmpd="sng" w="19050">
            <a:solidFill>
              <a:schemeClr val="lt1"/>
            </a:solidFill>
            <a:prstDash val="solid"/>
            <a:round/>
            <a:headEnd len="sm" w="sm" type="none"/>
            <a:tailEnd len="sm" w="sm" type="none"/>
          </a:ln>
        </p:spPr>
        <p:txBody>
          <a:bodyPr anchorCtr="0" anchor="b" bIns="91425" lIns="91425" spcFirstLastPara="1" rIns="91425" wrap="square" tIns="91425">
            <a:spAutoFit/>
          </a:bodyPr>
          <a:lstStyle/>
          <a:p>
            <a:pPr indent="0" lvl="0" marL="0" rtl="0" algn="l">
              <a:spcBef>
                <a:spcPts val="0"/>
              </a:spcBef>
              <a:spcAft>
                <a:spcPts val="0"/>
              </a:spcAft>
              <a:buNone/>
            </a:pPr>
            <a:r>
              <a:rPr b="1" lang="en" sz="3000">
                <a:solidFill>
                  <a:schemeClr val="accent5"/>
                </a:solidFill>
                <a:latin typeface="Calibri"/>
                <a:ea typeface="Calibri"/>
                <a:cs typeface="Calibri"/>
                <a:sym typeface="Calibri"/>
              </a:rPr>
              <a:t> Inefficient Collection</a:t>
            </a:r>
            <a:endParaRPr b="1" sz="3000">
              <a:solidFill>
                <a:schemeClr val="accent5"/>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Truck #2 (Compost) does not have sufficient space for people to line up, causing unnecessary waiting.</a:t>
            </a:r>
            <a:endParaRPr b="1" sz="2900">
              <a:solidFill>
                <a:schemeClr val="accent5"/>
              </a:solidFill>
              <a:latin typeface="Calibri"/>
              <a:ea typeface="Calibri"/>
              <a:cs typeface="Calibri"/>
              <a:sym typeface="Calibri"/>
            </a:endParaRPr>
          </a:p>
        </p:txBody>
      </p:sp>
      <p:sp>
        <p:nvSpPr>
          <p:cNvPr id="155" name="Google Shape;155;p27"/>
          <p:cNvSpPr txBox="1"/>
          <p:nvPr/>
        </p:nvSpPr>
        <p:spPr>
          <a:xfrm>
            <a:off x="152600" y="4630725"/>
            <a:ext cx="3450300" cy="1339200"/>
          </a:xfrm>
          <a:prstGeom prst="rect">
            <a:avLst/>
          </a:prstGeom>
          <a:noFill/>
          <a:ln cap="flat" cmpd="sng" w="19050">
            <a:solidFill>
              <a:schemeClr val="lt1"/>
            </a:solidFill>
            <a:prstDash val="solid"/>
            <a:round/>
            <a:headEnd len="sm" w="sm" type="none"/>
            <a:tailEnd len="sm" w="sm" type="none"/>
          </a:ln>
        </p:spPr>
        <p:txBody>
          <a:bodyPr anchorCtr="0" anchor="b" bIns="91425" lIns="91425" spcFirstLastPara="1" rIns="91425" wrap="square" tIns="91425">
            <a:spAutoFit/>
          </a:bodyPr>
          <a:lstStyle/>
          <a:p>
            <a:pPr indent="0" lvl="0" marL="0" rtl="0" algn="l">
              <a:spcBef>
                <a:spcPts val="0"/>
              </a:spcBef>
              <a:spcAft>
                <a:spcPts val="0"/>
              </a:spcAft>
              <a:buNone/>
            </a:pPr>
            <a:r>
              <a:rPr b="1" lang="en" sz="3000">
                <a:solidFill>
                  <a:schemeClr val="accent3"/>
                </a:solidFill>
                <a:latin typeface="Calibri"/>
                <a:ea typeface="Calibri"/>
                <a:cs typeface="Calibri"/>
                <a:sym typeface="Calibri"/>
              </a:rPr>
              <a:t>Waiting Time</a:t>
            </a:r>
            <a:endParaRPr b="1" sz="3000">
              <a:solidFill>
                <a:schemeClr val="accent5"/>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Workers often sit idle while they are waiting for other trucks to finish their process. </a:t>
            </a:r>
            <a:endParaRPr sz="1500">
              <a:solidFill>
                <a:srgbClr val="BFBFBF"/>
              </a:solidFill>
              <a:latin typeface="Calibri"/>
              <a:ea typeface="Calibri"/>
              <a:cs typeface="Calibri"/>
              <a:sym typeface="Calibri"/>
            </a:endParaRPr>
          </a:p>
        </p:txBody>
      </p:sp>
      <p:sp>
        <p:nvSpPr>
          <p:cNvPr id="164" name="Google Shape;164;p27"/>
          <p:cNvSpPr txBox="1"/>
          <p:nvPr/>
        </p:nvSpPr>
        <p:spPr>
          <a:xfrm>
            <a:off x="3789475" y="5325400"/>
            <a:ext cx="3590400" cy="1339200"/>
          </a:xfrm>
          <a:prstGeom prst="rect">
            <a:avLst/>
          </a:prstGeom>
          <a:noFill/>
          <a:ln cap="flat" cmpd="sng" w="19050">
            <a:solidFill>
              <a:schemeClr val="lt1"/>
            </a:solidFill>
            <a:prstDash val="solid"/>
            <a:round/>
            <a:headEnd len="sm" w="sm" type="none"/>
            <a:tailEnd len="sm" w="sm" type="none"/>
          </a:ln>
        </p:spPr>
        <p:txBody>
          <a:bodyPr anchorCtr="0" anchor="b" bIns="91425" lIns="91425" spcFirstLastPara="1" rIns="91425" wrap="square" tIns="91425">
            <a:spAutoFit/>
          </a:bodyPr>
          <a:lstStyle/>
          <a:p>
            <a:pPr indent="0" lvl="0" marL="0" rtl="0" algn="l">
              <a:spcBef>
                <a:spcPts val="0"/>
              </a:spcBef>
              <a:spcAft>
                <a:spcPts val="0"/>
              </a:spcAft>
              <a:buNone/>
            </a:pPr>
            <a:r>
              <a:rPr b="1" lang="en" sz="3000">
                <a:solidFill>
                  <a:schemeClr val="accent2"/>
                </a:solidFill>
                <a:latin typeface="Calibri"/>
                <a:ea typeface="Calibri"/>
                <a:cs typeface="Calibri"/>
                <a:sym typeface="Calibri"/>
              </a:rPr>
              <a:t> Worker Inactivity</a:t>
            </a:r>
            <a:endParaRPr b="1" sz="3000">
              <a:solidFill>
                <a:schemeClr val="accent5"/>
              </a:solidFill>
              <a:latin typeface="Calibri"/>
              <a:ea typeface="Calibri"/>
              <a:cs typeface="Calibri"/>
              <a:sym typeface="Calibri"/>
            </a:endParaRPr>
          </a:p>
          <a:p>
            <a:pPr indent="-323850" lvl="0" marL="457200" rtl="0" algn="l">
              <a:spcBef>
                <a:spcPts val="0"/>
              </a:spcBef>
              <a:spcAft>
                <a:spcPts val="0"/>
              </a:spcAft>
              <a:buClr>
                <a:srgbClr val="BFBFBF"/>
              </a:buClr>
              <a:buSzPts val="1500"/>
              <a:buFont typeface="Calibri"/>
              <a:buChar char="●"/>
            </a:pPr>
            <a:r>
              <a:rPr lang="en" sz="1500">
                <a:solidFill>
                  <a:srgbClr val="BFBFBF"/>
                </a:solidFill>
                <a:latin typeface="Calibri"/>
                <a:ea typeface="Calibri"/>
                <a:cs typeface="Calibri"/>
                <a:sym typeface="Calibri"/>
              </a:rPr>
              <a:t>One of the workers in truck #1 does not help with the collection process, he only drives the truck.</a:t>
            </a:r>
            <a:endParaRPr sz="1500">
              <a:solidFill>
                <a:srgbClr val="BFBFBF"/>
              </a:solidFill>
              <a:latin typeface="Calibri"/>
              <a:ea typeface="Calibri"/>
              <a:cs typeface="Calibri"/>
              <a:sym typeface="Calibri"/>
            </a:endParaRPr>
          </a:p>
        </p:txBody>
      </p:sp>
      <p:cxnSp>
        <p:nvCxnSpPr>
          <p:cNvPr id="165" name="Google Shape;165;p27"/>
          <p:cNvCxnSpPr>
            <a:stCxn id="163" idx="2"/>
          </p:cNvCxnSpPr>
          <p:nvPr/>
        </p:nvCxnSpPr>
        <p:spPr>
          <a:xfrm>
            <a:off x="6179575" y="2274200"/>
            <a:ext cx="1490400" cy="1212000"/>
          </a:xfrm>
          <a:prstGeom prst="straightConnector1">
            <a:avLst/>
          </a:prstGeom>
          <a:noFill/>
          <a:ln cap="flat" cmpd="sng" w="19050">
            <a:solidFill>
              <a:schemeClr val="lt1"/>
            </a:solidFill>
            <a:prstDash val="solid"/>
            <a:round/>
            <a:headEnd len="med" w="med" type="none"/>
            <a:tailEnd len="med" w="med" type="none"/>
          </a:ln>
        </p:spPr>
      </p:cxnSp>
      <p:sp>
        <p:nvSpPr>
          <p:cNvPr id="166" name="Google Shape;166;p27"/>
          <p:cNvSpPr/>
          <p:nvPr/>
        </p:nvSpPr>
        <p:spPr>
          <a:xfrm>
            <a:off x="7429053" y="2516167"/>
            <a:ext cx="588167" cy="3084382"/>
          </a:xfrm>
          <a:custGeom>
            <a:rect b="b" l="l" r="r" t="t"/>
            <a:pathLst>
              <a:path extrusionOk="0" h="21413" w="21351">
                <a:moveTo>
                  <a:pt x="1526" y="52"/>
                </a:moveTo>
                <a:cubicBezTo>
                  <a:pt x="816" y="-94"/>
                  <a:pt x="-249" y="89"/>
                  <a:pt x="55" y="296"/>
                </a:cubicBezTo>
                <a:cubicBezTo>
                  <a:pt x="4619" y="3368"/>
                  <a:pt x="7205" y="6915"/>
                  <a:pt x="7205" y="10706"/>
                </a:cubicBezTo>
                <a:cubicBezTo>
                  <a:pt x="7205" y="14497"/>
                  <a:pt x="4619" y="18044"/>
                  <a:pt x="55" y="21116"/>
                </a:cubicBezTo>
                <a:cubicBezTo>
                  <a:pt x="-249" y="21323"/>
                  <a:pt x="765" y="21506"/>
                  <a:pt x="1526" y="21360"/>
                </a:cubicBezTo>
                <a:cubicBezTo>
                  <a:pt x="13492" y="19044"/>
                  <a:pt x="21351" y="15143"/>
                  <a:pt x="21351" y="10706"/>
                </a:cubicBezTo>
                <a:cubicBezTo>
                  <a:pt x="21351" y="6269"/>
                  <a:pt x="13492" y="2356"/>
                  <a:pt x="1526" y="52"/>
                </a:cubicBezTo>
                <a:close/>
              </a:path>
            </a:pathLst>
          </a:custGeom>
          <a:solidFill>
            <a:schemeClr val="accent5"/>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7" name="Google Shape;167;p27"/>
          <p:cNvCxnSpPr>
            <a:stCxn id="153" idx="3"/>
          </p:cNvCxnSpPr>
          <p:nvPr/>
        </p:nvCxnSpPr>
        <p:spPr>
          <a:xfrm>
            <a:off x="3603025" y="2297150"/>
            <a:ext cx="1485300" cy="1315500"/>
          </a:xfrm>
          <a:prstGeom prst="straightConnector1">
            <a:avLst/>
          </a:prstGeom>
          <a:noFill/>
          <a:ln cap="flat" cmpd="sng" w="19050">
            <a:solidFill>
              <a:schemeClr val="lt1"/>
            </a:solidFill>
            <a:prstDash val="solid"/>
            <a:round/>
            <a:headEnd len="med" w="med" type="none"/>
            <a:tailEnd len="med" w="med" type="none"/>
          </a:ln>
        </p:spPr>
      </p:cxnSp>
      <p:cxnSp>
        <p:nvCxnSpPr>
          <p:cNvPr id="168" name="Google Shape;168;p27"/>
          <p:cNvCxnSpPr>
            <a:stCxn id="164" idx="0"/>
          </p:cNvCxnSpPr>
          <p:nvPr/>
        </p:nvCxnSpPr>
        <p:spPr>
          <a:xfrm flipH="1" rot="10800000">
            <a:off x="5584675" y="4482700"/>
            <a:ext cx="738300" cy="842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Analyze: Value Stream Map</a:t>
            </a:r>
            <a:endParaRPr sz="3000"/>
          </a:p>
        </p:txBody>
      </p:sp>
      <p:graphicFrame>
        <p:nvGraphicFramePr>
          <p:cNvPr id="174" name="Google Shape;174;p28"/>
          <p:cNvGraphicFramePr/>
          <p:nvPr/>
        </p:nvGraphicFramePr>
        <p:xfrm>
          <a:off x="183575" y="1292800"/>
          <a:ext cx="3000000" cy="3000000"/>
        </p:xfrm>
        <a:graphic>
          <a:graphicData uri="http://schemas.openxmlformats.org/drawingml/2006/table">
            <a:tbl>
              <a:tblPr>
                <a:noFill/>
                <a:tableStyleId>{3D0F2151-3278-4895-A916-07A1617385A8}</a:tableStyleId>
              </a:tblPr>
              <a:tblGrid>
                <a:gridCol w="2585275"/>
                <a:gridCol w="2585275"/>
                <a:gridCol w="2585275"/>
                <a:gridCol w="2585275"/>
              </a:tblGrid>
              <a:tr h="751375">
                <a:tc rowSpan="2">
                  <a:txBody>
                    <a:bodyPr/>
                    <a:lstStyle/>
                    <a:p>
                      <a:pPr indent="0" lvl="0" marL="0" rtl="0" algn="ctr">
                        <a:spcBef>
                          <a:spcPts val="0"/>
                        </a:spcBef>
                        <a:spcAft>
                          <a:spcPts val="0"/>
                        </a:spcAft>
                        <a:buNone/>
                      </a:pPr>
                      <a:r>
                        <a:rPr lang="en">
                          <a:solidFill>
                            <a:srgbClr val="FF0000"/>
                          </a:solidFill>
                        </a:rPr>
                        <a:t>I take my plastic bag with food waste, plastic bag with compost, plastic bag with recycling, and plastic bag with garbage outside to the garbage truck.</a:t>
                      </a:r>
                      <a:endParaRPr>
                        <a:solidFill>
                          <a:srgbClr val="FF0000"/>
                        </a:solidFill>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I throw away my empty plastic bag in the center garbage can.</a:t>
                      </a:r>
                      <a:endParaRPr>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I place my plastic bags into the big plastic bag held by recycling truck worker #1.</a:t>
                      </a:r>
                      <a:endParaRPr>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I wait for the garbage truck to stop.</a:t>
                      </a:r>
                      <a:endParaRPr>
                        <a:solidFill>
                          <a:srgbClr val="FF0000"/>
                        </a:solidFill>
                      </a:endParaRPr>
                    </a:p>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51375">
                <a:tc vMerge="1"/>
                <a:tc>
                  <a:txBody>
                    <a:bodyPr/>
                    <a:lstStyle/>
                    <a:p>
                      <a:pPr indent="0" lvl="0" marL="0" rtl="0" algn="ctr">
                        <a:spcBef>
                          <a:spcPts val="0"/>
                        </a:spcBef>
                        <a:spcAft>
                          <a:spcPts val="0"/>
                        </a:spcAft>
                        <a:buNone/>
                      </a:pPr>
                      <a:r>
                        <a:rPr lang="en">
                          <a:solidFill>
                            <a:srgbClr val="00FF00"/>
                          </a:solidFill>
                        </a:rPr>
                        <a:t>I throw the compost into the compost container on the compost truck.</a:t>
                      </a:r>
                      <a:endParaRPr>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I wait in line to throw my recycling into the recycling truck.</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I throw my garbage bag directly into the garbage truck.</a:t>
                      </a:r>
                      <a:endParaRPr>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51375">
                <a:tc>
                  <a:txBody>
                    <a:bodyPr/>
                    <a:lstStyle/>
                    <a:p>
                      <a:pPr indent="0" lvl="0" marL="0" rtl="0" algn="ctr">
                        <a:spcBef>
                          <a:spcPts val="0"/>
                        </a:spcBef>
                        <a:spcAft>
                          <a:spcPts val="0"/>
                        </a:spcAft>
                        <a:buNone/>
                      </a:pPr>
                      <a:r>
                        <a:rPr lang="en">
                          <a:solidFill>
                            <a:srgbClr val="FF0000"/>
                          </a:solidFill>
                        </a:rPr>
                        <a:t>I wait for the garbage truck, compost truck, and recycling truck to arrive.</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I throw away my empty plastic bag in the center garbage can.</a:t>
                      </a:r>
                      <a:endParaRPr>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I hand my plastic bag containing paper recycling to recycling truck worker #2 (Monday, Friday)</a:t>
                      </a:r>
                      <a:endParaRPr>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I hand batteries to garbage truck worker #1 for recycling.</a:t>
                      </a:r>
                      <a:endParaRPr>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51375">
                <a:tc>
                  <a:txBody>
                    <a:bodyPr/>
                    <a:lstStyle/>
                    <a:p>
                      <a:pPr indent="0" lvl="0" marL="0" rtl="0" algn="ctr">
                        <a:spcBef>
                          <a:spcPts val="0"/>
                        </a:spcBef>
                        <a:spcAft>
                          <a:spcPts val="0"/>
                        </a:spcAft>
                        <a:buNone/>
                      </a:pPr>
                      <a:r>
                        <a:rPr lang="en">
                          <a:solidFill>
                            <a:srgbClr val="FF0000"/>
                          </a:solidFill>
                        </a:rPr>
                        <a:t>I wait for the compost truck to stop.</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I walk over to the recycling truck.</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I hand my plastic bag containing plastic/containers recycling to recycling truck worker #2 (Tuesday, Thursday, Saturday)</a:t>
                      </a:r>
                      <a:endParaRPr>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I take my plastic bag for recycling back home.</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51375">
                <a:tc>
                  <a:txBody>
                    <a:bodyPr/>
                    <a:lstStyle/>
                    <a:p>
                      <a:pPr indent="0" lvl="0" marL="0" rtl="0" algn="ctr">
                        <a:spcBef>
                          <a:spcPts val="0"/>
                        </a:spcBef>
                        <a:spcAft>
                          <a:spcPts val="0"/>
                        </a:spcAft>
                        <a:buNone/>
                      </a:pPr>
                      <a:r>
                        <a:rPr lang="en">
                          <a:solidFill>
                            <a:srgbClr val="FF0000"/>
                          </a:solidFill>
                        </a:rPr>
                        <a:t>I wait in line to throw food waste (later fed to pigs) and compost into the compost truck.</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I wait for the recycling truck to stop. </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I take my plastic bag back from recycling truck worker #2.</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751375">
                <a:tc>
                  <a:txBody>
                    <a:bodyPr/>
                    <a:lstStyle/>
                    <a:p>
                      <a:pPr indent="0" lvl="0" marL="0" rtl="0" algn="ctr">
                        <a:spcBef>
                          <a:spcPts val="0"/>
                        </a:spcBef>
                        <a:spcAft>
                          <a:spcPts val="0"/>
                        </a:spcAft>
                        <a:buNone/>
                      </a:pPr>
                      <a:r>
                        <a:rPr lang="en">
                          <a:solidFill>
                            <a:srgbClr val="00FF00"/>
                          </a:solidFill>
                        </a:rPr>
                        <a:t>I throw the food waste into the food waste container on the compost truck.</a:t>
                      </a:r>
                      <a:endParaRPr>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I wait in line to recycle my plastic bags in the big plastic bag held by recycling truck worker #1.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I walk over to the garbage truck.</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Text in </a:t>
                      </a:r>
                      <a:r>
                        <a:rPr b="1" lang="en">
                          <a:solidFill>
                            <a:srgbClr val="00FF00"/>
                          </a:solidFill>
                        </a:rPr>
                        <a:t>green</a:t>
                      </a:r>
                      <a:r>
                        <a:rPr lang="en">
                          <a:solidFill>
                            <a:schemeClr val="lt1"/>
                          </a:solidFill>
                        </a:rPr>
                        <a:t> </a:t>
                      </a:r>
                      <a:r>
                        <a:rPr lang="en" sz="1000">
                          <a:solidFill>
                            <a:schemeClr val="lt1"/>
                          </a:solidFill>
                        </a:rPr>
                        <a:t>is value-added. Text in</a:t>
                      </a:r>
                      <a:r>
                        <a:rPr lang="en" sz="1000">
                          <a:solidFill>
                            <a:schemeClr val="dk1"/>
                          </a:solidFill>
                        </a:rPr>
                        <a:t> </a:t>
                      </a:r>
                      <a:r>
                        <a:rPr b="1" lang="en">
                          <a:solidFill>
                            <a:srgbClr val="FF0000"/>
                          </a:solidFill>
                        </a:rPr>
                        <a:t>red</a:t>
                      </a:r>
                      <a:r>
                        <a:rPr lang="en" sz="1000"/>
                        <a:t> is Non-value added.</a:t>
                      </a:r>
                      <a:endParaRPr sz="1000"/>
                    </a:p>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solidFill>
                      <a:schemeClr val="dk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Analyze: Spaghetti Diagram</a:t>
            </a:r>
            <a:endParaRPr sz="3000"/>
          </a:p>
        </p:txBody>
      </p:sp>
      <p:pic>
        <p:nvPicPr>
          <p:cNvPr id="180" name="Google Shape;180;p29"/>
          <p:cNvPicPr preferRelativeResize="0"/>
          <p:nvPr/>
        </p:nvPicPr>
        <p:blipFill>
          <a:blip r:embed="rId3">
            <a:alphaModFix/>
          </a:blip>
          <a:stretch>
            <a:fillRect/>
          </a:stretch>
        </p:blipFill>
        <p:spPr>
          <a:xfrm>
            <a:off x="1965745" y="1271525"/>
            <a:ext cx="8520550" cy="5970224"/>
          </a:xfrm>
          <a:prstGeom prst="rect">
            <a:avLst/>
          </a:prstGeom>
          <a:noFill/>
          <a:ln>
            <a:noFill/>
          </a:ln>
        </p:spPr>
      </p:pic>
      <p:sp>
        <p:nvSpPr>
          <p:cNvPr id="181" name="Google Shape;181;p29"/>
          <p:cNvSpPr txBox="1"/>
          <p:nvPr/>
        </p:nvSpPr>
        <p:spPr>
          <a:xfrm>
            <a:off x="120500" y="5284400"/>
            <a:ext cx="6967800" cy="2016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262626"/>
                </a:solidFill>
              </a:rPr>
              <a:t>On the spaghetti diagram, we can see that truck 1 is efficient, as people just throw the trash </a:t>
            </a:r>
            <a:r>
              <a:rPr lang="en" sz="1700">
                <a:solidFill>
                  <a:srgbClr val="262626"/>
                </a:solidFill>
              </a:rPr>
              <a:t>directly</a:t>
            </a:r>
            <a:r>
              <a:rPr lang="en" sz="1700">
                <a:solidFill>
                  <a:srgbClr val="262626"/>
                </a:solidFill>
              </a:rPr>
              <a:t> into the truck. Truck 2 is a bit inefficient as there is little space to dispose of garbage. In addition, it can take time throw compost, plastic bags, and food waste into the different </a:t>
            </a:r>
            <a:r>
              <a:rPr lang="en" sz="1700">
                <a:solidFill>
                  <a:srgbClr val="262626"/>
                </a:solidFill>
              </a:rPr>
              <a:t>receptacles. Truck 3 is quite efficient. First plastic bags are given to the first worker, and then the recycling is given to the two workers who help the citizens to place the recycling into larger bags.</a:t>
            </a:r>
            <a:endParaRPr sz="170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Improve: PICK Analysis</a:t>
            </a:r>
            <a:endParaRPr sz="3000"/>
          </a:p>
        </p:txBody>
      </p:sp>
      <p:graphicFrame>
        <p:nvGraphicFramePr>
          <p:cNvPr id="187" name="Google Shape;187;p30"/>
          <p:cNvGraphicFramePr/>
          <p:nvPr/>
        </p:nvGraphicFramePr>
        <p:xfrm>
          <a:off x="756875" y="1435875"/>
          <a:ext cx="3000000" cy="3000000"/>
        </p:xfrm>
        <a:graphic>
          <a:graphicData uri="http://schemas.openxmlformats.org/drawingml/2006/table">
            <a:tbl>
              <a:tblPr>
                <a:noFill/>
                <a:tableStyleId>{3D0F2151-3278-4895-A916-07A1617385A8}</a:tableStyleId>
              </a:tblPr>
              <a:tblGrid>
                <a:gridCol w="4813500"/>
                <a:gridCol w="4813500"/>
              </a:tblGrid>
              <a:tr h="2698975">
                <a:tc>
                  <a:txBody>
                    <a:bodyPr/>
                    <a:lstStyle/>
                    <a:p>
                      <a:pPr indent="0" lvl="0" marL="0" rtl="0" algn="ctr">
                        <a:spcBef>
                          <a:spcPts val="0"/>
                        </a:spcBef>
                        <a:spcAft>
                          <a:spcPts val="0"/>
                        </a:spcAft>
                        <a:buNone/>
                      </a:pPr>
                      <a:r>
                        <a:rPr b="1" lang="en" sz="2400"/>
                        <a:t>Possible</a:t>
                      </a:r>
                      <a:endParaRPr/>
                    </a:p>
                  </a:txBody>
                  <a:tcPr marT="91425" marB="91425" marR="91425" marL="91425">
                    <a:solidFill>
                      <a:schemeClr val="accent6"/>
                    </a:solidFill>
                  </a:tcPr>
                </a:tc>
                <a:tc>
                  <a:txBody>
                    <a:bodyPr/>
                    <a:lstStyle/>
                    <a:p>
                      <a:pPr indent="0" lvl="0" marL="0" rtl="0" algn="ctr">
                        <a:spcBef>
                          <a:spcPts val="0"/>
                        </a:spcBef>
                        <a:spcAft>
                          <a:spcPts val="0"/>
                        </a:spcAft>
                        <a:buNone/>
                      </a:pPr>
                      <a:r>
                        <a:rPr b="1" lang="en" sz="2400"/>
                        <a:t>Implement</a:t>
                      </a:r>
                      <a:endParaRPr b="1" sz="2400"/>
                    </a:p>
                  </a:txBody>
                  <a:tcPr marT="91425" marB="91425" marR="91425" marL="91425">
                    <a:solidFill>
                      <a:srgbClr val="00FF00"/>
                    </a:solidFill>
                  </a:tcPr>
                </a:tc>
              </a:tr>
              <a:tr h="2698975">
                <a:tc>
                  <a:txBody>
                    <a:bodyPr/>
                    <a:lstStyle/>
                    <a:p>
                      <a:pPr indent="0" lvl="0" marL="0" rtl="0" algn="ctr">
                        <a:spcBef>
                          <a:spcPts val="0"/>
                        </a:spcBef>
                        <a:spcAft>
                          <a:spcPts val="0"/>
                        </a:spcAft>
                        <a:buNone/>
                      </a:pPr>
                      <a:r>
                        <a:rPr b="1" lang="en" sz="2400"/>
                        <a:t>Kill</a:t>
                      </a:r>
                      <a:endParaRPr/>
                    </a:p>
                  </a:txBody>
                  <a:tcPr marT="91425" marB="91425" marR="91425" marL="91425">
                    <a:solidFill>
                      <a:srgbClr val="FF0000"/>
                    </a:solidFill>
                  </a:tcPr>
                </a:tc>
                <a:tc>
                  <a:txBody>
                    <a:bodyPr/>
                    <a:lstStyle/>
                    <a:p>
                      <a:pPr indent="0" lvl="0" marL="0" rtl="0" algn="ctr">
                        <a:spcBef>
                          <a:spcPts val="0"/>
                        </a:spcBef>
                        <a:spcAft>
                          <a:spcPts val="0"/>
                        </a:spcAft>
                        <a:buNone/>
                      </a:pPr>
                      <a:r>
                        <a:rPr b="1" lang="en" sz="2400"/>
                        <a:t>Challenge</a:t>
                      </a:r>
                      <a:endParaRPr/>
                    </a:p>
                  </a:txBody>
                  <a:tcPr marT="91425" marB="91425" marR="91425" marL="91425">
                    <a:solidFill>
                      <a:srgbClr val="00FFFF"/>
                    </a:solidFill>
                  </a:tcPr>
                </a:tc>
              </a:tr>
            </a:tbl>
          </a:graphicData>
        </a:graphic>
      </p:graphicFrame>
      <p:sp>
        <p:nvSpPr>
          <p:cNvPr id="188" name="Google Shape;188;p30"/>
          <p:cNvSpPr txBox="1"/>
          <p:nvPr/>
        </p:nvSpPr>
        <p:spPr>
          <a:xfrm>
            <a:off x="756875" y="6964550"/>
            <a:ext cx="962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6"/>
                </a:solidFill>
              </a:rPr>
              <a:t>Low                                                             Payoff                                                             High</a:t>
            </a:r>
            <a:endParaRPr b="1" sz="1800">
              <a:solidFill>
                <a:schemeClr val="accent6"/>
              </a:solidFill>
            </a:endParaRPr>
          </a:p>
        </p:txBody>
      </p:sp>
      <p:sp>
        <p:nvSpPr>
          <p:cNvPr id="189" name="Google Shape;189;p30"/>
          <p:cNvSpPr txBox="1"/>
          <p:nvPr/>
        </p:nvSpPr>
        <p:spPr>
          <a:xfrm rot="-5400000">
            <a:off x="-2288800" y="3907950"/>
            <a:ext cx="540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6"/>
                </a:solidFill>
              </a:rPr>
              <a:t>Hard                         Difficulty                         Easy</a:t>
            </a:r>
            <a:endParaRPr b="1" sz="1800">
              <a:solidFill>
                <a:schemeClr val="accent6"/>
              </a:solidFill>
            </a:endParaRPr>
          </a:p>
        </p:txBody>
      </p:sp>
      <p:sp>
        <p:nvSpPr>
          <p:cNvPr id="190" name="Google Shape;190;p30"/>
          <p:cNvSpPr txBox="1"/>
          <p:nvPr/>
        </p:nvSpPr>
        <p:spPr>
          <a:xfrm>
            <a:off x="5858725" y="2020275"/>
            <a:ext cx="4224900" cy="6156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Have the second worker from the garbage truck help the workers in trucks 2 and 3.</a:t>
            </a:r>
            <a:endParaRPr b="1"/>
          </a:p>
        </p:txBody>
      </p:sp>
      <p:sp>
        <p:nvSpPr>
          <p:cNvPr id="191" name="Google Shape;191;p30"/>
          <p:cNvSpPr txBox="1"/>
          <p:nvPr/>
        </p:nvSpPr>
        <p:spPr>
          <a:xfrm>
            <a:off x="1650500" y="1943625"/>
            <a:ext cx="3069000" cy="6156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Have sanitation workers work seven days a week instead of five.</a:t>
            </a:r>
            <a:endParaRPr b="1"/>
          </a:p>
        </p:txBody>
      </p:sp>
      <p:sp>
        <p:nvSpPr>
          <p:cNvPr id="192" name="Google Shape;192;p30"/>
          <p:cNvSpPr txBox="1"/>
          <p:nvPr/>
        </p:nvSpPr>
        <p:spPr>
          <a:xfrm>
            <a:off x="6433825" y="4687050"/>
            <a:ext cx="3069000" cy="6156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Have nine workers working on the sanitation crew instead of six.</a:t>
            </a:r>
            <a:endParaRPr b="1"/>
          </a:p>
        </p:txBody>
      </p:sp>
      <p:sp>
        <p:nvSpPr>
          <p:cNvPr id="193" name="Google Shape;193;p30"/>
          <p:cNvSpPr txBox="1"/>
          <p:nvPr/>
        </p:nvSpPr>
        <p:spPr>
          <a:xfrm>
            <a:off x="1650500" y="4687050"/>
            <a:ext cx="3069000" cy="8313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Combine all garbage, food waste, and recycling onto only one truck to streamline the process.</a:t>
            </a:r>
            <a:endParaRPr b="1"/>
          </a:p>
        </p:txBody>
      </p:sp>
      <p:sp>
        <p:nvSpPr>
          <p:cNvPr id="194" name="Google Shape;194;p30"/>
          <p:cNvSpPr txBox="1"/>
          <p:nvPr/>
        </p:nvSpPr>
        <p:spPr>
          <a:xfrm>
            <a:off x="5858725" y="2959275"/>
            <a:ext cx="4224900" cy="6156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Move the food waste truck to a location where there is more space for people to line up.</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nvSpPr>
        <p:spPr>
          <a:xfrm>
            <a:off x="420875" y="12757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Improve:</a:t>
            </a:r>
            <a:r>
              <a:rPr lang="en" sz="7300">
                <a:solidFill>
                  <a:schemeClr val="dk1"/>
                </a:solidFill>
                <a:latin typeface="Bangers"/>
                <a:ea typeface="Bangers"/>
                <a:cs typeface="Bangers"/>
                <a:sym typeface="Bangers"/>
              </a:rPr>
              <a:t> </a:t>
            </a:r>
            <a:r>
              <a:rPr lang="en" sz="7300">
                <a:solidFill>
                  <a:schemeClr val="dk1"/>
                </a:solidFill>
                <a:latin typeface="Bangers"/>
                <a:ea typeface="Bangers"/>
                <a:cs typeface="Bangers"/>
                <a:sym typeface="Bangers"/>
              </a:rPr>
              <a:t>Action Plan</a:t>
            </a:r>
            <a:endParaRPr sz="3000"/>
          </a:p>
        </p:txBody>
      </p:sp>
      <p:sp>
        <p:nvSpPr>
          <p:cNvPr id="200" name="Google Shape;200;p31"/>
          <p:cNvSpPr txBox="1"/>
          <p:nvPr>
            <p:ph idx="1" type="subTitle"/>
          </p:nvPr>
        </p:nvSpPr>
        <p:spPr>
          <a:xfrm>
            <a:off x="313975" y="1231325"/>
            <a:ext cx="10069800" cy="6001800"/>
          </a:xfrm>
          <a:prstGeom prst="rect">
            <a:avLst/>
          </a:prstGeom>
        </p:spPr>
        <p:txBody>
          <a:bodyPr anchorCtr="0" anchor="t" bIns="116050" lIns="116050" spcFirstLastPara="1" rIns="116050" wrap="square" tIns="116050">
            <a:normAutofit fontScale="92500" lnSpcReduction="10000"/>
          </a:bodyPr>
          <a:lstStyle/>
          <a:p>
            <a:pPr indent="0" lvl="0" marL="0" rtl="0" algn="l">
              <a:spcBef>
                <a:spcPts val="0"/>
              </a:spcBef>
              <a:spcAft>
                <a:spcPts val="0"/>
              </a:spcAft>
              <a:buNone/>
            </a:pPr>
            <a:r>
              <a:rPr lang="en"/>
              <a:t>The x-variables that I chose did not inform a specific plan.</a:t>
            </a:r>
            <a:r>
              <a:rPr lang="en"/>
              <a:t> Therefore, my plan is to shave ten percent off of the collection time by implementing the following changes. </a:t>
            </a:r>
            <a:endParaRPr/>
          </a:p>
          <a:p>
            <a:pPr indent="-440055" lvl="0" marL="457200" rtl="0" algn="l">
              <a:spcBef>
                <a:spcPts val="0"/>
              </a:spcBef>
              <a:spcAft>
                <a:spcPts val="0"/>
              </a:spcAft>
              <a:buSzPct val="100000"/>
              <a:buAutoNum type="arabicPeriod"/>
            </a:pPr>
            <a:r>
              <a:rPr lang="en"/>
              <a:t>Take a worker from the garbage truck, and have him help with the food waste truck or the recycling truck.</a:t>
            </a:r>
            <a:endParaRPr/>
          </a:p>
          <a:p>
            <a:pPr indent="-440055" lvl="0" marL="457200" rtl="0" algn="l">
              <a:spcBef>
                <a:spcPts val="0"/>
              </a:spcBef>
              <a:spcAft>
                <a:spcPts val="0"/>
              </a:spcAft>
              <a:buSzPct val="100000"/>
              <a:buAutoNum type="arabicPeriod"/>
            </a:pPr>
            <a:r>
              <a:rPr lang="en"/>
              <a:t>Expand the area where people dispose of food to make the foot traffic movement more efficient.</a:t>
            </a:r>
            <a:endParaRPr/>
          </a:p>
          <a:p>
            <a:pPr indent="-440055" lvl="0" marL="457200" rtl="0" algn="l">
              <a:spcBef>
                <a:spcPts val="0"/>
              </a:spcBef>
              <a:spcAft>
                <a:spcPts val="0"/>
              </a:spcAft>
              <a:buSzPct val="100000"/>
              <a:buAutoNum type="arabicPeriod"/>
            </a:pPr>
            <a:r>
              <a:rPr lang="en"/>
              <a:t>Ensure that the trucks do not necessarily need to arrive and depart at the same time. This will allow some trucks to get a head starts on other ones.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308175" y="105025"/>
            <a:ext cx="99630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Improve: Spaghetti Diagram</a:t>
            </a:r>
            <a:endParaRPr sz="3000"/>
          </a:p>
        </p:txBody>
      </p:sp>
      <p:pic>
        <p:nvPicPr>
          <p:cNvPr id="206" name="Google Shape;206;p32"/>
          <p:cNvPicPr preferRelativeResize="0"/>
          <p:nvPr/>
        </p:nvPicPr>
        <p:blipFill>
          <a:blip r:embed="rId3">
            <a:alphaModFix/>
          </a:blip>
          <a:stretch>
            <a:fillRect/>
          </a:stretch>
        </p:blipFill>
        <p:spPr>
          <a:xfrm>
            <a:off x="1967225" y="1272800"/>
            <a:ext cx="8416650" cy="5819325"/>
          </a:xfrm>
          <a:prstGeom prst="rect">
            <a:avLst/>
          </a:prstGeom>
          <a:noFill/>
          <a:ln>
            <a:noFill/>
          </a:ln>
        </p:spPr>
      </p:pic>
      <p:sp>
        <p:nvSpPr>
          <p:cNvPr id="207" name="Google Shape;207;p32"/>
          <p:cNvSpPr txBox="1"/>
          <p:nvPr/>
        </p:nvSpPr>
        <p:spPr>
          <a:xfrm>
            <a:off x="120500" y="5509450"/>
            <a:ext cx="6786000" cy="17238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262626"/>
                </a:solidFill>
              </a:rPr>
              <a:t>The process has been improved by moving a sanitation worker to truck #2 and by increasing the space for people to line up at truck #2. The worker from truck #1 also has the option of helping truck #3 if they need help to </a:t>
            </a:r>
            <a:r>
              <a:rPr lang="en" sz="2000">
                <a:solidFill>
                  <a:srgbClr val="262626"/>
                </a:solidFill>
              </a:rPr>
              <a:t>speed</a:t>
            </a:r>
            <a:r>
              <a:rPr lang="en" sz="2000">
                <a:solidFill>
                  <a:srgbClr val="262626"/>
                </a:solidFill>
              </a:rPr>
              <a:t> up their process.</a:t>
            </a:r>
            <a:endParaRPr sz="2000">
              <a:solidFill>
                <a:srgbClr val="26262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nvSpPr>
        <p:spPr>
          <a:xfrm>
            <a:off x="3378325" y="127575"/>
            <a:ext cx="40566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Conclusion</a:t>
            </a:r>
            <a:endParaRPr/>
          </a:p>
        </p:txBody>
      </p:sp>
      <p:sp>
        <p:nvSpPr>
          <p:cNvPr id="213" name="Google Shape;213;p33"/>
          <p:cNvSpPr txBox="1"/>
          <p:nvPr>
            <p:ph idx="1" type="subTitle"/>
          </p:nvPr>
        </p:nvSpPr>
        <p:spPr>
          <a:xfrm>
            <a:off x="306000" y="1322625"/>
            <a:ext cx="10080000" cy="5944500"/>
          </a:xfrm>
          <a:prstGeom prst="rect">
            <a:avLst/>
          </a:prstGeom>
        </p:spPr>
        <p:txBody>
          <a:bodyPr anchorCtr="0" anchor="t" bIns="116050" lIns="116050" spcFirstLastPara="1" rIns="116050" wrap="square" tIns="116050">
            <a:normAutofit fontScale="92500" lnSpcReduction="20000"/>
          </a:bodyPr>
          <a:lstStyle/>
          <a:p>
            <a:pPr indent="0" lvl="0" marL="0" rtl="0" algn="ctr">
              <a:spcBef>
                <a:spcPts val="0"/>
              </a:spcBef>
              <a:spcAft>
                <a:spcPts val="0"/>
              </a:spcAft>
              <a:buNone/>
            </a:pPr>
            <a:r>
              <a:rPr lang="en"/>
              <a:t>Taipei has successfully implemented a creative process to efficiently dispose of waste in the city.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This system is a stable process at the moment, but there are always ways to improve upon a stable process. Decreasing the time spent at each stop could save millions of dollars for the government in labor costs. In addition, </a:t>
            </a:r>
            <a:r>
              <a:rPr lang="en"/>
              <a:t>finding better places to line up in front of the trucks would make things more convenient for both citizens and workers.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These are just a couple of ideas for improving upon an already thriving process. I am excited to see an even more stable process for keeping Taipei clean.</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64500" y="222975"/>
            <a:ext cx="9963000" cy="12678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sz="8400">
                <a:latin typeface="Bangers"/>
                <a:ea typeface="Bangers"/>
                <a:cs typeface="Bangers"/>
                <a:sym typeface="Bangers"/>
              </a:rPr>
              <a:t>Define: </a:t>
            </a:r>
            <a:r>
              <a:rPr lang="en" sz="8400">
                <a:latin typeface="Bangers"/>
                <a:ea typeface="Bangers"/>
                <a:cs typeface="Bangers"/>
                <a:sym typeface="Bangers"/>
              </a:rPr>
              <a:t>Business Case</a:t>
            </a:r>
            <a:endParaRPr sz="8400">
              <a:latin typeface="Bangers"/>
              <a:ea typeface="Bangers"/>
              <a:cs typeface="Bangers"/>
              <a:sym typeface="Bangers"/>
            </a:endParaRPr>
          </a:p>
        </p:txBody>
      </p:sp>
      <p:sp>
        <p:nvSpPr>
          <p:cNvPr id="74" name="Google Shape;74;p16"/>
          <p:cNvSpPr txBox="1"/>
          <p:nvPr>
            <p:ph idx="1" type="subTitle"/>
          </p:nvPr>
        </p:nvSpPr>
        <p:spPr>
          <a:xfrm>
            <a:off x="263150" y="1308525"/>
            <a:ext cx="9963000" cy="6007800"/>
          </a:xfrm>
          <a:prstGeom prst="rect">
            <a:avLst/>
          </a:prstGeom>
        </p:spPr>
        <p:txBody>
          <a:bodyPr anchorCtr="0" anchor="t" bIns="116050" lIns="116050" spcFirstLastPara="1" rIns="116050" wrap="square" tIns="116050">
            <a:normAutofit fontScale="85000" lnSpcReduction="20000"/>
          </a:bodyPr>
          <a:lstStyle/>
          <a:p>
            <a:pPr indent="0" lvl="0" marL="0" rtl="0" algn="ctr">
              <a:spcBef>
                <a:spcPts val="0"/>
              </a:spcBef>
              <a:spcAft>
                <a:spcPts val="0"/>
              </a:spcAft>
              <a:buNone/>
            </a:pPr>
            <a:r>
              <a:rPr lang="en"/>
              <a:t>Taiwan has a surprisingly interesting history regarding sanitation. For many years, large trash bins, commonly called Dumpsters, were spread throughout the cities.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However, due to the tropical climate, many critters took over these areas and made for quite an unpleasant scene. In response to this, the Taiwanese government took the drastic measure of </a:t>
            </a:r>
            <a:r>
              <a:rPr lang="en" u="sng">
                <a:solidFill>
                  <a:schemeClr val="hlink"/>
                </a:solidFill>
                <a:hlinkClick r:id="rId3"/>
              </a:rPr>
              <a:t>charging the population</a:t>
            </a:r>
            <a:r>
              <a:rPr lang="en"/>
              <a:t> with taking care of their own sanitation. At different </a:t>
            </a:r>
            <a:r>
              <a:rPr lang="en"/>
              <a:t>intervals</a:t>
            </a:r>
            <a:r>
              <a:rPr lang="en"/>
              <a:t> </a:t>
            </a:r>
            <a:r>
              <a:rPr lang="en"/>
              <a:t>throughout</a:t>
            </a:r>
            <a:r>
              <a:rPr lang="en"/>
              <a:t> the day, people need to wait for the garbage truck, compost truck, and recycling truck to dispose of their trash. This process helps people to be more aware of the waste that they produce. This process has been successful, but is it running as smoothly as it possibly can?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subTitle"/>
          </p:nvPr>
        </p:nvSpPr>
        <p:spPr>
          <a:xfrm>
            <a:off x="364500" y="1510100"/>
            <a:ext cx="9963000" cy="2607300"/>
          </a:xfrm>
          <a:prstGeom prst="rect">
            <a:avLst/>
          </a:prstGeom>
        </p:spPr>
        <p:txBody>
          <a:bodyPr anchorCtr="0" anchor="t" bIns="116050" lIns="116050" spcFirstLastPara="1" rIns="116050" wrap="square" tIns="116050">
            <a:normAutofit/>
          </a:bodyPr>
          <a:lstStyle/>
          <a:p>
            <a:pPr indent="0" lvl="0" marL="0" rtl="0" algn="ctr">
              <a:spcBef>
                <a:spcPts val="0"/>
              </a:spcBef>
              <a:spcAft>
                <a:spcPts val="0"/>
              </a:spcAft>
              <a:buNone/>
            </a:pPr>
            <a:r>
              <a:rPr lang="en"/>
              <a:t>The garbage collection service near my home is spending too much time collecting trash. On average, they spend 5 minutes and 57 seconds collecting trash during each session.</a:t>
            </a:r>
            <a:endParaRPr/>
          </a:p>
        </p:txBody>
      </p:sp>
      <p:sp>
        <p:nvSpPr>
          <p:cNvPr id="80" name="Google Shape;80;p17"/>
          <p:cNvSpPr txBox="1"/>
          <p:nvPr>
            <p:ph type="ctrTitle"/>
          </p:nvPr>
        </p:nvSpPr>
        <p:spPr>
          <a:xfrm>
            <a:off x="364500" y="255199"/>
            <a:ext cx="9963000" cy="1254900"/>
          </a:xfrm>
          <a:prstGeom prst="rect">
            <a:avLst/>
          </a:prstGeom>
        </p:spPr>
        <p:txBody>
          <a:bodyPr anchorCtr="0" anchor="b" bIns="116050" lIns="116050" spcFirstLastPara="1" rIns="116050" wrap="square" tIns="116050">
            <a:normAutofit/>
          </a:bodyPr>
          <a:lstStyle/>
          <a:p>
            <a:pPr indent="0" lvl="0" marL="0" rtl="0" algn="ctr">
              <a:spcBef>
                <a:spcPts val="0"/>
              </a:spcBef>
              <a:spcAft>
                <a:spcPts val="0"/>
              </a:spcAft>
              <a:buNone/>
            </a:pPr>
            <a:r>
              <a:rPr lang="en">
                <a:latin typeface="Bangers"/>
                <a:ea typeface="Bangers"/>
                <a:cs typeface="Bangers"/>
                <a:sym typeface="Bangers"/>
              </a:rPr>
              <a:t>Define: </a:t>
            </a:r>
            <a:r>
              <a:rPr lang="en">
                <a:latin typeface="Bangers"/>
                <a:ea typeface="Bangers"/>
                <a:cs typeface="Bangers"/>
                <a:sym typeface="Bangers"/>
              </a:rPr>
              <a:t>Problem</a:t>
            </a:r>
            <a:endParaRPr>
              <a:latin typeface="Bangers"/>
              <a:ea typeface="Bangers"/>
              <a:cs typeface="Bangers"/>
              <a:sym typeface="Bangers"/>
            </a:endParaRPr>
          </a:p>
        </p:txBody>
      </p:sp>
      <p:sp>
        <p:nvSpPr>
          <p:cNvPr id="81" name="Google Shape;81;p17"/>
          <p:cNvSpPr txBox="1"/>
          <p:nvPr>
            <p:ph type="ctrTitle"/>
          </p:nvPr>
        </p:nvSpPr>
        <p:spPr>
          <a:xfrm>
            <a:off x="364500" y="4008074"/>
            <a:ext cx="9963000" cy="1254900"/>
          </a:xfrm>
          <a:prstGeom prst="rect">
            <a:avLst/>
          </a:prstGeom>
        </p:spPr>
        <p:txBody>
          <a:bodyPr anchorCtr="0" anchor="b" bIns="116050" lIns="116050" spcFirstLastPara="1" rIns="116050" wrap="square" tIns="116050">
            <a:normAutofit/>
          </a:bodyPr>
          <a:lstStyle/>
          <a:p>
            <a:pPr indent="0" lvl="0" marL="0" rtl="0" algn="ctr">
              <a:spcBef>
                <a:spcPts val="0"/>
              </a:spcBef>
              <a:spcAft>
                <a:spcPts val="0"/>
              </a:spcAft>
              <a:buNone/>
            </a:pPr>
            <a:r>
              <a:rPr lang="en">
                <a:latin typeface="Bangers"/>
                <a:ea typeface="Bangers"/>
                <a:cs typeface="Bangers"/>
                <a:sym typeface="Bangers"/>
              </a:rPr>
              <a:t>Goal</a:t>
            </a:r>
            <a:endParaRPr>
              <a:latin typeface="Bangers"/>
              <a:ea typeface="Bangers"/>
              <a:cs typeface="Bangers"/>
              <a:sym typeface="Bangers"/>
            </a:endParaRPr>
          </a:p>
        </p:txBody>
      </p:sp>
      <p:sp>
        <p:nvSpPr>
          <p:cNvPr id="82" name="Google Shape;82;p17"/>
          <p:cNvSpPr txBox="1"/>
          <p:nvPr>
            <p:ph idx="1" type="subTitle"/>
          </p:nvPr>
        </p:nvSpPr>
        <p:spPr>
          <a:xfrm>
            <a:off x="364500" y="5171350"/>
            <a:ext cx="9963000" cy="2096100"/>
          </a:xfrm>
          <a:prstGeom prst="rect">
            <a:avLst/>
          </a:prstGeom>
        </p:spPr>
        <p:txBody>
          <a:bodyPr anchorCtr="0" anchor="t" bIns="116050" lIns="116050" spcFirstLastPara="1" rIns="116050" wrap="square" tIns="116050">
            <a:normAutofit fontScale="85000" lnSpcReduction="10000"/>
          </a:bodyPr>
          <a:lstStyle/>
          <a:p>
            <a:pPr indent="0" lvl="0" marL="0" rtl="0" algn="ctr">
              <a:spcBef>
                <a:spcPts val="0"/>
              </a:spcBef>
              <a:spcAft>
                <a:spcPts val="0"/>
              </a:spcAft>
              <a:buNone/>
            </a:pPr>
            <a:r>
              <a:rPr lang="en"/>
              <a:t>The garbage collection service will shave 10 percent off of the time that they currently spend collecting trash. In other words, the time will reduce to 5 minutes and 27 seconds of trash collection time per session.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311325" y="418799"/>
            <a:ext cx="9963000" cy="9741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SzPts val="990"/>
              <a:buNone/>
            </a:pPr>
            <a:r>
              <a:rPr lang="en">
                <a:latin typeface="Bangers"/>
                <a:ea typeface="Bangers"/>
                <a:cs typeface="Bangers"/>
                <a:sym typeface="Bangers"/>
              </a:rPr>
              <a:t>Define: </a:t>
            </a:r>
            <a:r>
              <a:rPr lang="en">
                <a:latin typeface="Bangers"/>
                <a:ea typeface="Bangers"/>
                <a:cs typeface="Bangers"/>
                <a:sym typeface="Bangers"/>
              </a:rPr>
              <a:t>Operational Definition</a:t>
            </a:r>
            <a:endParaRPr>
              <a:latin typeface="Bangers"/>
              <a:ea typeface="Bangers"/>
              <a:cs typeface="Bangers"/>
              <a:sym typeface="Bangers"/>
            </a:endParaRPr>
          </a:p>
        </p:txBody>
      </p:sp>
      <p:sp>
        <p:nvSpPr>
          <p:cNvPr id="88" name="Google Shape;88;p18"/>
          <p:cNvSpPr txBox="1"/>
          <p:nvPr>
            <p:ph idx="1" type="subTitle"/>
          </p:nvPr>
        </p:nvSpPr>
        <p:spPr>
          <a:xfrm>
            <a:off x="364500" y="1392900"/>
            <a:ext cx="9963000" cy="6007500"/>
          </a:xfrm>
          <a:prstGeom prst="rect">
            <a:avLst/>
          </a:prstGeom>
        </p:spPr>
        <p:txBody>
          <a:bodyPr anchorCtr="0" anchor="t" bIns="116050" lIns="116050" spcFirstLastPara="1" rIns="116050" wrap="square" tIns="116050">
            <a:normAutofit/>
          </a:bodyPr>
          <a:lstStyle/>
          <a:p>
            <a:pPr indent="-482600" lvl="0" marL="457200" rtl="0" algn="l">
              <a:spcBef>
                <a:spcPts val="0"/>
              </a:spcBef>
              <a:spcAft>
                <a:spcPts val="0"/>
              </a:spcAft>
              <a:buClr>
                <a:srgbClr val="FFFF00"/>
              </a:buClr>
              <a:buSzPts val="4000"/>
              <a:buChar char="●"/>
            </a:pPr>
            <a:r>
              <a:rPr b="1" lang="en" sz="4000">
                <a:solidFill>
                  <a:srgbClr val="FFFF00"/>
                </a:solidFill>
              </a:rPr>
              <a:t>Y Variable</a:t>
            </a:r>
            <a:r>
              <a:rPr lang="en" sz="4000">
                <a:solidFill>
                  <a:srgbClr val="FFFF00"/>
                </a:solidFill>
              </a:rPr>
              <a:t>:</a:t>
            </a:r>
            <a:endParaRPr sz="4000">
              <a:solidFill>
                <a:srgbClr val="FFFF00"/>
              </a:solidFill>
            </a:endParaRPr>
          </a:p>
          <a:p>
            <a:pPr indent="-482600" lvl="1" marL="914400" rtl="0" algn="l">
              <a:spcBef>
                <a:spcPts val="0"/>
              </a:spcBef>
              <a:spcAft>
                <a:spcPts val="0"/>
              </a:spcAft>
              <a:buSzPts val="4000"/>
              <a:buChar char="○"/>
            </a:pPr>
            <a:r>
              <a:rPr b="1" lang="en" sz="4000"/>
              <a:t>Garbage Collection Time</a:t>
            </a:r>
            <a:r>
              <a:rPr lang="en" sz="4000"/>
              <a:t> (Continuous)</a:t>
            </a:r>
            <a:r>
              <a:rPr b="1" lang="en" sz="4000"/>
              <a:t>: </a:t>
            </a:r>
            <a:r>
              <a:rPr lang="en" sz="4000"/>
              <a:t>This is measured in seconds. The data was collected manually with a stopwatch app on a mobile phone.</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ctrTitle"/>
          </p:nvPr>
        </p:nvSpPr>
        <p:spPr>
          <a:xfrm>
            <a:off x="311325" y="418799"/>
            <a:ext cx="9963000" cy="9741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SzPts val="990"/>
              <a:buNone/>
            </a:pPr>
            <a:r>
              <a:rPr lang="en">
                <a:latin typeface="Bangers"/>
                <a:ea typeface="Bangers"/>
                <a:cs typeface="Bangers"/>
                <a:sym typeface="Bangers"/>
              </a:rPr>
              <a:t>Define: Operational Definition</a:t>
            </a:r>
            <a:endParaRPr>
              <a:latin typeface="Bangers"/>
              <a:ea typeface="Bangers"/>
              <a:cs typeface="Bangers"/>
              <a:sym typeface="Bangers"/>
            </a:endParaRPr>
          </a:p>
        </p:txBody>
      </p:sp>
      <p:sp>
        <p:nvSpPr>
          <p:cNvPr id="94" name="Google Shape;94;p19"/>
          <p:cNvSpPr txBox="1"/>
          <p:nvPr>
            <p:ph idx="1" type="subTitle"/>
          </p:nvPr>
        </p:nvSpPr>
        <p:spPr>
          <a:xfrm>
            <a:off x="364500" y="1392900"/>
            <a:ext cx="9963000" cy="6007500"/>
          </a:xfrm>
          <a:prstGeom prst="rect">
            <a:avLst/>
          </a:prstGeom>
        </p:spPr>
        <p:txBody>
          <a:bodyPr anchorCtr="0" anchor="t" bIns="116050" lIns="116050" spcFirstLastPara="1" rIns="116050" wrap="square" tIns="116050">
            <a:normAutofit/>
          </a:bodyPr>
          <a:lstStyle/>
          <a:p>
            <a:pPr indent="-482600" lvl="0" marL="457200" rtl="0" algn="l">
              <a:spcBef>
                <a:spcPts val="0"/>
              </a:spcBef>
              <a:spcAft>
                <a:spcPts val="0"/>
              </a:spcAft>
              <a:buSzPts val="4000"/>
              <a:buChar char="●"/>
            </a:pPr>
            <a:r>
              <a:rPr b="1" lang="en" sz="4000">
                <a:solidFill>
                  <a:srgbClr val="FFFF00"/>
                </a:solidFill>
              </a:rPr>
              <a:t>X </a:t>
            </a:r>
            <a:r>
              <a:rPr b="1" lang="en" sz="4000">
                <a:solidFill>
                  <a:srgbClr val="FFFF00"/>
                </a:solidFill>
              </a:rPr>
              <a:t>variables</a:t>
            </a:r>
            <a:r>
              <a:rPr lang="en" sz="4000"/>
              <a:t>:</a:t>
            </a:r>
            <a:endParaRPr sz="4000"/>
          </a:p>
          <a:p>
            <a:pPr indent="-482600" lvl="1" marL="914400" rtl="0" algn="l">
              <a:spcBef>
                <a:spcPts val="0"/>
              </a:spcBef>
              <a:spcAft>
                <a:spcPts val="0"/>
              </a:spcAft>
              <a:buSzPts val="4000"/>
              <a:buChar char="○"/>
            </a:pPr>
            <a:r>
              <a:rPr b="1" lang="en" sz="4000"/>
              <a:t>Day of the Week </a:t>
            </a:r>
            <a:r>
              <a:rPr lang="en" sz="4000"/>
              <a:t>(Categorical)</a:t>
            </a:r>
            <a:endParaRPr sz="4000"/>
          </a:p>
          <a:p>
            <a:pPr indent="-482600" lvl="1" marL="914400" rtl="0" algn="l">
              <a:spcBef>
                <a:spcPts val="0"/>
              </a:spcBef>
              <a:spcAft>
                <a:spcPts val="0"/>
              </a:spcAft>
              <a:buSzPts val="4000"/>
              <a:buChar char="○"/>
            </a:pPr>
            <a:r>
              <a:rPr b="1" lang="en" sz="4000"/>
              <a:t>Type of Recycling </a:t>
            </a:r>
            <a:r>
              <a:rPr lang="en" sz="4000"/>
              <a:t>(Categorical)</a:t>
            </a:r>
            <a:endParaRPr sz="4000"/>
          </a:p>
          <a:p>
            <a:pPr indent="-482600" lvl="1" marL="914400" rtl="0" algn="l">
              <a:spcBef>
                <a:spcPts val="0"/>
              </a:spcBef>
              <a:spcAft>
                <a:spcPts val="0"/>
              </a:spcAft>
              <a:buSzPts val="4000"/>
              <a:buChar char="○"/>
            </a:pPr>
            <a:r>
              <a:rPr b="1" lang="en" sz="4000"/>
              <a:t>Truck Arrival Order </a:t>
            </a:r>
            <a:r>
              <a:rPr lang="en" sz="4000"/>
              <a:t>(Categorical)</a:t>
            </a:r>
            <a:endParaRPr sz="4000"/>
          </a:p>
          <a:p>
            <a:pPr indent="-482600" lvl="1" marL="914400" rtl="0" algn="l">
              <a:spcBef>
                <a:spcPts val="0"/>
              </a:spcBef>
              <a:spcAft>
                <a:spcPts val="0"/>
              </a:spcAft>
              <a:buSzPts val="4000"/>
              <a:buChar char="○"/>
            </a:pPr>
            <a:r>
              <a:rPr b="1" lang="en" sz="4000"/>
              <a:t>Garbage Truck Time </a:t>
            </a:r>
            <a:r>
              <a:rPr lang="en" sz="4000"/>
              <a:t>(Continuous)</a:t>
            </a:r>
            <a:endParaRPr sz="4000"/>
          </a:p>
          <a:p>
            <a:pPr indent="-482600" lvl="1" marL="914400" rtl="0" algn="l">
              <a:spcBef>
                <a:spcPts val="0"/>
              </a:spcBef>
              <a:spcAft>
                <a:spcPts val="0"/>
              </a:spcAft>
              <a:buSzPts val="4000"/>
              <a:buChar char="○"/>
            </a:pPr>
            <a:r>
              <a:rPr b="1" lang="en" sz="4000"/>
              <a:t>Recycling Truck Time </a:t>
            </a:r>
            <a:r>
              <a:rPr lang="en" sz="4000"/>
              <a:t>(Continuous)</a:t>
            </a:r>
            <a:endParaRPr sz="4000"/>
          </a:p>
          <a:p>
            <a:pPr indent="-482600" lvl="1" marL="914400" rtl="0" algn="l">
              <a:spcBef>
                <a:spcPts val="0"/>
              </a:spcBef>
              <a:spcAft>
                <a:spcPts val="0"/>
              </a:spcAft>
              <a:buSzPts val="4000"/>
              <a:buChar char="○"/>
            </a:pPr>
            <a:r>
              <a:rPr b="1" lang="en" sz="4000"/>
              <a:t>Food Waste Truck Time </a:t>
            </a:r>
            <a:r>
              <a:rPr lang="en" sz="4000"/>
              <a:t>(Continuous)</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ctrTitle"/>
          </p:nvPr>
        </p:nvSpPr>
        <p:spPr>
          <a:xfrm>
            <a:off x="311325" y="418799"/>
            <a:ext cx="9963000" cy="9741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SzPts val="990"/>
              <a:buNone/>
            </a:pPr>
            <a:r>
              <a:rPr lang="en">
                <a:latin typeface="Bangers"/>
                <a:ea typeface="Bangers"/>
                <a:cs typeface="Bangers"/>
                <a:sym typeface="Bangers"/>
              </a:rPr>
              <a:t>Define: </a:t>
            </a:r>
            <a:r>
              <a:rPr lang="en">
                <a:latin typeface="Bangers"/>
                <a:ea typeface="Bangers"/>
                <a:cs typeface="Bangers"/>
                <a:sym typeface="Bangers"/>
              </a:rPr>
              <a:t>Operational Definition</a:t>
            </a:r>
            <a:endParaRPr>
              <a:latin typeface="Bangers"/>
              <a:ea typeface="Bangers"/>
              <a:cs typeface="Bangers"/>
              <a:sym typeface="Bangers"/>
            </a:endParaRPr>
          </a:p>
        </p:txBody>
      </p:sp>
      <p:sp>
        <p:nvSpPr>
          <p:cNvPr id="100" name="Google Shape;100;p20"/>
          <p:cNvSpPr txBox="1"/>
          <p:nvPr/>
        </p:nvSpPr>
        <p:spPr>
          <a:xfrm>
            <a:off x="479325" y="5507350"/>
            <a:ext cx="97950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rPr>
              <a:t>These are the three types of sanitation trucks in Taiwan. On the left is the garbage truck. In the middle is the food waste/compost truck. On the right is a recycling truck.</a:t>
            </a:r>
            <a:endParaRPr sz="3000">
              <a:solidFill>
                <a:schemeClr val="dk1"/>
              </a:solidFill>
            </a:endParaRPr>
          </a:p>
        </p:txBody>
      </p:sp>
      <p:pic>
        <p:nvPicPr>
          <p:cNvPr id="101" name="Google Shape;101;p20"/>
          <p:cNvPicPr preferRelativeResize="0"/>
          <p:nvPr/>
        </p:nvPicPr>
        <p:blipFill>
          <a:blip r:embed="rId3">
            <a:alphaModFix/>
          </a:blip>
          <a:stretch>
            <a:fillRect/>
          </a:stretch>
        </p:blipFill>
        <p:spPr>
          <a:xfrm>
            <a:off x="228775" y="1392899"/>
            <a:ext cx="2542942" cy="3809651"/>
          </a:xfrm>
          <a:prstGeom prst="rect">
            <a:avLst/>
          </a:prstGeom>
          <a:noFill/>
          <a:ln>
            <a:noFill/>
          </a:ln>
        </p:spPr>
      </p:pic>
      <p:pic>
        <p:nvPicPr>
          <p:cNvPr id="102" name="Google Shape;102;p20"/>
          <p:cNvPicPr preferRelativeResize="0"/>
          <p:nvPr/>
        </p:nvPicPr>
        <p:blipFill rotWithShape="1">
          <a:blip r:embed="rId4">
            <a:alphaModFix/>
          </a:blip>
          <a:srcRect b="0" l="13757" r="20034" t="0"/>
          <a:stretch/>
        </p:blipFill>
        <p:spPr>
          <a:xfrm>
            <a:off x="2924450" y="1392900"/>
            <a:ext cx="3783325" cy="3809650"/>
          </a:xfrm>
          <a:prstGeom prst="rect">
            <a:avLst/>
          </a:prstGeom>
          <a:noFill/>
          <a:ln>
            <a:noFill/>
          </a:ln>
        </p:spPr>
      </p:pic>
      <p:pic>
        <p:nvPicPr>
          <p:cNvPr id="103" name="Google Shape;103;p20"/>
          <p:cNvPicPr preferRelativeResize="0"/>
          <p:nvPr/>
        </p:nvPicPr>
        <p:blipFill>
          <a:blip r:embed="rId5">
            <a:alphaModFix/>
          </a:blip>
          <a:stretch>
            <a:fillRect/>
          </a:stretch>
        </p:blipFill>
        <p:spPr>
          <a:xfrm>
            <a:off x="6860500" y="1392900"/>
            <a:ext cx="3575700" cy="267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ctrTitle"/>
          </p:nvPr>
        </p:nvSpPr>
        <p:spPr>
          <a:xfrm>
            <a:off x="311325" y="418799"/>
            <a:ext cx="9963000" cy="9741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SzPts val="990"/>
              <a:buNone/>
            </a:pPr>
            <a:r>
              <a:rPr lang="en">
                <a:latin typeface="Bangers"/>
                <a:ea typeface="Bangers"/>
                <a:cs typeface="Bangers"/>
                <a:sym typeface="Bangers"/>
              </a:rPr>
              <a:t>Measure: Data Collection Plan</a:t>
            </a:r>
            <a:endParaRPr>
              <a:latin typeface="Bangers"/>
              <a:ea typeface="Bangers"/>
              <a:cs typeface="Bangers"/>
              <a:sym typeface="Bangers"/>
            </a:endParaRPr>
          </a:p>
        </p:txBody>
      </p:sp>
      <p:sp>
        <p:nvSpPr>
          <p:cNvPr id="109" name="Google Shape;109;p21"/>
          <p:cNvSpPr txBox="1"/>
          <p:nvPr/>
        </p:nvSpPr>
        <p:spPr>
          <a:xfrm>
            <a:off x="479325" y="5507350"/>
            <a:ext cx="9795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3000">
              <a:solidFill>
                <a:schemeClr val="dk1"/>
              </a:solidFill>
            </a:endParaRPr>
          </a:p>
        </p:txBody>
      </p:sp>
      <p:graphicFrame>
        <p:nvGraphicFramePr>
          <p:cNvPr id="110" name="Google Shape;110;p21"/>
          <p:cNvGraphicFramePr/>
          <p:nvPr/>
        </p:nvGraphicFramePr>
        <p:xfrm>
          <a:off x="224288" y="1252025"/>
          <a:ext cx="3000000" cy="3000000"/>
        </p:xfrm>
        <a:graphic>
          <a:graphicData uri="http://schemas.openxmlformats.org/drawingml/2006/table">
            <a:tbl>
              <a:tblPr>
                <a:noFill/>
                <a:tableStyleId>{4D79DEA4-47E6-4E12-9DB1-5F56C4A509A3}</a:tableStyleId>
              </a:tblPr>
              <a:tblGrid>
                <a:gridCol w="3443675"/>
                <a:gridCol w="3443675"/>
                <a:gridCol w="3443675"/>
              </a:tblGrid>
              <a:tr h="576050">
                <a:tc gridSpan="3">
                  <a:txBody>
                    <a:bodyPr/>
                    <a:lstStyle/>
                    <a:p>
                      <a:pPr indent="0" lvl="0" marL="0" rtl="0" algn="l">
                        <a:lnSpc>
                          <a:spcPct val="115000"/>
                        </a:lnSpc>
                        <a:spcBef>
                          <a:spcPts val="0"/>
                        </a:spcBef>
                        <a:spcAft>
                          <a:spcPts val="0"/>
                        </a:spcAft>
                        <a:buNone/>
                      </a:pPr>
                      <a:r>
                        <a:rPr b="1" lang="en" sz="2400">
                          <a:solidFill>
                            <a:schemeClr val="accent6"/>
                          </a:solidFill>
                        </a:rPr>
                        <a:t>Project:</a:t>
                      </a:r>
                      <a:r>
                        <a:rPr lang="en" sz="2400">
                          <a:solidFill>
                            <a:schemeClr val="accent6"/>
                          </a:solidFill>
                        </a:rPr>
                        <a:t> Measure Garbage Collection Times in Taipei City</a:t>
                      </a:r>
                      <a:endParaRPr sz="1700">
                        <a:solidFill>
                          <a:schemeClr val="accent6"/>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874425">
                <a:tc gridSpan="3">
                  <a:txBody>
                    <a:bodyPr/>
                    <a:lstStyle/>
                    <a:p>
                      <a:pPr indent="0" lvl="0" marL="0" rtl="0" algn="l">
                        <a:spcBef>
                          <a:spcPts val="0"/>
                        </a:spcBef>
                        <a:spcAft>
                          <a:spcPts val="0"/>
                        </a:spcAft>
                        <a:buNone/>
                      </a:pPr>
                      <a:r>
                        <a:rPr b="1" lang="en" sz="1800">
                          <a:solidFill>
                            <a:schemeClr val="dk1"/>
                          </a:solidFill>
                        </a:rPr>
                        <a:t>What questions do you want to answer?</a:t>
                      </a:r>
                      <a:endParaRPr b="1"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Are the garbage trucks in my neighborhood spending the appropriate amount of time at my stop?</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Could the labor force be reduced or put to work more efficiently?</a:t>
                      </a:r>
                      <a:endParaRPr sz="1800">
                        <a:solidFill>
                          <a:schemeClr val="dk1"/>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638200">
                <a:tc gridSpan="3">
                  <a:txBody>
                    <a:bodyPr/>
                    <a:lstStyle/>
                    <a:p>
                      <a:pPr indent="0" lvl="0" marL="0" rtl="0" algn="l">
                        <a:spcBef>
                          <a:spcPts val="0"/>
                        </a:spcBef>
                        <a:spcAft>
                          <a:spcPts val="0"/>
                        </a:spcAft>
                        <a:buNone/>
                      </a:pPr>
                      <a:r>
                        <a:rPr b="1" lang="en" sz="1800">
                          <a:solidFill>
                            <a:schemeClr val="dk1"/>
                          </a:solidFill>
                        </a:rPr>
                        <a:t>How was the data </a:t>
                      </a:r>
                      <a:r>
                        <a:rPr b="1" lang="en" sz="1800">
                          <a:solidFill>
                            <a:schemeClr val="dk1"/>
                          </a:solidFill>
                        </a:rPr>
                        <a:t>recorded</a:t>
                      </a:r>
                      <a:r>
                        <a:rPr b="1" lang="en" sz="1800">
                          <a:solidFill>
                            <a:schemeClr val="dk1"/>
                          </a:solidFill>
                        </a:rPr>
                        <a:t>?</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times for each page reading were recorded in Microsoft Excel. Subsequently, the data was transferred to the Microsoft Excel sheet provided by the instructor.</a:t>
                      </a:r>
                      <a:endParaRPr sz="1800">
                        <a:solidFill>
                          <a:schemeClr val="dk1"/>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638200">
                <a:tc gridSpan="3">
                  <a:txBody>
                    <a:bodyPr/>
                    <a:lstStyle/>
                    <a:p>
                      <a:pPr indent="0" lvl="0" marL="0" rtl="0" algn="l">
                        <a:spcBef>
                          <a:spcPts val="0"/>
                        </a:spcBef>
                        <a:spcAft>
                          <a:spcPts val="0"/>
                        </a:spcAft>
                        <a:buNone/>
                      </a:pPr>
                      <a:r>
                        <a:rPr b="1" lang="en" sz="1800">
                          <a:solidFill>
                            <a:schemeClr val="dk1"/>
                          </a:solidFill>
                        </a:rPr>
                        <a:t>How did you ensure consistency and stability?</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sanitation trucks stop at my house twice a day, but I only kept data for the evening garbage collection.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 kept track of the time for the stop on five days of the week, Mondays, Tuesdays, Thursdays, Fridays, and Saturdays. There is no garbage </a:t>
                      </a:r>
                      <a:r>
                        <a:rPr lang="en" sz="1800">
                          <a:solidFill>
                            <a:schemeClr val="dk1"/>
                          </a:solidFill>
                        </a:rPr>
                        <a:t>collection</a:t>
                      </a:r>
                      <a:r>
                        <a:rPr lang="en" sz="1800">
                          <a:solidFill>
                            <a:schemeClr val="dk1"/>
                          </a:solidFill>
                        </a:rPr>
                        <a:t> on Wednesdays or Sundays.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 started the timer when the first truck arrived, and I ended the timer when the last truck left.</a:t>
                      </a:r>
                      <a:endParaRPr sz="1800">
                        <a:solidFill>
                          <a:schemeClr val="dk1"/>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2151425" y="71925"/>
            <a:ext cx="84357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Measure: </a:t>
            </a:r>
            <a:r>
              <a:rPr lang="en" sz="3000">
                <a:solidFill>
                  <a:schemeClr val="dk1"/>
                </a:solidFill>
                <a:latin typeface="Bangers"/>
                <a:ea typeface="Bangers"/>
                <a:cs typeface="Bangers"/>
                <a:sym typeface="Bangers"/>
              </a:rPr>
              <a:t>What are we working with?</a:t>
            </a:r>
            <a:endParaRPr sz="3000"/>
          </a:p>
        </p:txBody>
      </p:sp>
      <p:sp>
        <p:nvSpPr>
          <p:cNvPr id="116" name="Google Shape;116;p22"/>
          <p:cNvSpPr txBox="1"/>
          <p:nvPr>
            <p:ph idx="1" type="subTitle"/>
          </p:nvPr>
        </p:nvSpPr>
        <p:spPr>
          <a:xfrm>
            <a:off x="135426" y="5308550"/>
            <a:ext cx="10451700" cy="2123100"/>
          </a:xfrm>
          <a:prstGeom prst="rect">
            <a:avLst/>
          </a:prstGeom>
        </p:spPr>
        <p:txBody>
          <a:bodyPr anchorCtr="0" anchor="t" bIns="116050" lIns="116050" spcFirstLastPara="1" rIns="116050" wrap="square" tIns="116050">
            <a:normAutofit fontScale="70000" lnSpcReduction="20000"/>
          </a:bodyPr>
          <a:lstStyle/>
          <a:p>
            <a:pPr indent="0" lvl="0" marL="0" rtl="0" algn="l">
              <a:spcBef>
                <a:spcPts val="0"/>
              </a:spcBef>
              <a:spcAft>
                <a:spcPts val="0"/>
              </a:spcAft>
              <a:buNone/>
            </a:pPr>
            <a:r>
              <a:rPr lang="en"/>
              <a:t>With a p-value greater than 0.05, we fail to reject the null hypothesis of normality. The normal probability plot and histogram show the shape of a normal distribution. The histogram shows low variance since many points lie in the bin near the center. However, the histogram is skewed slightly left. There are no outliers. Therefore, we will use the average (mean) to center our data. The data was collected successfully. </a:t>
            </a:r>
            <a:endParaRPr/>
          </a:p>
        </p:txBody>
      </p:sp>
      <p:graphicFrame>
        <p:nvGraphicFramePr>
          <p:cNvPr id="117" name="Google Shape;117;p22"/>
          <p:cNvGraphicFramePr/>
          <p:nvPr/>
        </p:nvGraphicFramePr>
        <p:xfrm>
          <a:off x="258575" y="379800"/>
          <a:ext cx="3000000" cy="3000000"/>
        </p:xfrm>
        <a:graphic>
          <a:graphicData uri="http://schemas.openxmlformats.org/drawingml/2006/table">
            <a:tbl>
              <a:tblPr>
                <a:noFill/>
                <a:tableStyleId>{15212F49-BD1A-43C9-AB79-9983F49BFA0C}</a:tableStyleId>
              </a:tblPr>
              <a:tblGrid>
                <a:gridCol w="914325"/>
                <a:gridCol w="754175"/>
              </a:tblGrid>
              <a:tr h="456675">
                <a:tc>
                  <a:txBody>
                    <a:bodyPr/>
                    <a:lstStyle/>
                    <a:p>
                      <a:pPr indent="0" lvl="0" marL="0" rtl="0" algn="l">
                        <a:spcBef>
                          <a:spcPts val="0"/>
                        </a:spcBef>
                        <a:spcAft>
                          <a:spcPts val="0"/>
                        </a:spcAft>
                        <a:buNone/>
                      </a:pPr>
                      <a:r>
                        <a:rPr lang="en" sz="1300">
                          <a:solidFill>
                            <a:schemeClr val="dk1"/>
                          </a:solidFill>
                        </a:rPr>
                        <a:t>Average</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1"/>
                          </a:solidFill>
                        </a:rPr>
                        <a:t>356.72</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6675">
                <a:tc>
                  <a:txBody>
                    <a:bodyPr/>
                    <a:lstStyle/>
                    <a:p>
                      <a:pPr indent="0" lvl="0" marL="0" rtl="0" algn="l">
                        <a:spcBef>
                          <a:spcPts val="0"/>
                        </a:spcBef>
                        <a:spcAft>
                          <a:spcPts val="0"/>
                        </a:spcAft>
                        <a:buNone/>
                      </a:pPr>
                      <a:r>
                        <a:rPr lang="en" sz="1300">
                          <a:solidFill>
                            <a:schemeClr val="dk1"/>
                          </a:solidFill>
                        </a:rPr>
                        <a:t>St Dev</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1"/>
                          </a:solidFill>
                        </a:rPr>
                        <a:t>54.97</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6675">
                <a:tc>
                  <a:txBody>
                    <a:bodyPr/>
                    <a:lstStyle/>
                    <a:p>
                      <a:pPr indent="0" lvl="0" marL="0" rtl="0" algn="l">
                        <a:spcBef>
                          <a:spcPts val="0"/>
                        </a:spcBef>
                        <a:spcAft>
                          <a:spcPts val="0"/>
                        </a:spcAft>
                        <a:buNone/>
                      </a:pPr>
                      <a:r>
                        <a:rPr lang="en" sz="1300">
                          <a:solidFill>
                            <a:schemeClr val="dk1"/>
                          </a:solidFill>
                        </a:rPr>
                        <a:t>n</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1"/>
                          </a:solidFill>
                        </a:rPr>
                        <a:t>25</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6675">
                <a:tc>
                  <a:txBody>
                    <a:bodyPr/>
                    <a:lstStyle/>
                    <a:p>
                      <a:pPr indent="0" lvl="0" marL="0" rtl="0" algn="l">
                        <a:spcBef>
                          <a:spcPts val="0"/>
                        </a:spcBef>
                        <a:spcAft>
                          <a:spcPts val="0"/>
                        </a:spcAft>
                        <a:buNone/>
                      </a:pPr>
                      <a:r>
                        <a:rPr lang="en" sz="1300">
                          <a:solidFill>
                            <a:schemeClr val="dk1"/>
                          </a:solidFill>
                        </a:rPr>
                        <a:t>Median</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1"/>
                          </a:solidFill>
                        </a:rPr>
                        <a:t>349</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6675">
                <a:tc>
                  <a:txBody>
                    <a:bodyPr/>
                    <a:lstStyle/>
                    <a:p>
                      <a:pPr indent="0" lvl="0" marL="0" rtl="0" algn="l">
                        <a:spcBef>
                          <a:spcPts val="0"/>
                        </a:spcBef>
                        <a:spcAft>
                          <a:spcPts val="0"/>
                        </a:spcAft>
                        <a:buNone/>
                      </a:pPr>
                      <a:r>
                        <a:rPr lang="en" sz="1300">
                          <a:solidFill>
                            <a:schemeClr val="dk1"/>
                          </a:solidFill>
                        </a:rPr>
                        <a:t>S</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1"/>
                          </a:solidFill>
                        </a:rPr>
                        <a:t>-623.52</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6675">
                <a:tc>
                  <a:txBody>
                    <a:bodyPr/>
                    <a:lstStyle/>
                    <a:p>
                      <a:pPr indent="0" lvl="0" marL="0" rtl="0" algn="l">
                        <a:spcBef>
                          <a:spcPts val="0"/>
                        </a:spcBef>
                        <a:spcAft>
                          <a:spcPts val="0"/>
                        </a:spcAft>
                        <a:buNone/>
                      </a:pPr>
                      <a:r>
                        <a:rPr lang="en" sz="1300">
                          <a:solidFill>
                            <a:schemeClr val="dk1"/>
                          </a:solidFill>
                        </a:rPr>
                        <a:t>AD</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1"/>
                          </a:solidFill>
                        </a:rPr>
                        <a:t>0.301</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6675">
                <a:tc>
                  <a:txBody>
                    <a:bodyPr/>
                    <a:lstStyle/>
                    <a:p>
                      <a:pPr indent="0" lvl="0" marL="0" rtl="0" algn="l">
                        <a:spcBef>
                          <a:spcPts val="0"/>
                        </a:spcBef>
                        <a:spcAft>
                          <a:spcPts val="0"/>
                        </a:spcAft>
                        <a:buNone/>
                      </a:pPr>
                      <a:r>
                        <a:rPr lang="en" sz="1300">
                          <a:solidFill>
                            <a:schemeClr val="dk1"/>
                          </a:solidFill>
                        </a:rPr>
                        <a:t>AD*</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1"/>
                          </a:solidFill>
                        </a:rPr>
                        <a:t>0.311</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6675">
                <a:tc>
                  <a:txBody>
                    <a:bodyPr/>
                    <a:lstStyle/>
                    <a:p>
                      <a:pPr indent="0" lvl="0" marL="0" rtl="0" algn="l">
                        <a:spcBef>
                          <a:spcPts val="0"/>
                        </a:spcBef>
                        <a:spcAft>
                          <a:spcPts val="0"/>
                        </a:spcAft>
                        <a:buNone/>
                      </a:pPr>
                      <a:r>
                        <a:rPr lang="en" sz="1300">
                          <a:solidFill>
                            <a:schemeClr val="dk1"/>
                          </a:solidFill>
                        </a:rPr>
                        <a:t>p Value</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1"/>
                          </a:solidFill>
                        </a:rPr>
                        <a:t>0.554</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6675">
                <a:tc>
                  <a:txBody>
                    <a:bodyPr/>
                    <a:lstStyle/>
                    <a:p>
                      <a:pPr indent="0" lvl="0" marL="0" rtl="0" algn="l">
                        <a:spcBef>
                          <a:spcPts val="0"/>
                        </a:spcBef>
                        <a:spcAft>
                          <a:spcPts val="0"/>
                        </a:spcAft>
                        <a:buNone/>
                      </a:pPr>
                      <a:r>
                        <a:rPr lang="en" sz="1300">
                          <a:solidFill>
                            <a:schemeClr val="dk1"/>
                          </a:solidFill>
                        </a:rPr>
                        <a:t>Min</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1"/>
                          </a:solidFill>
                        </a:rPr>
                        <a:t>250</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6675">
                <a:tc>
                  <a:txBody>
                    <a:bodyPr/>
                    <a:lstStyle/>
                    <a:p>
                      <a:pPr indent="0" lvl="0" marL="0" rtl="0" algn="l">
                        <a:spcBef>
                          <a:spcPts val="0"/>
                        </a:spcBef>
                        <a:spcAft>
                          <a:spcPts val="0"/>
                        </a:spcAft>
                        <a:buNone/>
                      </a:pPr>
                      <a:r>
                        <a:rPr lang="en" sz="1300">
                          <a:solidFill>
                            <a:schemeClr val="dk1"/>
                          </a:solidFill>
                        </a:rPr>
                        <a:t>Max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1"/>
                          </a:solidFill>
                        </a:rPr>
                        <a:t>472</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18" name="Google Shape;118;p22"/>
          <p:cNvPicPr preferRelativeResize="0"/>
          <p:nvPr/>
        </p:nvPicPr>
        <p:blipFill>
          <a:blip r:embed="rId3">
            <a:alphaModFix/>
          </a:blip>
          <a:stretch>
            <a:fillRect/>
          </a:stretch>
        </p:blipFill>
        <p:spPr>
          <a:xfrm>
            <a:off x="5970858" y="2236675"/>
            <a:ext cx="4500817" cy="2709867"/>
          </a:xfrm>
          <a:prstGeom prst="rect">
            <a:avLst/>
          </a:prstGeom>
          <a:noFill/>
          <a:ln cap="flat" cmpd="sng" w="9525">
            <a:solidFill>
              <a:schemeClr val="dk1"/>
            </a:solidFill>
            <a:prstDash val="solid"/>
            <a:round/>
            <a:headEnd len="sm" w="sm" type="none"/>
            <a:tailEnd len="sm" w="sm" type="none"/>
          </a:ln>
        </p:spPr>
      </p:pic>
      <p:pic>
        <p:nvPicPr>
          <p:cNvPr id="119" name="Google Shape;119;p22"/>
          <p:cNvPicPr preferRelativeResize="0"/>
          <p:nvPr/>
        </p:nvPicPr>
        <p:blipFill rotWithShape="1">
          <a:blip r:embed="rId4">
            <a:alphaModFix/>
          </a:blip>
          <a:srcRect b="4242" l="5058" r="16386" t="0"/>
          <a:stretch/>
        </p:blipFill>
        <p:spPr>
          <a:xfrm>
            <a:off x="2062875" y="1512900"/>
            <a:ext cx="3772163" cy="343364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182950" y="127575"/>
            <a:ext cx="101445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solidFill>
                  <a:schemeClr val="dk1"/>
                </a:solidFill>
                <a:latin typeface="Bangers"/>
                <a:ea typeface="Bangers"/>
                <a:cs typeface="Bangers"/>
                <a:sym typeface="Bangers"/>
              </a:rPr>
              <a:t>Measure: </a:t>
            </a:r>
            <a:r>
              <a:rPr lang="en" sz="3000">
                <a:solidFill>
                  <a:schemeClr val="dk1"/>
                </a:solidFill>
                <a:latin typeface="Bangers"/>
                <a:ea typeface="Bangers"/>
                <a:cs typeface="Bangers"/>
                <a:sym typeface="Bangers"/>
              </a:rPr>
              <a:t>How well are we doing?</a:t>
            </a:r>
            <a:endParaRPr sz="3000"/>
          </a:p>
        </p:txBody>
      </p:sp>
      <p:sp>
        <p:nvSpPr>
          <p:cNvPr id="125" name="Google Shape;125;p23"/>
          <p:cNvSpPr txBox="1"/>
          <p:nvPr>
            <p:ph idx="1" type="subTitle"/>
          </p:nvPr>
        </p:nvSpPr>
        <p:spPr>
          <a:xfrm>
            <a:off x="6626250" y="1360175"/>
            <a:ext cx="3930000" cy="6010500"/>
          </a:xfrm>
          <a:prstGeom prst="rect">
            <a:avLst/>
          </a:prstGeom>
        </p:spPr>
        <p:txBody>
          <a:bodyPr anchorCtr="0" anchor="t" bIns="116050" lIns="116050" spcFirstLastPara="1" rIns="116050" wrap="square" tIns="116050">
            <a:normAutofit lnSpcReduction="10000"/>
          </a:bodyPr>
          <a:lstStyle/>
          <a:p>
            <a:pPr indent="0" lvl="0" marL="0" rtl="0" algn="ctr">
              <a:spcBef>
                <a:spcPts val="0"/>
              </a:spcBef>
              <a:spcAft>
                <a:spcPts val="0"/>
              </a:spcAft>
              <a:buNone/>
            </a:pPr>
            <a:r>
              <a:rPr lang="en"/>
              <a:t>With an upper spec limit of 500 seconds, the process has a 99.54% chance of being completed on time. A score of 4.11 sigma is quite good, but could be improved. </a:t>
            </a:r>
            <a:endParaRPr/>
          </a:p>
        </p:txBody>
      </p:sp>
      <p:pic>
        <p:nvPicPr>
          <p:cNvPr id="126" name="Google Shape;126;p23"/>
          <p:cNvPicPr preferRelativeResize="0"/>
          <p:nvPr/>
        </p:nvPicPr>
        <p:blipFill rotWithShape="1">
          <a:blip r:embed="rId3">
            <a:alphaModFix/>
          </a:blip>
          <a:srcRect b="11866" l="1320" r="56640" t="14202"/>
          <a:stretch/>
        </p:blipFill>
        <p:spPr>
          <a:xfrm>
            <a:off x="382975" y="1559725"/>
            <a:ext cx="5796374" cy="5734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 PresentationGO Dark">
  <a:themeElements>
    <a:clrScheme name="PGO2">
      <a:dk1>
        <a:srgbClr val="000000"/>
      </a:dk1>
      <a:lt1>
        <a:srgbClr val="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