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7560000" cx="10692000"/>
  <p:notesSz cx="7560000" cy="10692000"/>
  <p:embeddedFontLst>
    <p:embeddedFont>
      <p:font typeface="Bangers"/>
      <p:regular r:id="rId30"/>
    </p:embeddedFont>
    <p:embeddedFont>
      <p:font typeface="Helvetica Neue"/>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5B033E-5E17-4A40-8302-63D27607F38D}">
  <a:tblStyle styleId="{D95B033E-5E17-4A40-8302-63D27607F38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16AF65F-BA50-4BF9-9982-5E1C27C816E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4FD8F48-F066-434E-8EAD-CDBDC9F23F22}"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81" orient="horz"/>
        <p:guide pos="336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HelveticaNeue-regular.fntdata"/><Relationship Id="rId30" Type="http://schemas.openxmlformats.org/officeDocument/2006/relationships/font" Target="fonts/Bangers-regular.fntdata"/><Relationship Id="rId11" Type="http://schemas.openxmlformats.org/officeDocument/2006/relationships/slide" Target="slides/slide4.xml"/><Relationship Id="rId33" Type="http://schemas.openxmlformats.org/officeDocument/2006/relationships/font" Target="fonts/HelveticaNeue-italic.fntdata"/><Relationship Id="rId10" Type="http://schemas.openxmlformats.org/officeDocument/2006/relationships/slide" Target="slides/slide3.xml"/><Relationship Id="rId32" Type="http://schemas.openxmlformats.org/officeDocument/2006/relationships/font" Target="fonts/HelveticaNeue-bold.fntdata"/><Relationship Id="rId13" Type="http://schemas.openxmlformats.org/officeDocument/2006/relationships/slide" Target="slides/slide6.xml"/><Relationship Id="rId35" Type="http://schemas.openxmlformats.org/officeDocument/2006/relationships/font" Target="fonts/OpenSans-regular.fntdata"/><Relationship Id="rId12" Type="http://schemas.openxmlformats.org/officeDocument/2006/relationships/slide" Target="slides/slide5.xml"/><Relationship Id="rId34" Type="http://schemas.openxmlformats.org/officeDocument/2006/relationships/font" Target="fonts/HelveticaNeue-boldItalic.fntdata"/><Relationship Id="rId15" Type="http://schemas.openxmlformats.org/officeDocument/2006/relationships/slide" Target="slides/slide8.xml"/><Relationship Id="rId37" Type="http://schemas.openxmlformats.org/officeDocument/2006/relationships/font" Target="fonts/OpenSans-italic.fntdata"/><Relationship Id="rId14" Type="http://schemas.openxmlformats.org/officeDocument/2006/relationships/slide" Target="slides/slide7.xml"/><Relationship Id="rId36" Type="http://schemas.openxmlformats.org/officeDocument/2006/relationships/font" Target="fonts/OpenSans-bold.fntdata"/><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font" Target="fonts/OpenSans-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f406e1ec0_0_78: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f406e1ec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17db1a3f0_0_200:notes"/>
          <p:cNvSpPr/>
          <p:nvPr>
            <p:ph idx="2" type="sldImg"/>
          </p:nvPr>
        </p:nvSpPr>
        <p:spPr>
          <a:xfrm>
            <a:off x="1374300" y="1336500"/>
            <a:ext cx="4811400" cy="3608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1017db1a3f0_0_200:notes"/>
          <p:cNvSpPr txBox="1"/>
          <p:nvPr>
            <p:ph idx="1" type="body"/>
          </p:nvPr>
        </p:nvSpPr>
        <p:spPr>
          <a:xfrm>
            <a:off x="756000" y="5145525"/>
            <a:ext cx="6048000" cy="4210200"/>
          </a:xfrm>
          <a:prstGeom prst="rect">
            <a:avLst/>
          </a:prstGeom>
          <a:noFill/>
          <a:ln>
            <a:noFill/>
          </a:ln>
        </p:spPr>
        <p:txBody>
          <a:bodyPr anchorCtr="0" anchor="t" bIns="51400" lIns="102825" spcFirstLastPara="1" rIns="102825" wrap="square" tIns="51400">
            <a:noAutofit/>
          </a:bodyPr>
          <a:lstStyle/>
          <a:p>
            <a:pPr indent="0" lvl="0" marL="0" rtl="0" algn="l">
              <a:spcBef>
                <a:spcPts val="0"/>
              </a:spcBef>
              <a:spcAft>
                <a:spcPts val="0"/>
              </a:spcAft>
              <a:buNone/>
            </a:pPr>
            <a:r>
              <a:rPr lang="en"/>
              <a:t>© Copyright </a:t>
            </a:r>
            <a:r>
              <a:rPr b="1" lang="en"/>
              <a:t>PresentationGO.com</a:t>
            </a:r>
            <a:r>
              <a:rPr lang="en"/>
              <a:t> – The free PowerPoint and Google Slides template library</a:t>
            </a:r>
            <a:endParaRPr/>
          </a:p>
        </p:txBody>
      </p:sp>
      <p:sp>
        <p:nvSpPr>
          <p:cNvPr id="138" name="Google Shape;138;g1017db1a3f0_0_200:notes"/>
          <p:cNvSpPr txBox="1"/>
          <p:nvPr>
            <p:ph idx="12" type="sldNum"/>
          </p:nvPr>
        </p:nvSpPr>
        <p:spPr>
          <a:xfrm>
            <a:off x="4282250" y="10155545"/>
            <a:ext cx="3276000" cy="536400"/>
          </a:xfrm>
          <a:prstGeom prst="rect">
            <a:avLst/>
          </a:prstGeom>
          <a:noFill/>
          <a:ln>
            <a:noFill/>
          </a:ln>
        </p:spPr>
        <p:txBody>
          <a:bodyPr anchorCtr="0" anchor="b" bIns="51400" lIns="102825" spcFirstLastPara="1" rIns="102825" wrap="square" tIns="51400">
            <a:noAutofit/>
          </a:bodyPr>
          <a:lstStyle/>
          <a:p>
            <a:pPr indent="0" lvl="0" marL="0" rtl="0" algn="r">
              <a:spcBef>
                <a:spcPts val="0"/>
              </a:spcBef>
              <a:spcAft>
                <a:spcPts val="0"/>
              </a:spcAft>
              <a:buNone/>
            </a:pPr>
            <a:fld id="{00000000-1234-1234-1234-123412341234}" type="slidenum">
              <a:rPr lang="en" sz="1600"/>
              <a:t>‹#›</a:t>
            </a:fld>
            <a:endParaRPr sz="16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23333fc82_0_39:notes"/>
          <p:cNvSpPr/>
          <p:nvPr>
            <p:ph idx="2" type="sldImg"/>
          </p:nvPr>
        </p:nvSpPr>
        <p:spPr>
          <a:xfrm>
            <a:off x="1374300" y="1336500"/>
            <a:ext cx="4811400" cy="3608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1023333fc82_0_39:notes"/>
          <p:cNvSpPr txBox="1"/>
          <p:nvPr>
            <p:ph idx="1" type="body"/>
          </p:nvPr>
        </p:nvSpPr>
        <p:spPr>
          <a:xfrm>
            <a:off x="756000" y="5145525"/>
            <a:ext cx="6048000" cy="4210200"/>
          </a:xfrm>
          <a:prstGeom prst="rect">
            <a:avLst/>
          </a:prstGeom>
          <a:noFill/>
          <a:ln>
            <a:noFill/>
          </a:ln>
        </p:spPr>
        <p:txBody>
          <a:bodyPr anchorCtr="0" anchor="t" bIns="51400" lIns="102825" spcFirstLastPara="1" rIns="102825" wrap="square" tIns="51400">
            <a:noAutofit/>
          </a:bodyPr>
          <a:lstStyle/>
          <a:p>
            <a:pPr indent="0" lvl="0" marL="0" rtl="0" algn="l">
              <a:spcBef>
                <a:spcPts val="0"/>
              </a:spcBef>
              <a:spcAft>
                <a:spcPts val="0"/>
              </a:spcAft>
              <a:buNone/>
            </a:pPr>
            <a:r>
              <a:rPr lang="en"/>
              <a:t>© Copyright </a:t>
            </a:r>
            <a:r>
              <a:rPr b="1" lang="en"/>
              <a:t>PresentationGO.com</a:t>
            </a:r>
            <a:r>
              <a:rPr lang="en"/>
              <a:t> – The free PowerPoint and Google Slides template library</a:t>
            </a:r>
            <a:endParaRPr/>
          </a:p>
        </p:txBody>
      </p:sp>
      <p:sp>
        <p:nvSpPr>
          <p:cNvPr id="152" name="Google Shape;152;g1023333fc82_0_39:notes"/>
          <p:cNvSpPr txBox="1"/>
          <p:nvPr>
            <p:ph idx="12" type="sldNum"/>
          </p:nvPr>
        </p:nvSpPr>
        <p:spPr>
          <a:xfrm>
            <a:off x="4282250" y="10155545"/>
            <a:ext cx="3276000" cy="536400"/>
          </a:xfrm>
          <a:prstGeom prst="rect">
            <a:avLst/>
          </a:prstGeom>
          <a:noFill/>
          <a:ln>
            <a:noFill/>
          </a:ln>
        </p:spPr>
        <p:txBody>
          <a:bodyPr anchorCtr="0" anchor="b" bIns="51400" lIns="102825" spcFirstLastPara="1" rIns="102825" wrap="square" tIns="51400">
            <a:noAutofit/>
          </a:bodyPr>
          <a:lstStyle/>
          <a:p>
            <a:pPr indent="0" lvl="0" marL="0" rtl="0" algn="r">
              <a:spcBef>
                <a:spcPts val="0"/>
              </a:spcBef>
              <a:spcAft>
                <a:spcPts val="0"/>
              </a:spcAft>
              <a:buNone/>
            </a:pPr>
            <a:fld id="{00000000-1234-1234-1234-123412341234}" type="slidenum">
              <a:rPr lang="en" sz="1600"/>
              <a:t>‹#›</a:t>
            </a:fld>
            <a:endParaRPr sz="16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c2dff887a_0_41: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c2dff887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c2dff887a_0_4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c2dff887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c2dff887a_0_49: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c2dff887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1897a6cd3_0_48: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1897a6cd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c2dff887a_0_61: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c2dff887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23333fc82_0_2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23333fc8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23333fc82_0_74: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23333fc8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f406e1ec0_0_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f406e1e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23333fc82_0_1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23333fc8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23333fc82_0_82: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23333fc8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0be47a302_0_46: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f0be47a30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f406e1ec0_0_1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f406e1ec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259328fb1_0_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259328f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f406e1ec0_0_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f406e1e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c2dff887a_0_32: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c2dff887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c2dff887a_0_1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c2dff88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0be47a302_0_36: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0be47a30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0be47a302_0_14: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0be47a30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64478" y="1094388"/>
            <a:ext cx="9963000" cy="3016800"/>
          </a:xfrm>
          <a:prstGeom prst="rect">
            <a:avLst/>
          </a:prstGeom>
        </p:spPr>
        <p:txBody>
          <a:bodyPr anchorCtr="0" anchor="b" bIns="116050" lIns="116050" spcFirstLastPara="1" rIns="116050" wrap="square" tIns="116050">
            <a:normAutofit/>
          </a:bodyPr>
          <a:lstStyle>
            <a:lvl1pPr lvl="0" algn="ctr">
              <a:spcBef>
                <a:spcPts val="0"/>
              </a:spcBef>
              <a:spcAft>
                <a:spcPts val="0"/>
              </a:spcAft>
              <a:buSzPts val="6600"/>
              <a:buNone/>
              <a:defRPr sz="66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p:txBody>
      </p:sp>
      <p:sp>
        <p:nvSpPr>
          <p:cNvPr id="11" name="Google Shape;11;p2"/>
          <p:cNvSpPr txBox="1"/>
          <p:nvPr>
            <p:ph idx="1" type="subTitle"/>
          </p:nvPr>
        </p:nvSpPr>
        <p:spPr>
          <a:xfrm>
            <a:off x="364468" y="4165643"/>
            <a:ext cx="9963000" cy="1164900"/>
          </a:xfrm>
          <a:prstGeom prst="rect">
            <a:avLst/>
          </a:prstGeom>
        </p:spPr>
        <p:txBody>
          <a:bodyPr anchorCtr="0" anchor="t" bIns="116050" lIns="116050" spcFirstLastPara="1" rIns="116050" wrap="square" tIns="11605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 name="Google Shape;12;p2"/>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64468" y="1625801"/>
            <a:ext cx="9963000" cy="2886000"/>
          </a:xfrm>
          <a:prstGeom prst="rect">
            <a:avLst/>
          </a:prstGeom>
        </p:spPr>
        <p:txBody>
          <a:bodyPr anchorCtr="0" anchor="b" bIns="116050" lIns="116050" spcFirstLastPara="1" rIns="116050" wrap="square" tIns="116050">
            <a:normAutofit/>
          </a:bodyPr>
          <a:lstStyle>
            <a:lvl1pPr lvl="0" algn="ctr">
              <a:spcBef>
                <a:spcPts val="0"/>
              </a:spcBef>
              <a:spcAft>
                <a:spcPts val="0"/>
              </a:spcAft>
              <a:buSzPts val="15200"/>
              <a:buNone/>
              <a:defRPr sz="15200"/>
            </a:lvl1pPr>
            <a:lvl2pPr lvl="1" algn="ctr">
              <a:spcBef>
                <a:spcPts val="0"/>
              </a:spcBef>
              <a:spcAft>
                <a:spcPts val="0"/>
              </a:spcAft>
              <a:buSzPts val="15200"/>
              <a:buNone/>
              <a:defRPr sz="15200"/>
            </a:lvl2pPr>
            <a:lvl3pPr lvl="2" algn="ctr">
              <a:spcBef>
                <a:spcPts val="0"/>
              </a:spcBef>
              <a:spcAft>
                <a:spcPts val="0"/>
              </a:spcAft>
              <a:buSzPts val="15200"/>
              <a:buNone/>
              <a:defRPr sz="15200"/>
            </a:lvl3pPr>
            <a:lvl4pPr lvl="3" algn="ctr">
              <a:spcBef>
                <a:spcPts val="0"/>
              </a:spcBef>
              <a:spcAft>
                <a:spcPts val="0"/>
              </a:spcAft>
              <a:buSzPts val="15200"/>
              <a:buNone/>
              <a:defRPr sz="15200"/>
            </a:lvl4pPr>
            <a:lvl5pPr lvl="4" algn="ctr">
              <a:spcBef>
                <a:spcPts val="0"/>
              </a:spcBef>
              <a:spcAft>
                <a:spcPts val="0"/>
              </a:spcAft>
              <a:buSzPts val="15200"/>
              <a:buNone/>
              <a:defRPr sz="15200"/>
            </a:lvl5pPr>
            <a:lvl6pPr lvl="5" algn="ctr">
              <a:spcBef>
                <a:spcPts val="0"/>
              </a:spcBef>
              <a:spcAft>
                <a:spcPts val="0"/>
              </a:spcAft>
              <a:buSzPts val="15200"/>
              <a:buNone/>
              <a:defRPr sz="15200"/>
            </a:lvl6pPr>
            <a:lvl7pPr lvl="6" algn="ctr">
              <a:spcBef>
                <a:spcPts val="0"/>
              </a:spcBef>
              <a:spcAft>
                <a:spcPts val="0"/>
              </a:spcAft>
              <a:buSzPts val="15200"/>
              <a:buNone/>
              <a:defRPr sz="15200"/>
            </a:lvl7pPr>
            <a:lvl8pPr lvl="7" algn="ctr">
              <a:spcBef>
                <a:spcPts val="0"/>
              </a:spcBef>
              <a:spcAft>
                <a:spcPts val="0"/>
              </a:spcAft>
              <a:buSzPts val="15200"/>
              <a:buNone/>
              <a:defRPr sz="15200"/>
            </a:lvl8pPr>
            <a:lvl9pPr lvl="8" algn="ctr">
              <a:spcBef>
                <a:spcPts val="0"/>
              </a:spcBef>
              <a:spcAft>
                <a:spcPts val="0"/>
              </a:spcAft>
              <a:buSzPts val="15200"/>
              <a:buNone/>
              <a:defRPr sz="15200"/>
            </a:lvl9pPr>
          </a:lstStyle>
          <a:p>
            <a:r>
              <a:t>xx%</a:t>
            </a:r>
          </a:p>
        </p:txBody>
      </p:sp>
      <p:sp>
        <p:nvSpPr>
          <p:cNvPr id="46" name="Google Shape;46;p11"/>
          <p:cNvSpPr txBox="1"/>
          <p:nvPr>
            <p:ph idx="1" type="body"/>
          </p:nvPr>
        </p:nvSpPr>
        <p:spPr>
          <a:xfrm>
            <a:off x="364468" y="4633192"/>
            <a:ext cx="9963000" cy="1911900"/>
          </a:xfrm>
          <a:prstGeom prst="rect">
            <a:avLst/>
          </a:prstGeom>
        </p:spPr>
        <p:txBody>
          <a:bodyPr anchorCtr="0" anchor="t" bIns="116050" lIns="116050" spcFirstLastPara="1" rIns="116050" wrap="square" tIns="116050">
            <a:normAutofit/>
          </a:bodyPr>
          <a:lstStyle>
            <a:lvl1pPr indent="-374650" lvl="0" marL="457200" algn="ctr">
              <a:spcBef>
                <a:spcPts val="0"/>
              </a:spcBef>
              <a:spcAft>
                <a:spcPts val="0"/>
              </a:spcAft>
              <a:buSzPts val="2300"/>
              <a:buChar char="●"/>
              <a:defRPr/>
            </a:lvl1pPr>
            <a:lvl2pPr indent="-342900" lvl="1" marL="914400" algn="ctr">
              <a:spcBef>
                <a:spcPts val="0"/>
              </a:spcBef>
              <a:spcAft>
                <a:spcPts val="0"/>
              </a:spcAft>
              <a:buSzPts val="1800"/>
              <a:buChar char="○"/>
              <a:defRPr/>
            </a:lvl2pPr>
            <a:lvl3pPr indent="-342900" lvl="2" marL="1371600" algn="ctr">
              <a:spcBef>
                <a:spcPts val="0"/>
              </a:spcBef>
              <a:spcAft>
                <a:spcPts val="0"/>
              </a:spcAft>
              <a:buSzPts val="1800"/>
              <a:buChar char="■"/>
              <a:defRPr/>
            </a:lvl3pPr>
            <a:lvl4pPr indent="-342900" lvl="3" marL="1828800" algn="ctr">
              <a:spcBef>
                <a:spcPts val="0"/>
              </a:spcBef>
              <a:spcAft>
                <a:spcPts val="0"/>
              </a:spcAft>
              <a:buSzPts val="1800"/>
              <a:buChar char="●"/>
              <a:defRPr/>
            </a:lvl4pPr>
            <a:lvl5pPr indent="-342900" lvl="4" marL="2286000" algn="ctr">
              <a:spcBef>
                <a:spcPts val="0"/>
              </a:spcBef>
              <a:spcAft>
                <a:spcPts val="0"/>
              </a:spcAft>
              <a:buSzPts val="1800"/>
              <a:buChar char="○"/>
              <a:defRPr/>
            </a:lvl5pPr>
            <a:lvl6pPr indent="-342900" lvl="5" marL="2743200" algn="ctr">
              <a:spcBef>
                <a:spcPts val="0"/>
              </a:spcBef>
              <a:spcAft>
                <a:spcPts val="0"/>
              </a:spcAft>
              <a:buSzPts val="1800"/>
              <a:buChar char="■"/>
              <a:defRPr/>
            </a:lvl6pPr>
            <a:lvl7pPr indent="-342900" lvl="6" marL="3200400" algn="ctr">
              <a:spcBef>
                <a:spcPts val="0"/>
              </a:spcBef>
              <a:spcAft>
                <a:spcPts val="0"/>
              </a:spcAft>
              <a:buSzPts val="1800"/>
              <a:buChar char="●"/>
              <a:defRPr/>
            </a:lvl7pPr>
            <a:lvl8pPr indent="-342900" lvl="7" marL="365760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
        <p:nvSpPr>
          <p:cNvPr id="47" name="Google Shape;47;p11"/>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4"/>
          <p:cNvSpPr txBox="1"/>
          <p:nvPr>
            <p:ph type="title"/>
          </p:nvPr>
        </p:nvSpPr>
        <p:spPr>
          <a:xfrm>
            <a:off x="735075" y="180215"/>
            <a:ext cx="9222000" cy="814800"/>
          </a:xfrm>
          <a:prstGeom prst="rect">
            <a:avLst/>
          </a:prstGeom>
          <a:noFill/>
          <a:ln>
            <a:noFill/>
          </a:ln>
        </p:spPr>
        <p:txBody>
          <a:bodyPr anchorCtr="0" anchor="t" bIns="45700" lIns="91425" spcFirstLastPara="1" rIns="0" wrap="square" tIns="45700">
            <a:normAutofit/>
          </a:bodyPr>
          <a:lstStyle>
            <a:lvl1pPr lvl="0" rtl="0" algn="l">
              <a:lnSpc>
                <a:spcPct val="90000"/>
              </a:lnSpc>
              <a:spcBef>
                <a:spcPts val="0"/>
              </a:spcBef>
              <a:spcAft>
                <a:spcPts val="0"/>
              </a:spcAft>
              <a:buClr>
                <a:schemeClr val="lt1"/>
              </a:buClr>
              <a:buSzPts val="3600"/>
              <a:buFont typeface="Helvetica Neue"/>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64468" y="3161354"/>
            <a:ext cx="9963000" cy="1237200"/>
          </a:xfrm>
          <a:prstGeom prst="rect">
            <a:avLst/>
          </a:prstGeom>
        </p:spPr>
        <p:txBody>
          <a:bodyPr anchorCtr="0" anchor="ctr" bIns="116050" lIns="116050" spcFirstLastPara="1" rIns="116050" wrap="square" tIns="116050">
            <a:normAutofit/>
          </a:bodyPr>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p:txBody>
      </p:sp>
      <p:sp>
        <p:nvSpPr>
          <p:cNvPr id="15" name="Google Shape;15;p3"/>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64468" y="654105"/>
            <a:ext cx="9963000" cy="841800"/>
          </a:xfrm>
          <a:prstGeom prst="rect">
            <a:avLst/>
          </a:prstGeom>
        </p:spPr>
        <p:txBody>
          <a:bodyPr anchorCtr="0" anchor="t" bIns="116050" lIns="116050" spcFirstLastPara="1" rIns="116050" wrap="square" tIns="11605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 name="Google Shape;18;p4"/>
          <p:cNvSpPr txBox="1"/>
          <p:nvPr>
            <p:ph idx="1" type="body"/>
          </p:nvPr>
        </p:nvSpPr>
        <p:spPr>
          <a:xfrm>
            <a:off x="364468" y="1693927"/>
            <a:ext cx="9963000" cy="5021400"/>
          </a:xfrm>
          <a:prstGeom prst="rect">
            <a:avLst/>
          </a:prstGeom>
        </p:spPr>
        <p:txBody>
          <a:bodyPr anchorCtr="0" anchor="t" bIns="116050" lIns="116050" spcFirstLastPara="1" rIns="116050" wrap="square" tIns="116050">
            <a:normAutofit/>
          </a:bodyPr>
          <a:lstStyle>
            <a:lvl1pPr indent="-374650" lvl="0" marL="457200">
              <a:spcBef>
                <a:spcPts val="0"/>
              </a:spcBef>
              <a:spcAft>
                <a:spcPts val="0"/>
              </a:spcAft>
              <a:buSzPts val="23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9" name="Google Shape;19;p4"/>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64468" y="654105"/>
            <a:ext cx="9963000" cy="841800"/>
          </a:xfrm>
          <a:prstGeom prst="rect">
            <a:avLst/>
          </a:prstGeom>
        </p:spPr>
        <p:txBody>
          <a:bodyPr anchorCtr="0" anchor="t" bIns="116050" lIns="116050" spcFirstLastPara="1" rIns="116050" wrap="square" tIns="11605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2" name="Google Shape;22;p5"/>
          <p:cNvSpPr txBox="1"/>
          <p:nvPr>
            <p:ph idx="1" type="body"/>
          </p:nvPr>
        </p:nvSpPr>
        <p:spPr>
          <a:xfrm>
            <a:off x="364468" y="1693927"/>
            <a:ext cx="4677000" cy="5021400"/>
          </a:xfrm>
          <a:prstGeom prst="rect">
            <a:avLst/>
          </a:prstGeom>
        </p:spPr>
        <p:txBody>
          <a:bodyPr anchorCtr="0" anchor="t" bIns="116050" lIns="116050" spcFirstLastPara="1" rIns="116050" wrap="square" tIns="116050">
            <a:normAutofit/>
          </a:bodyPr>
          <a:lstStyle>
            <a:lvl1pPr indent="-342900" lvl="0" marL="457200">
              <a:spcBef>
                <a:spcPts val="0"/>
              </a:spcBef>
              <a:spcAft>
                <a:spcPts val="0"/>
              </a:spcAft>
              <a:buSzPts val="1800"/>
              <a:buChar char="●"/>
              <a:defRPr sz="18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23" name="Google Shape;23;p5"/>
          <p:cNvSpPr txBox="1"/>
          <p:nvPr>
            <p:ph idx="2" type="body"/>
          </p:nvPr>
        </p:nvSpPr>
        <p:spPr>
          <a:xfrm>
            <a:off x="5650483" y="1693927"/>
            <a:ext cx="4677000" cy="5021400"/>
          </a:xfrm>
          <a:prstGeom prst="rect">
            <a:avLst/>
          </a:prstGeom>
        </p:spPr>
        <p:txBody>
          <a:bodyPr anchorCtr="0" anchor="t" bIns="116050" lIns="116050" spcFirstLastPara="1" rIns="116050" wrap="square" tIns="116050">
            <a:normAutofit/>
          </a:bodyPr>
          <a:lstStyle>
            <a:lvl1pPr indent="-342900" lvl="0" marL="457200">
              <a:spcBef>
                <a:spcPts val="0"/>
              </a:spcBef>
              <a:spcAft>
                <a:spcPts val="0"/>
              </a:spcAft>
              <a:buSzPts val="1800"/>
              <a:buChar char="●"/>
              <a:defRPr sz="18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24" name="Google Shape;24;p5"/>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64468" y="654105"/>
            <a:ext cx="9963000" cy="841800"/>
          </a:xfrm>
          <a:prstGeom prst="rect">
            <a:avLst/>
          </a:prstGeom>
        </p:spPr>
        <p:txBody>
          <a:bodyPr anchorCtr="0" anchor="t" bIns="116050" lIns="116050" spcFirstLastPara="1" rIns="116050" wrap="square" tIns="11605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7" name="Google Shape;27;p6"/>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64468" y="816630"/>
            <a:ext cx="3283500" cy="1110600"/>
          </a:xfrm>
          <a:prstGeom prst="rect">
            <a:avLst/>
          </a:prstGeom>
        </p:spPr>
        <p:txBody>
          <a:bodyPr anchorCtr="0" anchor="b" bIns="116050" lIns="116050" spcFirstLastPara="1" rIns="116050" wrap="square" tIns="11605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 name="Google Shape;30;p7"/>
          <p:cNvSpPr txBox="1"/>
          <p:nvPr>
            <p:ph idx="1" type="body"/>
          </p:nvPr>
        </p:nvSpPr>
        <p:spPr>
          <a:xfrm>
            <a:off x="364468" y="2042457"/>
            <a:ext cx="3283500" cy="4673100"/>
          </a:xfrm>
          <a:prstGeom prst="rect">
            <a:avLst/>
          </a:prstGeom>
        </p:spPr>
        <p:txBody>
          <a:bodyPr anchorCtr="0" anchor="t" bIns="116050" lIns="116050" spcFirstLastPara="1" rIns="116050" wrap="square" tIns="116050">
            <a:normAutofit/>
          </a:bodyPr>
          <a:lstStyle>
            <a:lvl1pPr indent="-323850" lvl="0" marL="457200">
              <a:spcBef>
                <a:spcPts val="0"/>
              </a:spcBef>
              <a:spcAft>
                <a:spcPts val="0"/>
              </a:spcAft>
              <a:buSzPts val="1500"/>
              <a:buChar char="●"/>
              <a:defRPr sz="15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31" name="Google Shape;31;p7"/>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73245" y="661638"/>
            <a:ext cx="7445700" cy="6012600"/>
          </a:xfrm>
          <a:prstGeom prst="rect">
            <a:avLst/>
          </a:prstGeom>
        </p:spPr>
        <p:txBody>
          <a:bodyPr anchorCtr="0" anchor="ctr" bIns="116050" lIns="116050" spcFirstLastPara="1" rIns="116050" wrap="square" tIns="116050">
            <a:normAutofit/>
          </a:bodyPr>
          <a:lstStyle>
            <a:lvl1pPr lvl="0">
              <a:spcBef>
                <a:spcPts val="0"/>
              </a:spcBef>
              <a:spcAft>
                <a:spcPts val="0"/>
              </a:spcAft>
              <a:buSzPts val="6100"/>
              <a:buNone/>
              <a:defRPr sz="61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p:txBody>
      </p:sp>
      <p:sp>
        <p:nvSpPr>
          <p:cNvPr id="34" name="Google Shape;34;p8"/>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346000" y="37"/>
            <a:ext cx="5346000" cy="7560000"/>
          </a:xfrm>
          <a:prstGeom prst="rect">
            <a:avLst/>
          </a:prstGeom>
          <a:solidFill>
            <a:schemeClr val="dk2"/>
          </a:solidFill>
          <a:ln>
            <a:noFill/>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10447" y="1812541"/>
            <a:ext cx="4730100" cy="2178600"/>
          </a:xfrm>
          <a:prstGeom prst="rect">
            <a:avLst/>
          </a:prstGeom>
        </p:spPr>
        <p:txBody>
          <a:bodyPr anchorCtr="0" anchor="b" bIns="116050" lIns="116050" spcFirstLastPara="1" rIns="116050" wrap="square" tIns="116050">
            <a:norm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38" name="Google Shape;38;p9"/>
          <p:cNvSpPr txBox="1"/>
          <p:nvPr>
            <p:ph idx="1" type="subTitle"/>
          </p:nvPr>
        </p:nvSpPr>
        <p:spPr>
          <a:xfrm>
            <a:off x="310447" y="4120005"/>
            <a:ext cx="4730100" cy="1815300"/>
          </a:xfrm>
          <a:prstGeom prst="rect">
            <a:avLst/>
          </a:prstGeom>
        </p:spPr>
        <p:txBody>
          <a:bodyPr anchorCtr="0" anchor="t" bIns="116050" lIns="116050" spcFirstLastPara="1" rIns="116050" wrap="square" tIns="116050">
            <a:norm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2700"/>
              <a:buNone/>
              <a:defRPr sz="2700"/>
            </a:lvl2pPr>
            <a:lvl3pPr lvl="2" algn="ctr">
              <a:lnSpc>
                <a:spcPct val="100000"/>
              </a:lnSpc>
              <a:spcBef>
                <a:spcPts val="0"/>
              </a:spcBef>
              <a:spcAft>
                <a:spcPts val="0"/>
              </a:spcAft>
              <a:buSzPts val="2700"/>
              <a:buNone/>
              <a:defRPr sz="2700"/>
            </a:lvl3pPr>
            <a:lvl4pPr lvl="3" algn="ctr">
              <a:lnSpc>
                <a:spcPct val="100000"/>
              </a:lnSpc>
              <a:spcBef>
                <a:spcPts val="0"/>
              </a:spcBef>
              <a:spcAft>
                <a:spcPts val="0"/>
              </a:spcAft>
              <a:buSzPts val="2700"/>
              <a:buNone/>
              <a:defRPr sz="2700"/>
            </a:lvl4pPr>
            <a:lvl5pPr lvl="4" algn="ctr">
              <a:lnSpc>
                <a:spcPct val="100000"/>
              </a:lnSpc>
              <a:spcBef>
                <a:spcPts val="0"/>
              </a:spcBef>
              <a:spcAft>
                <a:spcPts val="0"/>
              </a:spcAft>
              <a:buSzPts val="2700"/>
              <a:buNone/>
              <a:defRPr sz="2700"/>
            </a:lvl5pPr>
            <a:lvl6pPr lvl="5" algn="ctr">
              <a:lnSpc>
                <a:spcPct val="100000"/>
              </a:lnSpc>
              <a:spcBef>
                <a:spcPts val="0"/>
              </a:spcBef>
              <a:spcAft>
                <a:spcPts val="0"/>
              </a:spcAft>
              <a:buSzPts val="2700"/>
              <a:buNone/>
              <a:defRPr sz="2700"/>
            </a:lvl6pPr>
            <a:lvl7pPr lvl="6" algn="ctr">
              <a:lnSpc>
                <a:spcPct val="100000"/>
              </a:lnSpc>
              <a:spcBef>
                <a:spcPts val="0"/>
              </a:spcBef>
              <a:spcAft>
                <a:spcPts val="0"/>
              </a:spcAft>
              <a:buSzPts val="2700"/>
              <a:buNone/>
              <a:defRPr sz="2700"/>
            </a:lvl7pPr>
            <a:lvl8pPr lvl="7" algn="ctr">
              <a:lnSpc>
                <a:spcPct val="100000"/>
              </a:lnSpc>
              <a:spcBef>
                <a:spcPts val="0"/>
              </a:spcBef>
              <a:spcAft>
                <a:spcPts val="0"/>
              </a:spcAft>
              <a:buSzPts val="2700"/>
              <a:buNone/>
              <a:defRPr sz="2700"/>
            </a:lvl8pPr>
            <a:lvl9pPr lvl="8" algn="ctr">
              <a:lnSpc>
                <a:spcPct val="100000"/>
              </a:lnSpc>
              <a:spcBef>
                <a:spcPts val="0"/>
              </a:spcBef>
              <a:spcAft>
                <a:spcPts val="0"/>
              </a:spcAft>
              <a:buSzPts val="2700"/>
              <a:buNone/>
              <a:defRPr sz="2700"/>
            </a:lvl9pPr>
          </a:lstStyle>
          <a:p/>
        </p:txBody>
      </p:sp>
      <p:sp>
        <p:nvSpPr>
          <p:cNvPr id="39" name="Google Shape;39;p9"/>
          <p:cNvSpPr txBox="1"/>
          <p:nvPr>
            <p:ph idx="2" type="body"/>
          </p:nvPr>
        </p:nvSpPr>
        <p:spPr>
          <a:xfrm>
            <a:off x="5775715" y="1064441"/>
            <a:ext cx="4486500" cy="5431200"/>
          </a:xfrm>
          <a:prstGeom prst="rect">
            <a:avLst/>
          </a:prstGeom>
        </p:spPr>
        <p:txBody>
          <a:bodyPr anchorCtr="0" anchor="ctr" bIns="116050" lIns="116050" spcFirstLastPara="1" rIns="116050" wrap="square" tIns="116050">
            <a:normAutofit/>
          </a:bodyPr>
          <a:lstStyle>
            <a:lvl1pPr indent="-374650" lvl="0" marL="457200">
              <a:spcBef>
                <a:spcPts val="0"/>
              </a:spcBef>
              <a:spcAft>
                <a:spcPts val="0"/>
              </a:spcAft>
              <a:buClr>
                <a:schemeClr val="dk1"/>
              </a:buClr>
              <a:buSzPts val="2300"/>
              <a:buChar char="●"/>
              <a:defRPr>
                <a:solidFill>
                  <a:schemeClr val="dk1"/>
                </a:solidFill>
              </a:defRPr>
            </a:lvl1pPr>
            <a:lvl2pPr indent="-342900" lvl="1" marL="914400">
              <a:spcBef>
                <a:spcPts val="0"/>
              </a:spcBef>
              <a:spcAft>
                <a:spcPts val="0"/>
              </a:spcAft>
              <a:buClr>
                <a:schemeClr val="dk1"/>
              </a:buClr>
              <a:buSzPts val="1800"/>
              <a:buChar char="○"/>
              <a:defRPr>
                <a:solidFill>
                  <a:schemeClr val="dk1"/>
                </a:solidFill>
              </a:defRPr>
            </a:lvl2pPr>
            <a:lvl3pPr indent="-342900" lvl="2" marL="1371600">
              <a:spcBef>
                <a:spcPts val="0"/>
              </a:spcBef>
              <a:spcAft>
                <a:spcPts val="0"/>
              </a:spcAft>
              <a:buClr>
                <a:schemeClr val="dk1"/>
              </a:buClr>
              <a:buSzPts val="1800"/>
              <a:buChar char="■"/>
              <a:defRPr>
                <a:solidFill>
                  <a:schemeClr val="dk1"/>
                </a:solidFill>
              </a:defRPr>
            </a:lvl3pPr>
            <a:lvl4pPr indent="-342900" lvl="3" marL="1828800">
              <a:spcBef>
                <a:spcPts val="0"/>
              </a:spcBef>
              <a:spcAft>
                <a:spcPts val="0"/>
              </a:spcAft>
              <a:buClr>
                <a:schemeClr val="dk1"/>
              </a:buClr>
              <a:buSzPts val="1800"/>
              <a:buChar char="●"/>
              <a:defRPr>
                <a:solidFill>
                  <a:schemeClr val="dk1"/>
                </a:solidFill>
              </a:defRPr>
            </a:lvl4pPr>
            <a:lvl5pPr indent="-342900" lvl="4" marL="2286000">
              <a:spcBef>
                <a:spcPts val="0"/>
              </a:spcBef>
              <a:spcAft>
                <a:spcPts val="0"/>
              </a:spcAft>
              <a:buClr>
                <a:schemeClr val="dk1"/>
              </a:buClr>
              <a:buSzPts val="1800"/>
              <a:buChar char="○"/>
              <a:defRPr>
                <a:solidFill>
                  <a:schemeClr val="dk1"/>
                </a:solidFill>
              </a:defRPr>
            </a:lvl5pPr>
            <a:lvl6pPr indent="-342900" lvl="5" marL="2743200">
              <a:spcBef>
                <a:spcPts val="0"/>
              </a:spcBef>
              <a:spcAft>
                <a:spcPts val="0"/>
              </a:spcAft>
              <a:buClr>
                <a:schemeClr val="dk1"/>
              </a:buClr>
              <a:buSzPts val="1800"/>
              <a:buChar char="■"/>
              <a:defRPr>
                <a:solidFill>
                  <a:schemeClr val="dk1"/>
                </a:solidFill>
              </a:defRPr>
            </a:lvl6pPr>
            <a:lvl7pPr indent="-342900" lvl="6" marL="3200400">
              <a:spcBef>
                <a:spcPts val="0"/>
              </a:spcBef>
              <a:spcAft>
                <a:spcPts val="0"/>
              </a:spcAft>
              <a:buClr>
                <a:schemeClr val="dk1"/>
              </a:buClr>
              <a:buSzPts val="1800"/>
              <a:buChar char="●"/>
              <a:defRPr>
                <a:solidFill>
                  <a:schemeClr val="dk1"/>
                </a:solidFill>
              </a:defRPr>
            </a:lvl7pPr>
            <a:lvl8pPr indent="-342900" lvl="7" marL="3657600">
              <a:spcBef>
                <a:spcPts val="0"/>
              </a:spcBef>
              <a:spcAft>
                <a:spcPts val="0"/>
              </a:spcAft>
              <a:buClr>
                <a:schemeClr val="dk1"/>
              </a:buClr>
              <a:buSzPts val="1800"/>
              <a:buChar char="○"/>
              <a:defRPr>
                <a:solidFill>
                  <a:schemeClr val="dk1"/>
                </a:solidFill>
              </a:defRPr>
            </a:lvl8pPr>
            <a:lvl9pPr indent="-342900" lvl="8" marL="4114800">
              <a:spcBef>
                <a:spcPts val="0"/>
              </a:spcBef>
              <a:spcAft>
                <a:spcPts val="0"/>
              </a:spcAft>
              <a:buClr>
                <a:schemeClr val="dk1"/>
              </a:buClr>
              <a:buSzPts val="1800"/>
              <a:buChar char="■"/>
              <a:defRPr>
                <a:solidFill>
                  <a:schemeClr val="dk1"/>
                </a:solidFill>
              </a:defRPr>
            </a:lvl9pPr>
          </a:lstStyle>
          <a:p/>
        </p:txBody>
      </p:sp>
      <p:sp>
        <p:nvSpPr>
          <p:cNvPr id="40" name="Google Shape;40;p9"/>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64468" y="6218168"/>
            <a:ext cx="7014300" cy="889500"/>
          </a:xfrm>
          <a:prstGeom prst="rect">
            <a:avLst/>
          </a:prstGeom>
        </p:spPr>
        <p:txBody>
          <a:bodyPr anchorCtr="0" anchor="ctr" bIns="116050" lIns="116050" spcFirstLastPara="1" rIns="116050" wrap="square" tIns="116050">
            <a:normAutofit/>
          </a:bodyPr>
          <a:lstStyle>
            <a:lvl1pPr indent="-228600" lvl="0" marL="457200">
              <a:lnSpc>
                <a:spcPct val="100000"/>
              </a:lnSpc>
              <a:spcBef>
                <a:spcPts val="0"/>
              </a:spcBef>
              <a:spcAft>
                <a:spcPts val="0"/>
              </a:spcAft>
              <a:buSzPts val="2300"/>
              <a:buNone/>
              <a:defRPr/>
            </a:lvl1pPr>
          </a:lstStyle>
          <a:p/>
        </p:txBody>
      </p:sp>
      <p:sp>
        <p:nvSpPr>
          <p:cNvPr id="43" name="Google Shape;43;p10"/>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hyperlink" Target="http://www.presentationgo.com/" TargetMode="External"/><Relationship Id="rId3" Type="http://schemas.openxmlformats.org/officeDocument/2006/relationships/slideLayout" Target="../slideLayouts/slideLayout1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rm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7" name="Google Shape;7;p1"/>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rmAutofit/>
          </a:bodyPr>
          <a:lstStyle>
            <a:lvl1pPr indent="-374650" lvl="0" marL="457200">
              <a:lnSpc>
                <a:spcPct val="115000"/>
              </a:lnSpc>
              <a:spcBef>
                <a:spcPts val="0"/>
              </a:spcBef>
              <a:spcAft>
                <a:spcPts val="0"/>
              </a:spcAft>
              <a:buClr>
                <a:schemeClr val="lt2"/>
              </a:buClr>
              <a:buSzPts val="2300"/>
              <a:buChar char="●"/>
              <a:defRPr sz="2300">
                <a:solidFill>
                  <a:schemeClr val="lt2"/>
                </a:solidFill>
              </a:defRPr>
            </a:lvl1pPr>
            <a:lvl2pPr indent="-342900" lvl="1" marL="914400">
              <a:lnSpc>
                <a:spcPct val="115000"/>
              </a:lnSpc>
              <a:spcBef>
                <a:spcPts val="0"/>
              </a:spcBef>
              <a:spcAft>
                <a:spcPts val="0"/>
              </a:spcAft>
              <a:buClr>
                <a:schemeClr val="lt2"/>
              </a:buClr>
              <a:buSzPts val="1800"/>
              <a:buChar char="○"/>
              <a:defRPr sz="1800">
                <a:solidFill>
                  <a:schemeClr val="lt2"/>
                </a:solidFill>
              </a:defRPr>
            </a:lvl2pPr>
            <a:lvl3pPr indent="-342900" lvl="2" marL="1371600">
              <a:lnSpc>
                <a:spcPct val="115000"/>
              </a:lnSpc>
              <a:spcBef>
                <a:spcPts val="0"/>
              </a:spcBef>
              <a:spcAft>
                <a:spcPts val="0"/>
              </a:spcAft>
              <a:buClr>
                <a:schemeClr val="lt2"/>
              </a:buClr>
              <a:buSzPts val="1800"/>
              <a:buChar char="■"/>
              <a:defRPr sz="1800">
                <a:solidFill>
                  <a:schemeClr val="lt2"/>
                </a:solidFill>
              </a:defRPr>
            </a:lvl3pPr>
            <a:lvl4pPr indent="-342900" lvl="3" marL="1828800">
              <a:lnSpc>
                <a:spcPct val="115000"/>
              </a:lnSpc>
              <a:spcBef>
                <a:spcPts val="0"/>
              </a:spcBef>
              <a:spcAft>
                <a:spcPts val="0"/>
              </a:spcAft>
              <a:buClr>
                <a:schemeClr val="lt2"/>
              </a:buClr>
              <a:buSzPts val="1800"/>
              <a:buChar char="●"/>
              <a:defRPr sz="1800">
                <a:solidFill>
                  <a:schemeClr val="lt2"/>
                </a:solidFill>
              </a:defRPr>
            </a:lvl4pPr>
            <a:lvl5pPr indent="-342900" lvl="4" marL="2286000">
              <a:lnSpc>
                <a:spcPct val="115000"/>
              </a:lnSpc>
              <a:spcBef>
                <a:spcPts val="0"/>
              </a:spcBef>
              <a:spcAft>
                <a:spcPts val="0"/>
              </a:spcAft>
              <a:buClr>
                <a:schemeClr val="lt2"/>
              </a:buClr>
              <a:buSzPts val="1800"/>
              <a:buChar char="○"/>
              <a:defRPr sz="1800">
                <a:solidFill>
                  <a:schemeClr val="lt2"/>
                </a:solidFill>
              </a:defRPr>
            </a:lvl5pPr>
            <a:lvl6pPr indent="-342900" lvl="5" marL="2743200">
              <a:lnSpc>
                <a:spcPct val="115000"/>
              </a:lnSpc>
              <a:spcBef>
                <a:spcPts val="0"/>
              </a:spcBef>
              <a:spcAft>
                <a:spcPts val="0"/>
              </a:spcAft>
              <a:buClr>
                <a:schemeClr val="lt2"/>
              </a:buClr>
              <a:buSzPts val="1800"/>
              <a:buChar char="■"/>
              <a:defRPr sz="1800">
                <a:solidFill>
                  <a:schemeClr val="lt2"/>
                </a:solidFill>
              </a:defRPr>
            </a:lvl6pPr>
            <a:lvl7pPr indent="-342900" lvl="6" marL="3200400">
              <a:lnSpc>
                <a:spcPct val="115000"/>
              </a:lnSpc>
              <a:spcBef>
                <a:spcPts val="0"/>
              </a:spcBef>
              <a:spcAft>
                <a:spcPts val="0"/>
              </a:spcAft>
              <a:buClr>
                <a:schemeClr val="lt2"/>
              </a:buClr>
              <a:buSzPts val="1800"/>
              <a:buChar char="●"/>
              <a:defRPr sz="1800">
                <a:solidFill>
                  <a:schemeClr val="lt2"/>
                </a:solidFill>
              </a:defRPr>
            </a:lvl7pPr>
            <a:lvl8pPr indent="-342900" lvl="7" marL="3657600">
              <a:lnSpc>
                <a:spcPct val="115000"/>
              </a:lnSpc>
              <a:spcBef>
                <a:spcPts val="0"/>
              </a:spcBef>
              <a:spcAft>
                <a:spcPts val="0"/>
              </a:spcAft>
              <a:buClr>
                <a:schemeClr val="lt2"/>
              </a:buClr>
              <a:buSzPts val="1800"/>
              <a:buChar char="○"/>
              <a:defRPr sz="1800">
                <a:solidFill>
                  <a:schemeClr val="lt2"/>
                </a:solidFill>
              </a:defRPr>
            </a:lvl8pPr>
            <a:lvl9pPr indent="-342900" lvl="8" marL="4114800">
              <a:lnSpc>
                <a:spcPct val="115000"/>
              </a:lnSpc>
              <a:spcBef>
                <a:spcPts val="0"/>
              </a:spcBef>
              <a:spcAft>
                <a:spcPts val="0"/>
              </a:spcAft>
              <a:buClr>
                <a:schemeClr val="lt2"/>
              </a:buClr>
              <a:buSzPts val="1800"/>
              <a:buChar char="■"/>
              <a:defRPr sz="1800">
                <a:solidFill>
                  <a:schemeClr val="lt2"/>
                </a:solidFill>
              </a:defRPr>
            </a:lvl9pPr>
          </a:lstStyle>
          <a:p/>
        </p:txBody>
      </p:sp>
      <p:sp>
        <p:nvSpPr>
          <p:cNvPr id="8" name="Google Shape;8;p1"/>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rm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23A45"/>
            </a:gs>
            <a:gs pos="35000">
              <a:srgbClr val="323A45"/>
            </a:gs>
            <a:gs pos="100000">
              <a:srgbClr val="1C2026"/>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35075" y="180216"/>
            <a:ext cx="9222000" cy="814800"/>
          </a:xfrm>
          <a:prstGeom prst="rect">
            <a:avLst/>
          </a:prstGeom>
          <a:noFill/>
          <a:ln>
            <a:noFill/>
          </a:ln>
        </p:spPr>
        <p:txBody>
          <a:bodyPr anchorCtr="0" anchor="t" bIns="45700" lIns="91425" spcFirstLastPara="1" rIns="0" wrap="square" tIns="45700">
            <a:normAutofit/>
          </a:bodyPr>
          <a:lstStyle>
            <a:lvl1pPr lvl="0" marR="0" rtl="0" algn="l">
              <a:lnSpc>
                <a:spcPct val="90000"/>
              </a:lnSpc>
              <a:spcBef>
                <a:spcPts val="0"/>
              </a:spcBef>
              <a:spcAft>
                <a:spcPts val="0"/>
              </a:spcAft>
              <a:buClr>
                <a:schemeClr val="lt1"/>
              </a:buClr>
              <a:buSzPts val="3600"/>
              <a:buFont typeface="Helvetica Neue"/>
              <a:buNone/>
              <a:defRPr b="1" i="0" sz="3600" u="none" cap="none" strike="noStrike">
                <a:solidFill>
                  <a:schemeClr val="lt1"/>
                </a:solidFill>
                <a:latin typeface="Helvetica Neue"/>
                <a:ea typeface="Helvetica Neue"/>
                <a:cs typeface="Helvetica Neue"/>
                <a:sym typeface="Helvetica Neue"/>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735075" y="1344000"/>
            <a:ext cx="9222000" cy="54654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Google Shape;53;p13"/>
          <p:cNvSpPr/>
          <p:nvPr/>
        </p:nvSpPr>
        <p:spPr>
          <a:xfrm>
            <a:off x="0" y="6951398"/>
            <a:ext cx="10692000" cy="608400"/>
          </a:xfrm>
          <a:prstGeom prst="rect">
            <a:avLst/>
          </a:prstGeom>
          <a:solidFill>
            <a:schemeClr val="lt1"/>
          </a:solidFill>
          <a:ln>
            <a:noFill/>
          </a:ln>
        </p:spPr>
        <p:txBody>
          <a:bodyPr anchorCtr="0" anchor="ctr" bIns="91425" lIns="91425" spcFirstLastPara="1" rIns="91425" wrap="square" tIns="45700">
            <a:noAutofit/>
          </a:bodyPr>
          <a:lstStyle/>
          <a:p>
            <a:pPr indent="0" lvl="0" marL="0" marR="0" rtl="0" algn="ctr">
              <a:lnSpc>
                <a:spcPct val="100000"/>
              </a:lnSpc>
              <a:spcBef>
                <a:spcPts val="0"/>
              </a:spcBef>
              <a:spcAft>
                <a:spcPts val="0"/>
              </a:spcAft>
              <a:buClr>
                <a:srgbClr val="BFBFBF"/>
              </a:buClr>
              <a:buSzPts val="3200"/>
              <a:buFont typeface="Calibri"/>
              <a:buNone/>
            </a:pPr>
            <a:r>
              <a:rPr b="0" i="0" lang="en" sz="3200" u="none" cap="none" strike="noStrike">
                <a:solidFill>
                  <a:srgbClr val="BFBFBF"/>
                </a:solidFill>
                <a:latin typeface="Calibri"/>
                <a:ea typeface="Calibri"/>
                <a:cs typeface="Calibri"/>
                <a:sym typeface="Calibri"/>
              </a:rPr>
              <a:t>www.</a:t>
            </a:r>
            <a:r>
              <a:rPr b="0" i="0" lang="en" sz="3200" u="none" cap="none" strike="noStrike">
                <a:solidFill>
                  <a:srgbClr val="262626"/>
                </a:solidFill>
                <a:latin typeface="Calibri"/>
                <a:ea typeface="Calibri"/>
                <a:cs typeface="Calibri"/>
                <a:sym typeface="Calibri"/>
              </a:rPr>
              <a:t>presentationgo</a:t>
            </a:r>
            <a:r>
              <a:rPr b="0" i="0" lang="en" sz="3200" u="none" cap="none" strike="noStrike">
                <a:solidFill>
                  <a:srgbClr val="BFBFBF"/>
                </a:solidFill>
                <a:latin typeface="Calibri"/>
                <a:ea typeface="Calibri"/>
                <a:cs typeface="Calibri"/>
                <a:sym typeface="Calibri"/>
              </a:rPr>
              <a:t>.com</a:t>
            </a:r>
            <a:endParaRPr/>
          </a:p>
        </p:txBody>
      </p:sp>
      <p:sp>
        <p:nvSpPr>
          <p:cNvPr id="54" name="Google Shape;54;p13"/>
          <p:cNvSpPr/>
          <p:nvPr/>
        </p:nvSpPr>
        <p:spPr>
          <a:xfrm rot="5400000">
            <a:off x="38132" y="256922"/>
            <a:ext cx="408732" cy="499624"/>
          </a:xfrm>
          <a:custGeom>
            <a:rect b="b" l="l" r="r" t="t"/>
            <a:pathLst>
              <a:path extrusionOk="0" h="1598797" w="1034764">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lt1">
              <a:alpha val="20000"/>
            </a:schemeClr>
          </a:solidFill>
          <a:ln>
            <a:noFill/>
          </a:ln>
          <a:effectLst>
            <a:outerShdw blurRad="12700" rotWithShape="0" algn="tl" dir="2700000" dist="12700">
              <a:srgbClr val="7F7F7F">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5" name="Google Shape;55;p13"/>
          <p:cNvGrpSpPr/>
          <p:nvPr/>
        </p:nvGrpSpPr>
        <p:grpSpPr>
          <a:xfrm>
            <a:off x="-1451368" y="-18358"/>
            <a:ext cx="1376252" cy="803565"/>
            <a:chOff x="-2096383" y="21447"/>
            <a:chExt cx="1569273" cy="728923"/>
          </a:xfrm>
        </p:grpSpPr>
        <p:sp>
          <p:nvSpPr>
            <p:cNvPr id="56" name="Google Shape;56;p13"/>
            <p:cNvSpPr txBox="1"/>
            <p:nvPr/>
          </p:nvSpPr>
          <p:spPr>
            <a:xfrm>
              <a:off x="-2096383" y="21447"/>
              <a:ext cx="365700" cy="363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000">
                  <a:solidFill>
                    <a:schemeClr val="dk1"/>
                  </a:solidFill>
                  <a:latin typeface="Open Sans"/>
                  <a:ea typeface="Open Sans"/>
                  <a:cs typeface="Open Sans"/>
                  <a:sym typeface="Open Sans"/>
                </a:rPr>
                <a:t>By:</a:t>
              </a:r>
              <a:endParaRPr/>
            </a:p>
          </p:txBody>
        </p:sp>
        <p:sp>
          <p:nvSpPr>
            <p:cNvPr id="57" name="Google Shape;57;p13"/>
            <p:cNvSpPr txBox="1"/>
            <p:nvPr/>
          </p:nvSpPr>
          <p:spPr>
            <a:xfrm>
              <a:off x="-1002010" y="387370"/>
              <a:ext cx="474900" cy="363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000">
                  <a:solidFill>
                    <a:schemeClr val="dk1"/>
                  </a:solidFill>
                  <a:latin typeface="Open Sans"/>
                  <a:ea typeface="Open Sans"/>
                  <a:cs typeface="Open Sans"/>
                  <a:sym typeface="Open Sans"/>
                </a:rPr>
                <a:t>.com</a:t>
              </a:r>
              <a:endParaRPr/>
            </a:p>
          </p:txBody>
        </p:sp>
        <p:pic>
          <p:nvPicPr>
            <p:cNvPr id="58" name="Google Shape;58;p13"/>
            <p:cNvPicPr preferRelativeResize="0"/>
            <p:nvPr/>
          </p:nvPicPr>
          <p:blipFill rotWithShape="1">
            <a:blip r:embed="rId1">
              <a:alphaModFix/>
            </a:blip>
            <a:srcRect b="0" l="0" r="0" t="0"/>
            <a:stretch/>
          </p:blipFill>
          <p:spPr>
            <a:xfrm>
              <a:off x="-2018604" y="234547"/>
              <a:ext cx="1405251" cy="185944"/>
            </a:xfrm>
            <a:prstGeom prst="rect">
              <a:avLst/>
            </a:prstGeom>
            <a:noFill/>
            <a:ln>
              <a:noFill/>
            </a:ln>
          </p:spPr>
        </p:pic>
      </p:grpSp>
      <p:sp>
        <p:nvSpPr>
          <p:cNvPr id="59" name="Google Shape;59;p13"/>
          <p:cNvSpPr/>
          <p:nvPr/>
        </p:nvSpPr>
        <p:spPr>
          <a:xfrm>
            <a:off x="-11138" y="7672001"/>
            <a:ext cx="1456800" cy="28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100">
                <a:solidFill>
                  <a:srgbClr val="555555"/>
                </a:solidFill>
                <a:latin typeface="Open Sans"/>
                <a:ea typeface="Open Sans"/>
                <a:cs typeface="Open Sans"/>
                <a:sym typeface="Open Sans"/>
              </a:rPr>
              <a:t>© </a:t>
            </a:r>
            <a:r>
              <a:rPr b="0" i="0" lang="en" sz="1100" u="sng" strike="noStrike">
                <a:solidFill>
                  <a:schemeClr val="hlink"/>
                </a:solidFill>
                <a:latin typeface="Open Sans"/>
                <a:ea typeface="Open Sans"/>
                <a:cs typeface="Open Sans"/>
                <a:sym typeface="Open Sans"/>
                <a:hlinkClick r:id="rId2"/>
              </a:rPr>
              <a:t>presentationgo.com</a:t>
            </a:r>
            <a:endParaRPr sz="1100">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taipeitimes.com/News/taiwan/archives/2019/03/16/2003711584" TargetMode="External"/><Relationship Id="rId4" Type="http://schemas.openxmlformats.org/officeDocument/2006/relationships/hyperlink" Target="https://www.readbrightly.com/when-reading-speed-matters-for-kid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14.jpg"/><Relationship Id="rId5"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64500" y="318201"/>
            <a:ext cx="9963000" cy="13710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None/>
            </a:pPr>
            <a:r>
              <a:rPr lang="en" sz="8400">
                <a:latin typeface="Bangers"/>
                <a:ea typeface="Bangers"/>
                <a:cs typeface="Bangers"/>
                <a:sym typeface="Bangers"/>
              </a:rPr>
              <a:t>It’s time to Read!</a:t>
            </a:r>
            <a:endParaRPr sz="8400">
              <a:latin typeface="Bangers"/>
              <a:ea typeface="Bangers"/>
              <a:cs typeface="Bangers"/>
              <a:sym typeface="Bangers"/>
            </a:endParaRPr>
          </a:p>
        </p:txBody>
      </p:sp>
      <p:sp>
        <p:nvSpPr>
          <p:cNvPr id="67" name="Google Shape;67;p15"/>
          <p:cNvSpPr txBox="1"/>
          <p:nvPr>
            <p:ph idx="1" type="subTitle"/>
          </p:nvPr>
        </p:nvSpPr>
        <p:spPr>
          <a:xfrm>
            <a:off x="364493" y="1443818"/>
            <a:ext cx="9963000" cy="1164900"/>
          </a:xfrm>
          <a:prstGeom prst="rect">
            <a:avLst/>
          </a:prstGeom>
        </p:spPr>
        <p:txBody>
          <a:bodyPr anchorCtr="0" anchor="t" bIns="116050" lIns="116050" spcFirstLastPara="1" rIns="116050" wrap="square" tIns="116050">
            <a:normAutofit lnSpcReduction="20000"/>
          </a:bodyPr>
          <a:lstStyle/>
          <a:p>
            <a:pPr indent="0" lvl="0" marL="0" rtl="0" algn="ctr">
              <a:spcBef>
                <a:spcPts val="0"/>
              </a:spcBef>
              <a:spcAft>
                <a:spcPts val="0"/>
              </a:spcAft>
              <a:buNone/>
            </a:pPr>
            <a:r>
              <a:rPr lang="en"/>
              <a:t>by Matthew Holland</a:t>
            </a:r>
            <a:endParaRPr/>
          </a:p>
          <a:p>
            <a:pPr indent="0" lvl="0" marL="0" rtl="0" algn="ctr">
              <a:spcBef>
                <a:spcPts val="0"/>
              </a:spcBef>
              <a:spcAft>
                <a:spcPts val="0"/>
              </a:spcAft>
              <a:buNone/>
            </a:pPr>
            <a:r>
              <a:rPr lang="en"/>
              <a:t>MGT 8823</a:t>
            </a:r>
            <a:endParaRPr/>
          </a:p>
        </p:txBody>
      </p:sp>
      <p:pic>
        <p:nvPicPr>
          <p:cNvPr id="68" name="Google Shape;68;p15"/>
          <p:cNvPicPr preferRelativeResize="0"/>
          <p:nvPr/>
        </p:nvPicPr>
        <p:blipFill>
          <a:blip r:embed="rId3">
            <a:alphaModFix/>
          </a:blip>
          <a:stretch>
            <a:fillRect/>
          </a:stretch>
        </p:blipFill>
        <p:spPr>
          <a:xfrm>
            <a:off x="4184375" y="2684768"/>
            <a:ext cx="2323241" cy="464648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nvSpPr>
        <p:spPr>
          <a:xfrm>
            <a:off x="420875" y="127575"/>
            <a:ext cx="9963000" cy="13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300">
                <a:solidFill>
                  <a:schemeClr val="dk1"/>
                </a:solidFill>
                <a:latin typeface="Bangers"/>
                <a:ea typeface="Bangers"/>
                <a:cs typeface="Bangers"/>
                <a:sym typeface="Bangers"/>
              </a:rPr>
              <a:t>Measure: </a:t>
            </a:r>
            <a:r>
              <a:rPr lang="en" sz="3000">
                <a:solidFill>
                  <a:schemeClr val="dk1"/>
                </a:solidFill>
                <a:latin typeface="Bangers"/>
                <a:ea typeface="Bangers"/>
                <a:cs typeface="Bangers"/>
                <a:sym typeface="Bangers"/>
              </a:rPr>
              <a:t>Are we consistent?</a:t>
            </a:r>
            <a:endParaRPr sz="3000"/>
          </a:p>
        </p:txBody>
      </p:sp>
      <p:sp>
        <p:nvSpPr>
          <p:cNvPr id="133" name="Google Shape;133;p24"/>
          <p:cNvSpPr txBox="1"/>
          <p:nvPr>
            <p:ph idx="1" type="subTitle"/>
          </p:nvPr>
        </p:nvSpPr>
        <p:spPr>
          <a:xfrm>
            <a:off x="5592875" y="1359175"/>
            <a:ext cx="4902600" cy="6073800"/>
          </a:xfrm>
          <a:prstGeom prst="rect">
            <a:avLst/>
          </a:prstGeom>
        </p:spPr>
        <p:txBody>
          <a:bodyPr anchorCtr="0" anchor="t" bIns="116050" lIns="116050" spcFirstLastPara="1" rIns="116050" wrap="square" tIns="116050">
            <a:normAutofit fontScale="77500" lnSpcReduction="20000"/>
          </a:bodyPr>
          <a:lstStyle/>
          <a:p>
            <a:pPr indent="0" lvl="0" marL="0" rtl="0" algn="ctr">
              <a:spcBef>
                <a:spcPts val="0"/>
              </a:spcBef>
              <a:spcAft>
                <a:spcPts val="0"/>
              </a:spcAft>
              <a:buNone/>
            </a:pPr>
            <a:r>
              <a:rPr lang="en"/>
              <a:t>An analysis of the control chart for the individual readers shows a fairly stable process as most points fall within 3 standard </a:t>
            </a:r>
            <a:r>
              <a:rPr lang="en"/>
              <a:t>deviations</a:t>
            </a:r>
            <a:r>
              <a:rPr lang="en"/>
              <a:t> of the median. However, there are outlier points in both charts. These are caused by the same student. As was stated before, improving his reading times would help to stabilize the charts of the whole class. This process does not appear to have assignable-cause variation.</a:t>
            </a:r>
            <a:endParaRPr/>
          </a:p>
        </p:txBody>
      </p:sp>
      <p:pic>
        <p:nvPicPr>
          <p:cNvPr id="134" name="Google Shape;134;p24"/>
          <p:cNvPicPr preferRelativeResize="0"/>
          <p:nvPr/>
        </p:nvPicPr>
        <p:blipFill>
          <a:blip r:embed="rId3">
            <a:alphaModFix/>
          </a:blip>
          <a:stretch>
            <a:fillRect/>
          </a:stretch>
        </p:blipFill>
        <p:spPr>
          <a:xfrm>
            <a:off x="152400" y="1359175"/>
            <a:ext cx="5296545" cy="6073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06450" y="0"/>
            <a:ext cx="9847200" cy="584400"/>
          </a:xfrm>
          <a:prstGeom prst="rect">
            <a:avLst/>
          </a:prstGeom>
          <a:noFill/>
          <a:ln>
            <a:noFill/>
          </a:ln>
        </p:spPr>
        <p:txBody>
          <a:bodyPr anchorCtr="0" anchor="t" bIns="45700" lIns="91425" spcFirstLastPara="1" rIns="0" wrap="square" tIns="45700">
            <a:noAutofit/>
          </a:bodyPr>
          <a:lstStyle/>
          <a:p>
            <a:pPr indent="0" lvl="0" marL="0" rtl="0" algn="l">
              <a:lnSpc>
                <a:spcPct val="90000"/>
              </a:lnSpc>
              <a:spcBef>
                <a:spcPts val="0"/>
              </a:spcBef>
              <a:spcAft>
                <a:spcPts val="0"/>
              </a:spcAft>
              <a:buClr>
                <a:schemeClr val="lt1"/>
              </a:buClr>
              <a:buSzPts val="3600"/>
              <a:buFont typeface="Helvetica Neue"/>
              <a:buNone/>
            </a:pPr>
            <a:r>
              <a:rPr lang="en" sz="7200">
                <a:latin typeface="Bangers"/>
                <a:ea typeface="Bangers"/>
                <a:cs typeface="Bangers"/>
                <a:sym typeface="Bangers"/>
              </a:rPr>
              <a:t>Analyze:</a:t>
            </a:r>
            <a:r>
              <a:rPr lang="en" sz="7200">
                <a:latin typeface="Bangers"/>
                <a:ea typeface="Bangers"/>
                <a:cs typeface="Bangers"/>
                <a:sym typeface="Bangers"/>
              </a:rPr>
              <a:t> Fishbone Diagram</a:t>
            </a:r>
            <a:endParaRPr sz="7200">
              <a:latin typeface="Bangers"/>
              <a:ea typeface="Bangers"/>
              <a:cs typeface="Bangers"/>
              <a:sym typeface="Bangers"/>
            </a:endParaRPr>
          </a:p>
        </p:txBody>
      </p:sp>
      <p:sp>
        <p:nvSpPr>
          <p:cNvPr id="141" name="Google Shape;141;p25"/>
          <p:cNvSpPr/>
          <p:nvPr/>
        </p:nvSpPr>
        <p:spPr>
          <a:xfrm>
            <a:off x="3728492" y="5307991"/>
            <a:ext cx="5182218" cy="70254"/>
          </a:xfrm>
          <a:custGeom>
            <a:rect b="b" l="l" r="r" t="t"/>
            <a:pathLst>
              <a:path extrusionOk="0" h="21600" w="21600">
                <a:moveTo>
                  <a:pt x="21484" y="21600"/>
                </a:moveTo>
                <a:lnTo>
                  <a:pt x="116" y="21600"/>
                </a:lnTo>
                <a:cubicBezTo>
                  <a:pt x="52" y="21600"/>
                  <a:pt x="0" y="16740"/>
                  <a:pt x="0" y="10800"/>
                </a:cubicBezTo>
                <a:cubicBezTo>
                  <a:pt x="0" y="4860"/>
                  <a:pt x="52" y="0"/>
                  <a:pt x="116" y="0"/>
                </a:cubicBezTo>
                <a:lnTo>
                  <a:pt x="21484" y="0"/>
                </a:lnTo>
                <a:cubicBezTo>
                  <a:pt x="21548" y="0"/>
                  <a:pt x="21600" y="4860"/>
                  <a:pt x="21600" y="10800"/>
                </a:cubicBezTo>
                <a:cubicBezTo>
                  <a:pt x="21600" y="16740"/>
                  <a:pt x="21548" y="21600"/>
                  <a:pt x="21484" y="21600"/>
                </a:cubicBezTo>
                <a:close/>
              </a:path>
            </a:pathLst>
          </a:custGeom>
          <a:solidFill>
            <a:srgbClr val="BDBDBD"/>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25"/>
          <p:cNvSpPr/>
          <p:nvPr/>
        </p:nvSpPr>
        <p:spPr>
          <a:xfrm>
            <a:off x="3212892" y="4781333"/>
            <a:ext cx="678572" cy="1144800"/>
          </a:xfrm>
          <a:custGeom>
            <a:rect b="b" l="l" r="r" t="t"/>
            <a:pathLst>
              <a:path extrusionOk="0" h="21600" w="21327">
                <a:moveTo>
                  <a:pt x="825" y="0"/>
                </a:moveTo>
                <a:cubicBezTo>
                  <a:pt x="825" y="0"/>
                  <a:pt x="825" y="0"/>
                  <a:pt x="825" y="0"/>
                </a:cubicBezTo>
                <a:cubicBezTo>
                  <a:pt x="166" y="0"/>
                  <a:pt x="-229" y="563"/>
                  <a:pt x="166" y="961"/>
                </a:cubicBezTo>
                <a:cubicBezTo>
                  <a:pt x="2800" y="3644"/>
                  <a:pt x="4337" y="7056"/>
                  <a:pt x="4337" y="10800"/>
                </a:cubicBezTo>
                <a:cubicBezTo>
                  <a:pt x="4337" y="14510"/>
                  <a:pt x="2756" y="17923"/>
                  <a:pt x="166" y="20639"/>
                </a:cubicBezTo>
                <a:cubicBezTo>
                  <a:pt x="-229" y="21037"/>
                  <a:pt x="122" y="21600"/>
                  <a:pt x="781" y="21600"/>
                </a:cubicBezTo>
                <a:cubicBezTo>
                  <a:pt x="781" y="21600"/>
                  <a:pt x="781" y="21600"/>
                  <a:pt x="781" y="21600"/>
                </a:cubicBezTo>
                <a:cubicBezTo>
                  <a:pt x="12151" y="21600"/>
                  <a:pt x="21327" y="16763"/>
                  <a:pt x="21327" y="10800"/>
                </a:cubicBezTo>
                <a:cubicBezTo>
                  <a:pt x="21371" y="4837"/>
                  <a:pt x="12195" y="0"/>
                  <a:pt x="825" y="0"/>
                </a:cubicBezTo>
                <a:close/>
              </a:path>
            </a:pathLst>
          </a:custGeom>
          <a:solidFill>
            <a:srgbClr val="13A1D8"/>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accent3"/>
              </a:solidFill>
              <a:latin typeface="Calibri"/>
              <a:ea typeface="Calibri"/>
              <a:cs typeface="Calibri"/>
              <a:sym typeface="Calibri"/>
            </a:endParaRPr>
          </a:p>
        </p:txBody>
      </p:sp>
      <p:sp>
        <p:nvSpPr>
          <p:cNvPr id="143" name="Google Shape;143;p25"/>
          <p:cNvSpPr/>
          <p:nvPr/>
        </p:nvSpPr>
        <p:spPr>
          <a:xfrm>
            <a:off x="4979458" y="4381916"/>
            <a:ext cx="363211" cy="1943632"/>
          </a:xfrm>
          <a:custGeom>
            <a:rect b="b" l="l" r="r" t="t"/>
            <a:pathLst>
              <a:path extrusionOk="0" h="21310" w="21197">
                <a:moveTo>
                  <a:pt x="2450" y="86"/>
                </a:moveTo>
                <a:cubicBezTo>
                  <a:pt x="1309" y="-145"/>
                  <a:pt x="-403" y="124"/>
                  <a:pt x="86" y="471"/>
                </a:cubicBezTo>
                <a:cubicBezTo>
                  <a:pt x="4325" y="3493"/>
                  <a:pt x="6770" y="6959"/>
                  <a:pt x="6770" y="10655"/>
                </a:cubicBezTo>
                <a:cubicBezTo>
                  <a:pt x="6770" y="14351"/>
                  <a:pt x="4325" y="17816"/>
                  <a:pt x="86" y="20839"/>
                </a:cubicBezTo>
                <a:cubicBezTo>
                  <a:pt x="-403" y="21186"/>
                  <a:pt x="1390" y="21455"/>
                  <a:pt x="2450" y="21224"/>
                </a:cubicBezTo>
                <a:cubicBezTo>
                  <a:pt x="13861" y="18837"/>
                  <a:pt x="21197" y="15006"/>
                  <a:pt x="21197" y="10674"/>
                </a:cubicBezTo>
                <a:cubicBezTo>
                  <a:pt x="21197" y="6323"/>
                  <a:pt x="13861" y="2473"/>
                  <a:pt x="2450" y="86"/>
                </a:cubicBezTo>
                <a:close/>
              </a:path>
            </a:pathLst>
          </a:custGeom>
          <a:solidFill>
            <a:schemeClr val="accent4"/>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25"/>
          <p:cNvSpPr/>
          <p:nvPr/>
        </p:nvSpPr>
        <p:spPr>
          <a:xfrm>
            <a:off x="6151511" y="4149673"/>
            <a:ext cx="507651" cy="2408155"/>
          </a:xfrm>
          <a:custGeom>
            <a:rect b="b" l="l" r="r" t="t"/>
            <a:pathLst>
              <a:path extrusionOk="0" h="21374" w="21274">
                <a:moveTo>
                  <a:pt x="1723" y="58"/>
                </a:moveTo>
                <a:cubicBezTo>
                  <a:pt x="845" y="-113"/>
                  <a:pt x="-326" y="121"/>
                  <a:pt x="84" y="386"/>
                </a:cubicBezTo>
                <a:cubicBezTo>
                  <a:pt x="4533" y="3425"/>
                  <a:pt x="7050" y="6947"/>
                  <a:pt x="7050" y="10687"/>
                </a:cubicBezTo>
                <a:cubicBezTo>
                  <a:pt x="7050" y="14427"/>
                  <a:pt x="4533" y="17934"/>
                  <a:pt x="84" y="20988"/>
                </a:cubicBezTo>
                <a:cubicBezTo>
                  <a:pt x="-326" y="21253"/>
                  <a:pt x="845" y="21487"/>
                  <a:pt x="1723" y="21316"/>
                </a:cubicBezTo>
                <a:cubicBezTo>
                  <a:pt x="13547" y="18978"/>
                  <a:pt x="21274" y="15097"/>
                  <a:pt x="21274" y="10687"/>
                </a:cubicBezTo>
                <a:cubicBezTo>
                  <a:pt x="21274" y="6277"/>
                  <a:pt x="13547" y="2380"/>
                  <a:pt x="1723" y="58"/>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25"/>
          <p:cNvSpPr/>
          <p:nvPr/>
        </p:nvSpPr>
        <p:spPr>
          <a:xfrm>
            <a:off x="8530982" y="3980829"/>
            <a:ext cx="1890794" cy="2746116"/>
          </a:xfrm>
          <a:custGeom>
            <a:rect b="b" l="l" r="r" t="t"/>
            <a:pathLst>
              <a:path extrusionOk="0" h="21600" w="21342">
                <a:moveTo>
                  <a:pt x="20799" y="9336"/>
                </a:moveTo>
                <a:cubicBezTo>
                  <a:pt x="16274" y="3881"/>
                  <a:pt x="8800" y="249"/>
                  <a:pt x="287" y="0"/>
                </a:cubicBezTo>
                <a:cubicBezTo>
                  <a:pt x="66" y="0"/>
                  <a:pt x="-76" y="221"/>
                  <a:pt x="50" y="373"/>
                </a:cubicBezTo>
                <a:cubicBezTo>
                  <a:pt x="2384" y="3246"/>
                  <a:pt x="3771" y="6864"/>
                  <a:pt x="3771" y="10800"/>
                </a:cubicBezTo>
                <a:cubicBezTo>
                  <a:pt x="3771" y="14736"/>
                  <a:pt x="2384" y="18341"/>
                  <a:pt x="50" y="21227"/>
                </a:cubicBezTo>
                <a:cubicBezTo>
                  <a:pt x="-76" y="21379"/>
                  <a:pt x="50" y="21600"/>
                  <a:pt x="287" y="21600"/>
                </a:cubicBezTo>
                <a:cubicBezTo>
                  <a:pt x="8800" y="21365"/>
                  <a:pt x="16258" y="17719"/>
                  <a:pt x="20799" y="12264"/>
                </a:cubicBezTo>
                <a:cubicBezTo>
                  <a:pt x="21524" y="11394"/>
                  <a:pt x="21524" y="10206"/>
                  <a:pt x="20799" y="9336"/>
                </a:cubicBezTo>
                <a:close/>
                <a:moveTo>
                  <a:pt x="13814" y="9571"/>
                </a:moveTo>
                <a:cubicBezTo>
                  <a:pt x="13105" y="9571"/>
                  <a:pt x="12537" y="9074"/>
                  <a:pt x="12537" y="8452"/>
                </a:cubicBezTo>
                <a:cubicBezTo>
                  <a:pt x="12537" y="7831"/>
                  <a:pt x="13105" y="7334"/>
                  <a:pt x="13814" y="7334"/>
                </a:cubicBezTo>
                <a:cubicBezTo>
                  <a:pt x="14524" y="7334"/>
                  <a:pt x="15091" y="7831"/>
                  <a:pt x="15091" y="8452"/>
                </a:cubicBezTo>
                <a:cubicBezTo>
                  <a:pt x="15091" y="9074"/>
                  <a:pt x="14508" y="9571"/>
                  <a:pt x="13814" y="9571"/>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accent1"/>
              </a:solidFill>
              <a:latin typeface="Calibri"/>
              <a:ea typeface="Calibri"/>
              <a:cs typeface="Calibri"/>
              <a:sym typeface="Calibri"/>
            </a:endParaRPr>
          </a:p>
        </p:txBody>
      </p:sp>
      <p:sp>
        <p:nvSpPr>
          <p:cNvPr id="146" name="Google Shape;146;p25"/>
          <p:cNvSpPr txBox="1"/>
          <p:nvPr/>
        </p:nvSpPr>
        <p:spPr>
          <a:xfrm>
            <a:off x="8650875" y="1840500"/>
            <a:ext cx="1770900" cy="1939500"/>
          </a:xfrm>
          <a:prstGeom prst="rect">
            <a:avLst/>
          </a:prstGeom>
          <a:noFill/>
          <a:ln>
            <a:noFill/>
          </a:ln>
        </p:spPr>
        <p:txBody>
          <a:bodyPr anchorCtr="0" anchor="b" bIns="45700" lIns="0" spcFirstLastPara="1" rIns="0" wrap="square" tIns="45700">
            <a:spAutoFit/>
          </a:bodyPr>
          <a:lstStyle/>
          <a:p>
            <a:pPr indent="0" lvl="0" marL="0" marR="0" rtl="0" algn="r">
              <a:spcBef>
                <a:spcPts val="0"/>
              </a:spcBef>
              <a:spcAft>
                <a:spcPts val="0"/>
              </a:spcAft>
              <a:buNone/>
            </a:pPr>
            <a:r>
              <a:rPr b="1" lang="en" sz="2400">
                <a:solidFill>
                  <a:schemeClr val="accent6"/>
                </a:solidFill>
                <a:latin typeface="Calibri"/>
                <a:ea typeface="Calibri"/>
                <a:cs typeface="Calibri"/>
                <a:sym typeface="Calibri"/>
              </a:rPr>
              <a:t>Problem: My student is reading below grade level.</a:t>
            </a:r>
            <a:endParaRPr sz="1800"/>
          </a:p>
        </p:txBody>
      </p:sp>
      <p:sp>
        <p:nvSpPr>
          <p:cNvPr id="147" name="Google Shape;147;p25"/>
          <p:cNvSpPr/>
          <p:nvPr/>
        </p:nvSpPr>
        <p:spPr>
          <a:xfrm>
            <a:off x="7429053" y="3811567"/>
            <a:ext cx="588167" cy="3084382"/>
          </a:xfrm>
          <a:custGeom>
            <a:rect b="b" l="l" r="r" t="t"/>
            <a:pathLst>
              <a:path extrusionOk="0" h="21413" w="21351">
                <a:moveTo>
                  <a:pt x="1526" y="52"/>
                </a:moveTo>
                <a:cubicBezTo>
                  <a:pt x="816" y="-94"/>
                  <a:pt x="-249" y="89"/>
                  <a:pt x="55" y="296"/>
                </a:cubicBezTo>
                <a:cubicBezTo>
                  <a:pt x="4619" y="3368"/>
                  <a:pt x="7205" y="6915"/>
                  <a:pt x="7205" y="10706"/>
                </a:cubicBezTo>
                <a:cubicBezTo>
                  <a:pt x="7205" y="14497"/>
                  <a:pt x="4619" y="18044"/>
                  <a:pt x="55" y="21116"/>
                </a:cubicBezTo>
                <a:cubicBezTo>
                  <a:pt x="-249" y="21323"/>
                  <a:pt x="765" y="21506"/>
                  <a:pt x="1526" y="21360"/>
                </a:cubicBezTo>
                <a:cubicBezTo>
                  <a:pt x="13492" y="19044"/>
                  <a:pt x="21351" y="15143"/>
                  <a:pt x="21351" y="10706"/>
                </a:cubicBezTo>
                <a:cubicBezTo>
                  <a:pt x="21351" y="6269"/>
                  <a:pt x="13492" y="2356"/>
                  <a:pt x="1526" y="52"/>
                </a:cubicBezTo>
                <a:close/>
              </a:path>
            </a:pathLst>
          </a:custGeom>
          <a:solidFill>
            <a:schemeClr val="accent5"/>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25"/>
          <p:cNvSpPr txBox="1"/>
          <p:nvPr>
            <p:ph idx="4294967295" type="subTitle"/>
          </p:nvPr>
        </p:nvSpPr>
        <p:spPr>
          <a:xfrm>
            <a:off x="188800" y="1130100"/>
            <a:ext cx="8183700" cy="2524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3000">
                <a:solidFill>
                  <a:schemeClr val="lt2"/>
                </a:solidFill>
              </a:rPr>
              <a:t>The main way to improve the reading process for my class is to improve the scores of my student who is struggling with reading. In the following slide, I have devised a Fishbone diagram to hypothesize reasons why he may be struggling with reading.</a:t>
            </a:r>
            <a:endParaRPr sz="3000">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nvSpPr>
        <p:spPr>
          <a:xfrm>
            <a:off x="152600" y="4630725"/>
            <a:ext cx="3450300" cy="1800900"/>
          </a:xfrm>
          <a:prstGeom prst="rect">
            <a:avLst/>
          </a:prstGeom>
          <a:noFill/>
          <a:ln cap="flat" cmpd="sng" w="9525">
            <a:solidFill>
              <a:schemeClr val="lt1"/>
            </a:solidFill>
            <a:prstDash val="solid"/>
            <a:round/>
            <a:headEnd len="sm" w="sm" type="none"/>
            <a:tailEnd len="sm" w="sm" type="none"/>
          </a:ln>
        </p:spPr>
        <p:txBody>
          <a:bodyPr anchorCtr="0" anchor="b" bIns="91425" lIns="91425" spcFirstLastPara="1" rIns="91425" wrap="square" tIns="91425">
            <a:spAutoFit/>
          </a:bodyPr>
          <a:lstStyle/>
          <a:p>
            <a:pPr indent="0" lvl="0" marL="0" rtl="0" algn="l">
              <a:spcBef>
                <a:spcPts val="0"/>
              </a:spcBef>
              <a:spcAft>
                <a:spcPts val="0"/>
              </a:spcAft>
              <a:buNone/>
            </a:pPr>
            <a:r>
              <a:rPr b="1" lang="en" sz="3000">
                <a:solidFill>
                  <a:schemeClr val="accent3"/>
                </a:solidFill>
                <a:latin typeface="Calibri"/>
                <a:ea typeface="Calibri"/>
                <a:cs typeface="Calibri"/>
                <a:sym typeface="Calibri"/>
              </a:rPr>
              <a:t>Home Environment</a:t>
            </a:r>
            <a:endParaRPr b="1" sz="3000">
              <a:solidFill>
                <a:schemeClr val="accent5"/>
              </a:solidFill>
              <a:latin typeface="Calibri"/>
              <a:ea typeface="Calibri"/>
              <a:cs typeface="Calibri"/>
              <a:sym typeface="Calibri"/>
            </a:endParaRPr>
          </a:p>
          <a:p>
            <a:pPr indent="-323850" lvl="0" marL="457200" rtl="0" algn="l">
              <a:spcBef>
                <a:spcPts val="0"/>
              </a:spcBef>
              <a:spcAft>
                <a:spcPts val="0"/>
              </a:spcAft>
              <a:buClr>
                <a:srgbClr val="BFBFBF"/>
              </a:buClr>
              <a:buSzPts val="1500"/>
              <a:buFont typeface="Calibri"/>
              <a:buChar char="●"/>
            </a:pPr>
            <a:r>
              <a:rPr lang="en" sz="1500">
                <a:solidFill>
                  <a:srgbClr val="BFBFBF"/>
                </a:solidFill>
                <a:latin typeface="Calibri"/>
                <a:ea typeface="Calibri"/>
                <a:cs typeface="Calibri"/>
                <a:sym typeface="Calibri"/>
              </a:rPr>
              <a:t>My student does not have access to grade level reading materials at home.</a:t>
            </a:r>
            <a:endParaRPr sz="1500">
              <a:solidFill>
                <a:srgbClr val="BFBFBF"/>
              </a:solidFill>
              <a:latin typeface="Calibri"/>
              <a:ea typeface="Calibri"/>
              <a:cs typeface="Calibri"/>
              <a:sym typeface="Calibri"/>
            </a:endParaRPr>
          </a:p>
          <a:p>
            <a:pPr indent="-323850" lvl="0" marL="457200" rtl="0" algn="l">
              <a:spcBef>
                <a:spcPts val="0"/>
              </a:spcBef>
              <a:spcAft>
                <a:spcPts val="0"/>
              </a:spcAft>
              <a:buClr>
                <a:srgbClr val="BFBFBF"/>
              </a:buClr>
              <a:buSzPts val="1500"/>
              <a:buFont typeface="Calibri"/>
              <a:buChar char="●"/>
            </a:pPr>
            <a:r>
              <a:rPr lang="en" sz="1500">
                <a:solidFill>
                  <a:srgbClr val="BFBFBF"/>
                </a:solidFill>
                <a:latin typeface="Calibri"/>
                <a:ea typeface="Calibri"/>
                <a:cs typeface="Calibri"/>
                <a:sym typeface="Calibri"/>
              </a:rPr>
              <a:t>Reading is not emphasized by the parents/grandparents at home.</a:t>
            </a:r>
            <a:endParaRPr sz="1500">
              <a:solidFill>
                <a:srgbClr val="BFBFBF"/>
              </a:solidFill>
              <a:latin typeface="Calibri"/>
              <a:ea typeface="Calibri"/>
              <a:cs typeface="Calibri"/>
              <a:sym typeface="Calibri"/>
            </a:endParaRPr>
          </a:p>
        </p:txBody>
      </p:sp>
      <p:sp>
        <p:nvSpPr>
          <p:cNvPr id="155" name="Google Shape;155;p26"/>
          <p:cNvSpPr txBox="1"/>
          <p:nvPr/>
        </p:nvSpPr>
        <p:spPr>
          <a:xfrm>
            <a:off x="3701263" y="5040675"/>
            <a:ext cx="3858600" cy="1569900"/>
          </a:xfrm>
          <a:prstGeom prst="rect">
            <a:avLst/>
          </a:prstGeom>
          <a:noFill/>
          <a:ln cap="flat" cmpd="sng" w="9525">
            <a:solidFill>
              <a:schemeClr val="lt1"/>
            </a:solidFill>
            <a:prstDash val="solid"/>
            <a:round/>
            <a:headEnd len="sm" w="sm" type="none"/>
            <a:tailEnd len="sm" w="sm" type="none"/>
          </a:ln>
        </p:spPr>
        <p:txBody>
          <a:bodyPr anchorCtr="0" anchor="b" bIns="91425" lIns="91425" spcFirstLastPara="1" rIns="91425" wrap="square" tIns="91425">
            <a:spAutoFit/>
          </a:bodyPr>
          <a:lstStyle/>
          <a:p>
            <a:pPr indent="0" lvl="0" marL="0" rtl="0" algn="l">
              <a:spcBef>
                <a:spcPts val="0"/>
              </a:spcBef>
              <a:spcAft>
                <a:spcPts val="0"/>
              </a:spcAft>
              <a:buNone/>
            </a:pPr>
            <a:r>
              <a:rPr b="1" lang="en" sz="3000">
                <a:solidFill>
                  <a:schemeClr val="accent2"/>
                </a:solidFill>
                <a:latin typeface="Calibri"/>
                <a:ea typeface="Calibri"/>
                <a:cs typeface="Calibri"/>
                <a:sym typeface="Calibri"/>
              </a:rPr>
              <a:t> Teacher</a:t>
            </a:r>
            <a:endParaRPr b="1" sz="3000">
              <a:solidFill>
                <a:schemeClr val="accent5"/>
              </a:solidFill>
              <a:latin typeface="Calibri"/>
              <a:ea typeface="Calibri"/>
              <a:cs typeface="Calibri"/>
              <a:sym typeface="Calibri"/>
            </a:endParaRPr>
          </a:p>
          <a:p>
            <a:pPr indent="-323850" lvl="0" marL="457200" rtl="0" algn="l">
              <a:spcBef>
                <a:spcPts val="0"/>
              </a:spcBef>
              <a:spcAft>
                <a:spcPts val="0"/>
              </a:spcAft>
              <a:buClr>
                <a:srgbClr val="BFBFBF"/>
              </a:buClr>
              <a:buSzPts val="1500"/>
              <a:buFont typeface="Calibri"/>
              <a:buChar char="●"/>
            </a:pPr>
            <a:r>
              <a:rPr lang="en" sz="1500">
                <a:solidFill>
                  <a:srgbClr val="BFBFBF"/>
                </a:solidFill>
                <a:latin typeface="Calibri"/>
                <a:ea typeface="Calibri"/>
                <a:cs typeface="Calibri"/>
                <a:sym typeface="Calibri"/>
              </a:rPr>
              <a:t>My assessments are not properly assessing my student’s reading level.</a:t>
            </a:r>
            <a:endParaRPr sz="1500">
              <a:solidFill>
                <a:srgbClr val="BFBFBF"/>
              </a:solidFill>
              <a:latin typeface="Calibri"/>
              <a:ea typeface="Calibri"/>
              <a:cs typeface="Calibri"/>
              <a:sym typeface="Calibri"/>
            </a:endParaRPr>
          </a:p>
          <a:p>
            <a:pPr indent="-323850" lvl="0" marL="457200" rtl="0" algn="l">
              <a:spcBef>
                <a:spcPts val="0"/>
              </a:spcBef>
              <a:spcAft>
                <a:spcPts val="0"/>
              </a:spcAft>
              <a:buClr>
                <a:srgbClr val="BFBFBF"/>
              </a:buClr>
              <a:buSzPts val="1500"/>
              <a:buFont typeface="Calibri"/>
              <a:buChar char="●"/>
            </a:pPr>
            <a:r>
              <a:rPr lang="en" sz="1500">
                <a:solidFill>
                  <a:srgbClr val="BFBFBF"/>
                </a:solidFill>
                <a:latin typeface="Calibri"/>
                <a:ea typeface="Calibri"/>
                <a:cs typeface="Calibri"/>
                <a:sym typeface="Calibri"/>
              </a:rPr>
              <a:t>I am not effectively communicating my concerns about reading to the parents.</a:t>
            </a:r>
            <a:endParaRPr sz="1500">
              <a:solidFill>
                <a:srgbClr val="BFBFBF"/>
              </a:solidFill>
              <a:latin typeface="Calibri"/>
              <a:ea typeface="Calibri"/>
              <a:cs typeface="Calibri"/>
              <a:sym typeface="Calibri"/>
            </a:endParaRPr>
          </a:p>
        </p:txBody>
      </p:sp>
      <p:sp>
        <p:nvSpPr>
          <p:cNvPr id="156" name="Google Shape;156;p26"/>
          <p:cNvSpPr txBox="1"/>
          <p:nvPr/>
        </p:nvSpPr>
        <p:spPr>
          <a:xfrm>
            <a:off x="4250275" y="948800"/>
            <a:ext cx="4213800" cy="1800900"/>
          </a:xfrm>
          <a:prstGeom prst="rect">
            <a:avLst/>
          </a:prstGeom>
          <a:noFill/>
          <a:ln cap="flat" cmpd="sng" w="9525">
            <a:solidFill>
              <a:schemeClr val="lt1"/>
            </a:solidFill>
            <a:prstDash val="solid"/>
            <a:round/>
            <a:headEnd len="sm" w="sm" type="none"/>
            <a:tailEnd len="sm" w="sm" type="none"/>
          </a:ln>
        </p:spPr>
        <p:txBody>
          <a:bodyPr anchorCtr="0" anchor="b" bIns="91425" lIns="91425" spcFirstLastPara="1" rIns="91425" wrap="square" tIns="91425">
            <a:spAutoFit/>
          </a:bodyPr>
          <a:lstStyle/>
          <a:p>
            <a:pPr indent="0" lvl="0" marL="0" rtl="0" algn="l">
              <a:spcBef>
                <a:spcPts val="0"/>
              </a:spcBef>
              <a:spcAft>
                <a:spcPts val="0"/>
              </a:spcAft>
              <a:buNone/>
            </a:pPr>
            <a:r>
              <a:rPr b="1" lang="en" sz="3000">
                <a:solidFill>
                  <a:schemeClr val="accent5"/>
                </a:solidFill>
                <a:latin typeface="Calibri"/>
                <a:ea typeface="Calibri"/>
                <a:cs typeface="Calibri"/>
                <a:sym typeface="Calibri"/>
              </a:rPr>
              <a:t> Ability</a:t>
            </a:r>
            <a:endParaRPr b="1" sz="3000">
              <a:solidFill>
                <a:schemeClr val="accent5"/>
              </a:solidFill>
              <a:latin typeface="Calibri"/>
              <a:ea typeface="Calibri"/>
              <a:cs typeface="Calibri"/>
              <a:sym typeface="Calibri"/>
            </a:endParaRPr>
          </a:p>
          <a:p>
            <a:pPr indent="-323850" lvl="0" marL="457200" rtl="0" algn="l">
              <a:spcBef>
                <a:spcPts val="0"/>
              </a:spcBef>
              <a:spcAft>
                <a:spcPts val="0"/>
              </a:spcAft>
              <a:buClr>
                <a:srgbClr val="BFBFBF"/>
              </a:buClr>
              <a:buSzPts val="1500"/>
              <a:buFont typeface="Calibri"/>
              <a:buChar char="●"/>
            </a:pPr>
            <a:r>
              <a:rPr lang="en" sz="1500">
                <a:solidFill>
                  <a:srgbClr val="BFBFBF"/>
                </a:solidFill>
                <a:latin typeface="Calibri"/>
                <a:ea typeface="Calibri"/>
                <a:cs typeface="Calibri"/>
                <a:sym typeface="Calibri"/>
              </a:rPr>
              <a:t>My student has a diagnosed learning disability. (Trouble with reading accuracy, comprehension, and/or fluency)</a:t>
            </a:r>
            <a:endParaRPr sz="1500">
              <a:solidFill>
                <a:srgbClr val="BFBFBF"/>
              </a:solidFill>
              <a:latin typeface="Calibri"/>
              <a:ea typeface="Calibri"/>
              <a:cs typeface="Calibri"/>
              <a:sym typeface="Calibri"/>
            </a:endParaRPr>
          </a:p>
          <a:p>
            <a:pPr indent="-323850" lvl="0" marL="457200" rtl="0" algn="l">
              <a:spcBef>
                <a:spcPts val="0"/>
              </a:spcBef>
              <a:spcAft>
                <a:spcPts val="0"/>
              </a:spcAft>
              <a:buClr>
                <a:srgbClr val="BFBFBF"/>
              </a:buClr>
              <a:buSzPts val="1500"/>
              <a:buFont typeface="Calibri"/>
              <a:buChar char="●"/>
            </a:pPr>
            <a:r>
              <a:rPr lang="en" sz="1500">
                <a:solidFill>
                  <a:srgbClr val="BFBFBF"/>
                </a:solidFill>
                <a:latin typeface="Calibri"/>
                <a:ea typeface="Calibri"/>
                <a:cs typeface="Calibri"/>
                <a:sym typeface="Calibri"/>
              </a:rPr>
              <a:t>My student’s vocabulary is well below grade level.</a:t>
            </a:r>
            <a:endParaRPr b="1" sz="2900">
              <a:solidFill>
                <a:schemeClr val="accent5"/>
              </a:solidFill>
              <a:latin typeface="Calibri"/>
              <a:ea typeface="Calibri"/>
              <a:cs typeface="Calibri"/>
              <a:sym typeface="Calibri"/>
            </a:endParaRPr>
          </a:p>
        </p:txBody>
      </p:sp>
      <p:sp>
        <p:nvSpPr>
          <p:cNvPr id="157" name="Google Shape;157;p26"/>
          <p:cNvSpPr txBox="1"/>
          <p:nvPr/>
        </p:nvSpPr>
        <p:spPr>
          <a:xfrm>
            <a:off x="152725" y="935000"/>
            <a:ext cx="3450300" cy="3417000"/>
          </a:xfrm>
          <a:prstGeom prst="rect">
            <a:avLst/>
          </a:prstGeom>
          <a:noFill/>
          <a:ln cap="flat" cmpd="sng" w="9525">
            <a:solidFill>
              <a:schemeClr val="lt1"/>
            </a:solidFill>
            <a:prstDash val="solid"/>
            <a:round/>
            <a:headEnd len="sm" w="sm" type="none"/>
            <a:tailEnd len="sm" w="sm" type="none"/>
          </a:ln>
        </p:spPr>
        <p:txBody>
          <a:bodyPr anchorCtr="0" anchor="b" bIns="91425" lIns="91425" spcFirstLastPara="1" rIns="91425" wrap="square" tIns="91425">
            <a:spAutoFit/>
          </a:bodyPr>
          <a:lstStyle/>
          <a:p>
            <a:pPr indent="0" lvl="0" marL="0" rtl="0" algn="l">
              <a:spcBef>
                <a:spcPts val="0"/>
              </a:spcBef>
              <a:spcAft>
                <a:spcPts val="0"/>
              </a:spcAft>
              <a:buNone/>
            </a:pPr>
            <a:r>
              <a:rPr b="1" lang="en" sz="3000">
                <a:solidFill>
                  <a:schemeClr val="accent4"/>
                </a:solidFill>
                <a:latin typeface="Calibri"/>
                <a:ea typeface="Calibri"/>
                <a:cs typeface="Calibri"/>
                <a:sym typeface="Calibri"/>
              </a:rPr>
              <a:t> Student Habits</a:t>
            </a:r>
            <a:endParaRPr b="1" sz="3000">
              <a:solidFill>
                <a:schemeClr val="accent5"/>
              </a:solidFill>
              <a:latin typeface="Calibri"/>
              <a:ea typeface="Calibri"/>
              <a:cs typeface="Calibri"/>
              <a:sym typeface="Calibri"/>
            </a:endParaRPr>
          </a:p>
          <a:p>
            <a:pPr indent="-323850" lvl="0" marL="457200" rtl="0" algn="l">
              <a:spcBef>
                <a:spcPts val="0"/>
              </a:spcBef>
              <a:spcAft>
                <a:spcPts val="0"/>
              </a:spcAft>
              <a:buClr>
                <a:srgbClr val="BFBFBF"/>
              </a:buClr>
              <a:buSzPts val="1500"/>
              <a:buFont typeface="Calibri"/>
              <a:buChar char="●"/>
            </a:pPr>
            <a:r>
              <a:rPr lang="en" sz="1500">
                <a:solidFill>
                  <a:srgbClr val="BFBFBF"/>
                </a:solidFill>
                <a:latin typeface="Calibri"/>
                <a:ea typeface="Calibri"/>
                <a:cs typeface="Calibri"/>
                <a:sym typeface="Calibri"/>
              </a:rPr>
              <a:t>My student reads everyday at home, but only for two minutes a day.</a:t>
            </a:r>
            <a:endParaRPr sz="1500">
              <a:solidFill>
                <a:srgbClr val="BFBFBF"/>
              </a:solidFill>
              <a:latin typeface="Calibri"/>
              <a:ea typeface="Calibri"/>
              <a:cs typeface="Calibri"/>
              <a:sym typeface="Calibri"/>
            </a:endParaRPr>
          </a:p>
          <a:p>
            <a:pPr indent="-323850" lvl="0" marL="457200" rtl="0" algn="l">
              <a:spcBef>
                <a:spcPts val="0"/>
              </a:spcBef>
              <a:spcAft>
                <a:spcPts val="0"/>
              </a:spcAft>
              <a:buClr>
                <a:srgbClr val="BFBFBF"/>
              </a:buClr>
              <a:buSzPts val="1500"/>
              <a:buFont typeface="Calibri"/>
              <a:buChar char="●"/>
            </a:pPr>
            <a:r>
              <a:rPr lang="en" sz="1500">
                <a:solidFill>
                  <a:srgbClr val="BFBFBF"/>
                </a:solidFill>
                <a:latin typeface="Calibri"/>
                <a:ea typeface="Calibri"/>
                <a:cs typeface="Calibri"/>
                <a:sym typeface="Calibri"/>
              </a:rPr>
              <a:t>My student listens to books instead of reading them. </a:t>
            </a:r>
            <a:endParaRPr sz="1500">
              <a:solidFill>
                <a:srgbClr val="BFBFBF"/>
              </a:solidFill>
              <a:latin typeface="Calibri"/>
              <a:ea typeface="Calibri"/>
              <a:cs typeface="Calibri"/>
              <a:sym typeface="Calibri"/>
            </a:endParaRPr>
          </a:p>
          <a:p>
            <a:pPr indent="-323850" lvl="0" marL="457200" rtl="0" algn="l">
              <a:spcBef>
                <a:spcPts val="0"/>
              </a:spcBef>
              <a:spcAft>
                <a:spcPts val="0"/>
              </a:spcAft>
              <a:buClr>
                <a:srgbClr val="BFBFBF"/>
              </a:buClr>
              <a:buSzPts val="1500"/>
              <a:buFont typeface="Calibri"/>
              <a:buChar char="●"/>
            </a:pPr>
            <a:r>
              <a:rPr lang="en" sz="1500">
                <a:solidFill>
                  <a:srgbClr val="BFBFBF"/>
                </a:solidFill>
                <a:latin typeface="Calibri"/>
                <a:ea typeface="Calibri"/>
                <a:cs typeface="Calibri"/>
                <a:sym typeface="Calibri"/>
              </a:rPr>
              <a:t>My student only reads at home once a week.</a:t>
            </a:r>
            <a:endParaRPr sz="1500">
              <a:solidFill>
                <a:srgbClr val="BFBFBF"/>
              </a:solidFill>
              <a:latin typeface="Calibri"/>
              <a:ea typeface="Calibri"/>
              <a:cs typeface="Calibri"/>
              <a:sym typeface="Calibri"/>
            </a:endParaRPr>
          </a:p>
          <a:p>
            <a:pPr indent="-323850" lvl="0" marL="457200" rtl="0" algn="l">
              <a:spcBef>
                <a:spcPts val="0"/>
              </a:spcBef>
              <a:spcAft>
                <a:spcPts val="0"/>
              </a:spcAft>
              <a:buClr>
                <a:srgbClr val="BFBFBF"/>
              </a:buClr>
              <a:buSzPts val="1500"/>
              <a:buFont typeface="Calibri"/>
              <a:buChar char="●"/>
            </a:pPr>
            <a:r>
              <a:rPr lang="en" sz="1500">
                <a:solidFill>
                  <a:srgbClr val="BFBFBF"/>
                </a:solidFill>
                <a:latin typeface="Calibri"/>
                <a:ea typeface="Calibri"/>
                <a:cs typeface="Calibri"/>
                <a:sym typeface="Calibri"/>
              </a:rPr>
              <a:t>My student needs very specific books to want to read at home.</a:t>
            </a:r>
            <a:endParaRPr sz="1500">
              <a:solidFill>
                <a:srgbClr val="BFBFBF"/>
              </a:solidFill>
              <a:latin typeface="Calibri"/>
              <a:ea typeface="Calibri"/>
              <a:cs typeface="Calibri"/>
              <a:sym typeface="Calibri"/>
            </a:endParaRPr>
          </a:p>
          <a:p>
            <a:pPr indent="-323850" lvl="0" marL="457200" rtl="0" algn="l">
              <a:spcBef>
                <a:spcPts val="0"/>
              </a:spcBef>
              <a:spcAft>
                <a:spcPts val="0"/>
              </a:spcAft>
              <a:buClr>
                <a:srgbClr val="BFBFBF"/>
              </a:buClr>
              <a:buSzPts val="1500"/>
              <a:buFont typeface="Calibri"/>
              <a:buChar char="●"/>
            </a:pPr>
            <a:r>
              <a:rPr lang="en" sz="1500">
                <a:solidFill>
                  <a:srgbClr val="BFBFBF"/>
                </a:solidFill>
                <a:latin typeface="Calibri"/>
                <a:ea typeface="Calibri"/>
                <a:cs typeface="Calibri"/>
                <a:sym typeface="Calibri"/>
              </a:rPr>
              <a:t>My student spends ten times </a:t>
            </a:r>
            <a:endParaRPr sz="1500">
              <a:solidFill>
                <a:srgbClr val="BFBFBF"/>
              </a:solidFill>
              <a:latin typeface="Calibri"/>
              <a:ea typeface="Calibri"/>
              <a:cs typeface="Calibri"/>
              <a:sym typeface="Calibri"/>
            </a:endParaRPr>
          </a:p>
          <a:p>
            <a:pPr indent="0" lvl="0" marL="457200" rtl="0" algn="l">
              <a:spcBef>
                <a:spcPts val="0"/>
              </a:spcBef>
              <a:spcAft>
                <a:spcPts val="0"/>
              </a:spcAft>
              <a:buNone/>
            </a:pPr>
            <a:r>
              <a:rPr lang="en" sz="1500">
                <a:solidFill>
                  <a:srgbClr val="BFBFBF"/>
                </a:solidFill>
                <a:latin typeface="Calibri"/>
                <a:ea typeface="Calibri"/>
                <a:cs typeface="Calibri"/>
                <a:sym typeface="Calibri"/>
              </a:rPr>
              <a:t>more time in front of a screen </a:t>
            </a:r>
            <a:endParaRPr sz="1500">
              <a:solidFill>
                <a:srgbClr val="BFBFBF"/>
              </a:solidFill>
              <a:latin typeface="Calibri"/>
              <a:ea typeface="Calibri"/>
              <a:cs typeface="Calibri"/>
              <a:sym typeface="Calibri"/>
            </a:endParaRPr>
          </a:p>
          <a:p>
            <a:pPr indent="0" lvl="0" marL="457200" rtl="0" algn="l">
              <a:spcBef>
                <a:spcPts val="0"/>
              </a:spcBef>
              <a:spcAft>
                <a:spcPts val="0"/>
              </a:spcAft>
              <a:buNone/>
            </a:pPr>
            <a:r>
              <a:rPr lang="en" sz="1500">
                <a:solidFill>
                  <a:srgbClr val="BFBFBF"/>
                </a:solidFill>
                <a:latin typeface="Calibri"/>
                <a:ea typeface="Calibri"/>
                <a:cs typeface="Calibri"/>
                <a:sym typeface="Calibri"/>
              </a:rPr>
              <a:t>than in front of a book.</a:t>
            </a:r>
            <a:endParaRPr>
              <a:solidFill>
                <a:srgbClr val="BFBFBF"/>
              </a:solidFill>
              <a:latin typeface="Calibri"/>
              <a:ea typeface="Calibri"/>
              <a:cs typeface="Calibri"/>
              <a:sym typeface="Calibri"/>
            </a:endParaRPr>
          </a:p>
        </p:txBody>
      </p:sp>
      <p:cxnSp>
        <p:nvCxnSpPr>
          <p:cNvPr id="158" name="Google Shape;158;p26"/>
          <p:cNvCxnSpPr>
            <a:stCxn id="154" idx="0"/>
          </p:cNvCxnSpPr>
          <p:nvPr/>
        </p:nvCxnSpPr>
        <p:spPr>
          <a:xfrm flipH="1" rot="10800000">
            <a:off x="1877750" y="4261125"/>
            <a:ext cx="1770900" cy="369600"/>
          </a:xfrm>
          <a:prstGeom prst="straightConnector1">
            <a:avLst/>
          </a:prstGeom>
          <a:noFill/>
          <a:ln cap="flat" cmpd="sng" w="19050">
            <a:solidFill>
              <a:schemeClr val="lt1"/>
            </a:solidFill>
            <a:prstDash val="solid"/>
            <a:round/>
            <a:headEnd len="med" w="med" type="none"/>
            <a:tailEnd len="med" w="med" type="none"/>
          </a:ln>
        </p:spPr>
      </p:cxnSp>
      <p:sp>
        <p:nvSpPr>
          <p:cNvPr id="159" name="Google Shape;159;p26"/>
          <p:cNvSpPr txBox="1"/>
          <p:nvPr>
            <p:ph type="title"/>
          </p:nvPr>
        </p:nvSpPr>
        <p:spPr>
          <a:xfrm>
            <a:off x="306450" y="0"/>
            <a:ext cx="9847200" cy="584400"/>
          </a:xfrm>
          <a:prstGeom prst="rect">
            <a:avLst/>
          </a:prstGeom>
          <a:noFill/>
          <a:ln>
            <a:noFill/>
          </a:ln>
        </p:spPr>
        <p:txBody>
          <a:bodyPr anchorCtr="0" anchor="t" bIns="45700" lIns="91425" spcFirstLastPara="1" rIns="0" wrap="square" tIns="45700">
            <a:noAutofit/>
          </a:bodyPr>
          <a:lstStyle/>
          <a:p>
            <a:pPr indent="0" lvl="0" marL="0" rtl="0" algn="l">
              <a:lnSpc>
                <a:spcPct val="90000"/>
              </a:lnSpc>
              <a:spcBef>
                <a:spcPts val="0"/>
              </a:spcBef>
              <a:spcAft>
                <a:spcPts val="0"/>
              </a:spcAft>
              <a:buClr>
                <a:schemeClr val="lt1"/>
              </a:buClr>
              <a:buSzPts val="3600"/>
              <a:buFont typeface="Helvetica Neue"/>
              <a:buNone/>
            </a:pPr>
            <a:r>
              <a:rPr lang="en" sz="7200">
                <a:latin typeface="Bangers"/>
                <a:ea typeface="Bangers"/>
                <a:cs typeface="Bangers"/>
                <a:sym typeface="Bangers"/>
              </a:rPr>
              <a:t>Analyze: Fishbone Diagram</a:t>
            </a:r>
            <a:endParaRPr sz="7200">
              <a:latin typeface="Bangers"/>
              <a:ea typeface="Bangers"/>
              <a:cs typeface="Bangers"/>
              <a:sym typeface="Bangers"/>
            </a:endParaRPr>
          </a:p>
        </p:txBody>
      </p:sp>
      <p:sp>
        <p:nvSpPr>
          <p:cNvPr id="160" name="Google Shape;160;p26"/>
          <p:cNvSpPr/>
          <p:nvPr/>
        </p:nvSpPr>
        <p:spPr>
          <a:xfrm>
            <a:off x="3728492" y="4012591"/>
            <a:ext cx="5182218" cy="70254"/>
          </a:xfrm>
          <a:custGeom>
            <a:rect b="b" l="l" r="r" t="t"/>
            <a:pathLst>
              <a:path extrusionOk="0" h="21600" w="21600">
                <a:moveTo>
                  <a:pt x="21484" y="21600"/>
                </a:moveTo>
                <a:lnTo>
                  <a:pt x="116" y="21600"/>
                </a:lnTo>
                <a:cubicBezTo>
                  <a:pt x="52" y="21600"/>
                  <a:pt x="0" y="16740"/>
                  <a:pt x="0" y="10800"/>
                </a:cubicBezTo>
                <a:cubicBezTo>
                  <a:pt x="0" y="4860"/>
                  <a:pt x="52" y="0"/>
                  <a:pt x="116" y="0"/>
                </a:cubicBezTo>
                <a:lnTo>
                  <a:pt x="21484" y="0"/>
                </a:lnTo>
                <a:cubicBezTo>
                  <a:pt x="21548" y="0"/>
                  <a:pt x="21600" y="4860"/>
                  <a:pt x="21600" y="10800"/>
                </a:cubicBezTo>
                <a:cubicBezTo>
                  <a:pt x="21600" y="16740"/>
                  <a:pt x="21548" y="21600"/>
                  <a:pt x="21484" y="21600"/>
                </a:cubicBezTo>
                <a:close/>
              </a:path>
            </a:pathLst>
          </a:custGeom>
          <a:solidFill>
            <a:srgbClr val="BDBDBD"/>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26"/>
          <p:cNvSpPr/>
          <p:nvPr/>
        </p:nvSpPr>
        <p:spPr>
          <a:xfrm>
            <a:off x="3212892" y="3485933"/>
            <a:ext cx="678572" cy="1144800"/>
          </a:xfrm>
          <a:custGeom>
            <a:rect b="b" l="l" r="r" t="t"/>
            <a:pathLst>
              <a:path extrusionOk="0" h="21600" w="21327">
                <a:moveTo>
                  <a:pt x="825" y="0"/>
                </a:moveTo>
                <a:cubicBezTo>
                  <a:pt x="825" y="0"/>
                  <a:pt x="825" y="0"/>
                  <a:pt x="825" y="0"/>
                </a:cubicBezTo>
                <a:cubicBezTo>
                  <a:pt x="166" y="0"/>
                  <a:pt x="-229" y="563"/>
                  <a:pt x="166" y="961"/>
                </a:cubicBezTo>
                <a:cubicBezTo>
                  <a:pt x="2800" y="3644"/>
                  <a:pt x="4337" y="7056"/>
                  <a:pt x="4337" y="10800"/>
                </a:cubicBezTo>
                <a:cubicBezTo>
                  <a:pt x="4337" y="14510"/>
                  <a:pt x="2756" y="17923"/>
                  <a:pt x="166" y="20639"/>
                </a:cubicBezTo>
                <a:cubicBezTo>
                  <a:pt x="-229" y="21037"/>
                  <a:pt x="122" y="21600"/>
                  <a:pt x="781" y="21600"/>
                </a:cubicBezTo>
                <a:cubicBezTo>
                  <a:pt x="781" y="21600"/>
                  <a:pt x="781" y="21600"/>
                  <a:pt x="781" y="21600"/>
                </a:cubicBezTo>
                <a:cubicBezTo>
                  <a:pt x="12151" y="21600"/>
                  <a:pt x="21327" y="16763"/>
                  <a:pt x="21327" y="10800"/>
                </a:cubicBezTo>
                <a:cubicBezTo>
                  <a:pt x="21371" y="4837"/>
                  <a:pt x="12195" y="0"/>
                  <a:pt x="825" y="0"/>
                </a:cubicBezTo>
                <a:close/>
              </a:path>
            </a:pathLst>
          </a:custGeom>
          <a:solidFill>
            <a:srgbClr val="13A1D8"/>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accent3"/>
              </a:solidFill>
              <a:latin typeface="Calibri"/>
              <a:ea typeface="Calibri"/>
              <a:cs typeface="Calibri"/>
              <a:sym typeface="Calibri"/>
            </a:endParaRPr>
          </a:p>
        </p:txBody>
      </p:sp>
      <p:sp>
        <p:nvSpPr>
          <p:cNvPr id="162" name="Google Shape;162;p26"/>
          <p:cNvSpPr/>
          <p:nvPr/>
        </p:nvSpPr>
        <p:spPr>
          <a:xfrm>
            <a:off x="4979458" y="3086516"/>
            <a:ext cx="363211" cy="1943632"/>
          </a:xfrm>
          <a:custGeom>
            <a:rect b="b" l="l" r="r" t="t"/>
            <a:pathLst>
              <a:path extrusionOk="0" h="21310" w="21197">
                <a:moveTo>
                  <a:pt x="2450" y="86"/>
                </a:moveTo>
                <a:cubicBezTo>
                  <a:pt x="1309" y="-145"/>
                  <a:pt x="-403" y="124"/>
                  <a:pt x="86" y="471"/>
                </a:cubicBezTo>
                <a:cubicBezTo>
                  <a:pt x="4325" y="3493"/>
                  <a:pt x="6770" y="6959"/>
                  <a:pt x="6770" y="10655"/>
                </a:cubicBezTo>
                <a:cubicBezTo>
                  <a:pt x="6770" y="14351"/>
                  <a:pt x="4325" y="17816"/>
                  <a:pt x="86" y="20839"/>
                </a:cubicBezTo>
                <a:cubicBezTo>
                  <a:pt x="-403" y="21186"/>
                  <a:pt x="1390" y="21455"/>
                  <a:pt x="2450" y="21224"/>
                </a:cubicBezTo>
                <a:cubicBezTo>
                  <a:pt x="13861" y="18837"/>
                  <a:pt x="21197" y="15006"/>
                  <a:pt x="21197" y="10674"/>
                </a:cubicBezTo>
                <a:cubicBezTo>
                  <a:pt x="21197" y="6323"/>
                  <a:pt x="13861" y="2473"/>
                  <a:pt x="2450" y="86"/>
                </a:cubicBezTo>
                <a:close/>
              </a:path>
            </a:pathLst>
          </a:custGeom>
          <a:solidFill>
            <a:schemeClr val="accent4"/>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26"/>
          <p:cNvSpPr/>
          <p:nvPr/>
        </p:nvSpPr>
        <p:spPr>
          <a:xfrm>
            <a:off x="6151511" y="2854273"/>
            <a:ext cx="507651" cy="2408155"/>
          </a:xfrm>
          <a:custGeom>
            <a:rect b="b" l="l" r="r" t="t"/>
            <a:pathLst>
              <a:path extrusionOk="0" h="21374" w="21274">
                <a:moveTo>
                  <a:pt x="1723" y="58"/>
                </a:moveTo>
                <a:cubicBezTo>
                  <a:pt x="845" y="-113"/>
                  <a:pt x="-326" y="121"/>
                  <a:pt x="84" y="386"/>
                </a:cubicBezTo>
                <a:cubicBezTo>
                  <a:pt x="4533" y="3425"/>
                  <a:pt x="7050" y="6947"/>
                  <a:pt x="7050" y="10687"/>
                </a:cubicBezTo>
                <a:cubicBezTo>
                  <a:pt x="7050" y="14427"/>
                  <a:pt x="4533" y="17934"/>
                  <a:pt x="84" y="20988"/>
                </a:cubicBezTo>
                <a:cubicBezTo>
                  <a:pt x="-326" y="21253"/>
                  <a:pt x="845" y="21487"/>
                  <a:pt x="1723" y="21316"/>
                </a:cubicBezTo>
                <a:cubicBezTo>
                  <a:pt x="13547" y="18978"/>
                  <a:pt x="21274" y="15097"/>
                  <a:pt x="21274" y="10687"/>
                </a:cubicBezTo>
                <a:cubicBezTo>
                  <a:pt x="21274" y="6277"/>
                  <a:pt x="13547" y="2380"/>
                  <a:pt x="1723" y="58"/>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26"/>
          <p:cNvSpPr/>
          <p:nvPr/>
        </p:nvSpPr>
        <p:spPr>
          <a:xfrm>
            <a:off x="8530982" y="2685429"/>
            <a:ext cx="1890794" cy="2746116"/>
          </a:xfrm>
          <a:custGeom>
            <a:rect b="b" l="l" r="r" t="t"/>
            <a:pathLst>
              <a:path extrusionOk="0" h="21600" w="21342">
                <a:moveTo>
                  <a:pt x="20799" y="9336"/>
                </a:moveTo>
                <a:cubicBezTo>
                  <a:pt x="16274" y="3881"/>
                  <a:pt x="8800" y="249"/>
                  <a:pt x="287" y="0"/>
                </a:cubicBezTo>
                <a:cubicBezTo>
                  <a:pt x="66" y="0"/>
                  <a:pt x="-76" y="221"/>
                  <a:pt x="50" y="373"/>
                </a:cubicBezTo>
                <a:cubicBezTo>
                  <a:pt x="2384" y="3246"/>
                  <a:pt x="3771" y="6864"/>
                  <a:pt x="3771" y="10800"/>
                </a:cubicBezTo>
                <a:cubicBezTo>
                  <a:pt x="3771" y="14736"/>
                  <a:pt x="2384" y="18341"/>
                  <a:pt x="50" y="21227"/>
                </a:cubicBezTo>
                <a:cubicBezTo>
                  <a:pt x="-76" y="21379"/>
                  <a:pt x="50" y="21600"/>
                  <a:pt x="287" y="21600"/>
                </a:cubicBezTo>
                <a:cubicBezTo>
                  <a:pt x="8800" y="21365"/>
                  <a:pt x="16258" y="17719"/>
                  <a:pt x="20799" y="12264"/>
                </a:cubicBezTo>
                <a:cubicBezTo>
                  <a:pt x="21524" y="11394"/>
                  <a:pt x="21524" y="10206"/>
                  <a:pt x="20799" y="9336"/>
                </a:cubicBezTo>
                <a:close/>
                <a:moveTo>
                  <a:pt x="13814" y="9571"/>
                </a:moveTo>
                <a:cubicBezTo>
                  <a:pt x="13105" y="9571"/>
                  <a:pt x="12537" y="9074"/>
                  <a:pt x="12537" y="8452"/>
                </a:cubicBezTo>
                <a:cubicBezTo>
                  <a:pt x="12537" y="7831"/>
                  <a:pt x="13105" y="7334"/>
                  <a:pt x="13814" y="7334"/>
                </a:cubicBezTo>
                <a:cubicBezTo>
                  <a:pt x="14524" y="7334"/>
                  <a:pt x="15091" y="7831"/>
                  <a:pt x="15091" y="8452"/>
                </a:cubicBezTo>
                <a:cubicBezTo>
                  <a:pt x="15091" y="9074"/>
                  <a:pt x="14508" y="9571"/>
                  <a:pt x="13814" y="9571"/>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accent1"/>
              </a:solidFill>
              <a:latin typeface="Calibri"/>
              <a:ea typeface="Calibri"/>
              <a:cs typeface="Calibri"/>
              <a:sym typeface="Calibri"/>
            </a:endParaRPr>
          </a:p>
        </p:txBody>
      </p:sp>
      <p:sp>
        <p:nvSpPr>
          <p:cNvPr id="165" name="Google Shape;165;p26"/>
          <p:cNvSpPr txBox="1"/>
          <p:nvPr/>
        </p:nvSpPr>
        <p:spPr>
          <a:xfrm>
            <a:off x="8756125" y="865700"/>
            <a:ext cx="1770900" cy="1939500"/>
          </a:xfrm>
          <a:prstGeom prst="rect">
            <a:avLst/>
          </a:prstGeom>
          <a:noFill/>
          <a:ln>
            <a:noFill/>
          </a:ln>
        </p:spPr>
        <p:txBody>
          <a:bodyPr anchorCtr="0" anchor="b" bIns="45700" lIns="0" spcFirstLastPara="1" rIns="0" wrap="square" tIns="45700">
            <a:spAutoFit/>
          </a:bodyPr>
          <a:lstStyle/>
          <a:p>
            <a:pPr indent="0" lvl="0" marL="0" marR="0" rtl="0" algn="r">
              <a:spcBef>
                <a:spcPts val="0"/>
              </a:spcBef>
              <a:spcAft>
                <a:spcPts val="0"/>
              </a:spcAft>
              <a:buNone/>
            </a:pPr>
            <a:r>
              <a:rPr b="1" lang="en" sz="2400">
                <a:solidFill>
                  <a:schemeClr val="accent6"/>
                </a:solidFill>
                <a:latin typeface="Calibri"/>
                <a:ea typeface="Calibri"/>
                <a:cs typeface="Calibri"/>
                <a:sym typeface="Calibri"/>
              </a:rPr>
              <a:t>Problem: My student is reading below grade level.</a:t>
            </a:r>
            <a:endParaRPr sz="1800"/>
          </a:p>
        </p:txBody>
      </p:sp>
      <p:cxnSp>
        <p:nvCxnSpPr>
          <p:cNvPr id="166" name="Google Shape;166;p26"/>
          <p:cNvCxnSpPr/>
          <p:nvPr/>
        </p:nvCxnSpPr>
        <p:spPr>
          <a:xfrm>
            <a:off x="6536725" y="2727700"/>
            <a:ext cx="1133100" cy="758400"/>
          </a:xfrm>
          <a:prstGeom prst="straightConnector1">
            <a:avLst/>
          </a:prstGeom>
          <a:noFill/>
          <a:ln cap="flat" cmpd="sng" w="19050">
            <a:solidFill>
              <a:schemeClr val="lt1"/>
            </a:solidFill>
            <a:prstDash val="solid"/>
            <a:round/>
            <a:headEnd len="med" w="med" type="none"/>
            <a:tailEnd len="med" w="med" type="none"/>
          </a:ln>
        </p:spPr>
      </p:cxnSp>
      <p:sp>
        <p:nvSpPr>
          <p:cNvPr id="167" name="Google Shape;167;p26"/>
          <p:cNvSpPr/>
          <p:nvPr/>
        </p:nvSpPr>
        <p:spPr>
          <a:xfrm>
            <a:off x="7429053" y="2516167"/>
            <a:ext cx="588167" cy="3084382"/>
          </a:xfrm>
          <a:custGeom>
            <a:rect b="b" l="l" r="r" t="t"/>
            <a:pathLst>
              <a:path extrusionOk="0" h="21413" w="21351">
                <a:moveTo>
                  <a:pt x="1526" y="52"/>
                </a:moveTo>
                <a:cubicBezTo>
                  <a:pt x="816" y="-94"/>
                  <a:pt x="-249" y="89"/>
                  <a:pt x="55" y="296"/>
                </a:cubicBezTo>
                <a:cubicBezTo>
                  <a:pt x="4619" y="3368"/>
                  <a:pt x="7205" y="6915"/>
                  <a:pt x="7205" y="10706"/>
                </a:cubicBezTo>
                <a:cubicBezTo>
                  <a:pt x="7205" y="14497"/>
                  <a:pt x="4619" y="18044"/>
                  <a:pt x="55" y="21116"/>
                </a:cubicBezTo>
                <a:cubicBezTo>
                  <a:pt x="-249" y="21323"/>
                  <a:pt x="765" y="21506"/>
                  <a:pt x="1526" y="21360"/>
                </a:cubicBezTo>
                <a:cubicBezTo>
                  <a:pt x="13492" y="19044"/>
                  <a:pt x="21351" y="15143"/>
                  <a:pt x="21351" y="10706"/>
                </a:cubicBezTo>
                <a:cubicBezTo>
                  <a:pt x="21351" y="6269"/>
                  <a:pt x="13492" y="2356"/>
                  <a:pt x="1526" y="52"/>
                </a:cubicBezTo>
                <a:close/>
              </a:path>
            </a:pathLst>
          </a:custGeom>
          <a:solidFill>
            <a:schemeClr val="accent5"/>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68" name="Google Shape;168;p26"/>
          <p:cNvCxnSpPr/>
          <p:nvPr/>
        </p:nvCxnSpPr>
        <p:spPr>
          <a:xfrm>
            <a:off x="3436375" y="2116800"/>
            <a:ext cx="1651800" cy="1495800"/>
          </a:xfrm>
          <a:prstGeom prst="straightConnector1">
            <a:avLst/>
          </a:prstGeom>
          <a:noFill/>
          <a:ln cap="flat" cmpd="sng" w="19050">
            <a:solidFill>
              <a:schemeClr val="lt1"/>
            </a:solidFill>
            <a:prstDash val="solid"/>
            <a:round/>
            <a:headEnd len="med" w="med" type="none"/>
            <a:tailEnd len="med" w="med" type="none"/>
          </a:ln>
        </p:spPr>
      </p:cxnSp>
      <p:cxnSp>
        <p:nvCxnSpPr>
          <p:cNvPr id="169" name="Google Shape;169;p26"/>
          <p:cNvCxnSpPr/>
          <p:nvPr/>
        </p:nvCxnSpPr>
        <p:spPr>
          <a:xfrm flipH="1" rot="10800000">
            <a:off x="4856725" y="4482675"/>
            <a:ext cx="1476600" cy="7803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nvSpPr>
        <p:spPr>
          <a:xfrm>
            <a:off x="420875" y="127575"/>
            <a:ext cx="9963000" cy="13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300">
                <a:solidFill>
                  <a:schemeClr val="dk1"/>
                </a:solidFill>
                <a:latin typeface="Bangers"/>
                <a:ea typeface="Bangers"/>
                <a:cs typeface="Bangers"/>
                <a:sym typeface="Bangers"/>
              </a:rPr>
              <a:t>Analyze: Linear Regression</a:t>
            </a:r>
            <a:endParaRPr sz="3000"/>
          </a:p>
        </p:txBody>
      </p:sp>
      <p:sp>
        <p:nvSpPr>
          <p:cNvPr id="175" name="Google Shape;175;p27"/>
          <p:cNvSpPr txBox="1"/>
          <p:nvPr>
            <p:ph idx="1" type="subTitle"/>
          </p:nvPr>
        </p:nvSpPr>
        <p:spPr>
          <a:xfrm>
            <a:off x="420875" y="5263325"/>
            <a:ext cx="9893100" cy="2020500"/>
          </a:xfrm>
          <a:prstGeom prst="rect">
            <a:avLst/>
          </a:prstGeom>
        </p:spPr>
        <p:txBody>
          <a:bodyPr anchorCtr="0" anchor="t" bIns="116050" lIns="116050" spcFirstLastPara="1" rIns="116050" wrap="square" tIns="116050">
            <a:normAutofit fontScale="62500" lnSpcReduction="20000"/>
          </a:bodyPr>
          <a:lstStyle/>
          <a:p>
            <a:pPr indent="0" lvl="0" marL="0" rtl="0" algn="l">
              <a:spcBef>
                <a:spcPts val="0"/>
              </a:spcBef>
              <a:spcAft>
                <a:spcPts val="0"/>
              </a:spcAft>
              <a:buNone/>
            </a:pPr>
            <a:r>
              <a:rPr lang="en"/>
              <a:t>A linear regression model, calculated in Minitab, with average reading time as the y-variable and the four x-variables above contains p-values above the usual threshold of 0.05 indicating that the variables may not be statistically significant. Based on this, I cannot use the x-variables to inform my action plan. However, the model could possibly be used to predict reading times based on the fairly high R-squared value. </a:t>
            </a:r>
            <a:endParaRPr/>
          </a:p>
        </p:txBody>
      </p:sp>
      <p:pic>
        <p:nvPicPr>
          <p:cNvPr id="176" name="Google Shape;176;p27"/>
          <p:cNvPicPr preferRelativeResize="0"/>
          <p:nvPr/>
        </p:nvPicPr>
        <p:blipFill>
          <a:blip r:embed="rId3">
            <a:alphaModFix/>
          </a:blip>
          <a:stretch>
            <a:fillRect/>
          </a:stretch>
        </p:blipFill>
        <p:spPr>
          <a:xfrm>
            <a:off x="512400" y="1435875"/>
            <a:ext cx="4960370" cy="3827450"/>
          </a:xfrm>
          <a:prstGeom prst="rect">
            <a:avLst/>
          </a:prstGeom>
          <a:noFill/>
          <a:ln>
            <a:noFill/>
          </a:ln>
        </p:spPr>
      </p:pic>
      <p:pic>
        <p:nvPicPr>
          <p:cNvPr id="177" name="Google Shape;177;p27"/>
          <p:cNvPicPr preferRelativeResize="0"/>
          <p:nvPr/>
        </p:nvPicPr>
        <p:blipFill>
          <a:blip r:embed="rId4">
            <a:alphaModFix/>
          </a:blip>
          <a:stretch>
            <a:fillRect/>
          </a:stretch>
        </p:blipFill>
        <p:spPr>
          <a:xfrm>
            <a:off x="5756453" y="1435875"/>
            <a:ext cx="4557519" cy="2020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nvSpPr>
        <p:spPr>
          <a:xfrm>
            <a:off x="420875" y="127575"/>
            <a:ext cx="9963000" cy="13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300">
                <a:solidFill>
                  <a:schemeClr val="dk1"/>
                </a:solidFill>
                <a:latin typeface="Bangers"/>
                <a:ea typeface="Bangers"/>
                <a:cs typeface="Bangers"/>
                <a:sym typeface="Bangers"/>
              </a:rPr>
              <a:t>Improve:</a:t>
            </a:r>
            <a:r>
              <a:rPr lang="en" sz="7300">
                <a:solidFill>
                  <a:schemeClr val="dk1"/>
                </a:solidFill>
                <a:latin typeface="Bangers"/>
                <a:ea typeface="Bangers"/>
                <a:cs typeface="Bangers"/>
                <a:sym typeface="Bangers"/>
              </a:rPr>
              <a:t> </a:t>
            </a:r>
            <a:r>
              <a:rPr lang="en" sz="7300">
                <a:solidFill>
                  <a:schemeClr val="dk1"/>
                </a:solidFill>
                <a:latin typeface="Bangers"/>
                <a:ea typeface="Bangers"/>
                <a:cs typeface="Bangers"/>
                <a:sym typeface="Bangers"/>
              </a:rPr>
              <a:t>Action Plan</a:t>
            </a:r>
            <a:endParaRPr sz="3000"/>
          </a:p>
        </p:txBody>
      </p:sp>
      <p:sp>
        <p:nvSpPr>
          <p:cNvPr id="183" name="Google Shape;183;p28"/>
          <p:cNvSpPr txBox="1"/>
          <p:nvPr>
            <p:ph idx="1" type="subTitle"/>
          </p:nvPr>
        </p:nvSpPr>
        <p:spPr>
          <a:xfrm>
            <a:off x="313975" y="1231325"/>
            <a:ext cx="10069800" cy="6001800"/>
          </a:xfrm>
          <a:prstGeom prst="rect">
            <a:avLst/>
          </a:prstGeom>
        </p:spPr>
        <p:txBody>
          <a:bodyPr anchorCtr="0" anchor="t" bIns="116050" lIns="116050" spcFirstLastPara="1" rIns="116050" wrap="square" tIns="116050">
            <a:normAutofit fontScale="85000" lnSpcReduction="20000"/>
          </a:bodyPr>
          <a:lstStyle/>
          <a:p>
            <a:pPr indent="0" lvl="0" marL="0" rtl="0" algn="ctr">
              <a:spcBef>
                <a:spcPts val="0"/>
              </a:spcBef>
              <a:spcAft>
                <a:spcPts val="0"/>
              </a:spcAft>
              <a:buNone/>
            </a:pPr>
            <a:r>
              <a:rPr lang="en"/>
              <a:t>The x-variables that I chose do not inform a course of </a:t>
            </a:r>
            <a:r>
              <a:rPr lang="en"/>
              <a:t>action to take to improve reading scores. This may be because I only have fourteen students in my sample, or it may be because of the outlier student in my class. Based on my experience as an educator in elementary education, the biggest predictor of reading success is time spent reading. So, knowing how much a student reads at home is the best predictor for reading success. However, this is difficult to track. Therefore, my plan is to practice reading verses from songs during class in October and November, and then encourage my students to read more at home. This two pronged plan will help my students to improve their reading of rhymed verses, and it will also help to build their vocabulary.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nvSpPr>
        <p:spPr>
          <a:xfrm>
            <a:off x="420875" y="127575"/>
            <a:ext cx="9963000" cy="13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300">
                <a:solidFill>
                  <a:schemeClr val="dk1"/>
                </a:solidFill>
                <a:latin typeface="Bangers"/>
                <a:ea typeface="Bangers"/>
                <a:cs typeface="Bangers"/>
                <a:sym typeface="Bangers"/>
              </a:rPr>
              <a:t>Improve: PICK Analysis</a:t>
            </a:r>
            <a:endParaRPr sz="3000"/>
          </a:p>
        </p:txBody>
      </p:sp>
      <p:graphicFrame>
        <p:nvGraphicFramePr>
          <p:cNvPr id="189" name="Google Shape;189;p29"/>
          <p:cNvGraphicFramePr/>
          <p:nvPr/>
        </p:nvGraphicFramePr>
        <p:xfrm>
          <a:off x="756875" y="1435875"/>
          <a:ext cx="3000000" cy="3000000"/>
        </p:xfrm>
        <a:graphic>
          <a:graphicData uri="http://schemas.openxmlformats.org/drawingml/2006/table">
            <a:tbl>
              <a:tblPr>
                <a:noFill/>
                <a:tableStyleId>{F4FD8F48-F066-434E-8EAD-CDBDC9F23F22}</a:tableStyleId>
              </a:tblPr>
              <a:tblGrid>
                <a:gridCol w="4813500"/>
                <a:gridCol w="4813500"/>
              </a:tblGrid>
              <a:tr h="2698975">
                <a:tc>
                  <a:txBody>
                    <a:bodyPr/>
                    <a:lstStyle/>
                    <a:p>
                      <a:pPr indent="0" lvl="0" marL="0" rtl="0" algn="ctr">
                        <a:spcBef>
                          <a:spcPts val="0"/>
                        </a:spcBef>
                        <a:spcAft>
                          <a:spcPts val="0"/>
                        </a:spcAft>
                        <a:buNone/>
                      </a:pPr>
                      <a:r>
                        <a:rPr b="1" lang="en" sz="2400"/>
                        <a:t>Possible</a:t>
                      </a:r>
                      <a:endParaRPr/>
                    </a:p>
                  </a:txBody>
                  <a:tcPr marT="91425" marB="91425" marR="91425" marL="91425">
                    <a:solidFill>
                      <a:schemeClr val="accent6"/>
                    </a:solidFill>
                  </a:tcPr>
                </a:tc>
                <a:tc>
                  <a:txBody>
                    <a:bodyPr/>
                    <a:lstStyle/>
                    <a:p>
                      <a:pPr indent="0" lvl="0" marL="0" rtl="0" algn="ctr">
                        <a:spcBef>
                          <a:spcPts val="0"/>
                        </a:spcBef>
                        <a:spcAft>
                          <a:spcPts val="0"/>
                        </a:spcAft>
                        <a:buNone/>
                      </a:pPr>
                      <a:r>
                        <a:rPr b="1" lang="en" sz="2400"/>
                        <a:t>Implement</a:t>
                      </a:r>
                      <a:endParaRPr b="1" sz="2400"/>
                    </a:p>
                  </a:txBody>
                  <a:tcPr marT="91425" marB="91425" marR="91425" marL="91425">
                    <a:solidFill>
                      <a:srgbClr val="00FF00"/>
                    </a:solidFill>
                  </a:tcPr>
                </a:tc>
              </a:tr>
              <a:tr h="2698975">
                <a:tc>
                  <a:txBody>
                    <a:bodyPr/>
                    <a:lstStyle/>
                    <a:p>
                      <a:pPr indent="0" lvl="0" marL="0" rtl="0" algn="ctr">
                        <a:spcBef>
                          <a:spcPts val="0"/>
                        </a:spcBef>
                        <a:spcAft>
                          <a:spcPts val="0"/>
                        </a:spcAft>
                        <a:buNone/>
                      </a:pPr>
                      <a:r>
                        <a:rPr b="1" lang="en" sz="2400"/>
                        <a:t>Kill</a:t>
                      </a:r>
                      <a:endParaRPr/>
                    </a:p>
                  </a:txBody>
                  <a:tcPr marT="91425" marB="91425" marR="91425" marL="91425">
                    <a:solidFill>
                      <a:srgbClr val="FF0000"/>
                    </a:solidFill>
                  </a:tcPr>
                </a:tc>
                <a:tc>
                  <a:txBody>
                    <a:bodyPr/>
                    <a:lstStyle/>
                    <a:p>
                      <a:pPr indent="0" lvl="0" marL="0" rtl="0" algn="ctr">
                        <a:spcBef>
                          <a:spcPts val="0"/>
                        </a:spcBef>
                        <a:spcAft>
                          <a:spcPts val="0"/>
                        </a:spcAft>
                        <a:buNone/>
                      </a:pPr>
                      <a:r>
                        <a:rPr b="1" lang="en" sz="2400"/>
                        <a:t>Challenge</a:t>
                      </a:r>
                      <a:endParaRPr/>
                    </a:p>
                  </a:txBody>
                  <a:tcPr marT="91425" marB="91425" marR="91425" marL="91425">
                    <a:solidFill>
                      <a:srgbClr val="00FFFF"/>
                    </a:solidFill>
                  </a:tcPr>
                </a:tc>
              </a:tr>
            </a:tbl>
          </a:graphicData>
        </a:graphic>
      </p:graphicFrame>
      <p:sp>
        <p:nvSpPr>
          <p:cNvPr id="190" name="Google Shape;190;p29"/>
          <p:cNvSpPr txBox="1"/>
          <p:nvPr/>
        </p:nvSpPr>
        <p:spPr>
          <a:xfrm>
            <a:off x="756875" y="6964550"/>
            <a:ext cx="9627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6"/>
                </a:solidFill>
              </a:rPr>
              <a:t>Low                                                             Payoff                                                             High</a:t>
            </a:r>
            <a:endParaRPr b="1" sz="1800">
              <a:solidFill>
                <a:schemeClr val="accent6"/>
              </a:solidFill>
            </a:endParaRPr>
          </a:p>
        </p:txBody>
      </p:sp>
      <p:sp>
        <p:nvSpPr>
          <p:cNvPr id="191" name="Google Shape;191;p29"/>
          <p:cNvSpPr txBox="1"/>
          <p:nvPr/>
        </p:nvSpPr>
        <p:spPr>
          <a:xfrm rot="-5400000">
            <a:off x="-2288800" y="3907950"/>
            <a:ext cx="540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6"/>
                </a:solidFill>
              </a:rPr>
              <a:t>Hard                         Difficulty                         Easy</a:t>
            </a:r>
            <a:endParaRPr b="1" sz="1800">
              <a:solidFill>
                <a:schemeClr val="accent6"/>
              </a:solidFill>
            </a:endParaRPr>
          </a:p>
        </p:txBody>
      </p:sp>
      <p:sp>
        <p:nvSpPr>
          <p:cNvPr id="192" name="Google Shape;192;p29"/>
          <p:cNvSpPr txBox="1"/>
          <p:nvPr/>
        </p:nvSpPr>
        <p:spPr>
          <a:xfrm>
            <a:off x="6921025" y="2020275"/>
            <a:ext cx="2094600" cy="10467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Practice reading verse/poetry during class for five minutes every day.</a:t>
            </a:r>
            <a:endParaRPr b="1"/>
          </a:p>
        </p:txBody>
      </p:sp>
      <p:sp>
        <p:nvSpPr>
          <p:cNvPr id="193" name="Google Shape;193;p29"/>
          <p:cNvSpPr txBox="1"/>
          <p:nvPr/>
        </p:nvSpPr>
        <p:spPr>
          <a:xfrm>
            <a:off x="1650500" y="1943625"/>
            <a:ext cx="3069000" cy="6156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Encourage students to read at home by reminding them about it.</a:t>
            </a:r>
            <a:endParaRPr b="1"/>
          </a:p>
        </p:txBody>
      </p:sp>
      <p:sp>
        <p:nvSpPr>
          <p:cNvPr id="194" name="Google Shape;194;p29"/>
          <p:cNvSpPr txBox="1"/>
          <p:nvPr/>
        </p:nvSpPr>
        <p:spPr>
          <a:xfrm>
            <a:off x="6433825" y="4687050"/>
            <a:ext cx="3069000" cy="8313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Hire an extra teacher to spend time reading with the class each day.</a:t>
            </a:r>
            <a:endParaRPr b="1"/>
          </a:p>
        </p:txBody>
      </p:sp>
      <p:sp>
        <p:nvSpPr>
          <p:cNvPr id="195" name="Google Shape;195;p29"/>
          <p:cNvSpPr txBox="1"/>
          <p:nvPr/>
        </p:nvSpPr>
        <p:spPr>
          <a:xfrm>
            <a:off x="1650500" y="3066975"/>
            <a:ext cx="3069000" cy="6156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Encourage </a:t>
            </a:r>
            <a:r>
              <a:rPr b="1" lang="en"/>
              <a:t>parents</a:t>
            </a:r>
            <a:r>
              <a:rPr b="1" lang="en"/>
              <a:t> to have their </a:t>
            </a:r>
            <a:r>
              <a:rPr b="1" lang="en"/>
              <a:t>child</a:t>
            </a:r>
            <a:r>
              <a:rPr b="1" lang="en"/>
              <a:t> read at home.</a:t>
            </a:r>
            <a:endParaRPr b="1"/>
          </a:p>
        </p:txBody>
      </p:sp>
      <p:sp>
        <p:nvSpPr>
          <p:cNvPr id="196" name="Google Shape;196;p29"/>
          <p:cNvSpPr txBox="1"/>
          <p:nvPr/>
        </p:nvSpPr>
        <p:spPr>
          <a:xfrm>
            <a:off x="1650500" y="4687050"/>
            <a:ext cx="3069000" cy="8313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Provide each student with a voice recorder to assess vocabulary level.</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nvSpPr>
        <p:spPr>
          <a:xfrm>
            <a:off x="420875" y="127575"/>
            <a:ext cx="9963000" cy="13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300">
                <a:solidFill>
                  <a:schemeClr val="dk1"/>
                </a:solidFill>
                <a:latin typeface="Bangers"/>
                <a:ea typeface="Bangers"/>
                <a:cs typeface="Bangers"/>
                <a:sym typeface="Bangers"/>
              </a:rPr>
              <a:t>Improve: Action Plan</a:t>
            </a:r>
            <a:endParaRPr sz="3000"/>
          </a:p>
        </p:txBody>
      </p:sp>
      <p:sp>
        <p:nvSpPr>
          <p:cNvPr id="202" name="Google Shape;202;p30"/>
          <p:cNvSpPr txBox="1"/>
          <p:nvPr>
            <p:ph idx="1" type="subTitle"/>
          </p:nvPr>
        </p:nvSpPr>
        <p:spPr>
          <a:xfrm>
            <a:off x="313975" y="4865900"/>
            <a:ext cx="10069800" cy="2367300"/>
          </a:xfrm>
          <a:prstGeom prst="rect">
            <a:avLst/>
          </a:prstGeom>
        </p:spPr>
        <p:txBody>
          <a:bodyPr anchorCtr="0" anchor="t" bIns="116050" lIns="116050" spcFirstLastPara="1" rIns="116050" wrap="square" tIns="11605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03" name="Google Shape;203;p30"/>
          <p:cNvGraphicFramePr/>
          <p:nvPr/>
        </p:nvGraphicFramePr>
        <p:xfrm>
          <a:off x="313975" y="1360500"/>
          <a:ext cx="3000000" cy="3000000"/>
        </p:xfrm>
        <a:graphic>
          <a:graphicData uri="http://schemas.openxmlformats.org/drawingml/2006/table">
            <a:tbl>
              <a:tblPr>
                <a:noFill/>
                <a:tableStyleId>{F4FD8F48-F066-434E-8EAD-CDBDC9F23F22}</a:tableStyleId>
              </a:tblPr>
              <a:tblGrid>
                <a:gridCol w="1919275"/>
                <a:gridCol w="8150525"/>
              </a:tblGrid>
              <a:tr h="865150">
                <a:tc>
                  <a:txBody>
                    <a:bodyPr/>
                    <a:lstStyle/>
                    <a:p>
                      <a:pPr indent="0" lvl="0" marL="0" rtl="0" algn="l">
                        <a:spcBef>
                          <a:spcPts val="0"/>
                        </a:spcBef>
                        <a:spcAft>
                          <a:spcPts val="0"/>
                        </a:spcAft>
                        <a:buNone/>
                      </a:pPr>
                      <a:r>
                        <a:rPr b="1" lang="en" sz="3000">
                          <a:solidFill>
                            <a:schemeClr val="accent6"/>
                          </a:solidFill>
                        </a:rPr>
                        <a:t>Action 1: </a:t>
                      </a:r>
                      <a:endParaRPr b="1" sz="3000">
                        <a:solidFill>
                          <a:schemeClr val="accent6"/>
                        </a:solidFill>
                      </a:endParaRPr>
                    </a:p>
                  </a:txBody>
                  <a:tcPr marT="91425" marB="91425" marR="91425" marL="91425"/>
                </a:tc>
                <a:tc>
                  <a:txBody>
                    <a:bodyPr/>
                    <a:lstStyle/>
                    <a:p>
                      <a:pPr indent="0" lvl="0" marL="0" rtl="0" algn="l">
                        <a:spcBef>
                          <a:spcPts val="0"/>
                        </a:spcBef>
                        <a:spcAft>
                          <a:spcPts val="0"/>
                        </a:spcAft>
                        <a:buNone/>
                      </a:pPr>
                      <a:r>
                        <a:rPr lang="en" sz="3000">
                          <a:solidFill>
                            <a:schemeClr val="lt2"/>
                          </a:solidFill>
                        </a:rPr>
                        <a:t>Practice reading rhymed songs/poetry for five minutes every day from October 25-November 12. </a:t>
                      </a:r>
                      <a:r>
                        <a:rPr lang="en" sz="2400">
                          <a:solidFill>
                            <a:schemeClr val="lt2"/>
                          </a:solidFill>
                        </a:rPr>
                        <a:t>(Pick Analysis: Implement)</a:t>
                      </a:r>
                      <a:endParaRPr sz="2400">
                        <a:solidFill>
                          <a:schemeClr val="lt2"/>
                        </a:solidFill>
                      </a:endParaRPr>
                    </a:p>
                  </a:txBody>
                  <a:tcPr marT="91425" marB="91425" marR="91425" marL="91425"/>
                </a:tc>
              </a:tr>
              <a:tr h="865150">
                <a:tc>
                  <a:txBody>
                    <a:bodyPr/>
                    <a:lstStyle/>
                    <a:p>
                      <a:pPr indent="0" lvl="0" marL="0" rtl="0" algn="l">
                        <a:spcBef>
                          <a:spcPts val="0"/>
                        </a:spcBef>
                        <a:spcAft>
                          <a:spcPts val="0"/>
                        </a:spcAft>
                        <a:buNone/>
                      </a:pPr>
                      <a:r>
                        <a:rPr b="1" lang="en" sz="3000">
                          <a:solidFill>
                            <a:schemeClr val="accent6"/>
                          </a:solidFill>
                        </a:rPr>
                        <a:t>Action 2:</a:t>
                      </a:r>
                      <a:endParaRPr b="1" sz="3000">
                        <a:solidFill>
                          <a:schemeClr val="accent6"/>
                        </a:solidFill>
                      </a:endParaRPr>
                    </a:p>
                  </a:txBody>
                  <a:tcPr marT="91425" marB="91425" marR="91425" marL="91425"/>
                </a:tc>
                <a:tc>
                  <a:txBody>
                    <a:bodyPr/>
                    <a:lstStyle/>
                    <a:p>
                      <a:pPr indent="0" lvl="0" marL="0" rtl="0" algn="l">
                        <a:spcBef>
                          <a:spcPts val="0"/>
                        </a:spcBef>
                        <a:spcAft>
                          <a:spcPts val="0"/>
                        </a:spcAft>
                        <a:buNone/>
                      </a:pPr>
                      <a:r>
                        <a:rPr lang="en" sz="3000">
                          <a:solidFill>
                            <a:schemeClr val="lt2"/>
                          </a:solidFill>
                        </a:rPr>
                        <a:t>Inform parents about the importance of reading at home during parent-teacher conferences. </a:t>
                      </a:r>
                      <a:r>
                        <a:rPr lang="en" sz="2400">
                          <a:solidFill>
                            <a:schemeClr val="lt2"/>
                          </a:solidFill>
                        </a:rPr>
                        <a:t>(Fishbone Diagram: Teacher Section) (Pick Analysis: Possible)</a:t>
                      </a:r>
                      <a:endParaRPr sz="2400">
                        <a:solidFill>
                          <a:schemeClr val="lt2"/>
                        </a:solidFill>
                      </a:endParaRPr>
                    </a:p>
                  </a:txBody>
                  <a:tcPr marT="91425" marB="91425" marR="91425" marL="91425"/>
                </a:tc>
              </a:tr>
              <a:tr h="865150">
                <a:tc>
                  <a:txBody>
                    <a:bodyPr/>
                    <a:lstStyle/>
                    <a:p>
                      <a:pPr indent="0" lvl="0" marL="0" rtl="0" algn="l">
                        <a:spcBef>
                          <a:spcPts val="0"/>
                        </a:spcBef>
                        <a:spcAft>
                          <a:spcPts val="0"/>
                        </a:spcAft>
                        <a:buNone/>
                      </a:pPr>
                      <a:r>
                        <a:rPr b="1" lang="en" sz="3000">
                          <a:solidFill>
                            <a:schemeClr val="accent6"/>
                          </a:solidFill>
                        </a:rPr>
                        <a:t>Action 3:</a:t>
                      </a:r>
                      <a:endParaRPr b="1" sz="3000">
                        <a:solidFill>
                          <a:schemeClr val="accent6"/>
                        </a:solidFill>
                      </a:endParaRPr>
                    </a:p>
                  </a:txBody>
                  <a:tcPr marT="91425" marB="91425" marR="91425" marL="91425"/>
                </a:tc>
                <a:tc>
                  <a:txBody>
                    <a:bodyPr/>
                    <a:lstStyle/>
                    <a:p>
                      <a:pPr indent="0" lvl="0" marL="0" rtl="0" algn="l">
                        <a:spcBef>
                          <a:spcPts val="0"/>
                        </a:spcBef>
                        <a:spcAft>
                          <a:spcPts val="0"/>
                        </a:spcAft>
                        <a:buNone/>
                      </a:pPr>
                      <a:r>
                        <a:rPr lang="en" sz="3000">
                          <a:solidFill>
                            <a:schemeClr val="lt2"/>
                          </a:solidFill>
                        </a:rPr>
                        <a:t>Remind my students about the importance of reading at home every day from October 25-November 12. </a:t>
                      </a:r>
                      <a:r>
                        <a:rPr lang="en" sz="2400">
                          <a:solidFill>
                            <a:schemeClr val="lt2"/>
                          </a:solidFill>
                        </a:rPr>
                        <a:t>(Fishbone Diagram: Home Environment Section) (Pick Analysis: Possible)</a:t>
                      </a:r>
                      <a:endParaRPr sz="2400">
                        <a:solidFill>
                          <a:schemeClr val="lt2"/>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nvSpPr>
        <p:spPr>
          <a:xfrm>
            <a:off x="420875" y="127575"/>
            <a:ext cx="9963000" cy="13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300">
                <a:solidFill>
                  <a:schemeClr val="dk1"/>
                </a:solidFill>
                <a:latin typeface="Bangers"/>
                <a:ea typeface="Bangers"/>
                <a:cs typeface="Bangers"/>
                <a:sym typeface="Bangers"/>
              </a:rPr>
              <a:t>Control: Improvement Stats</a:t>
            </a:r>
            <a:endParaRPr sz="3000"/>
          </a:p>
        </p:txBody>
      </p:sp>
      <p:sp>
        <p:nvSpPr>
          <p:cNvPr id="209" name="Google Shape;209;p31"/>
          <p:cNvSpPr txBox="1"/>
          <p:nvPr/>
        </p:nvSpPr>
        <p:spPr>
          <a:xfrm>
            <a:off x="197550" y="1863275"/>
            <a:ext cx="10296900" cy="350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2"/>
                </a:solidFill>
              </a:rPr>
              <a:t>After communicating with students and parents about reading at home and practicing reading in verse, three different pages were chosen to read from the same book and the times were recorded. </a:t>
            </a:r>
            <a:r>
              <a:rPr lang="en" sz="3600">
                <a:solidFill>
                  <a:schemeClr val="lt2"/>
                </a:solidFill>
              </a:rPr>
              <a:t>The data was collected in the same way as in the measure phase.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nvSpPr>
        <p:spPr>
          <a:xfrm>
            <a:off x="182950" y="127575"/>
            <a:ext cx="10144500" cy="13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300">
                <a:solidFill>
                  <a:schemeClr val="dk1"/>
                </a:solidFill>
                <a:latin typeface="Bangers"/>
                <a:ea typeface="Bangers"/>
                <a:cs typeface="Bangers"/>
                <a:sym typeface="Bangers"/>
              </a:rPr>
              <a:t>Control</a:t>
            </a:r>
            <a:r>
              <a:rPr lang="en" sz="7300">
                <a:solidFill>
                  <a:schemeClr val="dk1"/>
                </a:solidFill>
                <a:latin typeface="Bangers"/>
                <a:ea typeface="Bangers"/>
                <a:cs typeface="Bangers"/>
                <a:sym typeface="Bangers"/>
              </a:rPr>
              <a:t>: Improvement Stats</a:t>
            </a:r>
            <a:endParaRPr sz="3000"/>
          </a:p>
        </p:txBody>
      </p:sp>
      <p:sp>
        <p:nvSpPr>
          <p:cNvPr id="215" name="Google Shape;215;p32"/>
          <p:cNvSpPr txBox="1"/>
          <p:nvPr>
            <p:ph idx="1" type="subTitle"/>
          </p:nvPr>
        </p:nvSpPr>
        <p:spPr>
          <a:xfrm>
            <a:off x="7322050" y="1360175"/>
            <a:ext cx="3234300" cy="6010500"/>
          </a:xfrm>
          <a:prstGeom prst="rect">
            <a:avLst/>
          </a:prstGeom>
        </p:spPr>
        <p:txBody>
          <a:bodyPr anchorCtr="0" anchor="t" bIns="116050" lIns="116050" spcFirstLastPara="1" rIns="116050" wrap="square" tIns="116050">
            <a:normAutofit fontScale="70000"/>
          </a:bodyPr>
          <a:lstStyle/>
          <a:p>
            <a:pPr indent="0" lvl="0" marL="0" rtl="0" algn="ctr">
              <a:spcBef>
                <a:spcPts val="0"/>
              </a:spcBef>
              <a:spcAft>
                <a:spcPts val="0"/>
              </a:spcAft>
              <a:buNone/>
            </a:pPr>
            <a:r>
              <a:rPr lang="en"/>
              <a:t>I again chose to use the median for Xbar since the data for my second reading test failed the normality test. </a:t>
            </a:r>
            <a:r>
              <a:rPr lang="en"/>
              <a:t>With an upper spec limit of 20 seconds, my students now have a 97.1% chance of reading below that time. A score of 3.35 sigma is up from 2.83 in the first dataset.</a:t>
            </a:r>
            <a:endParaRPr/>
          </a:p>
        </p:txBody>
      </p:sp>
      <p:pic>
        <p:nvPicPr>
          <p:cNvPr id="216" name="Google Shape;216;p32"/>
          <p:cNvPicPr preferRelativeResize="0"/>
          <p:nvPr/>
        </p:nvPicPr>
        <p:blipFill>
          <a:blip r:embed="rId3">
            <a:alphaModFix/>
          </a:blip>
          <a:stretch>
            <a:fillRect/>
          </a:stretch>
        </p:blipFill>
        <p:spPr>
          <a:xfrm>
            <a:off x="182950" y="1247350"/>
            <a:ext cx="6925082" cy="61233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nvSpPr>
        <p:spPr>
          <a:xfrm>
            <a:off x="420875" y="127575"/>
            <a:ext cx="9963000" cy="13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300">
                <a:solidFill>
                  <a:schemeClr val="dk1"/>
                </a:solidFill>
                <a:latin typeface="Bangers"/>
                <a:ea typeface="Bangers"/>
                <a:cs typeface="Bangers"/>
                <a:sym typeface="Bangers"/>
              </a:rPr>
              <a:t>Control: Improvement Stats</a:t>
            </a:r>
            <a:endParaRPr sz="3000"/>
          </a:p>
        </p:txBody>
      </p:sp>
      <p:sp>
        <p:nvSpPr>
          <p:cNvPr id="222" name="Google Shape;222;p33"/>
          <p:cNvSpPr txBox="1"/>
          <p:nvPr>
            <p:ph idx="1" type="subTitle"/>
          </p:nvPr>
        </p:nvSpPr>
        <p:spPr>
          <a:xfrm>
            <a:off x="5592875" y="1359175"/>
            <a:ext cx="4902600" cy="6073800"/>
          </a:xfrm>
          <a:prstGeom prst="rect">
            <a:avLst/>
          </a:prstGeom>
        </p:spPr>
        <p:txBody>
          <a:bodyPr anchorCtr="0" anchor="t" bIns="116050" lIns="116050" spcFirstLastPara="1" rIns="116050" wrap="square" tIns="116050">
            <a:normAutofit/>
          </a:bodyPr>
          <a:lstStyle/>
          <a:p>
            <a:pPr indent="0" lvl="0" marL="0" rtl="0" algn="l">
              <a:spcBef>
                <a:spcPts val="0"/>
              </a:spcBef>
              <a:spcAft>
                <a:spcPts val="0"/>
              </a:spcAft>
              <a:buNone/>
            </a:pPr>
            <a:r>
              <a:rPr lang="en"/>
              <a:t>Outlier points remain outside of three standard deviations of the mean, but the maximum value is lower than in the first dataset. It is still a relatively stable process outside of one student.</a:t>
            </a:r>
            <a:endParaRPr/>
          </a:p>
        </p:txBody>
      </p:sp>
      <p:pic>
        <p:nvPicPr>
          <p:cNvPr id="223" name="Google Shape;223;p33"/>
          <p:cNvPicPr preferRelativeResize="0"/>
          <p:nvPr/>
        </p:nvPicPr>
        <p:blipFill>
          <a:blip r:embed="rId3">
            <a:alphaModFix/>
          </a:blip>
          <a:stretch>
            <a:fillRect/>
          </a:stretch>
        </p:blipFill>
        <p:spPr>
          <a:xfrm>
            <a:off x="232050" y="1326000"/>
            <a:ext cx="5023700" cy="5929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364500" y="222975"/>
            <a:ext cx="9963000" cy="12678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None/>
            </a:pPr>
            <a:r>
              <a:rPr lang="en" sz="8400">
                <a:latin typeface="Bangers"/>
                <a:ea typeface="Bangers"/>
                <a:cs typeface="Bangers"/>
                <a:sym typeface="Bangers"/>
              </a:rPr>
              <a:t>Define: </a:t>
            </a:r>
            <a:r>
              <a:rPr lang="en" sz="8400">
                <a:latin typeface="Bangers"/>
                <a:ea typeface="Bangers"/>
                <a:cs typeface="Bangers"/>
                <a:sym typeface="Bangers"/>
              </a:rPr>
              <a:t>Business Case</a:t>
            </a:r>
            <a:endParaRPr sz="8400">
              <a:latin typeface="Bangers"/>
              <a:ea typeface="Bangers"/>
              <a:cs typeface="Bangers"/>
              <a:sym typeface="Bangers"/>
            </a:endParaRPr>
          </a:p>
        </p:txBody>
      </p:sp>
      <p:sp>
        <p:nvSpPr>
          <p:cNvPr id="74" name="Google Shape;74;p16"/>
          <p:cNvSpPr txBox="1"/>
          <p:nvPr>
            <p:ph idx="1" type="subTitle"/>
          </p:nvPr>
        </p:nvSpPr>
        <p:spPr>
          <a:xfrm>
            <a:off x="197075" y="1298100"/>
            <a:ext cx="10276500" cy="6070500"/>
          </a:xfrm>
          <a:prstGeom prst="rect">
            <a:avLst/>
          </a:prstGeom>
        </p:spPr>
        <p:txBody>
          <a:bodyPr anchorCtr="0" anchor="t" bIns="116050" lIns="116050" spcFirstLastPara="1" rIns="116050" wrap="square" tIns="116050">
            <a:normAutofit fontScale="92500" lnSpcReduction="20000"/>
          </a:bodyPr>
          <a:lstStyle/>
          <a:p>
            <a:pPr indent="0" lvl="0" marL="0" rtl="0" algn="ctr">
              <a:spcBef>
                <a:spcPts val="0"/>
              </a:spcBef>
              <a:spcAft>
                <a:spcPts val="0"/>
              </a:spcAft>
              <a:buNone/>
            </a:pPr>
            <a:r>
              <a:rPr lang="en"/>
              <a:t>As a language arts teacher teaching in Taiwan, I know from experience that reading is of utmost importance to parents. Parents here see English proficiency as a way for </a:t>
            </a:r>
            <a:r>
              <a:rPr lang="en"/>
              <a:t>their</a:t>
            </a:r>
            <a:r>
              <a:rPr lang="en"/>
              <a:t> children to go abroad to the USA or Europe and get an excellent education. In fact, high school graduates from Taiwan studying abroad increased by </a:t>
            </a:r>
            <a:r>
              <a:rPr lang="en" u="sng">
                <a:solidFill>
                  <a:schemeClr val="hlink"/>
                </a:solidFill>
                <a:hlinkClick r:id="rId3"/>
              </a:rPr>
              <a:t>20%</a:t>
            </a:r>
            <a:r>
              <a:rPr lang="en"/>
              <a:t> from 2011-2017.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Improving the time that it takes to read a passage would show that a child is increasing his vocabulary and that he is developing skills to tackle new words, especially in early elementary school. </a:t>
            </a:r>
            <a:r>
              <a:rPr lang="en" u="sng">
                <a:solidFill>
                  <a:schemeClr val="hlink"/>
                </a:solidFill>
                <a:hlinkClick r:id="rId4"/>
              </a:rPr>
              <a:t>Although not essential to reading success</a:t>
            </a:r>
            <a:r>
              <a:rPr lang="en"/>
              <a:t>, improving a student’s reading speed is important.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nvSpPr>
        <p:spPr>
          <a:xfrm>
            <a:off x="420875" y="127575"/>
            <a:ext cx="9963000" cy="13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300">
                <a:solidFill>
                  <a:schemeClr val="dk1"/>
                </a:solidFill>
                <a:latin typeface="Bangers"/>
                <a:ea typeface="Bangers"/>
                <a:cs typeface="Bangers"/>
                <a:sym typeface="Bangers"/>
              </a:rPr>
              <a:t>Control: Improvement Stats</a:t>
            </a:r>
            <a:endParaRPr sz="3000"/>
          </a:p>
        </p:txBody>
      </p:sp>
      <p:sp>
        <p:nvSpPr>
          <p:cNvPr id="229" name="Google Shape;229;p34"/>
          <p:cNvSpPr txBox="1"/>
          <p:nvPr/>
        </p:nvSpPr>
        <p:spPr>
          <a:xfrm>
            <a:off x="7055750" y="1164700"/>
            <a:ext cx="3370800" cy="634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2"/>
                </a:solidFill>
              </a:rPr>
              <a:t>The class average for reading times was down by more than 7.29%, meeting the goal for the project. 10 of the 14 students were able to improve their reading times from September to November. 7 of the 14 students were able to improve their reading average by more than five percent. Most importantly, my struggling student was able to improve his reading speed by 18.85%. While his reading speed is still above the upper spec limit, seeing improvement is a positive development.</a:t>
            </a:r>
            <a:endParaRPr sz="2000">
              <a:solidFill>
                <a:schemeClr val="lt2"/>
              </a:solidFill>
            </a:endParaRPr>
          </a:p>
        </p:txBody>
      </p:sp>
      <p:graphicFrame>
        <p:nvGraphicFramePr>
          <p:cNvPr id="230" name="Google Shape;230;p34"/>
          <p:cNvGraphicFramePr/>
          <p:nvPr/>
        </p:nvGraphicFramePr>
        <p:xfrm>
          <a:off x="150450" y="1224625"/>
          <a:ext cx="3000000" cy="3000000"/>
        </p:xfrm>
        <a:graphic>
          <a:graphicData uri="http://schemas.openxmlformats.org/drawingml/2006/table">
            <a:tbl>
              <a:tblPr>
                <a:noFill/>
                <a:tableStyleId>{E16AF65F-BA50-4BF9-9982-5E1C27C816E3}</a:tableStyleId>
              </a:tblPr>
              <a:tblGrid>
                <a:gridCol w="1509600"/>
                <a:gridCol w="1509600"/>
                <a:gridCol w="1461925"/>
                <a:gridCol w="1144325"/>
                <a:gridCol w="1122800"/>
              </a:tblGrid>
              <a:tr h="825625">
                <a:tc>
                  <a:txBody>
                    <a:bodyPr/>
                    <a:lstStyle/>
                    <a:p>
                      <a:pPr indent="0" lvl="0" marL="0" rtl="0" algn="ctr">
                        <a:lnSpc>
                          <a:spcPct val="115000"/>
                        </a:lnSpc>
                        <a:spcBef>
                          <a:spcPts val="0"/>
                        </a:spcBef>
                        <a:spcAft>
                          <a:spcPts val="0"/>
                        </a:spcAft>
                        <a:buNone/>
                      </a:pPr>
                      <a:r>
                        <a:t/>
                      </a:r>
                      <a:endParaRPr b="1" sz="1500">
                        <a:solidFill>
                          <a:schemeClr val="lt2"/>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chemeClr val="lt2"/>
                          </a:solidFill>
                          <a:latin typeface="Calibri"/>
                          <a:ea typeface="Calibri"/>
                          <a:cs typeface="Calibri"/>
                          <a:sym typeface="Calibri"/>
                        </a:rPr>
                        <a:t>September Average Reading Times</a:t>
                      </a:r>
                      <a:endParaRPr b="1" sz="1500">
                        <a:solidFill>
                          <a:schemeClr val="lt2"/>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chemeClr val="lt2"/>
                          </a:solidFill>
                          <a:latin typeface="Calibri"/>
                          <a:ea typeface="Calibri"/>
                          <a:cs typeface="Calibri"/>
                          <a:sym typeface="Calibri"/>
                        </a:rPr>
                        <a:t>November Average </a:t>
                      </a:r>
                      <a:endParaRPr b="1" sz="1500">
                        <a:solidFill>
                          <a:schemeClr val="lt2"/>
                        </a:solidFill>
                        <a:latin typeface="Calibri"/>
                        <a:ea typeface="Calibri"/>
                        <a:cs typeface="Calibri"/>
                        <a:sym typeface="Calibri"/>
                      </a:endParaRPr>
                    </a:p>
                    <a:p>
                      <a:pPr indent="0" lvl="0" marL="0" rtl="0" algn="ctr">
                        <a:lnSpc>
                          <a:spcPct val="115000"/>
                        </a:lnSpc>
                        <a:spcBef>
                          <a:spcPts val="0"/>
                        </a:spcBef>
                        <a:spcAft>
                          <a:spcPts val="0"/>
                        </a:spcAft>
                        <a:buNone/>
                      </a:pPr>
                      <a:r>
                        <a:rPr b="1" lang="en" sz="1500">
                          <a:solidFill>
                            <a:schemeClr val="lt2"/>
                          </a:solidFill>
                          <a:latin typeface="Calibri"/>
                          <a:ea typeface="Calibri"/>
                          <a:cs typeface="Calibri"/>
                          <a:sym typeface="Calibri"/>
                        </a:rPr>
                        <a:t>Reading Times</a:t>
                      </a:r>
                      <a:endParaRPr b="1" sz="1500">
                        <a:solidFill>
                          <a:schemeClr val="lt2"/>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chemeClr val="lt2"/>
                          </a:solidFill>
                          <a:latin typeface="Calibri"/>
                          <a:ea typeface="Calibri"/>
                          <a:cs typeface="Calibri"/>
                          <a:sym typeface="Calibri"/>
                        </a:rPr>
                        <a:t>Difference</a:t>
                      </a:r>
                      <a:endParaRPr b="1" sz="1500">
                        <a:solidFill>
                          <a:schemeClr val="lt2"/>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chemeClr val="lt2"/>
                          </a:solidFill>
                          <a:latin typeface="Calibri"/>
                          <a:ea typeface="Calibri"/>
                          <a:cs typeface="Calibri"/>
                          <a:sym typeface="Calibri"/>
                        </a:rPr>
                        <a:t>Percent </a:t>
                      </a:r>
                      <a:endParaRPr b="1" sz="1500">
                        <a:solidFill>
                          <a:schemeClr val="lt2"/>
                        </a:solidFill>
                        <a:latin typeface="Calibri"/>
                        <a:ea typeface="Calibri"/>
                        <a:cs typeface="Calibri"/>
                        <a:sym typeface="Calibri"/>
                      </a:endParaRPr>
                    </a:p>
                    <a:p>
                      <a:pPr indent="0" lvl="0" marL="0" rtl="0" algn="ctr">
                        <a:lnSpc>
                          <a:spcPct val="115000"/>
                        </a:lnSpc>
                        <a:spcBef>
                          <a:spcPts val="0"/>
                        </a:spcBef>
                        <a:spcAft>
                          <a:spcPts val="0"/>
                        </a:spcAft>
                        <a:buNone/>
                      </a:pPr>
                      <a:r>
                        <a:rPr b="1" lang="en" sz="1500">
                          <a:solidFill>
                            <a:schemeClr val="lt2"/>
                          </a:solidFill>
                          <a:latin typeface="Calibri"/>
                          <a:ea typeface="Calibri"/>
                          <a:cs typeface="Calibri"/>
                          <a:sym typeface="Calibri"/>
                        </a:rPr>
                        <a:t>Difference</a:t>
                      </a:r>
                      <a:endParaRPr b="1" sz="1500">
                        <a:solidFill>
                          <a:schemeClr val="lt2"/>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58875">
                <a:tc>
                  <a:txBody>
                    <a:bodyPr/>
                    <a:lstStyle/>
                    <a:p>
                      <a:pPr indent="0" lvl="0" marL="0" rtl="0" algn="ctr">
                        <a:lnSpc>
                          <a:spcPct val="115000"/>
                        </a:lnSpc>
                        <a:spcBef>
                          <a:spcPts val="0"/>
                        </a:spcBef>
                        <a:spcAft>
                          <a:spcPts val="0"/>
                        </a:spcAft>
                        <a:buNone/>
                      </a:pPr>
                      <a:r>
                        <a:rPr lang="en">
                          <a:solidFill>
                            <a:srgbClr val="FFFF00"/>
                          </a:solidFill>
                        </a:rPr>
                        <a:t>Class</a:t>
                      </a:r>
                      <a:endParaRPr>
                        <a:solidFill>
                          <a:srgbClr val="FFFF00"/>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rgbClr val="FFFF00"/>
                          </a:solidFill>
                        </a:rPr>
                        <a:t>12.62</a:t>
                      </a:r>
                      <a:endParaRPr>
                        <a:solidFill>
                          <a:srgbClr val="FFFF00"/>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rgbClr val="FFFF00"/>
                          </a:solidFill>
                        </a:rPr>
                        <a:t>11.70</a:t>
                      </a:r>
                      <a:endParaRPr>
                        <a:solidFill>
                          <a:srgbClr val="FFFF00"/>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rgbClr val="FFFF00"/>
                          </a:solidFill>
                          <a:latin typeface="Calibri"/>
                          <a:ea typeface="Calibri"/>
                          <a:cs typeface="Calibri"/>
                          <a:sym typeface="Calibri"/>
                        </a:rPr>
                        <a:t>-0.92</a:t>
                      </a:r>
                      <a:endParaRPr sz="1500">
                        <a:solidFill>
                          <a:srgbClr val="FFFF00"/>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00B050"/>
                          </a:solidFill>
                          <a:latin typeface="Calibri"/>
                          <a:ea typeface="Calibri"/>
                          <a:cs typeface="Calibri"/>
                          <a:sym typeface="Calibri"/>
                        </a:rPr>
                        <a:t>-7.29%</a:t>
                      </a:r>
                      <a:endParaRPr b="1" sz="1500">
                        <a:solidFill>
                          <a:srgbClr val="00B050"/>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58875">
                <a:tc>
                  <a:txBody>
                    <a:bodyPr/>
                    <a:lstStyle/>
                    <a:p>
                      <a:pPr indent="0" lvl="0" marL="0" rtl="0" algn="ctr">
                        <a:lnSpc>
                          <a:spcPct val="115000"/>
                        </a:lnSpc>
                        <a:spcBef>
                          <a:spcPts val="0"/>
                        </a:spcBef>
                        <a:spcAft>
                          <a:spcPts val="0"/>
                        </a:spcAft>
                        <a:buNone/>
                      </a:pPr>
                      <a:r>
                        <a:rPr lang="en">
                          <a:solidFill>
                            <a:schemeClr val="lt2"/>
                          </a:solidFill>
                        </a:rPr>
                        <a:t>Student 1</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14.54</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12.18</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lt2"/>
                          </a:solidFill>
                          <a:latin typeface="Calibri"/>
                          <a:ea typeface="Calibri"/>
                          <a:cs typeface="Calibri"/>
                          <a:sym typeface="Calibri"/>
                        </a:rPr>
                        <a:t>-2.36</a:t>
                      </a:r>
                      <a:endParaRPr sz="1500">
                        <a:solidFill>
                          <a:schemeClr val="lt2"/>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00B050"/>
                          </a:solidFill>
                          <a:latin typeface="Calibri"/>
                          <a:ea typeface="Calibri"/>
                          <a:cs typeface="Calibri"/>
                          <a:sym typeface="Calibri"/>
                        </a:rPr>
                        <a:t>-16.23%</a:t>
                      </a:r>
                      <a:endParaRPr b="1" sz="1500">
                        <a:solidFill>
                          <a:srgbClr val="00B050"/>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58875">
                <a:tc>
                  <a:txBody>
                    <a:bodyPr/>
                    <a:lstStyle/>
                    <a:p>
                      <a:pPr indent="0" lvl="0" marL="0" rtl="0" algn="ctr">
                        <a:lnSpc>
                          <a:spcPct val="115000"/>
                        </a:lnSpc>
                        <a:spcBef>
                          <a:spcPts val="0"/>
                        </a:spcBef>
                        <a:spcAft>
                          <a:spcPts val="0"/>
                        </a:spcAft>
                        <a:buNone/>
                      </a:pPr>
                      <a:r>
                        <a:rPr lang="en">
                          <a:solidFill>
                            <a:schemeClr val="lt2"/>
                          </a:solidFill>
                        </a:rPr>
                        <a:t>Student 2</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10.89</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11.07</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lt2"/>
                          </a:solidFill>
                          <a:latin typeface="Calibri"/>
                          <a:ea typeface="Calibri"/>
                          <a:cs typeface="Calibri"/>
                          <a:sym typeface="Calibri"/>
                        </a:rPr>
                        <a:t>0.18</a:t>
                      </a:r>
                      <a:endParaRPr sz="1500">
                        <a:solidFill>
                          <a:schemeClr val="lt2"/>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FF0000"/>
                          </a:solidFill>
                          <a:latin typeface="Calibri"/>
                          <a:ea typeface="Calibri"/>
                          <a:cs typeface="Calibri"/>
                          <a:sym typeface="Calibri"/>
                        </a:rPr>
                        <a:t>1.65%</a:t>
                      </a:r>
                      <a:endParaRPr b="1" sz="1500">
                        <a:solidFill>
                          <a:srgbClr val="FF0000"/>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58875">
                <a:tc>
                  <a:txBody>
                    <a:bodyPr/>
                    <a:lstStyle/>
                    <a:p>
                      <a:pPr indent="0" lvl="0" marL="0" rtl="0" algn="ctr">
                        <a:lnSpc>
                          <a:spcPct val="115000"/>
                        </a:lnSpc>
                        <a:spcBef>
                          <a:spcPts val="0"/>
                        </a:spcBef>
                        <a:spcAft>
                          <a:spcPts val="0"/>
                        </a:spcAft>
                        <a:buNone/>
                      </a:pPr>
                      <a:r>
                        <a:rPr lang="en">
                          <a:solidFill>
                            <a:schemeClr val="lt2"/>
                          </a:solidFill>
                        </a:rPr>
                        <a:t>Student 3</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13.5</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13.27</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lt2"/>
                          </a:solidFill>
                          <a:latin typeface="Calibri"/>
                          <a:ea typeface="Calibri"/>
                          <a:cs typeface="Calibri"/>
                          <a:sym typeface="Calibri"/>
                        </a:rPr>
                        <a:t>-0.23</a:t>
                      </a:r>
                      <a:endParaRPr sz="1500">
                        <a:solidFill>
                          <a:schemeClr val="lt2"/>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00B050"/>
                          </a:solidFill>
                          <a:latin typeface="Calibri"/>
                          <a:ea typeface="Calibri"/>
                          <a:cs typeface="Calibri"/>
                          <a:sym typeface="Calibri"/>
                        </a:rPr>
                        <a:t>-1.70%</a:t>
                      </a:r>
                      <a:endParaRPr b="1" sz="1500">
                        <a:solidFill>
                          <a:srgbClr val="00B050"/>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58875">
                <a:tc>
                  <a:txBody>
                    <a:bodyPr/>
                    <a:lstStyle/>
                    <a:p>
                      <a:pPr indent="0" lvl="0" marL="0" rtl="0" algn="ctr">
                        <a:lnSpc>
                          <a:spcPct val="115000"/>
                        </a:lnSpc>
                        <a:spcBef>
                          <a:spcPts val="0"/>
                        </a:spcBef>
                        <a:spcAft>
                          <a:spcPts val="0"/>
                        </a:spcAft>
                        <a:buNone/>
                      </a:pPr>
                      <a:r>
                        <a:rPr lang="en">
                          <a:solidFill>
                            <a:schemeClr val="lt2"/>
                          </a:solidFill>
                        </a:rPr>
                        <a:t>Student 4</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10.52</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12.07</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lt2"/>
                          </a:solidFill>
                          <a:latin typeface="Calibri"/>
                          <a:ea typeface="Calibri"/>
                          <a:cs typeface="Calibri"/>
                          <a:sym typeface="Calibri"/>
                        </a:rPr>
                        <a:t>1.55</a:t>
                      </a:r>
                      <a:endParaRPr sz="1500">
                        <a:solidFill>
                          <a:schemeClr val="lt2"/>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FF0000"/>
                          </a:solidFill>
                          <a:latin typeface="Calibri"/>
                          <a:ea typeface="Calibri"/>
                          <a:cs typeface="Calibri"/>
                          <a:sym typeface="Calibri"/>
                        </a:rPr>
                        <a:t>14.73%</a:t>
                      </a:r>
                      <a:endParaRPr b="1" sz="1500">
                        <a:solidFill>
                          <a:srgbClr val="FF0000"/>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58875">
                <a:tc>
                  <a:txBody>
                    <a:bodyPr/>
                    <a:lstStyle/>
                    <a:p>
                      <a:pPr indent="0" lvl="0" marL="0" rtl="0" algn="ctr">
                        <a:lnSpc>
                          <a:spcPct val="115000"/>
                        </a:lnSpc>
                        <a:spcBef>
                          <a:spcPts val="0"/>
                        </a:spcBef>
                        <a:spcAft>
                          <a:spcPts val="0"/>
                        </a:spcAft>
                        <a:buNone/>
                      </a:pPr>
                      <a:r>
                        <a:rPr lang="en">
                          <a:solidFill>
                            <a:schemeClr val="lt2"/>
                          </a:solidFill>
                        </a:rPr>
                        <a:t>Student 5</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13.16</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12.53</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lt2"/>
                          </a:solidFill>
                          <a:latin typeface="Calibri"/>
                          <a:ea typeface="Calibri"/>
                          <a:cs typeface="Calibri"/>
                          <a:sym typeface="Calibri"/>
                        </a:rPr>
                        <a:t>-0.63</a:t>
                      </a:r>
                      <a:endParaRPr sz="1500">
                        <a:solidFill>
                          <a:schemeClr val="lt2"/>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00B050"/>
                          </a:solidFill>
                          <a:latin typeface="Calibri"/>
                          <a:ea typeface="Calibri"/>
                          <a:cs typeface="Calibri"/>
                          <a:sym typeface="Calibri"/>
                        </a:rPr>
                        <a:t>-4.79%</a:t>
                      </a:r>
                      <a:endParaRPr b="1" sz="1500">
                        <a:solidFill>
                          <a:srgbClr val="00B050"/>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58875">
                <a:tc>
                  <a:txBody>
                    <a:bodyPr/>
                    <a:lstStyle/>
                    <a:p>
                      <a:pPr indent="0" lvl="0" marL="0" rtl="0" algn="ctr">
                        <a:lnSpc>
                          <a:spcPct val="115000"/>
                        </a:lnSpc>
                        <a:spcBef>
                          <a:spcPts val="0"/>
                        </a:spcBef>
                        <a:spcAft>
                          <a:spcPts val="0"/>
                        </a:spcAft>
                        <a:buNone/>
                      </a:pPr>
                      <a:r>
                        <a:rPr lang="en">
                          <a:solidFill>
                            <a:schemeClr val="lt2"/>
                          </a:solidFill>
                        </a:rPr>
                        <a:t>Student 6</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16.04</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10.48</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lt2"/>
                          </a:solidFill>
                          <a:latin typeface="Calibri"/>
                          <a:ea typeface="Calibri"/>
                          <a:cs typeface="Calibri"/>
                          <a:sym typeface="Calibri"/>
                        </a:rPr>
                        <a:t>-5.56</a:t>
                      </a:r>
                      <a:endParaRPr sz="1500">
                        <a:solidFill>
                          <a:schemeClr val="lt2"/>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00B050"/>
                          </a:solidFill>
                          <a:latin typeface="Calibri"/>
                          <a:ea typeface="Calibri"/>
                          <a:cs typeface="Calibri"/>
                          <a:sym typeface="Calibri"/>
                        </a:rPr>
                        <a:t>-34.66%</a:t>
                      </a:r>
                      <a:endParaRPr b="1" sz="1500">
                        <a:solidFill>
                          <a:srgbClr val="00B050"/>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58875">
                <a:tc>
                  <a:txBody>
                    <a:bodyPr/>
                    <a:lstStyle/>
                    <a:p>
                      <a:pPr indent="0" lvl="0" marL="0" rtl="0" algn="ctr">
                        <a:lnSpc>
                          <a:spcPct val="115000"/>
                        </a:lnSpc>
                        <a:spcBef>
                          <a:spcPts val="0"/>
                        </a:spcBef>
                        <a:spcAft>
                          <a:spcPts val="0"/>
                        </a:spcAft>
                        <a:buNone/>
                      </a:pPr>
                      <a:r>
                        <a:rPr lang="en">
                          <a:solidFill>
                            <a:schemeClr val="lt2"/>
                          </a:solidFill>
                        </a:rPr>
                        <a:t>Student 7</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12.16</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11.21</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lt2"/>
                          </a:solidFill>
                          <a:latin typeface="Calibri"/>
                          <a:ea typeface="Calibri"/>
                          <a:cs typeface="Calibri"/>
                          <a:sym typeface="Calibri"/>
                        </a:rPr>
                        <a:t>-0.95</a:t>
                      </a:r>
                      <a:endParaRPr sz="1500">
                        <a:solidFill>
                          <a:schemeClr val="lt2"/>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00B050"/>
                          </a:solidFill>
                          <a:latin typeface="Calibri"/>
                          <a:ea typeface="Calibri"/>
                          <a:cs typeface="Calibri"/>
                          <a:sym typeface="Calibri"/>
                        </a:rPr>
                        <a:t>-7.81%</a:t>
                      </a:r>
                      <a:endParaRPr b="1" sz="1500">
                        <a:solidFill>
                          <a:srgbClr val="00B050"/>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58875">
                <a:tc>
                  <a:txBody>
                    <a:bodyPr/>
                    <a:lstStyle/>
                    <a:p>
                      <a:pPr indent="0" lvl="0" marL="0" rtl="0" algn="ctr">
                        <a:lnSpc>
                          <a:spcPct val="115000"/>
                        </a:lnSpc>
                        <a:spcBef>
                          <a:spcPts val="0"/>
                        </a:spcBef>
                        <a:spcAft>
                          <a:spcPts val="0"/>
                        </a:spcAft>
                        <a:buNone/>
                      </a:pPr>
                      <a:r>
                        <a:rPr lang="en">
                          <a:solidFill>
                            <a:schemeClr val="lt2"/>
                          </a:solidFill>
                        </a:rPr>
                        <a:t>Student 8</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13.92</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10.7</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lt2"/>
                          </a:solidFill>
                          <a:latin typeface="Calibri"/>
                          <a:ea typeface="Calibri"/>
                          <a:cs typeface="Calibri"/>
                          <a:sym typeface="Calibri"/>
                        </a:rPr>
                        <a:t>-3.22</a:t>
                      </a:r>
                      <a:endParaRPr sz="1500">
                        <a:solidFill>
                          <a:schemeClr val="lt2"/>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00B050"/>
                          </a:solidFill>
                          <a:latin typeface="Calibri"/>
                          <a:ea typeface="Calibri"/>
                          <a:cs typeface="Calibri"/>
                          <a:sym typeface="Calibri"/>
                        </a:rPr>
                        <a:t>-23.13%</a:t>
                      </a:r>
                      <a:endParaRPr b="1" sz="1500">
                        <a:solidFill>
                          <a:srgbClr val="00B050"/>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58875">
                <a:tc>
                  <a:txBody>
                    <a:bodyPr/>
                    <a:lstStyle/>
                    <a:p>
                      <a:pPr indent="0" lvl="0" marL="0" rtl="0" algn="ctr">
                        <a:lnSpc>
                          <a:spcPct val="115000"/>
                        </a:lnSpc>
                        <a:spcBef>
                          <a:spcPts val="0"/>
                        </a:spcBef>
                        <a:spcAft>
                          <a:spcPts val="0"/>
                        </a:spcAft>
                        <a:buNone/>
                      </a:pPr>
                      <a:r>
                        <a:rPr lang="en">
                          <a:solidFill>
                            <a:schemeClr val="lt2"/>
                          </a:solidFill>
                        </a:rPr>
                        <a:t>Student 9</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10.18</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10.28</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lt2"/>
                          </a:solidFill>
                          <a:latin typeface="Calibri"/>
                          <a:ea typeface="Calibri"/>
                          <a:cs typeface="Calibri"/>
                          <a:sym typeface="Calibri"/>
                        </a:rPr>
                        <a:t>0.1</a:t>
                      </a:r>
                      <a:endParaRPr sz="1500">
                        <a:solidFill>
                          <a:schemeClr val="lt2"/>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FF0000"/>
                          </a:solidFill>
                          <a:latin typeface="Calibri"/>
                          <a:ea typeface="Calibri"/>
                          <a:cs typeface="Calibri"/>
                          <a:sym typeface="Calibri"/>
                        </a:rPr>
                        <a:t>0.98%</a:t>
                      </a:r>
                      <a:endParaRPr b="1" sz="1500">
                        <a:solidFill>
                          <a:srgbClr val="FF0000"/>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58875">
                <a:tc>
                  <a:txBody>
                    <a:bodyPr/>
                    <a:lstStyle/>
                    <a:p>
                      <a:pPr indent="0" lvl="0" marL="0" rtl="0" algn="ctr">
                        <a:lnSpc>
                          <a:spcPct val="115000"/>
                        </a:lnSpc>
                        <a:spcBef>
                          <a:spcPts val="0"/>
                        </a:spcBef>
                        <a:spcAft>
                          <a:spcPts val="0"/>
                        </a:spcAft>
                        <a:buNone/>
                      </a:pPr>
                      <a:r>
                        <a:rPr lang="en">
                          <a:solidFill>
                            <a:schemeClr val="lt2"/>
                          </a:solidFill>
                        </a:rPr>
                        <a:t>Student 10</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10.07</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9.72</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lt2"/>
                          </a:solidFill>
                          <a:latin typeface="Calibri"/>
                          <a:ea typeface="Calibri"/>
                          <a:cs typeface="Calibri"/>
                          <a:sym typeface="Calibri"/>
                        </a:rPr>
                        <a:t>-0.35</a:t>
                      </a:r>
                      <a:endParaRPr sz="1500">
                        <a:solidFill>
                          <a:schemeClr val="lt2"/>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00B050"/>
                          </a:solidFill>
                          <a:latin typeface="Calibri"/>
                          <a:ea typeface="Calibri"/>
                          <a:cs typeface="Calibri"/>
                          <a:sym typeface="Calibri"/>
                        </a:rPr>
                        <a:t>-3.48%</a:t>
                      </a:r>
                      <a:endParaRPr b="1" sz="1500">
                        <a:solidFill>
                          <a:srgbClr val="00B050"/>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58875">
                <a:tc>
                  <a:txBody>
                    <a:bodyPr/>
                    <a:lstStyle/>
                    <a:p>
                      <a:pPr indent="0" lvl="0" marL="0" rtl="0" algn="ctr">
                        <a:lnSpc>
                          <a:spcPct val="115000"/>
                        </a:lnSpc>
                        <a:spcBef>
                          <a:spcPts val="0"/>
                        </a:spcBef>
                        <a:spcAft>
                          <a:spcPts val="0"/>
                        </a:spcAft>
                        <a:buNone/>
                      </a:pPr>
                      <a:r>
                        <a:rPr lang="en">
                          <a:solidFill>
                            <a:schemeClr val="lt2"/>
                          </a:solidFill>
                        </a:rPr>
                        <a:t>Student 11</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14.32</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12.49</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lt2"/>
                          </a:solidFill>
                          <a:latin typeface="Calibri"/>
                          <a:ea typeface="Calibri"/>
                          <a:cs typeface="Calibri"/>
                          <a:sym typeface="Calibri"/>
                        </a:rPr>
                        <a:t>-1.83</a:t>
                      </a:r>
                      <a:endParaRPr sz="1500">
                        <a:solidFill>
                          <a:schemeClr val="lt2"/>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00B050"/>
                          </a:solidFill>
                          <a:latin typeface="Calibri"/>
                          <a:ea typeface="Calibri"/>
                          <a:cs typeface="Calibri"/>
                          <a:sym typeface="Calibri"/>
                        </a:rPr>
                        <a:t>-12.78%</a:t>
                      </a:r>
                      <a:endParaRPr b="1" sz="1500">
                        <a:solidFill>
                          <a:srgbClr val="00B050"/>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58875">
                <a:tc>
                  <a:txBody>
                    <a:bodyPr/>
                    <a:lstStyle/>
                    <a:p>
                      <a:pPr indent="0" lvl="0" marL="0" rtl="0" algn="ctr">
                        <a:lnSpc>
                          <a:spcPct val="115000"/>
                        </a:lnSpc>
                        <a:spcBef>
                          <a:spcPts val="0"/>
                        </a:spcBef>
                        <a:spcAft>
                          <a:spcPts val="0"/>
                        </a:spcAft>
                        <a:buNone/>
                      </a:pPr>
                      <a:r>
                        <a:rPr lang="en">
                          <a:solidFill>
                            <a:schemeClr val="lt2"/>
                          </a:solidFill>
                        </a:rPr>
                        <a:t>Student 12</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14.21</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11.57</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lt2"/>
                          </a:solidFill>
                          <a:latin typeface="Calibri"/>
                          <a:ea typeface="Calibri"/>
                          <a:cs typeface="Calibri"/>
                          <a:sym typeface="Calibri"/>
                        </a:rPr>
                        <a:t>-2.64</a:t>
                      </a:r>
                      <a:endParaRPr sz="1500">
                        <a:solidFill>
                          <a:schemeClr val="lt2"/>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00B050"/>
                          </a:solidFill>
                          <a:latin typeface="Calibri"/>
                          <a:ea typeface="Calibri"/>
                          <a:cs typeface="Calibri"/>
                          <a:sym typeface="Calibri"/>
                        </a:rPr>
                        <a:t>-18.58%</a:t>
                      </a:r>
                      <a:endParaRPr b="1" sz="1500">
                        <a:solidFill>
                          <a:srgbClr val="00B050"/>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58875">
                <a:tc>
                  <a:txBody>
                    <a:bodyPr/>
                    <a:lstStyle/>
                    <a:p>
                      <a:pPr indent="0" lvl="0" marL="0" rtl="0" algn="ctr">
                        <a:lnSpc>
                          <a:spcPct val="115000"/>
                        </a:lnSpc>
                        <a:spcBef>
                          <a:spcPts val="0"/>
                        </a:spcBef>
                        <a:spcAft>
                          <a:spcPts val="0"/>
                        </a:spcAft>
                        <a:buNone/>
                      </a:pPr>
                      <a:r>
                        <a:rPr lang="en">
                          <a:solidFill>
                            <a:schemeClr val="lt2"/>
                          </a:solidFill>
                        </a:rPr>
                        <a:t>Student 13</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30.45</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24.71</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lt2"/>
                          </a:solidFill>
                          <a:latin typeface="Calibri"/>
                          <a:ea typeface="Calibri"/>
                          <a:cs typeface="Calibri"/>
                          <a:sym typeface="Calibri"/>
                        </a:rPr>
                        <a:t>-5.74</a:t>
                      </a:r>
                      <a:endParaRPr sz="1500">
                        <a:solidFill>
                          <a:schemeClr val="lt2"/>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00B050"/>
                          </a:solidFill>
                          <a:latin typeface="Calibri"/>
                          <a:ea typeface="Calibri"/>
                          <a:cs typeface="Calibri"/>
                          <a:sym typeface="Calibri"/>
                        </a:rPr>
                        <a:t>-18.85%</a:t>
                      </a:r>
                      <a:endParaRPr b="1" sz="1500">
                        <a:solidFill>
                          <a:srgbClr val="00B050"/>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58875">
                <a:tc>
                  <a:txBody>
                    <a:bodyPr/>
                    <a:lstStyle/>
                    <a:p>
                      <a:pPr indent="0" lvl="0" marL="0" rtl="0" algn="ctr">
                        <a:lnSpc>
                          <a:spcPct val="115000"/>
                        </a:lnSpc>
                        <a:spcBef>
                          <a:spcPts val="0"/>
                        </a:spcBef>
                        <a:spcAft>
                          <a:spcPts val="0"/>
                        </a:spcAft>
                        <a:buNone/>
                      </a:pPr>
                      <a:r>
                        <a:rPr lang="en">
                          <a:solidFill>
                            <a:schemeClr val="lt2"/>
                          </a:solidFill>
                        </a:rPr>
                        <a:t>Student 14</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11.03</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2"/>
                          </a:solidFill>
                        </a:rPr>
                        <a:t>13</a:t>
                      </a:r>
                      <a:endParaRPr>
                        <a:solidFill>
                          <a:schemeClr val="lt2"/>
                        </a:solidFill>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lt2"/>
                          </a:solidFill>
                          <a:latin typeface="Calibri"/>
                          <a:ea typeface="Calibri"/>
                          <a:cs typeface="Calibri"/>
                          <a:sym typeface="Calibri"/>
                        </a:rPr>
                        <a:t>1.97</a:t>
                      </a:r>
                      <a:endParaRPr sz="1500">
                        <a:solidFill>
                          <a:schemeClr val="lt2"/>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FF0000"/>
                          </a:solidFill>
                          <a:latin typeface="Calibri"/>
                          <a:ea typeface="Calibri"/>
                          <a:cs typeface="Calibri"/>
                          <a:sym typeface="Calibri"/>
                        </a:rPr>
                        <a:t>17.86%</a:t>
                      </a:r>
                      <a:endParaRPr b="1" sz="1500">
                        <a:solidFill>
                          <a:srgbClr val="FF0000"/>
                        </a:solidFill>
                        <a:latin typeface="Calibri"/>
                        <a:ea typeface="Calibri"/>
                        <a:cs typeface="Calibri"/>
                        <a:sym typeface="Calibri"/>
                      </a:endParaRPr>
                    </a:p>
                  </a:txBody>
                  <a:tcPr marT="19050" marB="19050" marR="28575" marL="28575" anchor="b">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nvSpPr>
        <p:spPr>
          <a:xfrm>
            <a:off x="420875" y="127575"/>
            <a:ext cx="9963000" cy="13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300">
                <a:solidFill>
                  <a:schemeClr val="dk1"/>
                </a:solidFill>
                <a:latin typeface="Bangers"/>
                <a:ea typeface="Bangers"/>
                <a:cs typeface="Bangers"/>
                <a:sym typeface="Bangers"/>
              </a:rPr>
              <a:t>Control: New Rules</a:t>
            </a:r>
            <a:endParaRPr sz="3000"/>
          </a:p>
        </p:txBody>
      </p:sp>
      <p:sp>
        <p:nvSpPr>
          <p:cNvPr id="236" name="Google Shape;236;p35"/>
          <p:cNvSpPr txBox="1"/>
          <p:nvPr/>
        </p:nvSpPr>
        <p:spPr>
          <a:xfrm>
            <a:off x="197550" y="1374550"/>
            <a:ext cx="10296900" cy="4617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2"/>
                </a:solidFill>
              </a:rPr>
              <a:t>After seeing the success with which reminders about reading had in my class, I will practice reading aloud with my students in some form each day, and I will also remind them (and their parents) more often about reading at home. These small steps will go a long way toward improving reading times, and ultimately, reading skills.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nvSpPr>
        <p:spPr>
          <a:xfrm>
            <a:off x="3378325" y="127575"/>
            <a:ext cx="4056600" cy="13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300">
                <a:solidFill>
                  <a:schemeClr val="dk1"/>
                </a:solidFill>
                <a:latin typeface="Bangers"/>
                <a:ea typeface="Bangers"/>
                <a:cs typeface="Bangers"/>
                <a:sym typeface="Bangers"/>
              </a:rPr>
              <a:t>Conclusion</a:t>
            </a:r>
            <a:endParaRPr/>
          </a:p>
        </p:txBody>
      </p:sp>
      <p:sp>
        <p:nvSpPr>
          <p:cNvPr id="242" name="Google Shape;242;p36"/>
          <p:cNvSpPr txBox="1"/>
          <p:nvPr>
            <p:ph idx="1" type="subTitle"/>
          </p:nvPr>
        </p:nvSpPr>
        <p:spPr>
          <a:xfrm>
            <a:off x="306000" y="1322625"/>
            <a:ext cx="10080000" cy="2290800"/>
          </a:xfrm>
          <a:prstGeom prst="rect">
            <a:avLst/>
          </a:prstGeom>
        </p:spPr>
        <p:txBody>
          <a:bodyPr anchorCtr="0" anchor="t" bIns="116050" lIns="116050" spcFirstLastPara="1" rIns="116050" wrap="square" tIns="116050">
            <a:normAutofit fontScale="62500"/>
          </a:bodyPr>
          <a:lstStyle/>
          <a:p>
            <a:pPr indent="0" lvl="0" marL="0" rtl="0" algn="ctr">
              <a:spcBef>
                <a:spcPts val="0"/>
              </a:spcBef>
              <a:spcAft>
                <a:spcPts val="0"/>
              </a:spcAft>
              <a:buNone/>
            </a:pPr>
            <a:r>
              <a:rPr lang="en"/>
              <a:t>Reading times are important to assess as an educator because they can give you insight into your students’ vocabulary and reading fluency. Working with struggling students not only helps those individual students, but also helps to get your whole class on the same page. Finally, finding ways to improve instruction through evaluating processes and data is a great way to ensure that your students get the best education possible.</a:t>
            </a:r>
            <a:endParaRPr/>
          </a:p>
        </p:txBody>
      </p:sp>
      <p:pic>
        <p:nvPicPr>
          <p:cNvPr id="243" name="Google Shape;243;p36"/>
          <p:cNvPicPr preferRelativeResize="0"/>
          <p:nvPr/>
        </p:nvPicPr>
        <p:blipFill>
          <a:blip r:embed="rId3">
            <a:alphaModFix/>
          </a:blip>
          <a:stretch>
            <a:fillRect/>
          </a:stretch>
        </p:blipFill>
        <p:spPr>
          <a:xfrm>
            <a:off x="3911975" y="3780000"/>
            <a:ext cx="2989290" cy="36417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subTitle"/>
          </p:nvPr>
        </p:nvSpPr>
        <p:spPr>
          <a:xfrm>
            <a:off x="364500" y="1201750"/>
            <a:ext cx="9963000" cy="1764900"/>
          </a:xfrm>
          <a:prstGeom prst="rect">
            <a:avLst/>
          </a:prstGeom>
        </p:spPr>
        <p:txBody>
          <a:bodyPr anchorCtr="0" anchor="t" bIns="116050" lIns="116050" spcFirstLastPara="1" rIns="116050" wrap="square" tIns="116050">
            <a:normAutofit fontScale="85000"/>
          </a:bodyPr>
          <a:lstStyle/>
          <a:p>
            <a:pPr indent="0" lvl="0" marL="0" rtl="0" algn="ctr">
              <a:spcBef>
                <a:spcPts val="0"/>
              </a:spcBef>
              <a:spcAft>
                <a:spcPts val="0"/>
              </a:spcAft>
              <a:buNone/>
            </a:pPr>
            <a:r>
              <a:rPr lang="en"/>
              <a:t>My students are reading aloud too slowly during class, and we are spending too much time reading our weekly stories. The median reading time is 12.62 seconds.</a:t>
            </a:r>
            <a:endParaRPr/>
          </a:p>
        </p:txBody>
      </p:sp>
      <p:sp>
        <p:nvSpPr>
          <p:cNvPr id="80" name="Google Shape;80;p17"/>
          <p:cNvSpPr txBox="1"/>
          <p:nvPr>
            <p:ph type="ctrTitle"/>
          </p:nvPr>
        </p:nvSpPr>
        <p:spPr>
          <a:xfrm>
            <a:off x="364500" y="116974"/>
            <a:ext cx="9963000" cy="1254900"/>
          </a:xfrm>
          <a:prstGeom prst="rect">
            <a:avLst/>
          </a:prstGeom>
        </p:spPr>
        <p:txBody>
          <a:bodyPr anchorCtr="0" anchor="b" bIns="116050" lIns="116050" spcFirstLastPara="1" rIns="116050" wrap="square" tIns="116050">
            <a:normAutofit/>
          </a:bodyPr>
          <a:lstStyle/>
          <a:p>
            <a:pPr indent="0" lvl="0" marL="0" rtl="0" algn="ctr">
              <a:spcBef>
                <a:spcPts val="0"/>
              </a:spcBef>
              <a:spcAft>
                <a:spcPts val="0"/>
              </a:spcAft>
              <a:buNone/>
            </a:pPr>
            <a:r>
              <a:rPr lang="en">
                <a:latin typeface="Bangers"/>
                <a:ea typeface="Bangers"/>
                <a:cs typeface="Bangers"/>
                <a:sym typeface="Bangers"/>
              </a:rPr>
              <a:t>Define: </a:t>
            </a:r>
            <a:r>
              <a:rPr lang="en">
                <a:latin typeface="Bangers"/>
                <a:ea typeface="Bangers"/>
                <a:cs typeface="Bangers"/>
                <a:sym typeface="Bangers"/>
              </a:rPr>
              <a:t>Problem</a:t>
            </a:r>
            <a:endParaRPr>
              <a:latin typeface="Bangers"/>
              <a:ea typeface="Bangers"/>
              <a:cs typeface="Bangers"/>
              <a:sym typeface="Bangers"/>
            </a:endParaRPr>
          </a:p>
        </p:txBody>
      </p:sp>
      <p:sp>
        <p:nvSpPr>
          <p:cNvPr id="81" name="Google Shape;81;p17"/>
          <p:cNvSpPr txBox="1"/>
          <p:nvPr>
            <p:ph type="ctrTitle"/>
          </p:nvPr>
        </p:nvSpPr>
        <p:spPr>
          <a:xfrm>
            <a:off x="364500" y="4444049"/>
            <a:ext cx="9963000" cy="1254900"/>
          </a:xfrm>
          <a:prstGeom prst="rect">
            <a:avLst/>
          </a:prstGeom>
        </p:spPr>
        <p:txBody>
          <a:bodyPr anchorCtr="0" anchor="b" bIns="116050" lIns="116050" spcFirstLastPara="1" rIns="116050" wrap="square" tIns="116050">
            <a:normAutofit/>
          </a:bodyPr>
          <a:lstStyle/>
          <a:p>
            <a:pPr indent="0" lvl="0" marL="0" rtl="0" algn="ctr">
              <a:spcBef>
                <a:spcPts val="0"/>
              </a:spcBef>
              <a:spcAft>
                <a:spcPts val="0"/>
              </a:spcAft>
              <a:buNone/>
            </a:pPr>
            <a:r>
              <a:rPr lang="en">
                <a:latin typeface="Bangers"/>
                <a:ea typeface="Bangers"/>
                <a:cs typeface="Bangers"/>
                <a:sym typeface="Bangers"/>
              </a:rPr>
              <a:t>Goal</a:t>
            </a:r>
            <a:endParaRPr>
              <a:latin typeface="Bangers"/>
              <a:ea typeface="Bangers"/>
              <a:cs typeface="Bangers"/>
              <a:sym typeface="Bangers"/>
            </a:endParaRPr>
          </a:p>
        </p:txBody>
      </p:sp>
      <p:sp>
        <p:nvSpPr>
          <p:cNvPr id="82" name="Google Shape;82;p17"/>
          <p:cNvSpPr txBox="1"/>
          <p:nvPr>
            <p:ph idx="1" type="subTitle"/>
          </p:nvPr>
        </p:nvSpPr>
        <p:spPr>
          <a:xfrm>
            <a:off x="364500" y="5575400"/>
            <a:ext cx="9963000" cy="1450800"/>
          </a:xfrm>
          <a:prstGeom prst="rect">
            <a:avLst/>
          </a:prstGeom>
        </p:spPr>
        <p:txBody>
          <a:bodyPr anchorCtr="0" anchor="t" bIns="116050" lIns="116050" spcFirstLastPara="1" rIns="116050" wrap="square" tIns="116050">
            <a:normAutofit fontScale="92500"/>
          </a:bodyPr>
          <a:lstStyle/>
          <a:p>
            <a:pPr indent="0" lvl="0" marL="0" rtl="0" algn="ctr">
              <a:spcBef>
                <a:spcPts val="0"/>
              </a:spcBef>
              <a:spcAft>
                <a:spcPts val="0"/>
              </a:spcAft>
              <a:buNone/>
            </a:pPr>
            <a:r>
              <a:rPr lang="en"/>
              <a:t>Have the class reduce their reading times by 5% (on average) by the end of the calendar year 2021.</a:t>
            </a:r>
            <a:endParaRPr/>
          </a:p>
        </p:txBody>
      </p:sp>
      <p:sp>
        <p:nvSpPr>
          <p:cNvPr id="83" name="Google Shape;83;p17"/>
          <p:cNvSpPr txBox="1"/>
          <p:nvPr>
            <p:ph idx="1" type="subTitle"/>
          </p:nvPr>
        </p:nvSpPr>
        <p:spPr>
          <a:xfrm>
            <a:off x="364500" y="3087325"/>
            <a:ext cx="9963000" cy="1450800"/>
          </a:xfrm>
          <a:prstGeom prst="rect">
            <a:avLst/>
          </a:prstGeom>
        </p:spPr>
        <p:txBody>
          <a:bodyPr anchorCtr="0" anchor="t" bIns="116050" lIns="116050" spcFirstLastPara="1" rIns="116050" wrap="square" tIns="116050">
            <a:normAutofit lnSpcReduction="10000"/>
          </a:bodyPr>
          <a:lstStyle/>
          <a:p>
            <a:pPr indent="0" lvl="0" marL="0" rtl="0" algn="ctr">
              <a:lnSpc>
                <a:spcPct val="80000"/>
              </a:lnSpc>
              <a:spcBef>
                <a:spcPts val="0"/>
              </a:spcBef>
              <a:spcAft>
                <a:spcPts val="0"/>
              </a:spcAft>
              <a:buSzPts val="688"/>
              <a:buNone/>
            </a:pPr>
            <a:r>
              <a:rPr lang="en" sz="2050"/>
              <a:t>Problem Note: It is difficult to measure the time that my students are spending with reading aloud during class since all of the stories and the lengths of the stories are different. Therefore, I will gather data by simulating the read </a:t>
            </a:r>
            <a:r>
              <a:rPr lang="en" sz="2050"/>
              <a:t>aloud</a:t>
            </a:r>
            <a:r>
              <a:rPr lang="en" sz="2050"/>
              <a:t> experience. In order to control for other factors, the number of syllables and the difficulty of the text will be held constant.</a:t>
            </a:r>
            <a:endParaRPr sz="20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ctrTitle"/>
          </p:nvPr>
        </p:nvSpPr>
        <p:spPr>
          <a:xfrm>
            <a:off x="311325" y="418799"/>
            <a:ext cx="9963000" cy="9741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SzPts val="990"/>
              <a:buNone/>
            </a:pPr>
            <a:r>
              <a:rPr lang="en">
                <a:latin typeface="Bangers"/>
                <a:ea typeface="Bangers"/>
                <a:cs typeface="Bangers"/>
                <a:sym typeface="Bangers"/>
              </a:rPr>
              <a:t>Define: </a:t>
            </a:r>
            <a:r>
              <a:rPr lang="en">
                <a:latin typeface="Bangers"/>
                <a:ea typeface="Bangers"/>
                <a:cs typeface="Bangers"/>
                <a:sym typeface="Bangers"/>
              </a:rPr>
              <a:t>Operational Definition</a:t>
            </a:r>
            <a:endParaRPr>
              <a:latin typeface="Bangers"/>
              <a:ea typeface="Bangers"/>
              <a:cs typeface="Bangers"/>
              <a:sym typeface="Bangers"/>
            </a:endParaRPr>
          </a:p>
        </p:txBody>
      </p:sp>
      <p:pic>
        <p:nvPicPr>
          <p:cNvPr id="89" name="Google Shape;89;p18"/>
          <p:cNvPicPr preferRelativeResize="0"/>
          <p:nvPr/>
        </p:nvPicPr>
        <p:blipFill>
          <a:blip r:embed="rId3">
            <a:alphaModFix/>
          </a:blip>
          <a:stretch>
            <a:fillRect/>
          </a:stretch>
        </p:blipFill>
        <p:spPr>
          <a:xfrm>
            <a:off x="3896788" y="1392900"/>
            <a:ext cx="2960076" cy="3946767"/>
          </a:xfrm>
          <a:prstGeom prst="rect">
            <a:avLst/>
          </a:prstGeom>
          <a:noFill/>
          <a:ln>
            <a:noFill/>
          </a:ln>
        </p:spPr>
      </p:pic>
      <p:pic>
        <p:nvPicPr>
          <p:cNvPr id="90" name="Google Shape;90;p18"/>
          <p:cNvPicPr preferRelativeResize="0"/>
          <p:nvPr/>
        </p:nvPicPr>
        <p:blipFill>
          <a:blip r:embed="rId4">
            <a:alphaModFix/>
          </a:blip>
          <a:stretch>
            <a:fillRect/>
          </a:stretch>
        </p:blipFill>
        <p:spPr>
          <a:xfrm>
            <a:off x="7314238" y="1392900"/>
            <a:ext cx="2960076" cy="3946767"/>
          </a:xfrm>
          <a:prstGeom prst="rect">
            <a:avLst/>
          </a:prstGeom>
          <a:noFill/>
          <a:ln>
            <a:noFill/>
          </a:ln>
        </p:spPr>
      </p:pic>
      <p:pic>
        <p:nvPicPr>
          <p:cNvPr id="91" name="Google Shape;91;p18"/>
          <p:cNvPicPr preferRelativeResize="0"/>
          <p:nvPr/>
        </p:nvPicPr>
        <p:blipFill>
          <a:blip r:embed="rId5">
            <a:alphaModFix/>
          </a:blip>
          <a:stretch>
            <a:fillRect/>
          </a:stretch>
        </p:blipFill>
        <p:spPr>
          <a:xfrm>
            <a:off x="479325" y="1392912"/>
            <a:ext cx="2960076" cy="3946772"/>
          </a:xfrm>
          <a:prstGeom prst="rect">
            <a:avLst/>
          </a:prstGeom>
          <a:noFill/>
          <a:ln>
            <a:noFill/>
          </a:ln>
        </p:spPr>
      </p:pic>
      <p:sp>
        <p:nvSpPr>
          <p:cNvPr id="92" name="Google Shape;92;p18"/>
          <p:cNvSpPr txBox="1"/>
          <p:nvPr/>
        </p:nvSpPr>
        <p:spPr>
          <a:xfrm>
            <a:off x="479325" y="5507350"/>
            <a:ext cx="97950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2"/>
                </a:solidFill>
              </a:rPr>
              <a:t>These pages, from the book, </a:t>
            </a:r>
            <a:r>
              <a:rPr i="1" lang="en" sz="3000">
                <a:solidFill>
                  <a:schemeClr val="lt2"/>
                </a:solidFill>
              </a:rPr>
              <a:t>I’m a Little Teapot,</a:t>
            </a:r>
            <a:r>
              <a:rPr lang="en" sz="3000">
                <a:solidFill>
                  <a:schemeClr val="lt2"/>
                </a:solidFill>
              </a:rPr>
              <a:t> by Iza Trapani, were read to me. These pages were chosen </a:t>
            </a:r>
            <a:r>
              <a:rPr lang="en" sz="3000">
                <a:solidFill>
                  <a:schemeClr val="lt2"/>
                </a:solidFill>
              </a:rPr>
              <a:t>because</a:t>
            </a:r>
            <a:r>
              <a:rPr lang="en" sz="3000">
                <a:solidFill>
                  <a:schemeClr val="lt2"/>
                </a:solidFill>
              </a:rPr>
              <a:t> they have the same number of syllables and the difficulty is similar.</a:t>
            </a:r>
            <a:endParaRPr sz="30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ctrTitle"/>
          </p:nvPr>
        </p:nvSpPr>
        <p:spPr>
          <a:xfrm>
            <a:off x="311325" y="418799"/>
            <a:ext cx="9963000" cy="9741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SzPts val="990"/>
              <a:buNone/>
            </a:pPr>
            <a:r>
              <a:rPr lang="en">
                <a:latin typeface="Bangers"/>
                <a:ea typeface="Bangers"/>
                <a:cs typeface="Bangers"/>
                <a:sym typeface="Bangers"/>
              </a:rPr>
              <a:t>Define: </a:t>
            </a:r>
            <a:r>
              <a:rPr lang="en">
                <a:latin typeface="Bangers"/>
                <a:ea typeface="Bangers"/>
                <a:cs typeface="Bangers"/>
                <a:sym typeface="Bangers"/>
              </a:rPr>
              <a:t>Operational Definition</a:t>
            </a:r>
            <a:endParaRPr>
              <a:latin typeface="Bangers"/>
              <a:ea typeface="Bangers"/>
              <a:cs typeface="Bangers"/>
              <a:sym typeface="Bangers"/>
            </a:endParaRPr>
          </a:p>
        </p:txBody>
      </p:sp>
      <p:sp>
        <p:nvSpPr>
          <p:cNvPr id="98" name="Google Shape;98;p19"/>
          <p:cNvSpPr txBox="1"/>
          <p:nvPr>
            <p:ph idx="1" type="subTitle"/>
          </p:nvPr>
        </p:nvSpPr>
        <p:spPr>
          <a:xfrm>
            <a:off x="364500" y="1392900"/>
            <a:ext cx="9963000" cy="6007500"/>
          </a:xfrm>
          <a:prstGeom prst="rect">
            <a:avLst/>
          </a:prstGeom>
        </p:spPr>
        <p:txBody>
          <a:bodyPr anchorCtr="0" anchor="t" bIns="116050" lIns="116050" spcFirstLastPara="1" rIns="116050" wrap="square" tIns="116050">
            <a:normAutofit/>
          </a:bodyPr>
          <a:lstStyle/>
          <a:p>
            <a:pPr indent="-482600" lvl="0" marL="457200" rtl="0" algn="l">
              <a:spcBef>
                <a:spcPts val="0"/>
              </a:spcBef>
              <a:spcAft>
                <a:spcPts val="0"/>
              </a:spcAft>
              <a:buClr>
                <a:srgbClr val="FFFF00"/>
              </a:buClr>
              <a:buSzPts val="4000"/>
              <a:buChar char="●"/>
            </a:pPr>
            <a:r>
              <a:rPr b="1" lang="en" sz="4000">
                <a:solidFill>
                  <a:srgbClr val="FFFF00"/>
                </a:solidFill>
              </a:rPr>
              <a:t>Y Variable</a:t>
            </a:r>
            <a:r>
              <a:rPr lang="en" sz="4000">
                <a:solidFill>
                  <a:srgbClr val="FFFF00"/>
                </a:solidFill>
              </a:rPr>
              <a:t>:</a:t>
            </a:r>
            <a:endParaRPr sz="4000">
              <a:solidFill>
                <a:srgbClr val="FFFF00"/>
              </a:solidFill>
            </a:endParaRPr>
          </a:p>
          <a:p>
            <a:pPr indent="-482600" lvl="1" marL="914400" rtl="0" algn="l">
              <a:spcBef>
                <a:spcPts val="0"/>
              </a:spcBef>
              <a:spcAft>
                <a:spcPts val="0"/>
              </a:spcAft>
              <a:buSzPts val="4000"/>
              <a:buChar char="○"/>
            </a:pPr>
            <a:r>
              <a:rPr b="1" lang="en" sz="4000"/>
              <a:t>Reading time</a:t>
            </a:r>
            <a:r>
              <a:rPr lang="en" sz="4000"/>
              <a:t> (Continuous)</a:t>
            </a:r>
            <a:r>
              <a:rPr b="1" lang="en" sz="4000"/>
              <a:t>: </a:t>
            </a:r>
            <a:r>
              <a:rPr lang="en" sz="4000"/>
              <a:t>This is measured in seconds. The data was collected manually with a stopwatch app on a mobile phone.</a:t>
            </a:r>
            <a:r>
              <a:rPr b="1" lang="en" sz="4000"/>
              <a:t> </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ctrTitle"/>
          </p:nvPr>
        </p:nvSpPr>
        <p:spPr>
          <a:xfrm>
            <a:off x="311325" y="418799"/>
            <a:ext cx="9963000" cy="9741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SzPts val="990"/>
              <a:buNone/>
            </a:pPr>
            <a:r>
              <a:rPr lang="en">
                <a:latin typeface="Bangers"/>
                <a:ea typeface="Bangers"/>
                <a:cs typeface="Bangers"/>
                <a:sym typeface="Bangers"/>
              </a:rPr>
              <a:t>Define: Operational Definition</a:t>
            </a:r>
            <a:endParaRPr>
              <a:latin typeface="Bangers"/>
              <a:ea typeface="Bangers"/>
              <a:cs typeface="Bangers"/>
              <a:sym typeface="Bangers"/>
            </a:endParaRPr>
          </a:p>
        </p:txBody>
      </p:sp>
      <p:sp>
        <p:nvSpPr>
          <p:cNvPr id="104" name="Google Shape;104;p20"/>
          <p:cNvSpPr txBox="1"/>
          <p:nvPr>
            <p:ph idx="1" type="subTitle"/>
          </p:nvPr>
        </p:nvSpPr>
        <p:spPr>
          <a:xfrm>
            <a:off x="364500" y="1392900"/>
            <a:ext cx="9963000" cy="6007500"/>
          </a:xfrm>
          <a:prstGeom prst="rect">
            <a:avLst/>
          </a:prstGeom>
        </p:spPr>
        <p:txBody>
          <a:bodyPr anchorCtr="0" anchor="t" bIns="116050" lIns="116050" spcFirstLastPara="1" rIns="116050" wrap="square" tIns="116050">
            <a:normAutofit/>
          </a:bodyPr>
          <a:lstStyle/>
          <a:p>
            <a:pPr indent="-482600" lvl="0" marL="457200" rtl="0" algn="l">
              <a:spcBef>
                <a:spcPts val="0"/>
              </a:spcBef>
              <a:spcAft>
                <a:spcPts val="0"/>
              </a:spcAft>
              <a:buClr>
                <a:srgbClr val="FFFF00"/>
              </a:buClr>
              <a:buSzPts val="4000"/>
              <a:buChar char="●"/>
            </a:pPr>
            <a:r>
              <a:rPr b="1" lang="en" sz="4000">
                <a:solidFill>
                  <a:srgbClr val="FFFF00"/>
                </a:solidFill>
              </a:rPr>
              <a:t>X </a:t>
            </a:r>
            <a:r>
              <a:rPr b="1" lang="en" sz="4000">
                <a:solidFill>
                  <a:srgbClr val="FFFF00"/>
                </a:solidFill>
              </a:rPr>
              <a:t>variables</a:t>
            </a:r>
            <a:r>
              <a:rPr lang="en" sz="4000"/>
              <a:t>:</a:t>
            </a:r>
            <a:endParaRPr sz="4000"/>
          </a:p>
          <a:p>
            <a:pPr indent="-482600" lvl="1" marL="914400" rtl="0" algn="l">
              <a:spcBef>
                <a:spcPts val="0"/>
              </a:spcBef>
              <a:spcAft>
                <a:spcPts val="0"/>
              </a:spcAft>
              <a:buSzPts val="4000"/>
              <a:buChar char="○"/>
            </a:pPr>
            <a:r>
              <a:rPr b="1" lang="en" sz="4000"/>
              <a:t>Student Age </a:t>
            </a:r>
            <a:r>
              <a:rPr lang="en" sz="4000"/>
              <a:t>(Continuous)</a:t>
            </a:r>
            <a:r>
              <a:rPr b="1" lang="en" sz="4000"/>
              <a:t>: </a:t>
            </a:r>
            <a:r>
              <a:rPr lang="en" sz="4000"/>
              <a:t>This is measured in years and expressed as a decimal. </a:t>
            </a:r>
            <a:endParaRPr b="1" sz="4000"/>
          </a:p>
          <a:p>
            <a:pPr indent="-482600" lvl="1" marL="914400" rtl="0" algn="l">
              <a:spcBef>
                <a:spcPts val="0"/>
              </a:spcBef>
              <a:spcAft>
                <a:spcPts val="0"/>
              </a:spcAft>
              <a:buSzPts val="4000"/>
              <a:buChar char="○"/>
            </a:pPr>
            <a:r>
              <a:rPr b="1" lang="en" sz="4000"/>
              <a:t>Years attending my school </a:t>
            </a:r>
            <a:r>
              <a:rPr lang="en" sz="4000"/>
              <a:t>(Continuous)</a:t>
            </a:r>
            <a:endParaRPr sz="4000"/>
          </a:p>
          <a:p>
            <a:pPr indent="-482600" lvl="1" marL="914400" rtl="0" algn="l">
              <a:spcBef>
                <a:spcPts val="0"/>
              </a:spcBef>
              <a:spcAft>
                <a:spcPts val="0"/>
              </a:spcAft>
              <a:buSzPts val="4000"/>
              <a:buChar char="○"/>
            </a:pPr>
            <a:r>
              <a:rPr b="1" lang="en" sz="4000"/>
              <a:t>Number of Siblings </a:t>
            </a:r>
            <a:r>
              <a:rPr lang="en" sz="4000"/>
              <a:t>(Discrete)</a:t>
            </a:r>
            <a:endParaRPr sz="4000"/>
          </a:p>
          <a:p>
            <a:pPr indent="-482600" lvl="1" marL="914400" rtl="0" algn="l">
              <a:spcBef>
                <a:spcPts val="0"/>
              </a:spcBef>
              <a:spcAft>
                <a:spcPts val="0"/>
              </a:spcAft>
              <a:buSzPts val="4000"/>
              <a:buChar char="○"/>
            </a:pPr>
            <a:r>
              <a:rPr b="1" lang="en" sz="4000"/>
              <a:t>Number of times forgetting library books </a:t>
            </a:r>
            <a:r>
              <a:rPr lang="en" sz="4000"/>
              <a:t>(Discrete)</a:t>
            </a:r>
            <a:endParaRPr sz="4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ctrTitle"/>
          </p:nvPr>
        </p:nvSpPr>
        <p:spPr>
          <a:xfrm>
            <a:off x="311325" y="418799"/>
            <a:ext cx="9963000" cy="9741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SzPts val="990"/>
              <a:buNone/>
            </a:pPr>
            <a:r>
              <a:rPr lang="en">
                <a:latin typeface="Bangers"/>
                <a:ea typeface="Bangers"/>
                <a:cs typeface="Bangers"/>
                <a:sym typeface="Bangers"/>
              </a:rPr>
              <a:t>Measure: Data Collection Plan</a:t>
            </a:r>
            <a:endParaRPr>
              <a:latin typeface="Bangers"/>
              <a:ea typeface="Bangers"/>
              <a:cs typeface="Bangers"/>
              <a:sym typeface="Bangers"/>
            </a:endParaRPr>
          </a:p>
        </p:txBody>
      </p:sp>
      <p:sp>
        <p:nvSpPr>
          <p:cNvPr id="110" name="Google Shape;110;p21"/>
          <p:cNvSpPr txBox="1"/>
          <p:nvPr/>
        </p:nvSpPr>
        <p:spPr>
          <a:xfrm>
            <a:off x="479325" y="5507350"/>
            <a:ext cx="9795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3000">
              <a:solidFill>
                <a:schemeClr val="dk1"/>
              </a:solidFill>
            </a:endParaRPr>
          </a:p>
        </p:txBody>
      </p:sp>
      <p:graphicFrame>
        <p:nvGraphicFramePr>
          <p:cNvPr id="111" name="Google Shape;111;p21"/>
          <p:cNvGraphicFramePr/>
          <p:nvPr/>
        </p:nvGraphicFramePr>
        <p:xfrm>
          <a:off x="224288" y="1252025"/>
          <a:ext cx="3000000" cy="3000000"/>
        </p:xfrm>
        <a:graphic>
          <a:graphicData uri="http://schemas.openxmlformats.org/drawingml/2006/table">
            <a:tbl>
              <a:tblPr>
                <a:noFill/>
                <a:tableStyleId>{D95B033E-5E17-4A40-8302-63D27607F38D}</a:tableStyleId>
              </a:tblPr>
              <a:tblGrid>
                <a:gridCol w="3443675"/>
                <a:gridCol w="3443675"/>
                <a:gridCol w="3443675"/>
              </a:tblGrid>
              <a:tr h="576050">
                <a:tc gridSpan="3">
                  <a:txBody>
                    <a:bodyPr/>
                    <a:lstStyle/>
                    <a:p>
                      <a:pPr indent="0" lvl="0" marL="0" rtl="0" algn="l">
                        <a:lnSpc>
                          <a:spcPct val="115000"/>
                        </a:lnSpc>
                        <a:spcBef>
                          <a:spcPts val="0"/>
                        </a:spcBef>
                        <a:spcAft>
                          <a:spcPts val="0"/>
                        </a:spcAft>
                        <a:buNone/>
                      </a:pPr>
                      <a:r>
                        <a:rPr b="1" lang="en" sz="2400">
                          <a:solidFill>
                            <a:schemeClr val="accent6"/>
                          </a:solidFill>
                        </a:rPr>
                        <a:t>Project:</a:t>
                      </a:r>
                      <a:r>
                        <a:rPr lang="en" sz="2400">
                          <a:solidFill>
                            <a:schemeClr val="accent6"/>
                          </a:solidFill>
                        </a:rPr>
                        <a:t> Measuring Student Reading Speeds</a:t>
                      </a:r>
                      <a:endParaRPr sz="1700">
                        <a:solidFill>
                          <a:schemeClr val="accent6"/>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439275">
                <a:tc gridSpan="3">
                  <a:txBody>
                    <a:bodyPr/>
                    <a:lstStyle/>
                    <a:p>
                      <a:pPr indent="0" lvl="0" marL="0" rtl="0" algn="l">
                        <a:lnSpc>
                          <a:spcPct val="115000"/>
                        </a:lnSpc>
                        <a:spcBef>
                          <a:spcPts val="0"/>
                        </a:spcBef>
                        <a:spcAft>
                          <a:spcPts val="0"/>
                        </a:spcAft>
                        <a:buNone/>
                      </a:pPr>
                      <a:r>
                        <a:rPr b="1" lang="en" sz="1800">
                          <a:solidFill>
                            <a:schemeClr val="dk1"/>
                          </a:solidFill>
                        </a:rPr>
                        <a:t>Context: </a:t>
                      </a:r>
                      <a:r>
                        <a:rPr lang="en" sz="1800">
                          <a:solidFill>
                            <a:schemeClr val="dk1"/>
                          </a:solidFill>
                        </a:rPr>
                        <a:t>I teach second and third grade students, and I am interested in tracking their reading progress by evaluating how quickly they read. In addition, I am looking to identify struggling readers.</a:t>
                      </a:r>
                      <a:endParaRPr sz="1800">
                        <a:solidFill>
                          <a:schemeClr val="dk1"/>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874425">
                <a:tc gridSpan="3">
                  <a:txBody>
                    <a:bodyPr/>
                    <a:lstStyle/>
                    <a:p>
                      <a:pPr indent="0" lvl="0" marL="0" rtl="0" algn="l">
                        <a:spcBef>
                          <a:spcPts val="0"/>
                        </a:spcBef>
                        <a:spcAft>
                          <a:spcPts val="0"/>
                        </a:spcAft>
                        <a:buNone/>
                      </a:pPr>
                      <a:r>
                        <a:rPr b="1" lang="en" sz="1800">
                          <a:solidFill>
                            <a:schemeClr val="dk1"/>
                          </a:solidFill>
                        </a:rPr>
                        <a:t>What questions do you want to answer?</a:t>
                      </a:r>
                      <a:endParaRPr b="1" sz="1800">
                        <a:solidFill>
                          <a:schemeClr val="dk1"/>
                        </a:solidFill>
                      </a:endParaRPr>
                    </a:p>
                    <a:p>
                      <a:pPr indent="-342900" lvl="0" marL="457200" rtl="0" algn="l">
                        <a:spcBef>
                          <a:spcPts val="0"/>
                        </a:spcBef>
                        <a:spcAft>
                          <a:spcPts val="0"/>
                        </a:spcAft>
                        <a:buClr>
                          <a:schemeClr val="dk1"/>
                        </a:buClr>
                        <a:buSzPts val="1800"/>
                        <a:buAutoNum type="arabicPeriod"/>
                      </a:pPr>
                      <a:r>
                        <a:rPr lang="en" sz="1800">
                          <a:solidFill>
                            <a:schemeClr val="dk1"/>
                          </a:solidFill>
                        </a:rPr>
                        <a:t>Are my students able to read with adequate fluency?</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 sz="1800">
                          <a:solidFill>
                            <a:schemeClr val="dk1"/>
                          </a:solidFill>
                        </a:rPr>
                        <a:t>Do my students have a large enough vocabulary to read a new text quickly and fluently?</a:t>
                      </a:r>
                      <a:endParaRPr sz="1800">
                        <a:solidFill>
                          <a:schemeClr val="dk1"/>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638200">
                <a:tc gridSpan="3">
                  <a:txBody>
                    <a:bodyPr/>
                    <a:lstStyle/>
                    <a:p>
                      <a:pPr indent="0" lvl="0" marL="0" rtl="0" algn="l">
                        <a:spcBef>
                          <a:spcPts val="0"/>
                        </a:spcBef>
                        <a:spcAft>
                          <a:spcPts val="0"/>
                        </a:spcAft>
                        <a:buNone/>
                      </a:pPr>
                      <a:r>
                        <a:rPr b="1" lang="en" sz="1800">
                          <a:solidFill>
                            <a:schemeClr val="dk1"/>
                          </a:solidFill>
                        </a:rPr>
                        <a:t>How was the data </a:t>
                      </a:r>
                      <a:r>
                        <a:rPr b="1" lang="en" sz="1800">
                          <a:solidFill>
                            <a:schemeClr val="dk1"/>
                          </a:solidFill>
                        </a:rPr>
                        <a:t>recorded</a:t>
                      </a:r>
                      <a:r>
                        <a:rPr b="1" lang="en" sz="1800">
                          <a:solidFill>
                            <a:schemeClr val="dk1"/>
                          </a:solidFill>
                        </a:rPr>
                        <a:t>?</a:t>
                      </a:r>
                      <a:endParaRPr b="1"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times for each page reading were recorded in Google Sheets. Subsequently, the data was transferred to the Microsoft Excel sheet provided by the instructor.</a:t>
                      </a:r>
                      <a:endParaRPr sz="1800">
                        <a:solidFill>
                          <a:schemeClr val="dk1"/>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638200">
                <a:tc gridSpan="3">
                  <a:txBody>
                    <a:bodyPr/>
                    <a:lstStyle/>
                    <a:p>
                      <a:pPr indent="0" lvl="0" marL="0" rtl="0" algn="l">
                        <a:spcBef>
                          <a:spcPts val="0"/>
                        </a:spcBef>
                        <a:spcAft>
                          <a:spcPts val="0"/>
                        </a:spcAft>
                        <a:buNone/>
                      </a:pPr>
                      <a:r>
                        <a:rPr b="1" lang="en" sz="1800">
                          <a:solidFill>
                            <a:schemeClr val="dk1"/>
                          </a:solidFill>
                        </a:rPr>
                        <a:t>How did you ensure consistency and stability?</a:t>
                      </a:r>
                      <a:endParaRPr b="1"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Since I only have fourteen students, I am having them read three times in order to generate more data. This will also allow me to see if I have a student who is underperforming in regard to reading speed.</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Having the students read a new passage each time allows me to test the size of their vocabulary and their ability to decode new words.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In order to ensure that the passages are the same length, I picked the story (song),</a:t>
                      </a:r>
                      <a:r>
                        <a:rPr i="1" lang="en" sz="1800">
                          <a:solidFill>
                            <a:schemeClr val="dk1"/>
                          </a:solidFill>
                        </a:rPr>
                        <a:t> I’m a Little Teapot</a:t>
                      </a:r>
                      <a:r>
                        <a:rPr lang="en" sz="1800">
                          <a:solidFill>
                            <a:schemeClr val="dk1"/>
                          </a:solidFill>
                        </a:rPr>
                        <a:t>, for my students to read. This ensures that the number of syllables are the same for each page. I also chose pages that did not have any overly difficult words. </a:t>
                      </a:r>
                      <a:endParaRPr sz="1800">
                        <a:solidFill>
                          <a:schemeClr val="dk1"/>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nvSpPr>
        <p:spPr>
          <a:xfrm>
            <a:off x="2151425" y="71925"/>
            <a:ext cx="8435700" cy="13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300">
                <a:solidFill>
                  <a:schemeClr val="dk1"/>
                </a:solidFill>
                <a:latin typeface="Bangers"/>
                <a:ea typeface="Bangers"/>
                <a:cs typeface="Bangers"/>
                <a:sym typeface="Bangers"/>
              </a:rPr>
              <a:t>Measure: </a:t>
            </a:r>
            <a:r>
              <a:rPr lang="en" sz="3000">
                <a:solidFill>
                  <a:schemeClr val="dk1"/>
                </a:solidFill>
                <a:latin typeface="Bangers"/>
                <a:ea typeface="Bangers"/>
                <a:cs typeface="Bangers"/>
                <a:sym typeface="Bangers"/>
              </a:rPr>
              <a:t>What are we working with?</a:t>
            </a:r>
            <a:endParaRPr sz="3000"/>
          </a:p>
        </p:txBody>
      </p:sp>
      <p:sp>
        <p:nvSpPr>
          <p:cNvPr id="117" name="Google Shape;117;p22"/>
          <p:cNvSpPr txBox="1"/>
          <p:nvPr>
            <p:ph idx="1" type="subTitle"/>
          </p:nvPr>
        </p:nvSpPr>
        <p:spPr>
          <a:xfrm>
            <a:off x="135426" y="5308550"/>
            <a:ext cx="10451700" cy="2123100"/>
          </a:xfrm>
          <a:prstGeom prst="rect">
            <a:avLst/>
          </a:prstGeom>
        </p:spPr>
        <p:txBody>
          <a:bodyPr anchorCtr="0" anchor="t" bIns="116050" lIns="116050" spcFirstLastPara="1" rIns="116050" wrap="square" tIns="116050">
            <a:normAutofit fontScale="47500" lnSpcReduction="10000"/>
          </a:bodyPr>
          <a:lstStyle/>
          <a:p>
            <a:pPr indent="0" lvl="0" marL="0" rtl="0" algn="l">
              <a:spcBef>
                <a:spcPts val="0"/>
              </a:spcBef>
              <a:spcAft>
                <a:spcPts val="0"/>
              </a:spcAft>
              <a:buNone/>
            </a:pPr>
            <a:r>
              <a:rPr lang="en"/>
              <a:t>From the data here, we can see that the data fails the normality test. The p-value is less than 0.05, and that means that we can reject the null hypothesis of normality. There are three points that are outliers. Therefore, we should use the median instead of the mean to center our data. The data was collected successfully. It should be noted that the outliers come from the same student. These can be seen in how heavily skewed the histogram is. Removing that one student’s scores allows us to fail to reject the hypothesis of normality. However, in education, we cannot just throw out our worst performing student in order to improve the plots that we generate. We need to work with that student to find ways to make her successful.</a:t>
            </a:r>
            <a:r>
              <a:rPr lang="en"/>
              <a:t> </a:t>
            </a:r>
            <a:endParaRPr/>
          </a:p>
        </p:txBody>
      </p:sp>
      <p:pic>
        <p:nvPicPr>
          <p:cNvPr id="118" name="Google Shape;118;p22"/>
          <p:cNvPicPr preferRelativeResize="0"/>
          <p:nvPr/>
        </p:nvPicPr>
        <p:blipFill rotWithShape="1">
          <a:blip r:embed="rId3">
            <a:alphaModFix/>
          </a:blip>
          <a:srcRect b="2959" l="9899" r="16770" t="0"/>
          <a:stretch/>
        </p:blipFill>
        <p:spPr>
          <a:xfrm>
            <a:off x="2782850" y="1435875"/>
            <a:ext cx="3192000" cy="3521650"/>
          </a:xfrm>
          <a:prstGeom prst="rect">
            <a:avLst/>
          </a:prstGeom>
          <a:noFill/>
          <a:ln>
            <a:noFill/>
          </a:ln>
        </p:spPr>
      </p:pic>
      <p:graphicFrame>
        <p:nvGraphicFramePr>
          <p:cNvPr id="119" name="Google Shape;119;p22"/>
          <p:cNvGraphicFramePr/>
          <p:nvPr/>
        </p:nvGraphicFramePr>
        <p:xfrm>
          <a:off x="331050" y="317325"/>
          <a:ext cx="3000000" cy="3000000"/>
        </p:xfrm>
        <a:graphic>
          <a:graphicData uri="http://schemas.openxmlformats.org/drawingml/2006/table">
            <a:tbl>
              <a:tblPr>
                <a:noFill/>
                <a:tableStyleId>{E16AF65F-BA50-4BF9-9982-5E1C27C816E3}</a:tableStyleId>
              </a:tblPr>
              <a:tblGrid>
                <a:gridCol w="1349925"/>
                <a:gridCol w="917025"/>
              </a:tblGrid>
              <a:tr h="200025">
                <a:tc>
                  <a:txBody>
                    <a:bodyPr/>
                    <a:lstStyle/>
                    <a:p>
                      <a:pPr indent="0" lvl="0" marL="0" rtl="0" algn="l">
                        <a:spcBef>
                          <a:spcPts val="0"/>
                        </a:spcBef>
                        <a:spcAft>
                          <a:spcPts val="0"/>
                        </a:spcAft>
                        <a:buNone/>
                      </a:pPr>
                      <a:r>
                        <a:rPr lang="en" sz="1000">
                          <a:solidFill>
                            <a:schemeClr val="dk1"/>
                          </a:solidFill>
                        </a:rPr>
                        <a:t>Average</a:t>
                      </a:r>
                      <a:endParaRPr sz="10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1000">
                          <a:solidFill>
                            <a:schemeClr val="dk1"/>
                          </a:solidFill>
                        </a:rPr>
                        <a:t>13.92833</a:t>
                      </a:r>
                      <a:endParaRPr sz="1000">
                        <a:solidFill>
                          <a:schemeClr val="dk1"/>
                        </a:solidFill>
                      </a:endParaRPr>
                    </a:p>
                  </a:txBody>
                  <a:tcPr marT="91425" marB="91425" marR="91425" marL="91425"/>
                </a:tc>
              </a:tr>
              <a:tr h="200025">
                <a:tc>
                  <a:txBody>
                    <a:bodyPr/>
                    <a:lstStyle/>
                    <a:p>
                      <a:pPr indent="0" lvl="0" marL="0" rtl="0" algn="l">
                        <a:spcBef>
                          <a:spcPts val="0"/>
                        </a:spcBef>
                        <a:spcAft>
                          <a:spcPts val="0"/>
                        </a:spcAft>
                        <a:buNone/>
                      </a:pPr>
                      <a:r>
                        <a:rPr lang="en" sz="1000">
                          <a:solidFill>
                            <a:schemeClr val="dk1"/>
                          </a:solidFill>
                        </a:rPr>
                        <a:t>St Dev</a:t>
                      </a:r>
                      <a:endParaRPr sz="10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1000">
                          <a:solidFill>
                            <a:schemeClr val="dk1"/>
                          </a:solidFill>
                        </a:rPr>
                        <a:t>5.321376</a:t>
                      </a:r>
                      <a:endParaRPr sz="1000">
                        <a:solidFill>
                          <a:schemeClr val="dk1"/>
                        </a:solidFill>
                      </a:endParaRPr>
                    </a:p>
                  </a:txBody>
                  <a:tcPr marT="91425" marB="91425" marR="91425" marL="91425"/>
                </a:tc>
              </a:tr>
              <a:tr h="200025">
                <a:tc>
                  <a:txBody>
                    <a:bodyPr/>
                    <a:lstStyle/>
                    <a:p>
                      <a:pPr indent="0" lvl="0" marL="0" rtl="0" algn="l">
                        <a:spcBef>
                          <a:spcPts val="0"/>
                        </a:spcBef>
                        <a:spcAft>
                          <a:spcPts val="0"/>
                        </a:spcAft>
                        <a:buNone/>
                      </a:pPr>
                      <a:r>
                        <a:rPr lang="en" sz="1000">
                          <a:solidFill>
                            <a:schemeClr val="dk1"/>
                          </a:solidFill>
                        </a:rPr>
                        <a:t>n</a:t>
                      </a:r>
                      <a:endParaRPr sz="10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1000">
                          <a:solidFill>
                            <a:schemeClr val="dk1"/>
                          </a:solidFill>
                        </a:rPr>
                        <a:t>42</a:t>
                      </a:r>
                      <a:endParaRPr sz="1000">
                        <a:solidFill>
                          <a:schemeClr val="dk1"/>
                        </a:solidFill>
                      </a:endParaRPr>
                    </a:p>
                  </a:txBody>
                  <a:tcPr marT="91425" marB="91425" marR="91425" marL="91425"/>
                </a:tc>
              </a:tr>
              <a:tr h="200025">
                <a:tc>
                  <a:txBody>
                    <a:bodyPr/>
                    <a:lstStyle/>
                    <a:p>
                      <a:pPr indent="0" lvl="0" marL="0" rtl="0" algn="l">
                        <a:spcBef>
                          <a:spcPts val="0"/>
                        </a:spcBef>
                        <a:spcAft>
                          <a:spcPts val="0"/>
                        </a:spcAft>
                        <a:buNone/>
                      </a:pPr>
                      <a:r>
                        <a:rPr lang="en" sz="1000">
                          <a:solidFill>
                            <a:schemeClr val="dk1"/>
                          </a:solidFill>
                        </a:rPr>
                        <a:t>Median</a:t>
                      </a:r>
                      <a:endParaRPr sz="10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1000">
                          <a:solidFill>
                            <a:schemeClr val="dk1"/>
                          </a:solidFill>
                        </a:rPr>
                        <a:t>12.62</a:t>
                      </a:r>
                      <a:endParaRPr sz="1000">
                        <a:solidFill>
                          <a:schemeClr val="dk1"/>
                        </a:solidFill>
                      </a:endParaRPr>
                    </a:p>
                  </a:txBody>
                  <a:tcPr marT="91425" marB="91425" marR="91425" marL="91425"/>
                </a:tc>
              </a:tr>
              <a:tr h="200025">
                <a:tc>
                  <a:txBody>
                    <a:bodyPr/>
                    <a:lstStyle/>
                    <a:p>
                      <a:pPr indent="0" lvl="0" marL="0" rtl="0" algn="l">
                        <a:spcBef>
                          <a:spcPts val="0"/>
                        </a:spcBef>
                        <a:spcAft>
                          <a:spcPts val="0"/>
                        </a:spcAft>
                        <a:buNone/>
                      </a:pPr>
                      <a:r>
                        <a:rPr lang="en" sz="1000">
                          <a:solidFill>
                            <a:schemeClr val="dk1"/>
                          </a:solidFill>
                        </a:rPr>
                        <a:t>S</a:t>
                      </a:r>
                      <a:endParaRPr sz="10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1000">
                          <a:solidFill>
                            <a:schemeClr val="dk1"/>
                          </a:solidFill>
                        </a:rPr>
                        <a:t>-1929.7</a:t>
                      </a:r>
                      <a:endParaRPr sz="1000">
                        <a:solidFill>
                          <a:schemeClr val="dk1"/>
                        </a:solidFill>
                      </a:endParaRPr>
                    </a:p>
                  </a:txBody>
                  <a:tcPr marT="91425" marB="91425" marR="91425" marL="91425"/>
                </a:tc>
              </a:tr>
              <a:tr h="200025">
                <a:tc>
                  <a:txBody>
                    <a:bodyPr/>
                    <a:lstStyle/>
                    <a:p>
                      <a:pPr indent="0" lvl="0" marL="0" rtl="0" algn="l">
                        <a:spcBef>
                          <a:spcPts val="0"/>
                        </a:spcBef>
                        <a:spcAft>
                          <a:spcPts val="0"/>
                        </a:spcAft>
                        <a:buNone/>
                      </a:pPr>
                      <a:r>
                        <a:rPr lang="en" sz="1000">
                          <a:solidFill>
                            <a:schemeClr val="dk1"/>
                          </a:solidFill>
                        </a:rPr>
                        <a:t>AD</a:t>
                      </a:r>
                      <a:endParaRPr sz="10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1000">
                          <a:solidFill>
                            <a:schemeClr val="dk1"/>
                          </a:solidFill>
                        </a:rPr>
                        <a:t>3.945</a:t>
                      </a:r>
                      <a:endParaRPr sz="1000">
                        <a:solidFill>
                          <a:schemeClr val="dk1"/>
                        </a:solidFill>
                      </a:endParaRPr>
                    </a:p>
                  </a:txBody>
                  <a:tcPr marT="91425" marB="91425" marR="91425" marL="91425"/>
                </a:tc>
              </a:tr>
              <a:tr h="200025">
                <a:tc>
                  <a:txBody>
                    <a:bodyPr/>
                    <a:lstStyle/>
                    <a:p>
                      <a:pPr indent="0" lvl="0" marL="0" rtl="0" algn="l">
                        <a:spcBef>
                          <a:spcPts val="0"/>
                        </a:spcBef>
                        <a:spcAft>
                          <a:spcPts val="0"/>
                        </a:spcAft>
                        <a:buNone/>
                      </a:pPr>
                      <a:r>
                        <a:rPr lang="en" sz="1000">
                          <a:solidFill>
                            <a:schemeClr val="dk1"/>
                          </a:solidFill>
                        </a:rPr>
                        <a:t>AD*</a:t>
                      </a:r>
                      <a:endParaRPr sz="10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1000">
                          <a:solidFill>
                            <a:schemeClr val="dk1"/>
                          </a:solidFill>
                        </a:rPr>
                        <a:t>4.021</a:t>
                      </a:r>
                      <a:endParaRPr sz="1000">
                        <a:solidFill>
                          <a:schemeClr val="dk1"/>
                        </a:solidFill>
                      </a:endParaRPr>
                    </a:p>
                  </a:txBody>
                  <a:tcPr marT="91425" marB="91425" marR="91425" marL="91425"/>
                </a:tc>
              </a:tr>
              <a:tr h="200025">
                <a:tc>
                  <a:txBody>
                    <a:bodyPr/>
                    <a:lstStyle/>
                    <a:p>
                      <a:pPr indent="0" lvl="0" marL="0" rtl="0" algn="l">
                        <a:spcBef>
                          <a:spcPts val="0"/>
                        </a:spcBef>
                        <a:spcAft>
                          <a:spcPts val="0"/>
                        </a:spcAft>
                        <a:buNone/>
                      </a:pPr>
                      <a:r>
                        <a:rPr lang="en" sz="1000">
                          <a:solidFill>
                            <a:schemeClr val="dk1"/>
                          </a:solidFill>
                        </a:rPr>
                        <a:t>p Value</a:t>
                      </a:r>
                      <a:endParaRPr sz="10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1000">
                          <a:solidFill>
                            <a:schemeClr val="dk1"/>
                          </a:solidFill>
                        </a:rPr>
                        <a:t>5.29E-10</a:t>
                      </a:r>
                      <a:endParaRPr sz="1000">
                        <a:solidFill>
                          <a:schemeClr val="dk1"/>
                        </a:solidFill>
                      </a:endParaRPr>
                    </a:p>
                  </a:txBody>
                  <a:tcPr marT="91425" marB="91425" marR="91425" marL="91425"/>
                </a:tc>
              </a:tr>
              <a:tr h="200025">
                <a:tc>
                  <a:txBody>
                    <a:bodyPr/>
                    <a:lstStyle/>
                    <a:p>
                      <a:pPr indent="0" lvl="0" marL="0" rtl="0" algn="l">
                        <a:spcBef>
                          <a:spcPts val="0"/>
                        </a:spcBef>
                        <a:spcAft>
                          <a:spcPts val="0"/>
                        </a:spcAft>
                        <a:buNone/>
                      </a:pPr>
                      <a:r>
                        <a:rPr lang="en" sz="1000">
                          <a:solidFill>
                            <a:schemeClr val="dk1"/>
                          </a:solidFill>
                        </a:rPr>
                        <a:t>Min</a:t>
                      </a:r>
                      <a:endParaRPr sz="10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1000">
                          <a:solidFill>
                            <a:schemeClr val="dk1"/>
                          </a:solidFill>
                        </a:rPr>
                        <a:t>8.83</a:t>
                      </a:r>
                      <a:endParaRPr sz="1000">
                        <a:solidFill>
                          <a:schemeClr val="dk1"/>
                        </a:solidFill>
                      </a:endParaRPr>
                    </a:p>
                  </a:txBody>
                  <a:tcPr marT="91425" marB="91425" marR="91425" marL="91425"/>
                </a:tc>
              </a:tr>
              <a:tr h="200025">
                <a:tc>
                  <a:txBody>
                    <a:bodyPr/>
                    <a:lstStyle/>
                    <a:p>
                      <a:pPr indent="0" lvl="0" marL="0" rtl="0" algn="l">
                        <a:spcBef>
                          <a:spcPts val="0"/>
                        </a:spcBef>
                        <a:spcAft>
                          <a:spcPts val="0"/>
                        </a:spcAft>
                        <a:buNone/>
                      </a:pPr>
                      <a:r>
                        <a:rPr lang="en" sz="1000">
                          <a:solidFill>
                            <a:schemeClr val="dk1"/>
                          </a:solidFill>
                        </a:rPr>
                        <a:t>Max</a:t>
                      </a:r>
                      <a:endParaRPr sz="10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1000">
                          <a:solidFill>
                            <a:schemeClr val="dk1"/>
                          </a:solidFill>
                        </a:rPr>
                        <a:t>38.27</a:t>
                      </a:r>
                      <a:endParaRPr sz="1000">
                        <a:solidFill>
                          <a:schemeClr val="dk1"/>
                        </a:solidFill>
                      </a:endParaRPr>
                    </a:p>
                  </a:txBody>
                  <a:tcPr marT="91425" marB="91425" marR="91425" marL="91425"/>
                </a:tc>
              </a:tr>
              <a:tr h="200025">
                <a:tc>
                  <a:txBody>
                    <a:bodyPr/>
                    <a:lstStyle/>
                    <a:p>
                      <a:pPr indent="0" lvl="0" marL="0" rtl="0" algn="l">
                        <a:spcBef>
                          <a:spcPts val="0"/>
                        </a:spcBef>
                        <a:spcAft>
                          <a:spcPts val="0"/>
                        </a:spcAft>
                        <a:buNone/>
                      </a:pPr>
                      <a:r>
                        <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t/>
                      </a:r>
                      <a:endParaRPr sz="1000">
                        <a:solidFill>
                          <a:schemeClr val="dk1"/>
                        </a:solidFill>
                      </a:endParaRPr>
                    </a:p>
                  </a:txBody>
                  <a:tcPr marT="91425" marB="91425" marR="91425" marL="91425"/>
                </a:tc>
              </a:tr>
              <a:tr h="200025">
                <a:tc>
                  <a:txBody>
                    <a:bodyPr/>
                    <a:lstStyle/>
                    <a:p>
                      <a:pPr indent="0" lvl="0" marL="0" rtl="0" algn="l">
                        <a:spcBef>
                          <a:spcPts val="0"/>
                        </a:spcBef>
                        <a:spcAft>
                          <a:spcPts val="0"/>
                        </a:spcAft>
                        <a:buNone/>
                      </a:pPr>
                      <a:r>
                        <a:rPr lang="en" sz="1000">
                          <a:solidFill>
                            <a:schemeClr val="dk1"/>
                          </a:solidFill>
                        </a:rPr>
                        <a:t>p Value  Calculations</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t/>
                      </a:r>
                      <a:endParaRPr sz="1000">
                        <a:solidFill>
                          <a:schemeClr val="dk1"/>
                        </a:solidFill>
                      </a:endParaRPr>
                    </a:p>
                  </a:txBody>
                  <a:tcPr marT="91425" marB="91425" marR="91425" marL="91425"/>
                </a:tc>
              </a:tr>
              <a:tr h="200025">
                <a:tc>
                  <a:txBody>
                    <a:bodyPr/>
                    <a:lstStyle/>
                    <a:p>
                      <a:pPr indent="0" lvl="0" marL="0" rtl="0" algn="l">
                        <a:spcBef>
                          <a:spcPts val="0"/>
                        </a:spcBef>
                        <a:spcAft>
                          <a:spcPts val="0"/>
                        </a:spcAft>
                        <a:buNone/>
                      </a:pPr>
                      <a:r>
                        <a:rPr lang="en" sz="1000">
                          <a:solidFill>
                            <a:schemeClr val="dk1"/>
                          </a:solidFill>
                        </a:rPr>
                        <a:t>p</a:t>
                      </a:r>
                      <a:endParaRPr sz="10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1000">
                          <a:solidFill>
                            <a:schemeClr val="dk1"/>
                          </a:solidFill>
                        </a:rPr>
                        <a:t>5.29E-10</a:t>
                      </a:r>
                      <a:endParaRPr sz="1000">
                        <a:solidFill>
                          <a:schemeClr val="dk1"/>
                        </a:solidFill>
                      </a:endParaRPr>
                    </a:p>
                  </a:txBody>
                  <a:tcPr marT="91425" marB="91425" marR="91425" marL="91425"/>
                </a:tc>
              </a:tr>
            </a:tbl>
          </a:graphicData>
        </a:graphic>
      </p:graphicFrame>
      <p:pic>
        <p:nvPicPr>
          <p:cNvPr id="120" name="Google Shape;120;p22"/>
          <p:cNvPicPr preferRelativeResize="0"/>
          <p:nvPr/>
        </p:nvPicPr>
        <p:blipFill>
          <a:blip r:embed="rId4">
            <a:alphaModFix/>
          </a:blip>
          <a:stretch>
            <a:fillRect/>
          </a:stretch>
        </p:blipFill>
        <p:spPr>
          <a:xfrm>
            <a:off x="6051050" y="1454481"/>
            <a:ext cx="4488549" cy="34844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nvSpPr>
        <p:spPr>
          <a:xfrm>
            <a:off x="182950" y="127575"/>
            <a:ext cx="10144500" cy="13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300">
                <a:solidFill>
                  <a:schemeClr val="dk1"/>
                </a:solidFill>
                <a:latin typeface="Bangers"/>
                <a:ea typeface="Bangers"/>
                <a:cs typeface="Bangers"/>
                <a:sym typeface="Bangers"/>
              </a:rPr>
              <a:t>Measure: </a:t>
            </a:r>
            <a:r>
              <a:rPr lang="en" sz="3000">
                <a:solidFill>
                  <a:schemeClr val="dk1"/>
                </a:solidFill>
                <a:latin typeface="Bangers"/>
                <a:ea typeface="Bangers"/>
                <a:cs typeface="Bangers"/>
                <a:sym typeface="Bangers"/>
              </a:rPr>
              <a:t>How well are we doing?</a:t>
            </a:r>
            <a:endParaRPr sz="3000"/>
          </a:p>
        </p:txBody>
      </p:sp>
      <p:sp>
        <p:nvSpPr>
          <p:cNvPr id="126" name="Google Shape;126;p23"/>
          <p:cNvSpPr txBox="1"/>
          <p:nvPr>
            <p:ph idx="1" type="subTitle"/>
          </p:nvPr>
        </p:nvSpPr>
        <p:spPr>
          <a:xfrm>
            <a:off x="7322050" y="1360175"/>
            <a:ext cx="3234300" cy="6010500"/>
          </a:xfrm>
          <a:prstGeom prst="rect">
            <a:avLst/>
          </a:prstGeom>
        </p:spPr>
        <p:txBody>
          <a:bodyPr anchorCtr="0" anchor="t" bIns="116050" lIns="116050" spcFirstLastPara="1" rIns="116050" wrap="square" tIns="116050">
            <a:normAutofit fontScale="70000" lnSpcReduction="20000"/>
          </a:bodyPr>
          <a:lstStyle/>
          <a:p>
            <a:pPr indent="0" lvl="0" marL="0" rtl="0" algn="ctr">
              <a:spcBef>
                <a:spcPts val="0"/>
              </a:spcBef>
              <a:spcAft>
                <a:spcPts val="0"/>
              </a:spcAft>
              <a:buNone/>
            </a:pPr>
            <a:r>
              <a:rPr lang="en"/>
              <a:t>With an upper spec limit of 20 seconds, my students have a 91.7% chance of reading below that time. A score of 2.83 sigma is good, but could be improved. The problem with this data comes down to my outlier student. If his </a:t>
            </a:r>
            <a:r>
              <a:rPr lang="en"/>
              <a:t>reading</a:t>
            </a:r>
            <a:r>
              <a:rPr lang="en"/>
              <a:t> times can be </a:t>
            </a:r>
            <a:r>
              <a:rPr lang="en"/>
              <a:t>improved</a:t>
            </a:r>
            <a:r>
              <a:rPr lang="en"/>
              <a:t>, the whole class should be able to consistently meet the 20 second threshold.</a:t>
            </a:r>
            <a:endParaRPr/>
          </a:p>
        </p:txBody>
      </p:sp>
      <p:pic>
        <p:nvPicPr>
          <p:cNvPr id="127" name="Google Shape;127;p23"/>
          <p:cNvPicPr preferRelativeResize="0"/>
          <p:nvPr/>
        </p:nvPicPr>
        <p:blipFill>
          <a:blip r:embed="rId3">
            <a:alphaModFix/>
          </a:blip>
          <a:stretch>
            <a:fillRect/>
          </a:stretch>
        </p:blipFill>
        <p:spPr>
          <a:xfrm>
            <a:off x="182950" y="1294225"/>
            <a:ext cx="7149700" cy="6142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plate PresentationGO Dark">
  <a:themeElements>
    <a:clrScheme name="PGO2">
      <a:dk1>
        <a:srgbClr val="000000"/>
      </a:dk1>
      <a:lt1>
        <a:srgbClr val="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