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5"/>
  </p:notesMasterIdLst>
  <p:handoutMasterIdLst>
    <p:handoutMasterId r:id="rId16"/>
  </p:handoutMasterIdLst>
  <p:sldIdLst>
    <p:sldId id="345" r:id="rId2"/>
    <p:sldId id="38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7477E0-9653-6AFF-8D59-8A4B13A414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9E8E-FCC6-2347-BBC8-E206959C19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5161-0CF2-294A-AAE5-43AC1BA4F564}" type="datetimeFigureOut">
              <a:rPr lang="en-CA" smtClean="0"/>
              <a:t>2024-04-28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B6675-8870-D3BE-8200-0A6783108B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80D1-6799-0EF9-2EC9-C2633E6D77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E0FCB-500B-AD4C-95AA-080684F878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047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8148-0DC9-437B-9F50-521ADE6A3F3F}" type="datetimeFigureOut"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02CB-60FA-46EF-B4B4-A63E18DCA7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/pulse/enhancing-market-risk-models-machine-learning-techniques-ali-h-rizvi/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C02CB-60FA-46EF-B4B4-A63E18DCA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3C5-BFEF-4230-259C-6D612D5F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1DA8-0692-889F-03CB-D5944FC8F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224D6-A3FE-4C3F-A586-FFA275CA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F7A4-B574-78D7-9E02-E49644B3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8D6B-D115-405C-43D7-F9C6D9E2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288B-EE71-31C6-D96D-11649361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66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660" y="2276476"/>
            <a:ext cx="11460480" cy="793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 i="0">
                <a:solidFill>
                  <a:srgbClr val="016DB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483602" y="6184901"/>
            <a:ext cx="306493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67857" y="3067399"/>
            <a:ext cx="11460056" cy="793749"/>
          </a:xfr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Presenter Name or Sector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539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364915" y="1064343"/>
            <a:ext cx="3776133" cy="1168400"/>
          </a:xfrm>
          <a:solidFill>
            <a:schemeClr val="accent3">
              <a:lumMod val="1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1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364915" y="2361908"/>
            <a:ext cx="3776133" cy="116840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1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364915" y="3659472"/>
            <a:ext cx="3776133" cy="11684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1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64915" y="4967572"/>
            <a:ext cx="3776133" cy="116840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13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364146" y="1071999"/>
            <a:ext cx="7373620" cy="1168400"/>
          </a:xfrm>
        </p:spPr>
        <p:txBody>
          <a:bodyPr/>
          <a:lstStyle>
            <a:lvl1pPr marL="214307" indent="-214307">
              <a:tabLst>
                <a:tab pos="166684" algn="dec"/>
              </a:tabLst>
              <a:defRPr sz="1313" b="0" i="0"/>
            </a:lvl1pPr>
            <a:lvl2pPr marL="595298" indent="-166684">
              <a:defRPr sz="938" b="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4364146" y="2388129"/>
            <a:ext cx="7373620" cy="1168400"/>
          </a:xfrm>
        </p:spPr>
        <p:txBody>
          <a:bodyPr/>
          <a:lstStyle>
            <a:lvl1pPr marL="214307" indent="-214307">
              <a:tabLst>
                <a:tab pos="166684" algn="dec"/>
              </a:tabLst>
              <a:defRPr sz="1313" b="0" i="0"/>
            </a:lvl1pPr>
            <a:lvl2pPr marL="595298" indent="-166684">
              <a:defRPr sz="938" b="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4364146" y="3691763"/>
            <a:ext cx="7373620" cy="1168400"/>
          </a:xfrm>
        </p:spPr>
        <p:txBody>
          <a:bodyPr/>
          <a:lstStyle>
            <a:lvl1pPr marL="214307" indent="-214307">
              <a:tabLst>
                <a:tab pos="166684" algn="dec"/>
              </a:tabLst>
              <a:defRPr sz="1313" b="0" i="0"/>
            </a:lvl1pPr>
            <a:lvl2pPr marL="595298" indent="-166684">
              <a:defRPr sz="938" b="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4364146" y="5021978"/>
            <a:ext cx="7373620" cy="1168400"/>
          </a:xfrm>
        </p:spPr>
        <p:txBody>
          <a:bodyPr/>
          <a:lstStyle>
            <a:lvl1pPr marL="214307" indent="-214307">
              <a:tabLst>
                <a:tab pos="166684" algn="dec"/>
              </a:tabLst>
              <a:defRPr sz="1313" b="0" i="0"/>
            </a:lvl1pPr>
            <a:lvl2pPr marL="595298" indent="-166684">
              <a:defRPr sz="938" b="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9254" y="6494802"/>
            <a:ext cx="8743949" cy="219456"/>
          </a:xfrm>
        </p:spPr>
        <p:txBody>
          <a:bodyPr wrap="square" anchor="b">
            <a:noAutofit/>
          </a:bodyPr>
          <a:lstStyle>
            <a:lvl1pPr marL="107153" indent="-107153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844" b="0" i="0"/>
            </a:lvl1pPr>
          </a:lstStyle>
          <a:p>
            <a:pPr lvl="0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352B1-3543-5B62-3DE8-EFFF7C13D236}"/>
              </a:ext>
            </a:extLst>
          </p:cNvPr>
          <p:cNvCxnSpPr>
            <a:cxnSpLocks/>
          </p:cNvCxnSpPr>
          <p:nvPr userDrawn="1"/>
        </p:nvCxnSpPr>
        <p:spPr>
          <a:xfrm>
            <a:off x="357506" y="944569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DB013EF-153F-F5FC-A462-7484B5FDD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174980"/>
            <a:ext cx="11460480" cy="774698"/>
          </a:xfrm>
        </p:spPr>
        <p:txBody>
          <a:bodyPr>
            <a:normAutofit/>
          </a:bodyPr>
          <a:lstStyle>
            <a:lvl1pPr>
              <a:defRPr b="0" i="0"/>
            </a:lvl1pPr>
          </a:lstStyle>
          <a:p>
            <a:r>
              <a:rPr lang="en-US"/>
              <a:t>What is this slide about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8B631C-9C23-2DF4-2A4B-C7B2565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884" y="642196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EB7C6B-9C2E-7722-C9AE-E0008F7B2C8E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Maroon Capital">
            <a:extLst>
              <a:ext uri="{FF2B5EF4-FFF2-40B4-BE49-F238E27FC236}">
                <a16:creationId xmlns:a16="http://schemas.microsoft.com/office/drawing/2014/main" id="{B4B3481D-3D5A-2293-3BC9-72C6B0E9C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8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9254" y="6494802"/>
            <a:ext cx="8743949" cy="219456"/>
          </a:xfrm>
        </p:spPr>
        <p:txBody>
          <a:bodyPr wrap="square" anchor="b">
            <a:noAutofit/>
          </a:bodyPr>
          <a:lstStyle>
            <a:lvl1pPr marL="107153" indent="-107153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844" b="0" i="0"/>
            </a:lvl1pPr>
          </a:lstStyle>
          <a:p>
            <a:pPr lvl="0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D101C5E5-F9CB-9B04-934D-947B1F0CE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565398"/>
            <a:ext cx="11460480" cy="597383"/>
          </a:xfrm>
        </p:spPr>
        <p:txBody>
          <a:bodyPr>
            <a:normAutofit/>
          </a:bodyPr>
          <a:lstStyle>
            <a:lvl1pPr>
              <a:defRPr sz="3375" b="1" i="0">
                <a:latin typeface="Helvetica Neue" panose="02000503000000020004" pitchFamily="2" charset="0"/>
              </a:defRPr>
            </a:lvl1pPr>
          </a:lstStyle>
          <a:p>
            <a:r>
              <a:rPr lang="en-US"/>
              <a:t>What is this slide about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A04FAB13-E424-50FD-D26D-2D4F800C9B1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65760" y="1116175"/>
            <a:ext cx="11468734" cy="349990"/>
          </a:xfrm>
          <a:noFill/>
        </p:spPr>
        <p:txBody>
          <a:bodyPr anchor="t">
            <a:noAutofit/>
          </a:bodyPr>
          <a:lstStyle>
            <a:lvl1pPr marL="0" indent="0">
              <a:buNone/>
              <a:defRPr sz="1688" b="0" i="1">
                <a:solidFill>
                  <a:srgbClr val="016DB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What is the punchline but in a longer sentence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AF83F5-6FAB-A392-96CD-BC40DFF0318E}"/>
              </a:ext>
            </a:extLst>
          </p:cNvPr>
          <p:cNvCxnSpPr>
            <a:cxnSpLocks/>
          </p:cNvCxnSpPr>
          <p:nvPr userDrawn="1"/>
        </p:nvCxnSpPr>
        <p:spPr>
          <a:xfrm>
            <a:off x="365760" y="503867"/>
            <a:ext cx="1147698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291F7030-BD9C-FF6C-98C2-760D2F52414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56348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8999190-F5AE-5851-5524-A05AB5857AC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356348" y="2000793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3221E88C-B3BA-B3D8-7FEF-9B815781115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56348" y="3949956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F05C4BD-8C03-950D-7AE2-5FB4785999C8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6356348" y="4394435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Content Placeholder 12">
            <a:extLst>
              <a:ext uri="{FF2B5EF4-FFF2-40B4-BE49-F238E27FC236}">
                <a16:creationId xmlns:a16="http://schemas.microsoft.com/office/drawing/2014/main" id="{CED5E02C-E0AD-E436-C4A0-A80DA15F99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5760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C7DECD3-B087-2303-CB13-2E10A4198D58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365760" y="2000793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Content Placeholder 12">
            <a:extLst>
              <a:ext uri="{FF2B5EF4-FFF2-40B4-BE49-F238E27FC236}">
                <a16:creationId xmlns:a16="http://schemas.microsoft.com/office/drawing/2014/main" id="{B4D4A9F8-34F4-37B4-E2C7-FC611F5E48C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65760" y="3949956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9A21A6-3528-B347-153A-7F201DB648E0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365760" y="4394435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E8BE8-D43A-17B5-9607-C2CB14855E7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E90137-CC93-FC18-FA31-C18E2A16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884" y="642196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55CC45-35DF-E158-066E-D97F7090B0EF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Maroon Capital">
            <a:extLst>
              <a:ext uri="{FF2B5EF4-FFF2-40B4-BE49-F238E27FC236}">
                <a16:creationId xmlns:a16="http://schemas.microsoft.com/office/drawing/2014/main" id="{32E34374-04F6-0F2B-97DE-94B2D4BE6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3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9254" y="6494802"/>
            <a:ext cx="8743949" cy="219456"/>
          </a:xfrm>
        </p:spPr>
        <p:txBody>
          <a:bodyPr wrap="square" anchor="b">
            <a:noAutofit/>
          </a:bodyPr>
          <a:lstStyle>
            <a:lvl1pPr marL="107153" indent="-107153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844" b="0" i="0"/>
            </a:lvl1pPr>
          </a:lstStyle>
          <a:p>
            <a:pPr lvl="0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F9E314-B33B-622B-F03C-5890ACE7729F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6445C49A-83D0-EC09-9B39-41E888605F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56348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523837-F357-5F28-DC84-907C9586B544}"/>
              </a:ext>
            </a:extLst>
          </p:cNvPr>
          <p:cNvCxnSpPr>
            <a:cxnSpLocks/>
          </p:cNvCxnSpPr>
          <p:nvPr userDrawn="1"/>
        </p:nvCxnSpPr>
        <p:spPr>
          <a:xfrm>
            <a:off x="365760" y="503867"/>
            <a:ext cx="1147698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6B2E57-AC93-72C6-538E-A466A57BFC9C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356348" y="2000793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0AF76A2-883C-E110-1CB0-9555878331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56348" y="3949956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8DEEA36-781A-3EEF-3CCD-C20ED549A7D4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6356348" y="4394435"/>
            <a:ext cx="5486400" cy="1822811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E45D1434-EB53-0593-2FAB-74B0E850BE2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5760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FEFABB0-485B-2F3D-30E2-81115ADA653E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365760" y="2000792"/>
            <a:ext cx="5486400" cy="4216447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itle 7">
            <a:extLst>
              <a:ext uri="{FF2B5EF4-FFF2-40B4-BE49-F238E27FC236}">
                <a16:creationId xmlns:a16="http://schemas.microsoft.com/office/drawing/2014/main" id="{0C5D9941-FA3F-546C-CE57-1E5608F1E8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565398"/>
            <a:ext cx="11460480" cy="597383"/>
          </a:xfrm>
        </p:spPr>
        <p:txBody>
          <a:bodyPr>
            <a:normAutofit/>
          </a:bodyPr>
          <a:lstStyle>
            <a:lvl1pPr>
              <a:defRPr sz="3375" b="1" i="0">
                <a:latin typeface="Helvetica Neue" panose="02000503000000020004" pitchFamily="2" charset="0"/>
              </a:defRPr>
            </a:lvl1pPr>
          </a:lstStyle>
          <a:p>
            <a:r>
              <a:rPr lang="en-US"/>
              <a:t>What is this slide about</a:t>
            </a:r>
          </a:p>
        </p:txBody>
      </p:sp>
      <p:sp>
        <p:nvSpPr>
          <p:cNvPr id="42" name="Content Placeholder 12">
            <a:extLst>
              <a:ext uri="{FF2B5EF4-FFF2-40B4-BE49-F238E27FC236}">
                <a16:creationId xmlns:a16="http://schemas.microsoft.com/office/drawing/2014/main" id="{A2F7B4CB-BF25-4D09-D67C-1E3549D1ACC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65760" y="1116175"/>
            <a:ext cx="11468734" cy="349990"/>
          </a:xfrm>
          <a:noFill/>
        </p:spPr>
        <p:txBody>
          <a:bodyPr anchor="t">
            <a:noAutofit/>
          </a:bodyPr>
          <a:lstStyle>
            <a:lvl1pPr marL="0" indent="0">
              <a:buNone/>
              <a:defRPr sz="1688" b="0" i="1">
                <a:solidFill>
                  <a:srgbClr val="016DB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What is the punchline but in a longer sentence</a:t>
            </a: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0CC2E42-8721-0708-1777-4A81934F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884" y="642196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4" descr="Maroon Capital">
            <a:extLst>
              <a:ext uri="{FF2B5EF4-FFF2-40B4-BE49-F238E27FC236}">
                <a16:creationId xmlns:a16="http://schemas.microsoft.com/office/drawing/2014/main" id="{A94681CA-F2AB-A4C0-E5EE-8BC2045818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7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7884" y="6421967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9254" y="6494802"/>
            <a:ext cx="8743949" cy="219456"/>
          </a:xfrm>
        </p:spPr>
        <p:txBody>
          <a:bodyPr wrap="square" anchor="b">
            <a:noAutofit/>
          </a:bodyPr>
          <a:lstStyle>
            <a:lvl1pPr marL="107153" indent="-107153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844" b="0" i="0"/>
            </a:lvl1pPr>
          </a:lstStyle>
          <a:p>
            <a:pPr lvl="0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7C4EBA-008B-35A9-0C5B-EFEEBA2645CC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D1420-6ADE-14ED-C4AB-6F60A5EF83F9}"/>
              </a:ext>
            </a:extLst>
          </p:cNvPr>
          <p:cNvCxnSpPr>
            <a:cxnSpLocks/>
          </p:cNvCxnSpPr>
          <p:nvPr userDrawn="1"/>
        </p:nvCxnSpPr>
        <p:spPr>
          <a:xfrm>
            <a:off x="365760" y="503867"/>
            <a:ext cx="1147698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BD158802-1AE0-3563-F578-22A3123037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5760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BE1128B-1E0A-0B60-B5F8-22E3826F0B51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365760" y="2000792"/>
            <a:ext cx="5486400" cy="4216447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B4048E47-A07B-0CF1-4424-CCD368A4AA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56348" y="1553637"/>
            <a:ext cx="5486400" cy="365760"/>
          </a:xfrm>
          <a:solidFill>
            <a:srgbClr val="E6E5EF"/>
          </a:solidFill>
        </p:spPr>
        <p:txBody>
          <a:bodyPr anchor="ctr">
            <a:noAutofit/>
          </a:bodyPr>
          <a:lstStyle>
            <a:lvl1pPr marL="0" indent="0">
              <a:buNone/>
              <a:defRPr sz="1688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CC40335-AA97-7DA1-CFFE-4E82D74C766C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356348" y="2000792"/>
            <a:ext cx="5486400" cy="4216444"/>
          </a:xfrm>
        </p:spPr>
        <p:txBody>
          <a:bodyPr>
            <a:normAutofit/>
          </a:bodyPr>
          <a:lstStyle>
            <a:lvl1pPr marL="321460" indent="-321460">
              <a:buClr>
                <a:srgbClr val="117569"/>
              </a:buClr>
              <a:buFont typeface="Apple SD Gothic Neo Regular" panose="02000300000000000000" pitchFamily="2" charset="-127"/>
              <a:buChar char="↳"/>
              <a:defRPr sz="1688" b="0" i="0"/>
            </a:lvl1pPr>
            <a:lvl2pPr>
              <a:defRPr sz="1500" b="0" i="0"/>
            </a:lvl2pPr>
            <a:lvl3pPr>
              <a:defRPr sz="938" b="0" i="0"/>
            </a:lvl3pPr>
            <a:lvl4pPr>
              <a:defRPr sz="1500"/>
            </a:lvl4pPr>
            <a:lvl5pPr>
              <a:defRPr sz="1500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808DB2D1-02A5-42AD-18C9-B466D14B6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565398"/>
            <a:ext cx="11460480" cy="597383"/>
          </a:xfrm>
        </p:spPr>
        <p:txBody>
          <a:bodyPr>
            <a:normAutofit/>
          </a:bodyPr>
          <a:lstStyle>
            <a:lvl1pPr>
              <a:defRPr sz="3375" b="1" i="0">
                <a:latin typeface="Helvetica Neue" panose="02000503000000020004" pitchFamily="2" charset="0"/>
              </a:defRPr>
            </a:lvl1pPr>
          </a:lstStyle>
          <a:p>
            <a:r>
              <a:rPr lang="en-US"/>
              <a:t>What is this slide about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37330750-53FC-055A-1C08-A8197F2BDEE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65760" y="1116175"/>
            <a:ext cx="11468734" cy="349990"/>
          </a:xfrm>
          <a:noFill/>
        </p:spPr>
        <p:txBody>
          <a:bodyPr anchor="t">
            <a:noAutofit/>
          </a:bodyPr>
          <a:lstStyle>
            <a:lvl1pPr marL="0" indent="0">
              <a:buNone/>
              <a:defRPr sz="1688" b="0" i="1">
                <a:solidFill>
                  <a:srgbClr val="016DB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What is the punchline but in a longer sentence</a:t>
            </a:r>
          </a:p>
        </p:txBody>
      </p:sp>
      <p:pic>
        <p:nvPicPr>
          <p:cNvPr id="3" name="Picture 4" descr="Maroon Capital">
            <a:extLst>
              <a:ext uri="{FF2B5EF4-FFF2-40B4-BE49-F238E27FC236}">
                <a16:creationId xmlns:a16="http://schemas.microsoft.com/office/drawing/2014/main" id="{E9871A71-BD24-1EC0-B064-1832471F72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36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4904" y="2317751"/>
            <a:ext cx="0" cy="222250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1D9DC3-4B17-815E-E2FC-28E14A3F5F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290" y="3032125"/>
            <a:ext cx="11460480" cy="793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 i="0">
                <a:solidFill>
                  <a:srgbClr val="016DB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503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56F-1D7E-7F46-29D0-1CA12BAA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7989-AC40-34AB-D278-AF367972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FB7F-65E8-65C2-003B-0A7427D4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4B9C-584D-F66F-F770-F56E0E20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DFE0-6504-89FC-4389-B1D26970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A3C1-4336-C4AB-0A1D-5C1DBBD9C509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27323-47E3-1863-03FB-E51E97C4CD08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roon Capital">
            <a:extLst>
              <a:ext uri="{FF2B5EF4-FFF2-40B4-BE49-F238E27FC236}">
                <a16:creationId xmlns:a16="http://schemas.microsoft.com/office/drawing/2014/main" id="{5E95F77E-9543-43F3-8438-7A7ECEA0D5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9AAB-A616-BFE8-A956-383012FE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EB63-374A-1C0F-D840-F4895A9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50B49-CF97-E242-75F9-358FBBEBE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F5911-C839-F242-C6FC-3F307E1B1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D71F-3129-A6AC-FB91-8AA7516E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8064B-8876-D1F4-43F5-44F5A057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CEE99-3702-721D-6792-73D5B62A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4422F-C1B8-A9DF-A561-93CC7016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F3929E-C82A-5E26-609E-D705D86D1258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36851-DCBF-B219-66B9-103AFDC4F0B7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Maroon Capital">
            <a:extLst>
              <a:ext uri="{FF2B5EF4-FFF2-40B4-BE49-F238E27FC236}">
                <a16:creationId xmlns:a16="http://schemas.microsoft.com/office/drawing/2014/main" id="{04D81B35-231B-1C31-A799-6EC39D6CCF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2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E6CC-3EF0-754B-540A-C150734E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FA80-44FA-F6C3-4D7C-9A3E9CC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10053-6DEA-095E-4385-BF01BEFE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1410-CA5E-BB3A-829C-07E7C396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83C8734-EA16-D764-4D67-BC8324CCF056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5CAC22-74AB-B22B-C77B-099C1D13E084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Maroon Capital">
            <a:extLst>
              <a:ext uri="{FF2B5EF4-FFF2-40B4-BE49-F238E27FC236}">
                <a16:creationId xmlns:a16="http://schemas.microsoft.com/office/drawing/2014/main" id="{746ABA06-7586-DFFC-1855-A2F2479B17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D282-67D0-FFAE-D8DE-9582FED1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06EAC-FA1B-F949-FBAD-4FA50D7B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BD6A-4B27-2DC2-54CF-CD66AB7A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C51593-C4FB-18D5-3AAC-8AD21DDE1AAD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0A05DE-2FC0-17A6-0AF8-6E10CEE04793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Maroon Capital">
            <a:extLst>
              <a:ext uri="{FF2B5EF4-FFF2-40B4-BE49-F238E27FC236}">
                <a16:creationId xmlns:a16="http://schemas.microsoft.com/office/drawing/2014/main" id="{D25EEA30-0630-49ED-28CB-D86C764CF7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81ED-C9C6-757E-B4E9-58454C4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74D0-2FCC-92C8-8624-4D04B6BC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1B16-3BBD-BD40-AD9E-492CB028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AB2E2-2206-2BF3-8CAB-207EBE4F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9207-9EDF-0584-6094-6EBE3F3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AC0B-42D2-D48C-D86E-D065E904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9F5D12E-8E3F-EE71-9C2B-292420971D9A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4C5FDD-4111-B405-4100-37029C61CE15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Maroon Capital">
            <a:extLst>
              <a:ext uri="{FF2B5EF4-FFF2-40B4-BE49-F238E27FC236}">
                <a16:creationId xmlns:a16="http://schemas.microsoft.com/office/drawing/2014/main" id="{21254F0C-EB05-6943-A45E-E6E7F56E87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553D-4EDF-5A84-D833-393E1214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5162C-8E4F-7121-3B3E-2C629EF6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7AAF-4CA9-43A4-A08B-67F6334B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CB29E-8877-F164-BC2E-B9E5B16D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F1C6-D97F-8509-5895-0AAA2AA7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F07C-C8DE-D8EE-C601-B64B48E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A12A9F7-DD00-97F8-5C78-01A9FC1192D7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A8AAA-DF2C-937F-C81D-D6B7F77F47F3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Maroon Capital">
            <a:extLst>
              <a:ext uri="{FF2B5EF4-FFF2-40B4-BE49-F238E27FC236}">
                <a16:creationId xmlns:a16="http://schemas.microsoft.com/office/drawing/2014/main" id="{F16280C7-5CBD-0A32-96E6-E46533929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9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80A-4384-9F36-C79D-855EEEF0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B3227-F17D-F7B1-8A2B-97F150B3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9AF-94CE-9065-5199-99B54A3B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08E6-F0EA-1CD5-1CB3-8C3E651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2A4F-898E-C68C-CA12-27DDE8E2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D18F-2B20-A32E-0A4E-9EB20FBC5AF4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0CD53-CC65-3F81-245B-2A95BEA24900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D9336F-1132-C635-ABBC-74AA42ADF233}"/>
              </a:ext>
            </a:extLst>
          </p:cNvPr>
          <p:cNvCxnSpPr>
            <a:cxnSpLocks/>
          </p:cNvCxnSpPr>
          <p:nvPr userDrawn="1"/>
        </p:nvCxnSpPr>
        <p:spPr>
          <a:xfrm>
            <a:off x="518160" y="64830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Maroon Capital">
            <a:extLst>
              <a:ext uri="{FF2B5EF4-FFF2-40B4-BE49-F238E27FC236}">
                <a16:creationId xmlns:a16="http://schemas.microsoft.com/office/drawing/2014/main" id="{47404CD9-8C8F-222A-DD85-9618AAFDDB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83" y="6361756"/>
            <a:ext cx="592506" cy="4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164CA-2044-C182-C35B-2EE86B916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58AC9-AAD0-965D-F709-8E983CF0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24ED-E542-5AB6-9B57-18A2724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86EC-A4A4-CDCF-2E35-9540CE4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BA48-DE79-0FCC-A9FE-D804FB31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E1D8-5E82-1444-973B-6FA7E05D47D5}"/>
              </a:ext>
            </a:extLst>
          </p:cNvPr>
          <p:cNvSpPr txBox="1">
            <a:spLocks/>
          </p:cNvSpPr>
          <p:nvPr userDrawn="1"/>
        </p:nvSpPr>
        <p:spPr>
          <a:xfrm>
            <a:off x="9037884" y="6421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blue hexagon with yellow text and a globe&#10;&#10;Description automatically generated">
            <a:extLst>
              <a:ext uri="{FF2B5EF4-FFF2-40B4-BE49-F238E27FC236}">
                <a16:creationId xmlns:a16="http://schemas.microsoft.com/office/drawing/2014/main" id="{AB981756-F1B7-19BE-B401-B1393E0946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7645" y="6421967"/>
            <a:ext cx="736632" cy="349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3A7235-9629-4BC4-83F3-BA38C9C4C87F}"/>
              </a:ext>
            </a:extLst>
          </p:cNvPr>
          <p:cNvCxnSpPr>
            <a:cxnSpLocks/>
          </p:cNvCxnSpPr>
          <p:nvPr userDrawn="1"/>
        </p:nvCxnSpPr>
        <p:spPr>
          <a:xfrm>
            <a:off x="365760" y="6330623"/>
            <a:ext cx="11476988" cy="0"/>
          </a:xfrm>
          <a:prstGeom prst="line">
            <a:avLst/>
          </a:prstGeom>
          <a:ln w="19050">
            <a:solidFill>
              <a:srgbClr val="5959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21AC6-A5A8-0E35-FACE-7839F70D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7835-D881-CC1C-7DD1-048DC5A3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7386-B8AE-199A-3C8E-A0F51676A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5054-3E5A-4DCF-DA60-3C44C5E93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5FA2-ACA9-D1E2-A330-3478E51B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2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21978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td.com/us/en/asset-management/documents/pdf/TDAM-USA-Low-Vol-Machine-Learning.pdf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sciencedirect.com/science/article/pii/S0957417418301908?via%3Dihub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monte-carlo-simulation/#:~:text=The%20Monte%20Carlo%20simulation%20is%20a%20probabilistic%20model%20that%20can,home%20and%20office%20is%20fixed" TargetMode="External"/><Relationship Id="rId2" Type="http://schemas.openxmlformats.org/officeDocument/2006/relationships/hyperlink" Target="https://macabacus.com/blog/financial-risk-modeling-management-strategie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if.com/portals/0/Files/private/32370132_van_liebergen_-_machine_learning_in_compliance_risk_management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ricrscott.com/project/pls-ecology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unch.net/~coms-4771/quinlan.pdf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ciencedirect.com/science/article/pii/S1110866522000639#:~:text=X%2Dmeans%20%5B29%5D%20is,to%20obtain%20a%20better%20cluste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798EF4E-3A7C-BF28-B656-D450182534D6}"/>
              </a:ext>
            </a:extLst>
          </p:cNvPr>
          <p:cNvSpPr txBox="1">
            <a:spLocks/>
          </p:cNvSpPr>
          <p:nvPr/>
        </p:nvSpPr>
        <p:spPr>
          <a:xfrm>
            <a:off x="236935" y="5513489"/>
            <a:ext cx="5859065" cy="486642"/>
          </a:xfrm>
          <a:prstGeom prst="rect">
            <a:avLst/>
          </a:prstGeom>
        </p:spPr>
        <p:txBody>
          <a:bodyPr lIns="85725" tIns="42863" rIns="85725" bIns="42863" anchor="t"/>
          <a:lstStyle>
            <a:lvl1pPr marL="342891" indent="-342891" algn="l" defTabSz="457189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106066"/>
              </a:buClr>
              <a:buSzPct val="100000"/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742932" indent="-285744" algn="l" defTabSz="457189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153B6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2pPr>
            <a:lvl3pPr marL="1142971" indent="-228594" algn="l" defTabSz="457189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charset="2"/>
              <a:buChar char="§"/>
              <a:defRPr sz="1600" b="0" i="0" kern="1200">
                <a:solidFill>
                  <a:schemeClr val="tx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3pPr>
            <a:lvl4pPr marL="1600160" indent="-228594" algn="l" defTabSz="457189" rtl="0" eaLnBrk="1" latinLnBrk="0" hangingPunct="1">
              <a:spcBef>
                <a:spcPts val="300"/>
              </a:spcBef>
              <a:spcAft>
                <a:spcPts val="600"/>
              </a:spcAft>
              <a:buFont typeface="Arial"/>
              <a:buChar char="–"/>
              <a:defRPr sz="120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349" indent="-228594" algn="l" defTabSz="457189" rtl="0" eaLnBrk="1" latinLnBrk="0" hangingPunct="1">
              <a:spcBef>
                <a:spcPts val="300"/>
              </a:spcBef>
              <a:spcAft>
                <a:spcPts val="600"/>
              </a:spcAft>
              <a:buFont typeface="Arial"/>
              <a:buChar char="»"/>
              <a:defRPr sz="120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88" b="1" dirty="0">
                <a:latin typeface="Helvetica Neue"/>
              </a:rPr>
              <a:t>Analyst: </a:t>
            </a:r>
            <a:r>
              <a:rPr lang="en-US" sz="1688" dirty="0">
                <a:latin typeface="Helvetica Neue"/>
              </a:rPr>
              <a:t>Matthew Li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BDB453A-3433-6767-F897-6AB6F5B82241}"/>
              </a:ext>
            </a:extLst>
          </p:cNvPr>
          <p:cNvSpPr txBox="1">
            <a:spLocks/>
          </p:cNvSpPr>
          <p:nvPr/>
        </p:nvSpPr>
        <p:spPr>
          <a:xfrm>
            <a:off x="236935" y="2379435"/>
            <a:ext cx="5749958" cy="2099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b="1" dirty="0">
                <a:solidFill>
                  <a:srgbClr val="016DB7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Machine Learning in Risk Modeling</a:t>
            </a:r>
          </a:p>
          <a:p>
            <a:pPr marL="0" indent="0">
              <a:buNone/>
            </a:pPr>
            <a:r>
              <a:rPr lang="en-US" sz="4500" b="1" dirty="0">
                <a:solidFill>
                  <a:srgbClr val="ABBBD5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History + Overview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820D83-4904-34B3-4EFB-7206B7698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935" y="4752077"/>
            <a:ext cx="5859064" cy="793749"/>
          </a:xfrm>
        </p:spPr>
        <p:txBody>
          <a:bodyPr/>
          <a:lstStyle/>
          <a:p>
            <a:r>
              <a:rPr lang="en-US" dirty="0"/>
              <a:t>Maroon Capital Board Presentation</a:t>
            </a:r>
          </a:p>
        </p:txBody>
      </p:sp>
      <p:pic>
        <p:nvPicPr>
          <p:cNvPr id="1030" name="Picture 6" descr="What Is Risk Management in Finance, and Why Is It Important?">
            <a:extLst>
              <a:ext uri="{FF2B5EF4-FFF2-40B4-BE49-F238E27FC236}">
                <a16:creationId xmlns:a16="http://schemas.microsoft.com/office/drawing/2014/main" id="{25FA7AB0-2031-B494-8273-25F3EA43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09" y="1497511"/>
            <a:ext cx="5794466" cy="38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9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A0DE9-6F39-4C73-4E70-39A34EB6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A95A-83DE-B8B3-4B7C-D080C773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https://www.ncbi.nlm.nih.gov/pmc/articles/PMC8219786/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4544-DAE0-0E6E-A202-7678132F5962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Current Inefficiencies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F511D-8544-C3B1-C6CD-7498F5371684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selection is slow and cross-correlation among explanatory variables is common</a:t>
            </a:r>
          </a:p>
          <a:p>
            <a:r>
              <a:rPr lang="en-US" dirty="0"/>
              <a:t>Many key assumptions in models like Monte Carlo may not hold up in the real world</a:t>
            </a:r>
          </a:p>
          <a:p>
            <a:r>
              <a:rPr lang="en-US" dirty="0"/>
              <a:t>Large portfolios have many cross-correlated assets and including these considerations is hard for non-Machine Learning algorithms</a:t>
            </a:r>
          </a:p>
          <a:p>
            <a:r>
              <a:rPr lang="en-US" dirty="0"/>
              <a:t>Extremely complex results that can be hard to read, understand, and implement</a:t>
            </a:r>
          </a:p>
          <a:p>
            <a:r>
              <a:rPr lang="en-US" dirty="0" err="1"/>
              <a:t>VaR</a:t>
            </a:r>
            <a:r>
              <a:rPr lang="en-US" dirty="0"/>
              <a:t> often establishes a 99% confidence interval, leaving a 1% chance for a huge loss (inaccurate weighting)</a:t>
            </a:r>
          </a:p>
          <a:p>
            <a:r>
              <a:rPr lang="en-US" dirty="0"/>
              <a:t>GIGO</a:t>
            </a:r>
          </a:p>
          <a:p>
            <a:r>
              <a:rPr lang="en-US" dirty="0"/>
              <a:t>Many financial crises since the inception of </a:t>
            </a:r>
            <a:r>
              <a:rPr lang="en-US" dirty="0" err="1"/>
              <a:t>VaR</a:t>
            </a:r>
            <a:r>
              <a:rPr lang="en-US" dirty="0"/>
              <a:t>, the most widely used financial risk model, despite advances in its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3702-7516-F027-9DC9-B933C73D3B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Machine Learning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83735-B031-CA28-4A9D-644A1884E49E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en-US" dirty="0"/>
              <a:t>Manages garbage in a little more efficiently and can exclude certain useless data</a:t>
            </a:r>
          </a:p>
          <a:p>
            <a:pPr lvl="1"/>
            <a:r>
              <a:rPr lang="en-US" dirty="0"/>
              <a:t>Void if the whole dataset is garbage</a:t>
            </a:r>
          </a:p>
          <a:p>
            <a:r>
              <a:rPr lang="en-US" dirty="0"/>
              <a:t>Can perform more complex cross-correlation analyses through algorithm structure</a:t>
            </a:r>
          </a:p>
          <a:p>
            <a:pPr lvl="1"/>
            <a:r>
              <a:rPr lang="en-US" dirty="0"/>
              <a:t>Hidden layers in neural networks</a:t>
            </a:r>
          </a:p>
          <a:p>
            <a:pPr lvl="1"/>
            <a:r>
              <a:rPr lang="en-US" dirty="0"/>
              <a:t>Complex, adaptive categorization algorithms </a:t>
            </a:r>
          </a:p>
          <a:p>
            <a:pPr lvl="1"/>
            <a:r>
              <a:rPr lang="en-US" dirty="0"/>
              <a:t>Entropy-based decision making in tree structure</a:t>
            </a:r>
          </a:p>
          <a:p>
            <a:r>
              <a:rPr lang="en-US" dirty="0"/>
              <a:t>Does not rely on previous assumptions</a:t>
            </a:r>
          </a:p>
          <a:p>
            <a:r>
              <a:rPr lang="en-US" dirty="0"/>
              <a:t>Creates easier-to-read solutions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7B3781-1DF5-B309-B23D-5F5D709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 with Complex Financial Instruments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413A9-A743-EB4D-833F-866A2A0D05C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Traditional Methods of Risk Analysis Fall Short on Capturing the True Essence of Instruments like Derivatives</a:t>
            </a:r>
          </a:p>
        </p:txBody>
      </p:sp>
    </p:spTree>
    <p:extLst>
      <p:ext uri="{BB962C8B-B14F-4D97-AF65-F5344CB8AC3E}">
        <p14:creationId xmlns:p14="http://schemas.microsoft.com/office/powerpoint/2010/main" val="345820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ADB92-4417-4937-8845-59708AE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FFD4-BDCC-A487-9A58-49C257EB5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https://www.td.com/us/en/asset-management/documents/pdf/TDAM-USA-Low-Vol-Machine-Learning.pdf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AC9C-7207-DE1D-600D-B93063537A5A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36C67-AB98-5C42-6E03-7EE6EF307470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S&amp;P standard deviation is ~14%</a:t>
            </a:r>
          </a:p>
          <a:p>
            <a:r>
              <a:rPr lang="en-US" dirty="0"/>
              <a:t>After volatility reduction model, SD is ~11%</a:t>
            </a:r>
          </a:p>
          <a:p>
            <a:r>
              <a:rPr lang="en-US" dirty="0"/>
              <a:t>After additional ML reduction, SD is ~10%</a:t>
            </a:r>
          </a:p>
          <a:p>
            <a:r>
              <a:rPr lang="en-US" dirty="0"/>
              <a:t>ML models face significant success in picking reduced volatility assets for low volatility funds</a:t>
            </a:r>
          </a:p>
          <a:p>
            <a:r>
              <a:rPr lang="en-US" dirty="0"/>
              <a:t>Idiosyncratic risk is independent and uncorrelated with risk model factors, which can be identified by ML models</a:t>
            </a:r>
          </a:p>
          <a:p>
            <a:r>
              <a:rPr lang="en-US" dirty="0"/>
              <a:t>Limitation is that it reduces the size of the universe of investible stocks</a:t>
            </a:r>
          </a:p>
          <a:p>
            <a:pPr lvl="1"/>
            <a:r>
              <a:rPr lang="en-US" dirty="0"/>
              <a:t>More problematic in already smaller equity universes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F5FE4-0A0A-0316-5488-B2925BCAFD7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Confusion Matrix from Machine Learning Model</a:t>
            </a:r>
          </a:p>
        </p:txBody>
      </p:sp>
      <p:pic>
        <p:nvPicPr>
          <p:cNvPr id="11" name="Content Placeholder 10" descr="A graph of a number of volatility&#10;&#10;Description automatically generated">
            <a:extLst>
              <a:ext uri="{FF2B5EF4-FFF2-40B4-BE49-F238E27FC236}">
                <a16:creationId xmlns:a16="http://schemas.microsoft.com/office/drawing/2014/main" id="{01E8A2EE-5754-7481-51DB-2F7C67D9C18E}"/>
              </a:ext>
            </a:extLst>
          </p:cNvPr>
          <p:cNvPicPr>
            <a:picLocks noGrp="1" noChangeAspect="1"/>
          </p:cNvPicPr>
          <p:nvPr>
            <p:ph sz="half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61" y="2000250"/>
            <a:ext cx="5153377" cy="42164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7DFFAFB-B166-D776-99D7-C855570A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TD Bank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50183-6B1C-9A4A-E98B-5C4C95D714B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TD Bank’s Machine Learning Implementation in Risk Forecasting</a:t>
            </a:r>
          </a:p>
        </p:txBody>
      </p:sp>
    </p:spTree>
    <p:extLst>
      <p:ext uri="{BB962C8B-B14F-4D97-AF65-F5344CB8AC3E}">
        <p14:creationId xmlns:p14="http://schemas.microsoft.com/office/powerpoint/2010/main" val="417995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FE4C4-C2B1-6739-2809-89C09A32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1F21B-512E-D26E-546C-ECACBBB37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https://www.sciencedirect.com/science/article/pii/S0957417418301908?via%3Dihub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58FD0-D27F-C569-ED55-6F68FEC6E867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Implementation and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D99B3-201C-A38A-20AD-7BE8CD2993D6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Utilized artificial neural networks and decision trees on dynamic sliding windows in 5 major FOREX pairs to determine a breakout strategy from 2010-2016</a:t>
            </a:r>
          </a:p>
          <a:p>
            <a:pPr lvl="1"/>
            <a:r>
              <a:rPr lang="en-US" dirty="0"/>
              <a:t>Outperformed a SVM, genetic algorithm combination</a:t>
            </a:r>
          </a:p>
          <a:p>
            <a:pPr lvl="1"/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Globally-optimal classification tree analysis (GO-CTA)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Limited at 20 features</a:t>
            </a:r>
            <a:endParaRPr lang="en-US" dirty="0"/>
          </a:p>
          <a:p>
            <a:r>
              <a:rPr lang="en-US" dirty="0"/>
              <a:t>Applied to the enhanced equally weighted portfolio (EWP2) and enhanced Kelly criterion portfolio (KCP2), strategies that relate to SD</a:t>
            </a:r>
          </a:p>
          <a:p>
            <a:r>
              <a:rPr lang="en-US" dirty="0"/>
              <a:t>Results showed a 50% increase in profit when using the suggestion from the machine learning models compared to regular strategies</a:t>
            </a:r>
          </a:p>
          <a:p>
            <a:r>
              <a:rPr lang="en-US" dirty="0"/>
              <a:t>Further work could be done in other markets, implementing SVMs, more complex NNs (RNNs, LSTM, GRU)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5D80-9415-6A72-D9E4-8F582BA6E6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10F1B3-15F1-7EF3-BA3B-06B2DFA2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AIRMS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107B9F-8159-53ED-5567-17F37ADEA75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Artificial Intelligence Risk Management System (AIRMS)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6671EBA-9CBC-2589-89DC-37C3E112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3" y="2027791"/>
            <a:ext cx="3596639" cy="20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11EAC594-EC0E-0E6B-D828-A0B8B854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3" y="4199073"/>
            <a:ext cx="3596639" cy="20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1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3771-846C-BB00-536D-1065F1C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D3E08F-D190-FC6D-D63B-42404D96E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3032125"/>
            <a:ext cx="10744200" cy="793750"/>
          </a:xfrm>
        </p:spPr>
        <p:txBody>
          <a:bodyPr anchor="ctr"/>
          <a:lstStyle/>
          <a:p>
            <a:r>
              <a:rPr lang="en-US"/>
              <a:t>Questions?</a:t>
            </a:r>
          </a:p>
        </p:txBody>
      </p:sp>
      <p:pic>
        <p:nvPicPr>
          <p:cNvPr id="18436" name="Picture 4" descr="Financial Market Essentials">
            <a:extLst>
              <a:ext uri="{FF2B5EF4-FFF2-40B4-BE49-F238E27FC236}">
                <a16:creationId xmlns:a16="http://schemas.microsoft.com/office/drawing/2014/main" id="{10162EA2-5372-C209-F3C0-E7CFF444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71" y="1161514"/>
            <a:ext cx="6802457" cy="45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8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9732D-B82C-A8A5-6348-8463F51452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4915" y="1064343"/>
            <a:ext cx="11460480" cy="1168400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Brief History of Financial Risk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75C0-3BCE-8A08-5E91-B641146044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4915" y="2361908"/>
            <a:ext cx="11460480" cy="116840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 to Applicable ML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6614-AAEF-3E7D-85F7-66CF1969D1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4915" y="3659472"/>
            <a:ext cx="11460480" cy="1168400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ML has Improved Financial Risk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3A047-F65F-23DA-D45B-4018BE419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915" y="4967572"/>
            <a:ext cx="11460480" cy="116840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7A0E05-55D1-9870-EA25-4C205715F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7973986-2EB8-430B-B6D3-DD58809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of Contents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B31610-A8EC-AF1C-F908-5BCB3E21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8134E-293A-4438-ED8D-0F9921409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https://macabacus.com/blog/financial-risk-modeling-management-strategies</a:t>
            </a:r>
            <a:endParaRPr lang="en-US" dirty="0"/>
          </a:p>
          <a:p>
            <a:r>
              <a:rPr lang="en-US" dirty="0">
                <a:hlinkClick r:id="rId3"/>
              </a:rPr>
              <a:t>https://aws.amazon.com/whatis/montecarlosimulation/#:~:text=The%20Monte%20Carlo%20simulation%20is%20a%20probabilistic%20model%20that%20can,home%20and%20office%20is%20fixed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2E93-66FD-3B57-441F-AE3919CC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Previous Financial Risk Modeling Techniques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6B3F-4093-B4B0-BEF3-E9945A056FB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A mix of historical, probabilistic, and correlation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EEED84-9145-10F6-DA6F-663AFC5168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Historical Simulation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FC937-5014-E204-3A5A-FCC41CEFCC24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historical data to find probability distributions and risk correlations in past data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Assumes that previous indicators of risk will persist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0697F3-68F5-524A-5E88-EE64A71B231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Value-at-Risk 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820896-6BF4-6B57-F8BD-065326511E47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Statistic that calculates the possible financial losses of a set of assets within a time frame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computed using 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historical, variance-covariance, and Monte Carlo methods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Reduces chance of firm holding many highly correlated assets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CB9865-6BE8-707B-9C07-BE0784EE58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814C57-4B9E-4A27-DEC0-5E11C9D2223E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Invented in Monaco in the 1940s through roulette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 principle is in ergodicity: the statistical behavior of a moving point in an enclosed system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main assumptions: returns are normally distributed, expected returns are constant over time, all return parameters are known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A7A85E-20E0-F3A3-9687-FDEBC422B83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Parametric Models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3D577F-F77E-E2DD-622E-8565175BFD7B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 probability distributions for inputs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e.g., normal, lognormal distributions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 for further extrapolation beyond historical data through closed-form expressions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55EC01-9187-EC37-CA74-0942A42B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F86CE-0CE6-C4CF-05AE-AA4A39BB7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https://www.iif.com/portals/0/Files/private/32370132_van_liebergen_-_machine_learning_in_compliance_risk_management.pdf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E50E-CD54-CC95-DF43-1BB6D5985E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Neural Network Node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84ED6-E9B4-3D49-6A0B-CB39F8384DA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CD97EA-D90D-AE76-0B32-202CBF032071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Important Techniques and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E8152F-5847-D035-7DAE-C1BE75BF003C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Supervised learning – using multiple input variables to model out an output and check back for accuracy to revise model parameters</a:t>
            </a:r>
          </a:p>
          <a:p>
            <a:r>
              <a:rPr lang="en-US" dirty="0"/>
              <a:t>Unsupervised learning – using data to predict and identify structures and patterns</a:t>
            </a:r>
          </a:p>
          <a:p>
            <a:r>
              <a:rPr lang="en-US" dirty="0"/>
              <a:t>Better than linear regression since the models can point out non-linear relationships</a:t>
            </a:r>
          </a:p>
          <a:p>
            <a:r>
              <a:rPr lang="en-US" dirty="0"/>
              <a:t>Linear methods include: partial least squares, principal component analysis</a:t>
            </a:r>
          </a:p>
          <a:p>
            <a:r>
              <a:rPr lang="en-US" dirty="0"/>
              <a:t>Non-linear methods include: penalized regression, least absolute shrinkage and selection operator (LASSO), elastic nets</a:t>
            </a:r>
          </a:p>
          <a:p>
            <a:r>
              <a:rPr lang="en-US" dirty="0"/>
              <a:t>Problem of overfitting for overly complex models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AD5F32-366F-54A4-D327-7BA4ADD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 and Models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542449-8522-98BC-0791-36B461D6438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Machine Learning is a subset of statistics leading to revolutionary regressions and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6C1114-F53E-2C82-0812-1A87358C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6386" name="Picture 2" descr="K-means clustering | Polymatheia">
            <a:extLst>
              <a:ext uri="{FF2B5EF4-FFF2-40B4-BE49-F238E27FC236}">
                <a16:creationId xmlns:a16="http://schemas.microsoft.com/office/drawing/2014/main" id="{8E43E792-E556-C4BA-F4D8-057F5C05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34" y="4388551"/>
            <a:ext cx="2768937" cy="18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lassical Neural Network: What really are Nodes and Layers? | by Michael  Chan | Towards Data Science">
            <a:extLst>
              <a:ext uri="{FF2B5EF4-FFF2-40B4-BE49-F238E27FC236}">
                <a16:creationId xmlns:a16="http://schemas.microsoft.com/office/drawing/2014/main" id="{D69FD9A2-D03B-9EF8-7FBB-69D4E167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6" y="2005528"/>
            <a:ext cx="3040256" cy="18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6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F5E13-7EEE-C17B-F98C-5C16032A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871D-C0D3-19BC-BFBB-D32E697DF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https://ericrscott.com/project/pls-ecology/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AE00-2F4D-9CA4-72E9-99C0F0F240D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BADFE-0A3A-CA39-C92C-CA312503F0E9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One of the most popular types of algorithms due to wide range of use cases</a:t>
            </a:r>
          </a:p>
          <a:p>
            <a:r>
              <a:rPr lang="en-US" dirty="0"/>
              <a:t>Similar to regular statistical linear regression models</a:t>
            </a:r>
          </a:p>
          <a:p>
            <a:r>
              <a:rPr lang="en-US" dirty="0"/>
              <a:t>Used to simulate mathematical relationship between variables for continuous predictors</a:t>
            </a:r>
          </a:p>
          <a:p>
            <a:r>
              <a:rPr lang="en-US" dirty="0"/>
              <a:t>Principal Components Analysis (PCA) – used to represent a multivariate data table as a smaller set of variables to better observe trends</a:t>
            </a:r>
          </a:p>
          <a:p>
            <a:r>
              <a:rPr lang="en-US" dirty="0"/>
              <a:t>Ridge Regression (L2) – regression across highly correlated variables using ridge estimators instead of ordinary least squares, creating lower, biased variance</a:t>
            </a:r>
          </a:p>
          <a:p>
            <a:r>
              <a:rPr lang="en-US" dirty="0"/>
              <a:t>Partial Least Squares – similar to PCA, but instead of reducing dimensionality, it translates variables to a new space, making it a bilinear factor model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19331-2159-FF6C-C744-7B53DC5FD6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Partial Least Squares Example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A596FD-FDB7-884E-9F99-DB66A52B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Linear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AEF9AF-8218-98D1-7C1A-BBEC48A35DB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Principal Components, Ridge, Partial Least Squares, LASSO</a:t>
            </a:r>
          </a:p>
        </p:txBody>
      </p:sp>
      <p:pic>
        <p:nvPicPr>
          <p:cNvPr id="17412" name="Picture 4" descr="Eric R. Scott - Use of partial least squares regression (PLS) in ecology">
            <a:extLst>
              <a:ext uri="{FF2B5EF4-FFF2-40B4-BE49-F238E27FC236}">
                <a16:creationId xmlns:a16="http://schemas.microsoft.com/office/drawing/2014/main" id="{E8B45588-7D9C-B0B3-B43E-3CB8C715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86" y="2000792"/>
            <a:ext cx="4588795" cy="41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727AC-7B9B-0DD8-9812-7F8F2994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78DF-1637-76B1-60EE-DC4D12051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6ABA6-C482-6761-CFA0-0651E6EBA8F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Key Components and Difference from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E722E-D383-B06E-B174-23D574E70597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Key difference is that the equation can include polynomial terms, interaction effects, and variable transformations</a:t>
            </a:r>
          </a:p>
          <a:p>
            <a:r>
              <a:rPr lang="en-US" dirty="0"/>
              <a:t>LASSO (L1), although traditionally linear, can be used with polynomial terms to become non-linear</a:t>
            </a:r>
          </a:p>
          <a:p>
            <a:r>
              <a:rPr lang="en-US" dirty="0"/>
              <a:t>LARS can also be fitted with non-linear models, targeting highly correlated predictors in a set</a:t>
            </a:r>
          </a:p>
          <a:p>
            <a:r>
              <a:rPr lang="en-US" dirty="0"/>
              <a:t>Elastic Nets (L1 + L2) attempts to combine ridge and LASSO to regularize statistical models, also consider linear</a:t>
            </a:r>
          </a:p>
          <a:p>
            <a:r>
              <a:rPr lang="en-US" dirty="0"/>
              <a:t>Neural Networks uses a structure of nodes to predict an outcome using various layer complexities</a:t>
            </a:r>
          </a:p>
          <a:p>
            <a:r>
              <a:rPr lang="en-US" dirty="0"/>
              <a:t>Deep Learning is the more complex, higher-level version of neural networks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B8499-6802-DACB-C104-008DA3C026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9269B8-2D2F-2E5C-B664-8F68E3AE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Non-Linear + Linear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C0188C-3761-ED09-8616-5F68E3561A5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Penalized Regression (LASSO, LARS, Elastic Nets), Neural Networks, Deep Learning</a:t>
            </a:r>
          </a:p>
        </p:txBody>
      </p:sp>
      <p:pic>
        <p:nvPicPr>
          <p:cNvPr id="19458" name="Picture 2" descr="Backpropagation neural networks (BPNN) structure with seven inputs, one...  | Download Scientific Diagram">
            <a:extLst>
              <a:ext uri="{FF2B5EF4-FFF2-40B4-BE49-F238E27FC236}">
                <a16:creationId xmlns:a16="http://schemas.microsoft.com/office/drawing/2014/main" id="{1E5CD831-E98E-3DAA-D4B9-D79F633E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48" y="2196960"/>
            <a:ext cx="5424736" cy="37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96FEE-3B82-90DB-DED6-D1B19248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6DF0-0BF8-5150-8B2A-8B2D6279D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AF8-1A92-FAB3-2550-F9D8D4E8320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Key Features and Differences from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96231-4068-212A-B1E0-5F673BA86DF9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Classification groups into buckets whereas regression looks for a specific output value</a:t>
            </a:r>
          </a:p>
          <a:p>
            <a:r>
              <a:rPr lang="en-US" dirty="0"/>
              <a:t>Support Vector Machines (SVMs) is an algorithm that splits data into groups and classifies data</a:t>
            </a:r>
          </a:p>
          <a:p>
            <a:pPr lvl="1"/>
            <a:r>
              <a:rPr lang="en-US" dirty="0"/>
              <a:t>Can be considered for regression as well and excels specifically in binary classification settings</a:t>
            </a:r>
          </a:p>
          <a:p>
            <a:r>
              <a:rPr lang="en-US" dirty="0"/>
              <a:t>Theoretically, any unsupervised algorithm has its supervised counterpart (although not always recommended</a:t>
            </a:r>
          </a:p>
          <a:p>
            <a:pPr lvl="1"/>
            <a:r>
              <a:rPr lang="en-US" dirty="0"/>
              <a:t>e.g., K-means can be implemented with SVM to create a supervised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1E355-B75B-CD00-2417-F61CEB9F08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Support Vector Machine Diagram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F12783-24E2-B670-9599-CD249C4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Linear 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8596D-91D8-CA90-0F97-BF23811E392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pic>
        <p:nvPicPr>
          <p:cNvPr id="20486" name="Picture 6" descr="Support Vector Machine (SVM) - MATLAB &amp; Simulink">
            <a:extLst>
              <a:ext uri="{FF2B5EF4-FFF2-40B4-BE49-F238E27FC236}">
                <a16:creationId xmlns:a16="http://schemas.microsoft.com/office/drawing/2014/main" id="{55E2C131-C559-9E34-6F2E-744D8F90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009868"/>
            <a:ext cx="5469892" cy="41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4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99BC5-061B-5B8C-E1F3-4B5548F4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F81E8-9270-B6B9-2A26-F21DD004D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https://hunch.net/~coms-4771/quinlan.pdf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AD02-2DFE-585E-B8D0-0F03214C4766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Efficiencies with Non-Linear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7DA97-CC55-6926-8314-8F5FA9D792ED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Non-linear classification allows for more efficient, correct division of data</a:t>
            </a:r>
          </a:p>
          <a:p>
            <a:r>
              <a:rPr lang="en-US" dirty="0"/>
              <a:t>Decision Trees are models that follow a tree like structure to determine various classifications</a:t>
            </a:r>
          </a:p>
          <a:p>
            <a:pPr lvl="1"/>
            <a:r>
              <a:rPr lang="en-US" dirty="0"/>
              <a:t>ID3: Iterative </a:t>
            </a:r>
            <a:r>
              <a:rPr lang="en-US" dirty="0" err="1"/>
              <a:t>Dichotomiser</a:t>
            </a:r>
            <a:r>
              <a:rPr lang="en-US" dirty="0"/>
              <a:t> 3 – utilizes entropy</a:t>
            </a:r>
          </a:p>
          <a:p>
            <a:pPr lvl="1"/>
            <a:r>
              <a:rPr lang="en-US" dirty="0"/>
              <a:t>C4.5: v2 of ID3 – uses information gain and gain ratios to evaluate split points within decision trees</a:t>
            </a:r>
          </a:p>
          <a:p>
            <a:pPr lvl="1"/>
            <a:r>
              <a:rPr lang="en-US" dirty="0"/>
              <a:t>CART: Classification and Regression Trees – utilizes Gini impurity to identify the best attributes to split itself on</a:t>
            </a:r>
          </a:p>
          <a:p>
            <a:pPr lvl="1"/>
            <a:r>
              <a:rPr lang="en-US" dirty="0"/>
              <a:t>Random Forest – utilizes a set of trees </a:t>
            </a:r>
          </a:p>
          <a:p>
            <a:r>
              <a:rPr lang="en-US" dirty="0"/>
              <a:t>SVMs can be modified to become non-linear</a:t>
            </a:r>
          </a:p>
          <a:p>
            <a:r>
              <a:rPr lang="en-US" dirty="0"/>
              <a:t>Deep Learning is typically non-linear since it can take into account multiple features and classify with weights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9461-2999-A39A-60A4-D9AF6D6BF7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Random Forest Graph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FD36FE-AA75-9C78-C3CD-686D3D3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Non-Linear 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CA6682-1FAD-2D07-24F9-AF005E300B6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Decision Trees (Classification, Regression, Random Forest), Support Vector Machines, Deep Learning</a:t>
            </a:r>
          </a:p>
        </p:txBody>
      </p:sp>
      <p:pic>
        <p:nvPicPr>
          <p:cNvPr id="21506" name="Picture 2" descr="Random Forest Algorithm in Machine Learning - GeeksforGeeks">
            <a:extLst>
              <a:ext uri="{FF2B5EF4-FFF2-40B4-BE49-F238E27FC236}">
                <a16:creationId xmlns:a16="http://schemas.microsoft.com/office/drawing/2014/main" id="{0C75B7BF-6B2E-E59F-3552-D357111C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94" y="2307467"/>
            <a:ext cx="5469892" cy="359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3A8D8F-C6F5-DBDD-A783-0D3B282E2462}"/>
              </a:ext>
            </a:extLst>
          </p:cNvPr>
          <p:cNvSpPr/>
          <p:nvPr/>
        </p:nvSpPr>
        <p:spPr>
          <a:xfrm>
            <a:off x="10067109" y="2508069"/>
            <a:ext cx="748937" cy="5747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91D9D-51F1-DFE7-F6D3-02C22EE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8EF1F-B6DE-BFFD-E17D-438C8BC55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https://www.sciencedirect.com/science/article/pii/S1110866522000639#:~:text=X%2Dmeans%20%5B29%5D%20is,to%20obtain%20a%20better%20cluster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4C89-8359-8B39-D78B-14E809BE7015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Key Points and 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12B51A-67E4-659E-B31E-2A4D4A52038B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r>
              <a:rPr lang="en-US" dirty="0"/>
              <a:t>Unsupervised utilizes unlabeled data, which is significantly more prevalent</a:t>
            </a:r>
          </a:p>
          <a:p>
            <a:r>
              <a:rPr lang="en-US" dirty="0"/>
              <a:t>K-means partitions n data points into k clusters with areas known as Voronoi cells, minimizing intra-cluster variance – mean squared error (MSE)</a:t>
            </a:r>
          </a:p>
          <a:p>
            <a:r>
              <a:rPr lang="en-US" dirty="0"/>
              <a:t>X-means is an improved version of K-means with an improved local decision maker</a:t>
            </a:r>
          </a:p>
          <a:p>
            <a:pPr lvl="1"/>
            <a:r>
              <a:rPr lang="en-US" dirty="0"/>
              <a:t>Bayes Information Criterion</a:t>
            </a:r>
          </a:p>
          <a:p>
            <a:pPr lvl="1"/>
            <a:r>
              <a:rPr lang="en-US" dirty="0"/>
              <a:t>Akaike Information Criterion</a:t>
            </a:r>
          </a:p>
          <a:p>
            <a:r>
              <a:rPr lang="en-US" dirty="0"/>
              <a:t>Hierarchical Agglomerative Clustering (HAC) uses a tree, a dendrogram, for group objects with general strategies including single-linkage and complete-linkage clustering (SLINK and CLINK, respectively)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4BE27-76DD-7422-1CDE-3B8A3472BC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K-means Graph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EF21AE-0255-1C94-3205-CC03B333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20429B-17AC-115D-DC70-A1AD7561805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Clustering Methods (K-, X-means, hierarchical), PCA, Deep Learning</a:t>
            </a:r>
          </a:p>
        </p:txBody>
      </p:sp>
      <p:pic>
        <p:nvPicPr>
          <p:cNvPr id="22530" name="Picture 2" descr="K-Means Clustering Visualization in R: Step By Step Guide - Datanovia">
            <a:extLst>
              <a:ext uri="{FF2B5EF4-FFF2-40B4-BE49-F238E27FC236}">
                <a16:creationId xmlns:a16="http://schemas.microsoft.com/office/drawing/2014/main" id="{8F032F82-5129-7936-416F-B16A50EE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48" y="2115345"/>
            <a:ext cx="5486400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0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05CB94-3E1A-B247-A0A3-25B1000F1B7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</TotalTime>
  <Words>1516</Words>
  <Application>Microsoft Macintosh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SD Gothic Neo Regular</vt:lpstr>
      <vt:lpstr>Aptos</vt:lpstr>
      <vt:lpstr>Aptos Display</vt:lpstr>
      <vt:lpstr>Arial</vt:lpstr>
      <vt:lpstr>Calibri</vt:lpstr>
      <vt:lpstr>ElsevierGulliver</vt:lpstr>
      <vt:lpstr>Helvetica Neue</vt:lpstr>
      <vt:lpstr>Office Theme</vt:lpstr>
      <vt:lpstr>PowerPoint Presentation</vt:lpstr>
      <vt:lpstr>Table of Contents</vt:lpstr>
      <vt:lpstr>Previous Financial Risk Modeling Techniques</vt:lpstr>
      <vt:lpstr>Machine Learning Techniques and Models</vt:lpstr>
      <vt:lpstr>Supervised Linear Regression</vt:lpstr>
      <vt:lpstr>Supervised Non-Linear + Linear Regression</vt:lpstr>
      <vt:lpstr>Supervised Linear Classification</vt:lpstr>
      <vt:lpstr>Supervised Non-Linear Classification</vt:lpstr>
      <vt:lpstr>Unsupervised Clustering</vt:lpstr>
      <vt:lpstr>Struggle with Complex Financial Instruments</vt:lpstr>
      <vt:lpstr>Case Study: TD Bank</vt:lpstr>
      <vt:lpstr>Case Study: AIRMS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Li</cp:lastModifiedBy>
  <cp:revision>6</cp:revision>
  <dcterms:created xsi:type="dcterms:W3CDTF">2024-04-21T21:39:01Z</dcterms:created>
  <dcterms:modified xsi:type="dcterms:W3CDTF">2024-05-03T04:59:43Z</dcterms:modified>
</cp:coreProperties>
</file>