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6" r:id="rId3"/>
    <p:sldId id="258" r:id="rId4"/>
    <p:sldId id="259" r:id="rId5"/>
    <p:sldId id="262" r:id="rId6"/>
    <p:sldId id="265" r:id="rId7"/>
    <p:sldId id="260" r:id="rId8"/>
    <p:sldId id="266" r:id="rId9"/>
    <p:sldId id="267" r:id="rId10"/>
    <p:sldId id="268" r:id="rId11"/>
    <p:sldId id="269" r:id="rId12"/>
    <p:sldId id="270" r:id="rId13"/>
    <p:sldId id="273" r:id="rId14"/>
    <p:sldId id="274" r:id="rId15"/>
    <p:sldId id="271" r:id="rId16"/>
    <p:sldId id="275" r:id="rId17"/>
    <p:sldId id="263" r:id="rId18"/>
    <p:sldId id="264" r:id="rId19"/>
    <p:sldId id="261" r:id="rId20"/>
    <p:sldId id="25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29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TW" altLang="en-US"/>
              <a:t>按一下以編輯母片標題樣式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8D1BD05-CD33-4409-B046-2FCE01882945}" type="datetimeFigureOut">
              <a:rPr lang="zh-HK" altLang="en-US" smtClean="0"/>
              <a:t>3/5/2019</a:t>
            </a:fld>
            <a:endParaRPr lang="zh-HK" altLang="en-US"/>
          </a:p>
        </p:txBody>
      </p:sp>
      <p:sp>
        <p:nvSpPr>
          <p:cNvPr id="5" name="Footer Placeholder 4"/>
          <p:cNvSpPr>
            <a:spLocks noGrp="1"/>
          </p:cNvSpPr>
          <p:nvPr>
            <p:ph type="ftr" sz="quarter" idx="11"/>
          </p:nvPr>
        </p:nvSpPr>
        <p:spPr>
          <a:xfrm>
            <a:off x="2692397" y="5037663"/>
            <a:ext cx="5214635" cy="279400"/>
          </a:xfrm>
        </p:spPr>
        <p:txBody>
          <a:bodyPr/>
          <a:lstStyle/>
          <a:p>
            <a:endParaRPr lang="zh-HK" altLang="en-US"/>
          </a:p>
        </p:txBody>
      </p:sp>
      <p:sp>
        <p:nvSpPr>
          <p:cNvPr id="6" name="Slide Number Placeholder 5"/>
          <p:cNvSpPr>
            <a:spLocks noGrp="1"/>
          </p:cNvSpPr>
          <p:nvPr>
            <p:ph type="sldNum" sz="quarter" idx="12"/>
          </p:nvPr>
        </p:nvSpPr>
        <p:spPr>
          <a:xfrm>
            <a:off x="8956900" y="5037663"/>
            <a:ext cx="551167" cy="279400"/>
          </a:xfrm>
        </p:spPr>
        <p:txBody>
          <a:bodyPr/>
          <a:lstStyle/>
          <a:p>
            <a:fld id="{FAA12103-6356-4289-89DF-A708F0B61B16}" type="slidenum">
              <a:rPr lang="zh-HK" altLang="en-US" smtClean="0"/>
              <a:t>‹#›</a:t>
            </a:fld>
            <a:endParaRPr lang="zh-HK"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1282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D8D1BD05-CD33-4409-B046-2FCE01882945}" type="datetimeFigureOut">
              <a:rPr lang="zh-HK" altLang="en-US" smtClean="0"/>
              <a:t>3/5/2019</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FAA12103-6356-4289-89DF-A708F0B61B16}" type="slidenum">
              <a:rPr lang="zh-HK" altLang="en-US" smtClean="0"/>
              <a:t>‹#›</a:t>
            </a:fld>
            <a:endParaRPr lang="zh-HK" altLang="en-US"/>
          </a:p>
        </p:txBody>
      </p:sp>
    </p:spTree>
    <p:extLst>
      <p:ext uri="{BB962C8B-B14F-4D97-AF65-F5344CB8AC3E}">
        <p14:creationId xmlns:p14="http://schemas.microsoft.com/office/powerpoint/2010/main" val="506086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D8D1BD05-CD33-4409-B046-2FCE01882945}" type="datetimeFigureOut">
              <a:rPr lang="zh-HK" altLang="en-US" smtClean="0"/>
              <a:t>3/5/2019</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FAA12103-6356-4289-89DF-A708F0B61B16}" type="slidenum">
              <a:rPr lang="zh-HK" altLang="en-US" smtClean="0"/>
              <a:t>‹#›</a:t>
            </a:fld>
            <a:endParaRPr lang="zh-HK"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3172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D8D1BD05-CD33-4409-B046-2FCE01882945}" type="datetimeFigureOut">
              <a:rPr lang="zh-HK" altLang="en-US" smtClean="0"/>
              <a:t>3/5/2019</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FAA12103-6356-4289-89DF-A708F0B61B16}" type="slidenum">
              <a:rPr lang="zh-HK" altLang="en-US" smtClean="0"/>
              <a:t>‹#›</a:t>
            </a:fld>
            <a:endParaRPr lang="zh-HK"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6078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D8D1BD05-CD33-4409-B046-2FCE01882945}" type="datetimeFigureOut">
              <a:rPr lang="zh-HK" altLang="en-US" smtClean="0"/>
              <a:t>3/5/2019</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FAA12103-6356-4289-89DF-A708F0B61B16}" type="slidenum">
              <a:rPr lang="zh-HK" altLang="en-US" smtClean="0"/>
              <a:t>‹#›</a:t>
            </a:fld>
            <a:endParaRPr lang="zh-HK" altLang="en-US"/>
          </a:p>
        </p:txBody>
      </p:sp>
    </p:spTree>
    <p:extLst>
      <p:ext uri="{BB962C8B-B14F-4D97-AF65-F5344CB8AC3E}">
        <p14:creationId xmlns:p14="http://schemas.microsoft.com/office/powerpoint/2010/main" val="2269303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TW" altLang="en-US"/>
              <a:t>按一下以編輯母片標題樣式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D8D1BD05-CD33-4409-B046-2FCE01882945}" type="datetimeFigureOut">
              <a:rPr lang="zh-HK" altLang="en-US" smtClean="0"/>
              <a:t>3/5/2019</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FAA12103-6356-4289-89DF-A708F0B61B16}" type="slidenum">
              <a:rPr lang="zh-HK" altLang="en-US" smtClean="0"/>
              <a:t>‹#›</a:t>
            </a:fld>
            <a:endParaRPr lang="zh-HK"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6157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TW" altLang="en-US"/>
              <a:t>按一下以編輯母片標題樣式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D8D1BD05-CD33-4409-B046-2FCE01882945}" type="datetimeFigureOut">
              <a:rPr lang="zh-HK" altLang="en-US" smtClean="0"/>
              <a:t>3/5/2019</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FAA12103-6356-4289-89DF-A708F0B61B16}" type="slidenum">
              <a:rPr lang="zh-HK" altLang="en-US" smtClean="0"/>
              <a:t>‹#›</a:t>
            </a:fld>
            <a:endParaRPr lang="zh-HK"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9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8D1BD05-CD33-4409-B046-2FCE01882945}" type="datetimeFigureOut">
              <a:rPr lang="zh-HK" altLang="en-US" smtClean="0"/>
              <a:t>3/5/2019</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FAA12103-6356-4289-89DF-A708F0B61B16}" type="slidenum">
              <a:rPr lang="zh-HK" altLang="en-US" smtClean="0"/>
              <a:t>‹#›</a:t>
            </a:fld>
            <a:endParaRPr lang="zh-HK"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0729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8D1BD05-CD33-4409-B046-2FCE01882945}" type="datetimeFigureOut">
              <a:rPr lang="zh-HK" altLang="en-US" smtClean="0"/>
              <a:t>3/5/2019</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FAA12103-6356-4289-89DF-A708F0B61B16}" type="slidenum">
              <a:rPr lang="zh-HK" altLang="en-US" smtClean="0"/>
              <a:t>‹#›</a:t>
            </a:fld>
            <a:endParaRPr lang="zh-HK"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9043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8D1BD05-CD33-4409-B046-2FCE01882945}" type="datetimeFigureOut">
              <a:rPr lang="zh-HK" altLang="en-US" smtClean="0"/>
              <a:t>3/5/2019</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FAA12103-6356-4289-89DF-A708F0B61B16}" type="slidenum">
              <a:rPr lang="zh-HK" altLang="en-US" smtClean="0"/>
              <a:t>‹#›</a:t>
            </a:fld>
            <a:endParaRPr lang="zh-HK" altLang="en-US"/>
          </a:p>
        </p:txBody>
      </p:sp>
    </p:spTree>
    <p:extLst>
      <p:ext uri="{BB962C8B-B14F-4D97-AF65-F5344CB8AC3E}">
        <p14:creationId xmlns:p14="http://schemas.microsoft.com/office/powerpoint/2010/main" val="847304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D8D1BD05-CD33-4409-B046-2FCE01882945}" type="datetimeFigureOut">
              <a:rPr lang="zh-HK" altLang="en-US" smtClean="0"/>
              <a:t>3/5/2019</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FAA12103-6356-4289-89DF-A708F0B61B16}" type="slidenum">
              <a:rPr lang="zh-HK" altLang="en-US" smtClean="0"/>
              <a:t>‹#›</a:t>
            </a:fld>
            <a:endParaRPr lang="zh-HK"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907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D8D1BD05-CD33-4409-B046-2FCE01882945}" type="datetimeFigureOut">
              <a:rPr lang="zh-HK" altLang="en-US" smtClean="0"/>
              <a:t>3/5/2019</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FAA12103-6356-4289-89DF-A708F0B61B16}" type="slidenum">
              <a:rPr lang="zh-HK" altLang="en-US" smtClean="0"/>
              <a:t>‹#›</a:t>
            </a:fld>
            <a:endParaRPr lang="zh-HK" altLang="en-US"/>
          </a:p>
        </p:txBody>
      </p:sp>
    </p:spTree>
    <p:extLst>
      <p:ext uri="{BB962C8B-B14F-4D97-AF65-F5344CB8AC3E}">
        <p14:creationId xmlns:p14="http://schemas.microsoft.com/office/powerpoint/2010/main" val="1285710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D8D1BD05-CD33-4409-B046-2FCE01882945}" type="datetimeFigureOut">
              <a:rPr lang="zh-HK" altLang="en-US" smtClean="0"/>
              <a:t>3/5/2019</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FAA12103-6356-4289-89DF-A708F0B61B16}" type="slidenum">
              <a:rPr lang="zh-HK" altLang="en-US" smtClean="0"/>
              <a:t>‹#›</a:t>
            </a:fld>
            <a:endParaRPr lang="zh-HK"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8871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D8D1BD05-CD33-4409-B046-2FCE01882945}" type="datetimeFigureOut">
              <a:rPr lang="zh-HK" altLang="en-US" smtClean="0"/>
              <a:t>3/5/2019</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FAA12103-6356-4289-89DF-A708F0B61B16}" type="slidenum">
              <a:rPr lang="zh-HK" altLang="en-US" smtClean="0"/>
              <a:t>‹#›</a:t>
            </a:fld>
            <a:endParaRPr lang="zh-HK"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0808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D1BD05-CD33-4409-B046-2FCE01882945}" type="datetimeFigureOut">
              <a:rPr lang="zh-HK" altLang="en-US" smtClean="0"/>
              <a:t>3/5/2019</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FAA12103-6356-4289-89DF-A708F0B61B16}" type="slidenum">
              <a:rPr lang="zh-HK" altLang="en-US" smtClean="0"/>
              <a:t>‹#›</a:t>
            </a:fld>
            <a:endParaRPr lang="zh-HK" altLang="en-US"/>
          </a:p>
        </p:txBody>
      </p:sp>
    </p:spTree>
    <p:extLst>
      <p:ext uri="{BB962C8B-B14F-4D97-AF65-F5344CB8AC3E}">
        <p14:creationId xmlns:p14="http://schemas.microsoft.com/office/powerpoint/2010/main" val="3059094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D8D1BD05-CD33-4409-B046-2FCE01882945}" type="datetimeFigureOut">
              <a:rPr lang="zh-HK" altLang="en-US" smtClean="0"/>
              <a:t>3/5/2019</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FAA12103-6356-4289-89DF-A708F0B61B16}" type="slidenum">
              <a:rPr lang="zh-HK" altLang="en-US" smtClean="0"/>
              <a:t>‹#›</a:t>
            </a:fld>
            <a:endParaRPr lang="zh-HK"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4831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TW" altLang="en-US"/>
              <a:t>按一下以編輯母片標題樣式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D8D1BD05-CD33-4409-B046-2FCE01882945}" type="datetimeFigureOut">
              <a:rPr lang="zh-HK" altLang="en-US" smtClean="0"/>
              <a:t>3/5/2019</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FAA12103-6356-4289-89DF-A708F0B61B16}" type="slidenum">
              <a:rPr lang="zh-HK" altLang="en-US" smtClean="0"/>
              <a:t>‹#›</a:t>
            </a:fld>
            <a:endParaRPr lang="zh-HK" altLang="en-US"/>
          </a:p>
        </p:txBody>
      </p:sp>
    </p:spTree>
    <p:extLst>
      <p:ext uri="{BB962C8B-B14F-4D97-AF65-F5344CB8AC3E}">
        <p14:creationId xmlns:p14="http://schemas.microsoft.com/office/powerpoint/2010/main" val="2471120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8D1BD05-CD33-4409-B046-2FCE01882945}" type="datetimeFigureOut">
              <a:rPr lang="zh-HK" altLang="en-US" smtClean="0"/>
              <a:t>3/5/2019</a:t>
            </a:fld>
            <a:endParaRPr lang="zh-HK"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HK"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AA12103-6356-4289-89DF-A708F0B61B16}" type="slidenum">
              <a:rPr lang="zh-HK" altLang="en-US" smtClean="0"/>
              <a:t>‹#›</a:t>
            </a:fld>
            <a:endParaRPr lang="zh-HK" altLang="en-US"/>
          </a:p>
        </p:txBody>
      </p:sp>
    </p:spTree>
    <p:extLst>
      <p:ext uri="{BB962C8B-B14F-4D97-AF65-F5344CB8AC3E}">
        <p14:creationId xmlns:p14="http://schemas.microsoft.com/office/powerpoint/2010/main" val="13028756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m.wikipedia.org/wiki/List_of_areas_of_Lond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pi.foursquare.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m.wikipedia.org/wiki/List_of_areas_of_Lond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api.foursquare.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6AB392-515D-4BF9-83C2-884B7BFD1174}"/>
              </a:ext>
            </a:extLst>
          </p:cNvPr>
          <p:cNvSpPr>
            <a:spLocks noGrp="1"/>
          </p:cNvSpPr>
          <p:nvPr>
            <p:ph type="ctrTitle"/>
          </p:nvPr>
        </p:nvSpPr>
        <p:spPr/>
        <p:txBody>
          <a:bodyPr/>
          <a:lstStyle/>
          <a:p>
            <a:r>
              <a:rPr lang="en-US" altLang="zh-HK" dirty="0">
                <a:effectLst>
                  <a:outerShdw blurRad="38100" dist="38100" dir="2700000" algn="tl">
                    <a:srgbClr val="000000">
                      <a:alpha val="43137"/>
                    </a:srgbClr>
                  </a:outerShdw>
                </a:effectLst>
              </a:rPr>
              <a:t>New Restaurant in London</a:t>
            </a:r>
            <a:endParaRPr lang="zh-HK" altLang="en-US" dirty="0">
              <a:effectLst>
                <a:outerShdw blurRad="38100" dist="38100" dir="2700000" algn="tl">
                  <a:srgbClr val="000000">
                    <a:alpha val="43137"/>
                  </a:srgbClr>
                </a:outerShdw>
              </a:effectLst>
            </a:endParaRPr>
          </a:p>
        </p:txBody>
      </p:sp>
      <p:sp>
        <p:nvSpPr>
          <p:cNvPr id="3" name="副標題 2">
            <a:extLst>
              <a:ext uri="{FF2B5EF4-FFF2-40B4-BE49-F238E27FC236}">
                <a16:creationId xmlns:a16="http://schemas.microsoft.com/office/drawing/2014/main" id="{AF214237-1D1A-40F6-BD49-F60EA0BB985B}"/>
              </a:ext>
            </a:extLst>
          </p:cNvPr>
          <p:cNvSpPr>
            <a:spLocks noGrp="1"/>
          </p:cNvSpPr>
          <p:nvPr>
            <p:ph type="subTitle" idx="1"/>
          </p:nvPr>
        </p:nvSpPr>
        <p:spPr/>
        <p:txBody>
          <a:bodyPr/>
          <a:lstStyle/>
          <a:p>
            <a:r>
              <a:rPr lang="en-US" altLang="zh-HK" dirty="0"/>
              <a:t>Data Science </a:t>
            </a:r>
            <a:r>
              <a:rPr lang="en-US" altLang="zh-HK"/>
              <a:t>Capstone Project</a:t>
            </a:r>
            <a:endParaRPr lang="zh-HK" altLang="en-US"/>
          </a:p>
        </p:txBody>
      </p:sp>
    </p:spTree>
    <p:extLst>
      <p:ext uri="{BB962C8B-B14F-4D97-AF65-F5344CB8AC3E}">
        <p14:creationId xmlns:p14="http://schemas.microsoft.com/office/powerpoint/2010/main" val="2521162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57530284-92C0-4062-B9D2-9E89343E6A1F}"/>
              </a:ext>
            </a:extLst>
          </p:cNvPr>
          <p:cNvPicPr/>
          <p:nvPr/>
        </p:nvPicPr>
        <p:blipFill>
          <a:blip r:embed="rId2"/>
          <a:stretch>
            <a:fillRect/>
          </a:stretch>
        </p:blipFill>
        <p:spPr>
          <a:xfrm>
            <a:off x="795866" y="712570"/>
            <a:ext cx="10602941" cy="543423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66595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7B7ABF-9062-4161-BEC8-1DB920A57630}"/>
              </a:ext>
            </a:extLst>
          </p:cNvPr>
          <p:cNvSpPr>
            <a:spLocks noGrp="1"/>
          </p:cNvSpPr>
          <p:nvPr>
            <p:ph type="title"/>
          </p:nvPr>
        </p:nvSpPr>
        <p:spPr/>
        <p:txBody>
          <a:bodyPr/>
          <a:lstStyle/>
          <a:p>
            <a:r>
              <a:rPr lang="en-US" altLang="zh-HK" dirty="0">
                <a:effectLst>
                  <a:outerShdw blurRad="38100" dist="38100" dir="2700000" algn="tl">
                    <a:srgbClr val="000000">
                      <a:alpha val="43137"/>
                    </a:srgbClr>
                  </a:outerShdw>
                </a:effectLst>
              </a:rPr>
              <a:t>METHODOLOGY – Flow of work</a:t>
            </a:r>
            <a:endParaRPr lang="zh-HK" altLang="en-US" dirty="0">
              <a:effectLst>
                <a:outerShdw blurRad="38100" dist="38100" dir="2700000" algn="tl">
                  <a:srgbClr val="000000">
                    <a:alpha val="43137"/>
                  </a:srgbClr>
                </a:outerShdw>
              </a:effectLst>
            </a:endParaRPr>
          </a:p>
        </p:txBody>
      </p:sp>
      <p:sp>
        <p:nvSpPr>
          <p:cNvPr id="3" name="內容版面配置區 2">
            <a:extLst>
              <a:ext uri="{FF2B5EF4-FFF2-40B4-BE49-F238E27FC236}">
                <a16:creationId xmlns:a16="http://schemas.microsoft.com/office/drawing/2014/main" id="{2CC3ABB3-843C-4532-86F6-48DEB835DD41}"/>
              </a:ext>
            </a:extLst>
          </p:cNvPr>
          <p:cNvSpPr>
            <a:spLocks noGrp="1"/>
          </p:cNvSpPr>
          <p:nvPr>
            <p:ph idx="1"/>
          </p:nvPr>
        </p:nvSpPr>
        <p:spPr/>
        <p:txBody>
          <a:bodyPr/>
          <a:lstStyle/>
          <a:p>
            <a:pPr marL="457200" indent="-457200">
              <a:buFont typeface="+mj-lt"/>
              <a:buAutoNum type="arabicPeriod" startAt="3"/>
            </a:pPr>
            <a:r>
              <a:rPr lang="en-US" altLang="zh-HK" dirty="0"/>
              <a:t>I used Python visualization library to visualize the neighborhoods cluster distribution of London city over an interactive leaflet map.</a:t>
            </a:r>
            <a:endParaRPr lang="zh-HK" altLang="en-US" dirty="0"/>
          </a:p>
        </p:txBody>
      </p:sp>
    </p:spTree>
    <p:extLst>
      <p:ext uri="{BB962C8B-B14F-4D97-AF65-F5344CB8AC3E}">
        <p14:creationId xmlns:p14="http://schemas.microsoft.com/office/powerpoint/2010/main" val="1074642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F57C00CD-F713-40BC-9379-C1B81D18C26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31212" y="626533"/>
            <a:ext cx="9385947" cy="5638800"/>
          </a:xfrm>
          <a:prstGeom prst="rect">
            <a:avLst/>
          </a:prstGeom>
          <a:noFill/>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370357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7B7ABF-9062-4161-BEC8-1DB920A57630}"/>
              </a:ext>
            </a:extLst>
          </p:cNvPr>
          <p:cNvSpPr>
            <a:spLocks noGrp="1"/>
          </p:cNvSpPr>
          <p:nvPr>
            <p:ph type="title"/>
          </p:nvPr>
        </p:nvSpPr>
        <p:spPr/>
        <p:txBody>
          <a:bodyPr/>
          <a:lstStyle/>
          <a:p>
            <a:r>
              <a:rPr lang="en-US" altLang="zh-HK" dirty="0">
                <a:effectLst>
                  <a:outerShdw blurRad="38100" dist="38100" dir="2700000" algn="tl">
                    <a:srgbClr val="000000">
                      <a:alpha val="43137"/>
                    </a:srgbClr>
                  </a:outerShdw>
                </a:effectLst>
              </a:rPr>
              <a:t>METHODOLOGY – Flow of work</a:t>
            </a:r>
            <a:endParaRPr lang="zh-HK" altLang="en-US" dirty="0">
              <a:effectLst>
                <a:outerShdw blurRad="38100" dist="38100" dir="2700000" algn="tl">
                  <a:srgbClr val="000000">
                    <a:alpha val="43137"/>
                  </a:srgbClr>
                </a:outerShdw>
              </a:effectLst>
            </a:endParaRPr>
          </a:p>
        </p:txBody>
      </p:sp>
      <p:sp>
        <p:nvSpPr>
          <p:cNvPr id="3" name="內容版面配置區 2">
            <a:extLst>
              <a:ext uri="{FF2B5EF4-FFF2-40B4-BE49-F238E27FC236}">
                <a16:creationId xmlns:a16="http://schemas.microsoft.com/office/drawing/2014/main" id="{2CC3ABB3-843C-4532-86F6-48DEB835DD41}"/>
              </a:ext>
            </a:extLst>
          </p:cNvPr>
          <p:cNvSpPr>
            <a:spLocks noGrp="1"/>
          </p:cNvSpPr>
          <p:nvPr>
            <p:ph idx="1"/>
          </p:nvPr>
        </p:nvSpPr>
        <p:spPr/>
        <p:txBody>
          <a:bodyPr/>
          <a:lstStyle/>
          <a:p>
            <a:pPr marL="457200" indent="-457200">
              <a:buFont typeface="+mj-lt"/>
              <a:buAutoNum type="arabicPeriod" startAt="4"/>
            </a:pPr>
            <a:r>
              <a:rPr lang="en-US" altLang="zh-HK" dirty="0"/>
              <a:t>I processed the retrieved data and the generated dataset was created to be a data frame for all the venues within London, with the postal code, names of boroughs, neighborhoods and their location coordinates (venue latitudes and venue longitudes), by using a python function </a:t>
            </a:r>
            <a:r>
              <a:rPr lang="en-US" altLang="zh-HK" dirty="0" err="1"/>
              <a:t>getNearbyVenues</a:t>
            </a:r>
            <a:r>
              <a:rPr lang="en-US" altLang="zh-HK" dirty="0"/>
              <a:t>(). I performed processing on the raw data and for each venue, I have found the desirable features after the step of data gathering was finished. Our main feature is the category of that venue. I included everything except for the competitors, which are the restaurants.</a:t>
            </a:r>
            <a:endParaRPr lang="zh-HK" altLang="en-US" dirty="0"/>
          </a:p>
        </p:txBody>
      </p:sp>
    </p:spTree>
    <p:extLst>
      <p:ext uri="{BB962C8B-B14F-4D97-AF65-F5344CB8AC3E}">
        <p14:creationId xmlns:p14="http://schemas.microsoft.com/office/powerpoint/2010/main" val="3446903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7B7ABF-9062-4161-BEC8-1DB920A57630}"/>
              </a:ext>
            </a:extLst>
          </p:cNvPr>
          <p:cNvSpPr>
            <a:spLocks noGrp="1"/>
          </p:cNvSpPr>
          <p:nvPr>
            <p:ph type="title"/>
          </p:nvPr>
        </p:nvSpPr>
        <p:spPr/>
        <p:txBody>
          <a:bodyPr/>
          <a:lstStyle/>
          <a:p>
            <a:r>
              <a:rPr lang="en-US" altLang="zh-HK" dirty="0">
                <a:effectLst>
                  <a:outerShdw blurRad="38100" dist="38100" dir="2700000" algn="tl">
                    <a:srgbClr val="000000">
                      <a:alpha val="43137"/>
                    </a:srgbClr>
                  </a:outerShdw>
                </a:effectLst>
              </a:rPr>
              <a:t>METHODOLOGY – Flow of work</a:t>
            </a:r>
            <a:endParaRPr lang="zh-HK" altLang="en-US" dirty="0">
              <a:effectLst>
                <a:outerShdw blurRad="38100" dist="38100" dir="2700000" algn="tl">
                  <a:srgbClr val="000000">
                    <a:alpha val="43137"/>
                  </a:srgbClr>
                </a:outerShdw>
              </a:effectLst>
            </a:endParaRPr>
          </a:p>
        </p:txBody>
      </p:sp>
      <p:sp>
        <p:nvSpPr>
          <p:cNvPr id="3" name="內容版面配置區 2">
            <a:extLst>
              <a:ext uri="{FF2B5EF4-FFF2-40B4-BE49-F238E27FC236}">
                <a16:creationId xmlns:a16="http://schemas.microsoft.com/office/drawing/2014/main" id="{2CC3ABB3-843C-4532-86F6-48DEB835DD41}"/>
              </a:ext>
            </a:extLst>
          </p:cNvPr>
          <p:cNvSpPr>
            <a:spLocks noGrp="1"/>
          </p:cNvSpPr>
          <p:nvPr>
            <p:ph idx="1"/>
          </p:nvPr>
        </p:nvSpPr>
        <p:spPr/>
        <p:txBody>
          <a:bodyPr/>
          <a:lstStyle/>
          <a:p>
            <a:pPr marL="457200" indent="-457200">
              <a:buFont typeface="+mj-lt"/>
              <a:buAutoNum type="arabicPeriod" startAt="4"/>
            </a:pPr>
            <a:r>
              <a:rPr lang="en-US" altLang="zh-HK" dirty="0"/>
              <a:t>After that, venue's category was to be the area’s hot spot and each venue would have their own featured columns. After that I have combined all stores columns to be total stores and have combined all shops columns to be total shops, with the simple assumption of equal amount of customer in all stores and all shops. For the purpose of analyzing in statistical way and the use of machine learning, the dataset was well prepared.</a:t>
            </a:r>
            <a:endParaRPr lang="zh-HK" altLang="en-US" dirty="0"/>
          </a:p>
        </p:txBody>
      </p:sp>
    </p:spTree>
    <p:extLst>
      <p:ext uri="{BB962C8B-B14F-4D97-AF65-F5344CB8AC3E}">
        <p14:creationId xmlns:p14="http://schemas.microsoft.com/office/powerpoint/2010/main" val="178716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7B7ABF-9062-4161-BEC8-1DB920A57630}"/>
              </a:ext>
            </a:extLst>
          </p:cNvPr>
          <p:cNvSpPr>
            <a:spLocks noGrp="1"/>
          </p:cNvSpPr>
          <p:nvPr>
            <p:ph type="title"/>
          </p:nvPr>
        </p:nvSpPr>
        <p:spPr/>
        <p:txBody>
          <a:bodyPr/>
          <a:lstStyle/>
          <a:p>
            <a:r>
              <a:rPr lang="en-US" altLang="zh-HK" dirty="0">
                <a:effectLst>
                  <a:outerShdw blurRad="38100" dist="38100" dir="2700000" algn="tl">
                    <a:srgbClr val="000000">
                      <a:alpha val="43137"/>
                    </a:srgbClr>
                  </a:outerShdw>
                </a:effectLst>
              </a:rPr>
              <a:t>METHODOLOGY – Flow of work</a:t>
            </a:r>
            <a:endParaRPr lang="zh-HK" altLang="en-US" dirty="0">
              <a:effectLst>
                <a:outerShdw blurRad="38100" dist="38100" dir="2700000" algn="tl">
                  <a:srgbClr val="000000">
                    <a:alpha val="43137"/>
                  </a:srgbClr>
                </a:outerShdw>
              </a:effectLst>
            </a:endParaRPr>
          </a:p>
        </p:txBody>
      </p:sp>
      <p:sp>
        <p:nvSpPr>
          <p:cNvPr id="3" name="內容版面配置區 2">
            <a:extLst>
              <a:ext uri="{FF2B5EF4-FFF2-40B4-BE49-F238E27FC236}">
                <a16:creationId xmlns:a16="http://schemas.microsoft.com/office/drawing/2014/main" id="{2CC3ABB3-843C-4532-86F6-48DEB835DD41}"/>
              </a:ext>
            </a:extLst>
          </p:cNvPr>
          <p:cNvSpPr>
            <a:spLocks noGrp="1"/>
          </p:cNvSpPr>
          <p:nvPr>
            <p:ph idx="1"/>
          </p:nvPr>
        </p:nvSpPr>
        <p:spPr/>
        <p:txBody>
          <a:bodyPr/>
          <a:lstStyle/>
          <a:p>
            <a:pPr marL="457200" indent="-457200">
              <a:buFont typeface="+mj-lt"/>
              <a:buAutoNum type="arabicPeriod" startAt="5"/>
            </a:pPr>
            <a:r>
              <a:rPr lang="en-US" altLang="zh-HK" dirty="0"/>
              <a:t>For the gathered data, I used K means clustering, which is one of the unsupervised machine learning algorithms to form the clusters of different categories of places residing in and around the neighborhoods. In this case, I segmented and clustered neighborhoods by using K means clustering method.</a:t>
            </a:r>
            <a:endParaRPr lang="zh-HK" altLang="en-US" dirty="0"/>
          </a:p>
        </p:txBody>
      </p:sp>
    </p:spTree>
    <p:extLst>
      <p:ext uri="{BB962C8B-B14F-4D97-AF65-F5344CB8AC3E}">
        <p14:creationId xmlns:p14="http://schemas.microsoft.com/office/powerpoint/2010/main" val="618376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7B7ABF-9062-4161-BEC8-1DB920A57630}"/>
              </a:ext>
            </a:extLst>
          </p:cNvPr>
          <p:cNvSpPr>
            <a:spLocks noGrp="1"/>
          </p:cNvSpPr>
          <p:nvPr>
            <p:ph type="title"/>
          </p:nvPr>
        </p:nvSpPr>
        <p:spPr/>
        <p:txBody>
          <a:bodyPr/>
          <a:lstStyle/>
          <a:p>
            <a:r>
              <a:rPr lang="en-US" altLang="zh-HK" dirty="0">
                <a:effectLst>
                  <a:outerShdw blurRad="38100" dist="38100" dir="2700000" algn="tl">
                    <a:srgbClr val="000000">
                      <a:alpha val="43137"/>
                    </a:srgbClr>
                  </a:outerShdw>
                </a:effectLst>
              </a:rPr>
              <a:t>METHODOLOGY – Flow of work</a:t>
            </a:r>
            <a:endParaRPr lang="zh-HK" altLang="en-US" dirty="0">
              <a:effectLst>
                <a:outerShdw blurRad="38100" dist="38100" dir="2700000" algn="tl">
                  <a:srgbClr val="000000">
                    <a:alpha val="43137"/>
                  </a:srgbClr>
                </a:outerShdw>
              </a:effectLst>
            </a:endParaRPr>
          </a:p>
        </p:txBody>
      </p:sp>
      <p:sp>
        <p:nvSpPr>
          <p:cNvPr id="3" name="內容版面配置區 2">
            <a:extLst>
              <a:ext uri="{FF2B5EF4-FFF2-40B4-BE49-F238E27FC236}">
                <a16:creationId xmlns:a16="http://schemas.microsoft.com/office/drawing/2014/main" id="{2CC3ABB3-843C-4532-86F6-48DEB835DD41}"/>
              </a:ext>
            </a:extLst>
          </p:cNvPr>
          <p:cNvSpPr>
            <a:spLocks noGrp="1"/>
          </p:cNvSpPr>
          <p:nvPr>
            <p:ph idx="1"/>
          </p:nvPr>
        </p:nvSpPr>
        <p:spPr/>
        <p:txBody>
          <a:bodyPr/>
          <a:lstStyle/>
          <a:p>
            <a:pPr marL="457200" indent="-457200">
              <a:buFont typeface="+mj-lt"/>
              <a:buAutoNum type="arabicPeriod" startAt="5"/>
            </a:pPr>
            <a:r>
              <a:rPr lang="en-US" altLang="zh-HK" dirty="0"/>
              <a:t>Since London has 509 neighborhoods, I have tried different numbers of clusters and finally choose that 40 clusters are essential for us to handle the problem, so that to make sure that the number of neighborhoods in the best group becomes one only. I updated the dataset and then created a column for each neighborhood to represent the group when clustering was finished. After that, I present the result.</a:t>
            </a:r>
            <a:endParaRPr lang="zh-HK" altLang="en-US" dirty="0"/>
          </a:p>
        </p:txBody>
      </p:sp>
    </p:spTree>
    <p:extLst>
      <p:ext uri="{BB962C8B-B14F-4D97-AF65-F5344CB8AC3E}">
        <p14:creationId xmlns:p14="http://schemas.microsoft.com/office/powerpoint/2010/main" val="2173984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C2BCC3-8495-4CBE-8C37-14F6F9532FB5}"/>
              </a:ext>
            </a:extLst>
          </p:cNvPr>
          <p:cNvSpPr>
            <a:spLocks noGrp="1"/>
          </p:cNvSpPr>
          <p:nvPr>
            <p:ph type="title"/>
          </p:nvPr>
        </p:nvSpPr>
        <p:spPr/>
        <p:txBody>
          <a:bodyPr/>
          <a:lstStyle/>
          <a:p>
            <a:r>
              <a:rPr lang="en-US" altLang="zh-HK" dirty="0">
                <a:effectLst>
                  <a:outerShdw blurRad="38100" dist="38100" dir="2700000" algn="tl">
                    <a:srgbClr val="000000">
                      <a:alpha val="43137"/>
                    </a:srgbClr>
                  </a:outerShdw>
                </a:effectLst>
              </a:rPr>
              <a:t>RESULT &amp; DISCUSSION</a:t>
            </a:r>
            <a:endParaRPr lang="zh-HK" altLang="en-US" dirty="0">
              <a:effectLst>
                <a:outerShdw blurRad="38100" dist="38100" dir="2700000" algn="tl">
                  <a:srgbClr val="000000">
                    <a:alpha val="43137"/>
                  </a:srgbClr>
                </a:outerShdw>
              </a:effectLst>
            </a:endParaRPr>
          </a:p>
        </p:txBody>
      </p:sp>
      <p:sp>
        <p:nvSpPr>
          <p:cNvPr id="3" name="內容版面配置區 2">
            <a:extLst>
              <a:ext uri="{FF2B5EF4-FFF2-40B4-BE49-F238E27FC236}">
                <a16:creationId xmlns:a16="http://schemas.microsoft.com/office/drawing/2014/main" id="{C4646569-2A18-4855-8333-11892E9EDA3C}"/>
              </a:ext>
            </a:extLst>
          </p:cNvPr>
          <p:cNvSpPr>
            <a:spLocks noGrp="1"/>
          </p:cNvSpPr>
          <p:nvPr>
            <p:ph idx="1"/>
          </p:nvPr>
        </p:nvSpPr>
        <p:spPr/>
        <p:txBody>
          <a:bodyPr/>
          <a:lstStyle/>
          <a:p>
            <a:r>
              <a:rPr lang="en-US" altLang="zh-HK" dirty="0"/>
              <a:t>The </a:t>
            </a:r>
            <a:r>
              <a:rPr lang="en-US" altLang="zh-HK" dirty="0" err="1"/>
              <a:t>centres</a:t>
            </a:r>
            <a:r>
              <a:rPr lang="en-US" altLang="zh-HK" dirty="0"/>
              <a:t> of clusters have been used and their total stores and also total shops were compared.</a:t>
            </a:r>
          </a:p>
          <a:p>
            <a:r>
              <a:rPr lang="en-US" altLang="zh-HK" dirty="0"/>
              <a:t>I recommended the investor for which the total sum of the centre of the group is the highest.</a:t>
            </a:r>
            <a:endParaRPr lang="zh-HK" altLang="en-US" dirty="0"/>
          </a:p>
        </p:txBody>
      </p:sp>
    </p:spTree>
    <p:extLst>
      <p:ext uri="{BB962C8B-B14F-4D97-AF65-F5344CB8AC3E}">
        <p14:creationId xmlns:p14="http://schemas.microsoft.com/office/powerpoint/2010/main" val="2252649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C2BCC3-8495-4CBE-8C37-14F6F9532FB5}"/>
              </a:ext>
            </a:extLst>
          </p:cNvPr>
          <p:cNvSpPr>
            <a:spLocks noGrp="1"/>
          </p:cNvSpPr>
          <p:nvPr>
            <p:ph type="title"/>
          </p:nvPr>
        </p:nvSpPr>
        <p:spPr/>
        <p:txBody>
          <a:bodyPr/>
          <a:lstStyle/>
          <a:p>
            <a:r>
              <a:rPr lang="en-US" altLang="zh-HK" dirty="0">
                <a:effectLst>
                  <a:outerShdw blurRad="38100" dist="38100" dir="2700000" algn="tl">
                    <a:srgbClr val="000000">
                      <a:alpha val="43137"/>
                    </a:srgbClr>
                  </a:outerShdw>
                </a:effectLst>
              </a:rPr>
              <a:t>RESULT &amp; DISCUSSION</a:t>
            </a:r>
            <a:endParaRPr lang="zh-HK" altLang="en-US" dirty="0">
              <a:effectLst>
                <a:outerShdw blurRad="38100" dist="38100" dir="2700000" algn="tl">
                  <a:srgbClr val="000000">
                    <a:alpha val="43137"/>
                  </a:srgbClr>
                </a:outerShdw>
              </a:effectLst>
            </a:endParaRPr>
          </a:p>
        </p:txBody>
      </p:sp>
      <p:sp>
        <p:nvSpPr>
          <p:cNvPr id="3" name="內容版面配置區 2">
            <a:extLst>
              <a:ext uri="{FF2B5EF4-FFF2-40B4-BE49-F238E27FC236}">
                <a16:creationId xmlns:a16="http://schemas.microsoft.com/office/drawing/2014/main" id="{C4646569-2A18-4855-8333-11892E9EDA3C}"/>
              </a:ext>
            </a:extLst>
          </p:cNvPr>
          <p:cNvSpPr>
            <a:spLocks noGrp="1"/>
          </p:cNvSpPr>
          <p:nvPr>
            <p:ph idx="1"/>
          </p:nvPr>
        </p:nvSpPr>
        <p:spPr/>
        <p:txBody>
          <a:bodyPr>
            <a:normAutofit lnSpcReduction="10000"/>
          </a:bodyPr>
          <a:lstStyle/>
          <a:p>
            <a:r>
              <a:rPr lang="en-US" altLang="zh-HK" dirty="0"/>
              <a:t>After applied the K means clustering method to the resultant </a:t>
            </a:r>
            <a:r>
              <a:rPr lang="en-US" altLang="zh-HK" dirty="0" err="1"/>
              <a:t>dataframe</a:t>
            </a:r>
            <a:r>
              <a:rPr lang="en-US" altLang="zh-HK" dirty="0"/>
              <a:t> to segment the data, and according to the calculation of the 40 group cluster (total stores, total shops and other related venues), there are 7 groups in total that the total sum is not less than 70.</a:t>
            </a:r>
          </a:p>
          <a:p>
            <a:r>
              <a:rPr lang="en-US" altLang="zh-HK" dirty="0"/>
              <a:t>For the best three, the total sum of the 3</a:t>
            </a:r>
            <a:r>
              <a:rPr lang="en-US" altLang="zh-HK" baseline="30000" dirty="0"/>
              <a:t>rd</a:t>
            </a:r>
            <a:r>
              <a:rPr lang="en-US" altLang="zh-HK" dirty="0"/>
              <a:t> best group, i.e. Group 23, is 75, while the total sum of the 2</a:t>
            </a:r>
            <a:r>
              <a:rPr lang="en-US" altLang="zh-HK" baseline="30000" dirty="0"/>
              <a:t>nd</a:t>
            </a:r>
            <a:r>
              <a:rPr lang="en-US" altLang="zh-HK" dirty="0"/>
              <a:t> best group, i.e. Group 9, is 76 and the total sum of the 1</a:t>
            </a:r>
            <a:r>
              <a:rPr lang="en-US" altLang="zh-HK" baseline="30000" dirty="0"/>
              <a:t>st</a:t>
            </a:r>
            <a:r>
              <a:rPr lang="en-US" altLang="zh-HK" dirty="0"/>
              <a:t> best group, i.e. Group 36, is 89. For the 1</a:t>
            </a:r>
            <a:r>
              <a:rPr lang="en-US" altLang="zh-HK" baseline="30000" dirty="0"/>
              <a:t>st</a:t>
            </a:r>
            <a:r>
              <a:rPr lang="en-US" altLang="zh-HK" dirty="0"/>
              <a:t> best group, there is only one neighborhood called Coombe, which is the best location to open a restaurant in London.</a:t>
            </a:r>
            <a:endParaRPr lang="zh-HK" altLang="en-US" dirty="0"/>
          </a:p>
        </p:txBody>
      </p:sp>
    </p:spTree>
    <p:extLst>
      <p:ext uri="{BB962C8B-B14F-4D97-AF65-F5344CB8AC3E}">
        <p14:creationId xmlns:p14="http://schemas.microsoft.com/office/powerpoint/2010/main" val="547167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238CA6-721E-4FC6-8E9E-BA418A737D94}"/>
              </a:ext>
            </a:extLst>
          </p:cNvPr>
          <p:cNvSpPr>
            <a:spLocks noGrp="1"/>
          </p:cNvSpPr>
          <p:nvPr>
            <p:ph type="title"/>
          </p:nvPr>
        </p:nvSpPr>
        <p:spPr/>
        <p:txBody>
          <a:bodyPr/>
          <a:lstStyle/>
          <a:p>
            <a:r>
              <a:rPr lang="en-US" altLang="zh-HK" dirty="0">
                <a:effectLst>
                  <a:outerShdw blurRad="38100" dist="38100" dir="2700000" algn="tl">
                    <a:srgbClr val="000000">
                      <a:alpha val="43137"/>
                    </a:srgbClr>
                  </a:outerShdw>
                </a:effectLst>
              </a:rPr>
              <a:t>CONCLUSION</a:t>
            </a:r>
            <a:endParaRPr lang="zh-HK" altLang="en-US" dirty="0">
              <a:effectLst>
                <a:outerShdw blurRad="38100" dist="38100" dir="2700000" algn="tl">
                  <a:srgbClr val="000000">
                    <a:alpha val="43137"/>
                  </a:srgbClr>
                </a:outerShdw>
              </a:effectLst>
            </a:endParaRPr>
          </a:p>
        </p:txBody>
      </p:sp>
      <p:sp>
        <p:nvSpPr>
          <p:cNvPr id="3" name="內容版面配置區 2">
            <a:extLst>
              <a:ext uri="{FF2B5EF4-FFF2-40B4-BE49-F238E27FC236}">
                <a16:creationId xmlns:a16="http://schemas.microsoft.com/office/drawing/2014/main" id="{B5DB0417-F810-41A0-B102-94975E9936F2}"/>
              </a:ext>
            </a:extLst>
          </p:cNvPr>
          <p:cNvSpPr>
            <a:spLocks noGrp="1"/>
          </p:cNvSpPr>
          <p:nvPr>
            <p:ph idx="1"/>
          </p:nvPr>
        </p:nvSpPr>
        <p:spPr/>
        <p:txBody>
          <a:bodyPr/>
          <a:lstStyle/>
          <a:p>
            <a:r>
              <a:rPr lang="en-US" altLang="zh-HK" dirty="0"/>
              <a:t>In conclusion, based on the biggest volume of customers, which is positively correlated to the demand of eating out, the investor is recommended to consider </a:t>
            </a:r>
            <a:r>
              <a:rPr lang="en-US" altLang="zh-HK" b="1" u="sng" dirty="0">
                <a:solidFill>
                  <a:srgbClr val="0070C0"/>
                </a:solidFill>
              </a:rPr>
              <a:t>Coombe</a:t>
            </a:r>
            <a:r>
              <a:rPr lang="en-US" altLang="zh-HK" dirty="0"/>
              <a:t> as the optimal neighborhood to invest the new restaurant. </a:t>
            </a:r>
          </a:p>
          <a:p>
            <a:r>
              <a:rPr lang="en-US" altLang="zh-HK" dirty="0"/>
              <a:t>Nevertheless, there may be some additional factors that the investor needed to be considered in the decision process, such as rental cost, availability and transportation, etc. </a:t>
            </a:r>
          </a:p>
          <a:p>
            <a:r>
              <a:rPr lang="en-US" altLang="zh-HK" dirty="0"/>
              <a:t>Final decision on location of restaurant will be made by the investor based on the biggest volume of customers, budgets and other reasonable factors.</a:t>
            </a:r>
            <a:endParaRPr lang="zh-HK" altLang="en-US" dirty="0"/>
          </a:p>
        </p:txBody>
      </p:sp>
    </p:spTree>
    <p:extLst>
      <p:ext uri="{BB962C8B-B14F-4D97-AF65-F5344CB8AC3E}">
        <p14:creationId xmlns:p14="http://schemas.microsoft.com/office/powerpoint/2010/main" val="2592982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D28081-F80A-41B6-828C-874F6F5D261B}"/>
              </a:ext>
            </a:extLst>
          </p:cNvPr>
          <p:cNvSpPr>
            <a:spLocks noGrp="1"/>
          </p:cNvSpPr>
          <p:nvPr>
            <p:ph type="title"/>
          </p:nvPr>
        </p:nvSpPr>
        <p:spPr/>
        <p:txBody>
          <a:bodyPr/>
          <a:lstStyle/>
          <a:p>
            <a:r>
              <a:rPr lang="en-US" altLang="zh-HK" dirty="0">
                <a:effectLst>
                  <a:outerShdw blurRad="38100" dist="38100" dir="2700000" algn="tl">
                    <a:srgbClr val="000000">
                      <a:alpha val="43137"/>
                    </a:srgbClr>
                  </a:outerShdw>
                </a:effectLst>
              </a:rPr>
              <a:t>CONTENT</a:t>
            </a:r>
            <a:endParaRPr lang="zh-HK" altLang="en-US" dirty="0">
              <a:effectLst>
                <a:outerShdw blurRad="38100" dist="38100" dir="2700000" algn="tl">
                  <a:srgbClr val="000000">
                    <a:alpha val="43137"/>
                  </a:srgbClr>
                </a:outerShdw>
              </a:effectLst>
            </a:endParaRPr>
          </a:p>
        </p:txBody>
      </p:sp>
      <p:sp>
        <p:nvSpPr>
          <p:cNvPr id="3" name="內容版面配置區 2">
            <a:extLst>
              <a:ext uri="{FF2B5EF4-FFF2-40B4-BE49-F238E27FC236}">
                <a16:creationId xmlns:a16="http://schemas.microsoft.com/office/drawing/2014/main" id="{9EA454CA-51D6-4C60-B88F-93C145036A66}"/>
              </a:ext>
            </a:extLst>
          </p:cNvPr>
          <p:cNvSpPr>
            <a:spLocks noGrp="1"/>
          </p:cNvSpPr>
          <p:nvPr>
            <p:ph idx="1"/>
          </p:nvPr>
        </p:nvSpPr>
        <p:spPr/>
        <p:txBody>
          <a:bodyPr/>
          <a:lstStyle/>
          <a:p>
            <a:pPr marL="457200" indent="-457200">
              <a:buFont typeface="+mj-lt"/>
              <a:buAutoNum type="arabicPeriod"/>
            </a:pPr>
            <a:r>
              <a:rPr lang="en-US" altLang="zh-HK" sz="3200" dirty="0"/>
              <a:t>Introduction</a:t>
            </a:r>
          </a:p>
          <a:p>
            <a:pPr marL="457200" indent="-457200">
              <a:buFont typeface="+mj-lt"/>
              <a:buAutoNum type="arabicPeriod"/>
            </a:pPr>
            <a:r>
              <a:rPr lang="en-US" altLang="zh-HK" sz="3200" dirty="0"/>
              <a:t>Data</a:t>
            </a:r>
          </a:p>
          <a:p>
            <a:pPr marL="457200" indent="-457200">
              <a:buFont typeface="+mj-lt"/>
              <a:buAutoNum type="arabicPeriod"/>
            </a:pPr>
            <a:r>
              <a:rPr lang="en-US" altLang="zh-HK" sz="3200" dirty="0"/>
              <a:t>Methodology</a:t>
            </a:r>
          </a:p>
          <a:p>
            <a:pPr marL="457200" indent="-457200">
              <a:buFont typeface="+mj-lt"/>
              <a:buAutoNum type="arabicPeriod"/>
            </a:pPr>
            <a:r>
              <a:rPr lang="en-US" altLang="zh-HK" sz="3200"/>
              <a:t>Result &amp; </a:t>
            </a:r>
            <a:r>
              <a:rPr lang="en-US" altLang="zh-HK" sz="3200" dirty="0"/>
              <a:t>Discussion</a:t>
            </a:r>
          </a:p>
          <a:p>
            <a:pPr marL="457200" indent="-457200">
              <a:buFont typeface="+mj-lt"/>
              <a:buAutoNum type="arabicPeriod"/>
            </a:pPr>
            <a:r>
              <a:rPr lang="en-US" altLang="zh-HK" sz="3200" dirty="0"/>
              <a:t>Conclusion</a:t>
            </a:r>
          </a:p>
          <a:p>
            <a:pPr marL="457200" indent="-457200">
              <a:buFont typeface="+mj-lt"/>
              <a:buAutoNum type="arabicPeriod"/>
            </a:pPr>
            <a:endParaRPr lang="zh-HK" altLang="en-US" dirty="0"/>
          </a:p>
        </p:txBody>
      </p:sp>
    </p:spTree>
    <p:extLst>
      <p:ext uri="{BB962C8B-B14F-4D97-AF65-F5344CB8AC3E}">
        <p14:creationId xmlns:p14="http://schemas.microsoft.com/office/powerpoint/2010/main" val="663011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8973C6-860D-4EBE-B7AC-5E32E066BBC1}"/>
              </a:ext>
            </a:extLst>
          </p:cNvPr>
          <p:cNvSpPr>
            <a:spLocks noGrp="1"/>
          </p:cNvSpPr>
          <p:nvPr>
            <p:ph type="title"/>
          </p:nvPr>
        </p:nvSpPr>
        <p:spPr>
          <a:xfrm>
            <a:off x="838200" y="2766219"/>
            <a:ext cx="10515600" cy="1325563"/>
          </a:xfrm>
        </p:spPr>
        <p:txBody>
          <a:bodyPr>
            <a:normAutofit/>
          </a:bodyPr>
          <a:lstStyle/>
          <a:p>
            <a:pPr algn="ctr"/>
            <a:r>
              <a:rPr lang="en-US" altLang="zh-HK" sz="8000">
                <a:effectLst>
                  <a:outerShdw blurRad="38100" dist="38100" dir="2700000" algn="tl">
                    <a:srgbClr val="000000">
                      <a:alpha val="43137"/>
                    </a:srgbClr>
                  </a:outerShdw>
                </a:effectLst>
              </a:rPr>
              <a:t>Thanks!</a:t>
            </a:r>
            <a:endParaRPr lang="zh-HK" altLang="en-US" sz="8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37642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24FED3-667F-4A44-8E5A-1C268274AEE0}"/>
              </a:ext>
            </a:extLst>
          </p:cNvPr>
          <p:cNvSpPr>
            <a:spLocks noGrp="1"/>
          </p:cNvSpPr>
          <p:nvPr>
            <p:ph type="title"/>
          </p:nvPr>
        </p:nvSpPr>
        <p:spPr/>
        <p:txBody>
          <a:bodyPr/>
          <a:lstStyle/>
          <a:p>
            <a:r>
              <a:rPr lang="en-US" altLang="zh-HK" dirty="0">
                <a:effectLst>
                  <a:outerShdw blurRad="38100" dist="38100" dir="2700000" algn="tl">
                    <a:srgbClr val="000000">
                      <a:alpha val="43137"/>
                    </a:srgbClr>
                  </a:outerShdw>
                </a:effectLst>
              </a:rPr>
              <a:t>INTRODUCTION</a:t>
            </a:r>
            <a:endParaRPr lang="zh-HK" altLang="en-US" dirty="0">
              <a:effectLst>
                <a:outerShdw blurRad="38100" dist="38100" dir="2700000" algn="tl">
                  <a:srgbClr val="000000">
                    <a:alpha val="43137"/>
                  </a:srgbClr>
                </a:outerShdw>
              </a:effectLst>
            </a:endParaRPr>
          </a:p>
        </p:txBody>
      </p:sp>
      <p:sp>
        <p:nvSpPr>
          <p:cNvPr id="3" name="內容版面配置區 2">
            <a:extLst>
              <a:ext uri="{FF2B5EF4-FFF2-40B4-BE49-F238E27FC236}">
                <a16:creationId xmlns:a16="http://schemas.microsoft.com/office/drawing/2014/main" id="{B7D323EF-6952-43CC-B8A6-96EEC17AB98F}"/>
              </a:ext>
            </a:extLst>
          </p:cNvPr>
          <p:cNvSpPr>
            <a:spLocks noGrp="1"/>
          </p:cNvSpPr>
          <p:nvPr>
            <p:ph idx="1"/>
          </p:nvPr>
        </p:nvSpPr>
        <p:spPr/>
        <p:txBody>
          <a:bodyPr/>
          <a:lstStyle/>
          <a:p>
            <a:r>
              <a:rPr lang="en-US" altLang="zh-HK" dirty="0"/>
              <a:t>A new investor who living in London has contacted me looking to open a restaurant in her place. Nevertheless, she doesn’t know in which neighborhood the restaurant would gain more focus from the customers and face lesser competition from other restaurants. </a:t>
            </a:r>
          </a:p>
          <a:p>
            <a:r>
              <a:rPr lang="en-US" altLang="zh-HK" dirty="0"/>
              <a:t>Since it is very important to choose one of the most suitable neighborhood and this is an essential step for the success of the business in the future, I would like to use the knowledge in this course to help her by conducting some useful analysis.</a:t>
            </a:r>
            <a:endParaRPr lang="zh-HK" altLang="en-US" dirty="0"/>
          </a:p>
        </p:txBody>
      </p:sp>
    </p:spTree>
    <p:extLst>
      <p:ext uri="{BB962C8B-B14F-4D97-AF65-F5344CB8AC3E}">
        <p14:creationId xmlns:p14="http://schemas.microsoft.com/office/powerpoint/2010/main" val="799846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9DD579-49B4-4C19-B9DE-441E7635AD19}"/>
              </a:ext>
            </a:extLst>
          </p:cNvPr>
          <p:cNvSpPr>
            <a:spLocks noGrp="1"/>
          </p:cNvSpPr>
          <p:nvPr>
            <p:ph type="title"/>
          </p:nvPr>
        </p:nvSpPr>
        <p:spPr/>
        <p:txBody>
          <a:bodyPr/>
          <a:lstStyle/>
          <a:p>
            <a:r>
              <a:rPr lang="en-US" altLang="zh-HK" dirty="0">
                <a:effectLst>
                  <a:outerShdw blurRad="38100" dist="38100" dir="2700000" algn="tl">
                    <a:srgbClr val="000000">
                      <a:alpha val="43137"/>
                    </a:srgbClr>
                  </a:outerShdw>
                </a:effectLst>
              </a:rPr>
              <a:t>DATA</a:t>
            </a:r>
            <a:endParaRPr lang="zh-HK" altLang="en-US" dirty="0">
              <a:effectLst>
                <a:outerShdw blurRad="38100" dist="38100" dir="2700000" algn="tl">
                  <a:srgbClr val="000000">
                    <a:alpha val="43137"/>
                  </a:srgbClr>
                </a:outerShdw>
              </a:effectLst>
            </a:endParaRPr>
          </a:p>
        </p:txBody>
      </p:sp>
      <p:sp>
        <p:nvSpPr>
          <p:cNvPr id="3" name="內容版面配置區 2">
            <a:extLst>
              <a:ext uri="{FF2B5EF4-FFF2-40B4-BE49-F238E27FC236}">
                <a16:creationId xmlns:a16="http://schemas.microsoft.com/office/drawing/2014/main" id="{118F8BBA-E54B-4FB7-B273-398AC5C9E204}"/>
              </a:ext>
            </a:extLst>
          </p:cNvPr>
          <p:cNvSpPr>
            <a:spLocks noGrp="1"/>
          </p:cNvSpPr>
          <p:nvPr>
            <p:ph idx="1"/>
          </p:nvPr>
        </p:nvSpPr>
        <p:spPr/>
        <p:txBody>
          <a:bodyPr>
            <a:normAutofit/>
          </a:bodyPr>
          <a:lstStyle/>
          <a:p>
            <a:r>
              <a:rPr lang="en-US" altLang="zh-HK" dirty="0"/>
              <a:t>I will collect the data from three major sources, and use the following steps to solve the problem. </a:t>
            </a:r>
          </a:p>
          <a:p>
            <a:r>
              <a:rPr lang="en-US" altLang="zh-HK" dirty="0"/>
              <a:t>1st, from Wikipedia webpage (</a:t>
            </a:r>
            <a:r>
              <a:rPr lang="en-US" altLang="zh-HK" u="sng" dirty="0">
                <a:hlinkClick r:id="rId2"/>
              </a:rPr>
              <a:t>https://en.m.wikipedia.org/wiki/List_of_areas_of_London</a:t>
            </a:r>
            <a:r>
              <a:rPr lang="en-US" altLang="zh-HK" dirty="0"/>
              <a:t>), which</a:t>
            </a:r>
            <a:r>
              <a:rPr lang="en-US" altLang="zh-HK" u="sng" dirty="0"/>
              <a:t> c</a:t>
            </a:r>
            <a:r>
              <a:rPr lang="en-US" altLang="zh-HK" dirty="0"/>
              <a:t>ontains the information of postal codes, boroughs and neighborhoods of London, so that I can extract geography information of London. </a:t>
            </a:r>
          </a:p>
        </p:txBody>
      </p:sp>
    </p:spTree>
    <p:extLst>
      <p:ext uri="{BB962C8B-B14F-4D97-AF65-F5344CB8AC3E}">
        <p14:creationId xmlns:p14="http://schemas.microsoft.com/office/powerpoint/2010/main" val="104287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89C28C-7F6F-4FD9-B518-38D83251890B}"/>
              </a:ext>
            </a:extLst>
          </p:cNvPr>
          <p:cNvSpPr>
            <a:spLocks noGrp="1"/>
          </p:cNvSpPr>
          <p:nvPr>
            <p:ph type="title"/>
          </p:nvPr>
        </p:nvSpPr>
        <p:spPr/>
        <p:txBody>
          <a:bodyPr/>
          <a:lstStyle/>
          <a:p>
            <a:r>
              <a:rPr lang="en-US" altLang="zh-HK" dirty="0">
                <a:effectLst>
                  <a:outerShdw blurRad="38100" dist="38100" dir="2700000" algn="tl">
                    <a:srgbClr val="000000">
                      <a:alpha val="43137"/>
                    </a:srgbClr>
                  </a:outerShdw>
                </a:effectLst>
              </a:rPr>
              <a:t>DATA</a:t>
            </a:r>
            <a:endParaRPr lang="zh-HK" altLang="en-US" dirty="0">
              <a:effectLst>
                <a:outerShdw blurRad="38100" dist="38100" dir="2700000" algn="tl">
                  <a:srgbClr val="000000">
                    <a:alpha val="43137"/>
                  </a:srgbClr>
                </a:outerShdw>
              </a:effectLst>
            </a:endParaRPr>
          </a:p>
        </p:txBody>
      </p:sp>
      <p:sp>
        <p:nvSpPr>
          <p:cNvPr id="3" name="內容版面配置區 2">
            <a:extLst>
              <a:ext uri="{FF2B5EF4-FFF2-40B4-BE49-F238E27FC236}">
                <a16:creationId xmlns:a16="http://schemas.microsoft.com/office/drawing/2014/main" id="{3550CBFF-5226-4582-A925-07E4CF2D3DE3}"/>
              </a:ext>
            </a:extLst>
          </p:cNvPr>
          <p:cNvSpPr>
            <a:spLocks noGrp="1"/>
          </p:cNvSpPr>
          <p:nvPr>
            <p:ph idx="1"/>
          </p:nvPr>
        </p:nvSpPr>
        <p:spPr/>
        <p:txBody>
          <a:bodyPr>
            <a:normAutofit/>
          </a:bodyPr>
          <a:lstStyle/>
          <a:p>
            <a:r>
              <a:rPr lang="en-US" altLang="zh-HK" dirty="0"/>
              <a:t>2nd, obtain coordinates data from Geocoder Python package, which provide the longitude and latitude according to London, so that postal code and borough can be converted into their equivalent latitude and longitude values.</a:t>
            </a:r>
          </a:p>
          <a:p>
            <a:r>
              <a:rPr lang="en-US" altLang="zh-HK" dirty="0"/>
              <a:t>3rd, connecting to Foursquare API (</a:t>
            </a:r>
            <a:r>
              <a:rPr lang="en-US" altLang="zh-HK" u="sng" dirty="0">
                <a:hlinkClick r:id="rId2"/>
              </a:rPr>
              <a:t>https://api.foursquare.com</a:t>
            </a:r>
            <a:r>
              <a:rPr lang="en-US" altLang="zh-HK" dirty="0"/>
              <a:t>), which contains most common venues according to the neighborhood, to take data and gather information about venues in each neighborhoods in London city and get the most common venue categories in each neighborhood. Finally, find the best recommendation neighborhoods for the investor.</a:t>
            </a:r>
            <a:endParaRPr lang="zh-HK" altLang="en-US" dirty="0"/>
          </a:p>
        </p:txBody>
      </p:sp>
    </p:spTree>
    <p:extLst>
      <p:ext uri="{BB962C8B-B14F-4D97-AF65-F5344CB8AC3E}">
        <p14:creationId xmlns:p14="http://schemas.microsoft.com/office/powerpoint/2010/main" val="1955627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7B7ABF-9062-4161-BEC8-1DB920A57630}"/>
              </a:ext>
            </a:extLst>
          </p:cNvPr>
          <p:cNvSpPr>
            <a:spLocks noGrp="1"/>
          </p:cNvSpPr>
          <p:nvPr>
            <p:ph type="title"/>
          </p:nvPr>
        </p:nvSpPr>
        <p:spPr/>
        <p:txBody>
          <a:bodyPr>
            <a:normAutofit fontScale="90000"/>
          </a:bodyPr>
          <a:lstStyle/>
          <a:p>
            <a:r>
              <a:rPr lang="en-US" altLang="zh-HK" dirty="0">
                <a:effectLst>
                  <a:outerShdw blurRad="38100" dist="38100" dir="2700000" algn="tl">
                    <a:srgbClr val="000000">
                      <a:alpha val="43137"/>
                    </a:srgbClr>
                  </a:outerShdw>
                </a:effectLst>
              </a:rPr>
              <a:t>METHODOLOGY – Python packages used</a:t>
            </a:r>
            <a:endParaRPr lang="zh-HK" altLang="en-US" dirty="0">
              <a:effectLst>
                <a:outerShdw blurRad="38100" dist="38100" dir="2700000" algn="tl">
                  <a:srgbClr val="000000">
                    <a:alpha val="43137"/>
                  </a:srgbClr>
                </a:outerShdw>
              </a:effectLst>
            </a:endParaRPr>
          </a:p>
        </p:txBody>
      </p:sp>
      <p:graphicFrame>
        <p:nvGraphicFramePr>
          <p:cNvPr id="4" name="內容版面配置區 3">
            <a:extLst>
              <a:ext uri="{FF2B5EF4-FFF2-40B4-BE49-F238E27FC236}">
                <a16:creationId xmlns:a16="http://schemas.microsoft.com/office/drawing/2014/main" id="{077BE1E7-31A9-4783-AF03-798397007302}"/>
              </a:ext>
            </a:extLst>
          </p:cNvPr>
          <p:cNvGraphicFramePr>
            <a:graphicFrameLocks noGrp="1"/>
          </p:cNvGraphicFramePr>
          <p:nvPr>
            <p:ph idx="1"/>
            <p:extLst>
              <p:ext uri="{D42A27DB-BD31-4B8C-83A1-F6EECF244321}">
                <p14:modId xmlns:p14="http://schemas.microsoft.com/office/powerpoint/2010/main" val="4292260948"/>
              </p:ext>
            </p:extLst>
          </p:nvPr>
        </p:nvGraphicFramePr>
        <p:xfrm>
          <a:off x="1295402" y="2556933"/>
          <a:ext cx="9601196" cy="3640671"/>
        </p:xfrm>
        <a:graphic>
          <a:graphicData uri="http://schemas.openxmlformats.org/drawingml/2006/table">
            <a:tbl>
              <a:tblPr firstRow="1" firstCol="1" bandRow="1">
                <a:tableStyleId>{5C22544A-7EE6-4342-B048-85BDC9FD1C3A}</a:tableStyleId>
              </a:tblPr>
              <a:tblGrid>
                <a:gridCol w="2947715">
                  <a:extLst>
                    <a:ext uri="{9D8B030D-6E8A-4147-A177-3AD203B41FA5}">
                      <a16:colId xmlns:a16="http://schemas.microsoft.com/office/drawing/2014/main" val="3237957529"/>
                    </a:ext>
                  </a:extLst>
                </a:gridCol>
                <a:gridCol w="6653481">
                  <a:extLst>
                    <a:ext uri="{9D8B030D-6E8A-4147-A177-3AD203B41FA5}">
                      <a16:colId xmlns:a16="http://schemas.microsoft.com/office/drawing/2014/main" val="2064718467"/>
                    </a:ext>
                  </a:extLst>
                </a:gridCol>
              </a:tblGrid>
              <a:tr h="404519">
                <a:tc>
                  <a:txBody>
                    <a:bodyPr/>
                    <a:lstStyle/>
                    <a:p>
                      <a:pPr algn="ctr">
                        <a:spcAft>
                          <a:spcPts val="0"/>
                        </a:spcAft>
                      </a:pPr>
                      <a:r>
                        <a:rPr lang="en-US" sz="1200" kern="100">
                          <a:effectLst/>
                        </a:rPr>
                        <a:t>Python package</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100">
                          <a:effectLst/>
                        </a:rPr>
                        <a:t>Usage</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477607260"/>
                  </a:ext>
                </a:extLst>
              </a:tr>
              <a:tr h="404519">
                <a:tc>
                  <a:txBody>
                    <a:bodyPr/>
                    <a:lstStyle/>
                    <a:p>
                      <a:pPr algn="ctr">
                        <a:spcAft>
                          <a:spcPts val="0"/>
                        </a:spcAft>
                      </a:pPr>
                      <a:r>
                        <a:rPr lang="en-US" sz="1200" kern="100">
                          <a:effectLst/>
                        </a:rPr>
                        <a:t>Pandas</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100">
                          <a:effectLst/>
                        </a:rPr>
                        <a:t>For data analysis</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683041442"/>
                  </a:ext>
                </a:extLst>
              </a:tr>
              <a:tr h="404519">
                <a:tc>
                  <a:txBody>
                    <a:bodyPr/>
                    <a:lstStyle/>
                    <a:p>
                      <a:pPr algn="ctr">
                        <a:spcAft>
                          <a:spcPts val="0"/>
                        </a:spcAft>
                      </a:pPr>
                      <a:r>
                        <a:rPr lang="en-US" sz="1200" kern="100">
                          <a:effectLst/>
                        </a:rPr>
                        <a:t>Numpy</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100">
                          <a:effectLst/>
                        </a:rPr>
                        <a:t>For handle data in a vectorized manner</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59823734"/>
                  </a:ext>
                </a:extLst>
              </a:tr>
              <a:tr h="404519">
                <a:tc>
                  <a:txBody>
                    <a:bodyPr/>
                    <a:lstStyle/>
                    <a:p>
                      <a:pPr algn="ctr">
                        <a:spcAft>
                          <a:spcPts val="0"/>
                        </a:spcAft>
                      </a:pPr>
                      <a:r>
                        <a:rPr lang="en-US" sz="1200" kern="100">
                          <a:effectLst/>
                        </a:rPr>
                        <a:t>JSON</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100">
                          <a:effectLst/>
                        </a:rPr>
                        <a:t>To handle JSON files</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167018084"/>
                  </a:ext>
                </a:extLst>
              </a:tr>
              <a:tr h="404519">
                <a:tc>
                  <a:txBody>
                    <a:bodyPr/>
                    <a:lstStyle/>
                    <a:p>
                      <a:pPr algn="ctr">
                        <a:spcAft>
                          <a:spcPts val="0"/>
                        </a:spcAft>
                      </a:pPr>
                      <a:r>
                        <a:rPr lang="en-US" sz="1200" kern="100">
                          <a:effectLst/>
                        </a:rPr>
                        <a:t>Requests</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100">
                          <a:effectLst/>
                        </a:rPr>
                        <a:t>To handle HTML requests</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359380098"/>
                  </a:ext>
                </a:extLst>
              </a:tr>
              <a:tr h="404519">
                <a:tc>
                  <a:txBody>
                    <a:bodyPr/>
                    <a:lstStyle/>
                    <a:p>
                      <a:pPr algn="ctr">
                        <a:spcAft>
                          <a:spcPts val="0"/>
                        </a:spcAft>
                      </a:pPr>
                      <a:r>
                        <a:rPr lang="en-US" sz="1200" kern="100">
                          <a:effectLst/>
                        </a:rPr>
                        <a:t>Matplotlib</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100">
                          <a:effectLst/>
                        </a:rPr>
                        <a:t>Python plotting module</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592660931"/>
                  </a:ext>
                </a:extLst>
              </a:tr>
              <a:tr h="404519">
                <a:tc>
                  <a:txBody>
                    <a:bodyPr/>
                    <a:lstStyle/>
                    <a:p>
                      <a:pPr algn="ctr">
                        <a:spcAft>
                          <a:spcPts val="0"/>
                        </a:spcAft>
                      </a:pPr>
                      <a:r>
                        <a:rPr lang="en-US" sz="1200" kern="100">
                          <a:effectLst/>
                        </a:rPr>
                        <a:t>Sklearn</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100">
                          <a:effectLst/>
                        </a:rPr>
                        <a:t>Python machine learning library</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619680570"/>
                  </a:ext>
                </a:extLst>
              </a:tr>
              <a:tr h="404519">
                <a:tc>
                  <a:txBody>
                    <a:bodyPr/>
                    <a:lstStyle/>
                    <a:p>
                      <a:pPr algn="ctr">
                        <a:spcAft>
                          <a:spcPts val="0"/>
                        </a:spcAft>
                      </a:pPr>
                      <a:r>
                        <a:rPr lang="en-US" sz="1200" kern="100">
                          <a:effectLst/>
                        </a:rPr>
                        <a:t>Geopy</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100">
                          <a:effectLst/>
                        </a:rPr>
                        <a:t>To retrieve location data</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837687844"/>
                  </a:ext>
                </a:extLst>
              </a:tr>
              <a:tr h="404519">
                <a:tc>
                  <a:txBody>
                    <a:bodyPr/>
                    <a:lstStyle/>
                    <a:p>
                      <a:pPr algn="ctr">
                        <a:spcAft>
                          <a:spcPts val="0"/>
                        </a:spcAft>
                      </a:pPr>
                      <a:r>
                        <a:rPr lang="en-US" sz="1200" kern="100">
                          <a:effectLst/>
                        </a:rPr>
                        <a:t>Folium</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100" dirty="0">
                          <a:effectLst/>
                        </a:rPr>
                        <a:t>Map rendering library</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93287205"/>
                  </a:ext>
                </a:extLst>
              </a:tr>
            </a:tbl>
          </a:graphicData>
        </a:graphic>
      </p:graphicFrame>
    </p:spTree>
    <p:extLst>
      <p:ext uri="{BB962C8B-B14F-4D97-AF65-F5344CB8AC3E}">
        <p14:creationId xmlns:p14="http://schemas.microsoft.com/office/powerpoint/2010/main" val="2713557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7B7ABF-9062-4161-BEC8-1DB920A57630}"/>
              </a:ext>
            </a:extLst>
          </p:cNvPr>
          <p:cNvSpPr>
            <a:spLocks noGrp="1"/>
          </p:cNvSpPr>
          <p:nvPr>
            <p:ph type="title"/>
          </p:nvPr>
        </p:nvSpPr>
        <p:spPr/>
        <p:txBody>
          <a:bodyPr/>
          <a:lstStyle/>
          <a:p>
            <a:r>
              <a:rPr lang="en-US" altLang="zh-HK" dirty="0">
                <a:effectLst>
                  <a:outerShdw blurRad="38100" dist="38100" dir="2700000" algn="tl">
                    <a:srgbClr val="000000">
                      <a:alpha val="43137"/>
                    </a:srgbClr>
                  </a:outerShdw>
                </a:effectLst>
              </a:rPr>
              <a:t>METHODOLOGY – Flow of work</a:t>
            </a:r>
            <a:endParaRPr lang="zh-HK" altLang="en-US" dirty="0">
              <a:effectLst>
                <a:outerShdw blurRad="38100" dist="38100" dir="2700000" algn="tl">
                  <a:srgbClr val="000000">
                    <a:alpha val="43137"/>
                  </a:srgbClr>
                </a:outerShdw>
              </a:effectLst>
            </a:endParaRPr>
          </a:p>
        </p:txBody>
      </p:sp>
      <p:sp>
        <p:nvSpPr>
          <p:cNvPr id="3" name="內容版面配置區 2">
            <a:extLst>
              <a:ext uri="{FF2B5EF4-FFF2-40B4-BE49-F238E27FC236}">
                <a16:creationId xmlns:a16="http://schemas.microsoft.com/office/drawing/2014/main" id="{2CC3ABB3-843C-4532-86F6-48DEB835DD41}"/>
              </a:ext>
            </a:extLst>
          </p:cNvPr>
          <p:cNvSpPr>
            <a:spLocks noGrp="1"/>
          </p:cNvSpPr>
          <p:nvPr>
            <p:ph idx="1"/>
          </p:nvPr>
        </p:nvSpPr>
        <p:spPr/>
        <p:txBody>
          <a:bodyPr/>
          <a:lstStyle/>
          <a:p>
            <a:pPr marL="457200" indent="-457200">
              <a:buFont typeface="+mj-lt"/>
              <a:buAutoNum type="arabicPeriod"/>
            </a:pPr>
            <a:r>
              <a:rPr lang="en-US" altLang="zh-HK" dirty="0"/>
              <a:t>I identified neighborhoods in London City. A List of London district names with Postal codes was used to find the list of neighborhoods and to match with Foursquare API . Webpage of Wikipedia (</a:t>
            </a:r>
            <a:r>
              <a:rPr lang="en-US" altLang="zh-HK" u="sng" dirty="0">
                <a:hlinkClick r:id="rId2"/>
              </a:rPr>
              <a:t>https://en.m.wikipedia.org/wiki/List_of_areas_of_London</a:t>
            </a:r>
            <a:r>
              <a:rPr lang="en-US" altLang="zh-HK" dirty="0"/>
              <a:t>) was used to obtain the information. After that, I used the webpage to processed the table.</a:t>
            </a:r>
            <a:endParaRPr lang="zh-HK" altLang="en-US" dirty="0"/>
          </a:p>
        </p:txBody>
      </p:sp>
    </p:spTree>
    <p:extLst>
      <p:ext uri="{BB962C8B-B14F-4D97-AF65-F5344CB8AC3E}">
        <p14:creationId xmlns:p14="http://schemas.microsoft.com/office/powerpoint/2010/main" val="4119495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a:extLst>
              <a:ext uri="{FF2B5EF4-FFF2-40B4-BE49-F238E27FC236}">
                <a16:creationId xmlns:a16="http://schemas.microsoft.com/office/drawing/2014/main" id="{4889A2EE-CD7C-467F-B035-F386463308C1}"/>
              </a:ext>
            </a:extLst>
          </p:cNvPr>
          <p:cNvPicPr>
            <a:picLocks noGrp="1"/>
          </p:cNvPicPr>
          <p:nvPr>
            <p:ph idx="1"/>
          </p:nvPr>
        </p:nvPicPr>
        <p:blipFill>
          <a:blip r:embed="rId2"/>
          <a:stretch>
            <a:fillRect/>
          </a:stretch>
        </p:blipFill>
        <p:spPr>
          <a:xfrm>
            <a:off x="3397164" y="660400"/>
            <a:ext cx="5397673" cy="55629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09007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7B7ABF-9062-4161-BEC8-1DB920A57630}"/>
              </a:ext>
            </a:extLst>
          </p:cNvPr>
          <p:cNvSpPr>
            <a:spLocks noGrp="1"/>
          </p:cNvSpPr>
          <p:nvPr>
            <p:ph type="title"/>
          </p:nvPr>
        </p:nvSpPr>
        <p:spPr/>
        <p:txBody>
          <a:bodyPr/>
          <a:lstStyle/>
          <a:p>
            <a:r>
              <a:rPr lang="en-US" altLang="zh-HK" dirty="0">
                <a:effectLst>
                  <a:outerShdw blurRad="38100" dist="38100" dir="2700000" algn="tl">
                    <a:srgbClr val="000000">
                      <a:alpha val="43137"/>
                    </a:srgbClr>
                  </a:outerShdw>
                </a:effectLst>
              </a:rPr>
              <a:t>METHODOLOGY – Flow of work</a:t>
            </a:r>
            <a:endParaRPr lang="zh-HK" altLang="en-US" dirty="0">
              <a:effectLst>
                <a:outerShdw blurRad="38100" dist="38100" dir="2700000" algn="tl">
                  <a:srgbClr val="000000">
                    <a:alpha val="43137"/>
                  </a:srgbClr>
                </a:outerShdw>
              </a:effectLst>
            </a:endParaRPr>
          </a:p>
        </p:txBody>
      </p:sp>
      <p:sp>
        <p:nvSpPr>
          <p:cNvPr id="3" name="內容版面配置區 2">
            <a:extLst>
              <a:ext uri="{FF2B5EF4-FFF2-40B4-BE49-F238E27FC236}">
                <a16:creationId xmlns:a16="http://schemas.microsoft.com/office/drawing/2014/main" id="{2CC3ABB3-843C-4532-86F6-48DEB835DD41}"/>
              </a:ext>
            </a:extLst>
          </p:cNvPr>
          <p:cNvSpPr>
            <a:spLocks noGrp="1"/>
          </p:cNvSpPr>
          <p:nvPr>
            <p:ph idx="1"/>
          </p:nvPr>
        </p:nvSpPr>
        <p:spPr/>
        <p:txBody>
          <a:bodyPr/>
          <a:lstStyle/>
          <a:p>
            <a:pPr marL="457200" indent="-457200">
              <a:buFont typeface="+mj-lt"/>
              <a:buAutoNum type="arabicPeriod" startAt="2"/>
            </a:pPr>
            <a:r>
              <a:rPr lang="en-US" altLang="zh-HK" dirty="0"/>
              <a:t>I entered my Client ID and Client Secret to connect to Foursquare and retrieved data of location for each venue in every neighborhood by using a limited regular account. After the list of neighborhoods were found, I connected to the Foursquare API (</a:t>
            </a:r>
            <a:r>
              <a:rPr lang="en-US" altLang="zh-HK" u="sng" dirty="0">
                <a:hlinkClick r:id="rId2"/>
              </a:rPr>
              <a:t>https://api.foursquare.com</a:t>
            </a:r>
            <a:r>
              <a:rPr lang="en-US" altLang="zh-HK" dirty="0"/>
              <a:t>) and used its search feature to collect information about the nearby places of each of the neighborhood. I set the radius for each of them was equal to 500 m.</a:t>
            </a:r>
            <a:endParaRPr lang="zh-HK" altLang="en-US" dirty="0"/>
          </a:p>
        </p:txBody>
      </p:sp>
    </p:spTree>
    <p:extLst>
      <p:ext uri="{BB962C8B-B14F-4D97-AF65-F5344CB8AC3E}">
        <p14:creationId xmlns:p14="http://schemas.microsoft.com/office/powerpoint/2010/main" val="321080552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有機">
  <a:themeElements>
    <a:clrScheme name="有機">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有機">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有機">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36</TotalTime>
  <Words>1139</Words>
  <Application>Microsoft Office PowerPoint</Application>
  <PresentationFormat>寬螢幕</PresentationFormat>
  <Paragraphs>61</Paragraphs>
  <Slides>20</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20</vt:i4>
      </vt:variant>
    </vt:vector>
  </HeadingPairs>
  <TitlesOfParts>
    <vt:vector size="24" baseType="lpstr">
      <vt:lpstr>Arial</vt:lpstr>
      <vt:lpstr>Calibri</vt:lpstr>
      <vt:lpstr>Garamond</vt:lpstr>
      <vt:lpstr>有機</vt:lpstr>
      <vt:lpstr>New Restaurant in London</vt:lpstr>
      <vt:lpstr>CONTENT</vt:lpstr>
      <vt:lpstr>INTRODUCTION</vt:lpstr>
      <vt:lpstr>DATA</vt:lpstr>
      <vt:lpstr>DATA</vt:lpstr>
      <vt:lpstr>METHODOLOGY – Python packages used</vt:lpstr>
      <vt:lpstr>METHODOLOGY – Flow of work</vt:lpstr>
      <vt:lpstr>PowerPoint 簡報</vt:lpstr>
      <vt:lpstr>METHODOLOGY – Flow of work</vt:lpstr>
      <vt:lpstr>PowerPoint 簡報</vt:lpstr>
      <vt:lpstr>METHODOLOGY – Flow of work</vt:lpstr>
      <vt:lpstr>PowerPoint 簡報</vt:lpstr>
      <vt:lpstr>METHODOLOGY – Flow of work</vt:lpstr>
      <vt:lpstr>METHODOLOGY – Flow of work</vt:lpstr>
      <vt:lpstr>METHODOLOGY – Flow of work</vt:lpstr>
      <vt:lpstr>METHODOLOGY – Flow of work</vt:lpstr>
      <vt:lpstr>RESULT &amp; DISCUSSION</vt:lpstr>
      <vt:lpstr>RESULT &amp; DISCUSSION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Matthew Yip</dc:creator>
  <cp:lastModifiedBy>Matthew Yip</cp:lastModifiedBy>
  <cp:revision>24</cp:revision>
  <dcterms:created xsi:type="dcterms:W3CDTF">2019-05-01T10:02:56Z</dcterms:created>
  <dcterms:modified xsi:type="dcterms:W3CDTF">2019-05-02T17:34:35Z</dcterms:modified>
</cp:coreProperties>
</file>