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603825" cy="42845038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95">
          <p15:clr>
            <a:srgbClr val="000000"/>
          </p15:clr>
        </p15:guide>
        <p15:guide id="2" pos="15303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gcbHgnBA/yaGGEfuuhrX4wUKr7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486BF6-BBEC-43D6-BED0-589F5FF1914F}">
  <a:tblStyle styleId="{EE486BF6-BBEC-43D6-BED0-589F5FF191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2021" y="-8986"/>
      </p:cViewPr>
      <p:guideLst>
        <p:guide orient="horz" pos="13495"/>
        <p:guide pos="153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13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Zahra" userId="cd6dfaececb46429" providerId="LiveId" clId="{1DF61BEF-2BB3-414E-B2FF-CA08E3C026D2}"/>
    <pc:docChg chg="custSel modSld">
      <pc:chgData name="Matthew Zahra" userId="cd6dfaececb46429" providerId="LiveId" clId="{1DF61BEF-2BB3-414E-B2FF-CA08E3C026D2}" dt="2024-03-31T10:52:49.913" v="2" actId="14100"/>
      <pc:docMkLst>
        <pc:docMk/>
      </pc:docMkLst>
      <pc:sldChg chg="delSp modSp mod">
        <pc:chgData name="Matthew Zahra" userId="cd6dfaececb46429" providerId="LiveId" clId="{1DF61BEF-2BB3-414E-B2FF-CA08E3C026D2}" dt="2024-03-31T10:52:49.913" v="2" actId="14100"/>
        <pc:sldMkLst>
          <pc:docMk/>
          <pc:sldMk cId="0" sldId="256"/>
        </pc:sldMkLst>
        <pc:spChg chg="mod">
          <ac:chgData name="Matthew Zahra" userId="cd6dfaececb46429" providerId="LiveId" clId="{1DF61BEF-2BB3-414E-B2FF-CA08E3C026D2}" dt="2024-03-31T10:52:49.913" v="2" actId="14100"/>
          <ac:spMkLst>
            <pc:docMk/>
            <pc:sldMk cId="0" sldId="256"/>
            <ac:spMk id="115" creationId="{00000000-0000-0000-0000-000000000000}"/>
          </ac:spMkLst>
        </pc:spChg>
        <pc:graphicFrameChg chg="del">
          <ac:chgData name="Matthew Zahra" userId="cd6dfaececb46429" providerId="LiveId" clId="{1DF61BEF-2BB3-414E-B2FF-CA08E3C026D2}" dt="2024-03-31T10:52:43.370" v="1" actId="478"/>
          <ac:graphicFrameMkLst>
            <pc:docMk/>
            <pc:sldMk cId="0" sldId="256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975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7375" rIns="94775" bIns="473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975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7375" rIns="94775" bIns="473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181225" y="768350"/>
            <a:ext cx="2741612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7375" rIns="94775" bIns="473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975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7375" rIns="94775" bIns="473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975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7375" rIns="94775" bIns="473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4022725" y="9720262"/>
            <a:ext cx="307975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7375" rIns="94775" bIns="473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1225" y="768350"/>
            <a:ext cx="27416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7375" rIns="94775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825875" y="7011988"/>
            <a:ext cx="22952075" cy="1491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825875" y="22502813"/>
            <a:ext cx="22952075" cy="1034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53352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0455275" y="39019162"/>
            <a:ext cx="96932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193607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087563" y="10682288"/>
            <a:ext cx="26396950" cy="1782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2087563" y="28671838"/>
            <a:ext cx="26396950" cy="9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53352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0455275" y="39019162"/>
            <a:ext cx="96932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193607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1533525" y="1714500"/>
            <a:ext cx="27543125" cy="714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1533525" y="9999662"/>
            <a:ext cx="27543125" cy="282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53352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0455275" y="39019162"/>
            <a:ext cx="96932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193607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 rot="5400000">
            <a:off x="7356475" y="16549688"/>
            <a:ext cx="36555363" cy="688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 rot="5400000">
            <a:off x="-6491287" y="9739313"/>
            <a:ext cx="36555363" cy="2050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53352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10455275" y="39019162"/>
            <a:ext cx="96932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2193607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533525" y="1714500"/>
            <a:ext cx="27543125" cy="714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 rot="5400000">
            <a:off x="1169988" y="10363200"/>
            <a:ext cx="28270200" cy="2754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53352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0455275" y="39019162"/>
            <a:ext cx="96932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2193607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108200" y="2855913"/>
            <a:ext cx="9871075" cy="999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13011150" y="6169025"/>
            <a:ext cx="15492413" cy="3044825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2108200" y="12853988"/>
            <a:ext cx="9871075" cy="238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53352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0455275" y="39019162"/>
            <a:ext cx="96932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2193607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108200" y="2855913"/>
            <a:ext cx="9871075" cy="999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3011150" y="6169025"/>
            <a:ext cx="15492413" cy="3044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2108200" y="12853988"/>
            <a:ext cx="9871075" cy="238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153352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10455275" y="39019162"/>
            <a:ext cx="96932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2193607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153352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10455275" y="39019162"/>
            <a:ext cx="96932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2193607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1533525" y="1714500"/>
            <a:ext cx="27543125" cy="714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153352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10455275" y="39019162"/>
            <a:ext cx="96932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2193607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2108200" y="2281238"/>
            <a:ext cx="26395363" cy="828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2108200" y="10502900"/>
            <a:ext cx="12946063" cy="514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2108200" y="15649575"/>
            <a:ext cx="12946063" cy="2302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3"/>
          </p:nvPr>
        </p:nvSpPr>
        <p:spPr>
          <a:xfrm>
            <a:off x="15492413" y="10502900"/>
            <a:ext cx="13011150" cy="514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4"/>
          </p:nvPr>
        </p:nvSpPr>
        <p:spPr>
          <a:xfrm>
            <a:off x="15492413" y="15649575"/>
            <a:ext cx="13011150" cy="2302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53352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0455275" y="39019162"/>
            <a:ext cx="96932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193607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533525" y="1714500"/>
            <a:ext cx="27543125" cy="714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1533525" y="9999663"/>
            <a:ext cx="13695363" cy="282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15381288" y="9999663"/>
            <a:ext cx="13695362" cy="282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53352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0455275" y="39019162"/>
            <a:ext cx="96932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193607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33525" y="1714500"/>
            <a:ext cx="27543125" cy="714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33525" y="9999662"/>
            <a:ext cx="27543125" cy="282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457200" marR="0" lvl="0" indent="-1009650" algn="l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ts val="12300"/>
              <a:buFont typeface="Arial"/>
              <a:buChar char="•"/>
              <a:defRPr sz="1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14400" algn="l" rtl="0"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–"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17550" algn="l" rtl="0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sz="7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17550" algn="l" rtl="0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sz="7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53352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0455275" y="39019162"/>
            <a:ext cx="96932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1936075" y="39019162"/>
            <a:ext cx="7140575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950" tIns="175975" rIns="351950" bIns="1759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2994025" y="13809662"/>
            <a:ext cx="9023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95350" y="8434387"/>
            <a:ext cx="9023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79450" y="9296400"/>
            <a:ext cx="13881000" cy="150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28650" marR="0" lvl="0" indent="-628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  <a:p>
            <a:pPr marL="628650" marR="0" lvl="0" indent="-628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Brachytherapy is an integral part in the treatment of cervical cancer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use of intra-cavitary +/- interstitial applicators allows the delivery of a tumoricidal dose, aiming for a D90 to the high risk CTV (HRCTV) of &gt; 85Gy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has to be balanced with the published constraints for the surrounding organs at risk (OARs) which include the rectum, sigmoid, small bowel and bladder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multiple plans are generated per fraction whilst trying to achieve this balance -  to maintain the dose to HRCTV whilst minimising the dose to the OARs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5 main clinical variables for each plan that are used to decide on  the quality of the plan consist of:</a:t>
            </a:r>
            <a:endParaRPr/>
          </a:p>
          <a:p>
            <a: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■"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D90 HRCTV</a:t>
            </a:r>
            <a:endParaRPr/>
          </a:p>
          <a:p>
            <a: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■"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d2cc rectum</a:t>
            </a:r>
            <a:endParaRPr/>
          </a:p>
          <a:p>
            <a: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■"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d2cc sigmoid</a:t>
            </a:r>
            <a:endParaRPr/>
          </a:p>
          <a:p>
            <a: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■"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d2cc small bowel</a:t>
            </a:r>
            <a:endParaRPr/>
          </a:p>
          <a:p>
            <a: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■"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d2cc bladder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 it can be difficult to quantify how good each plan is and to rank them accordingly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984625" y="12168187"/>
            <a:ext cx="9023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5555912" y="22593300"/>
            <a:ext cx="14268600" cy="1172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Records for 112 consecutive patients were reviewed and assigned to one of the 3 groups and the n-dimensional vector z values was calculated for each</a:t>
            </a:r>
            <a:endParaRPr/>
          </a:p>
          <a:p>
            <a:pPr marL="342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was a significant difference for the z value among the 3 groups: Kruskal-Wallis H statistic = 59.87, p</a:t>
            </a:r>
            <a:r>
              <a:rPr lang="en-US" sz="3600">
                <a:solidFill>
                  <a:schemeClr val="dk1"/>
                </a:solidFill>
              </a:rPr>
              <a:t> &lt; </a:t>
            </a: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0.0001 (df=2)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3124200" y="1417637"/>
            <a:ext cx="23583900" cy="258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None/>
            </a:pPr>
            <a:r>
              <a:rPr lang="en-US" sz="81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novel integrated measure of cervical HDR brachytherapy plan quality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-1866900" y="21251862"/>
            <a:ext cx="30603825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579812" y="4037012"/>
            <a:ext cx="234378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Zahra Matthew*, Keough Will**, Zahra Mark A**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University of Oxford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7200">
                <a:solidFill>
                  <a:schemeClr val="dk1"/>
                </a:solidFill>
              </a:rPr>
              <a:t>** </a:t>
            </a:r>
            <a:r>
              <a:rPr lang="en-US"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Edinburgh Cancer Centre, Edinburgh</a:t>
            </a:r>
            <a:endParaRPr sz="72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200400" y="40544750"/>
            <a:ext cx="22688550" cy="1508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42925" marR="0" lvl="0" indent="-542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marL="542925" marR="0" lvl="0" indent="-542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Recommendations from (GYN) GEC-ESTRO Working Group (I); Radiotherapy and Oncology 74 (2005) 235–245.</a:t>
            </a:r>
            <a:endParaRPr/>
          </a:p>
          <a:p>
            <a:pPr marL="542925" marR="0" lvl="0" indent="-542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Recommendations from (GYN) GEC ESTRO working group (II): Radiotherapy and Oncology 78 (2006) 67–773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0" y="8201025"/>
            <a:ext cx="30603825" cy="304800"/>
          </a:xfrm>
          <a:prstGeom prst="rect">
            <a:avLst/>
          </a:prstGeom>
          <a:gradFill>
            <a:gsLst>
              <a:gs pos="0">
                <a:srgbClr val="4D0808"/>
              </a:gs>
              <a:gs pos="14999">
                <a:srgbClr val="FF0300"/>
              </a:gs>
              <a:gs pos="27498">
                <a:srgbClr val="FF7A00"/>
              </a:gs>
              <a:gs pos="50000">
                <a:srgbClr val="FFF200"/>
              </a:gs>
              <a:gs pos="72500">
                <a:srgbClr val="FF7A00"/>
              </a:gs>
              <a:gs pos="85000">
                <a:srgbClr val="FF0300"/>
              </a:gs>
              <a:gs pos="100000">
                <a:srgbClr val="4D0808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85800" y="28479750"/>
            <a:ext cx="13741400" cy="1131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2925" marR="0" lvl="0" indent="-542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2925" marR="0" lvl="0" indent="-54292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HDR plans for a consecutive cohort of cervical cancer patients were reviewed 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2925" marR="0" lvl="0" indent="-542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dosimetry of the combined EBRT (45Gy in 25#s) and HDR brachytherapy doses for each was assessed  in terms of the planning  targets of:</a:t>
            </a:r>
            <a:endParaRPr/>
          </a:p>
          <a:p>
            <a:pPr marL="1000125" marR="0" lvl="1" indent="-542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/>
              <a:buChar char="○"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D90 HRCTV ≥ 85Gy</a:t>
            </a:r>
            <a:endParaRPr/>
          </a:p>
          <a:p>
            <a:pPr marL="1000125" marR="0" lvl="1" indent="-542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/>
              <a:buChar char="○"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d2cc  bladder &lt; 80Gy</a:t>
            </a:r>
            <a:endParaRPr/>
          </a:p>
          <a:p>
            <a:pPr marL="1000125" marR="0" lvl="1" indent="-542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/>
              <a:buChar char="○"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d2cc rectum /sigmoid/ small bowel &lt; 65Gy</a:t>
            </a:r>
            <a:endParaRPr/>
          </a:p>
          <a:p>
            <a:pPr marL="542925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2925" marR="0" lvl="0" indent="-542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 doses to these 5 variable the patient cohort was split into 3 groups:</a:t>
            </a:r>
            <a:endParaRPr/>
          </a:p>
          <a:p>
            <a:pPr marL="1000125" marR="0" lvl="1" indent="-542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❖"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d90 HRCTV ≥ 85Gy and OARs all within constraints</a:t>
            </a:r>
            <a:endParaRPr/>
          </a:p>
          <a:p>
            <a:pPr marL="1000125" marR="0" lvl="1" indent="-542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❖"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d90 HRCTV ≥ 85Gy and one or more of the OARs exceeded constraints</a:t>
            </a:r>
            <a:endParaRPr/>
          </a:p>
          <a:p>
            <a:pPr marL="1000125" marR="0" lvl="1" indent="-542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❖"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C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 d90 HRCT &lt; 85Gy regardless of the OARs </a:t>
            </a:r>
            <a:endParaRPr/>
          </a:p>
          <a:p>
            <a:pPr marL="542925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2925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2925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669925" y="24861837"/>
            <a:ext cx="13779500" cy="2932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2925" marR="0" lvl="0" indent="-542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Aims</a:t>
            </a:r>
            <a:endParaRPr/>
          </a:p>
          <a:p>
            <a:pPr marL="542925" marR="0" lvl="0" indent="-542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2312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propose the use of an n-dimensional vector to derive a </a:t>
            </a: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value (z) 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these 5 variables to help quantify objectively the quality of an HDR cervical brachytherapy plan. 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0" y="21164550"/>
            <a:ext cx="30603825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2768262" y="3527425"/>
            <a:ext cx="5181600" cy="313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" name="Google Shape;103;p1"/>
          <p:cNvGraphicFramePr/>
          <p:nvPr/>
        </p:nvGraphicFramePr>
        <p:xfrm>
          <a:off x="12263437" y="3451225"/>
          <a:ext cx="600075" cy="1798625"/>
        </p:xfrm>
        <a:graphic>
          <a:graphicData uri="http://schemas.openxmlformats.org/drawingml/2006/table">
            <a:tbl>
              <a:tblPr>
                <a:noFill/>
                <a:tableStyleId>{EE486BF6-BBEC-43D6-BED0-589F5FF1914F}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8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Google Shape;104;p1"/>
          <p:cNvSpPr/>
          <p:nvPr/>
        </p:nvSpPr>
        <p:spPr>
          <a:xfrm>
            <a:off x="12768262" y="3527425"/>
            <a:ext cx="5181600" cy="313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Google Shape;105;p1"/>
          <p:cNvGraphicFramePr/>
          <p:nvPr/>
        </p:nvGraphicFramePr>
        <p:xfrm>
          <a:off x="12263437" y="3451225"/>
          <a:ext cx="600075" cy="1798625"/>
        </p:xfrm>
        <a:graphic>
          <a:graphicData uri="http://schemas.openxmlformats.org/drawingml/2006/table">
            <a:tbl>
              <a:tblPr>
                <a:noFill/>
                <a:tableStyleId>{EE486BF6-BBEC-43D6-BED0-589F5FF1914F}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8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Google Shape;106;p1"/>
          <p:cNvSpPr/>
          <p:nvPr/>
        </p:nvSpPr>
        <p:spPr>
          <a:xfrm>
            <a:off x="12768262" y="2638425"/>
            <a:ext cx="5181600" cy="313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7" name="Google Shape;107;p1"/>
          <p:cNvGraphicFramePr/>
          <p:nvPr/>
        </p:nvGraphicFramePr>
        <p:xfrm>
          <a:off x="12263437" y="2562225"/>
          <a:ext cx="600075" cy="1798625"/>
        </p:xfrm>
        <a:graphic>
          <a:graphicData uri="http://schemas.openxmlformats.org/drawingml/2006/table">
            <a:tbl>
              <a:tblPr>
                <a:noFill/>
                <a:tableStyleId>{EE486BF6-BBEC-43D6-BED0-589F5FF1914F}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8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Google Shape;108;p1"/>
          <p:cNvSpPr/>
          <p:nvPr/>
        </p:nvSpPr>
        <p:spPr>
          <a:xfrm>
            <a:off x="12768262" y="2638425"/>
            <a:ext cx="5181600" cy="313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109;p1"/>
          <p:cNvGraphicFramePr/>
          <p:nvPr/>
        </p:nvGraphicFramePr>
        <p:xfrm>
          <a:off x="12263437" y="2562225"/>
          <a:ext cx="600075" cy="1798625"/>
        </p:xfrm>
        <a:graphic>
          <a:graphicData uri="http://schemas.openxmlformats.org/drawingml/2006/table">
            <a:tbl>
              <a:tblPr>
                <a:noFill/>
                <a:tableStyleId>{EE486BF6-BBEC-43D6-BED0-589F5FF1914F}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8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Google Shape;111;p1"/>
          <p:cNvSpPr/>
          <p:nvPr/>
        </p:nvSpPr>
        <p:spPr>
          <a:xfrm>
            <a:off x="12768262" y="2600325"/>
            <a:ext cx="5076825" cy="338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p1"/>
          <p:cNvGraphicFramePr/>
          <p:nvPr/>
        </p:nvGraphicFramePr>
        <p:xfrm>
          <a:off x="12263437" y="2552700"/>
          <a:ext cx="577850" cy="1798625"/>
        </p:xfrm>
        <a:graphic>
          <a:graphicData uri="http://schemas.openxmlformats.org/drawingml/2006/table">
            <a:tbl>
              <a:tblPr>
                <a:noFill/>
                <a:tableStyleId>{EE486BF6-BBEC-43D6-BED0-589F5FF1914F}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8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Google Shape;113;p1"/>
          <p:cNvSpPr/>
          <p:nvPr/>
        </p:nvSpPr>
        <p:spPr>
          <a:xfrm>
            <a:off x="12768262" y="2600325"/>
            <a:ext cx="5076825" cy="338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" descr="NHS Lothia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2228850"/>
            <a:ext cx="2855912" cy="37560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15" name="Google Shape;115;p1"/>
          <p:cNvSpPr txBox="1"/>
          <p:nvPr/>
        </p:nvSpPr>
        <p:spPr>
          <a:xfrm>
            <a:off x="15526475" y="9296400"/>
            <a:ext cx="14450437" cy="1271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Methods continued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 dirty="0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vector calculated has n components (x</a:t>
            </a:r>
            <a:r>
              <a:rPr lang="en-US" sz="3600" b="0" i="0" u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 dirty="0">
                <a:solidFill>
                  <a:schemeClr val="dk1"/>
                </a:solidFill>
              </a:rPr>
              <a:t>…</a:t>
            </a: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36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which were all equally weighted and were made up of :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○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d2cc values for bladder, rectum, sigmoid and  small bowel (lower values indicating a lower dose to the OARs)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○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HRCTV component we used (135 </a:t>
            </a:r>
            <a:r>
              <a:rPr lang="en-US" sz="3600" dirty="0">
                <a:solidFill>
                  <a:schemeClr val="dk1"/>
                </a:solidFill>
              </a:rPr>
              <a:t>-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d90), so for higher (and more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favourable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radiation doses to the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tumour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 get a lower component value, equivalent to a low d2cc value</a:t>
            </a:r>
            <a:endParaRPr dirty="0"/>
          </a:p>
          <a:p>
            <a:pPr marL="8001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magnitude of the vector was calculated:</a:t>
            </a:r>
            <a:endParaRPr dirty="0"/>
          </a:p>
          <a:p>
            <a:pPr marL="342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3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hypothesised</a:t>
            </a: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better plans should have smaller z value indicating that the targets were being met more optimally</a:t>
            </a:r>
            <a:endParaRPr dirty="0"/>
          </a:p>
          <a:p>
            <a:pPr marL="342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testing for differences amongst the 3 groups was carried out using the Kruskal-Wallis test with significance taken a p&lt;0.05</a:t>
            </a: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 r="4707"/>
          <a:stretch/>
        </p:blipFill>
        <p:spPr>
          <a:xfrm>
            <a:off x="18556350" y="16013625"/>
            <a:ext cx="857250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 txBox="1"/>
          <p:nvPr/>
        </p:nvSpPr>
        <p:spPr>
          <a:xfrm>
            <a:off x="15526475" y="35099375"/>
            <a:ext cx="14268600" cy="469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2925" marR="0" lvl="0" indent="-542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CC3300"/>
                </a:solidFill>
              </a:rPr>
              <a:t>Conclusions</a:t>
            </a: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2925" marR="0" lvl="0" indent="-54292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en-US" sz="3600">
                <a:solidFill>
                  <a:schemeClr val="dk1"/>
                </a:solidFill>
              </a:rPr>
              <a:t>The z value was significantly different among plans achieving the planning constraints to different degrees</a:t>
            </a: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2925" marR="0" lvl="0" indent="-542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en-US" sz="3600">
                <a:solidFill>
                  <a:schemeClr val="dk1"/>
                </a:solidFill>
              </a:rPr>
              <a:t>It can help objectively quantify the quality of the brachytherapy plans and could help inform the choice between plans with variations in  doses to the different OARs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542925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2925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2925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" name="Google Shape;118;p1"/>
          <p:cNvGraphicFramePr/>
          <p:nvPr/>
        </p:nvGraphicFramePr>
        <p:xfrm>
          <a:off x="16721137" y="26136600"/>
          <a:ext cx="11701425" cy="6248350"/>
        </p:xfrm>
        <a:graphic>
          <a:graphicData uri="http://schemas.openxmlformats.org/drawingml/2006/table">
            <a:tbl>
              <a:tblPr>
                <a:noFill/>
                <a:tableStyleId>{EE486BF6-BBEC-43D6-BED0-589F5FF1914F}</a:tableStyleId>
              </a:tblPr>
              <a:tblGrid>
                <a:gridCol w="292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9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Group 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Group B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Group C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cases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7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 z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128.22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134.85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141.78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Median z (range)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126.94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(117.45 – 139.57)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134.72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(125.54 – 146.37)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142.05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(133.17 – 155.53)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Standard deviation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5.24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4.19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5.39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9" name="Google Shape;119;p1"/>
          <p:cNvPicPr preferRelativeResize="0"/>
          <p:nvPr/>
        </p:nvPicPr>
        <p:blipFill rotWithShape="1">
          <a:blip r:embed="rId5">
            <a:alphaModFix/>
          </a:blip>
          <a:srcRect l="52761"/>
          <a:stretch/>
        </p:blipFill>
        <p:spPr>
          <a:xfrm>
            <a:off x="26269951" y="2125875"/>
            <a:ext cx="3932850" cy="39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Office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Courier New</vt:lpstr>
      <vt:lpstr>Noto Sans Symbols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MZ253</dc:creator>
  <cp:lastModifiedBy>Matthew Zahra</cp:lastModifiedBy>
  <cp:revision>1</cp:revision>
  <dcterms:created xsi:type="dcterms:W3CDTF">2005-08-18T08:49:29Z</dcterms:created>
  <dcterms:modified xsi:type="dcterms:W3CDTF">2024-03-31T10:52:53Z</dcterms:modified>
</cp:coreProperties>
</file>