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8"/>
  </p:sldMasterIdLst>
  <p:notesMasterIdLst>
    <p:notesMasterId r:id="rId22"/>
  </p:notesMasterIdLst>
  <p:handoutMasterIdLst>
    <p:handoutMasterId r:id="rId23"/>
  </p:handoutMasterIdLst>
  <p:sldIdLst>
    <p:sldId id="259" r:id="rId9"/>
    <p:sldId id="268" r:id="rId10"/>
    <p:sldId id="286" r:id="rId11"/>
    <p:sldId id="260" r:id="rId12"/>
    <p:sldId id="269" r:id="rId13"/>
    <p:sldId id="270" r:id="rId14"/>
    <p:sldId id="283" r:id="rId15"/>
    <p:sldId id="273" r:id="rId16"/>
    <p:sldId id="274" r:id="rId17"/>
    <p:sldId id="276" r:id="rId18"/>
    <p:sldId id="277" r:id="rId19"/>
    <p:sldId id="280" r:id="rId20"/>
    <p:sldId id="28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60767" autoAdjust="0"/>
  </p:normalViewPr>
  <p:slideViewPr>
    <p:cSldViewPr showGuides="1">
      <p:cViewPr varScale="1">
        <p:scale>
          <a:sx n="96" d="100"/>
          <a:sy n="96" d="100"/>
        </p:scale>
        <p:origin x="4926" y="11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28.03.2025</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28.03.2025</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Cool that someone is interested in </a:t>
            </a:r>
            <a:r>
              <a:rPr lang="en-US" dirty="0" err="1"/>
              <a:t>Solr</a:t>
            </a:r>
            <a:endParaRPr lang="en-US" dirty="0"/>
          </a:p>
          <a:p>
            <a:pPr marL="171450" indent="-171450">
              <a:buFont typeface="Arial" panose="020B0604020202020204" pitchFamily="34" charset="0"/>
              <a:buChar char="•"/>
            </a:pPr>
            <a:r>
              <a:rPr lang="en-US" dirty="0"/>
              <a:t>The goal for today is to show you what </a:t>
            </a:r>
            <a:r>
              <a:rPr lang="en-US" dirty="0" err="1"/>
              <a:t>Solr</a:t>
            </a:r>
            <a:r>
              <a:rPr lang="en-US" dirty="0"/>
              <a:t> is and how it can be easily integrated</a:t>
            </a:r>
          </a:p>
          <a:p>
            <a:pPr marL="171450" indent="-171450">
              <a:buFont typeface="Arial" panose="020B0604020202020204" pitchFamily="34" charset="0"/>
              <a:buChar char="•"/>
            </a:pPr>
            <a:r>
              <a:rPr lang="en-US" dirty="0"/>
              <a:t>No deep dive into the internal mechanisms of </a:t>
            </a:r>
            <a:r>
              <a:rPr lang="en-US" dirty="0" err="1"/>
              <a:t>Solr</a:t>
            </a:r>
            <a:r>
              <a:rPr lang="en-US" dirty="0"/>
              <a:t>; if you are interested in specific topics, please let me know!</a:t>
            </a:r>
          </a:p>
          <a:p>
            <a:pPr marL="171450" indent="-171450">
              <a:buFont typeface="Arial" panose="020B0604020202020204" pitchFamily="34" charset="0"/>
              <a:buChar char="•"/>
            </a:pPr>
            <a:r>
              <a:rPr lang="en-US" dirty="0"/>
              <a:t>Slides are from a presentation at the Java Forum. There’s a lot more information that I will briefly cover—feel free to interrupt me if you have questions.</a:t>
            </a:r>
          </a:p>
        </p:txBody>
      </p:sp>
      <p:sp>
        <p:nvSpPr>
          <p:cNvPr id="4" name="Slide Number Placeholder 3"/>
          <p:cNvSpPr>
            <a:spLocks noGrp="1"/>
          </p:cNvSpPr>
          <p:nvPr>
            <p:ph type="sldNum" sz="quarter" idx="5"/>
          </p:nvPr>
        </p:nvSpPr>
        <p:spPr/>
        <p:txBody>
          <a:bodyPr/>
          <a:lstStyle/>
          <a:p>
            <a:fld id="{E5BBCCF6-F8A8-4C49-BF3D-CA1AA74CA975}" type="slidenum">
              <a:rPr lang="de-DE" smtClean="0"/>
              <a:pPr/>
              <a:t>1</a:t>
            </a:fld>
            <a:endParaRPr lang="de-DE" dirty="0"/>
          </a:p>
        </p:txBody>
      </p:sp>
    </p:spTree>
    <p:extLst>
      <p:ext uri="{BB962C8B-B14F-4D97-AF65-F5344CB8AC3E}">
        <p14:creationId xmlns:p14="http://schemas.microsoft.com/office/powerpoint/2010/main" val="2440468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GB" dirty="0"/>
              <a:t>Was gilt es </a:t>
            </a:r>
            <a:r>
              <a:rPr lang="en-GB" dirty="0" err="1"/>
              <a:t>zu</a:t>
            </a:r>
            <a:r>
              <a:rPr lang="en-GB" dirty="0"/>
              <a:t> </a:t>
            </a:r>
            <a:r>
              <a:rPr lang="en-GB" dirty="0" err="1"/>
              <a:t>beachten</a:t>
            </a:r>
            <a:r>
              <a:rPr lang="en-GB"/>
              <a:t>?</a:t>
            </a:r>
          </a:p>
          <a:p>
            <a:endParaRPr lang="de-CH"/>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307417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2</a:t>
            </a:fld>
            <a:endParaRPr lang="de-DE" dirty="0"/>
          </a:p>
        </p:txBody>
      </p:sp>
    </p:spTree>
    <p:extLst>
      <p:ext uri="{BB962C8B-B14F-4D97-AF65-F5344CB8AC3E}">
        <p14:creationId xmlns:p14="http://schemas.microsoft.com/office/powerpoint/2010/main" val="234472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In a web application, a </a:t>
            </a:r>
            <a:r>
              <a:rPr lang="en-US" sz="4000" b="1" dirty="0"/>
              <a:t>search function</a:t>
            </a:r>
            <a:r>
              <a:rPr lang="en-US" sz="4000" dirty="0"/>
              <a:t> generally allows users to input a query to locate content or data from a broader dataset.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The user often does not know exactly what data he is looking for; he wants to find all kind of data related to his query.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We do not want to filter data according to some categories, we want to search for context</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A </a:t>
            </a:r>
            <a:r>
              <a:rPr lang="en-US" sz="5400" dirty="0"/>
              <a:t>good search function is immensely important when it comes to the usability of an application.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Even inexperienced users can then easily and quickly operate an application and find necessary data.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Nowadays, users expect a good search function.</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A good search function is difficult to implement. The desired results are not clearly defined and depend on the context of the user</a:t>
            </a:r>
            <a:endParaRPr lang="en-US" sz="4000" dirty="0"/>
          </a:p>
          <a:p>
            <a:pPr algn="l" rtl="0" fontAlgn="base"/>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3</a:t>
            </a:fld>
            <a:endParaRPr lang="de-DE" dirty="0"/>
          </a:p>
        </p:txBody>
      </p:sp>
    </p:spTree>
    <p:extLst>
      <p:ext uri="{BB962C8B-B14F-4D97-AF65-F5344CB8AC3E}">
        <p14:creationId xmlns:p14="http://schemas.microsoft.com/office/powerpoint/2010/main" val="62214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200" dirty="0"/>
              <a:t>What do I mean by that? See meme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To get good search results, we must understand what the user is looking for. </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As this is usually not the case and changes with the availability of a search function, it should be monitored and challenged with the user. Do not spend to much time in pre-user-optimization, but start slow and then improve!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Search function need to incorporate different new features like stemming, distance search, phonetic matching, synonyms, spelling etc.</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We need a dedicated tool. No SQL queries or self developed logic</a:t>
            </a:r>
          </a:p>
        </p:txBody>
      </p:sp>
      <p:sp>
        <p:nvSpPr>
          <p:cNvPr id="4" name="Slide Number Placeholder 3"/>
          <p:cNvSpPr>
            <a:spLocks noGrp="1"/>
          </p:cNvSpPr>
          <p:nvPr>
            <p:ph type="sldNum" sz="quarter" idx="5"/>
          </p:nvPr>
        </p:nvSpPr>
        <p:spPr/>
        <p:txBody>
          <a:bodyPr/>
          <a:lstStyle/>
          <a:p>
            <a:fld id="{E5BBCCF6-F8A8-4C49-BF3D-CA1AA74CA975}" type="slidenum">
              <a:rPr lang="de-DE" smtClean="0"/>
              <a:pPr/>
              <a:t>4</a:t>
            </a:fld>
            <a:endParaRPr lang="de-DE" dirty="0"/>
          </a:p>
        </p:txBody>
      </p:sp>
    </p:spTree>
    <p:extLst>
      <p:ext uri="{BB962C8B-B14F-4D97-AF65-F5344CB8AC3E}">
        <p14:creationId xmlns:p14="http://schemas.microsoft.com/office/powerpoint/2010/main" val="37190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6</a:t>
            </a:fld>
            <a:endParaRPr lang="de-DE" dirty="0"/>
          </a:p>
        </p:txBody>
      </p:sp>
    </p:spTree>
    <p:extLst>
      <p:ext uri="{BB962C8B-B14F-4D97-AF65-F5344CB8AC3E}">
        <p14:creationId xmlns:p14="http://schemas.microsoft.com/office/powerpoint/2010/main" val="267286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is an index-based search... But what is an index?</a:t>
            </a:r>
            <a:r>
              <a:rPr lang="en-US" dirty="0"/>
              <a:t> </a:t>
            </a:r>
          </a:p>
          <a:p>
            <a:pPr marL="171450" indent="-171450">
              <a:buFont typeface="Arial" panose="020B0604020202020204" pitchFamily="34" charset="0"/>
              <a:buChar char="•"/>
            </a:pPr>
            <a:r>
              <a:rPr lang="en-US" dirty="0"/>
              <a:t>An index can be thought of as a keyword directory at the end of a book. </a:t>
            </a:r>
          </a:p>
          <a:p>
            <a:pPr marL="171450" indent="-171450">
              <a:buFont typeface="Arial" panose="020B0604020202020204" pitchFamily="34" charset="0"/>
              <a:buChar char="•"/>
            </a:pPr>
            <a:r>
              <a:rPr lang="en-US" dirty="0" err="1"/>
              <a:t>Solr</a:t>
            </a:r>
            <a:r>
              <a:rPr lang="en-US" dirty="0"/>
              <a:t> takes semi-structured documents as input. In a process called "indexing," these documents are read and their fields are divided into "tokens." From these tokens, a keyword directory is created.</a:t>
            </a:r>
          </a:p>
          <a:p>
            <a:pPr marL="171450" indent="-171450">
              <a:buFont typeface="Arial" panose="020B0604020202020204" pitchFamily="34" charset="0"/>
              <a:buChar char="•"/>
            </a:pPr>
            <a:r>
              <a:rPr lang="en-US" dirty="0"/>
              <a:t>Ver</a:t>
            </a:r>
          </a:p>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8</a:t>
            </a:fld>
            <a:endParaRPr lang="de-DE" dirty="0"/>
          </a:p>
        </p:txBody>
      </p:sp>
    </p:spTree>
    <p:extLst>
      <p:ext uri="{BB962C8B-B14F-4D97-AF65-F5344CB8AC3E}">
        <p14:creationId xmlns:p14="http://schemas.microsoft.com/office/powerpoint/2010/main" val="397261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provides a REST API that has </a:t>
            </a:r>
            <a:r>
              <a:rPr lang="en-US" dirty="0"/>
              <a:t>two important functions: "Search" and "Update." </a:t>
            </a:r>
          </a:p>
          <a:p>
            <a:pPr marL="171450" indent="-171450">
              <a:buFont typeface="Arial" panose="020B0604020202020204" pitchFamily="34" charset="0"/>
              <a:buChar char="•"/>
            </a:pPr>
            <a:r>
              <a:rPr lang="en-US" dirty="0"/>
              <a:t>Additionally, it provides a basic UI</a:t>
            </a:r>
          </a:p>
          <a:p>
            <a:pPr marL="171450" indent="-171450">
              <a:buFont typeface="Arial" panose="020B0604020202020204" pitchFamily="34" charset="0"/>
              <a:buChar char="•"/>
            </a:pPr>
            <a:r>
              <a:rPr lang="en-US" dirty="0"/>
              <a:t>Through the update interface, new documents can be added. These documents are then broken down into tokens by a "tokenizer" (e.g., Whitespace Tokenizer). The tokens can be further processed using filters (e.g., synonyms, stemming, spellcheck, etc.). Afterward, the tokens are added to the Lucene index. </a:t>
            </a:r>
          </a:p>
          <a:p>
            <a:pPr marL="171450" indent="-171450">
              <a:buFont typeface="Arial" panose="020B0604020202020204" pitchFamily="34" charset="0"/>
              <a:buChar char="•"/>
            </a:pPr>
            <a:r>
              <a:rPr lang="en-US" dirty="0"/>
              <a:t>Additionally, the content can also be stored in Lucene.</a:t>
            </a:r>
          </a:p>
          <a:p>
            <a:pPr marL="171450" indent="-171450">
              <a:buFont typeface="Arial" panose="020B0604020202020204" pitchFamily="34" charset="0"/>
              <a:buChar char="•"/>
            </a:pPr>
            <a:r>
              <a:rPr lang="en-US" dirty="0"/>
              <a:t>Through the search interface, search queries can be made. These queries can be processed through the same or a different pipeline.</a:t>
            </a:r>
          </a:p>
          <a:p>
            <a:pPr marL="171450" indent="-171450">
              <a:buFont typeface="Arial" panose="020B0604020202020204" pitchFamily="34" charset="0"/>
              <a:buChar char="•"/>
            </a:pPr>
            <a:r>
              <a:rPr lang="en-US" dirty="0"/>
              <a:t>After processing, IDs and possibly stored field values can be returned.</a:t>
            </a:r>
          </a:p>
          <a:p>
            <a:pPr marL="171450" indent="-171450">
              <a:buFont typeface="Arial" panose="020B0604020202020204" pitchFamily="34" charset="0"/>
              <a:buChar char="•"/>
            </a:pPr>
            <a:r>
              <a:rPr lang="en-US" dirty="0"/>
              <a:t>The pipeline is defined by the "schema." This is central for optimizing the search. </a:t>
            </a:r>
          </a:p>
          <a:p>
            <a:pPr marL="171450" indent="-171450">
              <a:buFont typeface="Arial" panose="020B0604020202020204" pitchFamily="34" charset="0"/>
              <a:buChar char="•"/>
            </a:pPr>
            <a:r>
              <a:rPr lang="en-US" dirty="0"/>
              <a:t>However, there is an "automatic" schema that can be used as a starting point.</a:t>
            </a:r>
          </a:p>
          <a:p>
            <a:pPr marL="171450" indent="-171450">
              <a:buFont typeface="Arial" panose="020B0604020202020204" pitchFamily="34" charset="0"/>
              <a:buChar char="•"/>
            </a:pPr>
            <a:r>
              <a:rPr lang="en-US" dirty="0"/>
              <a:t>Beside the schema, there is a configuration file defining the endpoints etc.</a:t>
            </a:r>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304699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6003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4001793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28.03.2025</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Fußzeilenplatzhalter 7" descr="{&quot;templafy&quot;:{&quot;id&quot;:&quot;acbfe7c9-d337-413f-92c0-eca42c728e4d&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63e91281-6c2d-4a6e-adf1-9c405bca3779&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28.03.2025</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595fd430-458d-4296-ac3c-b0a6a8800a07&quot;}}" hidden="1">
            <a:extLst>
              <a:ext uri="{FF2B5EF4-FFF2-40B4-BE49-F238E27FC236}">
                <a16:creationId xmlns:a16="http://schemas.microsoft.com/office/drawing/2014/main" id="{E02A060C-053E-D862-35FF-299067B3407D}"/>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550bd2fa-515d-45e4-9067-7a1ee14c5c64&quot;}}" hidden="1">
            <a:extLst>
              <a:ext uri="{FF2B5EF4-FFF2-40B4-BE49-F238E27FC236}">
                <a16:creationId xmlns:a16="http://schemas.microsoft.com/office/drawing/2014/main" id="{A98BE92A-9755-AE15-B4A4-1FDC0DBC7C8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544ed0d4-8ae9-4fca-a029-d6adcac1732d&quot;}}" hidden="1">
            <a:extLst>
              <a:ext uri="{FF2B5EF4-FFF2-40B4-BE49-F238E27FC236}">
                <a16:creationId xmlns:a16="http://schemas.microsoft.com/office/drawing/2014/main" id="{81990056-6B89-CFA7-4E7C-45F24B4D7E7B}"/>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66c2df77-c56b-45a9-9286-286ce143aa0c&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e75cc8ab-d9f6-40d4-aa8a-7ea134a59ff7&quot;}}" hidden="1">
            <a:extLst>
              <a:ext uri="{FF2B5EF4-FFF2-40B4-BE49-F238E27FC236}">
                <a16:creationId xmlns:a16="http://schemas.microsoft.com/office/drawing/2014/main" id="{EB7A1E92-C009-56EC-F987-1EBB6B064052}"/>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0b1ba00-e9e6-48ee-a3b7-28b3cdfeb3e4&quot;}}" hidden="1">
            <a:extLst>
              <a:ext uri="{FF2B5EF4-FFF2-40B4-BE49-F238E27FC236}">
                <a16:creationId xmlns:a16="http://schemas.microsoft.com/office/drawing/2014/main" id="{78304E2C-D76F-2456-8633-314BD726A32B}"/>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40401a2b-123a-41b9-8f18-33009f6d7a6e&quot;}}" hidden="1">
            <a:extLst>
              <a:ext uri="{FF2B5EF4-FFF2-40B4-BE49-F238E27FC236}">
                <a16:creationId xmlns:a16="http://schemas.microsoft.com/office/drawing/2014/main" id="{591C8154-62BF-6BE3-97D9-C7E7789158C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235b90d-0756-43d4-a27d-7bf142883977&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5" name="Name" descr="{&quot;templafy&quot;:{&quot;id&quot;:&quot;ea86fab7-bce1-492f-a9f2-b8914c0f7b65&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13c35723-5cfd-4d53-b06b-0f75682de59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28.03.2025</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4" name="Name" descr="{&quot;templafy&quot;:{&quot;id&quot;:&quot;81553566-95a1-42e9-93eb-50c7bb1da579&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7a84e88e-931d-46d8-b124-af89add171b2&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28.03.2025</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a952a08-9e05-4dd0-94fa-884c036c0c45&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4" name="Fußzeilenplatzhalter 7" descr="{&quot;templafy&quot;:{&quot;id&quot;:&quot;30f8bede-2f01-4e4f-a71c-d61c2f5be213&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2bc5dcc6-7243-470c-a20b-d15580bd3425&quot;}}" hidden="1">
            <a:extLst>
              <a:ext uri="{FF2B5EF4-FFF2-40B4-BE49-F238E27FC236}">
                <a16:creationId xmlns:a16="http://schemas.microsoft.com/office/drawing/2014/main" id="{C6606F6C-3DBD-CA47-F135-B3D39D613F5C}"/>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4d042f9b-8456-412a-aee4-3711269074c9&quot;}}" hidden="1">
            <a:extLst>
              <a:ext uri="{FF2B5EF4-FFF2-40B4-BE49-F238E27FC236}">
                <a16:creationId xmlns:a16="http://schemas.microsoft.com/office/drawing/2014/main" id="{47855D95-75E2-B652-4C23-1E40E9EBC67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23ca0750-2c69-4863-b31f-88c3e0e5c79f&quot;}}" hidden="1">
            <a:extLst>
              <a:ext uri="{FF2B5EF4-FFF2-40B4-BE49-F238E27FC236}">
                <a16:creationId xmlns:a16="http://schemas.microsoft.com/office/drawing/2014/main" id="{A2AEBE57-64BB-7F9A-2474-6F715A4BE2D0}"/>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3760b228-694e-467a-af65-9ca9d447e1eb&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0c8e2ea8-735a-4497-87b0-13bbd95f1ee7&quot;}}" hidden="1">
            <a:extLst>
              <a:ext uri="{FF2B5EF4-FFF2-40B4-BE49-F238E27FC236}">
                <a16:creationId xmlns:a16="http://schemas.microsoft.com/office/drawing/2014/main" id="{0A1D6E7A-A09E-2C6A-5B99-74A97CC81479}"/>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6930ad82-5709-4abf-94db-ba0a9f75160c&quot;}}" hidden="1">
            <a:extLst>
              <a:ext uri="{FF2B5EF4-FFF2-40B4-BE49-F238E27FC236}">
                <a16:creationId xmlns:a16="http://schemas.microsoft.com/office/drawing/2014/main" id="{5A783CE9-BCB9-F844-AB8D-7B7A763CC44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17f23c26-d86d-406a-bddc-f30e78391b57&quot;}}" hidden="1">
            <a:extLst>
              <a:ext uri="{FF2B5EF4-FFF2-40B4-BE49-F238E27FC236}">
                <a16:creationId xmlns:a16="http://schemas.microsoft.com/office/drawing/2014/main" id="{61D7DB85-DC0E-911C-AFC0-A00FE9FB421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e1bb0335-3a35-4b66-bfae-a4174ae047f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28.03.2025</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fdaf73b0-7474-4491-a608-f7c9c608cbc9&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1933bed4-fcb7-48ff-9701-58d67bb2842e&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 name="Strictly Confidential" descr="{&quot;templafy&quot;:{&quot;id&quot;:&quot;8e5e9229-086e-432a-ac0c-e22541f73781&quot;}}" hidden="1">
            <a:extLst>
              <a:ext uri="{FF2B5EF4-FFF2-40B4-BE49-F238E27FC236}">
                <a16:creationId xmlns:a16="http://schemas.microsoft.com/office/drawing/2014/main" id="{D6A5A859-4CE8-2837-746E-F8B2E0E6F21F}"/>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8304a26f-d405-4108-811a-b635a8eee992&quot;}}" hidden="1">
            <a:extLst>
              <a:ext uri="{FF2B5EF4-FFF2-40B4-BE49-F238E27FC236}">
                <a16:creationId xmlns:a16="http://schemas.microsoft.com/office/drawing/2014/main" id="{61C71873-52D3-45F7-59C2-98B44A61CBDD}"/>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fd8ae0cd-cfc6-4871-9a3e-86ac3d927719&quot;}}" hidden="1">
            <a:extLst>
              <a:ext uri="{FF2B5EF4-FFF2-40B4-BE49-F238E27FC236}">
                <a16:creationId xmlns:a16="http://schemas.microsoft.com/office/drawing/2014/main" id="{D0CCF352-5FE7-85C8-603C-8D9FD1E2CB4D}"/>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69e0e55f-a9ee-45e8-9f19-c260b27456af&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r>
              <a:rPr lang="de-CH" dirty="0"/>
              <a:t>13.07.2023</a:t>
            </a:r>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de-CH" dirty="0"/>
              <a:t>Effizientes Suchen mit Apache </a:t>
            </a:r>
            <a:r>
              <a:rPr lang="de-CH" dirty="0" err="1"/>
              <a:t>Solr</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6.xml"/><Relationship Id="rId1" Type="http://schemas.openxmlformats.org/officeDocument/2006/relationships/customXml" Target="../../customXml/item2.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solr.apache.org/guide/solr/latest/getting-started/solr-tutorial.html"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github.com/lizzyTheLizard/solr-jfs2023" TargetMode="External"/><Relationship Id="rId5" Type="http://schemas.openxmlformats.org/officeDocument/2006/relationships/hyperlink" Target="https://www.baeldung.com/apache-solrj" TargetMode="External"/><Relationship Id="rId4" Type="http://schemas.openxmlformats.org/officeDocument/2006/relationships/hyperlink" Target="https://hub.docker.com/_/sol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DE" noProof="0" dirty="0"/>
              <a:t>Matthias Graf | 1. April 2025 | Schlieren</a:t>
            </a:r>
          </a:p>
        </p:txBody>
      </p:sp>
      <p:pic>
        <p:nvPicPr>
          <p:cNvPr id="9" name="Picture Placeholder 8" descr="A picture containing graphics, graphic design, design&#10;&#10;Description automatically generated">
            <a:extLst>
              <a:ext uri="{FF2B5EF4-FFF2-40B4-BE49-F238E27FC236}">
                <a16:creationId xmlns:a16="http://schemas.microsoft.com/office/drawing/2014/main" id="{E52CF290-A4F6-25FE-D8B2-F8AF6FF6EA8A}"/>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l="-217" r="-541"/>
          <a:stretch/>
        </p:blipFill>
        <p:spPr>
          <a:xfrm>
            <a:off x="839416" y="1844824"/>
            <a:ext cx="6264697" cy="3141383"/>
          </a:xfrm>
          <a:no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DE" noProof="0" dirty="0"/>
              <a:t>SWEX Gathering 2025</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de-DE" noProof="0" dirty="0" err="1"/>
              <a:t>Searching</a:t>
            </a:r>
            <a:r>
              <a:rPr lang="de-DE" noProof="0" dirty="0"/>
              <a:t> </a:t>
            </a:r>
            <a:r>
              <a:rPr lang="de-DE" noProof="0" dirty="0" err="1"/>
              <a:t>with</a:t>
            </a:r>
            <a:r>
              <a:rPr lang="de-DE" noProof="0" dirty="0"/>
              <a:t> Apache Solr</a:t>
            </a:r>
          </a:p>
        </p:txBody>
      </p:sp>
      <p:sp>
        <p:nvSpPr>
          <p:cNvPr id="4" name="Date Placeholder 3">
            <a:extLst>
              <a:ext uri="{FF2B5EF4-FFF2-40B4-BE49-F238E27FC236}">
                <a16:creationId xmlns:a16="http://schemas.microsoft.com/office/drawing/2014/main" id="{C456A5FB-6679-6BF4-11DF-B137524A325E}"/>
              </a:ext>
            </a:extLst>
          </p:cNvPr>
          <p:cNvSpPr>
            <a:spLocks noGrp="1"/>
          </p:cNvSpPr>
          <p:nvPr>
            <p:ph type="dt" sz="half" idx="16"/>
          </p:nvPr>
        </p:nvSpPr>
        <p:spPr/>
        <p:txBody>
          <a:bodyPr/>
          <a:lstStyle/>
          <a:p>
            <a:fld id="{3BCEEE6D-E13B-404C-8079-8820A7743E5D}" type="datetime1">
              <a:rPr lang="de-CH" smtClean="0"/>
              <a:pPr/>
              <a:t>28.03.2025</a:t>
            </a:fld>
            <a:endParaRPr lang="de-CH"/>
          </a:p>
        </p:txBody>
      </p:sp>
      <p:sp>
        <p:nvSpPr>
          <p:cNvPr id="5" name="Footer Placeholder 4">
            <a:extLst>
              <a:ext uri="{FF2B5EF4-FFF2-40B4-BE49-F238E27FC236}">
                <a16:creationId xmlns:a16="http://schemas.microsoft.com/office/drawing/2014/main" id="{569CD387-9D42-7928-1704-39C106FCB210}"/>
              </a:ext>
            </a:extLst>
          </p:cNvPr>
          <p:cNvSpPr>
            <a:spLocks noGrp="1"/>
          </p:cNvSpPr>
          <p:nvPr>
            <p:ph type="ftr" sz="quarter" idx="17"/>
          </p:nvPr>
        </p:nvSpPr>
        <p:spPr/>
        <p:txBody>
          <a:bodyPr/>
          <a:lstStyle/>
          <a:p>
            <a:endParaRPr lang="de-CH"/>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1</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28.03.2025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10</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How</a:t>
            </a:r>
            <a:r>
              <a:rPr lang="de-DE" sz="5200" dirty="0"/>
              <a:t> </a:t>
            </a:r>
            <a:r>
              <a:rPr lang="de-DE" sz="5200" dirty="0" err="1"/>
              <a:t>can</a:t>
            </a:r>
            <a:r>
              <a:rPr lang="de-DE" sz="5200" dirty="0"/>
              <a:t> I </a:t>
            </a:r>
            <a:r>
              <a:rPr lang="de-DE" sz="5200" dirty="0" err="1"/>
              <a:t>use</a:t>
            </a:r>
            <a:r>
              <a:rPr lang="de-DE" sz="5200" dirty="0"/>
              <a:t> </a:t>
            </a:r>
            <a:r>
              <a:rPr lang="de-DE" sz="5200" dirty="0" err="1"/>
              <a:t>Solr</a:t>
            </a:r>
            <a:r>
              <a:rPr lang="de-DE" sz="5200" dirty="0"/>
              <a:t>?</a:t>
            </a:r>
          </a:p>
        </p:txBody>
      </p:sp>
    </p:spTree>
    <p:extLst>
      <p:ext uri="{BB962C8B-B14F-4D97-AF65-F5344CB8AC3E}">
        <p14:creationId xmlns:p14="http://schemas.microsoft.com/office/powerpoint/2010/main" val="300792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Docker-Setup</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sp>
        <p:nvSpPr>
          <p:cNvPr id="12" name="Rectangle 1">
            <a:extLst>
              <a:ext uri="{FF2B5EF4-FFF2-40B4-BE49-F238E27FC236}">
                <a16:creationId xmlns:a16="http://schemas.microsoft.com/office/drawing/2014/main" id="{7318973F-3E00-B450-499B-FACAE9ABAFAA}"/>
              </a:ext>
            </a:extLst>
          </p:cNvPr>
          <p:cNvSpPr>
            <a:spLocks noChangeArrowheads="1"/>
          </p:cNvSpPr>
          <p:nvPr/>
        </p:nvSpPr>
        <p:spPr bwMode="auto">
          <a:xfrm>
            <a:off x="1114017" y="2061610"/>
            <a:ext cx="6120680" cy="27699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de-DE" altLang="de-DE" b="0" i="0" u="none" strike="noStrike" cap="none" normalizeH="0" baseline="0" dirty="0" err="1">
                <a:ln>
                  <a:noFill/>
                </a:ln>
                <a:solidFill>
                  <a:srgbClr val="393F49"/>
                </a:solidFill>
                <a:effectLst/>
                <a:latin typeface="Roboto Mono" panose="020F0502020204030204" pitchFamily="49" charset="0"/>
              </a:rPr>
              <a:t>docker</a:t>
            </a:r>
            <a:r>
              <a:rPr kumimoji="0" lang="de-DE" altLang="de-DE" b="0" i="0" u="none" strike="noStrike" cap="none" normalizeH="0" baseline="0" dirty="0">
                <a:ln>
                  <a:noFill/>
                </a:ln>
                <a:solidFill>
                  <a:srgbClr val="393F49"/>
                </a:solidFill>
                <a:effectLst/>
                <a:latin typeface="Roboto Mono" panose="020F0502020204030204" pitchFamily="49" charset="0"/>
              </a:rPr>
              <a:t> </a:t>
            </a:r>
            <a:r>
              <a:rPr kumimoji="0" lang="de-DE" altLang="de-DE" b="0" i="0" u="none" strike="noStrike" cap="none" normalizeH="0" baseline="0" dirty="0" err="1">
                <a:ln>
                  <a:noFill/>
                </a:ln>
                <a:solidFill>
                  <a:srgbClr val="393F49"/>
                </a:solidFill>
                <a:effectLst/>
                <a:latin typeface="Roboto Mono" panose="020F0502020204030204" pitchFamily="49" charset="0"/>
              </a:rPr>
              <a:t>run</a:t>
            </a:r>
            <a:r>
              <a:rPr kumimoji="0" lang="de-DE" altLang="de-DE" b="0" i="0" u="none" strike="noStrike" cap="none" normalizeH="0" baseline="0" dirty="0">
                <a:ln>
                  <a:noFill/>
                </a:ln>
                <a:solidFill>
                  <a:srgbClr val="393F49"/>
                </a:solidFill>
                <a:effectLst/>
                <a:latin typeface="Roboto Mono" panose="020F0502020204030204" pitchFamily="49" charset="0"/>
              </a:rPr>
              <a:t> -p 8983:8983 </a:t>
            </a:r>
            <a:r>
              <a:rPr kumimoji="0" lang="de-DE" altLang="de-DE" b="0" i="0" u="none" strike="noStrike" cap="none" normalizeH="0" baseline="0" dirty="0">
                <a:ln>
                  <a:noFill/>
                </a:ln>
                <a:solidFill>
                  <a:srgbClr val="393F49"/>
                </a:solidFill>
                <a:effectLst/>
                <a:latin typeface="Roboto Mono" panose="00000009000000000000" pitchFamily="49" charset="0"/>
              </a:rPr>
              <a:t>-t </a:t>
            </a:r>
            <a:r>
              <a:rPr kumimoji="0" lang="de-DE" altLang="de-DE" b="0" i="0" u="none" strike="noStrike" cap="none" normalizeH="0" baseline="0" dirty="0" err="1">
                <a:ln>
                  <a:noFill/>
                </a:ln>
                <a:solidFill>
                  <a:srgbClr val="393F49"/>
                </a:solidFill>
                <a:effectLst/>
                <a:latin typeface="Roboto Mono" panose="00000009000000000000" pitchFamily="49" charset="0"/>
              </a:rPr>
              <a:t>solr</a:t>
            </a:r>
            <a:r>
              <a:rPr kumimoji="0" lang="de-DE" altLang="de-DE" b="0" i="0" u="none" strike="noStrike" cap="none" normalizeH="0" baseline="0" dirty="0">
                <a:ln>
                  <a:noFill/>
                </a:ln>
                <a:solidFill>
                  <a:schemeClr val="tx1"/>
                </a:solidFill>
                <a:effectLst/>
              </a:rPr>
              <a:t> </a:t>
            </a:r>
            <a:endParaRPr kumimoji="0" lang="de-DE" altLang="de-DE"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DB9A1FB1-9E38-DD2F-9E74-706139F75000}"/>
              </a:ext>
            </a:extLst>
          </p:cNvPr>
          <p:cNvSpPr>
            <a:spLocks noChangeArrowheads="1"/>
          </p:cNvSpPr>
          <p:nvPr/>
        </p:nvSpPr>
        <p:spPr bwMode="auto">
          <a:xfrm>
            <a:off x="0" y="90100"/>
            <a:ext cx="65" cy="27699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A0A6B1E7-AE27-1BED-8609-9D7FFB36789C}"/>
              </a:ext>
            </a:extLst>
          </p:cNvPr>
          <p:cNvSpPr>
            <a:spLocks noChangeArrowheads="1"/>
          </p:cNvSpPr>
          <p:nvPr/>
        </p:nvSpPr>
        <p:spPr bwMode="auto">
          <a:xfrm>
            <a:off x="1095728" y="2968784"/>
            <a:ext cx="10226928" cy="3046988"/>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GB" altLang="de-DE" dirty="0" err="1">
                <a:solidFill>
                  <a:srgbClr val="393F49"/>
                </a:solidFill>
                <a:latin typeface="Roboto Mono" panose="020F0502020204030204" pitchFamily="49" charset="0"/>
              </a:rPr>
              <a:t>solr</a:t>
            </a:r>
            <a:r>
              <a:rPr lang="en-GB" altLang="de-DE" dirty="0">
                <a:solidFill>
                  <a:srgbClr val="393F49"/>
                </a:solidFill>
                <a:latin typeface="Roboto Mono" panose="020F0502020204030204" pitchFamily="49" charset="0"/>
              </a:rPr>
              <a:t>:</a:t>
            </a:r>
          </a:p>
          <a:p>
            <a:pPr eaLnBrk="0" fontAlgn="base" hangingPunct="0">
              <a:spcBef>
                <a:spcPct val="0"/>
              </a:spcBef>
              <a:spcAft>
                <a:spcPct val="0"/>
              </a:spcAft>
            </a:pPr>
            <a:r>
              <a:rPr lang="en-GB" altLang="de-DE" dirty="0">
                <a:solidFill>
                  <a:srgbClr val="393F49"/>
                </a:solidFill>
                <a:latin typeface="Roboto Mono" panose="020F0502020204030204" pitchFamily="49" charset="0"/>
              </a:rPr>
              <a:t>    image: 'solr:9.8.0'</a:t>
            </a:r>
          </a:p>
          <a:p>
            <a:pPr eaLnBrk="0" fontAlgn="base" hangingPunct="0">
              <a:spcBef>
                <a:spcPct val="0"/>
              </a:spcBef>
              <a:spcAft>
                <a:spcPct val="0"/>
              </a:spcAft>
            </a:pPr>
            <a:r>
              <a:rPr lang="en-GB" altLang="de-DE" dirty="0">
                <a:solidFill>
                  <a:srgbClr val="393F49"/>
                </a:solidFill>
                <a:latin typeface="Roboto Mono" panose="020F0502020204030204" pitchFamily="49" charset="0"/>
              </a:rPr>
              <a:t>    ports:</a:t>
            </a:r>
          </a:p>
          <a:p>
            <a:pPr eaLnBrk="0" fontAlgn="base" hangingPunct="0">
              <a:spcBef>
                <a:spcPct val="0"/>
              </a:spcBef>
              <a:spcAft>
                <a:spcPct val="0"/>
              </a:spcAft>
            </a:pPr>
            <a:r>
              <a:rPr lang="en-GB" altLang="de-DE" dirty="0">
                <a:solidFill>
                  <a:srgbClr val="393F49"/>
                </a:solidFill>
                <a:latin typeface="Roboto Mono" panose="020F0502020204030204" pitchFamily="49" charset="0"/>
              </a:rPr>
              <a:t>      - "8983:8983"</a:t>
            </a:r>
          </a:p>
          <a:p>
            <a:pPr eaLnBrk="0" fontAlgn="base" hangingPunct="0">
              <a:spcBef>
                <a:spcPct val="0"/>
              </a:spcBef>
              <a:spcAft>
                <a:spcPct val="0"/>
              </a:spcAft>
            </a:pPr>
            <a:r>
              <a:rPr lang="en-GB" altLang="de-DE" dirty="0">
                <a:solidFill>
                  <a:srgbClr val="393F49"/>
                </a:solidFill>
                <a:latin typeface="Roboto Mono" panose="020F0502020204030204" pitchFamily="49" charset="0"/>
              </a:rPr>
              <a:t>    command:</a:t>
            </a:r>
          </a:p>
          <a:p>
            <a:pPr eaLnBrk="0" fontAlgn="base" hangingPunct="0">
              <a:spcBef>
                <a:spcPct val="0"/>
              </a:spcBef>
              <a:spcAft>
                <a:spcPct val="0"/>
              </a:spcAft>
            </a:pPr>
            <a:r>
              <a:rPr lang="en-GB" altLang="de-DE" dirty="0">
                <a:solidFill>
                  <a:srgbClr val="393F49"/>
                </a:solidFill>
                <a:latin typeface="Roboto Mono" panose="020F0502020204030204" pitchFamily="49" charset="0"/>
              </a:rPr>
              <a:t>      - </a:t>
            </a:r>
            <a:r>
              <a:rPr lang="en-GB" altLang="de-DE" dirty="0" err="1">
                <a:solidFill>
                  <a:srgbClr val="393F49"/>
                </a:solidFill>
                <a:latin typeface="Roboto Mono" panose="020F0502020204030204" pitchFamily="49" charset="0"/>
              </a:rPr>
              <a:t>solr-precreate</a:t>
            </a:r>
            <a:endParaRPr lang="en-GB" altLang="de-DE" dirty="0">
              <a:solidFill>
                <a:srgbClr val="393F49"/>
              </a:solidFill>
              <a:latin typeface="Roboto Mono" panose="020F0502020204030204" pitchFamily="49" charset="0"/>
            </a:endParaRPr>
          </a:p>
          <a:p>
            <a:pPr eaLnBrk="0" fontAlgn="base" hangingPunct="0">
              <a:spcBef>
                <a:spcPct val="0"/>
              </a:spcBef>
              <a:spcAft>
                <a:spcPct val="0"/>
              </a:spcAft>
            </a:pPr>
            <a:r>
              <a:rPr lang="en-GB" altLang="de-DE" dirty="0">
                <a:solidFill>
                  <a:srgbClr val="393F49"/>
                </a:solidFill>
                <a:latin typeface="Roboto Mono" panose="020F0502020204030204" pitchFamily="49" charset="0"/>
              </a:rPr>
              <a:t>      - COLLECTION_NAME</a:t>
            </a:r>
          </a:p>
          <a:p>
            <a:pPr eaLnBrk="0" fontAlgn="base" hangingPunct="0">
              <a:spcBef>
                <a:spcPct val="0"/>
              </a:spcBef>
              <a:spcAft>
                <a:spcPct val="0"/>
              </a:spcAft>
            </a:pPr>
            <a:r>
              <a:rPr lang="en-GB" altLang="de-DE" dirty="0">
                <a:solidFill>
                  <a:srgbClr val="393F49"/>
                </a:solidFill>
                <a:latin typeface="Roboto Mono" panose="020F0502020204030204" pitchFamily="49" charset="0"/>
              </a:rPr>
              <a:t>      - /template</a:t>
            </a:r>
          </a:p>
          <a:p>
            <a:pPr eaLnBrk="0" fontAlgn="base" hangingPunct="0">
              <a:spcBef>
                <a:spcPct val="0"/>
              </a:spcBef>
              <a:spcAft>
                <a:spcPct val="0"/>
              </a:spcAft>
            </a:pPr>
            <a:r>
              <a:rPr lang="en-GB" altLang="de-DE" dirty="0">
                <a:solidFill>
                  <a:srgbClr val="393F49"/>
                </a:solidFill>
                <a:latin typeface="Roboto Mono" panose="020F0502020204030204" pitchFamily="49" charset="0"/>
              </a:rPr>
              <a:t>    volumes:</a:t>
            </a:r>
          </a:p>
          <a:p>
            <a:pPr eaLnBrk="0" fontAlgn="base" hangingPunct="0">
              <a:spcBef>
                <a:spcPct val="0"/>
              </a:spcBef>
              <a:spcAft>
                <a:spcPct val="0"/>
              </a:spcAft>
            </a:pPr>
            <a:r>
              <a:rPr lang="en-GB" altLang="de-DE" dirty="0">
                <a:solidFill>
                  <a:srgbClr val="393F49"/>
                </a:solidFill>
                <a:latin typeface="Roboto Mono" panose="020F0502020204030204" pitchFamily="49" charset="0"/>
              </a:rPr>
              <a:t>      - ./CONFIG_DIR:/template/conf</a:t>
            </a:r>
          </a:p>
          <a:p>
            <a:pPr eaLnBrk="0" fontAlgn="base" hangingPunct="0">
              <a:spcBef>
                <a:spcPct val="0"/>
              </a:spcBef>
              <a:spcAft>
                <a:spcPct val="0"/>
              </a:spcAft>
            </a:pPr>
            <a:r>
              <a:rPr lang="en-GB" altLang="de-DE" dirty="0">
                <a:solidFill>
                  <a:srgbClr val="393F49"/>
                </a:solidFill>
                <a:latin typeface="Roboto Mono" panose="020F0502020204030204" pitchFamily="49" charset="0"/>
              </a:rPr>
              <a:t>      - </a:t>
            </a:r>
            <a:r>
              <a:rPr lang="en-GB" altLang="de-DE" dirty="0" err="1">
                <a:solidFill>
                  <a:srgbClr val="393F49"/>
                </a:solidFill>
                <a:latin typeface="Roboto Mono" panose="020F0502020204030204" pitchFamily="49" charset="0"/>
              </a:rPr>
              <a:t>solr</a:t>
            </a:r>
            <a:r>
              <a:rPr lang="en-GB" altLang="de-DE" dirty="0">
                <a:solidFill>
                  <a:srgbClr val="393F49"/>
                </a:solidFill>
                <a:latin typeface="Roboto Mono" panose="020F0502020204030204" pitchFamily="49" charset="0"/>
              </a:rPr>
              <a:t>-data:/var/</a:t>
            </a:r>
            <a:r>
              <a:rPr lang="en-GB" altLang="de-DE" dirty="0" err="1">
                <a:solidFill>
                  <a:srgbClr val="393F49"/>
                </a:solidFill>
                <a:latin typeface="Roboto Mono" panose="020F0502020204030204" pitchFamily="49" charset="0"/>
              </a:rPr>
              <a:t>solr</a:t>
            </a:r>
            <a:endParaRPr lang="en-GB" altLang="de-DE" dirty="0">
              <a:solidFill>
                <a:srgbClr val="393F49"/>
              </a:solidFill>
              <a:latin typeface="Roboto Mono" panose="020F0502020204030204" pitchFamily="49" charset="0"/>
            </a:endParaRPr>
          </a:p>
        </p:txBody>
      </p:sp>
      <p:sp>
        <p:nvSpPr>
          <p:cNvPr id="16" name="Content Placeholder 37">
            <a:extLst>
              <a:ext uri="{FF2B5EF4-FFF2-40B4-BE49-F238E27FC236}">
                <a16:creationId xmlns:a16="http://schemas.microsoft.com/office/drawing/2014/main" id="{50C90764-F1F7-3D99-2C62-F8747E35B4BB}"/>
              </a:ext>
            </a:extLst>
          </p:cNvPr>
          <p:cNvSpPr>
            <a:spLocks noGrp="1"/>
          </p:cNvSpPr>
          <p:nvPr>
            <p:ph idx="1"/>
          </p:nvPr>
        </p:nvSpPr>
        <p:spPr>
          <a:xfrm>
            <a:off x="619304" y="1628800"/>
            <a:ext cx="10948824" cy="504056"/>
          </a:xfrm>
        </p:spPr>
        <p:txBody>
          <a:bodyPr/>
          <a:lstStyle/>
          <a:p>
            <a:r>
              <a:rPr lang="de-DE" noProof="0" dirty="0"/>
              <a:t>Start </a:t>
            </a:r>
            <a:r>
              <a:rPr lang="de-DE" noProof="0" dirty="0" err="1"/>
              <a:t>solr</a:t>
            </a:r>
            <a:r>
              <a:rPr lang="de-DE" noProof="0" dirty="0"/>
              <a:t> </a:t>
            </a:r>
            <a:r>
              <a:rPr lang="de-DE" noProof="0" dirty="0" err="1"/>
              <a:t>using</a:t>
            </a:r>
            <a:r>
              <a:rPr lang="de-DE" noProof="0" dirty="0"/>
              <a:t> Docker</a:t>
            </a:r>
          </a:p>
        </p:txBody>
      </p:sp>
      <p:sp>
        <p:nvSpPr>
          <p:cNvPr id="17" name="Content Placeholder 37">
            <a:extLst>
              <a:ext uri="{FF2B5EF4-FFF2-40B4-BE49-F238E27FC236}">
                <a16:creationId xmlns:a16="http://schemas.microsoft.com/office/drawing/2014/main" id="{70C5ED31-17E0-6EB9-8499-E7E532EBA5F8}"/>
              </a:ext>
            </a:extLst>
          </p:cNvPr>
          <p:cNvSpPr txBox="1">
            <a:spLocks/>
          </p:cNvSpPr>
          <p:nvPr/>
        </p:nvSpPr>
        <p:spPr bwMode="gray">
          <a:xfrm>
            <a:off x="619304" y="2636912"/>
            <a:ext cx="10948824" cy="504056"/>
          </a:xfrm>
          <a:prstGeom prst="rect">
            <a:avLst/>
          </a:prstGeom>
        </p:spPr>
        <p:txBody>
          <a:bodyPr vert="horz" lIns="0" tIns="0" rIns="0" bIns="0" rtlCol="0">
            <a:noAutofit/>
          </a:bodyPr>
          <a:lst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a:lstStyle>
          <a:p>
            <a:r>
              <a:rPr lang="de-CH" dirty="0"/>
              <a:t>Erweitertes </a:t>
            </a:r>
            <a:r>
              <a:rPr lang="de-DE" noProof="0" dirty="0"/>
              <a:t>Start </a:t>
            </a:r>
            <a:r>
              <a:rPr lang="de-DE" noProof="0" dirty="0" err="1"/>
              <a:t>solr</a:t>
            </a:r>
            <a:r>
              <a:rPr lang="de-DE" noProof="0" dirty="0"/>
              <a:t> </a:t>
            </a:r>
            <a:r>
              <a:rPr lang="de-DE" noProof="0" dirty="0" err="1"/>
              <a:t>using</a:t>
            </a:r>
            <a:r>
              <a:rPr lang="de-DE" noProof="0" dirty="0"/>
              <a:t> Docker </a:t>
            </a:r>
            <a:r>
              <a:rPr lang="de-DE" noProof="0" dirty="0" err="1"/>
              <a:t>Compose</a:t>
            </a:r>
            <a:endParaRPr lang="de-DE" noProof="0" dirty="0"/>
          </a:p>
          <a:p>
            <a:endParaRPr lang="de-CH" dirty="0"/>
          </a:p>
        </p:txBody>
      </p:sp>
    </p:spTree>
    <p:extLst>
      <p:ext uri="{BB962C8B-B14F-4D97-AF65-F5344CB8AC3E}">
        <p14:creationId xmlns:p14="http://schemas.microsoft.com/office/powerpoint/2010/main" val="250148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Tipps und Tricks</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sp>
        <p:nvSpPr>
          <p:cNvPr id="10" name="Content Placeholder 5">
            <a:extLst>
              <a:ext uri="{FF2B5EF4-FFF2-40B4-BE49-F238E27FC236}">
                <a16:creationId xmlns:a16="http://schemas.microsoft.com/office/drawing/2014/main" id="{598744B4-7F4E-24F9-EF9A-29124D6D5BFD}"/>
              </a:ext>
            </a:extLst>
          </p:cNvPr>
          <p:cNvSpPr>
            <a:spLocks noGrp="1"/>
          </p:cNvSpPr>
          <p:nvPr>
            <p:ph idx="1"/>
          </p:nvPr>
        </p:nvSpPr>
        <p:spPr>
          <a:xfrm>
            <a:off x="619125" y="1628775"/>
            <a:ext cx="10948988" cy="4535488"/>
          </a:xfrm>
        </p:spPr>
        <p:txBody>
          <a:bodyPr/>
          <a:lstStyle/>
          <a:p>
            <a:pPr marL="285750" indent="-285750">
              <a:buFont typeface="Arial" panose="020B0604020202020204" pitchFamily="34" charset="0"/>
              <a:buChar char="•"/>
            </a:pPr>
            <a:r>
              <a:rPr lang="en-US" sz="2000" b="1" dirty="0" err="1"/>
              <a:t>Solr</a:t>
            </a:r>
            <a:r>
              <a:rPr lang="en-US" sz="2000" b="1" dirty="0"/>
              <a:t> is easy to integrate but difficult to master. Start with an MVP and build up slowly</a:t>
            </a:r>
          </a:p>
          <a:p>
            <a:pPr marL="501750" lvl="2" indent="-285750">
              <a:buFont typeface="Arial" panose="020B0604020202020204" pitchFamily="34" charset="0"/>
              <a:buChar char="•"/>
            </a:pPr>
            <a:r>
              <a:rPr lang="en-US" sz="2000" dirty="0"/>
              <a:t>What and how is the user searching? Optimize using this context!</a:t>
            </a:r>
          </a:p>
          <a:p>
            <a:pPr marL="501750" lvl="2" indent="-285750">
              <a:buFont typeface="Arial" panose="020B0604020202020204" pitchFamily="34" charset="0"/>
              <a:buChar char="•"/>
            </a:pPr>
            <a:r>
              <a:rPr lang="en-US" sz="2000" dirty="0"/>
              <a:t>How is the user searching? Custom queries vs. </a:t>
            </a:r>
            <a:r>
              <a:rPr lang="en-US" sz="2000" dirty="0" err="1"/>
              <a:t>Solr</a:t>
            </a:r>
            <a:r>
              <a:rPr lang="en-US" sz="2000" dirty="0"/>
              <a:t> queries?</a:t>
            </a:r>
          </a:p>
          <a:p>
            <a:pPr marL="501750" lvl="2" indent="-285750">
              <a:buFont typeface="Arial" panose="020B0604020202020204" pitchFamily="34" charset="0"/>
              <a:buChar char="•"/>
            </a:pPr>
            <a:r>
              <a:rPr lang="en-US" sz="2000" dirty="0"/>
              <a:t>Schema optimizations</a:t>
            </a:r>
          </a:p>
          <a:p>
            <a:pPr marL="501750" lvl="2" indent="-285750">
              <a:buFont typeface="Arial" panose="020B0604020202020204" pitchFamily="34" charset="0"/>
              <a:buChar char="•"/>
            </a:pPr>
            <a:r>
              <a:rPr lang="en-US" sz="2000" dirty="0"/>
              <a:t>Continuous monitoring and optimization</a:t>
            </a:r>
            <a:endParaRPr lang="de-DE" sz="1800" dirty="0"/>
          </a:p>
          <a:p>
            <a:pPr marL="342900" indent="-342900">
              <a:buFont typeface="Arial" panose="020B0604020202020204" pitchFamily="34" charset="0"/>
              <a:buChar char="•"/>
            </a:pPr>
            <a:r>
              <a:rPr lang="en-US" sz="2000" b="1" dirty="0"/>
              <a:t>Best practices</a:t>
            </a:r>
            <a:endParaRPr lang="en-US" sz="2000" dirty="0"/>
          </a:p>
          <a:p>
            <a:pPr marL="501750" lvl="2" indent="-285750">
              <a:buFont typeface="Arial" panose="020B0604020202020204" pitchFamily="34" charset="0"/>
              <a:buChar char="•"/>
            </a:pPr>
            <a:r>
              <a:rPr lang="en-US" sz="1800" dirty="0"/>
              <a:t>One collection for different data</a:t>
            </a:r>
          </a:p>
          <a:p>
            <a:pPr marL="501750" lvl="2" indent="-285750">
              <a:buFont typeface="Arial" panose="020B0604020202020204" pitchFamily="34" charset="0"/>
              <a:buChar char="•"/>
            </a:pPr>
            <a:r>
              <a:rPr lang="en-US" sz="1800" dirty="0"/>
              <a:t>Include as much data as possible; schema changes and reindexing are costly</a:t>
            </a:r>
            <a:endParaRPr lang="de-DE" sz="1800" dirty="0"/>
          </a:p>
          <a:p>
            <a:pPr marL="342900" indent="-342900">
              <a:buFont typeface="Arial" panose="020B0604020202020204" pitchFamily="34" charset="0"/>
              <a:buChar char="•"/>
            </a:pPr>
            <a:r>
              <a:rPr lang="en-US" sz="2000" b="1" dirty="0"/>
              <a:t>Pain points</a:t>
            </a:r>
            <a:endParaRPr lang="en-US" sz="2000" dirty="0"/>
          </a:p>
          <a:p>
            <a:pPr marL="501750" lvl="2" indent="-285750">
              <a:buFont typeface="Arial" panose="020B0604020202020204" pitchFamily="34" charset="0"/>
              <a:buChar char="•"/>
            </a:pPr>
            <a:r>
              <a:rPr lang="en-US" sz="1800" dirty="0"/>
              <a:t>Permission checks on search results?</a:t>
            </a:r>
          </a:p>
          <a:p>
            <a:pPr marL="501750" lvl="2" indent="-285750">
              <a:buFont typeface="Arial" panose="020B0604020202020204" pitchFamily="34" charset="0"/>
              <a:buChar char="•"/>
            </a:pPr>
            <a:r>
              <a:rPr lang="en-US" sz="1800" dirty="0"/>
              <a:t>When to update the index? High load or outdated data?</a:t>
            </a:r>
            <a:endParaRPr lang="de-DE" sz="1800" dirty="0"/>
          </a:p>
        </p:txBody>
      </p:sp>
    </p:spTree>
    <p:extLst>
      <p:ext uri="{BB962C8B-B14F-4D97-AF65-F5344CB8AC3E}">
        <p14:creationId xmlns:p14="http://schemas.microsoft.com/office/powerpoint/2010/main" val="392830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D4D15F0-32FC-512A-475C-CBB78AC6F79E}"/>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Fragen?</a:t>
            </a:r>
          </a:p>
        </p:txBody>
      </p:sp>
      <p:sp>
        <p:nvSpPr>
          <p:cNvPr id="13" name="Subtitle 12">
            <a:extLst>
              <a:ext uri="{FF2B5EF4-FFF2-40B4-BE49-F238E27FC236}">
                <a16:creationId xmlns:a16="http://schemas.microsoft.com/office/drawing/2014/main" id="{84A0C240-FFBE-6F18-D2CA-2E0D903C95AE}"/>
              </a:ext>
            </a:extLst>
          </p:cNvPr>
          <p:cNvSpPr>
            <a:spLocks noGrp="1"/>
          </p:cNvSpPr>
          <p:nvPr>
            <p:ph type="subTitle" idx="17"/>
          </p:nvPr>
        </p:nvSpPr>
        <p:spPr/>
        <p:txBody>
          <a:bodyPr/>
          <a:lstStyle/>
          <a:p>
            <a:endParaRPr lang="de-CH"/>
          </a:p>
        </p:txBody>
      </p:sp>
      <p:pic>
        <p:nvPicPr>
          <p:cNvPr id="15" name="Content Placeholder 14" descr="A qr code on a white background&#10;&#10;Description automatically generated">
            <a:extLst>
              <a:ext uri="{FF2B5EF4-FFF2-40B4-BE49-F238E27FC236}">
                <a16:creationId xmlns:a16="http://schemas.microsoft.com/office/drawing/2014/main" id="{BD6B6035-6A62-6AF1-C53B-E33FFA1344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5480" y="1484784"/>
            <a:ext cx="3417872" cy="3456384"/>
          </a:xfrm>
        </p:spPr>
      </p:pic>
      <p:sp>
        <p:nvSpPr>
          <p:cNvPr id="11" name="Content Placeholder 10">
            <a:extLst>
              <a:ext uri="{FF2B5EF4-FFF2-40B4-BE49-F238E27FC236}">
                <a16:creationId xmlns:a16="http://schemas.microsoft.com/office/drawing/2014/main" id="{67B26A7F-6B14-4BE5-1C52-EC5365D08AF6}"/>
              </a:ext>
            </a:extLst>
          </p:cNvPr>
          <p:cNvSpPr>
            <a:spLocks noGrp="1"/>
          </p:cNvSpPr>
          <p:nvPr>
            <p:ph sz="half" idx="2"/>
          </p:nvPr>
        </p:nvSpPr>
        <p:spPr>
          <a:xfrm>
            <a:off x="6306824" y="1628800"/>
            <a:ext cx="5260672" cy="4536000"/>
          </a:xfrm>
        </p:spPr>
        <p:txBody>
          <a:bodyPr/>
          <a:lstStyle/>
          <a:p>
            <a:r>
              <a:rPr lang="en-US" sz="2000" spc="20" dirty="0"/>
              <a:t>More Information</a:t>
            </a:r>
            <a:endParaRPr lang="en-US" dirty="0">
              <a:hlinkClick r:id="rId3"/>
            </a:endParaRPr>
          </a:p>
          <a:p>
            <a:endParaRPr lang="en-US" sz="2000" dirty="0">
              <a:hlinkClick r:id="rId3"/>
            </a:endParaRPr>
          </a:p>
          <a:p>
            <a:r>
              <a:rPr lang="en-US" sz="2000" dirty="0">
                <a:hlinkClick r:id="rId3"/>
              </a:rPr>
              <a:t>solr.apache.org/guide</a:t>
            </a:r>
          </a:p>
          <a:p>
            <a:pPr algn="l"/>
            <a:r>
              <a:rPr lang="en-US" b="0" i="0" dirty="0">
                <a:solidFill>
                  <a:srgbClr val="333333"/>
                </a:solidFill>
                <a:effectLst/>
                <a:latin typeface="Noto Sans" panose="020B0502040204020203" pitchFamily="34" charset="0"/>
              </a:rPr>
              <a:t>Official </a:t>
            </a:r>
            <a:r>
              <a:rPr lang="en-US" b="0" i="0" dirty="0" err="1">
                <a:solidFill>
                  <a:srgbClr val="333333"/>
                </a:solidFill>
                <a:effectLst/>
                <a:latin typeface="Noto Sans" panose="020B0502040204020203" pitchFamily="34" charset="0"/>
              </a:rPr>
              <a:t>Solr</a:t>
            </a:r>
            <a:r>
              <a:rPr lang="en-US" b="0" i="0" dirty="0">
                <a:solidFill>
                  <a:srgbClr val="333333"/>
                </a:solidFill>
                <a:effectLst/>
                <a:latin typeface="Noto Sans" panose="020B0502040204020203" pitchFamily="34" charset="0"/>
              </a:rPr>
              <a:t> Documentation; Tutorials, Guides for Deployment und </a:t>
            </a:r>
            <a:r>
              <a:rPr lang="en-US" dirty="0">
                <a:solidFill>
                  <a:srgbClr val="333333"/>
                </a:solidFill>
                <a:latin typeface="Noto Sans" panose="020B0502040204020203" pitchFamily="34" charset="0"/>
              </a:rPr>
              <a:t>Configuration, Documentation of Query-Parser and much more</a:t>
            </a:r>
            <a:br>
              <a:rPr lang="en-US" dirty="0"/>
            </a:br>
            <a:endParaRPr lang="en-US" sz="2000" dirty="0"/>
          </a:p>
          <a:p>
            <a:r>
              <a:rPr lang="en-US" sz="2000" dirty="0">
                <a:hlinkClick r:id="rId4"/>
              </a:rPr>
              <a:t>hub.docker.com/_/</a:t>
            </a:r>
            <a:r>
              <a:rPr lang="en-US" sz="2000" dirty="0" err="1">
                <a:hlinkClick r:id="rId4"/>
              </a:rPr>
              <a:t>solr</a:t>
            </a:r>
            <a:endParaRPr lang="en-US" sz="2000" dirty="0"/>
          </a:p>
          <a:p>
            <a:r>
              <a:rPr lang="en-US" dirty="0"/>
              <a:t>Official Docker-Image</a:t>
            </a:r>
          </a:p>
          <a:p>
            <a:endParaRPr lang="en-US" sz="2000" dirty="0"/>
          </a:p>
          <a:p>
            <a:r>
              <a:rPr lang="en-US" sz="2000" dirty="0">
                <a:hlinkClick r:id="rId5"/>
              </a:rPr>
              <a:t>baeldung.com/</a:t>
            </a:r>
            <a:r>
              <a:rPr lang="en-US" sz="2000" dirty="0" err="1">
                <a:hlinkClick r:id="rId5"/>
              </a:rPr>
              <a:t>apache-solrj</a:t>
            </a:r>
            <a:endParaRPr lang="en-US" sz="2000" dirty="0"/>
          </a:p>
          <a:p>
            <a:r>
              <a:rPr lang="en-US" dirty="0" err="1"/>
              <a:t>SolrJ</a:t>
            </a:r>
            <a:r>
              <a:rPr lang="en-US" dirty="0"/>
              <a:t>-Tutorial</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sp>
        <p:nvSpPr>
          <p:cNvPr id="16" name="TextBox 15">
            <a:extLst>
              <a:ext uri="{FF2B5EF4-FFF2-40B4-BE49-F238E27FC236}">
                <a16:creationId xmlns:a16="http://schemas.microsoft.com/office/drawing/2014/main" id="{32BD9C20-D7C0-2293-C233-13AB8D99A735}"/>
              </a:ext>
            </a:extLst>
          </p:cNvPr>
          <p:cNvSpPr txBox="1"/>
          <p:nvPr/>
        </p:nvSpPr>
        <p:spPr bwMode="gray">
          <a:xfrm>
            <a:off x="619304" y="4869160"/>
            <a:ext cx="5260672" cy="1295640"/>
          </a:xfrm>
          <a:prstGeom prst="rect">
            <a:avLst/>
          </a:prstGeom>
          <a:noFill/>
        </p:spPr>
        <p:txBody>
          <a:bodyPr wrap="square" lIns="0" tIns="0" rIns="0" bIns="0" rtlCol="0">
            <a:noAutofit/>
          </a:bodyPr>
          <a:lstStyle/>
          <a:p>
            <a:pPr algn="ctr">
              <a:lnSpc>
                <a:spcPct val="120000"/>
              </a:lnSpc>
              <a:spcBef>
                <a:spcPts val="200"/>
              </a:spcBef>
              <a:spcAft>
                <a:spcPts val="300"/>
              </a:spcAft>
            </a:pPr>
            <a:r>
              <a:rPr lang="de-CH" sz="2400" dirty="0">
                <a:hlinkClick r:id="rId6"/>
              </a:rPr>
              <a:t>github.com/</a:t>
            </a:r>
            <a:r>
              <a:rPr lang="de-CH" sz="2400" dirty="0" err="1">
                <a:hlinkClick r:id="rId6"/>
              </a:rPr>
              <a:t>lizzyTheLizard</a:t>
            </a:r>
            <a:r>
              <a:rPr lang="de-CH" sz="2400" dirty="0">
                <a:hlinkClick r:id="rId6"/>
              </a:rPr>
              <a:t>/solr-jfs2023</a:t>
            </a:r>
            <a:endParaRPr lang="de-CH" sz="2400" dirty="0"/>
          </a:p>
          <a:p>
            <a:pPr algn="ctr">
              <a:lnSpc>
                <a:spcPct val="120000"/>
              </a:lnSpc>
              <a:spcBef>
                <a:spcPts val="200"/>
              </a:spcBef>
              <a:spcAft>
                <a:spcPts val="300"/>
              </a:spcAft>
            </a:pPr>
            <a:r>
              <a:rPr lang="de-CH" sz="2000" spc="20" dirty="0"/>
              <a:t>Slides and </a:t>
            </a:r>
            <a:r>
              <a:rPr lang="de-CH" sz="2000" spc="20" dirty="0" err="1"/>
              <a:t>examples</a:t>
            </a:r>
            <a:endParaRPr lang="de-CH" sz="2000" spc="20" dirty="0"/>
          </a:p>
        </p:txBody>
      </p:sp>
    </p:spTree>
    <p:extLst>
      <p:ext uri="{BB962C8B-B14F-4D97-AF65-F5344CB8AC3E}">
        <p14:creationId xmlns:p14="http://schemas.microsoft.com/office/powerpoint/2010/main" val="391142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28.03.2025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2</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Search?</a:t>
            </a:r>
          </a:p>
        </p:txBody>
      </p:sp>
    </p:spTree>
    <p:extLst>
      <p:ext uri="{BB962C8B-B14F-4D97-AF65-F5344CB8AC3E}">
        <p14:creationId xmlns:p14="http://schemas.microsoft.com/office/powerpoint/2010/main" val="93107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AB5CCF-EB77-656A-2B8B-27AE531678F3}"/>
              </a:ext>
            </a:extLst>
          </p:cNvPr>
          <p:cNvSpPr>
            <a:spLocks noGrp="1"/>
          </p:cNvSpPr>
          <p:nvPr>
            <p:ph type="body" sz="quarter" idx="15"/>
          </p:nvPr>
        </p:nvSpPr>
        <p:spPr/>
        <p:txBody>
          <a:bodyPr/>
          <a:lstStyle/>
          <a:p>
            <a:endParaRPr lang="de-CH"/>
          </a:p>
        </p:txBody>
      </p:sp>
      <p:sp>
        <p:nvSpPr>
          <p:cNvPr id="2" name="Title 1">
            <a:extLst>
              <a:ext uri="{FF2B5EF4-FFF2-40B4-BE49-F238E27FC236}">
                <a16:creationId xmlns:a16="http://schemas.microsoft.com/office/drawing/2014/main" id="{E14842A0-79D8-625E-5654-859F1E8FB229}"/>
              </a:ext>
            </a:extLst>
          </p:cNvPr>
          <p:cNvSpPr>
            <a:spLocks noGrp="1"/>
          </p:cNvSpPr>
          <p:nvPr>
            <p:ph type="title"/>
          </p:nvPr>
        </p:nvSpPr>
        <p:spPr/>
        <p:txBody>
          <a:bodyPr/>
          <a:lstStyle/>
          <a:p>
            <a:r>
              <a:rPr lang="de-DE" dirty="0"/>
              <a:t>Filtern oder Suchen?</a:t>
            </a:r>
          </a:p>
        </p:txBody>
      </p:sp>
      <p:sp>
        <p:nvSpPr>
          <p:cNvPr id="5" name="Subtitle 4">
            <a:extLst>
              <a:ext uri="{FF2B5EF4-FFF2-40B4-BE49-F238E27FC236}">
                <a16:creationId xmlns:a16="http://schemas.microsoft.com/office/drawing/2014/main" id="{2A9E6EF3-245A-685E-C950-AA55579FB7E9}"/>
              </a:ext>
            </a:extLst>
          </p:cNvPr>
          <p:cNvSpPr>
            <a:spLocks noGrp="1"/>
          </p:cNvSpPr>
          <p:nvPr>
            <p:ph type="subTitle" idx="17"/>
          </p:nvPr>
        </p:nvSpPr>
        <p:spPr/>
        <p:txBody>
          <a:bodyPr/>
          <a:lstStyle/>
          <a:p>
            <a:endParaRPr lang="de-CH"/>
          </a:p>
        </p:txBody>
      </p:sp>
      <p:pic>
        <p:nvPicPr>
          <p:cNvPr id="10" name="Content Placeholder 9">
            <a:extLst>
              <a:ext uri="{FF2B5EF4-FFF2-40B4-BE49-F238E27FC236}">
                <a16:creationId xmlns:a16="http://schemas.microsoft.com/office/drawing/2014/main" id="{555E972F-2164-A8DF-21EE-B8BE95A0A5C9}"/>
              </a:ext>
            </a:extLst>
          </p:cNvPr>
          <p:cNvPicPr>
            <a:picLocks noGrp="1" noChangeAspect="1"/>
          </p:cNvPicPr>
          <p:nvPr>
            <p:ph idx="1"/>
          </p:nvPr>
        </p:nvPicPr>
        <p:blipFill rotWithShape="1">
          <a:blip r:embed="rId3"/>
          <a:srcRect t="10490" b="9503"/>
          <a:stretch/>
        </p:blipFill>
        <p:spPr>
          <a:xfrm>
            <a:off x="1055440" y="1412776"/>
            <a:ext cx="9968866" cy="4735639"/>
          </a:xfrm>
        </p:spPr>
      </p:pic>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9"/>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20"/>
          </p:nvPr>
        </p:nvSpPr>
        <p:spPr/>
        <p:txBody>
          <a:bodyPr/>
          <a:lstStyle/>
          <a:p>
            <a:r>
              <a:rPr lang="de-CH"/>
              <a:t>| </a:t>
            </a:r>
            <a:fld id="{8CF9DE7D-F270-4E16-BA04-5BCA8969A2EA}" type="slidenum">
              <a:rPr lang="de-CH" smtClean="0"/>
              <a:pPr/>
              <a:t>3</a:t>
            </a:fld>
            <a:endParaRPr lang="de-CH" dirty="0"/>
          </a:p>
        </p:txBody>
      </p:sp>
      <p:sp>
        <p:nvSpPr>
          <p:cNvPr id="12" name="TextBox 11">
            <a:extLst>
              <a:ext uri="{FF2B5EF4-FFF2-40B4-BE49-F238E27FC236}">
                <a16:creationId xmlns:a16="http://schemas.microsoft.com/office/drawing/2014/main" id="{AFFCB77D-C4B7-7EC4-E85D-C7BC1485A514}"/>
              </a:ext>
            </a:extLst>
          </p:cNvPr>
          <p:cNvSpPr txBox="1"/>
          <p:nvPr/>
        </p:nvSpPr>
        <p:spPr bwMode="gray">
          <a:xfrm>
            <a:off x="10416480"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Searching</a:t>
            </a:r>
            <a:endParaRPr lang="de-DE" sz="4000" spc="20" dirty="0">
              <a:solidFill>
                <a:schemeClr val="accent1"/>
              </a:solidFill>
            </a:endParaRPr>
          </a:p>
        </p:txBody>
      </p:sp>
      <p:cxnSp>
        <p:nvCxnSpPr>
          <p:cNvPr id="14" name="Straight Connector 13">
            <a:extLst>
              <a:ext uri="{FF2B5EF4-FFF2-40B4-BE49-F238E27FC236}">
                <a16:creationId xmlns:a16="http://schemas.microsoft.com/office/drawing/2014/main" id="{56B2ED19-41EE-CC3D-C42F-55E01810F0F6}"/>
              </a:ext>
            </a:extLst>
          </p:cNvPr>
          <p:cNvCxnSpPr>
            <a:cxnSpLocks/>
          </p:cNvCxnSpPr>
          <p:nvPr/>
        </p:nvCxnSpPr>
        <p:spPr bwMode="gray">
          <a:xfrm flipH="1" flipV="1">
            <a:off x="10128448" y="1844824"/>
            <a:ext cx="504056" cy="576064"/>
          </a:xfrm>
          <a:prstGeom prst="line">
            <a:avLst/>
          </a:prstGeom>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1268A08-F3F9-C663-9024-EFE457616324}"/>
              </a:ext>
            </a:extLst>
          </p:cNvPr>
          <p:cNvSpPr txBox="1"/>
          <p:nvPr/>
        </p:nvSpPr>
        <p:spPr bwMode="gray">
          <a:xfrm>
            <a:off x="119261"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Filtering</a:t>
            </a:r>
            <a:endParaRPr lang="de-DE" sz="4000" spc="20" dirty="0">
              <a:solidFill>
                <a:schemeClr val="accent1"/>
              </a:solidFill>
            </a:endParaRPr>
          </a:p>
        </p:txBody>
      </p:sp>
      <p:cxnSp>
        <p:nvCxnSpPr>
          <p:cNvPr id="21" name="Straight Connector 20">
            <a:extLst>
              <a:ext uri="{FF2B5EF4-FFF2-40B4-BE49-F238E27FC236}">
                <a16:creationId xmlns:a16="http://schemas.microsoft.com/office/drawing/2014/main" id="{46046BF3-B5C5-CC84-4843-75C461EAC7A9}"/>
              </a:ext>
            </a:extLst>
          </p:cNvPr>
          <p:cNvCxnSpPr>
            <a:cxnSpLocks/>
          </p:cNvCxnSpPr>
          <p:nvPr/>
        </p:nvCxnSpPr>
        <p:spPr bwMode="gray">
          <a:xfrm flipV="1">
            <a:off x="1487488" y="2708920"/>
            <a:ext cx="864096" cy="72008"/>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59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D2B009E-113A-9E03-24F9-D1D92CB2F858}"/>
              </a:ext>
            </a:extLst>
          </p:cNvPr>
          <p:cNvSpPr>
            <a:spLocks noGrp="1"/>
          </p:cNvSpPr>
          <p:nvPr>
            <p:ph type="dt" sz="half" idx="10"/>
          </p:nvPr>
        </p:nvSpPr>
        <p:spPr/>
        <p:txBody>
          <a:bodyPr/>
          <a:lstStyle/>
          <a:p>
            <a:pPr algn="r"/>
            <a:fld id="{F7589BDE-D275-48E5-9926-0260C2129B60}" type="datetime1">
              <a:rPr lang="de-CH" smtClean="0"/>
              <a:pPr algn="r"/>
              <a:t>28.03.2025</a:t>
            </a:fld>
            <a:endParaRPr lang="de-CH" dirty="0"/>
          </a:p>
        </p:txBody>
      </p:sp>
      <p:sp>
        <p:nvSpPr>
          <p:cNvPr id="7" name="Footer Placeholder 6">
            <a:extLst>
              <a:ext uri="{FF2B5EF4-FFF2-40B4-BE49-F238E27FC236}">
                <a16:creationId xmlns:a16="http://schemas.microsoft.com/office/drawing/2014/main" id="{3BCE114E-8E38-4BE3-755B-AA83136D5A60}"/>
              </a:ext>
            </a:extLst>
          </p:cNvPr>
          <p:cNvSpPr>
            <a:spLocks noGrp="1"/>
          </p:cNvSpPr>
          <p:nvPr>
            <p:ph type="ftr" sz="quarter" idx="11"/>
          </p:nvPr>
        </p:nvSpPr>
        <p:spPr>
          <a:xfrm rot="10800000" flipV="1">
            <a:off x="3287688" y="6165304"/>
            <a:ext cx="5616624" cy="62483"/>
          </a:xfrm>
        </p:spPr>
        <p:txBody>
          <a:bodyPr/>
          <a:lstStyle/>
          <a:p>
            <a:r>
              <a:rPr lang="de-CH" dirty="0" err="1"/>
              <a:t>from</a:t>
            </a:r>
            <a:r>
              <a:rPr lang="de-CH" dirty="0"/>
              <a:t> https://www.reddit.com/r/dankmemes/comments/pi2aj3/why_is_my_search_engine_called_e621/</a:t>
            </a:r>
          </a:p>
        </p:txBody>
      </p:sp>
      <p:sp>
        <p:nvSpPr>
          <p:cNvPr id="8" name="Slide Number Placeholder 7">
            <a:extLst>
              <a:ext uri="{FF2B5EF4-FFF2-40B4-BE49-F238E27FC236}">
                <a16:creationId xmlns:a16="http://schemas.microsoft.com/office/drawing/2014/main" id="{DF954FB1-7EF1-E888-D669-04BEEF40917A}"/>
              </a:ext>
            </a:extLst>
          </p:cNvPr>
          <p:cNvSpPr>
            <a:spLocks noGrp="1"/>
          </p:cNvSpPr>
          <p:nvPr>
            <p:ph type="sldNum" sz="quarter" idx="12"/>
          </p:nvPr>
        </p:nvSpPr>
        <p:spPr/>
        <p:txBody>
          <a:bodyPr/>
          <a:lstStyle/>
          <a:p>
            <a:r>
              <a:rPr lang="de-CH"/>
              <a:t>| </a:t>
            </a:r>
            <a:fld id="{8CF9DE7D-F270-4E16-BA04-5BCA8969A2EA}" type="slidenum">
              <a:rPr lang="de-CH" smtClean="0"/>
              <a:pPr/>
              <a:t>4</a:t>
            </a:fld>
            <a:endParaRPr lang="de-CH" dirty="0"/>
          </a:p>
        </p:txBody>
      </p:sp>
      <p:pic>
        <p:nvPicPr>
          <p:cNvPr id="1026" name="Picture 2">
            <a:extLst>
              <a:ext uri="{FF2B5EF4-FFF2-40B4-BE49-F238E27FC236}">
                <a16:creationId xmlns:a16="http://schemas.microsoft.com/office/drawing/2014/main" id="{0682504E-18A4-ADEA-0592-B9DA5F08D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116632"/>
            <a:ext cx="9531424" cy="558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0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28.03.2025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5</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a:t>
            </a:r>
            <a:r>
              <a:rPr lang="de-DE" sz="5200" dirty="0" err="1"/>
              <a:t>Solr</a:t>
            </a:r>
            <a:r>
              <a:rPr lang="de-DE" sz="5200" dirty="0"/>
              <a:t>?</a:t>
            </a:r>
          </a:p>
        </p:txBody>
      </p:sp>
    </p:spTree>
    <p:extLst>
      <p:ext uri="{BB962C8B-B14F-4D97-AF65-F5344CB8AC3E}">
        <p14:creationId xmlns:p14="http://schemas.microsoft.com/office/powerpoint/2010/main" val="288307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A63A26CD-2654-5B72-B9BD-5A4B849E51B9}"/>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Apache Solr</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r>
              <a:rPr lang="de-DE" noProof="0" dirty="0"/>
              <a:t>Facts and </a:t>
            </a:r>
            <a:r>
              <a:rPr lang="de-DE" noProof="0" dirty="0" err="1"/>
              <a:t>Figures</a:t>
            </a:r>
            <a:endParaRPr lang="de-DE" noProof="0" dirty="0"/>
          </a:p>
        </p:txBody>
      </p:sp>
      <p:sp>
        <p:nvSpPr>
          <p:cNvPr id="38" name="Content Placeholder 37">
            <a:extLst>
              <a:ext uri="{FF2B5EF4-FFF2-40B4-BE49-F238E27FC236}">
                <a16:creationId xmlns:a16="http://schemas.microsoft.com/office/drawing/2014/main" id="{B9E85F5F-7F4B-0E10-91D7-39D846318DAA}"/>
              </a:ext>
            </a:extLst>
          </p:cNvPr>
          <p:cNvSpPr>
            <a:spLocks noGrp="1"/>
          </p:cNvSpPr>
          <p:nvPr>
            <p:ph idx="1"/>
          </p:nvPr>
        </p:nvSpPr>
        <p:spPr/>
        <p:txBody>
          <a:bodyPr/>
          <a:lstStyle/>
          <a:p>
            <a:pPr marL="285750" indent="-285750">
              <a:buFont typeface="Arial" panose="020B0604020202020204" pitchFamily="34" charset="0"/>
              <a:buChar char="•"/>
            </a:pPr>
            <a:r>
              <a:rPr lang="en-US" dirty="0"/>
              <a:t>Open-Source-Enterprise-</a:t>
            </a:r>
            <a:r>
              <a:rPr lang="en-US" dirty="0" err="1"/>
              <a:t>Suchplattform</a:t>
            </a:r>
            <a:endParaRPr lang="en-US" dirty="0"/>
          </a:p>
          <a:p>
            <a:pPr marL="285750" indent="-285750">
              <a:buFont typeface="Arial" panose="020B0604020202020204" pitchFamily="34" charset="0"/>
              <a:buChar char="•"/>
            </a:pPr>
            <a:r>
              <a:rPr lang="en-US" dirty="0"/>
              <a:t>Developed in Java, based on Apache Lucene (as e.g. Elasticsearch)</a:t>
            </a:r>
          </a:p>
          <a:p>
            <a:pPr marL="285750" indent="-285750">
              <a:buFont typeface="Arial" panose="020B0604020202020204" pitchFamily="34" charset="0"/>
              <a:buChar char="•"/>
            </a:pPr>
            <a:r>
              <a:rPr lang="en-US" dirty="0"/>
              <a:t>Index-Search</a:t>
            </a:r>
          </a:p>
          <a:p>
            <a:pPr marL="285750" indent="-285750">
              <a:buFont typeface="Arial" panose="020B0604020202020204" pitchFamily="34" charset="0"/>
              <a:buChar char="•"/>
            </a:pPr>
            <a:r>
              <a:rPr lang="en-US" dirty="0"/>
              <a:t>Provide features like Highlighting, Faceting, Clustering, Stemming, Replication, Balancing, Binary documents, etc.</a:t>
            </a:r>
          </a:p>
          <a:p>
            <a:pPr marL="285750" indent="-285750">
              <a:buFont typeface="Arial" panose="020B0604020202020204" pitchFamily="34" charset="0"/>
              <a:buChar char="•"/>
            </a:pPr>
            <a:r>
              <a:rPr lang="en-US" dirty="0"/>
              <a:t>Use by DuckDuckGo, Adobe, Instagram, eBay, Netflix, Disney etc.</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cxnSp>
        <p:nvCxnSpPr>
          <p:cNvPr id="11" name="Straight Connector 10">
            <a:extLst>
              <a:ext uri="{FF2B5EF4-FFF2-40B4-BE49-F238E27FC236}">
                <a16:creationId xmlns:a16="http://schemas.microsoft.com/office/drawing/2014/main" id="{7F42CCAA-EB8B-132B-CB27-E728E095A177}"/>
              </a:ext>
            </a:extLst>
          </p:cNvPr>
          <p:cNvCxnSpPr>
            <a:cxnSpLocks/>
          </p:cNvCxnSpPr>
          <p:nvPr/>
        </p:nvCxnSpPr>
        <p:spPr bwMode="gray">
          <a:xfrm flipV="1">
            <a:off x="1000974" y="4834396"/>
            <a:ext cx="10122560" cy="951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83DFA0E2-EA5B-BABC-0C6A-5DF5F7AD41FE}"/>
              </a:ext>
            </a:extLst>
          </p:cNvPr>
          <p:cNvSpPr/>
          <p:nvPr/>
        </p:nvSpPr>
        <p:spPr bwMode="gray">
          <a:xfrm>
            <a:off x="676931" y="4510354"/>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1999</a:t>
            </a:r>
            <a:endParaRPr lang="de-CH" sz="1600" spc="20" dirty="0" err="1">
              <a:solidFill>
                <a:schemeClr val="bg1"/>
              </a:solidFill>
            </a:endParaRPr>
          </a:p>
        </p:txBody>
      </p:sp>
      <p:sp>
        <p:nvSpPr>
          <p:cNvPr id="22" name="Oval 21">
            <a:extLst>
              <a:ext uri="{FF2B5EF4-FFF2-40B4-BE49-F238E27FC236}">
                <a16:creationId xmlns:a16="http://schemas.microsoft.com/office/drawing/2014/main" id="{A474D331-AC76-6BCD-4209-5AC7A5C16BBD}"/>
              </a:ext>
            </a:extLst>
          </p:cNvPr>
          <p:cNvSpPr/>
          <p:nvPr/>
        </p:nvSpPr>
        <p:spPr bwMode="gray">
          <a:xfrm>
            <a:off x="213634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2001</a:t>
            </a:r>
            <a:endParaRPr lang="de-CH" sz="1600" spc="20" dirty="0" err="1">
              <a:solidFill>
                <a:schemeClr val="bg1"/>
              </a:solidFill>
            </a:endParaRPr>
          </a:p>
        </p:txBody>
      </p:sp>
      <p:sp>
        <p:nvSpPr>
          <p:cNvPr id="23" name="Oval 22">
            <a:extLst>
              <a:ext uri="{FF2B5EF4-FFF2-40B4-BE49-F238E27FC236}">
                <a16:creationId xmlns:a16="http://schemas.microsoft.com/office/drawing/2014/main" id="{5E67102A-C189-7CCE-A31F-F8A2895777D2}"/>
              </a:ext>
            </a:extLst>
          </p:cNvPr>
          <p:cNvSpPr/>
          <p:nvPr/>
        </p:nvSpPr>
        <p:spPr bwMode="gray">
          <a:xfrm>
            <a:off x="3572520"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2004</a:t>
            </a:r>
            <a:endParaRPr lang="de-CH" sz="1600" spc="20" dirty="0" err="1">
              <a:solidFill>
                <a:schemeClr val="bg1"/>
              </a:solidFill>
            </a:endParaRPr>
          </a:p>
        </p:txBody>
      </p:sp>
      <p:sp>
        <p:nvSpPr>
          <p:cNvPr id="24" name="Oval 23">
            <a:extLst>
              <a:ext uri="{FF2B5EF4-FFF2-40B4-BE49-F238E27FC236}">
                <a16:creationId xmlns:a16="http://schemas.microsoft.com/office/drawing/2014/main" id="{27B88A71-A4E9-BA2B-6F17-F60AD4234531}"/>
              </a:ext>
            </a:extLst>
          </p:cNvPr>
          <p:cNvSpPr/>
          <p:nvPr/>
        </p:nvSpPr>
        <p:spPr bwMode="gray">
          <a:xfrm>
            <a:off x="500870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2006</a:t>
            </a:r>
            <a:endParaRPr lang="de-CH" sz="1600" spc="20" dirty="0" err="1">
              <a:solidFill>
                <a:schemeClr val="bg1"/>
              </a:solidFill>
            </a:endParaRPr>
          </a:p>
        </p:txBody>
      </p:sp>
      <p:sp>
        <p:nvSpPr>
          <p:cNvPr id="25" name="Oval 24">
            <a:extLst>
              <a:ext uri="{FF2B5EF4-FFF2-40B4-BE49-F238E27FC236}">
                <a16:creationId xmlns:a16="http://schemas.microsoft.com/office/drawing/2014/main" id="{ECEDD31D-F1AA-D717-05EA-07CA12C70A25}"/>
              </a:ext>
            </a:extLst>
          </p:cNvPr>
          <p:cNvSpPr/>
          <p:nvPr/>
        </p:nvSpPr>
        <p:spPr bwMode="gray">
          <a:xfrm>
            <a:off x="7169719"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2012</a:t>
            </a:r>
            <a:endParaRPr lang="de-CH" sz="1600" spc="20" dirty="0" err="1">
              <a:solidFill>
                <a:schemeClr val="bg1"/>
              </a:solidFill>
            </a:endParaRPr>
          </a:p>
        </p:txBody>
      </p:sp>
      <p:sp>
        <p:nvSpPr>
          <p:cNvPr id="26" name="Oval 25">
            <a:extLst>
              <a:ext uri="{FF2B5EF4-FFF2-40B4-BE49-F238E27FC236}">
                <a16:creationId xmlns:a16="http://schemas.microsoft.com/office/drawing/2014/main" id="{78864CEF-EE47-9A11-4AEE-27ECE0F95B34}"/>
              </a:ext>
            </a:extLst>
          </p:cNvPr>
          <p:cNvSpPr/>
          <p:nvPr/>
        </p:nvSpPr>
        <p:spPr bwMode="gray">
          <a:xfrm>
            <a:off x="932859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2021</a:t>
            </a:r>
            <a:endParaRPr lang="de-CH" sz="1600" spc="20" dirty="0" err="1">
              <a:solidFill>
                <a:schemeClr val="bg1"/>
              </a:solidFill>
            </a:endParaRPr>
          </a:p>
        </p:txBody>
      </p:sp>
      <p:sp>
        <p:nvSpPr>
          <p:cNvPr id="27" name="Oval 26">
            <a:extLst>
              <a:ext uri="{FF2B5EF4-FFF2-40B4-BE49-F238E27FC236}">
                <a16:creationId xmlns:a16="http://schemas.microsoft.com/office/drawing/2014/main" id="{7DCDE14E-74F2-1460-E823-82B18589292E}"/>
              </a:ext>
            </a:extLst>
          </p:cNvPr>
          <p:cNvSpPr/>
          <p:nvPr/>
        </p:nvSpPr>
        <p:spPr bwMode="gray">
          <a:xfrm>
            <a:off x="10758051"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2022</a:t>
            </a:r>
            <a:endParaRPr lang="de-CH" sz="1600" spc="20" dirty="0" err="1">
              <a:solidFill>
                <a:schemeClr val="bg1"/>
              </a:solidFill>
            </a:endParaRPr>
          </a:p>
        </p:txBody>
      </p:sp>
      <p:sp>
        <p:nvSpPr>
          <p:cNvPr id="29" name="TextBox 28">
            <a:extLst>
              <a:ext uri="{FF2B5EF4-FFF2-40B4-BE49-F238E27FC236}">
                <a16:creationId xmlns:a16="http://schemas.microsoft.com/office/drawing/2014/main" id="{1DFBBC98-3070-0ACF-4CA8-20EEE627995C}"/>
              </a:ext>
            </a:extLst>
          </p:cNvPr>
          <p:cNvSpPr txBox="1"/>
          <p:nvPr/>
        </p:nvSpPr>
        <p:spPr bwMode="gray">
          <a:xfrm>
            <a:off x="-382451" y="5511205"/>
            <a:ext cx="2766850" cy="452975"/>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der Such-</a:t>
            </a:r>
            <a:br>
              <a:rPr lang="de-DE" sz="1400" spc="20" dirty="0"/>
            </a:br>
            <a:r>
              <a:rPr lang="de-DE" sz="1400" spc="20" dirty="0"/>
              <a:t>Engine Lucene</a:t>
            </a:r>
          </a:p>
        </p:txBody>
      </p:sp>
      <p:sp>
        <p:nvSpPr>
          <p:cNvPr id="30" name="TextBox 29">
            <a:extLst>
              <a:ext uri="{FF2B5EF4-FFF2-40B4-BE49-F238E27FC236}">
                <a16:creationId xmlns:a16="http://schemas.microsoft.com/office/drawing/2014/main" id="{F6059ECA-285C-E0EC-3BAA-75BB7E031ABE}"/>
              </a:ext>
            </a:extLst>
          </p:cNvPr>
          <p:cNvSpPr txBox="1"/>
          <p:nvPr/>
        </p:nvSpPr>
        <p:spPr bwMode="gray">
          <a:xfrm>
            <a:off x="1095728" y="3667893"/>
            <a:ext cx="2766850" cy="91440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Lucene</a:t>
            </a:r>
            <a:br>
              <a:rPr lang="de-DE" sz="1400" spc="20" dirty="0"/>
            </a:br>
            <a:r>
              <a:rPr lang="de-DE" sz="1400" spc="20" dirty="0"/>
              <a:t>an die Apache Foundation</a:t>
            </a:r>
          </a:p>
        </p:txBody>
      </p:sp>
      <p:sp>
        <p:nvSpPr>
          <p:cNvPr id="31" name="TextBox 30">
            <a:extLst>
              <a:ext uri="{FF2B5EF4-FFF2-40B4-BE49-F238E27FC236}">
                <a16:creationId xmlns:a16="http://schemas.microsoft.com/office/drawing/2014/main" id="{3F2F8039-7C13-9F0A-CCB6-79E1F2DACFC0}"/>
              </a:ext>
            </a:extLst>
          </p:cNvPr>
          <p:cNvSpPr txBox="1"/>
          <p:nvPr/>
        </p:nvSpPr>
        <p:spPr bwMode="gray">
          <a:xfrm>
            <a:off x="2565893" y="5471871"/>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Solr als </a:t>
            </a:r>
            <a:br>
              <a:rPr lang="de-DE" sz="1400" spc="20" dirty="0"/>
            </a:br>
            <a:r>
              <a:rPr lang="de-DE" sz="1400" spc="20" dirty="0"/>
              <a:t>interne Suche bei CNET</a:t>
            </a:r>
          </a:p>
        </p:txBody>
      </p:sp>
      <p:sp>
        <p:nvSpPr>
          <p:cNvPr id="32" name="TextBox 31">
            <a:extLst>
              <a:ext uri="{FF2B5EF4-FFF2-40B4-BE49-F238E27FC236}">
                <a16:creationId xmlns:a16="http://schemas.microsoft.com/office/drawing/2014/main" id="{F6C9AD8C-9728-4AFF-2165-195D8E63457E}"/>
              </a:ext>
            </a:extLst>
          </p:cNvPr>
          <p:cNvSpPr txBox="1"/>
          <p:nvPr/>
        </p:nvSpPr>
        <p:spPr bwMode="gray">
          <a:xfrm>
            <a:off x="3981200" y="3670751"/>
            <a:ext cx="2766850" cy="607758"/>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Solr </a:t>
            </a:r>
            <a:br>
              <a:rPr lang="de-DE" sz="1400" spc="20" dirty="0"/>
            </a:br>
            <a:r>
              <a:rPr lang="de-DE" sz="1400" spc="20" dirty="0"/>
              <a:t>an die Apache Foundation</a:t>
            </a:r>
          </a:p>
        </p:txBody>
      </p:sp>
      <p:sp>
        <p:nvSpPr>
          <p:cNvPr id="33" name="TextBox 32">
            <a:extLst>
              <a:ext uri="{FF2B5EF4-FFF2-40B4-BE49-F238E27FC236}">
                <a16:creationId xmlns:a16="http://schemas.microsoft.com/office/drawing/2014/main" id="{A699E962-E8E3-AC56-12B2-5DA13D2511D1}"/>
              </a:ext>
            </a:extLst>
          </p:cNvPr>
          <p:cNvSpPr txBox="1"/>
          <p:nvPr/>
        </p:nvSpPr>
        <p:spPr bwMode="gray">
          <a:xfrm>
            <a:off x="6114093" y="5524914"/>
            <a:ext cx="2766850" cy="49637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err="1"/>
              <a:t>Merge</a:t>
            </a:r>
            <a:r>
              <a:rPr lang="de-DE" sz="1400" spc="20" dirty="0"/>
              <a:t> der Projekte Solr und Lucene,</a:t>
            </a:r>
            <a:br>
              <a:rPr lang="de-DE" sz="1400" spc="20" dirty="0"/>
            </a:br>
            <a:r>
              <a:rPr lang="de-DE" sz="1400" spc="20" dirty="0"/>
              <a:t>Release 4.0</a:t>
            </a:r>
          </a:p>
        </p:txBody>
      </p:sp>
      <p:sp>
        <p:nvSpPr>
          <p:cNvPr id="34" name="TextBox 33">
            <a:extLst>
              <a:ext uri="{FF2B5EF4-FFF2-40B4-BE49-F238E27FC236}">
                <a16:creationId xmlns:a16="http://schemas.microsoft.com/office/drawing/2014/main" id="{C55C3FD1-AE14-B184-4FB7-08645406369C}"/>
              </a:ext>
            </a:extLst>
          </p:cNvPr>
          <p:cNvSpPr txBox="1"/>
          <p:nvPr/>
        </p:nvSpPr>
        <p:spPr bwMode="gray">
          <a:xfrm>
            <a:off x="8269208" y="3646189"/>
            <a:ext cx="2766850" cy="49677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Solr wird eigenes Apache</a:t>
            </a:r>
            <a:br>
              <a:rPr lang="de-DE" sz="1400" spc="20" dirty="0"/>
            </a:br>
            <a:r>
              <a:rPr lang="de-DE" sz="1400" spc="20" dirty="0"/>
              <a:t>Top-Level Project</a:t>
            </a:r>
          </a:p>
        </p:txBody>
      </p:sp>
      <p:sp>
        <p:nvSpPr>
          <p:cNvPr id="35" name="TextBox 34">
            <a:extLst>
              <a:ext uri="{FF2B5EF4-FFF2-40B4-BE49-F238E27FC236}">
                <a16:creationId xmlns:a16="http://schemas.microsoft.com/office/drawing/2014/main" id="{03A188ED-ADB6-7EAB-5C1B-6749B870891E}"/>
              </a:ext>
            </a:extLst>
          </p:cNvPr>
          <p:cNvSpPr txBox="1"/>
          <p:nvPr/>
        </p:nvSpPr>
        <p:spPr bwMode="gray">
          <a:xfrm>
            <a:off x="9702631" y="5446389"/>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Aktuelles </a:t>
            </a:r>
            <a:br>
              <a:rPr lang="de-DE" sz="1400" spc="20" dirty="0"/>
            </a:br>
            <a:r>
              <a:rPr lang="de-DE" sz="1400" spc="20" dirty="0"/>
              <a:t>Major-Release 9.0</a:t>
            </a:r>
          </a:p>
        </p:txBody>
      </p:sp>
      <p:cxnSp>
        <p:nvCxnSpPr>
          <p:cNvPr id="40" name="Straight Connector 39">
            <a:extLst>
              <a:ext uri="{FF2B5EF4-FFF2-40B4-BE49-F238E27FC236}">
                <a16:creationId xmlns:a16="http://schemas.microsoft.com/office/drawing/2014/main" id="{66EF09EE-79BD-2101-C5C0-0200A6D930B6}"/>
              </a:ext>
            </a:extLst>
          </p:cNvPr>
          <p:cNvCxnSpPr>
            <a:cxnSpLocks/>
            <a:stCxn id="30" idx="2"/>
          </p:cNvCxnSpPr>
          <p:nvPr/>
        </p:nvCxnSpPr>
        <p:spPr bwMode="gray">
          <a:xfrm flipV="1">
            <a:off x="247915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E8BEB38-81E4-FABB-65F9-97AF253AB431}"/>
              </a:ext>
            </a:extLst>
          </p:cNvPr>
          <p:cNvCxnSpPr>
            <a:cxnSpLocks/>
          </p:cNvCxnSpPr>
          <p:nvPr/>
        </p:nvCxnSpPr>
        <p:spPr bwMode="gray">
          <a:xfrm flipV="1">
            <a:off x="533274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BD1E14C7-9338-C2B7-0909-0D76CBF12E1A}"/>
              </a:ext>
            </a:extLst>
          </p:cNvPr>
          <p:cNvCxnSpPr>
            <a:cxnSpLocks/>
            <a:stCxn id="26" idx="0"/>
            <a:endCxn id="34" idx="2"/>
          </p:cNvCxnSpPr>
          <p:nvPr/>
        </p:nvCxnSpPr>
        <p:spPr bwMode="gray">
          <a:xfrm flipV="1">
            <a:off x="9652633" y="4142959"/>
            <a:ext cx="0" cy="36739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07039743-8C2A-77A3-DFBC-B66B660B32D7}"/>
              </a:ext>
            </a:extLst>
          </p:cNvPr>
          <p:cNvCxnSpPr>
            <a:cxnSpLocks/>
          </p:cNvCxnSpPr>
          <p:nvPr/>
        </p:nvCxnSpPr>
        <p:spPr bwMode="gray">
          <a:xfrm flipV="1">
            <a:off x="1009907" y="5073036"/>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CE8A3A-9160-6664-C893-BE69B8D2192E}"/>
              </a:ext>
            </a:extLst>
          </p:cNvPr>
          <p:cNvCxnSpPr>
            <a:cxnSpLocks/>
          </p:cNvCxnSpPr>
          <p:nvPr/>
        </p:nvCxnSpPr>
        <p:spPr bwMode="gray">
          <a:xfrm flipV="1">
            <a:off x="3889421" y="5007055"/>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4FB4D07-6445-3AC0-54F9-7D55CC1DAA6D}"/>
              </a:ext>
            </a:extLst>
          </p:cNvPr>
          <p:cNvCxnSpPr>
            <a:cxnSpLocks/>
            <a:stCxn id="33" idx="0"/>
            <a:endCxn id="25" idx="4"/>
          </p:cNvCxnSpPr>
          <p:nvPr/>
        </p:nvCxnSpPr>
        <p:spPr bwMode="gray">
          <a:xfrm flipH="1" flipV="1">
            <a:off x="7493762" y="5158439"/>
            <a:ext cx="3756" cy="366475"/>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FAAC6F76-66A2-DB86-425E-61C71DE471B8}"/>
              </a:ext>
            </a:extLst>
          </p:cNvPr>
          <p:cNvCxnSpPr>
            <a:cxnSpLocks/>
            <a:stCxn id="35" idx="0"/>
            <a:endCxn id="27" idx="4"/>
          </p:cNvCxnSpPr>
          <p:nvPr/>
        </p:nvCxnSpPr>
        <p:spPr bwMode="gray">
          <a:xfrm flipH="1" flipV="1">
            <a:off x="11082094" y="5158439"/>
            <a:ext cx="3962" cy="28795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55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Begriffe</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graphicFrame>
        <p:nvGraphicFramePr>
          <p:cNvPr id="9" name="Table 9">
            <a:extLst>
              <a:ext uri="{FF2B5EF4-FFF2-40B4-BE49-F238E27FC236}">
                <a16:creationId xmlns:a16="http://schemas.microsoft.com/office/drawing/2014/main" id="{60960F34-FC50-FD5A-AA32-C1759B2B4E9F}"/>
              </a:ext>
            </a:extLst>
          </p:cNvPr>
          <p:cNvGraphicFramePr>
            <a:graphicFrameLocks noGrp="1"/>
          </p:cNvGraphicFramePr>
          <p:nvPr>
            <p:ph idx="1"/>
            <p:extLst>
              <p:ext uri="{D42A27DB-BD31-4B8C-83A1-F6EECF244321}">
                <p14:modId xmlns:p14="http://schemas.microsoft.com/office/powerpoint/2010/main" val="159137203"/>
              </p:ext>
            </p:extLst>
          </p:nvPr>
        </p:nvGraphicFramePr>
        <p:xfrm>
          <a:off x="335360" y="1628775"/>
          <a:ext cx="11521280" cy="2656840"/>
        </p:xfrm>
        <a:graphic>
          <a:graphicData uri="http://schemas.openxmlformats.org/drawingml/2006/table">
            <a:tbl>
              <a:tblPr bandRow="1">
                <a:tableStyleId>{5C22544A-7EE6-4342-B048-85BDC9FD1C3A}</a:tableStyleId>
              </a:tblPr>
              <a:tblGrid>
                <a:gridCol w="1512168">
                  <a:extLst>
                    <a:ext uri="{9D8B030D-6E8A-4147-A177-3AD203B41FA5}">
                      <a16:colId xmlns:a16="http://schemas.microsoft.com/office/drawing/2014/main" val="2803163786"/>
                    </a:ext>
                  </a:extLst>
                </a:gridCol>
                <a:gridCol w="10009112">
                  <a:extLst>
                    <a:ext uri="{9D8B030D-6E8A-4147-A177-3AD203B41FA5}">
                      <a16:colId xmlns:a16="http://schemas.microsoft.com/office/drawing/2014/main" val="152680334"/>
                    </a:ext>
                  </a:extLst>
                </a:gridCol>
              </a:tblGrid>
              <a:tr h="370840">
                <a:tc>
                  <a:txBody>
                    <a:bodyPr/>
                    <a:lstStyle/>
                    <a:p>
                      <a:r>
                        <a:rPr lang="en-GB" dirty="0"/>
                        <a:t>Document</a:t>
                      </a:r>
                      <a:endParaRPr lang="de-CH" dirty="0"/>
                    </a:p>
                  </a:txBody>
                  <a:tcPr/>
                </a:tc>
                <a:tc>
                  <a:txBody>
                    <a:bodyPr/>
                    <a:lstStyle/>
                    <a:p>
                      <a:r>
                        <a:rPr lang="en-US" dirty="0"/>
                        <a:t>A set of data that describes something. The fundamental unit of information in </a:t>
                      </a:r>
                      <a:r>
                        <a:rPr lang="en-US" dirty="0" err="1"/>
                        <a:t>Solr</a:t>
                      </a:r>
                      <a:r>
                        <a:rPr lang="en-US" dirty="0"/>
                        <a:t>. Documents are composed of fields (semi-structured). They should have an ID.</a:t>
                      </a:r>
                    </a:p>
                  </a:txBody>
                  <a:tcPr/>
                </a:tc>
                <a:extLst>
                  <a:ext uri="{0D108BD9-81ED-4DB2-BD59-A6C34878D82A}">
                    <a16:rowId xmlns:a16="http://schemas.microsoft.com/office/drawing/2014/main" val="98455644"/>
                  </a:ext>
                </a:extLst>
              </a:tr>
              <a:tr h="170825">
                <a:tc>
                  <a:txBody>
                    <a:bodyPr/>
                    <a:lstStyle/>
                    <a:p>
                      <a:r>
                        <a:rPr lang="en-GB" dirty="0"/>
                        <a:t>Field</a:t>
                      </a:r>
                      <a:endParaRPr lang="de-CH" dirty="0"/>
                    </a:p>
                  </a:txBody>
                  <a:tcPr/>
                </a:tc>
                <a:tc>
                  <a:txBody>
                    <a:bodyPr/>
                    <a:lstStyle/>
                    <a:p>
                      <a:r>
                        <a:rPr lang="en-US" dirty="0"/>
                        <a:t>Part of a document, fields can contain different types of data, e.g., text, floating-point numbers, lists, etc.</a:t>
                      </a:r>
                    </a:p>
                  </a:txBody>
                  <a:tcPr/>
                </a:tc>
                <a:extLst>
                  <a:ext uri="{0D108BD9-81ED-4DB2-BD59-A6C34878D82A}">
                    <a16:rowId xmlns:a16="http://schemas.microsoft.com/office/drawing/2014/main" val="2437408162"/>
                  </a:ext>
                </a:extLst>
              </a:tr>
              <a:tr h="370840">
                <a:tc>
                  <a:txBody>
                    <a:bodyPr/>
                    <a:lstStyle/>
                    <a:p>
                      <a:r>
                        <a:rPr lang="en-GB" dirty="0"/>
                        <a:t>Collection</a:t>
                      </a:r>
                      <a:endParaRPr lang="de-CH" dirty="0"/>
                    </a:p>
                  </a:txBody>
                  <a:tcPr/>
                </a:tc>
                <a:tc>
                  <a:txBody>
                    <a:bodyPr/>
                    <a:lstStyle/>
                    <a:p>
                      <a:r>
                        <a:rPr lang="en-US" dirty="0"/>
                        <a:t>Documents grouped into a single logical index with a single configuration.</a:t>
                      </a:r>
                    </a:p>
                  </a:txBody>
                  <a:tcPr/>
                </a:tc>
                <a:extLst>
                  <a:ext uri="{0D108BD9-81ED-4DB2-BD59-A6C34878D82A}">
                    <a16:rowId xmlns:a16="http://schemas.microsoft.com/office/drawing/2014/main" val="3191397374"/>
                  </a:ext>
                </a:extLst>
              </a:tr>
              <a:tr h="370840">
                <a:tc>
                  <a:txBody>
                    <a:bodyPr/>
                    <a:lstStyle/>
                    <a:p>
                      <a:r>
                        <a:rPr lang="en-GB" dirty="0"/>
                        <a:t>Core</a:t>
                      </a:r>
                      <a:endParaRPr lang="de-CH" dirty="0"/>
                    </a:p>
                  </a:txBody>
                  <a:tcPr/>
                </a:tc>
                <a:tc>
                  <a:txBody>
                    <a:bodyPr/>
                    <a:lstStyle/>
                    <a:p>
                      <a:r>
                        <a:rPr lang="en-US" dirty="0"/>
                        <a:t>A single </a:t>
                      </a:r>
                      <a:r>
                        <a:rPr lang="en-US" dirty="0" err="1"/>
                        <a:t>Solr</a:t>
                      </a:r>
                      <a:r>
                        <a:rPr lang="en-US" dirty="0"/>
                        <a:t> instance/logical node. Multiple cores can run on a single physical node. Each core runs one collection</a:t>
                      </a:r>
                    </a:p>
                  </a:txBody>
                  <a:tcPr/>
                </a:tc>
                <a:extLst>
                  <a:ext uri="{0D108BD9-81ED-4DB2-BD59-A6C34878D82A}">
                    <a16:rowId xmlns:a16="http://schemas.microsoft.com/office/drawing/2014/main" val="3861000067"/>
                  </a:ext>
                </a:extLst>
              </a:tr>
              <a:tr h="370840">
                <a:tc>
                  <a:txBody>
                    <a:bodyPr/>
                    <a:lstStyle/>
                    <a:p>
                      <a:r>
                        <a:rPr lang="en-GB" dirty="0"/>
                        <a:t>Shard</a:t>
                      </a:r>
                    </a:p>
                  </a:txBody>
                  <a:tcPr/>
                </a:tc>
                <a:tc>
                  <a:txBody>
                    <a:bodyPr/>
                    <a:lstStyle/>
                    <a:p>
                      <a:r>
                        <a:rPr lang="de-CH" dirty="0"/>
                        <a:t>A </a:t>
                      </a:r>
                      <a:r>
                        <a:rPr lang="en-GB" dirty="0"/>
                        <a:t>collection can be distributed on multiple cores by splitting it up in shards. Each document is assigned to one shard.</a:t>
                      </a:r>
                    </a:p>
                  </a:txBody>
                  <a:tcPr/>
                </a:tc>
                <a:extLst>
                  <a:ext uri="{0D108BD9-81ED-4DB2-BD59-A6C34878D82A}">
                    <a16:rowId xmlns:a16="http://schemas.microsoft.com/office/drawing/2014/main" val="1398174034"/>
                  </a:ext>
                </a:extLst>
              </a:tr>
            </a:tbl>
          </a:graphicData>
        </a:graphic>
      </p:graphicFrame>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spTree>
    <p:extLst>
      <p:ext uri="{BB962C8B-B14F-4D97-AF65-F5344CB8AC3E}">
        <p14:creationId xmlns:p14="http://schemas.microsoft.com/office/powerpoint/2010/main" val="113201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What</a:t>
            </a:r>
            <a:r>
              <a:rPr lang="de-DE" noProof="0" dirty="0"/>
              <a:t> </a:t>
            </a:r>
            <a:r>
              <a:rPr lang="de-DE" noProof="0" dirty="0" err="1"/>
              <a:t>is</a:t>
            </a:r>
            <a:r>
              <a:rPr lang="de-DE" noProof="0" dirty="0"/>
              <a:t> an „</a:t>
            </a:r>
            <a:r>
              <a:rPr lang="de-DE" noProof="0" dirty="0" err="1"/>
              <a:t>index</a:t>
            </a:r>
            <a:r>
              <a:rPr lang="de-DE" noProof="0" dirty="0"/>
              <a:t>“?</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
        <p:nvSpPr>
          <p:cNvPr id="14" name="Rectangle: Folded Corner 13">
            <a:extLst>
              <a:ext uri="{FF2B5EF4-FFF2-40B4-BE49-F238E27FC236}">
                <a16:creationId xmlns:a16="http://schemas.microsoft.com/office/drawing/2014/main" id="{F9BAB86B-BED3-AE68-3596-DFC0885EF402}"/>
              </a:ext>
            </a:extLst>
          </p:cNvPr>
          <p:cNvSpPr/>
          <p:nvPr/>
        </p:nvSpPr>
        <p:spPr bwMode="gray">
          <a:xfrm>
            <a:off x="479376" y="2738187"/>
            <a:ext cx="2160240" cy="2563021"/>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Erdbeertörtchen</a:t>
            </a:r>
          </a:p>
          <a:p>
            <a:pPr algn="ctr">
              <a:lnSpc>
                <a:spcPct val="120000"/>
              </a:lnSpc>
            </a:pPr>
            <a:r>
              <a:rPr lang="de-DE" sz="1400" b="1" spc="20" dirty="0" err="1">
                <a:solidFill>
                  <a:schemeClr val="tx1"/>
                </a:solidFill>
              </a:rPr>
              <a:t>Id</a:t>
            </a:r>
            <a:r>
              <a:rPr lang="de-DE" sz="1400" spc="20" dirty="0">
                <a:solidFill>
                  <a:schemeClr val="tx1"/>
                </a:solidFill>
              </a:rPr>
              <a:t>: 2</a:t>
            </a:r>
          </a:p>
          <a:p>
            <a:pPr algn="ctr">
              <a:lnSpc>
                <a:spcPct val="120000"/>
              </a:lnSpc>
            </a:pPr>
            <a:r>
              <a:rPr lang="de-DE" sz="1400" b="1" spc="20" dirty="0">
                <a:solidFill>
                  <a:schemeClr val="tx1"/>
                </a:solidFill>
              </a:rPr>
              <a:t>Zutaten</a:t>
            </a:r>
            <a:r>
              <a:rPr lang="de-DE" sz="1400" spc="20" dirty="0">
                <a:solidFill>
                  <a:schemeClr val="tx1"/>
                </a:solidFill>
              </a:rPr>
              <a:t>: Zucker, Ei, Sahne,…</a:t>
            </a:r>
          </a:p>
          <a:p>
            <a:pPr algn="ctr">
              <a:lnSpc>
                <a:spcPct val="120000"/>
              </a:lnSpc>
            </a:pPr>
            <a:r>
              <a:rPr lang="de-DE" sz="1400" b="1" spc="20" dirty="0">
                <a:solidFill>
                  <a:schemeClr val="tx1"/>
                </a:solidFill>
              </a:rPr>
              <a:t>Geräte</a:t>
            </a:r>
            <a:r>
              <a:rPr lang="de-DE" sz="1400" spc="20" dirty="0">
                <a:solidFill>
                  <a:schemeClr val="tx1"/>
                </a:solidFill>
              </a:rPr>
              <a:t>: Backofen</a:t>
            </a:r>
          </a:p>
          <a:p>
            <a:pPr algn="ctr">
              <a:lnSpc>
                <a:spcPct val="120000"/>
              </a:lnSpc>
            </a:pPr>
            <a:r>
              <a:rPr lang="de-DE" sz="1400" b="1" spc="20" dirty="0">
                <a:solidFill>
                  <a:schemeClr val="tx1"/>
                </a:solidFill>
              </a:rPr>
              <a:t>Zubereitungszeit</a:t>
            </a:r>
            <a:r>
              <a:rPr lang="de-DE" sz="1400" spc="20" dirty="0">
                <a:solidFill>
                  <a:schemeClr val="tx1"/>
                </a:solidFill>
              </a:rPr>
              <a:t>: 145 min</a:t>
            </a:r>
          </a:p>
          <a:p>
            <a:pPr algn="ctr">
              <a:lnSpc>
                <a:spcPct val="120000"/>
              </a:lnSpc>
            </a:pPr>
            <a:r>
              <a:rPr lang="de-DE" sz="1400" b="1" spc="20" dirty="0">
                <a:solidFill>
                  <a:schemeClr val="tx1"/>
                </a:solidFill>
              </a:rPr>
              <a:t>Zubereitung</a:t>
            </a:r>
            <a:r>
              <a:rPr lang="de-DE" sz="1400" spc="20" dirty="0">
                <a:solidFill>
                  <a:schemeClr val="tx1"/>
                </a:solidFill>
              </a:rPr>
              <a:t>: Alle Zutaten für den Teig vorbereiten. Mehl, Salz und Zucker mischen …</a:t>
            </a:r>
          </a:p>
        </p:txBody>
      </p:sp>
      <p:sp>
        <p:nvSpPr>
          <p:cNvPr id="15" name="Rectangle: Folded Corner 14">
            <a:extLst>
              <a:ext uri="{FF2B5EF4-FFF2-40B4-BE49-F238E27FC236}">
                <a16:creationId xmlns:a16="http://schemas.microsoft.com/office/drawing/2014/main" id="{08A6F47C-7CF1-048D-C70D-4DC41EE17B8C}"/>
              </a:ext>
            </a:extLst>
          </p:cNvPr>
          <p:cNvSpPr/>
          <p:nvPr/>
        </p:nvSpPr>
        <p:spPr bwMode="gray">
          <a:xfrm>
            <a:off x="2711380" y="1340768"/>
            <a:ext cx="2088232" cy="1965876"/>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i="0" dirty="0">
                <a:solidFill>
                  <a:srgbClr val="000000"/>
                </a:solidFill>
                <a:effectLst/>
                <a:latin typeface="Foco"/>
              </a:rPr>
              <a:t>Spaghetti </a:t>
            </a:r>
            <a:r>
              <a:rPr lang="de-DE" b="1" i="0" dirty="0" err="1">
                <a:solidFill>
                  <a:srgbClr val="000000"/>
                </a:solidFill>
                <a:effectLst/>
                <a:latin typeface="Foco"/>
              </a:rPr>
              <a:t>Carbonara</a:t>
            </a:r>
            <a:endParaRPr lang="de-DE" b="1" spc="20" dirty="0">
              <a:solidFill>
                <a:schemeClr val="tx1"/>
              </a:solidFill>
            </a:endParaRPr>
          </a:p>
          <a:p>
            <a:pPr algn="ctr">
              <a:lnSpc>
                <a:spcPct val="120000"/>
              </a:lnSpc>
            </a:pPr>
            <a:r>
              <a:rPr lang="de-DE" sz="1400" b="1" spc="20" dirty="0" err="1">
                <a:solidFill>
                  <a:schemeClr val="tx1"/>
                </a:solidFill>
              </a:rPr>
              <a:t>Id</a:t>
            </a:r>
            <a:r>
              <a:rPr lang="de-DE" sz="1400" spc="20" dirty="0">
                <a:solidFill>
                  <a:schemeClr val="tx1"/>
                </a:solidFill>
              </a:rPr>
              <a:t>: 1</a:t>
            </a:r>
          </a:p>
          <a:p>
            <a:pPr algn="ctr">
              <a:lnSpc>
                <a:spcPct val="120000"/>
              </a:lnSpc>
            </a:pPr>
            <a:r>
              <a:rPr lang="de-DE" sz="1400" b="1" spc="20" dirty="0">
                <a:solidFill>
                  <a:schemeClr val="tx1"/>
                </a:solidFill>
              </a:rPr>
              <a:t>Zutaten</a:t>
            </a:r>
            <a:r>
              <a:rPr lang="de-DE" sz="1400" spc="20" dirty="0">
                <a:solidFill>
                  <a:schemeClr val="tx1"/>
                </a:solidFill>
              </a:rPr>
              <a:t>: Spaghetti, Ei,…</a:t>
            </a:r>
          </a:p>
          <a:p>
            <a:pPr algn="ctr">
              <a:lnSpc>
                <a:spcPct val="120000"/>
              </a:lnSpc>
            </a:pPr>
            <a:r>
              <a:rPr lang="de-DE" sz="1400" b="1" spc="20" dirty="0">
                <a:solidFill>
                  <a:schemeClr val="tx1"/>
                </a:solidFill>
              </a:rPr>
              <a:t>Zubereitungszeit</a:t>
            </a:r>
            <a:r>
              <a:rPr lang="de-DE" sz="1400" spc="20" dirty="0">
                <a:solidFill>
                  <a:schemeClr val="tx1"/>
                </a:solidFill>
              </a:rPr>
              <a:t>: 25 min</a:t>
            </a:r>
          </a:p>
          <a:p>
            <a:pPr algn="ctr">
              <a:lnSpc>
                <a:spcPct val="120000"/>
              </a:lnSpc>
            </a:pPr>
            <a:r>
              <a:rPr lang="de-DE" sz="1400" b="1" spc="20" dirty="0">
                <a:solidFill>
                  <a:schemeClr val="tx1"/>
                </a:solidFill>
              </a:rPr>
              <a:t>Zubereitung</a:t>
            </a:r>
            <a:r>
              <a:rPr lang="de-DE" sz="1400" spc="20" dirty="0">
                <a:solidFill>
                  <a:schemeClr val="tx1"/>
                </a:solidFill>
              </a:rPr>
              <a:t>: Spaghetti im Salzwasser al </a:t>
            </a:r>
            <a:r>
              <a:rPr lang="de-DE" sz="1400" spc="20" dirty="0" err="1">
                <a:solidFill>
                  <a:schemeClr val="tx1"/>
                </a:solidFill>
              </a:rPr>
              <a:t>dente</a:t>
            </a:r>
            <a:r>
              <a:rPr lang="de-DE" sz="1400" spc="20" dirty="0">
                <a:solidFill>
                  <a:schemeClr val="tx1"/>
                </a:solidFill>
              </a:rPr>
              <a:t> garen. Zutaten mischen …</a:t>
            </a:r>
          </a:p>
        </p:txBody>
      </p:sp>
      <p:sp>
        <p:nvSpPr>
          <p:cNvPr id="16" name="Rectangle: Folded Corner 15">
            <a:extLst>
              <a:ext uri="{FF2B5EF4-FFF2-40B4-BE49-F238E27FC236}">
                <a16:creationId xmlns:a16="http://schemas.microsoft.com/office/drawing/2014/main" id="{B24C1F60-E4F6-8935-3B76-9995B747DC9E}"/>
              </a:ext>
            </a:extLst>
          </p:cNvPr>
          <p:cNvSpPr/>
          <p:nvPr/>
        </p:nvSpPr>
        <p:spPr bwMode="gray">
          <a:xfrm>
            <a:off x="2811016" y="3392235"/>
            <a:ext cx="1888960" cy="2413029"/>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Erbsen</a:t>
            </a:r>
          </a:p>
          <a:p>
            <a:pPr algn="ctr">
              <a:lnSpc>
                <a:spcPct val="120000"/>
              </a:lnSpc>
            </a:pPr>
            <a:r>
              <a:rPr lang="de-DE" sz="1400" b="1" spc="20" dirty="0" err="1">
                <a:solidFill>
                  <a:schemeClr val="tx1"/>
                </a:solidFill>
              </a:rPr>
              <a:t>Id</a:t>
            </a:r>
            <a:r>
              <a:rPr lang="de-DE" sz="1400" spc="20" dirty="0">
                <a:solidFill>
                  <a:schemeClr val="tx1"/>
                </a:solidFill>
              </a:rPr>
              <a:t>: 3</a:t>
            </a:r>
          </a:p>
          <a:p>
            <a:pPr algn="ctr">
              <a:lnSpc>
                <a:spcPct val="120000"/>
              </a:lnSpc>
            </a:pPr>
            <a:r>
              <a:rPr lang="de-DE" sz="1400" b="1" spc="20" dirty="0">
                <a:solidFill>
                  <a:schemeClr val="tx1"/>
                </a:solidFill>
              </a:rPr>
              <a:t>Typ</a:t>
            </a:r>
            <a:r>
              <a:rPr lang="de-DE" sz="1400" spc="20" dirty="0">
                <a:solidFill>
                  <a:schemeClr val="tx1"/>
                </a:solidFill>
              </a:rPr>
              <a:t>: Grundrezept</a:t>
            </a:r>
          </a:p>
          <a:p>
            <a:pPr algn="ctr">
              <a:lnSpc>
                <a:spcPct val="120000"/>
              </a:lnSpc>
            </a:pPr>
            <a:r>
              <a:rPr lang="de-DE" sz="1400" b="1" spc="20" dirty="0">
                <a:solidFill>
                  <a:schemeClr val="tx1"/>
                </a:solidFill>
              </a:rPr>
              <a:t>Zubereitung</a:t>
            </a:r>
            <a:r>
              <a:rPr lang="de-DE" sz="1400" spc="20" dirty="0">
                <a:solidFill>
                  <a:schemeClr val="tx1"/>
                </a:solidFill>
              </a:rPr>
              <a:t>: Zwiebel in der </a:t>
            </a:r>
            <a:r>
              <a:rPr lang="de-DE" sz="1400" spc="20" dirty="0" err="1">
                <a:solidFill>
                  <a:schemeClr val="tx1"/>
                </a:solidFill>
              </a:rPr>
              <a:t>heissen</a:t>
            </a:r>
            <a:r>
              <a:rPr lang="de-DE" sz="1400" spc="20" dirty="0">
                <a:solidFill>
                  <a:schemeClr val="tx1"/>
                </a:solidFill>
              </a:rPr>
              <a:t> Bratbutter 5 Minuten anbraten. Mit Bouillon ablöschen und Erbsen beifügen…</a:t>
            </a:r>
          </a:p>
        </p:txBody>
      </p:sp>
      <p:sp>
        <p:nvSpPr>
          <p:cNvPr id="17" name="TextBox 16">
            <a:extLst>
              <a:ext uri="{FF2B5EF4-FFF2-40B4-BE49-F238E27FC236}">
                <a16:creationId xmlns:a16="http://schemas.microsoft.com/office/drawing/2014/main" id="{FF2C4278-AD70-303D-1D20-53DF9B58DE68}"/>
              </a:ext>
            </a:extLst>
          </p:cNvPr>
          <p:cNvSpPr txBox="1"/>
          <p:nvPr/>
        </p:nvSpPr>
        <p:spPr bwMode="gray">
          <a:xfrm>
            <a:off x="839416" y="5817699"/>
            <a:ext cx="6810270" cy="369332"/>
          </a:xfrm>
          <a:prstGeom prst="rect">
            <a:avLst/>
          </a:prstGeom>
          <a:noFill/>
        </p:spPr>
        <p:txBody>
          <a:bodyPr wrap="square">
            <a:spAutoFit/>
          </a:bodyPr>
          <a:lstStyle/>
          <a:p>
            <a:r>
              <a:rPr lang="de-CH" dirty="0"/>
              <a:t>Semistrukturierte Daten (Dokumente)</a:t>
            </a:r>
          </a:p>
        </p:txBody>
      </p:sp>
      <p:sp>
        <p:nvSpPr>
          <p:cNvPr id="18" name="Rectangle 17">
            <a:extLst>
              <a:ext uri="{FF2B5EF4-FFF2-40B4-BE49-F238E27FC236}">
                <a16:creationId xmlns:a16="http://schemas.microsoft.com/office/drawing/2014/main" id="{E0C14A55-A0BF-0DBE-D33E-70FA613FD2BE}"/>
              </a:ext>
            </a:extLst>
          </p:cNvPr>
          <p:cNvSpPr/>
          <p:nvPr/>
        </p:nvSpPr>
        <p:spPr bwMode="gray">
          <a:xfrm>
            <a:off x="10865229" y="3187042"/>
            <a:ext cx="1224136" cy="1669560"/>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Zutaten</a:t>
            </a:r>
            <a:endParaRPr lang="de-DE" b="1" spc="20" dirty="0">
              <a:solidFill>
                <a:schemeClr val="tx1"/>
              </a:solidFill>
            </a:endParaRPr>
          </a:p>
          <a:p>
            <a:pPr algn="just">
              <a:lnSpc>
                <a:spcPct val="120000"/>
              </a:lnSpc>
            </a:pPr>
            <a:r>
              <a:rPr lang="de-DE" sz="1400" spc="20" dirty="0">
                <a:solidFill>
                  <a:schemeClr val="tx1"/>
                </a:solidFill>
              </a:rPr>
              <a:t>  Ei……….1,2</a:t>
            </a:r>
          </a:p>
          <a:p>
            <a:pPr algn="just">
              <a:lnSpc>
                <a:spcPct val="120000"/>
              </a:lnSpc>
            </a:pPr>
            <a:r>
              <a:rPr lang="de-DE" sz="1400" spc="20" dirty="0">
                <a:solidFill>
                  <a:schemeClr val="tx1"/>
                </a:solidFill>
              </a:rPr>
              <a:t>  Zucker……2</a:t>
            </a:r>
          </a:p>
          <a:p>
            <a:pPr algn="just">
              <a:lnSpc>
                <a:spcPct val="120000"/>
              </a:lnSpc>
            </a:pPr>
            <a:r>
              <a:rPr lang="de-DE" sz="1400" spc="20" dirty="0">
                <a:solidFill>
                  <a:schemeClr val="tx1"/>
                </a:solidFill>
              </a:rPr>
              <a:t>  Sahne…….2</a:t>
            </a:r>
          </a:p>
          <a:p>
            <a:pPr algn="just">
              <a:lnSpc>
                <a:spcPct val="120000"/>
              </a:lnSpc>
            </a:pPr>
            <a:r>
              <a:rPr lang="de-DE" sz="1400" spc="20" dirty="0">
                <a:solidFill>
                  <a:schemeClr val="tx1"/>
                </a:solidFill>
              </a:rPr>
              <a:t>  Spaghetti…1</a:t>
            </a:r>
          </a:p>
        </p:txBody>
      </p:sp>
      <p:sp>
        <p:nvSpPr>
          <p:cNvPr id="19" name="Rectangle 18">
            <a:extLst>
              <a:ext uri="{FF2B5EF4-FFF2-40B4-BE49-F238E27FC236}">
                <a16:creationId xmlns:a16="http://schemas.microsoft.com/office/drawing/2014/main" id="{31AE1FA3-FB58-E84D-9BFE-EBA15D58F6B0}"/>
              </a:ext>
            </a:extLst>
          </p:cNvPr>
          <p:cNvSpPr/>
          <p:nvPr/>
        </p:nvSpPr>
        <p:spPr bwMode="gray">
          <a:xfrm>
            <a:off x="9480620" y="3293055"/>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Typ</a:t>
            </a:r>
            <a:endParaRPr lang="de-DE" b="1" spc="20" dirty="0">
              <a:solidFill>
                <a:schemeClr val="tx1"/>
              </a:solidFill>
            </a:endParaRPr>
          </a:p>
          <a:p>
            <a:pPr algn="just">
              <a:lnSpc>
                <a:spcPct val="120000"/>
              </a:lnSpc>
            </a:pPr>
            <a:r>
              <a:rPr lang="de-DE" sz="1400" spc="20" dirty="0">
                <a:solidFill>
                  <a:schemeClr val="tx1"/>
                </a:solidFill>
              </a:rPr>
              <a:t>  Grundrezept..3</a:t>
            </a:r>
          </a:p>
        </p:txBody>
      </p:sp>
      <p:sp>
        <p:nvSpPr>
          <p:cNvPr id="20" name="Rectangle 19">
            <a:extLst>
              <a:ext uri="{FF2B5EF4-FFF2-40B4-BE49-F238E27FC236}">
                <a16:creationId xmlns:a16="http://schemas.microsoft.com/office/drawing/2014/main" id="{DC005744-804A-69FB-051C-62F35E149200}"/>
              </a:ext>
            </a:extLst>
          </p:cNvPr>
          <p:cNvSpPr/>
          <p:nvPr/>
        </p:nvSpPr>
        <p:spPr bwMode="gray">
          <a:xfrm>
            <a:off x="9480848" y="4126687"/>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Geräte</a:t>
            </a:r>
            <a:endParaRPr lang="de-DE" b="1" spc="20" dirty="0">
              <a:solidFill>
                <a:schemeClr val="tx1"/>
              </a:solidFill>
            </a:endParaRPr>
          </a:p>
          <a:p>
            <a:pPr algn="just">
              <a:lnSpc>
                <a:spcPct val="120000"/>
              </a:lnSpc>
            </a:pPr>
            <a:r>
              <a:rPr lang="de-DE" sz="1400" spc="20" dirty="0">
                <a:solidFill>
                  <a:schemeClr val="tx1"/>
                </a:solidFill>
              </a:rPr>
              <a:t>  Backofen…..2</a:t>
            </a:r>
          </a:p>
        </p:txBody>
      </p:sp>
      <p:sp>
        <p:nvSpPr>
          <p:cNvPr id="21" name="Rectangle 20">
            <a:extLst>
              <a:ext uri="{FF2B5EF4-FFF2-40B4-BE49-F238E27FC236}">
                <a16:creationId xmlns:a16="http://schemas.microsoft.com/office/drawing/2014/main" id="{5F6583B8-D75C-3B22-8055-EF94012D48DC}"/>
              </a:ext>
            </a:extLst>
          </p:cNvPr>
          <p:cNvSpPr/>
          <p:nvPr/>
        </p:nvSpPr>
        <p:spPr bwMode="gray">
          <a:xfrm>
            <a:off x="7861972" y="1698278"/>
            <a:ext cx="1512168" cy="34508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just">
              <a:lnSpc>
                <a:spcPct val="120000"/>
              </a:lnSpc>
            </a:pPr>
            <a:r>
              <a:rPr lang="de-DE" b="1" i="0" dirty="0">
                <a:solidFill>
                  <a:srgbClr val="000000"/>
                </a:solidFill>
                <a:effectLst/>
                <a:latin typeface="Foco"/>
              </a:rPr>
              <a:t>  </a:t>
            </a:r>
            <a:r>
              <a:rPr lang="de-DE" sz="1800" b="1" spc="20" dirty="0">
                <a:solidFill>
                  <a:schemeClr val="tx1"/>
                </a:solidFill>
              </a:rPr>
              <a:t>Zubereitung</a:t>
            </a:r>
            <a:endParaRPr lang="de-DE" b="1" spc="20" dirty="0">
              <a:solidFill>
                <a:schemeClr val="tx1"/>
              </a:solidFill>
            </a:endParaRPr>
          </a:p>
          <a:p>
            <a:pPr algn="just">
              <a:lnSpc>
                <a:spcPct val="120000"/>
              </a:lnSpc>
            </a:pPr>
            <a:r>
              <a:rPr lang="de-DE" sz="1400" spc="20" dirty="0">
                <a:solidFill>
                  <a:schemeClr val="tx1"/>
                </a:solidFill>
              </a:rPr>
              <a:t>  Zutaten...........1,2</a:t>
            </a:r>
          </a:p>
          <a:p>
            <a:pPr algn="just">
              <a:lnSpc>
                <a:spcPct val="120000"/>
              </a:lnSpc>
            </a:pPr>
            <a:r>
              <a:rPr lang="de-DE" sz="1400" spc="20" dirty="0">
                <a:solidFill>
                  <a:schemeClr val="tx1"/>
                </a:solidFill>
              </a:rPr>
              <a:t>  Teig...................2</a:t>
            </a:r>
          </a:p>
          <a:p>
            <a:pPr algn="just">
              <a:lnSpc>
                <a:spcPct val="120000"/>
              </a:lnSpc>
            </a:pPr>
            <a:r>
              <a:rPr lang="de-DE" sz="1400" spc="20" dirty="0">
                <a:solidFill>
                  <a:schemeClr val="tx1"/>
                </a:solidFill>
              </a:rPr>
              <a:t>  Vorbereiten.......2</a:t>
            </a:r>
          </a:p>
          <a:p>
            <a:pPr algn="just">
              <a:lnSpc>
                <a:spcPct val="120000"/>
              </a:lnSpc>
            </a:pPr>
            <a:r>
              <a:rPr lang="de-DE" sz="1400" spc="20" dirty="0">
                <a:solidFill>
                  <a:schemeClr val="tx1"/>
                </a:solidFill>
              </a:rPr>
              <a:t>  Salz................1,2</a:t>
            </a:r>
          </a:p>
          <a:p>
            <a:pPr algn="just">
              <a:lnSpc>
                <a:spcPct val="120000"/>
              </a:lnSpc>
            </a:pPr>
            <a:r>
              <a:rPr lang="de-DE" sz="1400" spc="20" dirty="0">
                <a:solidFill>
                  <a:schemeClr val="tx1"/>
                </a:solidFill>
              </a:rPr>
              <a:t>  Mischen.........1,2</a:t>
            </a:r>
          </a:p>
          <a:p>
            <a:pPr algn="just">
              <a:lnSpc>
                <a:spcPct val="120000"/>
              </a:lnSpc>
            </a:pPr>
            <a:r>
              <a:rPr lang="de-DE" sz="1400" spc="20" dirty="0">
                <a:solidFill>
                  <a:schemeClr val="tx1"/>
                </a:solidFill>
              </a:rPr>
              <a:t>  Spaghetti...........1</a:t>
            </a:r>
          </a:p>
          <a:p>
            <a:pPr algn="just">
              <a:lnSpc>
                <a:spcPct val="120000"/>
              </a:lnSpc>
            </a:pPr>
            <a:r>
              <a:rPr lang="de-DE" sz="1400" spc="20" dirty="0">
                <a:solidFill>
                  <a:schemeClr val="tx1"/>
                </a:solidFill>
              </a:rPr>
              <a:t>  Al-</a:t>
            </a:r>
            <a:r>
              <a:rPr lang="de-DE" sz="1400" spc="20" dirty="0" err="1">
                <a:solidFill>
                  <a:schemeClr val="tx1"/>
                </a:solidFill>
              </a:rPr>
              <a:t>Dente</a:t>
            </a:r>
            <a:r>
              <a:rPr lang="de-DE" sz="1400" spc="20" dirty="0">
                <a:solidFill>
                  <a:schemeClr val="tx1"/>
                </a:solidFill>
              </a:rPr>
              <a:t>............1</a:t>
            </a:r>
          </a:p>
          <a:p>
            <a:pPr algn="just">
              <a:lnSpc>
                <a:spcPct val="120000"/>
              </a:lnSpc>
            </a:pPr>
            <a:r>
              <a:rPr lang="de-DE" sz="1400" spc="20" dirty="0">
                <a:solidFill>
                  <a:schemeClr val="tx1"/>
                </a:solidFill>
              </a:rPr>
              <a:t>  Garen................1</a:t>
            </a:r>
          </a:p>
          <a:p>
            <a:pPr algn="just">
              <a:lnSpc>
                <a:spcPct val="120000"/>
              </a:lnSpc>
            </a:pPr>
            <a:r>
              <a:rPr lang="de-DE" sz="1400" spc="20" dirty="0">
                <a:solidFill>
                  <a:schemeClr val="tx1"/>
                </a:solidFill>
              </a:rPr>
              <a:t>  Zwiebel..............3</a:t>
            </a:r>
          </a:p>
          <a:p>
            <a:pPr algn="just">
              <a:lnSpc>
                <a:spcPct val="120000"/>
              </a:lnSpc>
            </a:pPr>
            <a:r>
              <a:rPr lang="de-DE" sz="1400" spc="20" dirty="0">
                <a:solidFill>
                  <a:schemeClr val="tx1"/>
                </a:solidFill>
              </a:rPr>
              <a:t>  Bratbutter..........3</a:t>
            </a:r>
          </a:p>
          <a:p>
            <a:pPr algn="just">
              <a:lnSpc>
                <a:spcPct val="120000"/>
              </a:lnSpc>
            </a:pPr>
            <a:r>
              <a:rPr lang="de-DE" sz="1400" spc="20" dirty="0">
                <a:solidFill>
                  <a:schemeClr val="tx1"/>
                </a:solidFill>
              </a:rPr>
              <a:t>  Bouillon.............3</a:t>
            </a:r>
          </a:p>
          <a:p>
            <a:pPr algn="just">
              <a:lnSpc>
                <a:spcPct val="120000"/>
              </a:lnSpc>
            </a:pPr>
            <a:r>
              <a:rPr lang="de-DE" sz="1400" spc="20" dirty="0">
                <a:solidFill>
                  <a:schemeClr val="tx1"/>
                </a:solidFill>
              </a:rPr>
              <a:t>  Erbsen...............3</a:t>
            </a:r>
          </a:p>
        </p:txBody>
      </p:sp>
      <p:sp>
        <p:nvSpPr>
          <p:cNvPr id="22" name="TextBox 21">
            <a:extLst>
              <a:ext uri="{FF2B5EF4-FFF2-40B4-BE49-F238E27FC236}">
                <a16:creationId xmlns:a16="http://schemas.microsoft.com/office/drawing/2014/main" id="{0F8A1709-5886-11EF-2AB6-8173CF2F2C61}"/>
              </a:ext>
            </a:extLst>
          </p:cNvPr>
          <p:cNvSpPr txBox="1"/>
          <p:nvPr/>
        </p:nvSpPr>
        <p:spPr bwMode="gray">
          <a:xfrm>
            <a:off x="8618056" y="5598891"/>
            <a:ext cx="1728192" cy="369332"/>
          </a:xfrm>
          <a:prstGeom prst="rect">
            <a:avLst/>
          </a:prstGeom>
          <a:noFill/>
        </p:spPr>
        <p:txBody>
          <a:bodyPr wrap="square">
            <a:spAutoFit/>
          </a:bodyPr>
          <a:lstStyle/>
          <a:p>
            <a:r>
              <a:rPr lang="de-CH" dirty="0" err="1"/>
              <a:t>Inverted</a:t>
            </a:r>
            <a:r>
              <a:rPr lang="de-CH" dirty="0"/>
              <a:t> Index</a:t>
            </a:r>
          </a:p>
        </p:txBody>
      </p:sp>
      <p:sp>
        <p:nvSpPr>
          <p:cNvPr id="23" name="Arrow: Right 22">
            <a:extLst>
              <a:ext uri="{FF2B5EF4-FFF2-40B4-BE49-F238E27FC236}">
                <a16:creationId xmlns:a16="http://schemas.microsoft.com/office/drawing/2014/main" id="{540CAFE4-D874-29A5-CCE8-FF9DEF8793F9}"/>
              </a:ext>
            </a:extLst>
          </p:cNvPr>
          <p:cNvSpPr/>
          <p:nvPr/>
        </p:nvSpPr>
        <p:spPr bwMode="gray">
          <a:xfrm>
            <a:off x="5480510" y="3077758"/>
            <a:ext cx="1800200" cy="1018071"/>
          </a:xfrm>
          <a:prstGeom prs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Indexing</a:t>
            </a:r>
            <a:endParaRPr lang="de-CH" sz="1600" spc="20" dirty="0" err="1">
              <a:solidFill>
                <a:schemeClr val="bg1"/>
              </a:solidFill>
            </a:endParaRPr>
          </a:p>
        </p:txBody>
      </p:sp>
      <p:sp>
        <p:nvSpPr>
          <p:cNvPr id="24" name="Rectangle 23">
            <a:extLst>
              <a:ext uri="{FF2B5EF4-FFF2-40B4-BE49-F238E27FC236}">
                <a16:creationId xmlns:a16="http://schemas.microsoft.com/office/drawing/2014/main" id="{8EC8BBE5-BC01-C343-62EE-D0314FD36FA6}"/>
              </a:ext>
            </a:extLst>
          </p:cNvPr>
          <p:cNvSpPr/>
          <p:nvPr/>
        </p:nvSpPr>
        <p:spPr bwMode="gray">
          <a:xfrm>
            <a:off x="9770200" y="1937221"/>
            <a:ext cx="1800200" cy="98485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CH" b="1" i="0" dirty="0">
                <a:solidFill>
                  <a:srgbClr val="000000"/>
                </a:solidFill>
                <a:effectLst/>
                <a:latin typeface="Foco"/>
              </a:rPr>
              <a:t>  Zubereitungszeit</a:t>
            </a:r>
            <a:endParaRPr lang="en-GB" b="1" spc="20" dirty="0">
              <a:solidFill>
                <a:schemeClr val="tx1"/>
              </a:solidFill>
            </a:endParaRPr>
          </a:p>
          <a:p>
            <a:pPr algn="just">
              <a:lnSpc>
                <a:spcPct val="120000"/>
              </a:lnSpc>
            </a:pPr>
            <a:r>
              <a:rPr lang="en-GB" sz="1400" spc="20" dirty="0">
                <a:solidFill>
                  <a:schemeClr val="tx1"/>
                </a:solidFill>
              </a:rPr>
              <a:t>  145……………….2</a:t>
            </a:r>
          </a:p>
          <a:p>
            <a:pPr algn="just">
              <a:lnSpc>
                <a:spcPct val="120000"/>
              </a:lnSpc>
            </a:pPr>
            <a:r>
              <a:rPr lang="en-GB" sz="1400" spc="20" dirty="0">
                <a:solidFill>
                  <a:schemeClr val="tx1"/>
                </a:solidFill>
              </a:rPr>
              <a:t>  25…………………1</a:t>
            </a:r>
          </a:p>
          <a:p>
            <a:pPr algn="just">
              <a:lnSpc>
                <a:spcPct val="120000"/>
              </a:lnSpc>
            </a:pPr>
            <a:r>
              <a:rPr lang="en-GB" sz="1400" spc="20" dirty="0">
                <a:solidFill>
                  <a:schemeClr val="tx1"/>
                </a:solidFill>
              </a:rPr>
              <a:t>  </a:t>
            </a:r>
          </a:p>
        </p:txBody>
      </p:sp>
    </p:spTree>
    <p:extLst>
      <p:ext uri="{BB962C8B-B14F-4D97-AF65-F5344CB8AC3E}">
        <p14:creationId xmlns:p14="http://schemas.microsoft.com/office/powerpoint/2010/main" val="229641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How</a:t>
            </a:r>
            <a:r>
              <a:rPr lang="de-DE" noProof="0" dirty="0"/>
              <a:t> </a:t>
            </a:r>
            <a:r>
              <a:rPr lang="de-DE" noProof="0" dirty="0" err="1"/>
              <a:t>does</a:t>
            </a:r>
            <a:r>
              <a:rPr lang="de-DE" noProof="0" dirty="0"/>
              <a:t> </a:t>
            </a:r>
            <a:r>
              <a:rPr lang="de-DE" noProof="0" dirty="0" err="1"/>
              <a:t>solr</a:t>
            </a:r>
            <a:r>
              <a:rPr lang="de-DE" noProof="0" dirty="0"/>
              <a:t> </a:t>
            </a:r>
            <a:r>
              <a:rPr lang="de-DE" noProof="0" dirty="0" err="1"/>
              <a:t>work</a:t>
            </a:r>
            <a:r>
              <a:rPr lang="de-DE" noProof="0" dirty="0"/>
              <a:t>?</a:t>
            </a:r>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28.03.2025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grpSp>
        <p:nvGrpSpPr>
          <p:cNvPr id="29" name="Group 28">
            <a:extLst>
              <a:ext uri="{FF2B5EF4-FFF2-40B4-BE49-F238E27FC236}">
                <a16:creationId xmlns:a16="http://schemas.microsoft.com/office/drawing/2014/main" id="{F8DEBD2C-EB2D-D758-39A6-C830A9A60117}"/>
              </a:ext>
            </a:extLst>
          </p:cNvPr>
          <p:cNvGrpSpPr/>
          <p:nvPr/>
        </p:nvGrpSpPr>
        <p:grpSpPr>
          <a:xfrm>
            <a:off x="8851671" y="661062"/>
            <a:ext cx="1058416" cy="1058416"/>
            <a:chOff x="4461520" y="3429000"/>
            <a:chExt cx="1058416" cy="1058416"/>
          </a:xfrm>
        </p:grpSpPr>
        <p:grpSp>
          <p:nvGrpSpPr>
            <p:cNvPr id="22" name="Group 21">
              <a:extLst>
                <a:ext uri="{FF2B5EF4-FFF2-40B4-BE49-F238E27FC236}">
                  <a16:creationId xmlns:a16="http://schemas.microsoft.com/office/drawing/2014/main" id="{22AAFED9-6E29-7602-CFF4-0FF41BB4A317}"/>
                </a:ext>
              </a:extLst>
            </p:cNvPr>
            <p:cNvGrpSpPr/>
            <p:nvPr/>
          </p:nvGrpSpPr>
          <p:grpSpPr>
            <a:xfrm>
              <a:off x="4461520" y="3573016"/>
              <a:ext cx="914400" cy="914400"/>
              <a:chOff x="4007768" y="3246883"/>
              <a:chExt cx="914400" cy="914400"/>
            </a:xfrm>
          </p:grpSpPr>
          <p:sp>
            <p:nvSpPr>
              <p:cNvPr id="21" name="Rectangle 20">
                <a:extLst>
                  <a:ext uri="{FF2B5EF4-FFF2-40B4-BE49-F238E27FC236}">
                    <a16:creationId xmlns:a16="http://schemas.microsoft.com/office/drawing/2014/main" id="{FF4C0454-DDBF-F085-23EE-20ED79E6EBA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11" name="Graphic 10" descr="Document with solid fill">
                <a:extLst>
                  <a:ext uri="{FF2B5EF4-FFF2-40B4-BE49-F238E27FC236}">
                    <a16:creationId xmlns:a16="http://schemas.microsoft.com/office/drawing/2014/main" id="{5DC1DB06-CC9D-CBF4-36BD-168336DBB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3" name="Group 22">
              <a:extLst>
                <a:ext uri="{FF2B5EF4-FFF2-40B4-BE49-F238E27FC236}">
                  <a16:creationId xmlns:a16="http://schemas.microsoft.com/office/drawing/2014/main" id="{AA89B74D-455C-6C3E-C154-C6AA72D10ADF}"/>
                </a:ext>
              </a:extLst>
            </p:cNvPr>
            <p:cNvGrpSpPr/>
            <p:nvPr/>
          </p:nvGrpSpPr>
          <p:grpSpPr>
            <a:xfrm>
              <a:off x="4533528" y="3501008"/>
              <a:ext cx="914400" cy="914400"/>
              <a:chOff x="4007768" y="3246883"/>
              <a:chExt cx="914400" cy="914400"/>
            </a:xfrm>
          </p:grpSpPr>
          <p:sp>
            <p:nvSpPr>
              <p:cNvPr id="24" name="Rectangle 23">
                <a:extLst>
                  <a:ext uri="{FF2B5EF4-FFF2-40B4-BE49-F238E27FC236}">
                    <a16:creationId xmlns:a16="http://schemas.microsoft.com/office/drawing/2014/main" id="{4DCE74A7-2294-8B31-17F4-64D47E616220}"/>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5" name="Graphic 24" descr="Document with solid fill">
                <a:extLst>
                  <a:ext uri="{FF2B5EF4-FFF2-40B4-BE49-F238E27FC236}">
                    <a16:creationId xmlns:a16="http://schemas.microsoft.com/office/drawing/2014/main" id="{A5ABF493-7431-E34E-4BB3-FC2DEBDC1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6" name="Group 25">
              <a:extLst>
                <a:ext uri="{FF2B5EF4-FFF2-40B4-BE49-F238E27FC236}">
                  <a16:creationId xmlns:a16="http://schemas.microsoft.com/office/drawing/2014/main" id="{6A44F50D-E4FF-5275-C348-45B6B33C2750}"/>
                </a:ext>
              </a:extLst>
            </p:cNvPr>
            <p:cNvGrpSpPr/>
            <p:nvPr/>
          </p:nvGrpSpPr>
          <p:grpSpPr>
            <a:xfrm>
              <a:off x="4605536" y="3429000"/>
              <a:ext cx="914400" cy="914400"/>
              <a:chOff x="4007768" y="3246883"/>
              <a:chExt cx="914400" cy="914400"/>
            </a:xfrm>
          </p:grpSpPr>
          <p:sp>
            <p:nvSpPr>
              <p:cNvPr id="27" name="Rectangle 26">
                <a:extLst>
                  <a:ext uri="{FF2B5EF4-FFF2-40B4-BE49-F238E27FC236}">
                    <a16:creationId xmlns:a16="http://schemas.microsoft.com/office/drawing/2014/main" id="{2340B684-1A5E-17BC-9F40-644A4E888E8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8" name="Graphic 27" descr="Document with solid fill">
                <a:extLst>
                  <a:ext uri="{FF2B5EF4-FFF2-40B4-BE49-F238E27FC236}">
                    <a16:creationId xmlns:a16="http://schemas.microsoft.com/office/drawing/2014/main" id="{F4C7075C-E9BA-2837-5AFA-9D60BB63B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grpSp>
        <p:nvGrpSpPr>
          <p:cNvPr id="86" name="Group 85">
            <a:extLst>
              <a:ext uri="{FF2B5EF4-FFF2-40B4-BE49-F238E27FC236}">
                <a16:creationId xmlns:a16="http://schemas.microsoft.com/office/drawing/2014/main" id="{D77CCC8A-07DC-FEF3-7FFB-229177C3F382}"/>
              </a:ext>
            </a:extLst>
          </p:cNvPr>
          <p:cNvGrpSpPr/>
          <p:nvPr/>
        </p:nvGrpSpPr>
        <p:grpSpPr>
          <a:xfrm>
            <a:off x="5631580" y="3284984"/>
            <a:ext cx="1327917" cy="1968966"/>
            <a:chOff x="-6577408" y="4175006"/>
            <a:chExt cx="1327917" cy="1968966"/>
          </a:xfrm>
        </p:grpSpPr>
        <p:pic>
          <p:nvPicPr>
            <p:cNvPr id="43" name="Graphic 42" descr="Database with solid fill">
              <a:extLst>
                <a:ext uri="{FF2B5EF4-FFF2-40B4-BE49-F238E27FC236}">
                  <a16:creationId xmlns:a16="http://schemas.microsoft.com/office/drawing/2014/main" id="{7F13543D-D949-E9EF-13DB-94C43F5952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408" y="4175006"/>
              <a:ext cx="1327917" cy="1414234"/>
            </a:xfrm>
            <a:prstGeom prst="rect">
              <a:avLst/>
            </a:prstGeom>
          </p:spPr>
        </p:pic>
        <p:sp>
          <p:nvSpPr>
            <p:cNvPr id="44" name="TextBox 43">
              <a:extLst>
                <a:ext uri="{FF2B5EF4-FFF2-40B4-BE49-F238E27FC236}">
                  <a16:creationId xmlns:a16="http://schemas.microsoft.com/office/drawing/2014/main" id="{284303B1-2E36-7940-E41A-321ADCDF9413}"/>
                </a:ext>
              </a:extLst>
            </p:cNvPr>
            <p:cNvSpPr txBox="1"/>
            <p:nvPr/>
          </p:nvSpPr>
          <p:spPr bwMode="gray">
            <a:xfrm>
              <a:off x="-6370651" y="5562817"/>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Lucene</a:t>
              </a:r>
              <a:endParaRPr lang="de-CH" sz="2400" b="1" spc="20" dirty="0" err="1"/>
            </a:p>
          </p:txBody>
        </p:sp>
      </p:grpSp>
      <p:pic>
        <p:nvPicPr>
          <p:cNvPr id="49" name="Graphic 48" descr="Magnifying glass with solid fill">
            <a:extLst>
              <a:ext uri="{FF2B5EF4-FFF2-40B4-BE49-F238E27FC236}">
                <a16:creationId xmlns:a16="http://schemas.microsoft.com/office/drawing/2014/main" id="{E3E3817C-233A-035B-9794-B5CE8F47BE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1360" y="836712"/>
            <a:ext cx="914400" cy="914400"/>
          </a:xfrm>
          <a:prstGeom prst="rect">
            <a:avLst/>
          </a:prstGeom>
        </p:spPr>
      </p:pic>
      <p:grpSp>
        <p:nvGrpSpPr>
          <p:cNvPr id="57" name="Group 56">
            <a:extLst>
              <a:ext uri="{FF2B5EF4-FFF2-40B4-BE49-F238E27FC236}">
                <a16:creationId xmlns:a16="http://schemas.microsoft.com/office/drawing/2014/main" id="{232651E8-C9BF-030A-B7D3-64CA9625DA8B}"/>
              </a:ext>
            </a:extLst>
          </p:cNvPr>
          <p:cNvGrpSpPr/>
          <p:nvPr/>
        </p:nvGrpSpPr>
        <p:grpSpPr>
          <a:xfrm>
            <a:off x="1568765" y="3826184"/>
            <a:ext cx="4062815" cy="946149"/>
            <a:chOff x="2285231" y="1916833"/>
            <a:chExt cx="4062815" cy="946149"/>
          </a:xfrm>
        </p:grpSpPr>
        <p:sp>
          <p:nvSpPr>
            <p:cNvPr id="58" name="Freeform: Shape 57">
              <a:extLst>
                <a:ext uri="{FF2B5EF4-FFF2-40B4-BE49-F238E27FC236}">
                  <a16:creationId xmlns:a16="http://schemas.microsoft.com/office/drawing/2014/main" id="{3E29EDAE-7E1A-D397-879A-1A4CC3683359}"/>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ctr" defTabSz="977900">
                <a:lnSpc>
                  <a:spcPct val="90000"/>
                </a:lnSpc>
                <a:spcBef>
                  <a:spcPct val="0"/>
                </a:spcBef>
                <a:spcAft>
                  <a:spcPct val="35000"/>
                </a:spcAft>
                <a:buNone/>
              </a:pPr>
              <a:r>
                <a:rPr lang="en-GB" sz="2200" kern="1200" dirty="0"/>
                <a:t>Tokenizer</a:t>
              </a:r>
              <a:endParaRPr lang="de-CH" sz="2200" kern="1200" dirty="0"/>
            </a:p>
          </p:txBody>
        </p:sp>
        <p:sp>
          <p:nvSpPr>
            <p:cNvPr id="59" name="Freeform: Shape 58">
              <a:extLst>
                <a:ext uri="{FF2B5EF4-FFF2-40B4-BE49-F238E27FC236}">
                  <a16:creationId xmlns:a16="http://schemas.microsoft.com/office/drawing/2014/main" id="{AEE401FF-F2C8-5F46-6F70-8692E7266F2A}"/>
                </a:ext>
              </a:extLst>
            </p:cNvPr>
            <p:cNvSpPr/>
            <p:nvPr/>
          </p:nvSpPr>
          <p:spPr>
            <a:xfrm>
              <a:off x="3463069" y="1916833"/>
              <a:ext cx="1719320"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0" name="Freeform: Shape 59">
              <a:extLst>
                <a:ext uri="{FF2B5EF4-FFF2-40B4-BE49-F238E27FC236}">
                  <a16:creationId xmlns:a16="http://schemas.microsoft.com/office/drawing/2014/main" id="{65288BD4-CEF7-A940-0970-CA77EAED78AA}"/>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grpSp>
        <p:nvGrpSpPr>
          <p:cNvPr id="61" name="Group 60">
            <a:extLst>
              <a:ext uri="{FF2B5EF4-FFF2-40B4-BE49-F238E27FC236}">
                <a16:creationId xmlns:a16="http://schemas.microsoft.com/office/drawing/2014/main" id="{F0185F2A-DCD2-3078-F83F-611395BE3F46}"/>
              </a:ext>
            </a:extLst>
          </p:cNvPr>
          <p:cNvGrpSpPr/>
          <p:nvPr/>
        </p:nvGrpSpPr>
        <p:grpSpPr>
          <a:xfrm flipH="1">
            <a:off x="6927724" y="3817422"/>
            <a:ext cx="4062815" cy="946149"/>
            <a:chOff x="2285231" y="1916833"/>
            <a:chExt cx="4062815" cy="946149"/>
          </a:xfrm>
        </p:grpSpPr>
        <p:sp>
          <p:nvSpPr>
            <p:cNvPr id="62" name="Freeform: Shape 61">
              <a:extLst>
                <a:ext uri="{FF2B5EF4-FFF2-40B4-BE49-F238E27FC236}">
                  <a16:creationId xmlns:a16="http://schemas.microsoft.com/office/drawing/2014/main" id="{3D8ECEF9-72A0-0AF2-A843-6B1D01F151F3}"/>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r" defTabSz="977900">
                <a:lnSpc>
                  <a:spcPct val="90000"/>
                </a:lnSpc>
                <a:spcBef>
                  <a:spcPct val="0"/>
                </a:spcBef>
                <a:spcAft>
                  <a:spcPct val="35000"/>
                </a:spcAft>
                <a:buNone/>
              </a:pPr>
              <a:r>
                <a:rPr lang="en-GB" sz="2200" kern="1200" dirty="0"/>
                <a:t>Tokenizer</a:t>
              </a:r>
              <a:endParaRPr lang="de-CH" sz="2200" kern="1200" dirty="0"/>
            </a:p>
          </p:txBody>
        </p:sp>
        <p:sp>
          <p:nvSpPr>
            <p:cNvPr id="63" name="Freeform: Shape 62">
              <a:extLst>
                <a:ext uri="{FF2B5EF4-FFF2-40B4-BE49-F238E27FC236}">
                  <a16:creationId xmlns:a16="http://schemas.microsoft.com/office/drawing/2014/main" id="{3186172C-DB33-BBB0-278F-079B5D322C8A}"/>
                </a:ext>
              </a:extLst>
            </p:cNvPr>
            <p:cNvSpPr/>
            <p:nvPr/>
          </p:nvSpPr>
          <p:spPr>
            <a:xfrm>
              <a:off x="3387093" y="1916833"/>
              <a:ext cx="1795299"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4" name="Freeform: Shape 63">
              <a:extLst>
                <a:ext uri="{FF2B5EF4-FFF2-40B4-BE49-F238E27FC236}">
                  <a16:creationId xmlns:a16="http://schemas.microsoft.com/office/drawing/2014/main" id="{088FEA75-4948-06D6-7D58-5465CBBA787E}"/>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sp>
        <p:nvSpPr>
          <p:cNvPr id="84" name="Rectangle 83">
            <a:extLst>
              <a:ext uri="{FF2B5EF4-FFF2-40B4-BE49-F238E27FC236}">
                <a16:creationId xmlns:a16="http://schemas.microsoft.com/office/drawing/2014/main" id="{A22C1F6B-5ACB-CF19-60F7-F95AAF8BDAB8}"/>
              </a:ext>
            </a:extLst>
          </p:cNvPr>
          <p:cNvSpPr/>
          <p:nvPr/>
        </p:nvSpPr>
        <p:spPr bwMode="gray">
          <a:xfrm>
            <a:off x="1559496" y="2202849"/>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Search Handler</a:t>
            </a:r>
            <a:endParaRPr lang="de-CH" sz="1600" spc="20" dirty="0" err="1">
              <a:solidFill>
                <a:schemeClr val="bg1"/>
              </a:solidFill>
            </a:endParaRPr>
          </a:p>
        </p:txBody>
      </p:sp>
      <p:sp>
        <p:nvSpPr>
          <p:cNvPr id="85" name="Rectangle 84">
            <a:extLst>
              <a:ext uri="{FF2B5EF4-FFF2-40B4-BE49-F238E27FC236}">
                <a16:creationId xmlns:a16="http://schemas.microsoft.com/office/drawing/2014/main" id="{C8153859-5823-6A30-E5F9-558556A12746}"/>
              </a:ext>
            </a:extLst>
          </p:cNvPr>
          <p:cNvSpPr/>
          <p:nvPr/>
        </p:nvSpPr>
        <p:spPr bwMode="gray">
          <a:xfrm>
            <a:off x="7426124" y="2196537"/>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Update Request Handler</a:t>
            </a:r>
            <a:endParaRPr lang="de-CH" sz="1600" spc="20" dirty="0" err="1">
              <a:solidFill>
                <a:schemeClr val="bg1"/>
              </a:solidFill>
            </a:endParaRPr>
          </a:p>
        </p:txBody>
      </p:sp>
      <p:sp>
        <p:nvSpPr>
          <p:cNvPr id="88" name="Arrow: Right 87">
            <a:extLst>
              <a:ext uri="{FF2B5EF4-FFF2-40B4-BE49-F238E27FC236}">
                <a16:creationId xmlns:a16="http://schemas.microsoft.com/office/drawing/2014/main" id="{638EBFBA-12CC-7A34-B4AE-5C5AAC92FC38}"/>
              </a:ext>
            </a:extLst>
          </p:cNvPr>
          <p:cNvSpPr/>
          <p:nvPr/>
        </p:nvSpPr>
        <p:spPr bwMode="gray">
          <a:xfrm rot="5400000">
            <a:off x="2091473" y="2596856"/>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0" name="Arrow: Right 89">
            <a:extLst>
              <a:ext uri="{FF2B5EF4-FFF2-40B4-BE49-F238E27FC236}">
                <a16:creationId xmlns:a16="http://schemas.microsoft.com/office/drawing/2014/main" id="{8D7679ED-40E4-2F39-62EF-8D8BECEDAFF0}"/>
              </a:ext>
            </a:extLst>
          </p:cNvPr>
          <p:cNvSpPr/>
          <p:nvPr/>
        </p:nvSpPr>
        <p:spPr bwMode="gray">
          <a:xfrm rot="16200000">
            <a:off x="3567509" y="2544365"/>
            <a:ext cx="946151"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1" name="Rectangle 90">
            <a:extLst>
              <a:ext uri="{FF2B5EF4-FFF2-40B4-BE49-F238E27FC236}">
                <a16:creationId xmlns:a16="http://schemas.microsoft.com/office/drawing/2014/main" id="{79F6D028-8AC7-9F06-0EF1-BE0BE33499F9}"/>
              </a:ext>
            </a:extLst>
          </p:cNvPr>
          <p:cNvSpPr/>
          <p:nvPr/>
        </p:nvSpPr>
        <p:spPr bwMode="gray">
          <a:xfrm>
            <a:off x="2070350" y="2756109"/>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Query</a:t>
            </a:r>
          </a:p>
          <a:p>
            <a:pPr algn="ctr">
              <a:lnSpc>
                <a:spcPct val="120000"/>
              </a:lnSpc>
            </a:pPr>
            <a:r>
              <a:rPr lang="en-GB" sz="2000" spc="20" dirty="0">
                <a:solidFill>
                  <a:schemeClr val="bg1"/>
                </a:solidFill>
              </a:rPr>
              <a:t>Parser</a:t>
            </a:r>
            <a:endParaRPr lang="de-CH" sz="2000" spc="20" dirty="0" err="1">
              <a:solidFill>
                <a:schemeClr val="bg1"/>
              </a:solidFill>
            </a:endParaRPr>
          </a:p>
        </p:txBody>
      </p:sp>
      <p:sp>
        <p:nvSpPr>
          <p:cNvPr id="92" name="Rectangle 91">
            <a:extLst>
              <a:ext uri="{FF2B5EF4-FFF2-40B4-BE49-F238E27FC236}">
                <a16:creationId xmlns:a16="http://schemas.microsoft.com/office/drawing/2014/main" id="{63224E4B-90F4-366C-5B11-CEC5EA9C1732}"/>
              </a:ext>
            </a:extLst>
          </p:cNvPr>
          <p:cNvSpPr/>
          <p:nvPr/>
        </p:nvSpPr>
        <p:spPr bwMode="gray">
          <a:xfrm>
            <a:off x="3526868" y="2851685"/>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Response</a:t>
            </a:r>
          </a:p>
          <a:p>
            <a:pPr algn="ctr">
              <a:lnSpc>
                <a:spcPct val="120000"/>
              </a:lnSpc>
            </a:pPr>
            <a:r>
              <a:rPr lang="en-GB" sz="2000" spc="20" dirty="0">
                <a:solidFill>
                  <a:schemeClr val="bg1"/>
                </a:solidFill>
              </a:rPr>
              <a:t>Writer</a:t>
            </a:r>
          </a:p>
        </p:txBody>
      </p:sp>
      <p:sp>
        <p:nvSpPr>
          <p:cNvPr id="93" name="TextBox 92">
            <a:extLst>
              <a:ext uri="{FF2B5EF4-FFF2-40B4-BE49-F238E27FC236}">
                <a16:creationId xmlns:a16="http://schemas.microsoft.com/office/drawing/2014/main" id="{79669599-561F-E551-8E98-9D7E45EABF3F}"/>
              </a:ext>
            </a:extLst>
          </p:cNvPr>
          <p:cNvSpPr txBox="1"/>
          <p:nvPr/>
        </p:nvSpPr>
        <p:spPr bwMode="gray">
          <a:xfrm>
            <a:off x="2938509" y="1649551"/>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Query</a:t>
            </a:r>
            <a:endParaRPr lang="de-CH" sz="2400" b="1" spc="20" dirty="0" err="1"/>
          </a:p>
        </p:txBody>
      </p:sp>
      <p:sp>
        <p:nvSpPr>
          <p:cNvPr id="94" name="TextBox 93">
            <a:extLst>
              <a:ext uri="{FF2B5EF4-FFF2-40B4-BE49-F238E27FC236}">
                <a16:creationId xmlns:a16="http://schemas.microsoft.com/office/drawing/2014/main" id="{94FE9C0B-D7AA-71E9-7144-71E9411A84B6}"/>
              </a:ext>
            </a:extLst>
          </p:cNvPr>
          <p:cNvSpPr txBox="1"/>
          <p:nvPr/>
        </p:nvSpPr>
        <p:spPr bwMode="gray">
          <a:xfrm>
            <a:off x="8974277" y="1684294"/>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Input Documents</a:t>
            </a:r>
            <a:endParaRPr lang="de-CH" sz="2400" b="1" spc="20" dirty="0" err="1"/>
          </a:p>
        </p:txBody>
      </p:sp>
      <p:grpSp>
        <p:nvGrpSpPr>
          <p:cNvPr id="97" name="Group 96">
            <a:extLst>
              <a:ext uri="{FF2B5EF4-FFF2-40B4-BE49-F238E27FC236}">
                <a16:creationId xmlns:a16="http://schemas.microsoft.com/office/drawing/2014/main" id="{7463B056-9522-DC3F-B9E3-0B8C62AA8E1D}"/>
              </a:ext>
            </a:extLst>
          </p:cNvPr>
          <p:cNvGrpSpPr/>
          <p:nvPr/>
        </p:nvGrpSpPr>
        <p:grpSpPr>
          <a:xfrm>
            <a:off x="5748397" y="855710"/>
            <a:ext cx="923667" cy="976426"/>
            <a:chOff x="-6370650" y="2097625"/>
            <a:chExt cx="923667" cy="976426"/>
          </a:xfrm>
        </p:grpSpPr>
        <p:pic>
          <p:nvPicPr>
            <p:cNvPr id="87" name="Graphic 86" descr="Paper with solid fill">
              <a:extLst>
                <a:ext uri="{FF2B5EF4-FFF2-40B4-BE49-F238E27FC236}">
                  <a16:creationId xmlns:a16="http://schemas.microsoft.com/office/drawing/2014/main" id="{5D9E0C3E-617D-A84C-AF9C-7C14A2A7E8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95" name="TextBox 94">
              <a:extLst>
                <a:ext uri="{FF2B5EF4-FFF2-40B4-BE49-F238E27FC236}">
                  <a16:creationId xmlns:a16="http://schemas.microsoft.com/office/drawing/2014/main" id="{B86DB256-66BC-D688-6903-A26E65ACB2A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grpSp>
        <p:nvGrpSpPr>
          <p:cNvPr id="98" name="Group 97">
            <a:extLst>
              <a:ext uri="{FF2B5EF4-FFF2-40B4-BE49-F238E27FC236}">
                <a16:creationId xmlns:a16="http://schemas.microsoft.com/office/drawing/2014/main" id="{622CC266-84EF-B3CB-D123-B3E869CD2528}"/>
              </a:ext>
            </a:extLst>
          </p:cNvPr>
          <p:cNvGrpSpPr/>
          <p:nvPr/>
        </p:nvGrpSpPr>
        <p:grpSpPr>
          <a:xfrm>
            <a:off x="5850658" y="5602041"/>
            <a:ext cx="923667" cy="976426"/>
            <a:chOff x="-6370650" y="2097625"/>
            <a:chExt cx="923667" cy="976426"/>
          </a:xfrm>
        </p:grpSpPr>
        <p:pic>
          <p:nvPicPr>
            <p:cNvPr id="99" name="Graphic 98" descr="Paper with solid fill">
              <a:extLst>
                <a:ext uri="{FF2B5EF4-FFF2-40B4-BE49-F238E27FC236}">
                  <a16:creationId xmlns:a16="http://schemas.microsoft.com/office/drawing/2014/main" id="{19C5334D-6657-4B36-95CA-4353CA04BC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100" name="TextBox 99">
              <a:extLst>
                <a:ext uri="{FF2B5EF4-FFF2-40B4-BE49-F238E27FC236}">
                  <a16:creationId xmlns:a16="http://schemas.microsoft.com/office/drawing/2014/main" id="{0E9CCF32-222C-F065-8889-21CE5A0575C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sp>
        <p:nvSpPr>
          <p:cNvPr id="101" name="TextBox 100">
            <a:extLst>
              <a:ext uri="{FF2B5EF4-FFF2-40B4-BE49-F238E27FC236}">
                <a16:creationId xmlns:a16="http://schemas.microsoft.com/office/drawing/2014/main" id="{E1B9D89B-2609-A2C7-2E88-6CB2B84D5567}"/>
              </a:ext>
            </a:extLst>
          </p:cNvPr>
          <p:cNvSpPr txBox="1"/>
          <p:nvPr/>
        </p:nvSpPr>
        <p:spPr bwMode="gray">
          <a:xfrm>
            <a:off x="5748396" y="176772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err="1"/>
              <a:t>solrconfig</a:t>
            </a:r>
            <a:endParaRPr lang="de-CH" sz="2400" b="1" spc="20" dirty="0" err="1"/>
          </a:p>
        </p:txBody>
      </p:sp>
      <p:sp>
        <p:nvSpPr>
          <p:cNvPr id="102" name="TextBox 101">
            <a:extLst>
              <a:ext uri="{FF2B5EF4-FFF2-40B4-BE49-F238E27FC236}">
                <a16:creationId xmlns:a16="http://schemas.microsoft.com/office/drawing/2014/main" id="{B26E7083-DA13-8F80-B448-F6FC248D0F29}"/>
              </a:ext>
            </a:extLst>
          </p:cNvPr>
          <p:cNvSpPr txBox="1"/>
          <p:nvPr/>
        </p:nvSpPr>
        <p:spPr bwMode="gray">
          <a:xfrm>
            <a:off x="5859924" y="644824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schema</a:t>
            </a:r>
            <a:endParaRPr lang="de-CH" sz="2400" b="1" spc="20" dirty="0" err="1"/>
          </a:p>
        </p:txBody>
      </p:sp>
      <p:sp>
        <p:nvSpPr>
          <p:cNvPr id="103" name="Arrow: Bent-Up 102">
            <a:extLst>
              <a:ext uri="{FF2B5EF4-FFF2-40B4-BE49-F238E27FC236}">
                <a16:creationId xmlns:a16="http://schemas.microsoft.com/office/drawing/2014/main" id="{736C0425-2D17-1896-D456-132526172576}"/>
              </a:ext>
            </a:extLst>
          </p:cNvPr>
          <p:cNvSpPr/>
          <p:nvPr/>
        </p:nvSpPr>
        <p:spPr bwMode="gray">
          <a:xfrm>
            <a:off x="6801679" y="4944739"/>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5" name="Arrow: Up 104">
            <a:extLst>
              <a:ext uri="{FF2B5EF4-FFF2-40B4-BE49-F238E27FC236}">
                <a16:creationId xmlns:a16="http://schemas.microsoft.com/office/drawing/2014/main" id="{138BCBE1-2361-02A8-B0DE-7A5DD2CF35A6}"/>
              </a:ext>
            </a:extLst>
          </p:cNvPr>
          <p:cNvSpPr/>
          <p:nvPr/>
        </p:nvSpPr>
        <p:spPr bwMode="gray">
          <a:xfrm>
            <a:off x="6096000" y="5058068"/>
            <a:ext cx="379692" cy="581155"/>
          </a:xfrm>
          <a:prstGeom prst="up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6" name="Arrow: Bent-Up 105">
            <a:extLst>
              <a:ext uri="{FF2B5EF4-FFF2-40B4-BE49-F238E27FC236}">
                <a16:creationId xmlns:a16="http://schemas.microsoft.com/office/drawing/2014/main" id="{57F264DD-E6BA-A1AF-BE0C-E8D04F317C07}"/>
              </a:ext>
            </a:extLst>
          </p:cNvPr>
          <p:cNvSpPr/>
          <p:nvPr/>
        </p:nvSpPr>
        <p:spPr bwMode="gray">
          <a:xfrm flipH="1">
            <a:off x="3219675" y="4948610"/>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7" name="Arrow: Bent-Up 106">
            <a:extLst>
              <a:ext uri="{FF2B5EF4-FFF2-40B4-BE49-F238E27FC236}">
                <a16:creationId xmlns:a16="http://schemas.microsoft.com/office/drawing/2014/main" id="{F32961A3-311D-A329-55FF-2479A9C7A080}"/>
              </a:ext>
            </a:extLst>
          </p:cNvPr>
          <p:cNvSpPr/>
          <p:nvPr/>
        </p:nvSpPr>
        <p:spPr bwMode="gray">
          <a:xfrm flipH="1" flipV="1">
            <a:off x="4223792" y="1153855"/>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8" name="Arrow: Bent-Up 107">
            <a:extLst>
              <a:ext uri="{FF2B5EF4-FFF2-40B4-BE49-F238E27FC236}">
                <a16:creationId xmlns:a16="http://schemas.microsoft.com/office/drawing/2014/main" id="{410BC9F6-30DB-28D7-A632-D592AA50BD2C}"/>
              </a:ext>
            </a:extLst>
          </p:cNvPr>
          <p:cNvSpPr/>
          <p:nvPr/>
        </p:nvSpPr>
        <p:spPr bwMode="gray">
          <a:xfrm flipV="1">
            <a:off x="6779375" y="1109386"/>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6" name="Arrow: Right 5">
            <a:extLst>
              <a:ext uri="{FF2B5EF4-FFF2-40B4-BE49-F238E27FC236}">
                <a16:creationId xmlns:a16="http://schemas.microsoft.com/office/drawing/2014/main" id="{54AD6B98-00EE-95D0-EF03-64BD5E3BFD03}"/>
              </a:ext>
            </a:extLst>
          </p:cNvPr>
          <p:cNvSpPr/>
          <p:nvPr/>
        </p:nvSpPr>
        <p:spPr bwMode="gray">
          <a:xfrm rot="5400000">
            <a:off x="8790060" y="2613094"/>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1874208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4.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TemplafyForm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7.xml><?xml version="1.0" encoding="utf-8"?>
<TemplafyTemplateConfiguration><![CDATA[{"elementsMetadata":[{"type":"shape","id":"fdaf73b0-7474-4491-a608-f7c9c608cbc9","elementConfiguration":{"type":"text","disableUpdates":false}},{"type":"shape","id":"1933bed4-fcb7-48ff-9701-58d67bb2842e","elementConfiguration":{"binding":"{{UserProfile.Name}}","type":"text","disableUpdates":false}},{"type":"shape","id":"8e5e9229-086e-432a-ac0c-e22541f73781","elementConfiguration":{"visibility":"{{IfElse(Equals(Form.Privacy_Information.Name, \"Strictly Confidential\"), VisibilityType.Visible, VisibilityType.Hidden)}}","type":"text","disableUpdates":false}},{"type":"shape","id":"8304a26f-d405-4108-811a-b635a8eee992","elementConfiguration":{"visibility":"{{IfElse(Equals(Form.Privacy_Information.Name, \"Restricted\"), VisibilityType.Visible, VisibilityType.Hidden)}}","type":"text","disableUpdates":false}},{"type":"shape","id":"fd8ae0cd-cfc6-4871-9a3e-86ac3d927719","elementConfiguration":{"visibility":"{{IfElse(Equals(Form.Privacy_Information.Name, \"Confidential\"), VisibilityType.Visible, VisibilityType.Hidden)}}","type":"text","disableUpdates":false}},{"type":"shape","id":"69e0e55f-a9ee-45e8-9f19-c260b27456af","elementConfiguration":{"visibility":"{{IfElse(Equals(Form.Privacy_Information.Name, \"Public\"), VisibilityType.Visible, VisibilityType.Hidden)}}","type":"text","disableUpdates":false}},{"type":"shape","id":"2bc5dcc6-7243-470c-a20b-d15580bd3425","elementConfiguration":{"visibility":"{{IfElse(Equals(Form.Privacy_Information.Name, \"Strictly Confidential\"), VisibilityType.Visible, VisibilityType.Hidden)}}","type":"text","disableUpdates":false}},{"type":"shape","id":"4d042f9b-8456-412a-aee4-3711269074c9","elementConfiguration":{"visibility":"{{IfElse(Equals(Form.Privacy_Information.Name, \"Restricted\"), VisibilityType.Visible, VisibilityType.Hidden)}}","type":"text","disableUpdates":false}},{"type":"shape","id":"23ca0750-2c69-4863-b31f-88c3e0e5c79f","elementConfiguration":{"visibility":"{{IfElse(Equals(Form.Privacy_Information.Name, \"Confidential\"), VisibilityType.Visible, VisibilityType.Hidden)}}","type":"text","disableUpdates":false}},{"type":"shape","id":"3760b228-694e-467a-af65-9ca9d447e1eb","elementConfiguration":{"visibility":"{{IfElse(Equals(Form.Privacy_Information.Name, \"Public\"), VisibilityType.Visible, VisibilityType.Hidden)}}","type":"text","disableUpdates":false}},{"type":"shape","id":"595fd430-458d-4296-ac3c-b0a6a8800a07","elementConfiguration":{"visibility":"{{IfElse(Equals(Form.Privacy_Information.Name, \"Strictly Confidential\"), VisibilityType.Visible, VisibilityType.Hidden)}}","type":"text","disableUpdates":false}},{"type":"shape","id":"550bd2fa-515d-45e4-9067-7a1ee14c5c64","elementConfiguration":{"visibility":"{{IfElse(Equals(Form.Privacy_Information.Name, \"Restricted\"), VisibilityType.Visible, VisibilityType.Hidden)}}","type":"text","disableUpdates":false}},{"type":"shape","id":"544ed0d4-8ae9-4fca-a029-d6adcac1732d","elementConfiguration":{"visibility":"{{IfElse(Equals(Form.Privacy_Information.Name, \"Confidential\"), VisibilityType.Visible, VisibilityType.Hidden)}}","type":"text","disableUpdates":false}},{"type":"shape","id":"66c2df77-c56b-45a9-9286-286ce143aa0c","elementConfiguration":{"visibility":"{{IfElse(Equals(Form.Privacy_Information.Name, \"Public\"), VisibilityType.Visible, VisibilityType.Hidden)}}","type":"text","disableUpdates":false}},{"type":"shape","id":"acbfe7c9-d337-413f-92c0-eca42c728e4d","elementConfiguration":{"type":"text","disableUpdates":false}},{"type":"shape","id":"63e91281-6c2d-4a6e-adf1-9c405bca3779","elementConfiguration":{"binding":"{{UserProfile.Name}}","type":"text","disableUpdates":false}},{"type":"shape","id":"aa952a08-9e05-4dd0-94fa-884c036c0c45","elementConfiguration":{"binding":"{{UserProfile.Name}}","type":"text","disableUpdates":false}},{"type":"shape","id":"30f8bede-2f01-4e4f-a71c-d61c2f5be213","elementConfiguration":{"type":"text","disableUpdates":false}},{"type":"shape","id":"81553566-95a1-42e9-93eb-50c7bb1da579","elementConfiguration":{"binding":"{{UserProfile.Name}}","type":"text","disableUpdates":false}},{"type":"shape","id":"7a84e88e-931d-46d8-b124-af89add171b2","elementConfiguration":{"type":"text","disableUpdates":false}},{"type":"shape","id":"0c8e2ea8-735a-4497-87b0-13bbd95f1ee7","elementConfiguration":{"visibility":"{{IfElse(Equals(Form.Privacy_Information.Name, \"Strictly Confidential\"), VisibilityType.Visible, VisibilityType.Hidden)}}","type":"text","disableUpdates":false}},{"type":"shape","id":"6930ad82-5709-4abf-94db-ba0a9f75160c","elementConfiguration":{"visibility":"{{IfElse(Equals(Form.Privacy_Information.Name, \"Restricted\"), VisibilityType.Visible, VisibilityType.Hidden)}}","type":"text","disableUpdates":false}},{"type":"shape","id":"17f23c26-d86d-406a-bddc-f30e78391b57","elementConfiguration":{"visibility":"{{IfElse(Equals(Form.Privacy_Information.Name, \"Confidential\"), VisibilityType.Visible, VisibilityType.Hidden)}}","type":"text","disableUpdates":false}},{"type":"shape","id":"e1bb0335-3a35-4b66-bfae-a4174ae047fd","elementConfiguration":{"visibility":"{{IfElse(Equals(Form.Privacy_Information.Name, \"Public\"), VisibilityType.Visible, VisibilityType.Hidden)}}","type":"text","disableUpdates":false}},{"type":"shape","id":"e75cc8ab-d9f6-40d4-aa8a-7ea134a59ff7","elementConfiguration":{"visibility":"{{IfElse(Equals(Form.Privacy_Information.Name, \"Strictly Confidential\"), VisibilityType.Visible, VisibilityType.Hidden)}}","type":"text","disableUpdates":false}},{"type":"shape","id":"10b1ba00-e9e6-48ee-a3b7-28b3cdfeb3e4","elementConfiguration":{"visibility":"{{IfElse(Equals(Form.Privacy_Information.Name, \"Restricted\"), VisibilityType.Visible, VisibilityType.Hidden)}}","type":"text","disableUpdates":false}},{"type":"shape","id":"40401a2b-123a-41b9-8f18-33009f6d7a6e","elementConfiguration":{"visibility":"{{IfElse(Equals(Form.Privacy_Information.Name, \"Confidential\"), VisibilityType.Visible, VisibilityType.Hidden)}}","type":"text","disableUpdates":false}},{"type":"shape","id":"4235b90d-0756-43d4-a27d-7bf142883977","elementConfiguration":{"visibility":"{{IfElse(Equals(Form.Privacy_Information.Name, \"Public\"), VisibilityType.Visible, VisibilityType.Hidden)}}","type":"text","disableUpdates":false}},{"type":"shape","id":"ea86fab7-bce1-492f-a9f2-b8914c0f7b65","elementConfiguration":{"binding":"{{UserProfile.Name}}","type":"text","disableUpdates":false}},{"type":"shape","id":"13c35723-5cfd-4d53-b06b-0f75682de59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Props1.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F0ADA9-F6CD-4CB2-A62A-48ED7579C5D3}">
  <ds:schemaRefs/>
</ds:datastoreItem>
</file>

<file path=customXml/itemProps3.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4.xml><?xml version="1.0" encoding="utf-8"?>
<ds:datastoreItem xmlns:ds="http://schemas.openxmlformats.org/officeDocument/2006/customXml" ds:itemID="{A0CB3283-4520-48D0-9091-1EFB3339413D}">
  <ds:schemaRefs/>
</ds:datastoreItem>
</file>

<file path=customXml/itemProps5.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6.xml><?xml version="1.0" encoding="utf-8"?>
<ds:datastoreItem xmlns:ds="http://schemas.openxmlformats.org/officeDocument/2006/customXml" ds:itemID="{4A60029D-BC97-4DCF-8029-ACF823033E00}">
  <ds:schemaRefs/>
</ds:datastoreItem>
</file>

<file path=customXml/itemProps7.xml><?xml version="1.0" encoding="utf-8"?>
<ds:datastoreItem xmlns:ds="http://schemas.openxmlformats.org/officeDocument/2006/customXml" ds:itemID="{28C85CB8-C4E2-42B6-9E95-8E3EDB1A7CC4}">
  <ds:schemaRefs/>
</ds:datastoreItem>
</file>

<file path=docProps/app.xml><?xml version="1.0" encoding="utf-8"?>
<Properties xmlns="http://schemas.openxmlformats.org/officeDocument/2006/extended-properties" xmlns:vt="http://schemas.openxmlformats.org/officeDocument/2006/docPropsVTypes">
  <Template/>
  <TotalTime>0</TotalTime>
  <Words>1377</Words>
  <Application>Microsoft Office PowerPoint</Application>
  <PresentationFormat>Widescreen</PresentationFormat>
  <Paragraphs>218</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AA Zuehlke</vt:lpstr>
      <vt:lpstr>AA Zuehlke Medium</vt:lpstr>
      <vt:lpstr>Arial</vt:lpstr>
      <vt:lpstr>Calibri</vt:lpstr>
      <vt:lpstr>Foco</vt:lpstr>
      <vt:lpstr>Noto Sans</vt:lpstr>
      <vt:lpstr>Roboto Mono</vt:lpstr>
      <vt:lpstr>Symbol</vt:lpstr>
      <vt:lpstr>Wingdings 2</vt:lpstr>
      <vt:lpstr>Zühlke Engineering</vt:lpstr>
      <vt:lpstr>Searching with Apache Solr</vt:lpstr>
      <vt:lpstr>PowerPoint Presentation</vt:lpstr>
      <vt:lpstr>Filtern oder Suchen?</vt:lpstr>
      <vt:lpstr>PowerPoint Presentation</vt:lpstr>
      <vt:lpstr>PowerPoint Presentation</vt:lpstr>
      <vt:lpstr>Apache Solr</vt:lpstr>
      <vt:lpstr>Begriffe</vt:lpstr>
      <vt:lpstr>What is an „index“?</vt:lpstr>
      <vt:lpstr>How does solr work?</vt:lpstr>
      <vt:lpstr>PowerPoint Presentation</vt:lpstr>
      <vt:lpstr>Docker-Setup</vt:lpstr>
      <vt:lpstr>Tipps und Tricks</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Graf Matthias (IT-PTR-CEN1-SL6 - Extern)</cp:lastModifiedBy>
  <cp:revision>11</cp:revision>
  <dcterms:created xsi:type="dcterms:W3CDTF">2023-06-16T14:40:21Z</dcterms:created>
  <dcterms:modified xsi:type="dcterms:W3CDTF">2025-03-28T16:25:53Z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637885668097697976</vt:lpwstr>
  </property>
  <property fmtid="{D5CDD505-2E9C-101B-9397-08002B2CF9AE}" pid="8" name="TemplafyFromBlank">
    <vt:bool>true</vt:bool>
  </property>
</Properties>
</file>