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ER Diagram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Aditya Avinash(A53053857)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Aafreen Sheikh(A53049692)</a:t>
            </a:r>
          </a:p>
          <a:p>
            <a:pPr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Matthias Springer(A99500782)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1138050" x="3437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00"/>
                </a:solidFill>
              </a:rPr>
              <a:t>     			 </a:t>
            </a:r>
          </a:p>
          <a:p>
            <a:pPr>
              <a:buNone/>
            </a:pPr>
            <a:r>
              <a:rPr lang="en"/>
              <a:t>								</a:t>
            </a:r>
          </a:p>
        </p:txBody>
      </p:sp>
      <p:sp>
        <p:nvSpPr>
          <p:cNvPr id="30" name="Shape 30"/>
          <p:cNvSpPr/>
          <p:nvPr/>
        </p:nvSpPr>
        <p:spPr>
          <a:xfrm>
            <a:off y="3893775" x="933100"/>
            <a:ext cy="337499" cx="1842000"/>
          </a:xfrm>
          <a:prstGeom prst="rect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 	    </a:t>
            </a:r>
            <a:r>
              <a:rPr sz="1200" lang="en"/>
              <a:t>User</a:t>
            </a:r>
          </a:p>
        </p:txBody>
      </p:sp>
      <p:sp>
        <p:nvSpPr>
          <p:cNvPr id="31" name="Shape 31"/>
          <p:cNvSpPr/>
          <p:nvPr/>
        </p:nvSpPr>
        <p:spPr>
          <a:xfrm>
            <a:off y="1882262" x="5805937"/>
            <a:ext cy="481800" cx="914400"/>
          </a:xfrm>
          <a:prstGeom prst="rect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200" lang="en"/>
              <a:t>Product</a:t>
            </a:r>
          </a:p>
        </p:txBody>
      </p:sp>
      <p:sp>
        <p:nvSpPr>
          <p:cNvPr id="32" name="Shape 32"/>
          <p:cNvSpPr/>
          <p:nvPr/>
        </p:nvSpPr>
        <p:spPr>
          <a:xfrm>
            <a:off y="3377525" x="5435000"/>
            <a:ext cy="529499" cx="1656300"/>
          </a:xfrm>
          <a:prstGeom prst="rect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200" lang="en"/>
              <a:t>ProductCategory</a:t>
            </a:r>
          </a:p>
        </p:txBody>
      </p:sp>
      <p:sp>
        <p:nvSpPr>
          <p:cNvPr id="33" name="Shape 33"/>
          <p:cNvSpPr/>
          <p:nvPr/>
        </p:nvSpPr>
        <p:spPr>
          <a:xfrm>
            <a:off y="4013275" x="2973112"/>
            <a:ext cy="653700" cx="2133100"/>
          </a:xfrm>
          <a:prstGeom prst="flowChartDecision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1200" lang="en"/>
              <a:t>manipulates</a:t>
            </a:r>
          </a:p>
        </p:txBody>
      </p:sp>
      <p:sp>
        <p:nvSpPr>
          <p:cNvPr id="34" name="Shape 34"/>
          <p:cNvSpPr/>
          <p:nvPr/>
        </p:nvSpPr>
        <p:spPr>
          <a:xfrm>
            <a:off y="2687950" x="5697900"/>
            <a:ext cy="609600" cx="1130500"/>
          </a:xfrm>
          <a:prstGeom prst="flowChartDecision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has</a:t>
            </a:r>
          </a:p>
        </p:txBody>
      </p:sp>
      <p:sp>
        <p:nvSpPr>
          <p:cNvPr id="35" name="Shape 35"/>
          <p:cNvSpPr/>
          <p:nvPr/>
        </p:nvSpPr>
        <p:spPr>
          <a:xfrm>
            <a:off y="1708225" x="3939325"/>
            <a:ext cy="408000" cx="1591199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    </a:t>
            </a:r>
            <a:r>
              <a:rPr sz="1200" lang="en"/>
              <a:t>name</a:t>
            </a:r>
          </a:p>
        </p:txBody>
      </p:sp>
      <p:sp>
        <p:nvSpPr>
          <p:cNvPr id="36" name="Shape 36"/>
          <p:cNvSpPr/>
          <p:nvPr/>
        </p:nvSpPr>
        <p:spPr>
          <a:xfrm>
            <a:off y="1200150" x="6568850"/>
            <a:ext cy="408000" cx="1591199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  </a:t>
            </a:r>
            <a:r>
              <a:rPr u="sng" sz="1200" lang="en"/>
              <a:t>SKU</a:t>
            </a:r>
          </a:p>
        </p:txBody>
      </p:sp>
      <p:sp>
        <p:nvSpPr>
          <p:cNvPr id="37" name="Shape 37"/>
          <p:cNvSpPr/>
          <p:nvPr/>
        </p:nvSpPr>
        <p:spPr>
          <a:xfrm>
            <a:off y="1708225" x="6823762"/>
            <a:ext cy="408000" cx="1591199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   </a:t>
            </a:r>
            <a:r>
              <a:rPr sz="1200" lang="en"/>
              <a:t>price</a:t>
            </a:r>
          </a:p>
        </p:txBody>
      </p:sp>
      <p:sp>
        <p:nvSpPr>
          <p:cNvPr id="38" name="Shape 38"/>
          <p:cNvSpPr/>
          <p:nvPr/>
        </p:nvSpPr>
        <p:spPr>
          <a:xfrm>
            <a:off y="4472600" x="5106225"/>
            <a:ext cy="337499" cx="13482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 </a:t>
            </a:r>
            <a:r>
              <a:rPr u="sng" sz="1200" lang="en"/>
              <a:t>name</a:t>
            </a:r>
          </a:p>
        </p:txBody>
      </p:sp>
      <p:sp>
        <p:nvSpPr>
          <p:cNvPr id="39" name="Shape 39"/>
          <p:cNvSpPr/>
          <p:nvPr/>
        </p:nvSpPr>
        <p:spPr>
          <a:xfrm>
            <a:off y="4603325" x="6375300"/>
            <a:ext cy="271200" cx="11967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 </a:t>
            </a:r>
            <a:r>
              <a:rPr u="sng" sz="1200" lang="en"/>
              <a:t>ID</a:t>
            </a:r>
          </a:p>
        </p:txBody>
      </p:sp>
      <p:sp>
        <p:nvSpPr>
          <p:cNvPr id="40" name="Shape 40"/>
          <p:cNvSpPr/>
          <p:nvPr/>
        </p:nvSpPr>
        <p:spPr>
          <a:xfrm>
            <a:off y="4099100" x="6873100"/>
            <a:ext cy="337499" cx="1591199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</a:t>
            </a:r>
            <a:r>
              <a:rPr sz="1200" lang="en"/>
              <a:t>description</a:t>
            </a:r>
          </a:p>
        </p:txBody>
      </p:sp>
      <p:sp>
        <p:nvSpPr>
          <p:cNvPr id="41" name="Shape 41"/>
          <p:cNvSpPr/>
          <p:nvPr/>
        </p:nvSpPr>
        <p:spPr>
          <a:xfrm>
            <a:off y="3117250" x="2022000"/>
            <a:ext cy="337499" cx="14178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 </a:t>
            </a:r>
            <a:r>
              <a:rPr u="sng" sz="1200" lang="en"/>
              <a:t>name</a:t>
            </a:r>
          </a:p>
        </p:txBody>
      </p:sp>
      <p:sp>
        <p:nvSpPr>
          <p:cNvPr id="42" name="Shape 42"/>
          <p:cNvSpPr/>
          <p:nvPr/>
        </p:nvSpPr>
        <p:spPr>
          <a:xfrm>
            <a:off y="2885000" x="989000"/>
            <a:ext cy="271200" cx="11967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 </a:t>
            </a:r>
            <a:r>
              <a:rPr sz="1200" lang="en"/>
              <a:t>age</a:t>
            </a:r>
          </a:p>
        </p:txBody>
      </p:sp>
      <p:sp>
        <p:nvSpPr>
          <p:cNvPr id="43" name="Shape 43"/>
          <p:cNvSpPr/>
          <p:nvPr/>
        </p:nvSpPr>
        <p:spPr>
          <a:xfrm>
            <a:off y="2586185" x="1781362"/>
            <a:ext cy="337499" cx="1264499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 </a:t>
            </a:r>
            <a:r>
              <a:rPr sz="1200" lang="en"/>
              <a:t>state</a:t>
            </a:r>
          </a:p>
        </p:txBody>
      </p:sp>
      <p:sp>
        <p:nvSpPr>
          <p:cNvPr id="44" name="Shape 44"/>
          <p:cNvSpPr/>
          <p:nvPr/>
        </p:nvSpPr>
        <p:spPr>
          <a:xfrm>
            <a:off y="3247775" x="508650"/>
            <a:ext cy="337499" cx="11304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</a:t>
            </a:r>
            <a:r>
              <a:rPr sz="1200" lang="en"/>
              <a:t> role</a:t>
            </a:r>
          </a:p>
        </p:txBody>
      </p:sp>
      <p:sp>
        <p:nvSpPr>
          <p:cNvPr id="45" name="Shape 45"/>
          <p:cNvSpPr/>
          <p:nvPr/>
        </p:nvSpPr>
        <p:spPr>
          <a:xfrm>
            <a:off y="2425887" x="3509450"/>
            <a:ext cy="408000" cx="1950000"/>
          </a:xfrm>
          <a:prstGeom prst="flowChartDecision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buNone/>
            </a:pPr>
            <a:r>
              <a:rPr sz="1200" lang="en"/>
              <a:t>      buys</a:t>
            </a:r>
          </a:p>
        </p:txBody>
      </p:sp>
      <p:sp>
        <p:nvSpPr>
          <p:cNvPr id="46" name="Shape 46"/>
          <p:cNvSpPr/>
          <p:nvPr/>
        </p:nvSpPr>
        <p:spPr>
          <a:xfrm>
            <a:off y="1276462" x="1845487"/>
            <a:ext cy="408000" cx="15195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</a:t>
            </a:r>
            <a:r>
              <a:rPr sz="1200" lang="en"/>
              <a:t>orderDate</a:t>
            </a:r>
          </a:p>
        </p:txBody>
      </p:sp>
      <p:sp>
        <p:nvSpPr>
          <p:cNvPr id="47" name="Shape 47"/>
          <p:cNvSpPr/>
          <p:nvPr/>
        </p:nvSpPr>
        <p:spPr>
          <a:xfrm>
            <a:off y="1344862" x="524000"/>
            <a:ext cy="271200" cx="1321499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 </a:t>
            </a:r>
            <a:r>
              <a:rPr sz="1200" lang="en"/>
              <a:t>orderID</a:t>
            </a:r>
          </a:p>
        </p:txBody>
      </p:sp>
      <p:cxnSp>
        <p:nvCxnSpPr>
          <p:cNvPr id="48" name="Shape 48"/>
          <p:cNvCxnSpPr>
            <a:stCxn id="35" idx="7"/>
            <a:endCxn id="31" idx="0"/>
          </p:cNvCxnSpPr>
          <p:nvPr/>
        </p:nvCxnSpPr>
        <p:spPr>
          <a:xfrm>
            <a:off y="1767975" x="5297499"/>
            <a:ext cy="114287" cx="96563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9" name="Shape 49"/>
          <p:cNvCxnSpPr>
            <a:stCxn id="36" idx="3"/>
            <a:endCxn id="31" idx="0"/>
          </p:cNvCxnSpPr>
          <p:nvPr/>
        </p:nvCxnSpPr>
        <p:spPr>
          <a:xfrm flipH="1">
            <a:off y="1548399" x="6263137"/>
            <a:ext cy="333862" cx="53873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" name="Shape 50"/>
          <p:cNvCxnSpPr>
            <a:stCxn id="37" idx="1"/>
            <a:endCxn id="31" idx="0"/>
          </p:cNvCxnSpPr>
          <p:nvPr/>
        </p:nvCxnSpPr>
        <p:spPr>
          <a:xfrm flipH="1">
            <a:off y="1767975" x="6263137"/>
            <a:ext cy="114287" cx="7936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1" name="Shape 51"/>
          <p:cNvCxnSpPr>
            <a:stCxn id="38" idx="0"/>
            <a:endCxn id="32" idx="2"/>
          </p:cNvCxnSpPr>
          <p:nvPr/>
        </p:nvCxnSpPr>
        <p:spPr>
          <a:xfrm rot="10800000" flipH="1">
            <a:off y="3907024" x="5780325"/>
            <a:ext cy="565575" cx="4828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2" name="Shape 52"/>
          <p:cNvCxnSpPr>
            <a:stCxn id="39" idx="0"/>
            <a:endCxn id="32" idx="2"/>
          </p:cNvCxnSpPr>
          <p:nvPr/>
        </p:nvCxnSpPr>
        <p:spPr>
          <a:xfrm rot="10800000">
            <a:off y="3907024" x="6263150"/>
            <a:ext cy="696300" cx="71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3" name="Shape 53"/>
          <p:cNvCxnSpPr>
            <a:stCxn id="40" idx="0"/>
            <a:endCxn id="32" idx="2"/>
          </p:cNvCxnSpPr>
          <p:nvPr/>
        </p:nvCxnSpPr>
        <p:spPr>
          <a:xfrm rot="10800000">
            <a:off y="3907024" x="6263150"/>
            <a:ext cy="192075" cx="14055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" name="Shape 54"/>
          <p:cNvCxnSpPr>
            <a:stCxn id="31" idx="2"/>
            <a:endCxn id="34" idx="0"/>
          </p:cNvCxnSpPr>
          <p:nvPr/>
        </p:nvCxnSpPr>
        <p:spPr>
          <a:xfrm>
            <a:off y="2364062" x="6263137"/>
            <a:ext cy="323887" cx="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" name="Shape 55"/>
          <p:cNvCxnSpPr>
            <a:stCxn id="34" idx="2"/>
            <a:endCxn id="32" idx="0"/>
          </p:cNvCxnSpPr>
          <p:nvPr/>
        </p:nvCxnSpPr>
        <p:spPr>
          <a:xfrm>
            <a:off y="3297550" x="6263150"/>
            <a:ext cy="7997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" name="Shape 56"/>
          <p:cNvCxnSpPr>
            <a:stCxn id="45" idx="3"/>
            <a:endCxn id="31" idx="1"/>
          </p:cNvCxnSpPr>
          <p:nvPr/>
        </p:nvCxnSpPr>
        <p:spPr>
          <a:xfrm rot="10800000" flipH="1">
            <a:off y="2123162" x="5459450"/>
            <a:ext cy="506724" cx="3464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7" name="Shape 57"/>
          <p:cNvCxnSpPr>
            <a:stCxn id="44" idx="4"/>
            <a:endCxn id="30" idx="0"/>
          </p:cNvCxnSpPr>
          <p:nvPr/>
        </p:nvCxnSpPr>
        <p:spPr>
          <a:xfrm>
            <a:off y="3585274" x="1073850"/>
            <a:ext cy="308500" cx="7802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" name="Shape 58"/>
          <p:cNvCxnSpPr>
            <a:stCxn id="43" idx="4"/>
          </p:cNvCxnSpPr>
          <p:nvPr/>
        </p:nvCxnSpPr>
        <p:spPr>
          <a:xfrm flipH="1">
            <a:off y="2923685" x="1854112"/>
            <a:ext cy="970199" cx="55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9" name="Shape 59"/>
          <p:cNvCxnSpPr>
            <a:stCxn id="42" idx="4"/>
            <a:endCxn id="30" idx="0"/>
          </p:cNvCxnSpPr>
          <p:nvPr/>
        </p:nvCxnSpPr>
        <p:spPr>
          <a:xfrm>
            <a:off y="3156200" x="1587350"/>
            <a:ext cy="737574" cx="2667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" name="Shape 60"/>
          <p:cNvCxnSpPr>
            <a:stCxn id="41" idx="4"/>
            <a:endCxn id="30" idx="0"/>
          </p:cNvCxnSpPr>
          <p:nvPr/>
        </p:nvCxnSpPr>
        <p:spPr>
          <a:xfrm flipH="1">
            <a:off y="3454749" x="1854100"/>
            <a:ext cy="439025" cx="876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" name="Shape 61"/>
          <p:cNvCxnSpPr>
            <a:stCxn id="45" idx="2"/>
            <a:endCxn id="30" idx="3"/>
          </p:cNvCxnSpPr>
          <p:nvPr/>
        </p:nvCxnSpPr>
        <p:spPr>
          <a:xfrm flipH="1">
            <a:off y="2833887" x="2775100"/>
            <a:ext cy="1228637" cx="17093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2" name="Shape 62"/>
          <p:cNvCxnSpPr>
            <a:stCxn id="30" idx="2"/>
            <a:endCxn id="33" idx="1"/>
          </p:cNvCxnSpPr>
          <p:nvPr/>
        </p:nvCxnSpPr>
        <p:spPr>
          <a:xfrm>
            <a:off y="4231274" x="1854100"/>
            <a:ext cy="108850" cx="11190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" name="Shape 63"/>
          <p:cNvCxnSpPr>
            <a:stCxn id="33" idx="3"/>
            <a:endCxn id="32" idx="1"/>
          </p:cNvCxnSpPr>
          <p:nvPr/>
        </p:nvCxnSpPr>
        <p:spPr>
          <a:xfrm rot="10800000" flipH="1">
            <a:off y="3642274" x="5106212"/>
            <a:ext cy="697850" cx="3287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4" name="Shape 64"/>
          <p:cNvSpPr txBox="1"/>
          <p:nvPr/>
        </p:nvSpPr>
        <p:spPr>
          <a:xfrm>
            <a:off y="1108625" x="1845500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"/>
              <a:t>R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1138050" x="524000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1546587" x="8115700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1044675" x="6568850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3040025" x="457200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2960050" x="3154725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2439225" x="2775100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2680487" x="989000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4472600" x="7454975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4231275" x="5278875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3893775" x="8130575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1564925" x="3889925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  <a:p>
            <a:r>
              <a:t/>
            </a:r>
          </a:p>
        </p:txBody>
      </p:sp>
      <p:cxnSp>
        <p:nvCxnSpPr>
          <p:cNvPr id="76" name="Shape 76"/>
          <p:cNvCxnSpPr>
            <a:stCxn id="47" idx="4"/>
            <a:endCxn id="45" idx="1"/>
          </p:cNvCxnSpPr>
          <p:nvPr/>
        </p:nvCxnSpPr>
        <p:spPr>
          <a:xfrm>
            <a:off y="1616062" x="1184749"/>
            <a:ext cy="1013824" cx="2324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7" name="Shape 77"/>
          <p:cNvCxnSpPr>
            <a:stCxn id="46" idx="4"/>
            <a:endCxn id="45" idx="1"/>
          </p:cNvCxnSpPr>
          <p:nvPr/>
        </p:nvCxnSpPr>
        <p:spPr>
          <a:xfrm>
            <a:off y="1684462" x="2605237"/>
            <a:ext cy="945424" cx="9042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8" name="Shape 78"/>
          <p:cNvSpPr/>
          <p:nvPr/>
        </p:nvSpPr>
        <p:spPr>
          <a:xfrm>
            <a:off y="1170287" x="5219950"/>
            <a:ext cy="271200" cx="1196700"/>
          </a:xfrm>
          <a:prstGeom prst="ellipse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  </a:t>
            </a:r>
            <a:r>
              <a:rPr u="sng" lang="en"/>
              <a:t> </a:t>
            </a:r>
            <a:r>
              <a:rPr u="sng" sz="1200" lang="en"/>
              <a:t>ID</a:t>
            </a:r>
          </a:p>
        </p:txBody>
      </p:sp>
      <p:cxnSp>
        <p:nvCxnSpPr>
          <p:cNvPr id="79" name="Shape 79"/>
          <p:cNvCxnSpPr>
            <a:stCxn id="78" idx="4"/>
            <a:endCxn id="31" idx="0"/>
          </p:cNvCxnSpPr>
          <p:nvPr/>
        </p:nvCxnSpPr>
        <p:spPr>
          <a:xfrm>
            <a:off y="1441487" x="5818300"/>
            <a:ext cy="440774" cx="44483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0" name="Shape 80"/>
          <p:cNvSpPr txBox="1"/>
          <p:nvPr/>
        </p:nvSpPr>
        <p:spPr>
          <a:xfrm>
            <a:off y="1007375" x="5130650"/>
            <a:ext cy="337499" cx="32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R</a:t>
            </a:r>
          </a:p>
          <a:p>
            <a:r>
              <a:t/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ER Diagram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