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67" r:id="rId7"/>
    <p:sldId id="268" r:id="rId8"/>
    <p:sldId id="282" r:id="rId9"/>
    <p:sldId id="285" r:id="rId10"/>
    <p:sldId id="283" r:id="rId11"/>
    <p:sldId id="284" r:id="rId12"/>
    <p:sldId id="269" r:id="rId13"/>
    <p:sldId id="270" r:id="rId14"/>
    <p:sldId id="271" r:id="rId15"/>
    <p:sldId id="281" r:id="rId16"/>
    <p:sldId id="257" r:id="rId17"/>
    <p:sldId id="258" r:id="rId18"/>
    <p:sldId id="259" r:id="rId19"/>
    <p:sldId id="260" r:id="rId20"/>
    <p:sldId id="261" r:id="rId21"/>
    <p:sldId id="262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73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5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4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AD37-EDCA-48DF-B663-9A1B345DB26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CSE 190: Database Analytics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Final Presentation</a:t>
            </a:r>
          </a:p>
          <a:p>
            <a:r>
              <a:rPr lang="en-US" smtClean="0"/>
              <a:t>Jay Ceballos, Matthias Springer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IVM (Alternative)</a:t>
            </a:r>
            <a:br>
              <a:rPr lang="en-US" smtClean="0"/>
            </a:br>
            <a:r>
              <a:rPr lang="en-US" sz="2000" smtClean="0"/>
              <a:t>With NULL tuples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37341" y="5473005"/>
            <a:ext cx="36984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>
                <a:latin typeface="Lucida Console" panose="020B0609040504020204" pitchFamily="49" charset="0"/>
              </a:rPr>
              <a:t>CREATE TABLE ivm_arv (</a:t>
            </a:r>
          </a:p>
          <a:p>
            <a:r>
              <a:rPr lang="sv-SE" sz="1200">
                <a:latin typeface="Lucida Console" panose="020B0609040504020204" pitchFamily="49" charset="0"/>
              </a:rPr>
              <a:t>	author		integer,</a:t>
            </a:r>
          </a:p>
          <a:p>
            <a:r>
              <a:rPr lang="sv-SE" sz="1200">
                <a:latin typeface="Lucida Console" panose="020B0609040504020204" pitchFamily="49" charset="0"/>
              </a:rPr>
              <a:t>	reader		integer,</a:t>
            </a:r>
          </a:p>
          <a:p>
            <a:r>
              <a:rPr lang="sv-SE" sz="1200">
                <a:latin typeface="Lucida Console" panose="020B0609040504020204" pitchFamily="49" charset="0"/>
              </a:rPr>
              <a:t>	numerator	</a:t>
            </a:r>
            <a:r>
              <a:rPr lang="sv-SE" sz="1200" smtClean="0">
                <a:latin typeface="Lucida Console" panose="020B0609040504020204" pitchFamily="49" charset="0"/>
              </a:rPr>
              <a:t>	integer</a:t>
            </a:r>
            <a:r>
              <a:rPr lang="sv-SE" sz="1200">
                <a:latin typeface="Lucida Console" panose="020B0609040504020204" pitchFamily="49" charset="0"/>
              </a:rPr>
              <a:t>,</a:t>
            </a:r>
          </a:p>
          <a:p>
            <a:r>
              <a:rPr lang="sv-SE" sz="1200">
                <a:latin typeface="Lucida Console" panose="020B0609040504020204" pitchFamily="49" charset="0"/>
              </a:rPr>
              <a:t>	denominator	integer</a:t>
            </a:r>
          </a:p>
          <a:p>
            <a:r>
              <a:rPr lang="sv-SE" sz="1200">
                <a:latin typeface="Lucida Console" panose="020B0609040504020204" pitchFamily="49" charset="0"/>
              </a:rPr>
              <a:t>);</a:t>
            </a:r>
          </a:p>
          <a:p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12101" y="1714960"/>
            <a:ext cx="2262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Lucida Console" panose="020B0609040504020204" pitchFamily="49" charset="0"/>
              </a:rPr>
              <a:t>INSERT INTO viewed</a:t>
            </a:r>
          </a:p>
          <a:p>
            <a:r>
              <a:rPr lang="en-US" sz="1500" smtClean="0">
                <a:latin typeface="Lucida Console" panose="020B0609040504020204" pitchFamily="49" charset="0"/>
              </a:rPr>
              <a:t>(post, reader)</a:t>
            </a:r>
            <a:endParaRPr lang="en-US" sz="150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6636" y="1714960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Lucida Console" panose="020B0609040504020204" pitchFamily="49" charset="0"/>
              </a:rPr>
              <a:t>INSERT INTO friends</a:t>
            </a:r>
          </a:p>
          <a:p>
            <a:r>
              <a:rPr lang="en-US" sz="1500" smtClean="0">
                <a:latin typeface="Lucida Console" panose="020B0609040504020204" pitchFamily="49" charset="0"/>
              </a:rPr>
              <a:t>(x, y)</a:t>
            </a:r>
            <a:endParaRPr lang="en-US" sz="1500">
              <a:latin typeface="Lucida Console" panose="020B06090405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16588" y="1714960"/>
            <a:ext cx="2146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Lucida Console" panose="020B0609040504020204" pitchFamily="49" charset="0"/>
              </a:rPr>
              <a:t>INSERT INTO posts</a:t>
            </a:r>
          </a:p>
          <a:p>
            <a:r>
              <a:rPr lang="en-US" sz="1500" smtClean="0">
                <a:latin typeface="Lucida Console" panose="020B0609040504020204" pitchFamily="49" charset="0"/>
              </a:rPr>
              <a:t>(author, ...)</a:t>
            </a:r>
            <a:endParaRPr lang="en-US" sz="1500">
              <a:latin typeface="Lucida Console" panose="020B060904050402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6564" y="2600833"/>
            <a:ext cx="2513231" cy="44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ivm_arv(author=NEW.post.author, reader=NEW.reader). denominator += 1</a:t>
            </a:r>
            <a:endParaRPr lang="en-US" sz="1100"/>
          </a:p>
        </p:txBody>
      </p:sp>
      <p:sp>
        <p:nvSpPr>
          <p:cNvPr id="19" name="Rectangle 18"/>
          <p:cNvSpPr/>
          <p:nvPr/>
        </p:nvSpPr>
        <p:spPr>
          <a:xfrm>
            <a:off x="3988807" y="2600832"/>
            <a:ext cx="2513231" cy="44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num_posts := COUNT(posts(author=NEW.x))</a:t>
            </a:r>
            <a:endParaRPr lang="en-US" sz="110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4454219" y="3509759"/>
            <a:ext cx="1582405" cy="782989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exists </a:t>
            </a:r>
            <a:r>
              <a:rPr lang="en-US" sz="1100" smtClean="0"/>
              <a:t>ivm_arv(author_id, NEW.reader)?</a:t>
            </a:r>
            <a:endParaRPr lang="en-US" sz="1100"/>
          </a:p>
        </p:txBody>
      </p:sp>
      <p:cxnSp>
        <p:nvCxnSpPr>
          <p:cNvPr id="22" name="Straight Arrow Connector 21"/>
          <p:cNvCxnSpPr>
            <a:stCxn id="19" idx="2"/>
            <a:endCxn id="20" idx="3"/>
          </p:cNvCxnSpPr>
          <p:nvPr/>
        </p:nvCxnSpPr>
        <p:spPr>
          <a:xfrm flipH="1">
            <a:off x="5245422" y="3044343"/>
            <a:ext cx="1" cy="46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88807" y="5041969"/>
            <a:ext cx="2513231" cy="44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INSERT INTO ivm_arv(NEW.x, NEW.y, 0, num_posts);</a:t>
            </a:r>
            <a:endParaRPr lang="en-US" sz="1100"/>
          </a:p>
        </p:txBody>
      </p:sp>
      <p:cxnSp>
        <p:nvCxnSpPr>
          <p:cNvPr id="25" name="Straight Arrow Connector 24"/>
          <p:cNvCxnSpPr>
            <a:stCxn id="20" idx="1"/>
            <a:endCxn id="23" idx="0"/>
          </p:cNvCxnSpPr>
          <p:nvPr/>
        </p:nvCxnSpPr>
        <p:spPr>
          <a:xfrm>
            <a:off x="5245422" y="4292748"/>
            <a:ext cx="1" cy="74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45421" y="452885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true</a:t>
            </a:r>
            <a:endParaRPr lang="en-US" sz="1200"/>
          </a:p>
        </p:txBody>
      </p:sp>
      <p:sp>
        <p:nvSpPr>
          <p:cNvPr id="27" name="Rectangle 26"/>
          <p:cNvSpPr/>
          <p:nvPr/>
        </p:nvSpPr>
        <p:spPr>
          <a:xfrm>
            <a:off x="7982691" y="2600832"/>
            <a:ext cx="2332541" cy="44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author_id := NEW.post.author.id</a:t>
            </a:r>
            <a:endParaRPr lang="en-US" sz="110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8357758" y="3542608"/>
            <a:ext cx="1582405" cy="782989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exists </a:t>
            </a:r>
            <a:r>
              <a:rPr lang="en-US" sz="1100" smtClean="0"/>
              <a:t>ivm_arv(author_id)?</a:t>
            </a:r>
            <a:endParaRPr lang="en-US" sz="1100"/>
          </a:p>
        </p:txBody>
      </p:sp>
      <p:cxnSp>
        <p:nvCxnSpPr>
          <p:cNvPr id="29" name="Straight Arrow Connector 28"/>
          <p:cNvCxnSpPr>
            <a:stCxn id="27" idx="2"/>
            <a:endCxn id="28" idx="3"/>
          </p:cNvCxnSpPr>
          <p:nvPr/>
        </p:nvCxnSpPr>
        <p:spPr>
          <a:xfrm flipH="1">
            <a:off x="9148961" y="3044343"/>
            <a:ext cx="1" cy="49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801159" y="5041969"/>
            <a:ext cx="925351" cy="40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increment denominator</a:t>
            </a:r>
            <a:endParaRPr lang="en-US" sz="1100"/>
          </a:p>
        </p:txBody>
      </p:sp>
      <p:sp>
        <p:nvSpPr>
          <p:cNvPr id="32" name="Rectangle 31"/>
          <p:cNvSpPr/>
          <p:nvPr/>
        </p:nvSpPr>
        <p:spPr>
          <a:xfrm>
            <a:off x="8951003" y="5041968"/>
            <a:ext cx="3022961" cy="40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INSERT INTO ivm_arv(NEW.author, friends.y, 0, 1) FROM friends WHERE friends.x=NEW.author</a:t>
            </a:r>
            <a:endParaRPr lang="en-US" sz="1100"/>
          </a:p>
        </p:txBody>
      </p:sp>
      <p:cxnSp>
        <p:nvCxnSpPr>
          <p:cNvPr id="33" name="Straight Arrow Connector 32"/>
          <p:cNvCxnSpPr>
            <a:stCxn id="28" idx="1"/>
            <a:endCxn id="30" idx="0"/>
          </p:cNvCxnSpPr>
          <p:nvPr/>
        </p:nvCxnSpPr>
        <p:spPr>
          <a:xfrm flipH="1">
            <a:off x="8263835" y="4325597"/>
            <a:ext cx="885126" cy="71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  <a:endCxn id="32" idx="0"/>
          </p:cNvCxnSpPr>
          <p:nvPr/>
        </p:nvCxnSpPr>
        <p:spPr>
          <a:xfrm>
            <a:off x="9148961" y="4325597"/>
            <a:ext cx="1313523" cy="7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063330" y="4408363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false</a:t>
            </a:r>
            <a:endParaRPr 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8040857" y="443622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683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IVM</a:t>
            </a:r>
            <a:br>
              <a:rPr lang="en-US" smtClean="0"/>
            </a:br>
            <a:r>
              <a:rPr lang="en-US" sz="2000" smtClean="0"/>
              <a:t>Which version is better?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depends</a:t>
            </a:r>
          </a:p>
          <a:p>
            <a:r>
              <a:rPr lang="en-US" smtClean="0"/>
              <a:t>With NULL tuples</a:t>
            </a:r>
          </a:p>
          <a:p>
            <a:pPr lvl="1"/>
            <a:r>
              <a:rPr lang="en-US" smtClean="0"/>
              <a:t>frequent insertions into friends, posts</a:t>
            </a:r>
          </a:p>
          <a:p>
            <a:pPr lvl="1"/>
            <a:r>
              <a:rPr lang="en-US" smtClean="0"/>
              <a:t>few insertions into </a:t>
            </a:r>
            <a:r>
              <a:rPr lang="en-US" smtClean="0"/>
              <a:t>viewed </a:t>
            </a:r>
            <a:br>
              <a:rPr lang="en-US" smtClean="0"/>
            </a:br>
            <a:r>
              <a:rPr lang="en-US" smtClean="0"/>
              <a:t>(complicated trigger, requires check whether tuple exists)</a:t>
            </a:r>
            <a:endParaRPr lang="en-US" smtClean="0"/>
          </a:p>
          <a:p>
            <a:r>
              <a:rPr lang="en-US" smtClean="0"/>
              <a:t>Without NULL tuples</a:t>
            </a:r>
          </a:p>
          <a:p>
            <a:pPr lvl="1"/>
            <a:r>
              <a:rPr lang="en-US" smtClean="0"/>
              <a:t>few insertions into friends, posts</a:t>
            </a:r>
          </a:p>
          <a:p>
            <a:pPr lvl="1"/>
            <a:r>
              <a:rPr lang="en-US" smtClean="0"/>
              <a:t>frequent insertions into view</a:t>
            </a:r>
          </a:p>
          <a:p>
            <a:pPr lvl="1"/>
            <a:r>
              <a:rPr lang="en-US" smtClean="0"/>
              <a:t>assumption: typical workload in a social network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IVM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626346"/>
            <a:ext cx="849463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smtClean="0">
                <a:latin typeface="Lucida Console" panose="020B0609040504020204" pitchFamily="49" charset="0"/>
              </a:rPr>
              <a:t>CREATE TABLE ivm_arv (</a:t>
            </a:r>
          </a:p>
          <a:p>
            <a:r>
              <a:rPr lang="sv-SE" sz="1200" smtClean="0">
                <a:latin typeface="Lucida Console" panose="020B0609040504020204" pitchFamily="49" charset="0"/>
              </a:rPr>
              <a:t>	author		integer,</a:t>
            </a:r>
          </a:p>
          <a:p>
            <a:r>
              <a:rPr lang="sv-SE" sz="1200" smtClean="0">
                <a:latin typeface="Lucida Console" panose="020B0609040504020204" pitchFamily="49" charset="0"/>
              </a:rPr>
              <a:t>	reader		integer,</a:t>
            </a:r>
          </a:p>
          <a:p>
            <a:r>
              <a:rPr lang="sv-SE" sz="1200" smtClean="0">
                <a:latin typeface="Lucida Console" panose="020B0609040504020204" pitchFamily="49" charset="0"/>
              </a:rPr>
              <a:t>	numerator	integer,</a:t>
            </a:r>
          </a:p>
          <a:p>
            <a:r>
              <a:rPr lang="sv-SE" sz="1200" smtClean="0">
                <a:latin typeface="Lucida Console" panose="020B0609040504020204" pitchFamily="49" charset="0"/>
              </a:rPr>
              <a:t>	denominator	integer</a:t>
            </a:r>
          </a:p>
          <a:p>
            <a:r>
              <a:rPr lang="sv-SE" sz="1200" smtClean="0">
                <a:latin typeface="Lucida Console" panose="020B0609040504020204" pitchFamily="49" charset="0"/>
              </a:rPr>
              <a:t>);</a:t>
            </a:r>
          </a:p>
          <a:p>
            <a:endParaRPr lang="sv-SE" sz="1200" smtClean="0">
              <a:latin typeface="Lucida Console" panose="020B0609040504020204" pitchFamily="49" charset="0"/>
            </a:endParaRPr>
          </a:p>
          <a:p>
            <a:endParaRPr lang="sv-SE" sz="120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CREATE OR REPLACE FUNCTION </a:t>
            </a:r>
            <a:r>
              <a:rPr lang="en-US" sz="1200" err="1" smtClean="0">
                <a:latin typeface="Lucida Console" panose="020B0609040504020204" pitchFamily="49" charset="0"/>
              </a:rPr>
              <a:t>f_insert_view</a:t>
            </a:r>
            <a:r>
              <a:rPr lang="en-US" sz="1200" smtClean="0">
                <a:latin typeface="Lucida Console" panose="020B0609040504020204" pitchFamily="49" charset="0"/>
              </a:rPr>
              <a:t>() RETURNS trigger AS $</a:t>
            </a:r>
            <a:r>
              <a:rPr lang="en-US" sz="1200" err="1" smtClean="0">
                <a:latin typeface="Lucida Console" panose="020B0609040504020204" pitchFamily="49" charset="0"/>
              </a:rPr>
              <a:t>f_insert_view</a:t>
            </a:r>
            <a:r>
              <a:rPr lang="en-US" sz="1200" smtClean="0">
                <a:latin typeface="Lucida Console" panose="020B0609040504020204" pitchFamily="49" charset="0"/>
              </a:rPr>
              <a:t>$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UPDATE </a:t>
            </a:r>
            <a:r>
              <a:rPr lang="en-US" sz="1200" err="1" smtClean="0">
                <a:latin typeface="Lucida Console" panose="020B0609040504020204" pitchFamily="49" charset="0"/>
              </a:rPr>
              <a:t>ivm_arv</a:t>
            </a:r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		SET numerator = numerator + 1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		WHERE reader = </a:t>
            </a:r>
            <a:r>
              <a:rPr lang="en-US" sz="1200" err="1" smtClean="0">
                <a:latin typeface="Lucida Console" panose="020B0609040504020204" pitchFamily="49" charset="0"/>
              </a:rPr>
              <a:t>NEW.reader</a:t>
            </a:r>
            <a:r>
              <a:rPr lang="en-US" sz="1200" smtClean="0">
                <a:latin typeface="Lucida Console" panose="020B0609040504020204" pitchFamily="49" charset="0"/>
              </a:rPr>
              <a:t> AND author = </a:t>
            </a:r>
            <a:br>
              <a:rPr lang="en-US" sz="1200" smtClean="0">
                <a:latin typeface="Lucida Console" panose="020B0609040504020204" pitchFamily="49" charset="0"/>
              </a:rPr>
            </a:br>
            <a:r>
              <a:rPr lang="en-US" sz="1200" smtClean="0">
                <a:latin typeface="Lucida Console" panose="020B0609040504020204" pitchFamily="49" charset="0"/>
              </a:rPr>
              <a:t>			(SELECT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 FROM posts WHERE posts.id = </a:t>
            </a:r>
            <a:r>
              <a:rPr lang="en-US" sz="1200" err="1" smtClean="0">
                <a:latin typeface="Lucida Console" panose="020B0609040504020204" pitchFamily="49" charset="0"/>
              </a:rPr>
              <a:t>NEW.post</a:t>
            </a:r>
            <a:r>
              <a:rPr lang="en-US" sz="1200" smtClean="0">
                <a:latin typeface="Lucida Console" panose="020B0609040504020204" pitchFamily="49" charset="0"/>
              </a:rPr>
              <a:t>);	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	RETURN NEW;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END;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$</a:t>
            </a:r>
            <a:r>
              <a:rPr lang="en-US" sz="1200" err="1" smtClean="0">
                <a:latin typeface="Lucida Console" panose="020B0609040504020204" pitchFamily="49" charset="0"/>
              </a:rPr>
              <a:t>f_insert_view</a:t>
            </a:r>
            <a:r>
              <a:rPr lang="en-US" sz="1200" smtClean="0">
                <a:latin typeface="Lucida Console" panose="020B0609040504020204" pitchFamily="49" charset="0"/>
              </a:rPr>
              <a:t>$ LANGUAGE </a:t>
            </a:r>
            <a:r>
              <a:rPr lang="en-US" sz="1200" err="1" smtClean="0">
                <a:latin typeface="Lucida Console" panose="020B0609040504020204" pitchFamily="49" charset="0"/>
              </a:rPr>
              <a:t>plpgsql</a:t>
            </a:r>
            <a:r>
              <a:rPr lang="en-US" sz="1200" smtClean="0">
                <a:latin typeface="Lucida Console" panose="020B0609040504020204" pitchFamily="49" charset="0"/>
              </a:rPr>
              <a:t>;</a:t>
            </a:r>
            <a:endParaRPr lang="en-US" sz="120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599" y="1041848"/>
            <a:ext cx="7317837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>
                <a:latin typeface="Lucida Console" panose="020B0609040504020204" pitchFamily="49" charset="0"/>
              </a:rPr>
              <a:t>INSERT INTO viewed: </a:t>
            </a:r>
            <a:r>
              <a:rPr lang="en-US" smtClean="0"/>
              <a:t>increment numerator in IVM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>
                <a:latin typeface="Lucida Console" panose="020B0609040504020204" pitchFamily="49" charset="0"/>
              </a:rPr>
              <a:t>INSERT INTO friends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symmetric =&gt; always triggered in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If</a:t>
            </a:r>
            <a:r>
              <a:rPr lang="en-US" sz="1200" smtClean="0">
                <a:latin typeface="Lucida Console" panose="020B0609040504020204" pitchFamily="49" charset="0"/>
              </a:rPr>
              <a:t> </a:t>
            </a:r>
            <a:r>
              <a:rPr lang="en-US" sz="1200" err="1" smtClean="0">
                <a:latin typeface="Lucida Console" panose="020B0609040504020204" pitchFamily="49" charset="0"/>
              </a:rPr>
              <a:t>NEW.x</a:t>
            </a:r>
            <a:r>
              <a:rPr lang="en-US" sz="1200" smtClean="0">
                <a:latin typeface="Lucida Console" panose="020B0609040504020204" pitchFamily="49" charset="0"/>
              </a:rPr>
              <a:t> </a:t>
            </a:r>
            <a:r>
              <a:rPr lang="en-US" smtClean="0"/>
              <a:t>has posts =&gt; insert </a:t>
            </a:r>
            <a:r>
              <a:rPr lang="en-US" sz="1200" smtClean="0">
                <a:latin typeface="Lucida Console" panose="020B0609040504020204" pitchFamily="49" charset="0"/>
              </a:rPr>
              <a:t>(x, y, 0, #posts)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“0” because y cannot have read posts by x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>
                <a:latin typeface="Lucida Console" panose="020B0609040504020204" pitchFamily="49" charset="0"/>
              </a:rPr>
              <a:t>INSERT INTO posts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For every friend of author: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If tuple exists in </a:t>
            </a:r>
            <a:r>
              <a:rPr lang="en-US" err="1" smtClean="0"/>
              <a:t>iv_arv</a:t>
            </a:r>
            <a:r>
              <a:rPr lang="en-US" smtClean="0"/>
              <a:t>: increment numerator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Otherwise: insert </a:t>
            </a:r>
            <a:r>
              <a:rPr lang="en-US" sz="1200" smtClean="0">
                <a:latin typeface="Lucida Console" panose="020B0609040504020204" pitchFamily="49" charset="0"/>
              </a:rPr>
              <a:t>(author, friend, 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“Simplifying assumption: don’t have to report 0 ratios”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Simpler: 1 trigger (viewed), check if tuple exists in viewed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Our assumption: much more views on viewed than on friends, posts</a:t>
            </a:r>
            <a:br>
              <a:rPr lang="en-US" smtClean="0"/>
            </a:br>
            <a:r>
              <a:rPr lang="en-US" smtClean="0"/>
              <a:t>=&gt; keep trigger on viewed as fast as possible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IVM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/>
              <a:t>Indices)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247" y="2724439"/>
            <a:ext cx="4275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Trivial indices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CREATE </a:t>
            </a:r>
            <a:r>
              <a:rPr lang="en-US" sz="1200" smtClean="0">
                <a:latin typeface="Lucida Console" panose="020B0609040504020204" pitchFamily="49" charset="0"/>
              </a:rPr>
              <a:t>INDEX ON </a:t>
            </a:r>
            <a:r>
              <a:rPr lang="en-US" sz="1200" err="1" smtClean="0">
                <a:latin typeface="Lucida Console" panose="020B0609040504020204" pitchFamily="49" charset="0"/>
              </a:rPr>
              <a:t>ivm_arv</a:t>
            </a:r>
            <a:r>
              <a:rPr lang="en-US" sz="1200" smtClean="0">
                <a:latin typeface="Lucida Console" panose="020B0609040504020204" pitchFamily="49" charset="0"/>
              </a:rPr>
              <a:t> using hash (reader);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CREATE INDEX ON </a:t>
            </a:r>
            <a:r>
              <a:rPr lang="en-US" sz="1200" err="1" smtClean="0">
                <a:latin typeface="Lucida Console" panose="020B0609040504020204" pitchFamily="49" charset="0"/>
              </a:rPr>
              <a:t>ivm_arv</a:t>
            </a:r>
            <a:r>
              <a:rPr lang="en-US" sz="1200" smtClean="0">
                <a:latin typeface="Lucida Console" panose="020B0609040504020204" pitchFamily="49" charset="0"/>
              </a:rPr>
              <a:t> using hash (author</a:t>
            </a:r>
            <a:r>
              <a:rPr lang="en-US" sz="120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CREATE INDEX ON posts using hash (id);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CREATE INDEX ON posts using </a:t>
            </a:r>
            <a:r>
              <a:rPr lang="en-US" sz="1200" err="1" smtClean="0">
                <a:latin typeface="Lucida Console" panose="020B0609040504020204" pitchFamily="49" charset="0"/>
              </a:rPr>
              <a:t>btree</a:t>
            </a:r>
            <a:r>
              <a:rPr lang="en-US" sz="1200" smtClean="0">
                <a:latin typeface="Lucida Console" panose="020B0609040504020204" pitchFamily="49" charset="0"/>
              </a:rPr>
              <a:t> (author);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CREATE INDEX ON friends using hash (x</a:t>
            </a:r>
            <a:r>
              <a:rPr lang="en-US" sz="1200" smtClean="0">
                <a:latin typeface="Lucida Console" panose="020B0609040504020204" pitchFamily="49" charset="0"/>
              </a:rPr>
              <a:t>);</a:t>
            </a:r>
            <a:endParaRPr lang="en-US" sz="1200" smtClean="0"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363" y="216537"/>
            <a:ext cx="7223560" cy="640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032634">
            <a:off x="6516981" y="2792122"/>
            <a:ext cx="3849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later...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94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IVM </a:t>
            </a:r>
            <a:r>
              <a:rPr lang="en-US"/>
              <a:t/>
            </a:r>
            <a:br>
              <a:rPr lang="en-US"/>
            </a:br>
            <a:r>
              <a:rPr lang="en-US" sz="2000" smtClean="0"/>
              <a:t>Further optimizations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529" y="1798811"/>
            <a:ext cx="10515600" cy="4351338"/>
          </a:xfrm>
        </p:spPr>
        <p:txBody>
          <a:bodyPr/>
          <a:lstStyle/>
          <a:p>
            <a:r>
              <a:rPr lang="en-US" smtClean="0"/>
              <a:t>Tried using IVM for #posts, turned out to be slower</a:t>
            </a:r>
          </a:p>
          <a:p>
            <a:r>
              <a:rPr lang="en-US" smtClean="0"/>
              <a:t>Index is good enough</a:t>
            </a:r>
            <a:endParaRPr lang="en-US"/>
          </a:p>
          <a:p>
            <a:pPr marL="0" indent="0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z="1600" err="1" smtClean="0">
                <a:latin typeface="Lucida Console" panose="020B0609040504020204" pitchFamily="49" charset="0"/>
              </a:rPr>
              <a:t>num_posts</a:t>
            </a:r>
            <a:r>
              <a:rPr lang="en-US" sz="1600" smtClean="0">
                <a:latin typeface="Lucida Console" panose="020B0609040504020204" pitchFamily="49" charset="0"/>
              </a:rPr>
              <a:t> := (SELECT counter FROM </a:t>
            </a:r>
            <a:r>
              <a:rPr lang="en-US" sz="1600" err="1" smtClean="0">
                <a:latin typeface="Lucida Console" panose="020B0609040504020204" pitchFamily="49" charset="0"/>
              </a:rPr>
              <a:t>ivm_posts_by_author</a:t>
            </a:r>
            <a:r>
              <a:rPr lang="en-US" sz="1600" smtClean="0">
                <a:latin typeface="Lucida Console" panose="020B0609040504020204" pitchFamily="49" charset="0"/>
              </a:rPr>
              <a:t> </a:t>
            </a:r>
            <a:r>
              <a:rPr lang="en-US" sz="1600">
                <a:latin typeface="Lucida Console" panose="020B0609040504020204" pitchFamily="49" charset="0"/>
              </a:rPr>
              <a:t/>
            </a: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 smtClean="0">
                <a:latin typeface="Lucida Console" panose="020B0609040504020204" pitchFamily="49" charset="0"/>
              </a:rPr>
              <a:t>			WHERE author = </a:t>
            </a:r>
            <a:r>
              <a:rPr lang="en-US" sz="1600" err="1" smtClean="0">
                <a:latin typeface="Lucida Console" panose="020B0609040504020204" pitchFamily="49" charset="0"/>
              </a:rPr>
              <a:t>NEW.x</a:t>
            </a:r>
            <a:r>
              <a:rPr lang="en-US" sz="160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smtClean="0">
                <a:latin typeface="Lucida Console" panose="020B0609040504020204" pitchFamily="49" charset="0"/>
              </a:rPr>
              <a:t> </a:t>
            </a:r>
            <a:br>
              <a:rPr lang="en-US" sz="1600" smtClean="0">
                <a:latin typeface="Lucida Console" panose="020B0609040504020204" pitchFamily="49" charset="0"/>
              </a:rPr>
            </a:br>
            <a:r>
              <a:rPr lang="en-US" sz="1600" err="1" smtClean="0">
                <a:latin typeface="Lucida Console" panose="020B0609040504020204" pitchFamily="49" charset="0"/>
              </a:rPr>
              <a:t>num_posts</a:t>
            </a:r>
            <a:r>
              <a:rPr lang="en-US" sz="1600" smtClean="0">
                <a:latin typeface="Lucida Console" panose="020B0609040504020204" pitchFamily="49" charset="0"/>
              </a:rPr>
              <a:t> := (SELECT COUNT(*) FROM posts WHERE author = </a:t>
            </a:r>
            <a:r>
              <a:rPr lang="en-US" sz="1600" err="1" smtClean="0">
                <a:latin typeface="Lucida Console" panose="020B0609040504020204" pitchFamily="49" charset="0"/>
              </a:rPr>
              <a:t>NEW.x</a:t>
            </a:r>
            <a:r>
              <a:rPr lang="en-US" sz="1600" smtClean="0">
                <a:latin typeface="Lucida Console" panose="020B0609040504020204" pitchFamily="49" charset="0"/>
              </a:rPr>
              <a:t>);</a:t>
            </a:r>
            <a:endParaRPr lang="en-US" sz="1200"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01" y="2567983"/>
            <a:ext cx="2332541" cy="44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author_id := NEW.post.author.id</a:t>
            </a:r>
            <a:endParaRPr lang="en-US" sz="1100"/>
          </a:p>
        </p:txBody>
      </p:sp>
      <p:sp>
        <p:nvSpPr>
          <p:cNvPr id="5" name="Round Diagonal Corner Rectangle 4"/>
          <p:cNvSpPr/>
          <p:nvPr/>
        </p:nvSpPr>
        <p:spPr>
          <a:xfrm>
            <a:off x="687168" y="3509759"/>
            <a:ext cx="1582405" cy="782989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exists </a:t>
            </a:r>
            <a:r>
              <a:rPr lang="en-US" sz="1100" smtClean="0"/>
              <a:t>ivm_arv(author_id, NEW.reader)?</a:t>
            </a:r>
            <a:endParaRPr lang="en-US" sz="1100"/>
          </a:p>
        </p:txBody>
      </p:sp>
      <p:cxnSp>
        <p:nvCxnSpPr>
          <p:cNvPr id="6" name="Straight Arrow Connector 5"/>
          <p:cNvCxnSpPr>
            <a:stCxn id="4" idx="2"/>
            <a:endCxn id="5" idx="3"/>
          </p:cNvCxnSpPr>
          <p:nvPr/>
        </p:nvCxnSpPr>
        <p:spPr>
          <a:xfrm flipH="1">
            <a:off x="1478371" y="3011494"/>
            <a:ext cx="1" cy="49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0460" y="4791013"/>
            <a:ext cx="925351" cy="40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increment numerator</a:t>
            </a:r>
            <a:endParaRPr lang="en-US" sz="1100"/>
          </a:p>
        </p:txBody>
      </p:sp>
      <p:sp>
        <p:nvSpPr>
          <p:cNvPr id="8" name="Rectangle 7"/>
          <p:cNvSpPr/>
          <p:nvPr/>
        </p:nvSpPr>
        <p:spPr>
          <a:xfrm>
            <a:off x="1270305" y="5794245"/>
            <a:ext cx="1886292" cy="40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insert(author_id, NEW.reader, 1, num_posts) </a:t>
            </a:r>
            <a:endParaRPr lang="en-US" sz="1100"/>
          </a:p>
        </p:txBody>
      </p:sp>
      <p:sp>
        <p:nvSpPr>
          <p:cNvPr id="9" name="Rectangle 8"/>
          <p:cNvSpPr/>
          <p:nvPr/>
        </p:nvSpPr>
        <p:spPr>
          <a:xfrm>
            <a:off x="1270305" y="4791012"/>
            <a:ext cx="1886292" cy="40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num_posts := COUNT(posts. author.posts);</a:t>
            </a:r>
            <a:endParaRPr lang="en-US" sz="1100"/>
          </a:p>
        </p:txBody>
      </p:sp>
      <p:cxnSp>
        <p:nvCxnSpPr>
          <p:cNvPr id="10" name="Straight Arrow Connector 9"/>
          <p:cNvCxnSpPr>
            <a:stCxn id="5" idx="1"/>
            <a:endCxn id="7" idx="0"/>
          </p:cNvCxnSpPr>
          <p:nvPr/>
        </p:nvCxnSpPr>
        <p:spPr>
          <a:xfrm flipH="1">
            <a:off x="583136" y="4292748"/>
            <a:ext cx="895235" cy="49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9" idx="0"/>
          </p:cNvCxnSpPr>
          <p:nvPr/>
        </p:nvCxnSpPr>
        <p:spPr>
          <a:xfrm>
            <a:off x="1478371" y="4292748"/>
            <a:ext cx="735080" cy="4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8" idx="0"/>
          </p:cNvCxnSpPr>
          <p:nvPr/>
        </p:nvCxnSpPr>
        <p:spPr>
          <a:xfrm>
            <a:off x="2213451" y="5196195"/>
            <a:ext cx="0" cy="5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101" y="1714960"/>
            <a:ext cx="2262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Lucida Console" panose="020B0609040504020204" pitchFamily="49" charset="0"/>
              </a:rPr>
              <a:t>INSERT INTO viewed</a:t>
            </a:r>
          </a:p>
          <a:p>
            <a:r>
              <a:rPr lang="en-US" sz="1500" smtClean="0">
                <a:latin typeface="Lucida Console" panose="020B0609040504020204" pitchFamily="49" charset="0"/>
              </a:rPr>
              <a:t>(post, reader)</a:t>
            </a:r>
            <a:endParaRPr lang="en-US" sz="150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4011" y="4375514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false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370267" y="440338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47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Results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034326"/>
              </p:ext>
            </p:extLst>
          </p:nvPr>
        </p:nvGraphicFramePr>
        <p:xfrm>
          <a:off x="838200" y="1825625"/>
          <a:ext cx="10515600" cy="202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7760"/>
                <a:gridCol w="1051560"/>
                <a:gridCol w="9753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Type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INSERT members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INSERT friends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INSERT posts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INSERT views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Query</a:t>
                      </a:r>
                      <a:r>
                        <a:rPr lang="en-US" sz="1600" baseline="0" smtClean="0"/>
                        <a:t> 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Query 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INSERT Mix 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Query</a:t>
                      </a:r>
                      <a:r>
                        <a:rPr lang="en-US" sz="1600" baseline="0" smtClean="0"/>
                        <a:t> 1 (Mix)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Query</a:t>
                      </a:r>
                      <a:r>
                        <a:rPr lang="en-US" sz="1600" baseline="0" smtClean="0"/>
                        <a:t> 2 (Mix)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unopt</a:t>
                      </a:r>
                      <a:r>
                        <a:rPr lang="en-US" sz="1600" smtClean="0"/>
                        <a:t>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3.008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6.121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FF0000"/>
                          </a:solidFill>
                        </a:rPr>
                        <a:t>2.700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2.949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33.817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31.390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9.285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30.962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24.562</a:t>
                      </a:r>
                      <a:endParaRPr lang="en-US" sz="1600"/>
                    </a:p>
                  </a:txBody>
                  <a:tcPr/>
                </a:tc>
              </a:tr>
              <a:tr h="274240">
                <a:tc>
                  <a:txBody>
                    <a:bodyPr/>
                    <a:lstStyle/>
                    <a:p>
                      <a:r>
                        <a:rPr lang="en-US" sz="1600" smtClean="0"/>
                        <a:t>indices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3.180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6.652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FF0000"/>
                          </a:solidFill>
                        </a:rPr>
                        <a:t>3.099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3.297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31.599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10.985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10.426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26.176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11.931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IVM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3.550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9.144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FF0000"/>
                          </a:solidFill>
                        </a:rPr>
                        <a:t>18.787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45.118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9.560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9.439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44.644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6.916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6.246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IVM+index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3.547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9.290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FF0000"/>
                          </a:solidFill>
                        </a:rPr>
                        <a:t>16.291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8.091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3.265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3.254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27.042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3.357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3.333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14908" y="1363387"/>
            <a:ext cx="357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Every value is the smallest of 3 runs.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5042889"/>
            <a:ext cx="8919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We want to improve on “INSERT posts” and “INSERT views”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“INSERT members” and “INSERT friends” is not much slower than the unoptimized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We can’t be better than the unoptimized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Query analysis: on the next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Improvement</a:t>
            </a:r>
            <a:br>
              <a:rPr lang="en-US" smtClean="0"/>
            </a:br>
            <a:r>
              <a:rPr lang="en-US" sz="2000" smtClean="0"/>
              <a:t>Problem Descripton</a:t>
            </a:r>
            <a:endParaRPr lang="en-US" sz="20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460025"/>
              </p:ext>
            </p:extLst>
          </p:nvPr>
        </p:nvGraphicFramePr>
        <p:xfrm>
          <a:off x="646044" y="2753277"/>
          <a:ext cx="363441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1470"/>
                <a:gridCol w="1211470"/>
                <a:gridCol w="1211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author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479" y="2339008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Table “posts”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45822"/>
              </p:ext>
            </p:extLst>
          </p:nvPr>
        </p:nvGraphicFramePr>
        <p:xfrm>
          <a:off x="4684640" y="2760501"/>
          <a:ext cx="591047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7618"/>
                <a:gridCol w="1477618"/>
                <a:gridCol w="1477618"/>
                <a:gridCol w="1477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author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reader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numerator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denominator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5617" y="5459896"/>
            <a:ext cx="613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Problem: </a:t>
            </a:r>
            <a:r>
              <a:rPr lang="en-US" smtClean="0"/>
              <a:t>insert in posts might trigger a lot of updats in ivm_arv</a:t>
            </a:r>
          </a:p>
          <a:p>
            <a:r>
              <a:rPr lang="en-US" smtClean="0"/>
              <a:t>E.g.: 1 inserts in posts =&gt; 2 updates in ivm_arv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22391" y="2339008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Table “</a:t>
            </a:r>
            <a:r>
              <a:rPr lang="en-US" err="1" smtClean="0"/>
              <a:t>ivm_arv</a:t>
            </a:r>
            <a:r>
              <a:rPr lang="en-US" smtClean="0"/>
              <a:t>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Improvement</a:t>
            </a:r>
            <a:br>
              <a:rPr lang="en-US" smtClean="0"/>
            </a:br>
            <a:r>
              <a:rPr lang="en-US" sz="2000" smtClean="0"/>
              <a:t>Solution</a:t>
            </a:r>
            <a:endParaRPr lang="en-US" sz="20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790236"/>
              </p:ext>
            </p:extLst>
          </p:nvPr>
        </p:nvGraphicFramePr>
        <p:xfrm>
          <a:off x="646044" y="2296080"/>
          <a:ext cx="363441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1470"/>
                <a:gridCol w="1211470"/>
                <a:gridCol w="1211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author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479" y="1881811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Table “posts”</a:t>
            </a:r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393627"/>
              </p:ext>
            </p:extLst>
          </p:nvPr>
        </p:nvGraphicFramePr>
        <p:xfrm>
          <a:off x="646044" y="4404621"/>
          <a:ext cx="363441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7205"/>
                <a:gridCol w="181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author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#</a:t>
                      </a:r>
                      <a:r>
                        <a:rPr lang="en-US" err="1" smtClean="0"/>
                        <a:t>new_posts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9479" y="3990352"/>
            <a:ext cx="20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Table “</a:t>
            </a:r>
            <a:r>
              <a:rPr lang="en-US" err="1" smtClean="0"/>
              <a:t>posts_temp</a:t>
            </a:r>
            <a:r>
              <a:rPr lang="en-US" smtClean="0"/>
              <a:t>”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9479" y="5638800"/>
            <a:ext cx="156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 to n tuples.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58872"/>
              </p:ext>
            </p:extLst>
          </p:nvPr>
        </p:nvGraphicFramePr>
        <p:xfrm>
          <a:off x="5068953" y="2303304"/>
          <a:ext cx="591047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7618"/>
                <a:gridCol w="1477618"/>
                <a:gridCol w="1477618"/>
                <a:gridCol w="1477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author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reader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numerator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denominator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6704" y="1881811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Table “</a:t>
            </a:r>
            <a:r>
              <a:rPr lang="en-US" err="1" smtClean="0"/>
              <a:t>ivm_arv</a:t>
            </a:r>
            <a:r>
              <a:rPr lang="en-US" smtClean="0"/>
              <a:t>”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95461" y="4777409"/>
            <a:ext cx="6090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“</a:t>
            </a:r>
            <a:r>
              <a:rPr lang="en-US" err="1" smtClean="0"/>
              <a:t>ivm_arv</a:t>
            </a:r>
            <a:r>
              <a:rPr lang="en-US" smtClean="0"/>
              <a:t>” contains data for “posts” without “</a:t>
            </a:r>
            <a:r>
              <a:rPr lang="en-US" err="1" smtClean="0"/>
              <a:t>posts_temp</a:t>
            </a:r>
            <a:r>
              <a:rPr lang="en-US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When “</a:t>
            </a:r>
            <a:r>
              <a:rPr lang="en-US" err="1" smtClean="0"/>
              <a:t>posts_temp</a:t>
            </a:r>
            <a:r>
              <a:rPr lang="en-US" smtClean="0"/>
              <a:t>” reaches n tuples, we update “</a:t>
            </a:r>
            <a:r>
              <a:rPr lang="en-US" err="1" smtClean="0"/>
              <a:t>ivm_arv</a:t>
            </a:r>
            <a:r>
              <a:rPr lang="en-US" smtClean="0"/>
              <a:t>”</a:t>
            </a:r>
            <a:br>
              <a:rPr lang="en-US" smtClean="0"/>
            </a:br>
            <a:r>
              <a:rPr lang="en-US" smtClean="0"/>
              <a:t>with all these tuples at once</a:t>
            </a:r>
            <a:r>
              <a:rPr lang="en-US"/>
              <a:t>.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We can even aggregate the sum of posts per author.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Improvement</a:t>
            </a:r>
            <a:br>
              <a:rPr lang="en-US" smtClean="0"/>
            </a:br>
            <a:r>
              <a:rPr lang="en-US" sz="2000" smtClean="0"/>
              <a:t>Implementation: INSERT INTO POSTS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err="1" smtClean="0">
                <a:latin typeface="Lucida Console" panose="020B0609040504020204" pitchFamily="49" charset="0"/>
              </a:rPr>
              <a:t>post_temp</a:t>
            </a:r>
            <a:r>
              <a:rPr lang="en-US" sz="1800" smtClean="0">
                <a:latin typeface="Lucida Console" panose="020B0609040504020204" pitchFamily="49" charset="0"/>
              </a:rPr>
              <a:t>(author, counter);</a:t>
            </a:r>
            <a:endParaRPr lang="en-US" sz="1800" smtClean="0"/>
          </a:p>
          <a:p>
            <a:r>
              <a:rPr lang="en-US" smtClean="0"/>
              <a:t>Insert NEW into posts</a:t>
            </a:r>
          </a:p>
          <a:p>
            <a:r>
              <a:rPr lang="en-US" smtClean="0"/>
              <a:t>Insert/Update NEW into </a:t>
            </a:r>
            <a:r>
              <a:rPr lang="en-US" err="1" smtClean="0"/>
              <a:t>posts_temp</a:t>
            </a:r>
            <a:r>
              <a:rPr lang="en-US" smtClean="0"/>
              <a:t>:</a:t>
            </a:r>
          </a:p>
          <a:p>
            <a:pPr lvl="1"/>
            <a:r>
              <a:rPr lang="en-US" sz="1800" smtClean="0">
                <a:latin typeface="Lucida Console" panose="020B0609040504020204" pitchFamily="49" charset="0"/>
              </a:rPr>
              <a:t>UPDATE </a:t>
            </a:r>
            <a:r>
              <a:rPr lang="en-US" sz="1800" err="1" smtClean="0">
                <a:latin typeface="Lucida Console" panose="020B0609040504020204" pitchFamily="49" charset="0"/>
              </a:rPr>
              <a:t>posts_temp</a:t>
            </a:r>
            <a:r>
              <a:rPr lang="en-US" sz="1800">
                <a:latin typeface="Lucida Console" panose="020B0609040504020204" pitchFamily="49" charset="0"/>
              </a:rPr>
              <a:t/>
            </a:r>
            <a:br>
              <a:rPr lang="en-US" sz="180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		SET counter = counter + 1</a:t>
            </a:r>
            <a:br>
              <a:rPr lang="en-US" sz="1800" smtClean="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		WHERE author = </a:t>
            </a:r>
            <a:r>
              <a:rPr lang="en-US" sz="1800" err="1" smtClean="0">
                <a:latin typeface="Lucida Console" panose="020B0609040504020204" pitchFamily="49" charset="0"/>
              </a:rPr>
              <a:t>NEW.author</a:t>
            </a:r>
            <a:endParaRPr lang="en-US" sz="1800" smtClean="0">
              <a:latin typeface="Lucida Console" panose="020B0609040504020204" pitchFamily="49" charset="0"/>
            </a:endParaRPr>
          </a:p>
          <a:p>
            <a:r>
              <a:rPr lang="en-US" smtClean="0"/>
              <a:t>If |</a:t>
            </a:r>
            <a:r>
              <a:rPr lang="en-US" err="1" smtClean="0"/>
              <a:t>posts_temp</a:t>
            </a:r>
            <a:r>
              <a:rPr lang="en-US" smtClean="0"/>
              <a:t>| &gt; n: update</a:t>
            </a:r>
            <a:r>
              <a:rPr lang="en-US"/>
              <a:t> </a:t>
            </a:r>
            <a:r>
              <a:rPr lang="en-US" err="1" smtClean="0"/>
              <a:t>ivm_arv</a:t>
            </a:r>
            <a:r>
              <a:rPr lang="en-US" smtClean="0"/>
              <a:t> (trigger on posts_temp)</a:t>
            </a:r>
          </a:p>
          <a:p>
            <a:pPr lvl="1"/>
            <a:r>
              <a:rPr lang="en-US" sz="1800" smtClean="0">
                <a:latin typeface="Lucida Console" panose="020B0609040504020204" pitchFamily="49" charset="0"/>
              </a:rPr>
              <a:t>UPDATE </a:t>
            </a:r>
            <a:r>
              <a:rPr lang="en-US" sz="1800" err="1" smtClean="0">
                <a:latin typeface="Lucida Console" panose="020B0609040504020204" pitchFamily="49" charset="0"/>
              </a:rPr>
              <a:t>ivm_arv</a:t>
            </a:r>
            <a:r>
              <a:rPr lang="en-US" sz="1800">
                <a:latin typeface="Lucida Console" panose="020B0609040504020204" pitchFamily="49" charset="0"/>
              </a:rPr>
              <a:t/>
            </a:r>
            <a:br>
              <a:rPr lang="en-US" sz="180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		SET denominator = denominator + counter</a:t>
            </a:r>
            <a:r>
              <a:rPr lang="en-US" sz="1800">
                <a:latin typeface="Lucida Console" panose="020B0609040504020204" pitchFamily="49" charset="0"/>
              </a:rPr>
              <a:t/>
            </a:r>
            <a:br>
              <a:rPr lang="en-US" sz="180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		FROM </a:t>
            </a:r>
            <a:r>
              <a:rPr lang="en-US" sz="1800" err="1" smtClean="0">
                <a:latin typeface="Lucida Console" panose="020B0609040504020204" pitchFamily="49" charset="0"/>
              </a:rPr>
              <a:t>ivm_arv</a:t>
            </a:r>
            <a:r>
              <a:rPr lang="en-US" sz="1800" smtClean="0">
                <a:latin typeface="Lucida Console" panose="020B0609040504020204" pitchFamily="49" charset="0"/>
              </a:rPr>
              <a:t>, </a:t>
            </a:r>
            <a:r>
              <a:rPr lang="en-US" sz="1800" err="1" smtClean="0">
                <a:latin typeface="Lucida Console" panose="020B0609040504020204" pitchFamily="49" charset="0"/>
              </a:rPr>
              <a:t>posts_temp</a:t>
            </a:r>
            <a:r>
              <a:rPr lang="en-US" sz="1800" smtClean="0">
                <a:latin typeface="Lucida Console" panose="020B0609040504020204" pitchFamily="49" charset="0"/>
              </a:rPr>
              <a:t/>
            </a:r>
            <a:br>
              <a:rPr lang="en-US" sz="1800" smtClean="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		WHERE </a:t>
            </a:r>
            <a:r>
              <a:rPr lang="en-US" sz="1800" err="1" smtClean="0">
                <a:latin typeface="Lucida Console" panose="020B0609040504020204" pitchFamily="49" charset="0"/>
              </a:rPr>
              <a:t>ivm_arv.author</a:t>
            </a:r>
            <a:r>
              <a:rPr lang="en-US" sz="1800" smtClean="0">
                <a:latin typeface="Lucida Console" panose="020B0609040504020204" pitchFamily="49" charset="0"/>
              </a:rPr>
              <a:t> = </a:t>
            </a:r>
            <a:r>
              <a:rPr lang="en-US" sz="1800" err="1" smtClean="0">
                <a:latin typeface="Lucida Console" panose="020B0609040504020204" pitchFamily="49" charset="0"/>
              </a:rPr>
              <a:t>posts_temp.author</a:t>
            </a:r>
            <a:endParaRPr lang="en-US" sz="1800">
              <a:latin typeface="Lucida Console" panose="020B0609040504020204" pitchFamily="49" charset="0"/>
            </a:endParaRPr>
          </a:p>
          <a:p>
            <a:pPr lvl="1"/>
            <a:r>
              <a:rPr lang="en-US" smtClean="0"/>
              <a:t>Clear </a:t>
            </a:r>
            <a:r>
              <a:rPr lang="en-US" err="1" smtClean="0"/>
              <a:t>posts_temp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Improvement</a:t>
            </a:r>
            <a:br>
              <a:rPr lang="en-US" smtClean="0"/>
            </a:br>
            <a:r>
              <a:rPr lang="en-US" sz="2000" smtClean="0"/>
              <a:t>Implementation: </a:t>
            </a:r>
            <a:r>
              <a:rPr lang="en-US" sz="2000" smtClean="0"/>
              <a:t>INSERT </a:t>
            </a:r>
            <a:r>
              <a:rPr lang="en-US" sz="2000" smtClean="0"/>
              <a:t>INTO POSTS: QUERY IVM TABLE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Before: </a:t>
            </a:r>
            <a:br>
              <a:rPr lang="en-US" smtClean="0"/>
            </a:br>
            <a:r>
              <a:rPr lang="en-US" sz="1800" smtClean="0">
                <a:latin typeface="Lucida Console" panose="020B0609040504020204" pitchFamily="49" charset="0"/>
              </a:rPr>
              <a:t>SELECT author AS a, numerator * 1.0 / denominator AS v, reader AS r </a:t>
            </a:r>
            <a:br>
              <a:rPr lang="en-US" sz="1800" smtClean="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FROM </a:t>
            </a:r>
            <a:r>
              <a:rPr lang="en-US" sz="1800" err="1" smtClean="0">
                <a:latin typeface="Lucida Console" panose="020B0609040504020204" pitchFamily="49" charset="0"/>
              </a:rPr>
              <a:t>ivm_arv</a:t>
            </a:r>
            <a:r>
              <a:rPr lang="en-US" sz="1800" smtClean="0">
                <a:latin typeface="Lucida Console" panose="020B0609040504020204" pitchFamily="49" charset="0"/>
              </a:rPr>
              <a:t> </a:t>
            </a:r>
            <a:br>
              <a:rPr lang="en-US" sz="1800" smtClean="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WHERE reader = 8937;</a:t>
            </a:r>
            <a:br>
              <a:rPr lang="en-US" sz="1800" smtClean="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/>
            </a:r>
            <a:br>
              <a:rPr lang="en-US" sz="1800" smtClean="0">
                <a:latin typeface="Lucida Console" panose="020B0609040504020204" pitchFamily="49" charset="0"/>
              </a:rPr>
            </a:br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mtClean="0"/>
              <a:t>After:</a:t>
            </a:r>
            <a:r>
              <a:rPr lang="en-US" sz="1800" smtClean="0">
                <a:latin typeface="Lucida Console" panose="020B0609040504020204" pitchFamily="49" charset="0"/>
              </a:rPr>
              <a:t/>
            </a:r>
            <a:br>
              <a:rPr lang="en-US" sz="1800" smtClean="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SELECT author AS a, numerator / </a:t>
            </a:r>
            <a:r>
              <a:rPr lang="en-US" sz="1800" smtClean="0">
                <a:latin typeface="Lucida Console" panose="020B0609040504020204" pitchFamily="49" charset="0"/>
              </a:rPr>
              <a:t>(denominator </a:t>
            </a:r>
            <a:r>
              <a:rPr lang="en-US" sz="1800" smtClean="0">
                <a:latin typeface="Lucida Console" panose="020B0609040504020204" pitchFamily="49" charset="0"/>
              </a:rPr>
              <a:t>+ (</a:t>
            </a:r>
            <a:br>
              <a:rPr lang="en-US" sz="1800" smtClean="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	SELECT counter FROM </a:t>
            </a:r>
            <a:r>
              <a:rPr lang="en-US" sz="1800" err="1" smtClean="0">
                <a:latin typeface="Lucida Console" panose="020B0609040504020204" pitchFamily="49" charset="0"/>
              </a:rPr>
              <a:t>posts_temp</a:t>
            </a:r>
            <a:r>
              <a:rPr lang="en-US" sz="1800" smtClean="0">
                <a:latin typeface="Lucida Console" panose="020B0609040504020204" pitchFamily="49" charset="0"/>
              </a:rPr>
              <a:t> WHERE author = a</a:t>
            </a:r>
            <a:r>
              <a:rPr lang="en-US" sz="1800" smtClean="0">
                <a:latin typeface="Lucida Console" panose="020B0609040504020204" pitchFamily="49" charset="0"/>
              </a:rPr>
              <a:t>)) </a:t>
            </a:r>
            <a:r>
              <a:rPr lang="en-US" sz="1800" smtClean="0">
                <a:latin typeface="Lucida Console" panose="020B0609040504020204" pitchFamily="49" charset="0"/>
              </a:rPr>
              <a:t>AS v, reader AS r</a:t>
            </a:r>
            <a:br>
              <a:rPr lang="en-US" sz="1800" smtClean="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FROM </a:t>
            </a:r>
            <a:r>
              <a:rPr lang="en-US" sz="1800" err="1" smtClean="0">
                <a:latin typeface="Lucida Console" panose="020B0609040504020204" pitchFamily="49" charset="0"/>
              </a:rPr>
              <a:t>ivm_arv</a:t>
            </a:r>
            <a:r>
              <a:rPr lang="en-US" sz="1800" smtClean="0">
                <a:latin typeface="Lucida Console" panose="020B0609040504020204" pitchFamily="49" charset="0"/>
              </a:rPr>
              <a:t/>
            </a:r>
            <a:br>
              <a:rPr lang="en-US" sz="1800" smtClean="0">
                <a:latin typeface="Lucida Console" panose="020B0609040504020204" pitchFamily="49" charset="0"/>
              </a:rPr>
            </a:br>
            <a:r>
              <a:rPr lang="en-US" sz="1800" smtClean="0">
                <a:latin typeface="Lucida Console" panose="020B0609040504020204" pitchFamily="49" charset="0"/>
              </a:rPr>
              <a:t>WHERE reader = 8937;</a:t>
            </a:r>
            <a:endParaRPr lang="en-US" sz="18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 Tables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913" y="2438400"/>
            <a:ext cx="664797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Lucida Console" panose="020B0609040504020204" pitchFamily="49" charset="0"/>
              </a:rPr>
              <a:t>CREATE TABLE members (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id		integer PRIMARY KEY,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name		</a:t>
            </a:r>
            <a:r>
              <a:rPr lang="en-US" sz="1200" err="1" smtClean="0">
                <a:latin typeface="Lucida Console" panose="020B0609040504020204" pitchFamily="49" charset="0"/>
              </a:rPr>
              <a:t>varchar</a:t>
            </a:r>
            <a:r>
              <a:rPr lang="en-US" sz="1200" smtClean="0">
                <a:latin typeface="Lucida Console" panose="020B0609040504020204" pitchFamily="49" charset="0"/>
              </a:rPr>
              <a:t>(255),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nation		</a:t>
            </a:r>
            <a:r>
              <a:rPr lang="en-US" sz="1200" err="1" smtClean="0">
                <a:latin typeface="Lucida Console" panose="020B0609040504020204" pitchFamily="49" charset="0"/>
              </a:rPr>
              <a:t>varchar</a:t>
            </a:r>
            <a:r>
              <a:rPr lang="en-US" sz="1200" smtClean="0">
                <a:latin typeface="Lucida Console" panose="020B0609040504020204" pitchFamily="49" charset="0"/>
              </a:rPr>
              <a:t>(255),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birthday		date,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created		timestamp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CREATE TABLE topics (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id		integer PRIMARY KEY,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name		</a:t>
            </a:r>
            <a:r>
              <a:rPr lang="en-US" sz="1200" err="1" smtClean="0">
                <a:latin typeface="Lucida Console" panose="020B0609040504020204" pitchFamily="49" charset="0"/>
              </a:rPr>
              <a:t>varchar</a:t>
            </a:r>
            <a:r>
              <a:rPr lang="en-US" sz="1200" smtClean="0">
                <a:latin typeface="Lucida Console" panose="020B0609040504020204" pitchFamily="49" charset="0"/>
              </a:rPr>
              <a:t>(255)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CREATE TABLE posts (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id		integer PRIMARY KEY,		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author		integer references members(id),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title		</a:t>
            </a:r>
            <a:r>
              <a:rPr lang="en-US" sz="1200" err="1" smtClean="0">
                <a:latin typeface="Lucida Console" panose="020B0609040504020204" pitchFamily="49" charset="0"/>
              </a:rPr>
              <a:t>varchar</a:t>
            </a:r>
            <a:r>
              <a:rPr lang="en-US" sz="1200" smtClean="0">
                <a:latin typeface="Lucida Console" panose="020B0609040504020204" pitchFamily="49" charset="0"/>
              </a:rPr>
              <a:t>(255),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text		</a:t>
            </a:r>
            <a:r>
              <a:rPr lang="en-US" sz="1200" err="1" smtClean="0">
                <a:latin typeface="Lucida Console" panose="020B0609040504020204" pitchFamily="49" charset="0"/>
              </a:rPr>
              <a:t>varchar</a:t>
            </a:r>
            <a:r>
              <a:rPr lang="en-US" sz="1200" smtClean="0">
                <a:latin typeface="Lucida Console" panose="020B0609040504020204" pitchFamily="49" charset="0"/>
              </a:rPr>
              <a:t>(255),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topic		integer references topics(id),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created		timestamp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smtClean="0">
              <a:latin typeface="Lucida Console" panose="020B0609040504020204" pitchFamily="49" charset="0"/>
            </a:endParaRPr>
          </a:p>
          <a:p>
            <a:endParaRPr lang="en-US" sz="120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2438400"/>
            <a:ext cx="12312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Lucida Console" panose="020B0609040504020204" pitchFamily="49" charset="0"/>
              </a:rPr>
              <a:t>-- friend relationship is symmetric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CREATE TABLE friends (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x		integer references members(id),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y		integer references members(id),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created		timestamp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CREATE TABLE viewed (						-- had to change table name from "view" to "viewed"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reader		integer references members(id),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post		integer references posts(id)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56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Improvement</a:t>
            </a:r>
            <a:br>
              <a:rPr lang="en-US" smtClean="0"/>
            </a:br>
            <a:r>
              <a:rPr lang="en-US" sz="2000" smtClean="0"/>
              <a:t>Evaluation: INSERT INTO POSTS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Before: every time an author posted something, we had to update all tuples for all of his friends (increment denominator)</a:t>
            </a:r>
          </a:p>
          <a:p>
            <a:r>
              <a:rPr lang="en-US" smtClean="0"/>
              <a:t>After: every time an author posts something, we increment one number</a:t>
            </a:r>
          </a:p>
          <a:p>
            <a:r>
              <a:rPr lang="en-US" smtClean="0"/>
              <a:t>Evaluation</a:t>
            </a:r>
          </a:p>
          <a:p>
            <a:pPr lvl="1"/>
            <a:r>
              <a:rPr lang="en-US" smtClean="0"/>
              <a:t>The denser the friendship graph is, the better (1 instead of many updates)</a:t>
            </a:r>
          </a:p>
          <a:p>
            <a:pPr lvl="1"/>
            <a:r>
              <a:rPr lang="en-US" smtClean="0"/>
              <a:t>Query: do another query + add to denominator </a:t>
            </a:r>
            <a:br>
              <a:rPr lang="en-US" smtClean="0"/>
            </a:br>
            <a:r>
              <a:rPr lang="en-US" smtClean="0"/>
              <a:t>(could create index on author for temp table if n is big)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Improvement of other INSERTs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>
                <a:latin typeface="Lucida Console" panose="020B0609040504020204" pitchFamily="49" charset="0"/>
              </a:rPr>
              <a:t>INSERT INTO viewed</a:t>
            </a:r>
            <a:r>
              <a:rPr lang="en-US" smtClean="0"/>
              <a:t>: causes only 1 update </a:t>
            </a:r>
            <a:r>
              <a:rPr lang="en-US" err="1" smtClean="0"/>
              <a:t>ivm_arv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(increment numerator)</a:t>
            </a:r>
            <a:br>
              <a:rPr lang="en-US" smtClean="0"/>
            </a:br>
            <a:r>
              <a:rPr lang="en-US" smtClean="0"/>
              <a:t>=&gt; no further optimization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For alternative version: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INSERT INTO friends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: causes only 1 insertion into ivm_arv</a:t>
            </a:r>
            <a:br>
              <a:rPr lang="en-US">
                <a:solidFill>
                  <a:schemeClr val="bg1">
                    <a:lumMod val="65000"/>
                  </a:schemeClr>
                </a:solidFill>
              </a:rPr>
            </a:br>
            <a:r>
              <a:rPr lang="en-US">
                <a:solidFill>
                  <a:schemeClr val="bg1">
                    <a:lumMod val="65000"/>
                  </a:schemeClr>
                </a:solidFill>
              </a:rPr>
              <a:t>(insert </a:t>
            </a:r>
            <a:r>
              <a:rPr lang="en-US" sz="180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(x, y, 0, #posts)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tuple)</a:t>
            </a:r>
            <a:br>
              <a:rPr lang="en-US">
                <a:solidFill>
                  <a:schemeClr val="bg1">
                    <a:lumMod val="65000"/>
                  </a:schemeClr>
                </a:solidFill>
              </a:rPr>
            </a:br>
            <a:r>
              <a:rPr lang="en-US">
                <a:solidFill>
                  <a:schemeClr val="bg1">
                    <a:lumMod val="65000"/>
                  </a:schemeClr>
                </a:solidFill>
              </a:rPr>
              <a:t>=&gt; no further optimization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2: </a:t>
            </a:r>
            <a:r>
              <a:rPr lang="en-US" err="1" smtClean="0"/>
              <a:t>unoptimized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6713" y="1934817"/>
            <a:ext cx="9203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Lucida Console" panose="020B0609040504020204" pitchFamily="49" charset="0"/>
              </a:rPr>
              <a:t>SELECT (1.0 * </a:t>
            </a:r>
            <a:r>
              <a:rPr lang="en-US" sz="1200" err="1" smtClean="0">
                <a:latin typeface="Lucida Console" panose="020B0609040504020204" pitchFamily="49" charset="0"/>
              </a:rPr>
              <a:t>numerator.cnt</a:t>
            </a:r>
            <a:r>
              <a:rPr lang="en-US" sz="1200" smtClean="0">
                <a:latin typeface="Lucida Console" panose="020B0609040504020204" pitchFamily="49" charset="0"/>
              </a:rPr>
              <a:t> / </a:t>
            </a:r>
            <a:r>
              <a:rPr lang="en-US" sz="1200" err="1" smtClean="0">
                <a:latin typeface="Lucida Console" panose="020B0609040504020204" pitchFamily="49" charset="0"/>
              </a:rPr>
              <a:t>denominator.cnt</a:t>
            </a:r>
            <a:r>
              <a:rPr lang="en-US" sz="1200" smtClean="0">
                <a:latin typeface="Lucida Console" panose="020B0609040504020204" pitchFamily="49" charset="0"/>
              </a:rPr>
              <a:t>) AS v, </a:t>
            </a:r>
            <a:r>
              <a:rPr lang="en-US" sz="120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smtClean="0">
                <a:latin typeface="Lucida Console" panose="020B0609040504020204" pitchFamily="49" charset="0"/>
              </a:rPr>
              <a:t> as a, </a:t>
            </a:r>
            <a:r>
              <a:rPr lang="en-US" sz="1200" err="1" smtClean="0">
                <a:latin typeface="Lucida Console" panose="020B0609040504020204" pitchFamily="49" charset="0"/>
              </a:rPr>
              <a:t>numerator.reader</a:t>
            </a:r>
            <a:r>
              <a:rPr lang="en-US" sz="1200" smtClean="0">
                <a:latin typeface="Lucida Console" panose="020B0609040504020204" pitchFamily="49" charset="0"/>
              </a:rPr>
              <a:t> as r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FROM (SELECT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 AS author, </a:t>
            </a:r>
            <a:r>
              <a:rPr lang="en-US" sz="120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smtClean="0">
                <a:latin typeface="Lucida Console" panose="020B0609040504020204" pitchFamily="49" charset="0"/>
              </a:rPr>
              <a:t> AS reader, COUNT(*) AS </a:t>
            </a:r>
            <a:r>
              <a:rPr lang="en-US" sz="1200" err="1" smtClean="0">
                <a:latin typeface="Lucida Console" panose="020B0609040504020204" pitchFamily="49" charset="0"/>
              </a:rPr>
              <a:t>cnt</a:t>
            </a:r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		FROM posts, viewed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	WHERE posts.id = </a:t>
            </a:r>
            <a:r>
              <a:rPr lang="en-US" sz="1200" err="1" smtClean="0">
                <a:latin typeface="Lucida Console" panose="020B0609040504020204" pitchFamily="49" charset="0"/>
              </a:rPr>
              <a:t>viewed.post</a:t>
            </a:r>
            <a:r>
              <a:rPr lang="en-US" sz="1200" smtClean="0">
                <a:latin typeface="Lucida Console" panose="020B0609040504020204" pitchFamily="49" charset="0"/>
              </a:rPr>
              <a:t> AND </a:t>
            </a:r>
            <a:r>
              <a:rPr lang="en-US" sz="120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smtClean="0">
                <a:latin typeface="Lucida Console" panose="020B0609040504020204" pitchFamily="49" charset="0"/>
              </a:rPr>
              <a:t> = 8937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	GROUP BY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, </a:t>
            </a:r>
            <a:r>
              <a:rPr lang="en-US" sz="120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smtClean="0">
                <a:latin typeface="Lucida Console" panose="020B0609040504020204" pitchFamily="49" charset="0"/>
              </a:rPr>
              <a:t>) AS numerator,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(SELECT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 AS author, COUNT(*) AS </a:t>
            </a:r>
            <a:r>
              <a:rPr lang="en-US" sz="1200" err="1" smtClean="0">
                <a:latin typeface="Lucida Console" panose="020B0609040504020204" pitchFamily="49" charset="0"/>
              </a:rPr>
              <a:t>cnt</a:t>
            </a:r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		FROM posts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	GROUP BY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) AS denominator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WHERE </a:t>
            </a:r>
            <a:r>
              <a:rPr lang="en-US" sz="120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smtClean="0">
                <a:latin typeface="Lucida Console" panose="020B0609040504020204" pitchFamily="49" charset="0"/>
              </a:rPr>
              <a:t> = </a:t>
            </a:r>
            <a:r>
              <a:rPr lang="en-US" sz="1200" err="1" smtClean="0">
                <a:latin typeface="Lucida Console" panose="020B0609040504020204" pitchFamily="49" charset="0"/>
              </a:rPr>
              <a:t>denominator.author</a:t>
            </a:r>
            <a:r>
              <a:rPr lang="en-US" sz="1200" smtClean="0">
                <a:latin typeface="Lucida Console" panose="020B0609040504020204" pitchFamily="49" charset="0"/>
              </a:rPr>
              <a:t>;</a:t>
            </a:r>
            <a:endParaRPr lang="en-US" sz="12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Query 2: without IVM, indices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all indices from Query 1 + some more</a:t>
            </a:r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592" y="1690688"/>
            <a:ext cx="619547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4947" y="0"/>
            <a:ext cx="10515600" cy="1325563"/>
          </a:xfrm>
        </p:spPr>
        <p:txBody>
          <a:bodyPr/>
          <a:lstStyle/>
          <a:p>
            <a:r>
              <a:rPr lang="en-US" smtClean="0"/>
              <a:t>Query 2: IVM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843" y="1439231"/>
            <a:ext cx="41633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smtClean="0">
                <a:latin typeface="Lucida Console" panose="020B0609040504020204" pitchFamily="49" charset="0"/>
              </a:rPr>
              <a:t>CREATE TABLE ivm_nrv (</a:t>
            </a:r>
          </a:p>
          <a:p>
            <a:r>
              <a:rPr lang="sv-SE" sz="1200" smtClean="0">
                <a:latin typeface="Lucida Console" panose="020B0609040504020204" pitchFamily="49" charset="0"/>
              </a:rPr>
              <a:t>	nation		varchar(255),</a:t>
            </a:r>
          </a:p>
          <a:p>
            <a:r>
              <a:rPr lang="sv-SE" sz="1200" smtClean="0">
                <a:latin typeface="Lucida Console" panose="020B0609040504020204" pitchFamily="49" charset="0"/>
              </a:rPr>
              <a:t>	reader		integer,</a:t>
            </a:r>
          </a:p>
          <a:p>
            <a:r>
              <a:rPr lang="sv-SE" sz="1200" smtClean="0">
                <a:latin typeface="Lucida Console" panose="020B0609040504020204" pitchFamily="49" charset="0"/>
              </a:rPr>
              <a:t>	numerator		integer,</a:t>
            </a:r>
          </a:p>
          <a:p>
            <a:r>
              <a:rPr lang="sv-SE" sz="1200" smtClean="0">
                <a:latin typeface="Lucida Console" panose="020B0609040504020204" pitchFamily="49" charset="0"/>
              </a:rPr>
              <a:t>	denominator	integer</a:t>
            </a:r>
          </a:p>
          <a:p>
            <a:r>
              <a:rPr lang="sv-SE" sz="1200" smtClean="0">
                <a:latin typeface="Lucida Console" panose="020B0609040504020204" pitchFamily="49" charset="0"/>
              </a:rPr>
              <a:t>);</a:t>
            </a:r>
          </a:p>
          <a:p>
            <a:endParaRPr lang="sv-SE" sz="1200">
              <a:latin typeface="Lucida Console" panose="020B0609040504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4" y="1104329"/>
            <a:ext cx="75221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2: IVM (Explanation)</a:t>
            </a:r>
            <a:br>
              <a:rPr lang="en-US" smtClean="0"/>
            </a:br>
            <a:r>
              <a:rPr lang="en-US" sz="2400" smtClean="0"/>
              <a:t>INSERT INTO VIEWED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4" y="1630015"/>
            <a:ext cx="9730410" cy="73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2: IVM (Explanation)</a:t>
            </a:r>
            <a:br>
              <a:rPr lang="en-US" smtClean="0"/>
            </a:br>
            <a:r>
              <a:rPr lang="en-US" sz="2400" smtClean="0"/>
              <a:t>INSERT INTO POSTS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 author’s nation</a:t>
            </a:r>
          </a:p>
          <a:p>
            <a:r>
              <a:rPr lang="en-US" smtClean="0"/>
              <a:t>For all of author’s friends</a:t>
            </a:r>
          </a:p>
          <a:p>
            <a:pPr lvl="1"/>
            <a:r>
              <a:rPr lang="en-US" smtClean="0"/>
              <a:t>INCREMENT denominator of tuples in </a:t>
            </a:r>
            <a:r>
              <a:rPr lang="en-US" err="1" smtClean="0"/>
              <a:t>ivm_nrv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WHERE nation=author’s nation AND reader=friend</a:t>
            </a:r>
            <a:br>
              <a:rPr lang="en-US" smtClean="0"/>
            </a:br>
            <a:r>
              <a:rPr lang="en-US" smtClean="0"/>
              <a:t>(if tuple exists)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97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2: IVM (Explanation)</a:t>
            </a:r>
            <a:br>
              <a:rPr lang="en-US" smtClean="0"/>
            </a:br>
            <a:r>
              <a:rPr lang="en-US" sz="2400" smtClean="0"/>
              <a:t>INSERT INTO FRIENDS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 friends (x)’s nation</a:t>
            </a:r>
          </a:p>
          <a:p>
            <a:r>
              <a:rPr lang="en-US" smtClean="0"/>
              <a:t>If there is a tuple for nation, friend (x) in </a:t>
            </a:r>
            <a:r>
              <a:rPr lang="en-US" err="1" smtClean="0"/>
              <a:t>ivm_nrv</a:t>
            </a:r>
            <a:endParaRPr lang="en-US"/>
          </a:p>
          <a:p>
            <a:pPr lvl="1"/>
            <a:r>
              <a:rPr lang="en-US" smtClean="0"/>
              <a:t>INCREMENT tuple by number of friend (x)’s posts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7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2: IVM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/>
              <a:t>Indices)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40" y="315096"/>
            <a:ext cx="7223560" cy="640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" y="3108325"/>
            <a:ext cx="501476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5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2: IVM Improvement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Same as for Query 1</a:t>
            </a:r>
          </a:p>
          <a:p>
            <a:r>
              <a:rPr lang="en-US" sz="1800" smtClean="0">
                <a:latin typeface="Lucida Console" panose="020B0609040504020204" pitchFamily="49" charset="0"/>
              </a:rPr>
              <a:t>INSERT INTO posts</a:t>
            </a:r>
            <a:r>
              <a:rPr lang="en-US" smtClean="0"/>
              <a:t>: store in </a:t>
            </a:r>
            <a:r>
              <a:rPr lang="en-US" err="1" smtClean="0"/>
              <a:t>temp_posts</a:t>
            </a:r>
            <a:r>
              <a:rPr lang="en-US" smtClean="0"/>
              <a:t> until n tuples reached</a:t>
            </a:r>
          </a:p>
          <a:p>
            <a:pPr lvl="1"/>
            <a:r>
              <a:rPr lang="en-US" smtClean="0"/>
              <a:t>Check all of </a:t>
            </a:r>
            <a:r>
              <a:rPr lang="en-US" err="1" smtClean="0"/>
              <a:t>post.author.friends</a:t>
            </a:r>
            <a:r>
              <a:rPr lang="en-US" smtClean="0"/>
              <a:t>, increment (</a:t>
            </a:r>
            <a:r>
              <a:rPr lang="en-US" err="1" smtClean="0"/>
              <a:t>post.author.nation</a:t>
            </a:r>
            <a:r>
              <a:rPr lang="en-US" smtClean="0"/>
              <a:t>, friend) by SUM(posts by author)</a:t>
            </a:r>
          </a:p>
          <a:p>
            <a:r>
              <a:rPr lang="en-US" sz="1800" smtClean="0">
                <a:latin typeface="Lucida Console" panose="020B0609040504020204" pitchFamily="49" charset="0"/>
              </a:rPr>
              <a:t>INSERT INTO friends</a:t>
            </a:r>
            <a:r>
              <a:rPr lang="en-US" smtClean="0"/>
              <a:t>: just 1 increment</a:t>
            </a:r>
            <a:br>
              <a:rPr lang="en-US" smtClean="0"/>
            </a:br>
            <a:r>
              <a:rPr lang="en-US" smtClean="0"/>
              <a:t>=&gt; no optimization</a:t>
            </a:r>
          </a:p>
          <a:p>
            <a:r>
              <a:rPr lang="en-US" sz="1800" smtClean="0">
                <a:latin typeface="Lucida Console" panose="020B0609040504020204" pitchFamily="49" charset="0"/>
              </a:rPr>
              <a:t>INSERT INTO viewed</a:t>
            </a:r>
            <a:r>
              <a:rPr lang="en-US" smtClean="0"/>
              <a:t>: just 1 update/insert</a:t>
            </a:r>
            <a:br>
              <a:rPr lang="en-US" smtClean="0"/>
            </a:br>
            <a:r>
              <a:rPr lang="en-US" smtClean="0"/>
              <a:t>=&gt; no optimization</a:t>
            </a:r>
          </a:p>
        </p:txBody>
      </p:sp>
    </p:spTree>
    <p:extLst>
      <p:ext uri="{BB962C8B-B14F-4D97-AF65-F5344CB8AC3E}">
        <p14:creationId xmlns:p14="http://schemas.microsoft.com/office/powerpoint/2010/main" val="63889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Workload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Separate inserts </a:t>
            </a:r>
            <a:br>
              <a:rPr lang="en-US" smtClean="0"/>
            </a:br>
            <a:r>
              <a:rPr lang="en-US" sz="1800" smtClean="0"/>
              <a:t>10000 members, 10000 friends, 15000 topics, 7500 posts, 10000 views</a:t>
            </a:r>
          </a:p>
          <a:p>
            <a:r>
              <a:rPr lang="en-US" smtClean="0"/>
              <a:t>Activity mix</a:t>
            </a:r>
            <a:br>
              <a:rPr lang="en-US" smtClean="0"/>
            </a:br>
            <a:r>
              <a:rPr lang="en-US" sz="1800" smtClean="0"/>
              <a:t>25000 insertions</a:t>
            </a:r>
          </a:p>
          <a:p>
            <a:pPr lvl="1"/>
            <a:r>
              <a:rPr lang="en-US" sz="1800" smtClean="0"/>
              <a:t>10% members</a:t>
            </a:r>
          </a:p>
          <a:p>
            <a:pPr lvl="1"/>
            <a:r>
              <a:rPr lang="en-US" sz="1800" smtClean="0"/>
              <a:t>20% friends</a:t>
            </a:r>
          </a:p>
          <a:p>
            <a:pPr lvl="1"/>
            <a:r>
              <a:rPr lang="en-US" sz="1800" smtClean="0"/>
              <a:t>5% topics</a:t>
            </a:r>
          </a:p>
          <a:p>
            <a:pPr lvl="1"/>
            <a:r>
              <a:rPr lang="en-US" sz="1800" smtClean="0"/>
              <a:t>25% posts</a:t>
            </a:r>
          </a:p>
          <a:p>
            <a:pPr lvl="1"/>
            <a:r>
              <a:rPr lang="en-US" sz="1800" smtClean="0"/>
              <a:t>40% </a:t>
            </a:r>
            <a:r>
              <a:rPr lang="en-US" sz="1800" smtClean="0"/>
              <a:t>views</a:t>
            </a:r>
          </a:p>
          <a:p>
            <a:pPr lvl="1"/>
            <a:r>
              <a:rPr lang="en-US" sz="1800" smtClean="0"/>
              <a:t>next operation independent of previous operation</a:t>
            </a:r>
            <a:endParaRPr lang="en-US" sz="1800" smtClean="0"/>
          </a:p>
          <a:p>
            <a:r>
              <a:rPr lang="en-US" smtClean="0"/>
              <a:t>10000 queries (query 1 and query 2 each)</a:t>
            </a:r>
            <a:br>
              <a:rPr lang="en-US" smtClean="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943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Programming: Query 1</a:t>
            </a:r>
            <a:br>
              <a:rPr lang="en-US" smtClean="0"/>
            </a:br>
            <a:r>
              <a:rPr lang="en-US" sz="2000" smtClean="0"/>
              <a:t>Partition by author</a:t>
            </a:r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702365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 1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Members </a:t>
            </a:r>
            <a:br>
              <a:rPr lang="en-US" smtClean="0"/>
            </a:br>
            <a:r>
              <a:rPr lang="en-US" smtClean="0"/>
              <a:t>round robin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88295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 2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Members</a:t>
            </a:r>
            <a:br>
              <a:rPr lang="en-US" smtClean="0"/>
            </a:br>
            <a:r>
              <a:rPr lang="en-US" smtClean="0"/>
              <a:t>round robin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79700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 3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Members</a:t>
            </a:r>
            <a:br>
              <a:rPr lang="en-US" smtClean="0"/>
            </a:br>
            <a:r>
              <a:rPr lang="en-US" smtClean="0"/>
              <a:t>round robin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5374" y="4234070"/>
            <a:ext cx="66762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Distribute members round robin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Store posts on the author’s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Store views (post, reader) on post.author’s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Query 1 (given p, r): send to p.author’s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Generate numerator: all views for posts of a are on that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Generate denominator: all posts of a are on that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Query can be answered without moving data around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98190" y="4234070"/>
            <a:ext cx="38000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Query Execution: For every member,</a:t>
            </a:r>
          </a:p>
          <a:p>
            <a:r>
              <a:rPr lang="en-US" smtClean="0"/>
              <a:t>for all distinct readers of his/her posts,</a:t>
            </a:r>
          </a:p>
          <a:p>
            <a:r>
              <a:rPr lang="en-US" smtClean="0"/>
              <a:t>get #posts and #posts read by reader</a:t>
            </a:r>
          </a:p>
          <a:p>
            <a:endParaRPr lang="en-US"/>
          </a:p>
          <a:p>
            <a:r>
              <a:rPr lang="en-US" smtClean="0"/>
              <a:t>Execute Query 1 on all nodes multiple</a:t>
            </a:r>
          </a:p>
          <a:p>
            <a:r>
              <a:rPr lang="en-US" smtClean="0"/>
              <a:t>times independently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79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Programming: Query </a:t>
            </a:r>
            <a:r>
              <a:rPr lang="en-US"/>
              <a:t>2</a:t>
            </a:r>
            <a:r>
              <a:rPr lang="en-US" smtClean="0"/>
              <a:t/>
            </a:r>
            <a:br>
              <a:rPr lang="en-US" smtClean="0"/>
            </a:br>
            <a:r>
              <a:rPr lang="en-US" sz="2000" smtClean="0"/>
              <a:t>Partition by nation</a:t>
            </a:r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702365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 1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USA, Netherlands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88295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 2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China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74225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 3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Germany, Japan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10171" y="4087260"/>
            <a:ext cx="57281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Distribute members, their posts and views of their posts</a:t>
            </a:r>
            <a:br>
              <a:rPr lang="en-US" smtClean="0"/>
            </a:br>
            <a:r>
              <a:rPr lang="en-US" smtClean="0"/>
              <a:t>according to their 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Gather statistics before partitioning: try to keep amount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of data constant per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“Replication” </a:t>
            </a:r>
            <a:r>
              <a:rPr lang="en-US" smtClean="0"/>
              <a:t>of </a:t>
            </a:r>
            <a:r>
              <a:rPr lang="en-US" smtClean="0">
                <a:latin typeface="Lucida Console" panose="020B0609040504020204" pitchFamily="49" charset="0"/>
              </a:rPr>
              <a:t>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Does not </a:t>
            </a:r>
            <a:r>
              <a:rPr lang="en-US" smtClean="0"/>
              <a:t>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Run Query 2 on every node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multiple times independently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9173" y="5841586"/>
            <a:ext cx="34722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Query Execution: For every distinct reader,</a:t>
            </a:r>
          </a:p>
          <a:p>
            <a:r>
              <a:rPr lang="en-US" sz="1400" smtClean="0"/>
              <a:t>get all his friends’ posts and the posts he/she</a:t>
            </a:r>
          </a:p>
          <a:p>
            <a:r>
              <a:rPr lang="en-US" sz="1400" smtClean="0"/>
              <a:t>read (group by nation).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447" y="4087260"/>
            <a:ext cx="3659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Lucida Console" panose="020B0609040504020204" pitchFamily="49" charset="0"/>
              </a:rPr>
              <a:t>members</a:t>
            </a:r>
            <a:r>
              <a:rPr lang="en-US" smtClean="0"/>
              <a:t> from USA, Netherlands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Lucida Console" panose="020B0609040504020204" pitchFamily="49" charset="0"/>
              </a:rPr>
              <a:t>posts</a:t>
            </a:r>
            <a:r>
              <a:rPr lang="en-US" smtClean="0"/>
              <a:t> where author =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Lucida Console" panose="020B0609040504020204" pitchFamily="49" charset="0"/>
              </a:rPr>
              <a:t>views</a:t>
            </a:r>
            <a:r>
              <a:rPr lang="en-US" smtClean="0"/>
              <a:t> where post.author =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Lucida Console" panose="020B0609040504020204" pitchFamily="49" charset="0"/>
              </a:rPr>
              <a:t>friends</a:t>
            </a:r>
            <a:r>
              <a:rPr lang="en-US" smtClean="0"/>
              <a:t> where x =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Programming: Query </a:t>
            </a:r>
            <a:r>
              <a:rPr lang="en-US"/>
              <a:t>2</a:t>
            </a:r>
            <a:r>
              <a:rPr lang="en-US" smtClean="0"/>
              <a:t/>
            </a:r>
            <a:br>
              <a:rPr lang="en-US" smtClean="0"/>
            </a:br>
            <a:r>
              <a:rPr lang="en-US" sz="2000" smtClean="0"/>
              <a:t>Partition by author</a:t>
            </a:r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702365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 1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Members</a:t>
            </a:r>
            <a:br>
              <a:rPr lang="en-US" smtClean="0"/>
            </a:br>
            <a:r>
              <a:rPr lang="en-US" smtClean="0"/>
              <a:t>round robin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88295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 2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Members</a:t>
            </a:r>
          </a:p>
          <a:p>
            <a:pPr algn="ctr"/>
            <a:r>
              <a:rPr lang="en-US" smtClean="0"/>
              <a:t>round robin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74225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 3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Members</a:t>
            </a:r>
            <a:br>
              <a:rPr lang="en-US" smtClean="0"/>
            </a:br>
            <a:r>
              <a:rPr lang="en-US" smtClean="0"/>
              <a:t>round robin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59607" y="4087260"/>
            <a:ext cx="6904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For every distinct viewed.reader: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count number of posts read GROUP BY 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count number of posts of all friends GROUP BY nation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mtClean="0"/>
              <a:t>send to hash(nation) (single tuple per node)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mtClean="0"/>
              <a:t>send to hash(viewed.reader) (multiple tuples at once)</a:t>
            </a:r>
          </a:p>
          <a:p>
            <a:pPr lvl="1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447" y="4087260"/>
            <a:ext cx="3450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Lucida Console" panose="020B0609040504020204" pitchFamily="49" charset="0"/>
              </a:rPr>
              <a:t>members</a:t>
            </a:r>
            <a:r>
              <a:rPr lang="en-US" smtClean="0"/>
              <a:t> from 1-1000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Lucida Console" panose="020B0609040504020204" pitchFamily="49" charset="0"/>
              </a:rPr>
              <a:t>posts</a:t>
            </a:r>
            <a:r>
              <a:rPr lang="en-US" smtClean="0"/>
              <a:t> where author =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Lucida Console" panose="020B0609040504020204" pitchFamily="49" charset="0"/>
              </a:rPr>
              <a:t>views</a:t>
            </a:r>
            <a:r>
              <a:rPr lang="en-US" smtClean="0"/>
              <a:t> where post.author =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Lucida Console" panose="020B0609040504020204" pitchFamily="49" charset="0"/>
              </a:rPr>
              <a:t>friends</a:t>
            </a:r>
            <a:r>
              <a:rPr lang="en-US" smtClean="0"/>
              <a:t> where x =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8447" y="5841586"/>
            <a:ext cx="10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a: less traffic, scaling limited by number of nations (and prone to skew)</a:t>
            </a:r>
          </a:p>
          <a:p>
            <a:r>
              <a:rPr lang="en-US" smtClean="0"/>
              <a:t>b: more traffic, better scaling, less prone to skew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 Reduce: Query </a:t>
            </a:r>
            <a:r>
              <a:rPr lang="en-US" smtClean="0"/>
              <a:t>1</a:t>
            </a:r>
            <a:br>
              <a:rPr lang="en-US" smtClean="0"/>
            </a:br>
            <a:r>
              <a:rPr lang="en-US" sz="2000" smtClean="0"/>
              <a:t>Assuming round-robin distribution of members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55" y="2336562"/>
            <a:ext cx="7929923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8355" y="5097643"/>
            <a:ext cx="785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Improvement: generate exact value already in mapper, reducer just outputs result.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6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 Reduce: Query </a:t>
            </a:r>
            <a:r>
              <a:rPr lang="en-US" smtClean="0"/>
              <a:t>2</a:t>
            </a:r>
            <a:br>
              <a:rPr lang="en-US" smtClean="0"/>
            </a:br>
            <a:r>
              <a:rPr lang="en-US" sz="2000" smtClean="0"/>
              <a:t>Assuming round-robin distribution of members, replication of friends table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39" y="1825625"/>
            <a:ext cx="975998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</a:t>
            </a:r>
            <a:r>
              <a:rPr lang="en-US" err="1" smtClean="0"/>
              <a:t>unoptimized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6713" y="1934817"/>
            <a:ext cx="9203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Lucida Console" panose="020B0609040504020204" pitchFamily="49" charset="0"/>
              </a:rPr>
              <a:t>SELECT (1.0 * </a:t>
            </a:r>
            <a:r>
              <a:rPr lang="en-US" sz="1200" err="1" smtClean="0">
                <a:latin typeface="Lucida Console" panose="020B0609040504020204" pitchFamily="49" charset="0"/>
              </a:rPr>
              <a:t>numerator.cnt</a:t>
            </a:r>
            <a:r>
              <a:rPr lang="en-US" sz="1200" smtClean="0">
                <a:latin typeface="Lucida Console" panose="020B0609040504020204" pitchFamily="49" charset="0"/>
              </a:rPr>
              <a:t> / </a:t>
            </a:r>
            <a:r>
              <a:rPr lang="en-US" sz="1200" err="1" smtClean="0">
                <a:latin typeface="Lucida Console" panose="020B0609040504020204" pitchFamily="49" charset="0"/>
              </a:rPr>
              <a:t>denominator.cnt</a:t>
            </a:r>
            <a:r>
              <a:rPr lang="en-US" sz="1200" smtClean="0">
                <a:latin typeface="Lucida Console" panose="020B0609040504020204" pitchFamily="49" charset="0"/>
              </a:rPr>
              <a:t>) AS v, </a:t>
            </a:r>
            <a:r>
              <a:rPr lang="en-US" sz="120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smtClean="0">
                <a:latin typeface="Lucida Console" panose="020B0609040504020204" pitchFamily="49" charset="0"/>
              </a:rPr>
              <a:t> as a, </a:t>
            </a:r>
            <a:r>
              <a:rPr lang="en-US" sz="1200" err="1" smtClean="0">
                <a:latin typeface="Lucida Console" panose="020B0609040504020204" pitchFamily="49" charset="0"/>
              </a:rPr>
              <a:t>numerator.reader</a:t>
            </a:r>
            <a:r>
              <a:rPr lang="en-US" sz="1200" smtClean="0">
                <a:latin typeface="Lucida Console" panose="020B0609040504020204" pitchFamily="49" charset="0"/>
              </a:rPr>
              <a:t> as r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FROM (SELECT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 AS author, </a:t>
            </a:r>
            <a:r>
              <a:rPr lang="en-US" sz="120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smtClean="0">
                <a:latin typeface="Lucida Console" panose="020B0609040504020204" pitchFamily="49" charset="0"/>
              </a:rPr>
              <a:t> AS reader, COUNT(*) AS </a:t>
            </a:r>
            <a:r>
              <a:rPr lang="en-US" sz="1200" err="1" smtClean="0">
                <a:latin typeface="Lucida Console" panose="020B0609040504020204" pitchFamily="49" charset="0"/>
              </a:rPr>
              <a:t>cnt</a:t>
            </a:r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		FROM posts, viewed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	WHERE posts.id = </a:t>
            </a:r>
            <a:r>
              <a:rPr lang="en-US" sz="1200" err="1" smtClean="0">
                <a:latin typeface="Lucida Console" panose="020B0609040504020204" pitchFamily="49" charset="0"/>
              </a:rPr>
              <a:t>viewed.post</a:t>
            </a:r>
            <a:r>
              <a:rPr lang="en-US" sz="1200" smtClean="0">
                <a:latin typeface="Lucida Console" panose="020B0609040504020204" pitchFamily="49" charset="0"/>
              </a:rPr>
              <a:t> AND </a:t>
            </a:r>
            <a:r>
              <a:rPr lang="en-US" sz="120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smtClean="0">
                <a:latin typeface="Lucida Console" panose="020B0609040504020204" pitchFamily="49" charset="0"/>
              </a:rPr>
              <a:t> = 8937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	GROUP BY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, </a:t>
            </a:r>
            <a:r>
              <a:rPr lang="en-US" sz="120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smtClean="0">
                <a:latin typeface="Lucida Console" panose="020B0609040504020204" pitchFamily="49" charset="0"/>
              </a:rPr>
              <a:t>) AS numerator,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(SELECT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 AS author, COUNT(*) AS </a:t>
            </a:r>
            <a:r>
              <a:rPr lang="en-US" sz="1200" err="1" smtClean="0">
                <a:latin typeface="Lucida Console" panose="020B0609040504020204" pitchFamily="49" charset="0"/>
              </a:rPr>
              <a:t>cnt</a:t>
            </a:r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		FROM posts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	GROUP BY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) AS denominator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WHERE </a:t>
            </a:r>
            <a:r>
              <a:rPr lang="en-US" sz="120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smtClean="0">
                <a:latin typeface="Lucida Console" panose="020B0609040504020204" pitchFamily="49" charset="0"/>
              </a:rPr>
              <a:t> = </a:t>
            </a:r>
            <a:r>
              <a:rPr lang="en-US" sz="1200" err="1" smtClean="0">
                <a:latin typeface="Lucida Console" panose="020B0609040504020204" pitchFamily="49" charset="0"/>
              </a:rPr>
              <a:t>denominator.author</a:t>
            </a:r>
            <a:r>
              <a:rPr lang="en-US" sz="1200" smtClean="0">
                <a:latin typeface="Lucida Console" panose="020B0609040504020204" pitchFamily="49" charset="0"/>
              </a:rPr>
              <a:t>;</a:t>
            </a:r>
            <a:endParaRPr lang="en-US" sz="1200"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713" y="4221571"/>
            <a:ext cx="1142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Calculate numerator (#posts) for all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Calculate denominator (#read posts) for all authors, readers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without IVM, indices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68" y="2041117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>
                <a:latin typeface="Lucida Console" panose="020B0609040504020204" pitchFamily="49" charset="0"/>
              </a:rPr>
              <a:t>CREATE INDEX ON viewed using hash (reader);</a:t>
            </a:r>
          </a:p>
          <a:p>
            <a:r>
              <a:rPr lang="en-US" sz="1400" smtClean="0">
                <a:latin typeface="Lucida Console" panose="020B0609040504020204" pitchFamily="49" charset="0"/>
              </a:rPr>
              <a:t>CREATE </a:t>
            </a:r>
            <a:r>
              <a:rPr lang="en-US" sz="1400" smtClean="0">
                <a:latin typeface="Lucida Console" panose="020B0609040504020204" pitchFamily="49" charset="0"/>
              </a:rPr>
              <a:t>INDEX ON posts using hash (id);		</a:t>
            </a:r>
          </a:p>
          <a:p>
            <a:r>
              <a:rPr lang="en-US" sz="1400" smtClean="0">
                <a:latin typeface="Lucida Console" panose="020B0609040504020204" pitchFamily="49" charset="0"/>
              </a:rPr>
              <a:t>CREATE INDEX ON posts using </a:t>
            </a:r>
            <a:r>
              <a:rPr lang="en-US" sz="1400" err="1" smtClean="0">
                <a:latin typeface="Lucida Console" panose="020B0609040504020204" pitchFamily="49" charset="0"/>
              </a:rPr>
              <a:t>btree</a:t>
            </a:r>
            <a:r>
              <a:rPr lang="en-US" sz="1400" smtClean="0">
                <a:latin typeface="Lucida Console" panose="020B0609040504020204" pitchFamily="49" charset="0"/>
              </a:rPr>
              <a:t> (author);	</a:t>
            </a:r>
          </a:p>
          <a:p>
            <a:pPr marL="0" indent="0">
              <a:buNone/>
            </a:pPr>
            <a:endParaRPr lang="en-US" sz="1400" smtClean="0">
              <a:latin typeface="Lucida Console" panose="020B0609040504020204" pitchFamily="49" charset="0"/>
            </a:endParaRPr>
          </a:p>
          <a:p>
            <a:r>
              <a:rPr lang="en-US" sz="1400" smtClean="0"/>
              <a:t>For random access, hash index is better than B+ tree index</a:t>
            </a:r>
            <a:endParaRPr 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592" y="1690688"/>
            <a:ext cx="6195478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032634">
            <a:off x="6796229" y="4933021"/>
            <a:ext cx="3849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later...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56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Materialized Views (MV)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9614" y="1636643"/>
            <a:ext cx="119923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Lucida Console" panose="020B0609040504020204" pitchFamily="49" charset="0"/>
              </a:rPr>
              <a:t>CREATE MATERIALIZED VIEW </a:t>
            </a:r>
            <a:r>
              <a:rPr lang="en-US" sz="1200" err="1" smtClean="0">
                <a:latin typeface="Lucida Console" panose="020B0609040504020204" pitchFamily="49" charset="0"/>
              </a:rPr>
              <a:t>mv_arv</a:t>
            </a:r>
            <a:r>
              <a:rPr lang="en-US" sz="1200" smtClean="0">
                <a:latin typeface="Lucida Console" panose="020B0609040504020204" pitchFamily="49" charset="0"/>
              </a:rPr>
              <a:t> AS (SELECT (1.0 * </a:t>
            </a:r>
            <a:r>
              <a:rPr lang="en-US" sz="1200" err="1" smtClean="0">
                <a:latin typeface="Lucida Console" panose="020B0609040504020204" pitchFamily="49" charset="0"/>
              </a:rPr>
              <a:t>numerator.cnt</a:t>
            </a:r>
            <a:r>
              <a:rPr lang="en-US" sz="1200" smtClean="0">
                <a:latin typeface="Lucida Console" panose="020B0609040504020204" pitchFamily="49" charset="0"/>
              </a:rPr>
              <a:t> / </a:t>
            </a:r>
            <a:r>
              <a:rPr lang="en-US" sz="1200" err="1" smtClean="0">
                <a:latin typeface="Lucida Console" panose="020B0609040504020204" pitchFamily="49" charset="0"/>
              </a:rPr>
              <a:t>denominator.cnt</a:t>
            </a:r>
            <a:r>
              <a:rPr lang="en-US" sz="1200" smtClean="0">
                <a:latin typeface="Lucida Console" panose="020B0609040504020204" pitchFamily="49" charset="0"/>
              </a:rPr>
              <a:t>) AS ratio, </a:t>
            </a:r>
            <a:r>
              <a:rPr lang="en-US" sz="120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smtClean="0">
                <a:latin typeface="Lucida Console" panose="020B0609040504020204" pitchFamily="49" charset="0"/>
              </a:rPr>
              <a:t>, </a:t>
            </a:r>
            <a:r>
              <a:rPr lang="en-US" sz="1200" err="1" smtClean="0">
                <a:latin typeface="Lucida Console" panose="020B0609040504020204" pitchFamily="49" charset="0"/>
              </a:rPr>
              <a:t>numerator.reader</a:t>
            </a:r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FROM (SELECT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 AS author, </a:t>
            </a:r>
            <a:r>
              <a:rPr lang="en-US" sz="120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smtClean="0">
                <a:latin typeface="Lucida Console" panose="020B0609040504020204" pitchFamily="49" charset="0"/>
              </a:rPr>
              <a:t> AS reader, COUNT(*) AS </a:t>
            </a:r>
            <a:r>
              <a:rPr lang="en-US" sz="1200" err="1" smtClean="0">
                <a:latin typeface="Lucida Console" panose="020B0609040504020204" pitchFamily="49" charset="0"/>
              </a:rPr>
              <a:t>cnt</a:t>
            </a:r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		FROM posts, viewed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	WHERE posts.id = </a:t>
            </a:r>
            <a:r>
              <a:rPr lang="en-US" sz="1200" err="1" smtClean="0">
                <a:latin typeface="Lucida Console" panose="020B0609040504020204" pitchFamily="49" charset="0"/>
              </a:rPr>
              <a:t>viewed.post</a:t>
            </a:r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		GROUP BY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, </a:t>
            </a:r>
            <a:r>
              <a:rPr lang="en-US" sz="120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smtClean="0">
                <a:latin typeface="Lucida Console" panose="020B0609040504020204" pitchFamily="49" charset="0"/>
              </a:rPr>
              <a:t>) AS numerator,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(SELECT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 AS author, COUNT(*) AS </a:t>
            </a:r>
            <a:r>
              <a:rPr lang="en-US" sz="1200" err="1" smtClean="0">
                <a:latin typeface="Lucida Console" panose="020B0609040504020204" pitchFamily="49" charset="0"/>
              </a:rPr>
              <a:t>cnt</a:t>
            </a:r>
            <a:endParaRPr lang="en-US" sz="1200" smtClean="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		FROM posts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		GROUP BY </a:t>
            </a:r>
            <a:r>
              <a:rPr lang="en-US" sz="1200" err="1" smtClean="0">
                <a:latin typeface="Lucida Console" panose="020B0609040504020204" pitchFamily="49" charset="0"/>
              </a:rPr>
              <a:t>posts.author</a:t>
            </a:r>
            <a:r>
              <a:rPr lang="en-US" sz="1200" smtClean="0">
                <a:latin typeface="Lucida Console" panose="020B0609040504020204" pitchFamily="49" charset="0"/>
              </a:rPr>
              <a:t>) AS denominator</a:t>
            </a:r>
          </a:p>
          <a:p>
            <a:r>
              <a:rPr lang="en-US" sz="1200" smtClean="0">
                <a:latin typeface="Lucida Console" panose="020B0609040504020204" pitchFamily="49" charset="0"/>
              </a:rPr>
              <a:t>WHERE </a:t>
            </a:r>
            <a:r>
              <a:rPr lang="en-US" sz="120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smtClean="0">
                <a:latin typeface="Lucida Console" panose="020B0609040504020204" pitchFamily="49" charset="0"/>
              </a:rPr>
              <a:t> = </a:t>
            </a:r>
            <a:r>
              <a:rPr lang="en-US" sz="1200" err="1" smtClean="0">
                <a:latin typeface="Lucida Console" panose="020B0609040504020204" pitchFamily="49" charset="0"/>
              </a:rPr>
              <a:t>denominator.author</a:t>
            </a:r>
            <a:r>
              <a:rPr lang="en-US" sz="120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smtClean="0">
              <a:latin typeface="Lucida Console" panose="020B0609040504020204" pitchFamily="49" charset="0"/>
            </a:endParaRPr>
          </a:p>
          <a:p>
            <a:endParaRPr lang="en-US" sz="1200">
              <a:latin typeface="Lucida Console" panose="020B0609040504020204" pitchFamily="49" charset="0"/>
            </a:endParaRPr>
          </a:p>
          <a:p>
            <a:r>
              <a:rPr lang="en-US" sz="1200" smtClean="0">
                <a:latin typeface="Lucida Console" panose="020B0609040504020204" pitchFamily="49" charset="0"/>
              </a:rPr>
              <a:t>SELECT author AS a, ration as v, reader AS r FROM </a:t>
            </a:r>
            <a:r>
              <a:rPr lang="en-US" sz="1200" err="1" smtClean="0">
                <a:latin typeface="Lucida Console" panose="020B0609040504020204" pitchFamily="49" charset="0"/>
              </a:rPr>
              <a:t>mv_arv</a:t>
            </a:r>
            <a:r>
              <a:rPr lang="en-US" sz="1200" smtClean="0">
                <a:latin typeface="Lucida Console" panose="020B0609040504020204" pitchFamily="49" charset="0"/>
              </a:rPr>
              <a:t> WHERE reader = 8937;</a:t>
            </a:r>
            <a:endParaRPr lang="en-US" sz="120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061" y="4625009"/>
            <a:ext cx="365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Refresh MV after insert into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Create index on </a:t>
            </a:r>
            <a:r>
              <a:rPr lang="en-US" err="1" smtClean="0"/>
              <a:t>mv_arv</a:t>
            </a:r>
            <a:r>
              <a:rPr lang="en-US" smtClean="0"/>
              <a:t>(reader)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MV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INSERTs are slow: regenerate whole table after each INSERT into viewed</a:t>
            </a:r>
          </a:p>
          <a:p>
            <a:r>
              <a:rPr lang="en-US" smtClean="0"/>
              <a:t>Querying is fast: just lookup result in </a:t>
            </a:r>
            <a:r>
              <a:rPr lang="en-US" smtClean="0"/>
              <a:t>table</a:t>
            </a:r>
          </a:p>
          <a:p>
            <a:r>
              <a:rPr lang="de-DE" smtClean="0"/>
              <a:t>No further experiments with material</a:t>
            </a:r>
            <a:r>
              <a:rPr lang="en-US" smtClean="0"/>
              <a:t>ized views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68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IVM</a:t>
            </a:r>
            <a:br>
              <a:rPr lang="en-US" smtClean="0"/>
            </a:br>
            <a:r>
              <a:rPr lang="en-US" sz="2000" smtClean="0"/>
              <a:t>Without NULL tuples</a:t>
            </a:r>
            <a:endParaRPr 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8000086" y="5213020"/>
            <a:ext cx="36984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>
                <a:latin typeface="Lucida Console" panose="020B0609040504020204" pitchFamily="49" charset="0"/>
              </a:rPr>
              <a:t>CREATE TABLE ivm_arv (</a:t>
            </a:r>
          </a:p>
          <a:p>
            <a:r>
              <a:rPr lang="sv-SE" sz="1200">
                <a:latin typeface="Lucida Console" panose="020B0609040504020204" pitchFamily="49" charset="0"/>
              </a:rPr>
              <a:t>	author		integer,</a:t>
            </a:r>
          </a:p>
          <a:p>
            <a:r>
              <a:rPr lang="sv-SE" sz="1200">
                <a:latin typeface="Lucida Console" panose="020B0609040504020204" pitchFamily="49" charset="0"/>
              </a:rPr>
              <a:t>	reader		integer,</a:t>
            </a:r>
          </a:p>
          <a:p>
            <a:r>
              <a:rPr lang="sv-SE" sz="1200">
                <a:latin typeface="Lucida Console" panose="020B0609040504020204" pitchFamily="49" charset="0"/>
              </a:rPr>
              <a:t>	numerator	</a:t>
            </a:r>
            <a:r>
              <a:rPr lang="sv-SE" sz="1200" smtClean="0">
                <a:latin typeface="Lucida Console" panose="020B0609040504020204" pitchFamily="49" charset="0"/>
              </a:rPr>
              <a:t>	integer</a:t>
            </a:r>
            <a:r>
              <a:rPr lang="sv-SE" sz="1200">
                <a:latin typeface="Lucida Console" panose="020B0609040504020204" pitchFamily="49" charset="0"/>
              </a:rPr>
              <a:t>,</a:t>
            </a:r>
          </a:p>
          <a:p>
            <a:r>
              <a:rPr lang="sv-SE" sz="1200">
                <a:latin typeface="Lucida Console" panose="020B0609040504020204" pitchFamily="49" charset="0"/>
              </a:rPr>
              <a:t>	denominator	integer</a:t>
            </a:r>
          </a:p>
          <a:p>
            <a:r>
              <a:rPr lang="sv-SE" sz="1200">
                <a:latin typeface="Lucida Console" panose="020B0609040504020204" pitchFamily="49" charset="0"/>
              </a:rPr>
              <a:t>);</a:t>
            </a:r>
          </a:p>
          <a:p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312101" y="2567983"/>
            <a:ext cx="2332541" cy="44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author_id := NEW.post.author.id</a:t>
            </a:r>
            <a:endParaRPr lang="en-US" sz="1100"/>
          </a:p>
        </p:txBody>
      </p:sp>
      <p:sp>
        <p:nvSpPr>
          <p:cNvPr id="9" name="Round Diagonal Corner Rectangle 8"/>
          <p:cNvSpPr/>
          <p:nvPr/>
        </p:nvSpPr>
        <p:spPr>
          <a:xfrm>
            <a:off x="687168" y="3509759"/>
            <a:ext cx="1582405" cy="782989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exists </a:t>
            </a:r>
            <a:r>
              <a:rPr lang="en-US" sz="1100" smtClean="0"/>
              <a:t>ivm_arv(author_id, NEW.reader)?</a:t>
            </a:r>
            <a:endParaRPr lang="en-US" sz="1100"/>
          </a:p>
        </p:txBody>
      </p:sp>
      <p:cxnSp>
        <p:nvCxnSpPr>
          <p:cNvPr id="11" name="Straight Arrow Connector 10"/>
          <p:cNvCxnSpPr>
            <a:stCxn id="6" idx="2"/>
            <a:endCxn id="9" idx="3"/>
          </p:cNvCxnSpPr>
          <p:nvPr/>
        </p:nvCxnSpPr>
        <p:spPr>
          <a:xfrm flipH="1">
            <a:off x="1478371" y="3011494"/>
            <a:ext cx="1" cy="49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0460" y="4791013"/>
            <a:ext cx="925351" cy="40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increment numerator</a:t>
            </a:r>
            <a:endParaRPr lang="en-US" sz="1100"/>
          </a:p>
        </p:txBody>
      </p:sp>
      <p:sp>
        <p:nvSpPr>
          <p:cNvPr id="14" name="Rectangle 13"/>
          <p:cNvSpPr/>
          <p:nvPr/>
        </p:nvSpPr>
        <p:spPr>
          <a:xfrm>
            <a:off x="1270305" y="5794245"/>
            <a:ext cx="1886292" cy="40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insert(author_id, NEW.reader, 1, num_posts) </a:t>
            </a:r>
            <a:endParaRPr lang="en-US" sz="1100"/>
          </a:p>
        </p:txBody>
      </p:sp>
      <p:sp>
        <p:nvSpPr>
          <p:cNvPr id="15" name="Rectangle 14"/>
          <p:cNvSpPr/>
          <p:nvPr/>
        </p:nvSpPr>
        <p:spPr>
          <a:xfrm>
            <a:off x="1270305" y="4791012"/>
            <a:ext cx="1886292" cy="40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num_posts := COUNT(posts. author.posts);</a:t>
            </a:r>
            <a:endParaRPr lang="en-US" sz="1100"/>
          </a:p>
        </p:txBody>
      </p:sp>
      <p:cxnSp>
        <p:nvCxnSpPr>
          <p:cNvPr id="17" name="Straight Arrow Connector 16"/>
          <p:cNvCxnSpPr>
            <a:stCxn id="9" idx="1"/>
            <a:endCxn id="13" idx="0"/>
          </p:cNvCxnSpPr>
          <p:nvPr/>
        </p:nvCxnSpPr>
        <p:spPr>
          <a:xfrm flipH="1">
            <a:off x="583136" y="4292748"/>
            <a:ext cx="895235" cy="49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15" idx="0"/>
          </p:cNvCxnSpPr>
          <p:nvPr/>
        </p:nvCxnSpPr>
        <p:spPr>
          <a:xfrm>
            <a:off x="1478371" y="4292748"/>
            <a:ext cx="735080" cy="4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4" idx="0"/>
          </p:cNvCxnSpPr>
          <p:nvPr/>
        </p:nvCxnSpPr>
        <p:spPr>
          <a:xfrm>
            <a:off x="2213451" y="5196195"/>
            <a:ext cx="0" cy="5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2101" y="1714960"/>
            <a:ext cx="2262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Lucida Console" panose="020B0609040504020204" pitchFamily="49" charset="0"/>
              </a:rPr>
              <a:t>INSERT INTO viewed</a:t>
            </a:r>
          </a:p>
          <a:p>
            <a:r>
              <a:rPr lang="en-US" sz="1500" smtClean="0">
                <a:latin typeface="Lucida Console" panose="020B0609040504020204" pitchFamily="49" charset="0"/>
              </a:rPr>
              <a:t>(post, reader)</a:t>
            </a:r>
            <a:endParaRPr lang="en-US" sz="1500">
              <a:latin typeface="Lucida Console" panose="020B060904050402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56636" y="1714960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Lucida Console" panose="020B0609040504020204" pitchFamily="49" charset="0"/>
              </a:rPr>
              <a:t>INSERT INTO friends</a:t>
            </a:r>
          </a:p>
          <a:p>
            <a:r>
              <a:rPr lang="en-US" sz="1500" smtClean="0">
                <a:latin typeface="Lucida Console" panose="020B0609040504020204" pitchFamily="49" charset="0"/>
              </a:rPr>
              <a:t>(x, y)</a:t>
            </a:r>
            <a:endParaRPr lang="en-US" sz="1500">
              <a:latin typeface="Lucida Console" panose="020B060904050402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6588" y="1714960"/>
            <a:ext cx="2146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Lucida Console" panose="020B0609040504020204" pitchFamily="49" charset="0"/>
              </a:rPr>
              <a:t>INSERT INTO posts</a:t>
            </a:r>
          </a:p>
          <a:p>
            <a:r>
              <a:rPr lang="en-US" sz="1500" smtClean="0">
                <a:latin typeface="Lucida Console" panose="020B0609040504020204" pitchFamily="49" charset="0"/>
              </a:rPr>
              <a:t>(author, ...)</a:t>
            </a:r>
            <a:endParaRPr lang="en-US" sz="1500">
              <a:latin typeface="Lucida Console" panose="020B060904050402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23688" y="2562504"/>
            <a:ext cx="2332541" cy="44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ivm_arv(author=NEW.author). denominator += 1</a:t>
            </a:r>
            <a:endParaRPr 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2004011" y="4375514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false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370267" y="440338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762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1: IVM</a:t>
            </a:r>
            <a:br>
              <a:rPr lang="en-US" smtClean="0"/>
            </a:br>
            <a:r>
              <a:rPr lang="en-US" sz="2000" smtClean="0"/>
              <a:t>SQL Trigger Example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-410659" y="3307176"/>
            <a:ext cx="105543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ucida Console" panose="020B0609040504020204" pitchFamily="49" charset="0"/>
              </a:rPr>
              <a:t>		author_index := (SELECT posts.author FROM posts WHERE posts.id = NEW.post);</a:t>
            </a:r>
          </a:p>
          <a:p>
            <a:r>
              <a:rPr lang="en-US" sz="1200">
                <a:latin typeface="Lucida Console" panose="020B0609040504020204" pitchFamily="49" charset="0"/>
              </a:rPr>
              <a:t>		</a:t>
            </a:r>
          </a:p>
          <a:p>
            <a:r>
              <a:rPr lang="en-US" sz="1200">
                <a:latin typeface="Lucida Console" panose="020B0609040504020204" pitchFamily="49" charset="0"/>
              </a:rPr>
              <a:t>		IF EXISTS (SELECT * FROM ivm_arv WHERE reader = NEW.reader AND author = author_index) THEN</a:t>
            </a:r>
          </a:p>
          <a:p>
            <a:r>
              <a:rPr lang="en-US" sz="1200">
                <a:latin typeface="Lucida Console" panose="020B0609040504020204" pitchFamily="49" charset="0"/>
              </a:rPr>
              <a:t>			UPDATE ivm_arv</a:t>
            </a:r>
          </a:p>
          <a:p>
            <a:r>
              <a:rPr lang="en-US" sz="1200">
                <a:latin typeface="Lucida Console" panose="020B0609040504020204" pitchFamily="49" charset="0"/>
              </a:rPr>
              <a:t>				SET numerator = numerator + 1</a:t>
            </a:r>
          </a:p>
          <a:p>
            <a:r>
              <a:rPr lang="en-US" sz="1200">
                <a:latin typeface="Lucida Console" panose="020B0609040504020204" pitchFamily="49" charset="0"/>
              </a:rPr>
              <a:t>				WHERE reader = NEW.reader AND author = author_index;</a:t>
            </a:r>
          </a:p>
          <a:p>
            <a:r>
              <a:rPr lang="en-US" sz="1200">
                <a:latin typeface="Lucida Console" panose="020B0609040504020204" pitchFamily="49" charset="0"/>
              </a:rPr>
              <a:t>		ELSE</a:t>
            </a:r>
          </a:p>
          <a:p>
            <a:r>
              <a:rPr lang="en-US" sz="1200">
                <a:latin typeface="Lucida Console" panose="020B0609040504020204" pitchFamily="49" charset="0"/>
              </a:rPr>
              <a:t>			num_posts := (SELECT COUNT(*) FROM posts WHERE author = author_index);</a:t>
            </a:r>
          </a:p>
          <a:p>
            <a:r>
              <a:rPr lang="en-US" sz="1200">
                <a:latin typeface="Lucida Console" panose="020B0609040504020204" pitchFamily="49" charset="0"/>
              </a:rPr>
              <a:t>			INSERT INTO ivm_arv</a:t>
            </a:r>
          </a:p>
          <a:p>
            <a:r>
              <a:rPr lang="en-US" sz="1200">
                <a:latin typeface="Lucida Console" panose="020B0609040504020204" pitchFamily="49" charset="0"/>
              </a:rPr>
              <a:t>				VALUES (author_index, NEW.reader, 1, num_posts);</a:t>
            </a:r>
          </a:p>
          <a:p>
            <a:r>
              <a:rPr lang="en-US" sz="1200">
                <a:latin typeface="Lucida Console" panose="020B0609040504020204" pitchFamily="49" charset="0"/>
              </a:rPr>
              <a:t>		END IF;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1945" y="2715828"/>
            <a:ext cx="340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INSERT INTO viewed(reader, post)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1461</Words>
  <Application>Microsoft Office PowerPoint</Application>
  <PresentationFormat>Widescreen</PresentationFormat>
  <Paragraphs>450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Lucida Console</vt:lpstr>
      <vt:lpstr>Office Theme</vt:lpstr>
      <vt:lpstr>CSE 190: Database Analytics</vt:lpstr>
      <vt:lpstr>Base Tables</vt:lpstr>
      <vt:lpstr>Workload</vt:lpstr>
      <vt:lpstr>Query 1: unoptimized</vt:lpstr>
      <vt:lpstr>Query 1: without IVM, indices</vt:lpstr>
      <vt:lpstr>Query 1: Materialized Views (MV)</vt:lpstr>
      <vt:lpstr>Query 1: MV Evaluation</vt:lpstr>
      <vt:lpstr>Query 1: IVM Without NULL tuples</vt:lpstr>
      <vt:lpstr>Query 1: IVM SQL Trigger Example</vt:lpstr>
      <vt:lpstr>Query 1: IVM (Alternative) With NULL tuples</vt:lpstr>
      <vt:lpstr>Query 1: IVM Which version is better?</vt:lpstr>
      <vt:lpstr>Query 1: IVM</vt:lpstr>
      <vt:lpstr>Query 1: IVM  (Indices)</vt:lpstr>
      <vt:lpstr>Query 1: IVM  Further optimizations</vt:lpstr>
      <vt:lpstr>Performance Results</vt:lpstr>
      <vt:lpstr>Query 1: Improvement Problem Descripton</vt:lpstr>
      <vt:lpstr>Query 1: Improvement Solution</vt:lpstr>
      <vt:lpstr>Query 1: Improvement Implementation: INSERT INTO POSTS</vt:lpstr>
      <vt:lpstr>Query 1: Improvement Implementation: INSERT INTO POSTS: QUERY IVM TABLE</vt:lpstr>
      <vt:lpstr>Query 1: Improvement Evaluation: INSERT INTO POSTS</vt:lpstr>
      <vt:lpstr>Query 1: Improvement of other INSERTs</vt:lpstr>
      <vt:lpstr>Query 2: unoptimized</vt:lpstr>
      <vt:lpstr>Query 2: without IVM, indices</vt:lpstr>
      <vt:lpstr>Query 2: IVM</vt:lpstr>
      <vt:lpstr>Query 2: IVM (Explanation) INSERT INTO VIEWED</vt:lpstr>
      <vt:lpstr>Query 2: IVM (Explanation) INSERT INTO POSTS</vt:lpstr>
      <vt:lpstr>Query 2: IVM (Explanation) INSERT INTO FRIENDS</vt:lpstr>
      <vt:lpstr>Query 2: IVM  (Indices)</vt:lpstr>
      <vt:lpstr>Query 2: IVM Improvement</vt:lpstr>
      <vt:lpstr>Parallel Programming: Query 1 Partition by author</vt:lpstr>
      <vt:lpstr>Parallel Programming: Query 2 Partition by nation</vt:lpstr>
      <vt:lpstr>Parallel Programming: Query 2 Partition by author</vt:lpstr>
      <vt:lpstr>Map Reduce: Query 1 Assuming round-robin distribution of members</vt:lpstr>
      <vt:lpstr>Map Reduce: Query 2 Assuming round-robin distribution of members, replication of friends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</dc:creator>
  <cp:lastModifiedBy>Matthias</cp:lastModifiedBy>
  <cp:revision>58</cp:revision>
  <dcterms:created xsi:type="dcterms:W3CDTF">2014-03-15T22:18:38Z</dcterms:created>
  <dcterms:modified xsi:type="dcterms:W3CDTF">2014-03-19T18:07:16Z</dcterms:modified>
</cp:coreProperties>
</file>