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57" r:id="rId12"/>
    <p:sldId id="258" r:id="rId13"/>
    <p:sldId id="259" r:id="rId14"/>
    <p:sldId id="260" r:id="rId15"/>
    <p:sldId id="261" r:id="rId16"/>
    <p:sldId id="262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5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8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4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7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6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2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3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D37-EDCA-48DF-B663-9A1B345DB261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EAD37-EDCA-48DF-B663-9A1B345DB261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295F-3867-4630-A9AB-1FF6DF978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1: IVM (Further optimizations)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using IVM for #posts, turned out to be slower</a:t>
            </a:r>
          </a:p>
          <a:p>
            <a:r>
              <a:rPr lang="en-US" dirty="0" smtClean="0"/>
              <a:t>Index is good enough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err="1" smtClean="0">
                <a:latin typeface="Lucida Console" panose="020B0609040504020204" pitchFamily="49" charset="0"/>
              </a:rPr>
              <a:t>num_posts</a:t>
            </a:r>
            <a:r>
              <a:rPr lang="en-US" sz="1600" dirty="0" smtClean="0">
                <a:latin typeface="Lucida Console" panose="020B0609040504020204" pitchFamily="49" charset="0"/>
              </a:rPr>
              <a:t> := (SELECT counter FROM </a:t>
            </a:r>
            <a:r>
              <a:rPr lang="en-US" sz="1600" dirty="0" err="1" smtClean="0">
                <a:latin typeface="Lucida Console" panose="020B0609040504020204" pitchFamily="49" charset="0"/>
              </a:rPr>
              <a:t>ivm_posts_by_author</a:t>
            </a:r>
            <a:r>
              <a:rPr lang="en-US" sz="1600" dirty="0" smtClean="0">
                <a:latin typeface="Lucida Console" panose="020B0609040504020204" pitchFamily="49" charset="0"/>
              </a:rPr>
              <a:t> WHERE author = </a:t>
            </a:r>
            <a:r>
              <a:rPr lang="en-US" sz="1600" dirty="0" err="1" smtClean="0">
                <a:latin typeface="Lucida Console" panose="020B0609040504020204" pitchFamily="49" charset="0"/>
              </a:rPr>
              <a:t>NEW.x</a:t>
            </a:r>
            <a:r>
              <a:rPr lang="en-US" sz="1600" dirty="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err="1" smtClean="0">
                <a:latin typeface="Lucida Console" panose="020B0609040504020204" pitchFamily="49" charset="0"/>
              </a:rPr>
              <a:t>num_posts</a:t>
            </a:r>
            <a:r>
              <a:rPr lang="en-US" sz="1600" dirty="0" smtClean="0">
                <a:latin typeface="Lucida Console" panose="020B0609040504020204" pitchFamily="49" charset="0"/>
              </a:rPr>
              <a:t> := (SELECT COUNT(*) FROM posts WHERE author = </a:t>
            </a:r>
            <a:r>
              <a:rPr lang="en-US" sz="1600" dirty="0" err="1" smtClean="0">
                <a:latin typeface="Lucida Console" panose="020B0609040504020204" pitchFamily="49" charset="0"/>
              </a:rPr>
              <a:t>NEW.x</a:t>
            </a:r>
            <a:r>
              <a:rPr lang="en-US" sz="1600" dirty="0" smtClean="0">
                <a:latin typeface="Lucida Console" panose="020B0609040504020204" pitchFamily="49" charset="0"/>
              </a:rPr>
              <a:t>);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8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1: Improvement (Problem)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143045"/>
              </p:ext>
            </p:extLst>
          </p:nvPr>
        </p:nvGraphicFramePr>
        <p:xfrm>
          <a:off x="646044" y="2753277"/>
          <a:ext cx="363441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7205"/>
                <a:gridCol w="181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9479" y="2339008"/>
            <a:ext cx="144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“views”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40228"/>
              </p:ext>
            </p:extLst>
          </p:nvPr>
        </p:nvGraphicFramePr>
        <p:xfrm>
          <a:off x="4684640" y="2760501"/>
          <a:ext cx="591047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7618"/>
                <a:gridCol w="1477618"/>
                <a:gridCol w="1477618"/>
                <a:gridCol w="14776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denominator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5617" y="5459896"/>
            <a:ext cx="5352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Problem: </a:t>
            </a:r>
            <a:r>
              <a:rPr lang="en-US" dirty="0" smtClean="0"/>
              <a:t>#inserts into views = #updates in </a:t>
            </a:r>
            <a:r>
              <a:rPr lang="en-US" dirty="0" err="1" smtClean="0"/>
              <a:t>ivm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E.g.: 1000 inserts in views =&gt; 1000 updates in </a:t>
            </a:r>
            <a:r>
              <a:rPr lang="en-US" dirty="0" err="1" smtClean="0"/>
              <a:t>ivm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22391" y="2339008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“</a:t>
            </a:r>
            <a:r>
              <a:rPr lang="en-US" dirty="0" err="1" smtClean="0"/>
              <a:t>ivm_arv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1: Improvement (Solution)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790236"/>
              </p:ext>
            </p:extLst>
          </p:nvPr>
        </p:nvGraphicFramePr>
        <p:xfrm>
          <a:off x="646044" y="2296080"/>
          <a:ext cx="363441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1470"/>
                <a:gridCol w="1211470"/>
                <a:gridCol w="12114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9479" y="1881811"/>
            <a:ext cx="14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“posts”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393627"/>
              </p:ext>
            </p:extLst>
          </p:nvPr>
        </p:nvGraphicFramePr>
        <p:xfrm>
          <a:off x="646044" y="4404621"/>
          <a:ext cx="363441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7205"/>
                <a:gridCol w="18172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new_posts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9479" y="3990352"/>
            <a:ext cx="203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“</a:t>
            </a:r>
            <a:r>
              <a:rPr lang="en-US" dirty="0" err="1" smtClean="0"/>
              <a:t>posts_temp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479" y="5638800"/>
            <a:ext cx="156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to n tuples.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58872"/>
              </p:ext>
            </p:extLst>
          </p:nvPr>
        </p:nvGraphicFramePr>
        <p:xfrm>
          <a:off x="5068953" y="2303304"/>
          <a:ext cx="591047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7618"/>
                <a:gridCol w="1477618"/>
                <a:gridCol w="1477618"/>
                <a:gridCol w="14776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denominator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6704" y="1881811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“</a:t>
            </a:r>
            <a:r>
              <a:rPr lang="en-US" dirty="0" err="1" smtClean="0"/>
              <a:t>ivm_arv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95461" y="4777409"/>
            <a:ext cx="6090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 err="1" smtClean="0"/>
              <a:t>ivm_arv</a:t>
            </a:r>
            <a:r>
              <a:rPr lang="en-US" dirty="0" smtClean="0"/>
              <a:t>” contains data for “posts” without “</a:t>
            </a:r>
            <a:r>
              <a:rPr lang="en-US" dirty="0" err="1" smtClean="0"/>
              <a:t>posts_temp</a:t>
            </a:r>
            <a:r>
              <a:rPr lang="en-US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“</a:t>
            </a:r>
            <a:r>
              <a:rPr lang="en-US" dirty="0" err="1" smtClean="0"/>
              <a:t>posts_temp</a:t>
            </a:r>
            <a:r>
              <a:rPr lang="en-US" dirty="0" smtClean="0"/>
              <a:t>” reaches n tuples, we update “</a:t>
            </a:r>
            <a:r>
              <a:rPr lang="en-US" dirty="0" err="1" smtClean="0"/>
              <a:t>ivm_arv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with all these tuples at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1: Improvement (Implementation)</a:t>
            </a:r>
            <a:br>
              <a:rPr lang="en-US" dirty="0" smtClean="0"/>
            </a:br>
            <a:r>
              <a:rPr lang="en-US" sz="2400" dirty="0" smtClean="0"/>
              <a:t>INSERT INTO POSTS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Lucida Console" panose="020B0609040504020204" pitchFamily="49" charset="0"/>
              </a:rPr>
              <a:t>post_temp</a:t>
            </a:r>
            <a:r>
              <a:rPr lang="en-US" sz="1800" dirty="0" smtClean="0">
                <a:latin typeface="Lucida Console" panose="020B0609040504020204" pitchFamily="49" charset="0"/>
              </a:rPr>
              <a:t>(author, counter);</a:t>
            </a:r>
            <a:endParaRPr lang="en-US" sz="1800" dirty="0" smtClean="0"/>
          </a:p>
          <a:p>
            <a:r>
              <a:rPr lang="en-US" dirty="0" smtClean="0"/>
              <a:t>Insert NEW into posts</a:t>
            </a:r>
          </a:p>
          <a:p>
            <a:r>
              <a:rPr lang="en-US" dirty="0" smtClean="0"/>
              <a:t>Insert/Update NEW into </a:t>
            </a:r>
            <a:r>
              <a:rPr lang="en-US" dirty="0" err="1" smtClean="0"/>
              <a:t>posts_temp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>
                <a:latin typeface="Lucida Console" panose="020B0609040504020204" pitchFamily="49" charset="0"/>
              </a:rPr>
              <a:t>UPDATE </a:t>
            </a:r>
            <a:r>
              <a:rPr lang="en-US" sz="1800" dirty="0" err="1" smtClean="0">
                <a:latin typeface="Lucida Console" panose="020B0609040504020204" pitchFamily="49" charset="0"/>
              </a:rPr>
              <a:t>posts_temp</a:t>
            </a:r>
            <a:r>
              <a:rPr lang="en-US" sz="1800" dirty="0">
                <a:latin typeface="Lucida Console" panose="020B0609040504020204" pitchFamily="49" charset="0"/>
              </a:rPr>
              <a:t/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		SET counter = counter + 1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		WHERE author = </a:t>
            </a:r>
            <a:r>
              <a:rPr lang="en-US" sz="1800" dirty="0" err="1" smtClean="0">
                <a:latin typeface="Lucida Console" panose="020B0609040504020204" pitchFamily="49" charset="0"/>
              </a:rPr>
              <a:t>NEW.author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dirty="0" smtClean="0"/>
              <a:t>If |</a:t>
            </a:r>
            <a:r>
              <a:rPr lang="en-US" dirty="0" err="1" smtClean="0"/>
              <a:t>posts_temp</a:t>
            </a:r>
            <a:r>
              <a:rPr lang="en-US" dirty="0" smtClean="0"/>
              <a:t>| &gt; n: update</a:t>
            </a:r>
            <a:r>
              <a:rPr lang="en-US" dirty="0"/>
              <a:t> </a:t>
            </a:r>
            <a:r>
              <a:rPr lang="en-US" dirty="0" err="1" smtClean="0"/>
              <a:t>ivm_arv</a:t>
            </a:r>
            <a:r>
              <a:rPr lang="en-US" dirty="0" smtClean="0"/>
              <a:t> (trigger)</a:t>
            </a:r>
          </a:p>
          <a:p>
            <a:pPr lvl="1"/>
            <a:r>
              <a:rPr lang="en-US" sz="1800" dirty="0" smtClean="0">
                <a:latin typeface="Lucida Console" panose="020B0609040504020204" pitchFamily="49" charset="0"/>
              </a:rPr>
              <a:t>UPDATE </a:t>
            </a:r>
            <a:r>
              <a:rPr lang="en-US" sz="1800" dirty="0" err="1" smtClean="0">
                <a:latin typeface="Lucida Console" panose="020B0609040504020204" pitchFamily="49" charset="0"/>
              </a:rPr>
              <a:t>ivm_arv</a:t>
            </a:r>
            <a:r>
              <a:rPr lang="en-US" sz="1800" dirty="0">
                <a:latin typeface="Lucida Console" panose="020B0609040504020204" pitchFamily="49" charset="0"/>
              </a:rPr>
              <a:t/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		SET denominator = denominator + counter</a:t>
            </a:r>
            <a:r>
              <a:rPr lang="en-US" sz="1800" dirty="0">
                <a:latin typeface="Lucida Console" panose="020B0609040504020204" pitchFamily="49" charset="0"/>
              </a:rPr>
              <a:t/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		FROM </a:t>
            </a:r>
            <a:r>
              <a:rPr lang="en-US" sz="1800" dirty="0" err="1" smtClean="0">
                <a:latin typeface="Lucida Console" panose="020B0609040504020204" pitchFamily="49" charset="0"/>
              </a:rPr>
              <a:t>ivm_arv</a:t>
            </a:r>
            <a:r>
              <a:rPr lang="en-US" sz="1800" dirty="0" smtClean="0">
                <a:latin typeface="Lucida Console" panose="020B0609040504020204" pitchFamily="49" charset="0"/>
              </a:rPr>
              <a:t>, </a:t>
            </a:r>
            <a:r>
              <a:rPr lang="en-US" sz="1800" dirty="0" err="1" smtClean="0">
                <a:latin typeface="Lucida Console" panose="020B0609040504020204" pitchFamily="49" charset="0"/>
              </a:rPr>
              <a:t>posts_temp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		WHERE </a:t>
            </a:r>
            <a:r>
              <a:rPr lang="en-US" sz="1800" dirty="0" err="1" smtClean="0">
                <a:latin typeface="Lucida Console" panose="020B0609040504020204" pitchFamily="49" charset="0"/>
              </a:rPr>
              <a:t>ivm_arv.author</a:t>
            </a:r>
            <a:r>
              <a:rPr lang="en-US" sz="1800" dirty="0" smtClean="0">
                <a:latin typeface="Lucida Console" panose="020B0609040504020204" pitchFamily="49" charset="0"/>
              </a:rPr>
              <a:t> = </a:t>
            </a:r>
            <a:r>
              <a:rPr lang="en-US" sz="1800" dirty="0" err="1" smtClean="0">
                <a:latin typeface="Lucida Console" panose="020B0609040504020204" pitchFamily="49" charset="0"/>
              </a:rPr>
              <a:t>posts_temp.author</a:t>
            </a:r>
            <a:endParaRPr lang="en-US" sz="1800" dirty="0">
              <a:latin typeface="Lucida Console" panose="020B0609040504020204" pitchFamily="49" charset="0"/>
            </a:endParaRPr>
          </a:p>
          <a:p>
            <a:pPr lvl="1"/>
            <a:r>
              <a:rPr lang="en-US" dirty="0" smtClean="0"/>
              <a:t>Clear </a:t>
            </a:r>
            <a:r>
              <a:rPr lang="en-US" dirty="0" err="1" smtClean="0"/>
              <a:t>posts_temp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1: Improvement (Implementation)</a:t>
            </a:r>
            <a:br>
              <a:rPr lang="en-US" dirty="0" smtClean="0"/>
            </a:br>
            <a:r>
              <a:rPr lang="en-US" sz="2400" dirty="0" smtClean="0"/>
              <a:t>INSERT INTO POSTS: QUERY IVM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Before: </a:t>
            </a:r>
            <a:br>
              <a:rPr lang="en-US" dirty="0" smtClean="0"/>
            </a:br>
            <a:r>
              <a:rPr lang="en-US" sz="1800" dirty="0" smtClean="0">
                <a:latin typeface="Lucida Console" panose="020B0609040504020204" pitchFamily="49" charset="0"/>
              </a:rPr>
              <a:t>SELECT author AS a, numerator * 1.0 / denominator AS v, reader AS r 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FROM </a:t>
            </a:r>
            <a:r>
              <a:rPr lang="en-US" sz="1800" dirty="0" err="1" smtClean="0">
                <a:latin typeface="Lucida Console" panose="020B0609040504020204" pitchFamily="49" charset="0"/>
              </a:rPr>
              <a:t>ivm_arv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WHERE reader = 8937;</a:t>
            </a:r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SELECT author AS a, numerator / denominator + (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	SELECT counter FROM </a:t>
            </a:r>
            <a:r>
              <a:rPr lang="en-US" sz="1800" dirty="0" err="1" smtClean="0">
                <a:latin typeface="Lucida Console" panose="020B0609040504020204" pitchFamily="49" charset="0"/>
              </a:rPr>
              <a:t>posts_temp</a:t>
            </a:r>
            <a:r>
              <a:rPr lang="en-US" sz="1800" dirty="0" smtClean="0">
                <a:latin typeface="Lucida Console" panose="020B0609040504020204" pitchFamily="49" charset="0"/>
              </a:rPr>
              <a:t> WHERE author = a) AS v, reader AS r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FROM </a:t>
            </a:r>
            <a:r>
              <a:rPr lang="en-US" sz="1800" dirty="0" err="1" smtClean="0">
                <a:latin typeface="Lucida Console" panose="020B0609040504020204" pitchFamily="49" charset="0"/>
              </a:rPr>
              <a:t>ivm_arv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WHERE reader = 8937;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1: Improvement (Evaluation)</a:t>
            </a:r>
            <a:br>
              <a:rPr lang="en-US" dirty="0" smtClean="0"/>
            </a:br>
            <a:r>
              <a:rPr lang="en-US" sz="2400" dirty="0" smtClean="0"/>
              <a:t>INSERT INTO POSTS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Before: every time an author posted something, we had to update all tuples for all of his friends (increment denominator)</a:t>
            </a:r>
          </a:p>
          <a:p>
            <a:r>
              <a:rPr lang="en-US" dirty="0" smtClean="0"/>
              <a:t>After: every time an author posts something, we increment one number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The denser the friendship graph is, the better (1 instead of many updates)</a:t>
            </a:r>
          </a:p>
          <a:p>
            <a:pPr lvl="1"/>
            <a:r>
              <a:rPr lang="en-US" dirty="0" smtClean="0"/>
              <a:t>Query: do another query + add to denominator (could create index on author for temp table if n is big)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1: Improvement of other INSERTs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Lucida Console" panose="020B0609040504020204" pitchFamily="49" charset="0"/>
              </a:rPr>
              <a:t>INSERT INTO friends</a:t>
            </a:r>
            <a:r>
              <a:rPr lang="en-US" dirty="0" smtClean="0"/>
              <a:t>: causes only 1 insertion into </a:t>
            </a:r>
            <a:r>
              <a:rPr lang="en-US" dirty="0" err="1" smtClean="0"/>
              <a:t>ivm_arv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(insert </a:t>
            </a:r>
            <a:r>
              <a:rPr lang="en-US" sz="1800" dirty="0" smtClean="0">
                <a:latin typeface="Lucida Console" panose="020B0609040504020204" pitchFamily="49" charset="0"/>
              </a:rPr>
              <a:t>(x, y, 0, #posts) </a:t>
            </a:r>
            <a:r>
              <a:rPr lang="en-US" dirty="0" smtClean="0"/>
              <a:t>tuple)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=&gt; no further optimization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INSERT INTO viewed</a:t>
            </a:r>
            <a:r>
              <a:rPr lang="en-US" dirty="0" smtClean="0"/>
              <a:t>: causes only 1 update </a:t>
            </a:r>
            <a:r>
              <a:rPr lang="en-US" dirty="0" err="1" smtClean="0"/>
              <a:t>ivm_arv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(increment numerator)</a:t>
            </a:r>
            <a:br>
              <a:rPr lang="en-US" dirty="0" smtClean="0"/>
            </a:br>
            <a:r>
              <a:rPr lang="en-US" dirty="0" smtClean="0"/>
              <a:t>=&gt; no further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2: </a:t>
            </a:r>
            <a:r>
              <a:rPr lang="en-US" dirty="0" err="1" smtClean="0"/>
              <a:t>unoptimized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713" y="1934817"/>
            <a:ext cx="92031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SELECT (1.0 * </a:t>
            </a:r>
            <a:r>
              <a:rPr lang="en-US" sz="1200" dirty="0" err="1" smtClean="0">
                <a:latin typeface="Lucida Console" panose="020B0609040504020204" pitchFamily="49" charset="0"/>
              </a:rPr>
              <a:t>numerator.cnt</a:t>
            </a:r>
            <a:r>
              <a:rPr lang="en-US" sz="1200" dirty="0" smtClean="0">
                <a:latin typeface="Lucida Console" panose="020B0609040504020204" pitchFamily="49" charset="0"/>
              </a:rPr>
              <a:t> / </a:t>
            </a:r>
            <a:r>
              <a:rPr lang="en-US" sz="1200" dirty="0" err="1" smtClean="0">
                <a:latin typeface="Lucida Console" panose="020B0609040504020204" pitchFamily="49" charset="0"/>
              </a:rPr>
              <a:t>denominator.cnt</a:t>
            </a:r>
            <a:r>
              <a:rPr lang="en-US" sz="1200" dirty="0" smtClean="0">
                <a:latin typeface="Lucida Console" panose="020B0609040504020204" pitchFamily="49" charset="0"/>
              </a:rPr>
              <a:t>) AS v, </a:t>
            </a:r>
            <a:r>
              <a:rPr lang="en-US" sz="1200" dirty="0" err="1" smtClean="0">
                <a:latin typeface="Lucida Console" panose="020B0609040504020204" pitchFamily="49" charset="0"/>
              </a:rPr>
              <a:t>numerator.author</a:t>
            </a:r>
            <a:r>
              <a:rPr lang="en-US" sz="1200" dirty="0" smtClean="0">
                <a:latin typeface="Lucida Console" panose="020B0609040504020204" pitchFamily="49" charset="0"/>
              </a:rPr>
              <a:t> as a, </a:t>
            </a:r>
            <a:r>
              <a:rPr lang="en-US" sz="1200" dirty="0" err="1" smtClean="0">
                <a:latin typeface="Lucida Console" panose="020B0609040504020204" pitchFamily="49" charset="0"/>
              </a:rPr>
              <a:t>numerator.reader</a:t>
            </a:r>
            <a:r>
              <a:rPr lang="en-US" sz="1200" dirty="0" smtClean="0">
                <a:latin typeface="Lucida Console" panose="020B0609040504020204" pitchFamily="49" charset="0"/>
              </a:rPr>
              <a:t> as r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FROM (SELECT </a:t>
            </a:r>
            <a:r>
              <a:rPr lang="en-US" sz="1200" dirty="0" err="1" smtClean="0">
                <a:latin typeface="Lucida Console" panose="020B0609040504020204" pitchFamily="49" charset="0"/>
              </a:rPr>
              <a:t>posts.author</a:t>
            </a:r>
            <a:r>
              <a:rPr lang="en-US" sz="1200" dirty="0" smtClean="0">
                <a:latin typeface="Lucida Console" panose="020B0609040504020204" pitchFamily="49" charset="0"/>
              </a:rPr>
              <a:t> AS author, </a:t>
            </a:r>
            <a:r>
              <a:rPr lang="en-US" sz="1200" dirty="0" err="1" smtClean="0">
                <a:latin typeface="Lucida Console" panose="020B0609040504020204" pitchFamily="49" charset="0"/>
              </a:rPr>
              <a:t>viewed.reader</a:t>
            </a:r>
            <a:r>
              <a:rPr lang="en-US" sz="1200" dirty="0" smtClean="0">
                <a:latin typeface="Lucida Console" panose="020B0609040504020204" pitchFamily="49" charset="0"/>
              </a:rPr>
              <a:t> AS reader, COUNT(*) AS </a:t>
            </a:r>
            <a:r>
              <a:rPr lang="en-US" sz="1200" dirty="0" err="1" smtClean="0">
                <a:latin typeface="Lucida Console" panose="020B0609040504020204" pitchFamily="49" charset="0"/>
              </a:rPr>
              <a:t>cnt</a:t>
            </a:r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		FROM posts, viewed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WHERE posts.id = </a:t>
            </a:r>
            <a:r>
              <a:rPr lang="en-US" sz="1200" dirty="0" err="1" smtClean="0">
                <a:latin typeface="Lucida Console" panose="020B0609040504020204" pitchFamily="49" charset="0"/>
              </a:rPr>
              <a:t>viewed.post</a:t>
            </a:r>
            <a:r>
              <a:rPr lang="en-US" sz="1200" dirty="0" smtClean="0">
                <a:latin typeface="Lucida Console" panose="020B0609040504020204" pitchFamily="49" charset="0"/>
              </a:rPr>
              <a:t> AND </a:t>
            </a:r>
            <a:r>
              <a:rPr lang="en-US" sz="1200" dirty="0" err="1" smtClean="0">
                <a:latin typeface="Lucida Console" panose="020B0609040504020204" pitchFamily="49" charset="0"/>
              </a:rPr>
              <a:t>viewed.reader</a:t>
            </a:r>
            <a:r>
              <a:rPr lang="en-US" sz="1200" dirty="0" smtClean="0">
                <a:latin typeface="Lucida Console" panose="020B0609040504020204" pitchFamily="49" charset="0"/>
              </a:rPr>
              <a:t> = 8937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GROUP BY </a:t>
            </a:r>
            <a:r>
              <a:rPr lang="en-US" sz="1200" dirty="0" err="1" smtClean="0">
                <a:latin typeface="Lucida Console" panose="020B0609040504020204" pitchFamily="49" charset="0"/>
              </a:rPr>
              <a:t>posts.author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  <a:r>
              <a:rPr lang="en-US" sz="1200" dirty="0" err="1" smtClean="0">
                <a:latin typeface="Lucida Console" panose="020B0609040504020204" pitchFamily="49" charset="0"/>
              </a:rPr>
              <a:t>viewed.reader</a:t>
            </a:r>
            <a:r>
              <a:rPr lang="en-US" sz="1200" dirty="0" smtClean="0">
                <a:latin typeface="Lucida Console" panose="020B0609040504020204" pitchFamily="49" charset="0"/>
              </a:rPr>
              <a:t>) AS numerator,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(SELECT </a:t>
            </a:r>
            <a:r>
              <a:rPr lang="en-US" sz="1200" dirty="0" err="1" smtClean="0">
                <a:latin typeface="Lucida Console" panose="020B0609040504020204" pitchFamily="49" charset="0"/>
              </a:rPr>
              <a:t>posts.author</a:t>
            </a:r>
            <a:r>
              <a:rPr lang="en-US" sz="1200" dirty="0" smtClean="0">
                <a:latin typeface="Lucida Console" panose="020B0609040504020204" pitchFamily="49" charset="0"/>
              </a:rPr>
              <a:t> AS author, COUNT(*) AS </a:t>
            </a:r>
            <a:r>
              <a:rPr lang="en-US" sz="1200" dirty="0" err="1" smtClean="0">
                <a:latin typeface="Lucida Console" panose="020B0609040504020204" pitchFamily="49" charset="0"/>
              </a:rPr>
              <a:t>cnt</a:t>
            </a:r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		FROM posts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GROUP BY </a:t>
            </a:r>
            <a:r>
              <a:rPr lang="en-US" sz="1200" dirty="0" err="1" smtClean="0">
                <a:latin typeface="Lucida Console" panose="020B0609040504020204" pitchFamily="49" charset="0"/>
              </a:rPr>
              <a:t>posts.author</a:t>
            </a:r>
            <a:r>
              <a:rPr lang="en-US" sz="1200" dirty="0" smtClean="0">
                <a:latin typeface="Lucida Console" panose="020B0609040504020204" pitchFamily="49" charset="0"/>
              </a:rPr>
              <a:t>) AS denominator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WHERE </a:t>
            </a:r>
            <a:r>
              <a:rPr lang="en-US" sz="1200" dirty="0" err="1" smtClean="0">
                <a:latin typeface="Lucida Console" panose="020B0609040504020204" pitchFamily="49" charset="0"/>
              </a:rPr>
              <a:t>numerator.author</a:t>
            </a:r>
            <a:r>
              <a:rPr lang="en-US" sz="1200" dirty="0" smtClean="0">
                <a:latin typeface="Lucida Console" panose="020B0609040504020204" pitchFamily="49" charset="0"/>
              </a:rPr>
              <a:t> = </a:t>
            </a:r>
            <a:r>
              <a:rPr lang="en-US" sz="1200" dirty="0" err="1" smtClean="0">
                <a:latin typeface="Lucida Console" panose="020B0609040504020204" pitchFamily="49" charset="0"/>
              </a:rPr>
              <a:t>denominator.author</a:t>
            </a:r>
            <a:r>
              <a:rPr lang="en-US" sz="1200" dirty="0" smtClean="0">
                <a:latin typeface="Lucida Console" panose="020B0609040504020204" pitchFamily="49" charset="0"/>
              </a:rPr>
              <a:t>;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Query 2: without IVM, indices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Lucida Console" panose="020B0609040504020204" pitchFamily="49" charset="0"/>
              </a:rPr>
              <a:t>TODO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63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4947" y="0"/>
            <a:ext cx="10515600" cy="1325563"/>
          </a:xfrm>
        </p:spPr>
        <p:txBody>
          <a:bodyPr/>
          <a:lstStyle/>
          <a:p>
            <a:r>
              <a:rPr lang="en-US" dirty="0" smtClean="0"/>
              <a:t>Query 2: IVM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383" y="1225689"/>
            <a:ext cx="1037976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Lucida Console" panose="020B0609040504020204" pitchFamily="49" charset="0"/>
              </a:rPr>
              <a:t>CREATE TABLE ivm_nrv (</a:t>
            </a:r>
          </a:p>
          <a:p>
            <a:r>
              <a:rPr lang="sv-SE" sz="1200" dirty="0" smtClean="0">
                <a:latin typeface="Lucida Console" panose="020B0609040504020204" pitchFamily="49" charset="0"/>
              </a:rPr>
              <a:t>	nation		varchar(255),</a:t>
            </a:r>
          </a:p>
          <a:p>
            <a:r>
              <a:rPr lang="sv-SE" sz="1200" dirty="0" smtClean="0">
                <a:latin typeface="Lucida Console" panose="020B0609040504020204" pitchFamily="49" charset="0"/>
              </a:rPr>
              <a:t>	reader		integer,</a:t>
            </a:r>
          </a:p>
          <a:p>
            <a:r>
              <a:rPr lang="sv-SE" sz="1200" dirty="0" smtClean="0">
                <a:latin typeface="Lucida Console" panose="020B0609040504020204" pitchFamily="49" charset="0"/>
              </a:rPr>
              <a:t>	numerator		integer,</a:t>
            </a:r>
          </a:p>
          <a:p>
            <a:r>
              <a:rPr lang="sv-SE" sz="1200" dirty="0" smtClean="0">
                <a:latin typeface="Lucida Console" panose="020B0609040504020204" pitchFamily="49" charset="0"/>
              </a:rPr>
              <a:t>	denominator	integer</a:t>
            </a:r>
          </a:p>
          <a:p>
            <a:r>
              <a:rPr lang="sv-SE" sz="1200" dirty="0" smtClean="0">
                <a:latin typeface="Lucida Console" panose="020B0609040504020204" pitchFamily="49" charset="0"/>
              </a:rPr>
              <a:t>);</a:t>
            </a:r>
          </a:p>
          <a:p>
            <a:endParaRPr lang="sv-SE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CREATE OR REPLACE FUNCTION </a:t>
            </a:r>
            <a:r>
              <a:rPr lang="en-US" sz="1200" dirty="0" err="1" smtClean="0">
                <a:latin typeface="Lucida Console" panose="020B0609040504020204" pitchFamily="49" charset="0"/>
              </a:rPr>
              <a:t>f_insert_view</a:t>
            </a:r>
            <a:r>
              <a:rPr lang="en-US" sz="1200" dirty="0" smtClean="0">
                <a:latin typeface="Lucida Console" panose="020B0609040504020204" pitchFamily="49" charset="0"/>
              </a:rPr>
              <a:t>() RETURNS trigger AS $</a:t>
            </a:r>
            <a:r>
              <a:rPr lang="en-US" sz="1200" dirty="0" err="1" smtClean="0">
                <a:latin typeface="Lucida Console" panose="020B0609040504020204" pitchFamily="49" charset="0"/>
              </a:rPr>
              <a:t>f_insert_view</a:t>
            </a:r>
            <a:r>
              <a:rPr lang="en-US" sz="1200" dirty="0" smtClean="0">
                <a:latin typeface="Lucida Console" panose="020B0609040504020204" pitchFamily="49" charset="0"/>
              </a:rPr>
              <a:t>$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BEGIN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IF EXISTS (SELECT * FROM </a:t>
            </a:r>
            <a:r>
              <a:rPr lang="en-US" sz="1200" dirty="0" err="1" smtClean="0">
                <a:latin typeface="Lucida Console" panose="020B0609040504020204" pitchFamily="49" charset="0"/>
              </a:rPr>
              <a:t>ivm_nrv</a:t>
            </a:r>
            <a:r>
              <a:rPr lang="en-US" sz="1200" dirty="0" smtClean="0">
                <a:latin typeface="Lucida Console" panose="020B0609040504020204" pitchFamily="49" charset="0"/>
              </a:rPr>
              <a:t>, posts, members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smtClean="0">
                <a:latin typeface="Lucida Console" panose="020B0609040504020204" pitchFamily="49" charset="0"/>
              </a:rPr>
              <a:t>		WHERE </a:t>
            </a:r>
            <a:r>
              <a:rPr lang="en-US" sz="1200" dirty="0" err="1" smtClean="0">
                <a:latin typeface="Lucida Console" panose="020B0609040504020204" pitchFamily="49" charset="0"/>
              </a:rPr>
              <a:t>ivm_nrv.reader</a:t>
            </a:r>
            <a:r>
              <a:rPr lang="en-US" sz="1200" dirty="0" smtClean="0">
                <a:latin typeface="Lucida Console" panose="020B0609040504020204" pitchFamily="49" charset="0"/>
              </a:rPr>
              <a:t> = </a:t>
            </a:r>
            <a:r>
              <a:rPr lang="en-US" sz="1200" dirty="0" err="1" smtClean="0">
                <a:latin typeface="Lucida Console" panose="020B0609040504020204" pitchFamily="49" charset="0"/>
              </a:rPr>
              <a:t>NEW.reader</a:t>
            </a:r>
            <a:r>
              <a:rPr lang="en-US" sz="1200" dirty="0" smtClean="0">
                <a:latin typeface="Lucida Console" panose="020B0609040504020204" pitchFamily="49" charset="0"/>
              </a:rPr>
              <a:t> AND </a:t>
            </a:r>
            <a:r>
              <a:rPr lang="en-US" sz="1200" dirty="0" err="1" smtClean="0">
                <a:latin typeface="Lucida Console" panose="020B0609040504020204" pitchFamily="49" charset="0"/>
              </a:rPr>
              <a:t>ivm_nrv.nation</a:t>
            </a:r>
            <a:r>
              <a:rPr lang="en-US" sz="1200" dirty="0" smtClean="0">
                <a:latin typeface="Lucida Console" panose="020B0609040504020204" pitchFamily="49" charset="0"/>
              </a:rPr>
              <a:t> = </a:t>
            </a:r>
            <a:r>
              <a:rPr lang="en-US" sz="1200" dirty="0" err="1" smtClean="0">
                <a:latin typeface="Lucida Console" panose="020B0609040504020204" pitchFamily="49" charset="0"/>
              </a:rPr>
              <a:t>members.nation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smtClean="0">
                <a:latin typeface="Lucida Console" panose="020B0609040504020204" pitchFamily="49" charset="0"/>
              </a:rPr>
              <a:t>			AND members.id = </a:t>
            </a:r>
            <a:r>
              <a:rPr lang="en-US" sz="1200" dirty="0" err="1" smtClean="0">
                <a:latin typeface="Lucida Console" panose="020B0609040504020204" pitchFamily="49" charset="0"/>
              </a:rPr>
              <a:t>posts.author</a:t>
            </a:r>
            <a:r>
              <a:rPr lang="en-US" sz="1200" dirty="0" smtClean="0">
                <a:latin typeface="Lucida Console" panose="020B0609040504020204" pitchFamily="49" charset="0"/>
              </a:rPr>
              <a:t> AND </a:t>
            </a:r>
            <a:r>
              <a:rPr lang="en-US" sz="1200" dirty="0" err="1" smtClean="0">
                <a:latin typeface="Lucida Console" panose="020B0609040504020204" pitchFamily="49" charset="0"/>
              </a:rPr>
              <a:t>new.post</a:t>
            </a:r>
            <a:r>
              <a:rPr lang="en-US" sz="1200" dirty="0" smtClean="0">
                <a:latin typeface="Lucida Console" panose="020B0609040504020204" pitchFamily="49" charset="0"/>
              </a:rPr>
              <a:t> = posts.id) THEN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	UPDATE </a:t>
            </a:r>
            <a:r>
              <a:rPr lang="en-US" sz="1200" dirty="0" err="1" smtClean="0">
                <a:latin typeface="Lucida Console" panose="020B0609040504020204" pitchFamily="49" charset="0"/>
              </a:rPr>
              <a:t>ivm_nrv</a:t>
            </a:r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				SET numerator = numerator + 1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		FROM posts, members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		WHERE reader = </a:t>
            </a:r>
            <a:r>
              <a:rPr lang="en-US" sz="1200" dirty="0" err="1" smtClean="0">
                <a:latin typeface="Lucida Console" panose="020B0609040504020204" pitchFamily="49" charset="0"/>
              </a:rPr>
              <a:t>NEW.reader</a:t>
            </a:r>
            <a:r>
              <a:rPr lang="en-US" sz="1200" dirty="0" smtClean="0">
                <a:latin typeface="Lucida Console" panose="020B0609040504020204" pitchFamily="49" charset="0"/>
              </a:rPr>
              <a:t> AND </a:t>
            </a:r>
            <a:r>
              <a:rPr lang="en-US" sz="1200" dirty="0" err="1" smtClean="0">
                <a:latin typeface="Lucida Console" panose="020B0609040504020204" pitchFamily="49" charset="0"/>
              </a:rPr>
              <a:t>ivm_nrv.nation</a:t>
            </a:r>
            <a:r>
              <a:rPr lang="en-US" sz="1200" dirty="0" smtClean="0">
                <a:latin typeface="Lucida Console" panose="020B0609040504020204" pitchFamily="49" charset="0"/>
              </a:rPr>
              <a:t> = </a:t>
            </a:r>
            <a:r>
              <a:rPr lang="en-US" sz="1200" dirty="0" err="1" smtClean="0">
                <a:latin typeface="Lucida Console" panose="020B0609040504020204" pitchFamily="49" charset="0"/>
              </a:rPr>
              <a:t>members.nation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smtClean="0">
                <a:latin typeface="Lucida Console" panose="020B0609040504020204" pitchFamily="49" charset="0"/>
              </a:rPr>
              <a:t>				AND members.id = </a:t>
            </a:r>
            <a:r>
              <a:rPr lang="en-US" sz="1200" dirty="0" err="1" smtClean="0">
                <a:latin typeface="Lucida Console" panose="020B0609040504020204" pitchFamily="49" charset="0"/>
              </a:rPr>
              <a:t>posts.author</a:t>
            </a:r>
            <a:r>
              <a:rPr lang="en-US" sz="1200" dirty="0" smtClean="0">
                <a:latin typeface="Lucida Console" panose="020B0609040504020204" pitchFamily="49" charset="0"/>
              </a:rPr>
              <a:t> AND </a:t>
            </a:r>
            <a:r>
              <a:rPr lang="en-US" sz="1200" dirty="0" err="1" smtClean="0">
                <a:latin typeface="Lucida Console" panose="020B0609040504020204" pitchFamily="49" charset="0"/>
              </a:rPr>
              <a:t>NEW.post</a:t>
            </a:r>
            <a:r>
              <a:rPr lang="en-US" sz="1200" dirty="0" smtClean="0">
                <a:latin typeface="Lucida Console" panose="020B0609040504020204" pitchFamily="49" charset="0"/>
              </a:rPr>
              <a:t> = posts.id;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ELSE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	</a:t>
            </a:r>
            <a:r>
              <a:rPr lang="en-US" sz="1200" dirty="0" err="1" smtClean="0">
                <a:latin typeface="Lucida Console" panose="020B0609040504020204" pitchFamily="49" charset="0"/>
              </a:rPr>
              <a:t>view_nation</a:t>
            </a:r>
            <a:r>
              <a:rPr lang="en-US" sz="1200" dirty="0" smtClean="0">
                <a:latin typeface="Lucida Console" panose="020B0609040504020204" pitchFamily="49" charset="0"/>
              </a:rPr>
              <a:t> := (SELECT nation FROM members, posts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smtClean="0">
                <a:latin typeface="Lucida Console" panose="020B0609040504020204" pitchFamily="49" charset="0"/>
              </a:rPr>
              <a:t>			WHERE </a:t>
            </a:r>
            <a:r>
              <a:rPr lang="en-US" sz="1200" dirty="0" err="1" smtClean="0">
                <a:latin typeface="Lucida Console" panose="020B0609040504020204" pitchFamily="49" charset="0"/>
              </a:rPr>
              <a:t>posts.author</a:t>
            </a:r>
            <a:r>
              <a:rPr lang="en-US" sz="1200" dirty="0" smtClean="0">
                <a:latin typeface="Lucida Console" panose="020B0609040504020204" pitchFamily="49" charset="0"/>
              </a:rPr>
              <a:t> = members.id AND posts.id = </a:t>
            </a:r>
            <a:r>
              <a:rPr lang="en-US" sz="1200" dirty="0" err="1" smtClean="0">
                <a:latin typeface="Lucida Console" panose="020B0609040504020204" pitchFamily="49" charset="0"/>
              </a:rPr>
              <a:t>NEW.post</a:t>
            </a:r>
            <a:r>
              <a:rPr lang="en-US" sz="1200" dirty="0" smtClean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	</a:t>
            </a:r>
            <a:r>
              <a:rPr lang="en-US" sz="1200" dirty="0" err="1" smtClean="0">
                <a:latin typeface="Lucida Console" panose="020B0609040504020204" pitchFamily="49" charset="0"/>
              </a:rPr>
              <a:t>num_posts_nation</a:t>
            </a:r>
            <a:r>
              <a:rPr lang="en-US" sz="1200" dirty="0" smtClean="0">
                <a:latin typeface="Lucida Console" panose="020B0609040504020204" pitchFamily="49" charset="0"/>
              </a:rPr>
              <a:t> := (SELECT COUNT(*) FROM members, posts, friends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smtClean="0">
                <a:latin typeface="Lucida Console" panose="020B0609040504020204" pitchFamily="49" charset="0"/>
              </a:rPr>
              <a:t>			WHERE members.id = </a:t>
            </a:r>
            <a:r>
              <a:rPr lang="en-US" sz="1200" dirty="0" err="1" smtClean="0">
                <a:latin typeface="Lucida Console" panose="020B0609040504020204" pitchFamily="49" charset="0"/>
              </a:rPr>
              <a:t>friends.x</a:t>
            </a:r>
            <a:r>
              <a:rPr lang="en-US" sz="1200" dirty="0" smtClean="0">
                <a:latin typeface="Lucida Console" panose="020B0609040504020204" pitchFamily="49" charset="0"/>
              </a:rPr>
              <a:t> AND </a:t>
            </a:r>
            <a:r>
              <a:rPr lang="en-US" sz="1200" dirty="0" err="1" smtClean="0">
                <a:latin typeface="Lucida Console" panose="020B0609040504020204" pitchFamily="49" charset="0"/>
              </a:rPr>
              <a:t>friends.y</a:t>
            </a:r>
            <a:r>
              <a:rPr lang="en-US" sz="1200" dirty="0" smtClean="0">
                <a:latin typeface="Lucida Console" panose="020B0609040504020204" pitchFamily="49" charset="0"/>
              </a:rPr>
              <a:t> = </a:t>
            </a:r>
            <a:r>
              <a:rPr lang="en-US" sz="1200" dirty="0" err="1" smtClean="0">
                <a:latin typeface="Lucida Console" panose="020B0609040504020204" pitchFamily="49" charset="0"/>
              </a:rPr>
              <a:t>NEW.reader</a:t>
            </a:r>
            <a:r>
              <a:rPr lang="en-US" sz="1200" dirty="0" smtClean="0">
                <a:latin typeface="Lucida Console" panose="020B0609040504020204" pitchFamily="49" charset="0"/>
              </a:rPr>
              <a:t> AND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smtClean="0">
                <a:latin typeface="Lucida Console" panose="020B0609040504020204" pitchFamily="49" charset="0"/>
              </a:rPr>
              <a:t>				</a:t>
            </a:r>
            <a:r>
              <a:rPr lang="en-US" sz="1200" dirty="0" err="1" smtClean="0">
                <a:latin typeface="Lucida Console" panose="020B0609040504020204" pitchFamily="49" charset="0"/>
              </a:rPr>
              <a:t>posts.author</a:t>
            </a:r>
            <a:r>
              <a:rPr lang="en-US" sz="1200" dirty="0" smtClean="0">
                <a:latin typeface="Lucida Console" panose="020B0609040504020204" pitchFamily="49" charset="0"/>
              </a:rPr>
              <a:t> = members.id AND </a:t>
            </a:r>
            <a:r>
              <a:rPr lang="en-US" sz="1200" dirty="0" err="1" smtClean="0">
                <a:latin typeface="Lucida Console" panose="020B0609040504020204" pitchFamily="49" charset="0"/>
              </a:rPr>
              <a:t>members.nation</a:t>
            </a:r>
            <a:r>
              <a:rPr lang="en-US" sz="1200" dirty="0" smtClean="0">
                <a:latin typeface="Lucida Console" panose="020B0609040504020204" pitchFamily="49" charset="0"/>
              </a:rPr>
              <a:t> = </a:t>
            </a:r>
            <a:r>
              <a:rPr lang="en-US" sz="1200" dirty="0" err="1" smtClean="0">
                <a:latin typeface="Lucida Console" panose="020B0609040504020204" pitchFamily="49" charset="0"/>
              </a:rPr>
              <a:t>view_nation</a:t>
            </a:r>
            <a:r>
              <a:rPr lang="en-US" sz="1200" dirty="0" smtClean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	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	INSERT INTO </a:t>
            </a:r>
            <a:r>
              <a:rPr lang="en-US" sz="1200" dirty="0" err="1" smtClean="0">
                <a:latin typeface="Lucida Console" panose="020B0609040504020204" pitchFamily="49" charset="0"/>
              </a:rPr>
              <a:t>ivm_nrv</a:t>
            </a:r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				VALUES (</a:t>
            </a:r>
            <a:r>
              <a:rPr lang="en-US" sz="1200" dirty="0" err="1" smtClean="0">
                <a:latin typeface="Lucida Console" panose="020B0609040504020204" pitchFamily="49" charset="0"/>
              </a:rPr>
              <a:t>view_nation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  <a:r>
              <a:rPr lang="en-US" sz="1200" dirty="0" err="1" smtClean="0">
                <a:latin typeface="Lucida Console" panose="020B0609040504020204" pitchFamily="49" charset="0"/>
              </a:rPr>
              <a:t>NEW.reader</a:t>
            </a:r>
            <a:r>
              <a:rPr lang="en-US" sz="1200" dirty="0" smtClean="0">
                <a:latin typeface="Lucida Console" panose="020B0609040504020204" pitchFamily="49" charset="0"/>
              </a:rPr>
              <a:t>, 1, </a:t>
            </a:r>
            <a:r>
              <a:rPr lang="en-US" sz="1200" dirty="0" err="1" smtClean="0">
                <a:latin typeface="Lucida Console" panose="020B0609040504020204" pitchFamily="49" charset="0"/>
              </a:rPr>
              <a:t>num_posts_nation</a:t>
            </a:r>
            <a:r>
              <a:rPr lang="en-US" sz="1200" dirty="0" smtClean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END IF;	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RETURN NEW;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END;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latin typeface="Lucida Console" panose="020B0609040504020204" pitchFamily="49" charset="0"/>
              </a:rPr>
              <a:t>f_insert_view</a:t>
            </a:r>
            <a:r>
              <a:rPr lang="en-US" sz="1200" dirty="0" smtClean="0">
                <a:latin typeface="Lucida Console" panose="020B0609040504020204" pitchFamily="49" charset="0"/>
              </a:rPr>
              <a:t>$ LANGUAGE </a:t>
            </a:r>
            <a:r>
              <a:rPr lang="en-US" sz="1200" dirty="0" err="1" smtClean="0">
                <a:latin typeface="Lucida Console" panose="020B0609040504020204" pitchFamily="49" charset="0"/>
              </a:rPr>
              <a:t>plpgsql</a:t>
            </a:r>
            <a:r>
              <a:rPr lang="en-US" sz="1200" dirty="0" smtClean="0">
                <a:latin typeface="Lucida Console" panose="020B0609040504020204" pitchFamily="49" charset="0"/>
              </a:rPr>
              <a:t>;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Tables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913" y="2438400"/>
            <a:ext cx="664797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CREATE TABLE members (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id		integer PRIMARY KEY,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name		</a:t>
            </a:r>
            <a:r>
              <a:rPr lang="en-US" sz="1200" dirty="0" err="1" smtClean="0">
                <a:latin typeface="Lucida Console" panose="020B0609040504020204" pitchFamily="49" charset="0"/>
              </a:rPr>
              <a:t>varchar</a:t>
            </a:r>
            <a:r>
              <a:rPr lang="en-US" sz="1200" dirty="0" smtClean="0">
                <a:latin typeface="Lucida Console" panose="020B0609040504020204" pitchFamily="49" charset="0"/>
              </a:rPr>
              <a:t>(255),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nation		</a:t>
            </a:r>
            <a:r>
              <a:rPr lang="en-US" sz="1200" dirty="0" err="1" smtClean="0">
                <a:latin typeface="Lucida Console" panose="020B0609040504020204" pitchFamily="49" charset="0"/>
              </a:rPr>
              <a:t>varchar</a:t>
            </a:r>
            <a:r>
              <a:rPr lang="en-US" sz="1200" dirty="0" smtClean="0">
                <a:latin typeface="Lucida Console" panose="020B0609040504020204" pitchFamily="49" charset="0"/>
              </a:rPr>
              <a:t>(255),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birthday		date,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created		timestamp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);</a:t>
            </a:r>
          </a:p>
          <a:p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CREATE TABLE topics (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id		integer PRIMARY KEY,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name		</a:t>
            </a:r>
            <a:r>
              <a:rPr lang="en-US" sz="1200" dirty="0" err="1" smtClean="0">
                <a:latin typeface="Lucida Console" panose="020B0609040504020204" pitchFamily="49" charset="0"/>
              </a:rPr>
              <a:t>varchar</a:t>
            </a:r>
            <a:r>
              <a:rPr lang="en-US" sz="1200" dirty="0" smtClean="0">
                <a:latin typeface="Lucida Console" panose="020B0609040504020204" pitchFamily="49" charset="0"/>
              </a:rPr>
              <a:t>(255)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);</a:t>
            </a:r>
          </a:p>
          <a:p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CREATE TABLE posts (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id		integer PRIMARY KEY,		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author		integer references members(id),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title		</a:t>
            </a:r>
            <a:r>
              <a:rPr lang="en-US" sz="1200" dirty="0" err="1" smtClean="0">
                <a:latin typeface="Lucida Console" panose="020B0609040504020204" pitchFamily="49" charset="0"/>
              </a:rPr>
              <a:t>varchar</a:t>
            </a:r>
            <a:r>
              <a:rPr lang="en-US" sz="1200" dirty="0" smtClean="0">
                <a:latin typeface="Lucida Console" panose="020B0609040504020204" pitchFamily="49" charset="0"/>
              </a:rPr>
              <a:t>(255),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text		</a:t>
            </a:r>
            <a:r>
              <a:rPr lang="en-US" sz="1200" dirty="0" err="1" smtClean="0">
                <a:latin typeface="Lucida Console" panose="020B0609040504020204" pitchFamily="49" charset="0"/>
              </a:rPr>
              <a:t>varchar</a:t>
            </a:r>
            <a:r>
              <a:rPr lang="en-US" sz="1200" dirty="0" smtClean="0">
                <a:latin typeface="Lucida Console" panose="020B0609040504020204" pitchFamily="49" charset="0"/>
              </a:rPr>
              <a:t>(255),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topic		integer references topics(id),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created		timestamp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);</a:t>
            </a:r>
          </a:p>
          <a:p>
            <a:endParaRPr lang="en-US" sz="1200" dirty="0" smtClean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2438400"/>
            <a:ext cx="123129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-- friend relationship is symmetric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CREATE TABLE friends (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x		integer references members(id),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y		integer references members(id),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created		timestamp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);</a:t>
            </a:r>
          </a:p>
          <a:p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CREATE TABLE viewed (						-- had to change table name from "view" to "viewed"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reader		integer references members(id),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post		integer references posts(id)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);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56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2: IVM (Explanation)</a:t>
            </a:r>
            <a:br>
              <a:rPr lang="en-US" dirty="0" smtClean="0"/>
            </a:br>
            <a:r>
              <a:rPr lang="en-US" sz="2400" dirty="0" smtClean="0"/>
              <a:t>INSERT INTO VIEWED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4" y="1630015"/>
            <a:ext cx="9730410" cy="733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2: IVM (Explanation)</a:t>
            </a:r>
            <a:br>
              <a:rPr lang="en-US" dirty="0" smtClean="0"/>
            </a:br>
            <a:r>
              <a:rPr lang="en-US" sz="2400" dirty="0" smtClean="0"/>
              <a:t>INSERT INTO POSTS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author’s nation</a:t>
            </a:r>
          </a:p>
          <a:p>
            <a:r>
              <a:rPr lang="en-US" dirty="0" smtClean="0"/>
              <a:t>For all of author’s friends</a:t>
            </a:r>
          </a:p>
          <a:p>
            <a:pPr lvl="1"/>
            <a:r>
              <a:rPr lang="en-US" dirty="0" smtClean="0"/>
              <a:t>INCREMENT denominator of tuples in </a:t>
            </a:r>
            <a:r>
              <a:rPr lang="en-US" dirty="0" err="1" smtClean="0"/>
              <a:t>ivm_nrv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WHERE nation=author’s nation AND reader=friend</a:t>
            </a:r>
            <a:br>
              <a:rPr lang="en-US" dirty="0" smtClean="0"/>
            </a:br>
            <a:r>
              <a:rPr lang="en-US" dirty="0" smtClean="0"/>
              <a:t>(if tuple exists)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97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2: IVM (Explanation)</a:t>
            </a:r>
            <a:br>
              <a:rPr lang="en-US" dirty="0" smtClean="0"/>
            </a:br>
            <a:r>
              <a:rPr lang="en-US" sz="2400" dirty="0" smtClean="0"/>
              <a:t>INSERT INTO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friends (x)’s nation</a:t>
            </a:r>
          </a:p>
          <a:p>
            <a:r>
              <a:rPr lang="en-US" dirty="0" smtClean="0"/>
              <a:t>If there is a tuple for nation, friend (x) in </a:t>
            </a:r>
            <a:r>
              <a:rPr lang="en-US" dirty="0" err="1" smtClean="0"/>
              <a:t>ivm_nrv</a:t>
            </a:r>
            <a:endParaRPr lang="en-US" dirty="0"/>
          </a:p>
          <a:p>
            <a:pPr lvl="1"/>
            <a:r>
              <a:rPr lang="en-US" dirty="0" smtClean="0"/>
              <a:t>INCREMENT tuple by number of friend (x)’s posts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75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2: IVM (Indices)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5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2: IVM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for Query 1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INSERT INTO posts</a:t>
            </a:r>
            <a:r>
              <a:rPr lang="en-US" dirty="0" smtClean="0"/>
              <a:t>: store in </a:t>
            </a:r>
            <a:r>
              <a:rPr lang="en-US" dirty="0" err="1" smtClean="0"/>
              <a:t>temp_posts</a:t>
            </a:r>
            <a:r>
              <a:rPr lang="en-US" dirty="0" smtClean="0"/>
              <a:t> until n tuples reached</a:t>
            </a:r>
          </a:p>
          <a:p>
            <a:pPr lvl="1"/>
            <a:r>
              <a:rPr lang="en-US" dirty="0" smtClean="0"/>
              <a:t>Check all of </a:t>
            </a:r>
            <a:r>
              <a:rPr lang="en-US" dirty="0" err="1" smtClean="0"/>
              <a:t>post.author.friends</a:t>
            </a:r>
            <a:r>
              <a:rPr lang="en-US" dirty="0" smtClean="0"/>
              <a:t>, increment (</a:t>
            </a:r>
            <a:r>
              <a:rPr lang="en-US" dirty="0" err="1" smtClean="0"/>
              <a:t>post.author.nation</a:t>
            </a:r>
            <a:r>
              <a:rPr lang="en-US" dirty="0" smtClean="0"/>
              <a:t>, friend) by SUM(posts by author)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INSERT INTO friends</a:t>
            </a:r>
            <a:r>
              <a:rPr lang="en-US" dirty="0" smtClean="0"/>
              <a:t>: just 1 increment</a:t>
            </a:r>
            <a:br>
              <a:rPr lang="en-US" dirty="0" smtClean="0"/>
            </a:br>
            <a:r>
              <a:rPr lang="en-US" dirty="0" smtClean="0"/>
              <a:t>=&gt; no optimization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INSERT INTO viewed</a:t>
            </a:r>
            <a:r>
              <a:rPr lang="en-US" dirty="0" smtClean="0"/>
              <a:t>: just 1 update/insert</a:t>
            </a:r>
            <a:br>
              <a:rPr lang="en-US" dirty="0" smtClean="0"/>
            </a:br>
            <a:r>
              <a:rPr lang="en-US" dirty="0" smtClean="0"/>
              <a:t>=&gt; no optimization</a:t>
            </a:r>
          </a:p>
        </p:txBody>
      </p:sp>
    </p:spTree>
    <p:extLst>
      <p:ext uri="{BB962C8B-B14F-4D97-AF65-F5344CB8AC3E}">
        <p14:creationId xmlns:p14="http://schemas.microsoft.com/office/powerpoint/2010/main" val="638891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Programming: Query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2365" y="2100470"/>
            <a:ext cx="1649896" cy="157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88295" y="2100470"/>
            <a:ext cx="1649896" cy="157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74225" y="2100470"/>
            <a:ext cx="1649896" cy="157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374" y="4234070"/>
            <a:ext cx="66762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Distribute members round robin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Store posts on the author’s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Store views (author, reader) on author’s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 1 (given a, r): send to a’s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numerator: all views for posts of a are on that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 denominator: all posts of a are on that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1: </a:t>
            </a:r>
            <a:r>
              <a:rPr lang="en-US" dirty="0" err="1" smtClean="0"/>
              <a:t>unoptimized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713" y="1934817"/>
            <a:ext cx="92031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SELECT (1.0 * </a:t>
            </a:r>
            <a:r>
              <a:rPr lang="en-US" sz="1200" dirty="0" err="1" smtClean="0">
                <a:latin typeface="Lucida Console" panose="020B0609040504020204" pitchFamily="49" charset="0"/>
              </a:rPr>
              <a:t>numerator.cnt</a:t>
            </a:r>
            <a:r>
              <a:rPr lang="en-US" sz="1200" dirty="0" smtClean="0">
                <a:latin typeface="Lucida Console" panose="020B0609040504020204" pitchFamily="49" charset="0"/>
              </a:rPr>
              <a:t> / </a:t>
            </a:r>
            <a:r>
              <a:rPr lang="en-US" sz="1200" dirty="0" err="1" smtClean="0">
                <a:latin typeface="Lucida Console" panose="020B0609040504020204" pitchFamily="49" charset="0"/>
              </a:rPr>
              <a:t>denominator.cnt</a:t>
            </a:r>
            <a:r>
              <a:rPr lang="en-US" sz="1200" dirty="0" smtClean="0">
                <a:latin typeface="Lucida Console" panose="020B0609040504020204" pitchFamily="49" charset="0"/>
              </a:rPr>
              <a:t>) AS v, </a:t>
            </a:r>
            <a:r>
              <a:rPr lang="en-US" sz="1200" dirty="0" err="1" smtClean="0">
                <a:latin typeface="Lucida Console" panose="020B0609040504020204" pitchFamily="49" charset="0"/>
              </a:rPr>
              <a:t>numerator.author</a:t>
            </a:r>
            <a:r>
              <a:rPr lang="en-US" sz="1200" dirty="0" smtClean="0">
                <a:latin typeface="Lucida Console" panose="020B0609040504020204" pitchFamily="49" charset="0"/>
              </a:rPr>
              <a:t> as a, </a:t>
            </a:r>
            <a:r>
              <a:rPr lang="en-US" sz="1200" dirty="0" err="1" smtClean="0">
                <a:latin typeface="Lucida Console" panose="020B0609040504020204" pitchFamily="49" charset="0"/>
              </a:rPr>
              <a:t>numerator.reader</a:t>
            </a:r>
            <a:r>
              <a:rPr lang="en-US" sz="1200" dirty="0" smtClean="0">
                <a:latin typeface="Lucida Console" panose="020B0609040504020204" pitchFamily="49" charset="0"/>
              </a:rPr>
              <a:t> as r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FROM (SELECT </a:t>
            </a:r>
            <a:r>
              <a:rPr lang="en-US" sz="1200" dirty="0" err="1" smtClean="0">
                <a:latin typeface="Lucida Console" panose="020B0609040504020204" pitchFamily="49" charset="0"/>
              </a:rPr>
              <a:t>posts.author</a:t>
            </a:r>
            <a:r>
              <a:rPr lang="en-US" sz="1200" dirty="0" smtClean="0">
                <a:latin typeface="Lucida Console" panose="020B0609040504020204" pitchFamily="49" charset="0"/>
              </a:rPr>
              <a:t> AS author, </a:t>
            </a:r>
            <a:r>
              <a:rPr lang="en-US" sz="1200" dirty="0" err="1" smtClean="0">
                <a:latin typeface="Lucida Console" panose="020B0609040504020204" pitchFamily="49" charset="0"/>
              </a:rPr>
              <a:t>viewed.reader</a:t>
            </a:r>
            <a:r>
              <a:rPr lang="en-US" sz="1200" dirty="0" smtClean="0">
                <a:latin typeface="Lucida Console" panose="020B0609040504020204" pitchFamily="49" charset="0"/>
              </a:rPr>
              <a:t> AS reader, COUNT(*) AS </a:t>
            </a:r>
            <a:r>
              <a:rPr lang="en-US" sz="1200" dirty="0" err="1" smtClean="0">
                <a:latin typeface="Lucida Console" panose="020B0609040504020204" pitchFamily="49" charset="0"/>
              </a:rPr>
              <a:t>cnt</a:t>
            </a:r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		FROM posts, viewed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WHERE posts.id = </a:t>
            </a:r>
            <a:r>
              <a:rPr lang="en-US" sz="1200" dirty="0" err="1" smtClean="0">
                <a:latin typeface="Lucida Console" panose="020B0609040504020204" pitchFamily="49" charset="0"/>
              </a:rPr>
              <a:t>viewed.post</a:t>
            </a:r>
            <a:r>
              <a:rPr lang="en-US" sz="1200" dirty="0" smtClean="0">
                <a:latin typeface="Lucida Console" panose="020B0609040504020204" pitchFamily="49" charset="0"/>
              </a:rPr>
              <a:t> AND </a:t>
            </a:r>
            <a:r>
              <a:rPr lang="en-US" sz="1200" dirty="0" err="1" smtClean="0">
                <a:latin typeface="Lucida Console" panose="020B0609040504020204" pitchFamily="49" charset="0"/>
              </a:rPr>
              <a:t>viewed.reader</a:t>
            </a:r>
            <a:r>
              <a:rPr lang="en-US" sz="1200" dirty="0" smtClean="0">
                <a:latin typeface="Lucida Console" panose="020B0609040504020204" pitchFamily="49" charset="0"/>
              </a:rPr>
              <a:t> = 8937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GROUP BY </a:t>
            </a:r>
            <a:r>
              <a:rPr lang="en-US" sz="1200" dirty="0" err="1" smtClean="0">
                <a:latin typeface="Lucida Console" panose="020B0609040504020204" pitchFamily="49" charset="0"/>
              </a:rPr>
              <a:t>posts.author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  <a:r>
              <a:rPr lang="en-US" sz="1200" dirty="0" err="1" smtClean="0">
                <a:latin typeface="Lucida Console" panose="020B0609040504020204" pitchFamily="49" charset="0"/>
              </a:rPr>
              <a:t>viewed.reader</a:t>
            </a:r>
            <a:r>
              <a:rPr lang="en-US" sz="1200" dirty="0" smtClean="0">
                <a:latin typeface="Lucida Console" panose="020B0609040504020204" pitchFamily="49" charset="0"/>
              </a:rPr>
              <a:t>) AS numerator,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(SELECT </a:t>
            </a:r>
            <a:r>
              <a:rPr lang="en-US" sz="1200" dirty="0" err="1" smtClean="0">
                <a:latin typeface="Lucida Console" panose="020B0609040504020204" pitchFamily="49" charset="0"/>
              </a:rPr>
              <a:t>posts.author</a:t>
            </a:r>
            <a:r>
              <a:rPr lang="en-US" sz="1200" dirty="0" smtClean="0">
                <a:latin typeface="Lucida Console" panose="020B0609040504020204" pitchFamily="49" charset="0"/>
              </a:rPr>
              <a:t> AS author, COUNT(*) AS </a:t>
            </a:r>
            <a:r>
              <a:rPr lang="en-US" sz="1200" dirty="0" err="1" smtClean="0">
                <a:latin typeface="Lucida Console" panose="020B0609040504020204" pitchFamily="49" charset="0"/>
              </a:rPr>
              <a:t>cnt</a:t>
            </a:r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		FROM posts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GROUP BY </a:t>
            </a:r>
            <a:r>
              <a:rPr lang="en-US" sz="1200" dirty="0" err="1" smtClean="0">
                <a:latin typeface="Lucida Console" panose="020B0609040504020204" pitchFamily="49" charset="0"/>
              </a:rPr>
              <a:t>posts.author</a:t>
            </a:r>
            <a:r>
              <a:rPr lang="en-US" sz="1200" dirty="0" smtClean="0">
                <a:latin typeface="Lucida Console" panose="020B0609040504020204" pitchFamily="49" charset="0"/>
              </a:rPr>
              <a:t>) AS denominator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WHERE </a:t>
            </a:r>
            <a:r>
              <a:rPr lang="en-US" sz="1200" dirty="0" err="1" smtClean="0">
                <a:latin typeface="Lucida Console" panose="020B0609040504020204" pitchFamily="49" charset="0"/>
              </a:rPr>
              <a:t>numerator.author</a:t>
            </a:r>
            <a:r>
              <a:rPr lang="en-US" sz="1200" dirty="0" smtClean="0">
                <a:latin typeface="Lucida Console" panose="020B0609040504020204" pitchFamily="49" charset="0"/>
              </a:rPr>
              <a:t> = </a:t>
            </a:r>
            <a:r>
              <a:rPr lang="en-US" sz="1200" dirty="0" err="1" smtClean="0">
                <a:latin typeface="Lucida Console" panose="020B0609040504020204" pitchFamily="49" charset="0"/>
              </a:rPr>
              <a:t>denominator.author</a:t>
            </a:r>
            <a:r>
              <a:rPr lang="en-US" sz="1200" dirty="0" smtClean="0">
                <a:latin typeface="Lucida Console" panose="020B0609040504020204" pitchFamily="49" charset="0"/>
              </a:rPr>
              <a:t>;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991" y="5201478"/>
            <a:ext cx="204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: explain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1: without IVM,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Lucida Console" panose="020B0609040504020204" pitchFamily="49" charset="0"/>
              </a:rPr>
              <a:t>CREATE INDEX ON posts using hash (id);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CREATE INDEX ON viewed using hash (post); 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CREATE INDEX ON viewed using hash (reader);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CREATE INDEX ON posts using </a:t>
            </a:r>
            <a:r>
              <a:rPr lang="en-US" sz="1800" dirty="0" err="1" smtClean="0">
                <a:latin typeface="Lucida Console" panose="020B0609040504020204" pitchFamily="49" charset="0"/>
              </a:rPr>
              <a:t>btree</a:t>
            </a:r>
            <a:r>
              <a:rPr lang="en-US" sz="1800" dirty="0" smtClean="0">
                <a:latin typeface="Lucida Console" panose="020B0609040504020204" pitchFamily="49" charset="0"/>
              </a:rPr>
              <a:t> (author);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 smtClean="0"/>
              <a:t>For random access, hash index is better than B+ tree index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56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1: Materialized Views (MV)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614" y="1636643"/>
            <a:ext cx="119923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CREATE MATERIALIZED VIEW </a:t>
            </a:r>
            <a:r>
              <a:rPr lang="en-US" sz="1200" dirty="0" err="1" smtClean="0">
                <a:latin typeface="Lucida Console" panose="020B0609040504020204" pitchFamily="49" charset="0"/>
              </a:rPr>
              <a:t>mv_arv</a:t>
            </a:r>
            <a:r>
              <a:rPr lang="en-US" sz="1200" dirty="0" smtClean="0">
                <a:latin typeface="Lucida Console" panose="020B0609040504020204" pitchFamily="49" charset="0"/>
              </a:rPr>
              <a:t> AS (SELECT (1.0 * </a:t>
            </a:r>
            <a:r>
              <a:rPr lang="en-US" sz="1200" dirty="0" err="1" smtClean="0">
                <a:latin typeface="Lucida Console" panose="020B0609040504020204" pitchFamily="49" charset="0"/>
              </a:rPr>
              <a:t>numerator.cnt</a:t>
            </a:r>
            <a:r>
              <a:rPr lang="en-US" sz="1200" dirty="0" smtClean="0">
                <a:latin typeface="Lucida Console" panose="020B0609040504020204" pitchFamily="49" charset="0"/>
              </a:rPr>
              <a:t> / </a:t>
            </a:r>
            <a:r>
              <a:rPr lang="en-US" sz="1200" dirty="0" err="1" smtClean="0">
                <a:latin typeface="Lucida Console" panose="020B0609040504020204" pitchFamily="49" charset="0"/>
              </a:rPr>
              <a:t>denominator.cnt</a:t>
            </a:r>
            <a:r>
              <a:rPr lang="en-US" sz="1200" dirty="0" smtClean="0">
                <a:latin typeface="Lucida Console" panose="020B0609040504020204" pitchFamily="49" charset="0"/>
              </a:rPr>
              <a:t>) AS ratio, </a:t>
            </a:r>
            <a:r>
              <a:rPr lang="en-US" sz="1200" dirty="0" err="1" smtClean="0">
                <a:latin typeface="Lucida Console" panose="020B0609040504020204" pitchFamily="49" charset="0"/>
              </a:rPr>
              <a:t>numerator.author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  <a:r>
              <a:rPr lang="en-US" sz="1200" dirty="0" err="1" smtClean="0">
                <a:latin typeface="Lucida Console" panose="020B0609040504020204" pitchFamily="49" charset="0"/>
              </a:rPr>
              <a:t>numerator.reader</a:t>
            </a:r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FROM (SELECT </a:t>
            </a:r>
            <a:r>
              <a:rPr lang="en-US" sz="1200" dirty="0" err="1" smtClean="0">
                <a:latin typeface="Lucida Console" panose="020B0609040504020204" pitchFamily="49" charset="0"/>
              </a:rPr>
              <a:t>posts.author</a:t>
            </a:r>
            <a:r>
              <a:rPr lang="en-US" sz="1200" dirty="0" smtClean="0">
                <a:latin typeface="Lucida Console" panose="020B0609040504020204" pitchFamily="49" charset="0"/>
              </a:rPr>
              <a:t> AS author, </a:t>
            </a:r>
            <a:r>
              <a:rPr lang="en-US" sz="1200" dirty="0" err="1" smtClean="0">
                <a:latin typeface="Lucida Console" panose="020B0609040504020204" pitchFamily="49" charset="0"/>
              </a:rPr>
              <a:t>viewed.reader</a:t>
            </a:r>
            <a:r>
              <a:rPr lang="en-US" sz="1200" dirty="0" smtClean="0">
                <a:latin typeface="Lucida Console" panose="020B0609040504020204" pitchFamily="49" charset="0"/>
              </a:rPr>
              <a:t> AS reader, COUNT(*) AS </a:t>
            </a:r>
            <a:r>
              <a:rPr lang="en-US" sz="1200" dirty="0" err="1" smtClean="0">
                <a:latin typeface="Lucida Console" panose="020B0609040504020204" pitchFamily="49" charset="0"/>
              </a:rPr>
              <a:t>cnt</a:t>
            </a:r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		FROM posts, viewed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WHERE posts.id = </a:t>
            </a:r>
            <a:r>
              <a:rPr lang="en-US" sz="1200" dirty="0" err="1" smtClean="0">
                <a:latin typeface="Lucida Console" panose="020B0609040504020204" pitchFamily="49" charset="0"/>
              </a:rPr>
              <a:t>viewed.post</a:t>
            </a:r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		GROUP BY </a:t>
            </a:r>
            <a:r>
              <a:rPr lang="en-US" sz="1200" dirty="0" err="1" smtClean="0">
                <a:latin typeface="Lucida Console" panose="020B0609040504020204" pitchFamily="49" charset="0"/>
              </a:rPr>
              <a:t>posts.author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  <a:r>
              <a:rPr lang="en-US" sz="1200" dirty="0" err="1" smtClean="0">
                <a:latin typeface="Lucida Console" panose="020B0609040504020204" pitchFamily="49" charset="0"/>
              </a:rPr>
              <a:t>viewed.reader</a:t>
            </a:r>
            <a:r>
              <a:rPr lang="en-US" sz="1200" dirty="0" smtClean="0">
                <a:latin typeface="Lucida Console" panose="020B0609040504020204" pitchFamily="49" charset="0"/>
              </a:rPr>
              <a:t>) AS numerator,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(SELECT </a:t>
            </a:r>
            <a:r>
              <a:rPr lang="en-US" sz="1200" dirty="0" err="1" smtClean="0">
                <a:latin typeface="Lucida Console" panose="020B0609040504020204" pitchFamily="49" charset="0"/>
              </a:rPr>
              <a:t>posts.author</a:t>
            </a:r>
            <a:r>
              <a:rPr lang="en-US" sz="1200" dirty="0" smtClean="0">
                <a:latin typeface="Lucida Console" panose="020B0609040504020204" pitchFamily="49" charset="0"/>
              </a:rPr>
              <a:t> AS author, COUNT(*) AS </a:t>
            </a:r>
            <a:r>
              <a:rPr lang="en-US" sz="1200" dirty="0" err="1" smtClean="0">
                <a:latin typeface="Lucida Console" panose="020B0609040504020204" pitchFamily="49" charset="0"/>
              </a:rPr>
              <a:t>cnt</a:t>
            </a:r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		FROM posts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GROUP BY </a:t>
            </a:r>
            <a:r>
              <a:rPr lang="en-US" sz="1200" dirty="0" err="1" smtClean="0">
                <a:latin typeface="Lucida Console" panose="020B0609040504020204" pitchFamily="49" charset="0"/>
              </a:rPr>
              <a:t>posts.author</a:t>
            </a:r>
            <a:r>
              <a:rPr lang="en-US" sz="1200" dirty="0" smtClean="0">
                <a:latin typeface="Lucida Console" panose="020B0609040504020204" pitchFamily="49" charset="0"/>
              </a:rPr>
              <a:t>) AS denominator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WHERE </a:t>
            </a:r>
            <a:r>
              <a:rPr lang="en-US" sz="1200" dirty="0" err="1" smtClean="0">
                <a:latin typeface="Lucida Console" panose="020B0609040504020204" pitchFamily="49" charset="0"/>
              </a:rPr>
              <a:t>numerator.author</a:t>
            </a:r>
            <a:r>
              <a:rPr lang="en-US" sz="1200" dirty="0" smtClean="0">
                <a:latin typeface="Lucida Console" panose="020B0609040504020204" pitchFamily="49" charset="0"/>
              </a:rPr>
              <a:t> = </a:t>
            </a:r>
            <a:r>
              <a:rPr lang="en-US" sz="1200" dirty="0" err="1" smtClean="0">
                <a:latin typeface="Lucida Console" panose="020B0609040504020204" pitchFamily="49" charset="0"/>
              </a:rPr>
              <a:t>denominator.author</a:t>
            </a:r>
            <a:r>
              <a:rPr lang="en-US" sz="1200" dirty="0" smtClean="0">
                <a:latin typeface="Lucida Console" panose="020B0609040504020204" pitchFamily="49" charset="0"/>
              </a:rPr>
              <a:t>);</a:t>
            </a:r>
          </a:p>
          <a:p>
            <a:endParaRPr lang="en-US" sz="1200" dirty="0" smtClean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SELECT author AS a, ration as v, reader AS r FROM </a:t>
            </a:r>
            <a:r>
              <a:rPr lang="en-US" sz="1200" dirty="0" err="1" smtClean="0">
                <a:latin typeface="Lucida Console" panose="020B0609040504020204" pitchFamily="49" charset="0"/>
              </a:rPr>
              <a:t>mv_arv</a:t>
            </a:r>
            <a:r>
              <a:rPr lang="en-US" sz="1200" dirty="0" smtClean="0">
                <a:latin typeface="Lucida Console" panose="020B0609040504020204" pitchFamily="49" charset="0"/>
              </a:rPr>
              <a:t> WHERE reader = 8937;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061" y="4625009"/>
            <a:ext cx="3655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Refresh MV after insert into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index on </a:t>
            </a:r>
            <a:r>
              <a:rPr lang="en-US" dirty="0" err="1" smtClean="0"/>
              <a:t>mv_arv</a:t>
            </a:r>
            <a:r>
              <a:rPr lang="en-US" dirty="0" smtClean="0"/>
              <a:t>(reader)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1: MV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exact numbers</a:t>
            </a:r>
          </a:p>
          <a:p>
            <a:r>
              <a:rPr lang="en-US" dirty="0" smtClean="0"/>
              <a:t>INSERTs are slow: regenerate whole table after each INSERT into viewed</a:t>
            </a:r>
          </a:p>
          <a:p>
            <a:r>
              <a:rPr lang="en-US" dirty="0" smtClean="0"/>
              <a:t>Querying is fast: just lookup result in table</a:t>
            </a:r>
          </a:p>
          <a:p>
            <a:r>
              <a:rPr lang="en-US" dirty="0" smtClean="0"/>
              <a:t>TODO: runtime with/without index</a:t>
            </a:r>
          </a:p>
        </p:txBody>
      </p:sp>
    </p:spTree>
    <p:extLst>
      <p:ext uri="{BB962C8B-B14F-4D97-AF65-F5344CB8AC3E}">
        <p14:creationId xmlns:p14="http://schemas.microsoft.com/office/powerpoint/2010/main" val="6468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1: IVM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626346"/>
            <a:ext cx="849463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Lucida Console" panose="020B0609040504020204" pitchFamily="49" charset="0"/>
              </a:rPr>
              <a:t>CREATE TABLE ivm_arv (</a:t>
            </a:r>
          </a:p>
          <a:p>
            <a:r>
              <a:rPr lang="sv-SE" sz="1200" dirty="0" smtClean="0">
                <a:latin typeface="Lucida Console" panose="020B0609040504020204" pitchFamily="49" charset="0"/>
              </a:rPr>
              <a:t>	author		integer,</a:t>
            </a:r>
          </a:p>
          <a:p>
            <a:r>
              <a:rPr lang="sv-SE" sz="1200" dirty="0" smtClean="0">
                <a:latin typeface="Lucida Console" panose="020B0609040504020204" pitchFamily="49" charset="0"/>
              </a:rPr>
              <a:t>	reader		integer,</a:t>
            </a:r>
          </a:p>
          <a:p>
            <a:r>
              <a:rPr lang="sv-SE" sz="1200" dirty="0" smtClean="0">
                <a:latin typeface="Lucida Console" panose="020B0609040504020204" pitchFamily="49" charset="0"/>
              </a:rPr>
              <a:t>	numerator	integer,</a:t>
            </a:r>
          </a:p>
          <a:p>
            <a:r>
              <a:rPr lang="sv-SE" sz="1200" dirty="0" smtClean="0">
                <a:latin typeface="Lucida Console" panose="020B0609040504020204" pitchFamily="49" charset="0"/>
              </a:rPr>
              <a:t>	denominator	integer</a:t>
            </a:r>
          </a:p>
          <a:p>
            <a:r>
              <a:rPr lang="sv-SE" sz="1200" dirty="0" smtClean="0">
                <a:latin typeface="Lucida Console" panose="020B0609040504020204" pitchFamily="49" charset="0"/>
              </a:rPr>
              <a:t>);</a:t>
            </a:r>
          </a:p>
          <a:p>
            <a:endParaRPr lang="sv-SE" sz="1200" dirty="0" smtClean="0">
              <a:latin typeface="Lucida Console" panose="020B0609040504020204" pitchFamily="49" charset="0"/>
            </a:endParaRPr>
          </a:p>
          <a:p>
            <a:endParaRPr lang="sv-SE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CREATE OR REPLACE FUNCTION </a:t>
            </a:r>
            <a:r>
              <a:rPr lang="en-US" sz="1200" dirty="0" err="1" smtClean="0">
                <a:latin typeface="Lucida Console" panose="020B0609040504020204" pitchFamily="49" charset="0"/>
              </a:rPr>
              <a:t>f_insert_view</a:t>
            </a:r>
            <a:r>
              <a:rPr lang="en-US" sz="1200" dirty="0" smtClean="0">
                <a:latin typeface="Lucida Console" panose="020B0609040504020204" pitchFamily="49" charset="0"/>
              </a:rPr>
              <a:t>() RETURNS trigger AS $</a:t>
            </a:r>
            <a:r>
              <a:rPr lang="en-US" sz="1200" dirty="0" err="1" smtClean="0">
                <a:latin typeface="Lucida Console" panose="020B0609040504020204" pitchFamily="49" charset="0"/>
              </a:rPr>
              <a:t>f_insert_view</a:t>
            </a:r>
            <a:r>
              <a:rPr lang="en-US" sz="1200" dirty="0" smtClean="0">
                <a:latin typeface="Lucida Console" panose="020B0609040504020204" pitchFamily="49" charset="0"/>
              </a:rPr>
              <a:t>$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BEGIN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UPDATE </a:t>
            </a:r>
            <a:r>
              <a:rPr lang="en-US" sz="1200" dirty="0" err="1" smtClean="0">
                <a:latin typeface="Lucida Console" panose="020B0609040504020204" pitchFamily="49" charset="0"/>
              </a:rPr>
              <a:t>ivm_arv</a:t>
            </a:r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		SET numerator = numerator + 1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	WHERE reader = </a:t>
            </a:r>
            <a:r>
              <a:rPr lang="en-US" sz="1200" dirty="0" err="1" smtClean="0">
                <a:latin typeface="Lucida Console" panose="020B0609040504020204" pitchFamily="49" charset="0"/>
              </a:rPr>
              <a:t>NEW.reader</a:t>
            </a:r>
            <a:r>
              <a:rPr lang="en-US" sz="1200" dirty="0" smtClean="0">
                <a:latin typeface="Lucida Console" panose="020B0609040504020204" pitchFamily="49" charset="0"/>
              </a:rPr>
              <a:t> AND author = </a:t>
            </a:r>
            <a:br>
              <a:rPr lang="en-US" sz="1200" dirty="0" smtClean="0">
                <a:latin typeface="Lucida Console" panose="020B0609040504020204" pitchFamily="49" charset="0"/>
              </a:rPr>
            </a:br>
            <a:r>
              <a:rPr lang="en-US" sz="1200" dirty="0" smtClean="0">
                <a:latin typeface="Lucida Console" panose="020B0609040504020204" pitchFamily="49" charset="0"/>
              </a:rPr>
              <a:t>			(SELECT </a:t>
            </a:r>
            <a:r>
              <a:rPr lang="en-US" sz="1200" dirty="0" err="1" smtClean="0">
                <a:latin typeface="Lucida Console" panose="020B0609040504020204" pitchFamily="49" charset="0"/>
              </a:rPr>
              <a:t>posts.author</a:t>
            </a:r>
            <a:r>
              <a:rPr lang="en-US" sz="1200" dirty="0" smtClean="0">
                <a:latin typeface="Lucida Console" panose="020B0609040504020204" pitchFamily="49" charset="0"/>
              </a:rPr>
              <a:t> FROM posts WHERE posts.id = </a:t>
            </a:r>
            <a:r>
              <a:rPr lang="en-US" sz="1200" dirty="0" err="1" smtClean="0">
                <a:latin typeface="Lucida Console" panose="020B0609040504020204" pitchFamily="49" charset="0"/>
              </a:rPr>
              <a:t>NEW.post</a:t>
            </a:r>
            <a:r>
              <a:rPr lang="en-US" sz="1200" dirty="0" smtClean="0">
                <a:latin typeface="Lucida Console" panose="020B0609040504020204" pitchFamily="49" charset="0"/>
              </a:rPr>
              <a:t>);	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RETURN NEW;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END;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latin typeface="Lucida Console" panose="020B0609040504020204" pitchFamily="49" charset="0"/>
              </a:rPr>
              <a:t>f_insert_view</a:t>
            </a:r>
            <a:r>
              <a:rPr lang="en-US" sz="1200" dirty="0" smtClean="0">
                <a:latin typeface="Lucida Console" panose="020B0609040504020204" pitchFamily="49" charset="0"/>
              </a:rPr>
              <a:t>$ LANGUAGE </a:t>
            </a:r>
            <a:r>
              <a:rPr lang="en-US" sz="1200" dirty="0" err="1" smtClean="0">
                <a:latin typeface="Lucida Console" panose="020B0609040504020204" pitchFamily="49" charset="0"/>
              </a:rPr>
              <a:t>plpgsql</a:t>
            </a:r>
            <a:r>
              <a:rPr lang="en-US" sz="1200" dirty="0" smtClean="0">
                <a:latin typeface="Lucida Console" panose="020B0609040504020204" pitchFamily="49" charset="0"/>
              </a:rPr>
              <a:t>;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599" y="1041848"/>
            <a:ext cx="7317837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Lucida Console" panose="020B0609040504020204" pitchFamily="49" charset="0"/>
              </a:rPr>
              <a:t>INSERT INTO viewed: </a:t>
            </a:r>
            <a:r>
              <a:rPr lang="en-US" dirty="0" smtClean="0"/>
              <a:t>increment numerator in IVM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Lucida Console" panose="020B0609040504020204" pitchFamily="49" charset="0"/>
              </a:rPr>
              <a:t>INSERT INTO friends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symmetric =&gt; always triggered in pairs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 smtClean="0">
                <a:latin typeface="Lucida Console" panose="020B0609040504020204" pitchFamily="49" charset="0"/>
              </a:rPr>
              <a:t>NEW.x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/>
              <a:t>has posts =&gt; insert </a:t>
            </a:r>
            <a:r>
              <a:rPr lang="en-US" sz="1200" dirty="0" smtClean="0">
                <a:latin typeface="Lucida Console" panose="020B0609040504020204" pitchFamily="49" charset="0"/>
              </a:rPr>
              <a:t>(x, y, 0, #posts)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“0” because y cannot have read posts by x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Lucida Console" panose="020B0609040504020204" pitchFamily="49" charset="0"/>
              </a:rPr>
              <a:t>INSERT INTO posts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every friend of author: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tuple exists in </a:t>
            </a:r>
            <a:r>
              <a:rPr lang="en-US" dirty="0" err="1" smtClean="0"/>
              <a:t>iv_arv</a:t>
            </a:r>
            <a:r>
              <a:rPr lang="en-US" dirty="0" smtClean="0"/>
              <a:t>: increment numerator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Otherwise: insert </a:t>
            </a:r>
            <a:r>
              <a:rPr lang="en-US" sz="1200" dirty="0" smtClean="0">
                <a:latin typeface="Lucida Console" panose="020B0609040504020204" pitchFamily="49" charset="0"/>
              </a:rPr>
              <a:t>(author, friend, 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“Simplifying assumption: don’t have to report 0 ratios”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Simpler: 1 trigger (viewed), check if tuple exists in viewed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assumption: much more views on viewed than on friends, posts</a:t>
            </a:r>
            <a:br>
              <a:rPr lang="en-US" dirty="0" smtClean="0"/>
            </a:br>
            <a:r>
              <a:rPr lang="en-US" dirty="0" smtClean="0"/>
              <a:t>=&gt; keep trigger on viewed as fast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1: IVM (Indices)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2696" y="2604052"/>
            <a:ext cx="63209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CREATE INDEX ON </a:t>
            </a:r>
            <a:r>
              <a:rPr lang="en-US" dirty="0" err="1" smtClean="0">
                <a:latin typeface="Lucida Console" panose="020B0609040504020204" pitchFamily="49" charset="0"/>
              </a:rPr>
              <a:t>ivm_arv</a:t>
            </a:r>
            <a:r>
              <a:rPr lang="en-US" dirty="0" smtClean="0">
                <a:latin typeface="Lucida Console" panose="020B0609040504020204" pitchFamily="49" charset="0"/>
              </a:rPr>
              <a:t> using hash (reader);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CREATE INDEX ON </a:t>
            </a:r>
            <a:r>
              <a:rPr lang="en-US" dirty="0" err="1" smtClean="0">
                <a:latin typeface="Lucida Console" panose="020B0609040504020204" pitchFamily="49" charset="0"/>
              </a:rPr>
              <a:t>ivm_arv</a:t>
            </a:r>
            <a:r>
              <a:rPr lang="en-US" dirty="0" smtClean="0">
                <a:latin typeface="Lucida Console" panose="020B0609040504020204" pitchFamily="49" charset="0"/>
              </a:rPr>
              <a:t> using hash (author);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CREATE INDEX ON posts using hash (id);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CREATE INDEX ON posts using </a:t>
            </a:r>
            <a:r>
              <a:rPr lang="en-US" dirty="0" err="1" smtClean="0">
                <a:latin typeface="Lucida Console" panose="020B0609040504020204" pitchFamily="49" charset="0"/>
              </a:rPr>
              <a:t>btree</a:t>
            </a:r>
            <a:r>
              <a:rPr lang="en-US" dirty="0" smtClean="0">
                <a:latin typeface="Lucida Console" panose="020B0609040504020204" pitchFamily="49" charset="0"/>
              </a:rPr>
              <a:t> (author);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CREATE INDEX ON friends using hash (x);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Lucida Console" panose="020B0609040504020204" pitchFamily="49" charset="0"/>
              </a:rPr>
              <a:t>TODO: explain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4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928</Words>
  <Application>Microsoft Office PowerPoint</Application>
  <PresentationFormat>Widescreen</PresentationFormat>
  <Paragraphs>283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Lucida Console</vt:lpstr>
      <vt:lpstr>Office Theme</vt:lpstr>
      <vt:lpstr>PowerPoint Presentation</vt:lpstr>
      <vt:lpstr>Base Tables</vt:lpstr>
      <vt:lpstr>Workload</vt:lpstr>
      <vt:lpstr>Query 1: unoptimized</vt:lpstr>
      <vt:lpstr>Query 1: without IVM, indices</vt:lpstr>
      <vt:lpstr>Query 1: Materialized Views (MV)</vt:lpstr>
      <vt:lpstr>Query 1: MV Evaluation</vt:lpstr>
      <vt:lpstr>Query 1: IVM</vt:lpstr>
      <vt:lpstr>Query 1: IVM (Indices)</vt:lpstr>
      <vt:lpstr>Query 1: IVM (Further optimizations)</vt:lpstr>
      <vt:lpstr>Query 1: Improvement (Problem)</vt:lpstr>
      <vt:lpstr>Query 1: Improvement (Solution)</vt:lpstr>
      <vt:lpstr>Query 1: Improvement (Implementation) INSERT INTO POSTS</vt:lpstr>
      <vt:lpstr>Query 1: Improvement (Implementation) INSERT INTO POSTS: QUERY IVM TABLE</vt:lpstr>
      <vt:lpstr>Query 1: Improvement (Evaluation) INSERT INTO POSTS</vt:lpstr>
      <vt:lpstr>Query 1: Improvement of other INSERTs</vt:lpstr>
      <vt:lpstr>Query 2: unoptimized</vt:lpstr>
      <vt:lpstr>Query 2: without IVM, indices</vt:lpstr>
      <vt:lpstr>Query 2: IVM</vt:lpstr>
      <vt:lpstr>Query 2: IVM (Explanation) INSERT INTO VIEWED</vt:lpstr>
      <vt:lpstr>Query 2: IVM (Explanation) INSERT INTO POSTS</vt:lpstr>
      <vt:lpstr>Query 2: IVM (Explanation) INSERT INTO FRIENDS</vt:lpstr>
      <vt:lpstr>Query 2: IVM (Indices)</vt:lpstr>
      <vt:lpstr>Query 2: IVM Improvement</vt:lpstr>
      <vt:lpstr>Parallel Programming: Query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</dc:creator>
  <cp:lastModifiedBy>Matthias</cp:lastModifiedBy>
  <cp:revision>22</cp:revision>
  <dcterms:created xsi:type="dcterms:W3CDTF">2014-03-15T22:18:38Z</dcterms:created>
  <dcterms:modified xsi:type="dcterms:W3CDTF">2014-03-16T22:21:53Z</dcterms:modified>
</cp:coreProperties>
</file>