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34"/>
  </p:notesMasterIdLst>
  <p:handoutMasterIdLst>
    <p:handoutMasterId r:id="rId135"/>
  </p:handoutMasterIdLst>
  <p:sldIdLst>
    <p:sldId id="256" r:id="rId2"/>
    <p:sldId id="290" r:id="rId3"/>
    <p:sldId id="291" r:id="rId4"/>
    <p:sldId id="326" r:id="rId5"/>
    <p:sldId id="298" r:id="rId6"/>
    <p:sldId id="299" r:id="rId7"/>
    <p:sldId id="301" r:id="rId8"/>
    <p:sldId id="325" r:id="rId9"/>
    <p:sldId id="302" r:id="rId10"/>
    <p:sldId id="343" r:id="rId11"/>
    <p:sldId id="344" r:id="rId12"/>
    <p:sldId id="333" r:id="rId13"/>
    <p:sldId id="303" r:id="rId14"/>
    <p:sldId id="368" r:id="rId15"/>
    <p:sldId id="369" r:id="rId16"/>
    <p:sldId id="336" r:id="rId17"/>
    <p:sldId id="322" r:id="rId18"/>
    <p:sldId id="365" r:id="rId19"/>
    <p:sldId id="324" r:id="rId20"/>
    <p:sldId id="366" r:id="rId21"/>
    <p:sldId id="320" r:id="rId22"/>
    <p:sldId id="308" r:id="rId23"/>
    <p:sldId id="305" r:id="rId24"/>
    <p:sldId id="292" r:id="rId25"/>
    <p:sldId id="327" r:id="rId26"/>
    <p:sldId id="314" r:id="rId27"/>
    <p:sldId id="345" r:id="rId28"/>
    <p:sldId id="346" r:id="rId29"/>
    <p:sldId id="363" r:id="rId30"/>
    <p:sldId id="348" r:id="rId31"/>
    <p:sldId id="358" r:id="rId32"/>
    <p:sldId id="364" r:id="rId33"/>
    <p:sldId id="349" r:id="rId34"/>
    <p:sldId id="359" r:id="rId35"/>
    <p:sldId id="350" r:id="rId36"/>
    <p:sldId id="360" r:id="rId37"/>
    <p:sldId id="362" r:id="rId38"/>
    <p:sldId id="361" r:id="rId39"/>
    <p:sldId id="351" r:id="rId40"/>
    <p:sldId id="443" r:id="rId41"/>
    <p:sldId id="449" r:id="rId42"/>
    <p:sldId id="352" r:id="rId43"/>
    <p:sldId id="353" r:id="rId44"/>
    <p:sldId id="354" r:id="rId45"/>
    <p:sldId id="355" r:id="rId46"/>
    <p:sldId id="356" r:id="rId47"/>
    <p:sldId id="357" r:id="rId48"/>
    <p:sldId id="293" r:id="rId49"/>
    <p:sldId id="328" r:id="rId50"/>
    <p:sldId id="315" r:id="rId51"/>
    <p:sldId id="307" r:id="rId52"/>
    <p:sldId id="335" r:id="rId53"/>
    <p:sldId id="372" r:id="rId54"/>
    <p:sldId id="370" r:id="rId55"/>
    <p:sldId id="376" r:id="rId56"/>
    <p:sldId id="378" r:id="rId57"/>
    <p:sldId id="377" r:id="rId58"/>
    <p:sldId id="371" r:id="rId59"/>
    <p:sldId id="373" r:id="rId60"/>
    <p:sldId id="374" r:id="rId61"/>
    <p:sldId id="375" r:id="rId62"/>
    <p:sldId id="294" r:id="rId63"/>
    <p:sldId id="329" r:id="rId64"/>
    <p:sldId id="316" r:id="rId65"/>
    <p:sldId id="379" r:id="rId66"/>
    <p:sldId id="380" r:id="rId67"/>
    <p:sldId id="394" r:id="rId68"/>
    <p:sldId id="395" r:id="rId69"/>
    <p:sldId id="396" r:id="rId70"/>
    <p:sldId id="399" r:id="rId71"/>
    <p:sldId id="397" r:id="rId72"/>
    <p:sldId id="400" r:id="rId73"/>
    <p:sldId id="398" r:id="rId74"/>
    <p:sldId id="393" r:id="rId75"/>
    <p:sldId id="386" r:id="rId76"/>
    <p:sldId id="387" r:id="rId77"/>
    <p:sldId id="388" r:id="rId78"/>
    <p:sldId id="389" r:id="rId79"/>
    <p:sldId id="390" r:id="rId80"/>
    <p:sldId id="391" r:id="rId81"/>
    <p:sldId id="392" r:id="rId82"/>
    <p:sldId id="401" r:id="rId83"/>
    <p:sldId id="295" r:id="rId84"/>
    <p:sldId id="330" r:id="rId85"/>
    <p:sldId id="317" r:id="rId86"/>
    <p:sldId id="402" r:id="rId87"/>
    <p:sldId id="403" r:id="rId88"/>
    <p:sldId id="422" r:id="rId89"/>
    <p:sldId id="412" r:id="rId90"/>
    <p:sldId id="421" r:id="rId91"/>
    <p:sldId id="450" r:id="rId92"/>
    <p:sldId id="404" r:id="rId93"/>
    <p:sldId id="407" r:id="rId94"/>
    <p:sldId id="423" r:id="rId95"/>
    <p:sldId id="411" r:id="rId96"/>
    <p:sldId id="410" r:id="rId97"/>
    <p:sldId id="426" r:id="rId98"/>
    <p:sldId id="424" r:id="rId99"/>
    <p:sldId id="425" r:id="rId100"/>
    <p:sldId id="408" r:id="rId101"/>
    <p:sldId id="427" r:id="rId102"/>
    <p:sldId id="413" r:id="rId103"/>
    <p:sldId id="428" r:id="rId104"/>
    <p:sldId id="417" r:id="rId105"/>
    <p:sldId id="415" r:id="rId106"/>
    <p:sldId id="418" r:id="rId107"/>
    <p:sldId id="420" r:id="rId108"/>
    <p:sldId id="419" r:id="rId109"/>
    <p:sldId id="296" r:id="rId110"/>
    <p:sldId id="331" r:id="rId111"/>
    <p:sldId id="318" r:id="rId112"/>
    <p:sldId id="429" r:id="rId113"/>
    <p:sldId id="432" r:id="rId114"/>
    <p:sldId id="451" r:id="rId115"/>
    <p:sldId id="430" r:id="rId116"/>
    <p:sldId id="433" r:id="rId117"/>
    <p:sldId id="431" r:id="rId118"/>
    <p:sldId id="436" r:id="rId119"/>
    <p:sldId id="435" r:id="rId120"/>
    <p:sldId id="437" r:id="rId121"/>
    <p:sldId id="438" r:id="rId122"/>
    <p:sldId id="440" r:id="rId123"/>
    <p:sldId id="442" r:id="rId124"/>
    <p:sldId id="297" r:id="rId125"/>
    <p:sldId id="332" r:id="rId126"/>
    <p:sldId id="444" r:id="rId127"/>
    <p:sldId id="445" r:id="rId128"/>
    <p:sldId id="446" r:id="rId129"/>
    <p:sldId id="447" r:id="rId130"/>
    <p:sldId id="448" r:id="rId131"/>
    <p:sldId id="441" r:id="rId132"/>
    <p:sldId id="289" r:id="rId133"/>
  </p:sldIdLst>
  <p:sldSz cx="9144000" cy="6858000" type="screen4x3"/>
  <p:notesSz cx="7315200" cy="9601200"/>
  <p:defaultTextStyle>
    <a:defPPr>
      <a:defRPr lang="de-DE"/>
    </a:defPPr>
    <a:lvl1pPr algn="l" rtl="0" fontAlgn="base">
      <a:spcBef>
        <a:spcPct val="0"/>
      </a:spcBef>
      <a:spcAft>
        <a:spcPct val="0"/>
      </a:spcAft>
      <a:defRPr sz="2800" b="1" kern="1200">
        <a:solidFill>
          <a:schemeClr val="tx1"/>
        </a:solidFill>
        <a:latin typeface="Arial" charset="0"/>
        <a:ea typeface="+mn-ea"/>
        <a:cs typeface="+mn-cs"/>
      </a:defRPr>
    </a:lvl1pPr>
    <a:lvl2pPr marL="457200" algn="l" rtl="0" fontAlgn="base">
      <a:spcBef>
        <a:spcPct val="0"/>
      </a:spcBef>
      <a:spcAft>
        <a:spcPct val="0"/>
      </a:spcAft>
      <a:defRPr sz="2800" b="1" kern="1200">
        <a:solidFill>
          <a:schemeClr val="tx1"/>
        </a:solidFill>
        <a:latin typeface="Arial" charset="0"/>
        <a:ea typeface="+mn-ea"/>
        <a:cs typeface="+mn-cs"/>
      </a:defRPr>
    </a:lvl2pPr>
    <a:lvl3pPr marL="914400" algn="l" rtl="0" fontAlgn="base">
      <a:spcBef>
        <a:spcPct val="0"/>
      </a:spcBef>
      <a:spcAft>
        <a:spcPct val="0"/>
      </a:spcAft>
      <a:defRPr sz="2800" b="1" kern="1200">
        <a:solidFill>
          <a:schemeClr val="tx1"/>
        </a:solidFill>
        <a:latin typeface="Arial" charset="0"/>
        <a:ea typeface="+mn-ea"/>
        <a:cs typeface="+mn-cs"/>
      </a:defRPr>
    </a:lvl3pPr>
    <a:lvl4pPr marL="1371600" algn="l" rtl="0" fontAlgn="base">
      <a:spcBef>
        <a:spcPct val="0"/>
      </a:spcBef>
      <a:spcAft>
        <a:spcPct val="0"/>
      </a:spcAft>
      <a:defRPr sz="2800" b="1" kern="1200">
        <a:solidFill>
          <a:schemeClr val="tx1"/>
        </a:solidFill>
        <a:latin typeface="Arial" charset="0"/>
        <a:ea typeface="+mn-ea"/>
        <a:cs typeface="+mn-cs"/>
      </a:defRPr>
    </a:lvl4pPr>
    <a:lvl5pPr marL="1828800" algn="l" rtl="0" fontAlgn="base">
      <a:spcBef>
        <a:spcPct val="0"/>
      </a:spcBef>
      <a:spcAft>
        <a:spcPct val="0"/>
      </a:spcAft>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33CCFF"/>
    <a:srgbClr val="99CCFF"/>
    <a:srgbClr val="66CCFF"/>
    <a:srgbClr val="CCCCFF"/>
    <a:srgbClr val="666699"/>
    <a:srgbClr val="96969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4" autoAdjust="0"/>
    <p:restoredTop sz="93658" autoAdjust="0"/>
  </p:normalViewPr>
  <p:slideViewPr>
    <p:cSldViewPr snapToObjects="1">
      <p:cViewPr varScale="1">
        <p:scale>
          <a:sx n="126" d="100"/>
          <a:sy n="126" d="100"/>
        </p:scale>
        <p:origin x="936" y="20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Lst>
  </p:outlineViewPr>
  <p:notesTextViewPr>
    <p:cViewPr>
      <p:scale>
        <a:sx n="100" d="100"/>
        <a:sy n="100" d="100"/>
      </p:scale>
      <p:origin x="0" y="0"/>
    </p:cViewPr>
  </p:notesTextViewPr>
  <p:sorterViewPr>
    <p:cViewPr>
      <p:scale>
        <a:sx n="66" d="100"/>
        <a:sy n="66" d="100"/>
      </p:scale>
      <p:origin x="0" y="13020"/>
    </p:cViewPr>
  </p:sorterViewPr>
  <p:notesViewPr>
    <p:cSldViewPr snapToObjects="1">
      <p:cViewPr varScale="1">
        <p:scale>
          <a:sx n="81" d="100"/>
          <a:sy n="81" d="100"/>
        </p:scale>
        <p:origin x="-1998" y="-6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notesMaster" Target="notesMasters/notesMaster1.xml"/><Relationship Id="rId135" Type="http://schemas.openxmlformats.org/officeDocument/2006/relationships/handoutMaster" Target="handoutMasters/handoutMaster1.xml"/><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5.xml"/><Relationship Id="rId4" Type="http://schemas.openxmlformats.org/officeDocument/2006/relationships/slide" Target="slides/slide6.xml"/><Relationship Id="rId5" Type="http://schemas.openxmlformats.org/officeDocument/2006/relationships/slide" Target="slides/slide7.xml"/><Relationship Id="rId6" Type="http://schemas.openxmlformats.org/officeDocument/2006/relationships/slide" Target="slides/slide8.xml"/><Relationship Id="rId7" Type="http://schemas.openxmlformats.org/officeDocument/2006/relationships/slide" Target="slides/slide9.xml"/><Relationship Id="rId8" Type="http://schemas.openxmlformats.org/officeDocument/2006/relationships/slide" Target="slides/slide10.xml"/><Relationship Id="rId9" Type="http://schemas.openxmlformats.org/officeDocument/2006/relationships/slide" Target="slides/slide11.xml"/><Relationship Id="rId10" Type="http://schemas.openxmlformats.org/officeDocument/2006/relationships/slide" Target="slides/slide12.xml"/><Relationship Id="rId11" Type="http://schemas.openxmlformats.org/officeDocument/2006/relationships/slide" Target="slides/slide13.xml"/><Relationship Id="rId12" Type="http://schemas.openxmlformats.org/officeDocument/2006/relationships/slide" Target="slides/slide14.xml"/><Relationship Id="rId13" Type="http://schemas.openxmlformats.org/officeDocument/2006/relationships/slide" Target="slides/slide15.xml"/><Relationship Id="rId14" Type="http://schemas.openxmlformats.org/officeDocument/2006/relationships/slide" Target="slides/slide16.xml"/><Relationship Id="rId15" Type="http://schemas.openxmlformats.org/officeDocument/2006/relationships/slide" Target="slides/slide17.xml"/><Relationship Id="rId16" Type="http://schemas.openxmlformats.org/officeDocument/2006/relationships/slide" Target="slides/slide18.xml"/><Relationship Id="rId17" Type="http://schemas.openxmlformats.org/officeDocument/2006/relationships/slide" Target="slides/slide19.xml"/><Relationship Id="rId18" Type="http://schemas.openxmlformats.org/officeDocument/2006/relationships/slide" Target="slides/slide23.xml"/><Relationship Id="rId19" Type="http://schemas.openxmlformats.org/officeDocument/2006/relationships/slide" Target="slides/slide24.xml"/><Relationship Id="rId30" Type="http://schemas.openxmlformats.org/officeDocument/2006/relationships/slide" Target="slides/slide41.xml"/><Relationship Id="rId31" Type="http://schemas.openxmlformats.org/officeDocument/2006/relationships/slide" Target="slides/slide42.xml"/><Relationship Id="rId32" Type="http://schemas.openxmlformats.org/officeDocument/2006/relationships/slide" Target="slides/slide48.xml"/><Relationship Id="rId33" Type="http://schemas.openxmlformats.org/officeDocument/2006/relationships/slide" Target="slides/slide50.xml"/><Relationship Id="rId34" Type="http://schemas.openxmlformats.org/officeDocument/2006/relationships/slide" Target="slides/slide52.xml"/><Relationship Id="rId35" Type="http://schemas.openxmlformats.org/officeDocument/2006/relationships/slide" Target="slides/slide54.xml"/><Relationship Id="rId36" Type="http://schemas.openxmlformats.org/officeDocument/2006/relationships/slide" Target="slides/slide55.xml"/><Relationship Id="rId37" Type="http://schemas.openxmlformats.org/officeDocument/2006/relationships/slide" Target="slides/slide56.xml"/><Relationship Id="rId38" Type="http://schemas.openxmlformats.org/officeDocument/2006/relationships/slide" Target="slides/slide58.xml"/><Relationship Id="rId39" Type="http://schemas.openxmlformats.org/officeDocument/2006/relationships/slide" Target="slides/slide59.xml"/><Relationship Id="rId50" Type="http://schemas.openxmlformats.org/officeDocument/2006/relationships/slide" Target="slides/slide78.xml"/><Relationship Id="rId51" Type="http://schemas.openxmlformats.org/officeDocument/2006/relationships/slide" Target="slides/slide79.xml"/><Relationship Id="rId52" Type="http://schemas.openxmlformats.org/officeDocument/2006/relationships/slide" Target="slides/slide80.xml"/><Relationship Id="rId53" Type="http://schemas.openxmlformats.org/officeDocument/2006/relationships/slide" Target="slides/slide81.xml"/><Relationship Id="rId54" Type="http://schemas.openxmlformats.org/officeDocument/2006/relationships/slide" Target="slides/slide82.xml"/><Relationship Id="rId55" Type="http://schemas.openxmlformats.org/officeDocument/2006/relationships/slide" Target="slides/slide83.xml"/><Relationship Id="rId56" Type="http://schemas.openxmlformats.org/officeDocument/2006/relationships/slide" Target="slides/slide85.xml"/><Relationship Id="rId57" Type="http://schemas.openxmlformats.org/officeDocument/2006/relationships/slide" Target="slides/slide87.xml"/><Relationship Id="rId58" Type="http://schemas.openxmlformats.org/officeDocument/2006/relationships/slide" Target="slides/slide88.xml"/><Relationship Id="rId59" Type="http://schemas.openxmlformats.org/officeDocument/2006/relationships/slide" Target="slides/slide89.xml"/><Relationship Id="rId70" Type="http://schemas.openxmlformats.org/officeDocument/2006/relationships/slide" Target="slides/slide107.xml"/><Relationship Id="rId71" Type="http://schemas.openxmlformats.org/officeDocument/2006/relationships/slide" Target="slides/slide108.xml"/><Relationship Id="rId72" Type="http://schemas.openxmlformats.org/officeDocument/2006/relationships/slide" Target="slides/slide109.xml"/><Relationship Id="rId73" Type="http://schemas.openxmlformats.org/officeDocument/2006/relationships/slide" Target="slides/slide111.xml"/><Relationship Id="rId74" Type="http://schemas.openxmlformats.org/officeDocument/2006/relationships/slide" Target="slides/slide112.xml"/><Relationship Id="rId75" Type="http://schemas.openxmlformats.org/officeDocument/2006/relationships/slide" Target="slides/slide115.xml"/><Relationship Id="rId76" Type="http://schemas.openxmlformats.org/officeDocument/2006/relationships/slide" Target="slides/slide116.xml"/><Relationship Id="rId77" Type="http://schemas.openxmlformats.org/officeDocument/2006/relationships/slide" Target="slides/slide117.xml"/><Relationship Id="rId78" Type="http://schemas.openxmlformats.org/officeDocument/2006/relationships/slide" Target="slides/slide118.xml"/><Relationship Id="rId79" Type="http://schemas.openxmlformats.org/officeDocument/2006/relationships/slide" Target="slides/slide119.xml"/><Relationship Id="rId90" Type="http://schemas.openxmlformats.org/officeDocument/2006/relationships/slide" Target="slides/slide132.xml"/><Relationship Id="rId20" Type="http://schemas.openxmlformats.org/officeDocument/2006/relationships/slide" Target="slides/slide26.xml"/><Relationship Id="rId21" Type="http://schemas.openxmlformats.org/officeDocument/2006/relationships/slide" Target="slides/slide27.xml"/><Relationship Id="rId22" Type="http://schemas.openxmlformats.org/officeDocument/2006/relationships/slide" Target="slides/slide28.xml"/><Relationship Id="rId23" Type="http://schemas.openxmlformats.org/officeDocument/2006/relationships/slide" Target="slides/slide29.xml"/><Relationship Id="rId24" Type="http://schemas.openxmlformats.org/officeDocument/2006/relationships/slide" Target="slides/slide31.xml"/><Relationship Id="rId25" Type="http://schemas.openxmlformats.org/officeDocument/2006/relationships/slide" Target="slides/slide32.xml"/><Relationship Id="rId26" Type="http://schemas.openxmlformats.org/officeDocument/2006/relationships/slide" Target="slides/slide34.xml"/><Relationship Id="rId27" Type="http://schemas.openxmlformats.org/officeDocument/2006/relationships/slide" Target="slides/slide37.xml"/><Relationship Id="rId28" Type="http://schemas.openxmlformats.org/officeDocument/2006/relationships/slide" Target="slides/slide38.xml"/><Relationship Id="rId29" Type="http://schemas.openxmlformats.org/officeDocument/2006/relationships/slide" Target="slides/slide39.xml"/><Relationship Id="rId40" Type="http://schemas.openxmlformats.org/officeDocument/2006/relationships/slide" Target="slides/slide60.xml"/><Relationship Id="rId41" Type="http://schemas.openxmlformats.org/officeDocument/2006/relationships/slide" Target="slides/slide61.xml"/><Relationship Id="rId42" Type="http://schemas.openxmlformats.org/officeDocument/2006/relationships/slide" Target="slides/slide62.xml"/><Relationship Id="rId43" Type="http://schemas.openxmlformats.org/officeDocument/2006/relationships/slide" Target="slides/slide64.xml"/><Relationship Id="rId44" Type="http://schemas.openxmlformats.org/officeDocument/2006/relationships/slide" Target="slides/slide65.xml"/><Relationship Id="rId45" Type="http://schemas.openxmlformats.org/officeDocument/2006/relationships/slide" Target="slides/slide73.xml"/><Relationship Id="rId46" Type="http://schemas.openxmlformats.org/officeDocument/2006/relationships/slide" Target="slides/slide74.xml"/><Relationship Id="rId47" Type="http://schemas.openxmlformats.org/officeDocument/2006/relationships/slide" Target="slides/slide75.xml"/><Relationship Id="rId48" Type="http://schemas.openxmlformats.org/officeDocument/2006/relationships/slide" Target="slides/slide76.xml"/><Relationship Id="rId49" Type="http://schemas.openxmlformats.org/officeDocument/2006/relationships/slide" Target="slides/slide77.xml"/><Relationship Id="rId60" Type="http://schemas.openxmlformats.org/officeDocument/2006/relationships/slide" Target="slides/slide92.xml"/><Relationship Id="rId61" Type="http://schemas.openxmlformats.org/officeDocument/2006/relationships/slide" Target="slides/slide93.xml"/><Relationship Id="rId62" Type="http://schemas.openxmlformats.org/officeDocument/2006/relationships/slide" Target="slides/slide95.xml"/><Relationship Id="rId63" Type="http://schemas.openxmlformats.org/officeDocument/2006/relationships/slide" Target="slides/slide96.xml"/><Relationship Id="rId64" Type="http://schemas.openxmlformats.org/officeDocument/2006/relationships/slide" Target="slides/slide98.xml"/><Relationship Id="rId65" Type="http://schemas.openxmlformats.org/officeDocument/2006/relationships/slide" Target="slides/slide100.xml"/><Relationship Id="rId66" Type="http://schemas.openxmlformats.org/officeDocument/2006/relationships/slide" Target="slides/slide102.xml"/><Relationship Id="rId67" Type="http://schemas.openxmlformats.org/officeDocument/2006/relationships/slide" Target="slides/slide104.xml"/><Relationship Id="rId68" Type="http://schemas.openxmlformats.org/officeDocument/2006/relationships/slide" Target="slides/slide105.xml"/><Relationship Id="rId69" Type="http://schemas.openxmlformats.org/officeDocument/2006/relationships/slide" Target="slides/slide106.xml"/><Relationship Id="rId80" Type="http://schemas.openxmlformats.org/officeDocument/2006/relationships/slide" Target="slides/slide120.xml"/><Relationship Id="rId81" Type="http://schemas.openxmlformats.org/officeDocument/2006/relationships/slide" Target="slides/slide121.xml"/><Relationship Id="rId82" Type="http://schemas.openxmlformats.org/officeDocument/2006/relationships/slide" Target="slides/slide122.xml"/><Relationship Id="rId83" Type="http://schemas.openxmlformats.org/officeDocument/2006/relationships/slide" Target="slides/slide123.xml"/><Relationship Id="rId84" Type="http://schemas.openxmlformats.org/officeDocument/2006/relationships/slide" Target="slides/slide124.xml"/><Relationship Id="rId85" Type="http://schemas.openxmlformats.org/officeDocument/2006/relationships/slide" Target="slides/slide126.xml"/><Relationship Id="rId86" Type="http://schemas.openxmlformats.org/officeDocument/2006/relationships/slide" Target="slides/slide127.xml"/><Relationship Id="rId87" Type="http://schemas.openxmlformats.org/officeDocument/2006/relationships/slide" Target="slides/slide128.xml"/><Relationship Id="rId88" Type="http://schemas.openxmlformats.org/officeDocument/2006/relationships/slide" Target="slides/slide130.xml"/><Relationship Id="rId89"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de-DE"/>
          </a:p>
        </p:txBody>
      </p:sp>
      <p:sp>
        <p:nvSpPr>
          <p:cNvPr id="706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de-DE"/>
          </a:p>
        </p:txBody>
      </p:sp>
      <p:sp>
        <p:nvSpPr>
          <p:cNvPr id="706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de-DE"/>
          </a:p>
        </p:txBody>
      </p:sp>
      <p:sp>
        <p:nvSpPr>
          <p:cNvPr id="706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180452A1-57A9-AD47-B9D2-751A36591697}" type="slidenum">
              <a:rPr lang="de-DE" altLang="de-DE"/>
              <a:pPr/>
              <a:t>‹Nr.›</a:t>
            </a:fld>
            <a:endParaRPr lang="de-DE" altLang="de-DE"/>
          </a:p>
        </p:txBody>
      </p:sp>
    </p:spTree>
    <p:extLst>
      <p:ext uri="{BB962C8B-B14F-4D97-AF65-F5344CB8AC3E}">
        <p14:creationId xmlns:p14="http://schemas.microsoft.com/office/powerpoint/2010/main" val="146422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de-DE"/>
          </a:p>
        </p:txBody>
      </p:sp>
      <p:sp>
        <p:nvSpPr>
          <p:cNvPr id="614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de-DE"/>
          </a:p>
        </p:txBody>
      </p:sp>
      <p:sp>
        <p:nvSpPr>
          <p:cNvPr id="136196"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5"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14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de-DE"/>
          </a:p>
        </p:txBody>
      </p:sp>
      <p:sp>
        <p:nvSpPr>
          <p:cNvPr id="614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1B40539-F475-644B-A270-A52350FDA13B}" type="slidenum">
              <a:rPr lang="de-DE" altLang="de-DE"/>
              <a:pPr/>
              <a:t>‹Nr.›</a:t>
            </a:fld>
            <a:endParaRPr lang="de-DE" altLang="de-DE"/>
          </a:p>
        </p:txBody>
      </p:sp>
    </p:spTree>
    <p:extLst>
      <p:ext uri="{BB962C8B-B14F-4D97-AF65-F5344CB8AC3E}">
        <p14:creationId xmlns:p14="http://schemas.microsoft.com/office/powerpoint/2010/main" val="92337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800" b="1">
                <a:solidFill>
                  <a:schemeClr val="tx1"/>
                </a:solidFill>
                <a:latin typeface="Arial" charset="0"/>
              </a:defRPr>
            </a:lvl1pPr>
            <a:lvl2pPr marL="742950" indent="-285750" defTabSz="990600" eaLnBrk="0" hangingPunct="0">
              <a:defRPr sz="2800" b="1">
                <a:solidFill>
                  <a:schemeClr val="tx1"/>
                </a:solidFill>
                <a:latin typeface="Arial" charset="0"/>
              </a:defRPr>
            </a:lvl2pPr>
            <a:lvl3pPr marL="1143000" indent="-228600" defTabSz="990600" eaLnBrk="0" hangingPunct="0">
              <a:defRPr sz="2800" b="1">
                <a:solidFill>
                  <a:schemeClr val="tx1"/>
                </a:solidFill>
                <a:latin typeface="Arial" charset="0"/>
              </a:defRPr>
            </a:lvl3pPr>
            <a:lvl4pPr marL="1600200" indent="-228600" defTabSz="990600" eaLnBrk="0" hangingPunct="0">
              <a:defRPr sz="2800" b="1">
                <a:solidFill>
                  <a:schemeClr val="tx1"/>
                </a:solidFill>
                <a:latin typeface="Arial" charset="0"/>
              </a:defRPr>
            </a:lvl4pPr>
            <a:lvl5pPr marL="2057400" indent="-228600" defTabSz="990600" eaLnBrk="0" hangingPunct="0">
              <a:defRPr sz="2800" b="1">
                <a:solidFill>
                  <a:schemeClr val="tx1"/>
                </a:solidFill>
                <a:latin typeface="Arial" charset="0"/>
              </a:defRPr>
            </a:lvl5pPr>
            <a:lvl6pPr marL="2514600" indent="-228600" defTabSz="990600" eaLnBrk="0" fontAlgn="base" hangingPunct="0">
              <a:spcBef>
                <a:spcPct val="0"/>
              </a:spcBef>
              <a:spcAft>
                <a:spcPct val="0"/>
              </a:spcAft>
              <a:defRPr sz="2800" b="1">
                <a:solidFill>
                  <a:schemeClr val="tx1"/>
                </a:solidFill>
                <a:latin typeface="Arial" charset="0"/>
              </a:defRPr>
            </a:lvl6pPr>
            <a:lvl7pPr marL="2971800" indent="-228600" defTabSz="990600" eaLnBrk="0" fontAlgn="base" hangingPunct="0">
              <a:spcBef>
                <a:spcPct val="0"/>
              </a:spcBef>
              <a:spcAft>
                <a:spcPct val="0"/>
              </a:spcAft>
              <a:defRPr sz="2800" b="1">
                <a:solidFill>
                  <a:schemeClr val="tx1"/>
                </a:solidFill>
                <a:latin typeface="Arial" charset="0"/>
              </a:defRPr>
            </a:lvl7pPr>
            <a:lvl8pPr marL="3429000" indent="-228600" defTabSz="990600" eaLnBrk="0" fontAlgn="base" hangingPunct="0">
              <a:spcBef>
                <a:spcPct val="0"/>
              </a:spcBef>
              <a:spcAft>
                <a:spcPct val="0"/>
              </a:spcAft>
              <a:defRPr sz="2800" b="1">
                <a:solidFill>
                  <a:schemeClr val="tx1"/>
                </a:solidFill>
                <a:latin typeface="Arial" charset="0"/>
              </a:defRPr>
            </a:lvl8pPr>
            <a:lvl9pPr marL="3886200" indent="-228600" defTabSz="990600" eaLnBrk="0" fontAlgn="base" hangingPunct="0">
              <a:spcBef>
                <a:spcPct val="0"/>
              </a:spcBef>
              <a:spcAft>
                <a:spcPct val="0"/>
              </a:spcAft>
              <a:defRPr sz="2800" b="1">
                <a:solidFill>
                  <a:schemeClr val="tx1"/>
                </a:solidFill>
                <a:latin typeface="Arial" charset="0"/>
              </a:defRPr>
            </a:lvl9pPr>
          </a:lstStyle>
          <a:p>
            <a:pPr eaLnBrk="1" hangingPunct="1"/>
            <a:fld id="{1796DF86-8268-4742-ADF4-AD09CB12606D}" type="slidenum">
              <a:rPr lang="de-DE" altLang="de-DE" sz="1300"/>
              <a:pPr eaLnBrk="1" hangingPunct="1"/>
              <a:t>20</a:t>
            </a:fld>
            <a:endParaRPr lang="de-DE" altLang="de-DE" sz="1300"/>
          </a:p>
        </p:txBody>
      </p:sp>
      <p:sp>
        <p:nvSpPr>
          <p:cNvPr id="137219" name="Rectangle 2"/>
          <p:cNvSpPr>
            <a:spLocks noGrp="1" noRot="1" noChangeAspect="1" noChangeArrowheads="1" noTextEdit="1"/>
          </p:cNvSpPr>
          <p:nvPr>
            <p:ph type="sldImg"/>
          </p:nvPr>
        </p:nvSpPr>
        <p:spPr>
          <a:xfrm>
            <a:off x="830263" y="479425"/>
            <a:ext cx="5656262" cy="4241800"/>
          </a:xfrm>
          <a:solidFill>
            <a:srgbClr val="FFFFFF"/>
          </a:solidFill>
          <a:ln/>
        </p:spPr>
      </p:sp>
      <p:sp>
        <p:nvSpPr>
          <p:cNvPr id="137220" name="Rectangle 3"/>
          <p:cNvSpPr>
            <a:spLocks noGrp="1" noChangeArrowheads="1"/>
          </p:cNvSpPr>
          <p:nvPr>
            <p:ph type="body" idx="1"/>
          </p:nvPr>
        </p:nvSpPr>
        <p:spPr>
          <a:xfrm>
            <a:off x="569913" y="5202238"/>
            <a:ext cx="6094412" cy="3811587"/>
          </a:xfrm>
          <a:solidFill>
            <a:srgbClr val="FFFFFF"/>
          </a:solidFill>
          <a:ln>
            <a:solidFill>
              <a:srgbClr val="000000"/>
            </a:solidFill>
          </a:ln>
        </p:spPr>
        <p:txBody>
          <a:bodyPr lIns="91560" tIns="45780" rIns="91560" bIns="45780"/>
          <a:lstStyle/>
          <a:p>
            <a:pPr eaLnBrk="1" hangingPunct="1"/>
            <a:endParaRPr lang="de-DE" altLang="de-DE"/>
          </a:p>
        </p:txBody>
      </p:sp>
    </p:spTree>
    <p:extLst>
      <p:ext uri="{BB962C8B-B14F-4D97-AF65-F5344CB8AC3E}">
        <p14:creationId xmlns:p14="http://schemas.microsoft.com/office/powerpoint/2010/main" val="39728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de-DE" sz="2400" b="0">
                <a:latin typeface="Times New Roman" pitchFamily="18" charset="0"/>
              </a:endParaRPr>
            </a:p>
          </p:txBody>
        </p:sp>
        <p:sp>
          <p:nvSpPr>
            <p:cNvPr id="6" name="Rectangle 1028"/>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de-DE" sz="2400" b="0">
                <a:latin typeface="Times New Roman" pitchFamily="18" charset="0"/>
              </a:endParaRPr>
            </a:p>
          </p:txBody>
        </p:sp>
        <p:grpSp>
          <p:nvGrpSpPr>
            <p:cNvPr id="7" name="Group 1029"/>
            <p:cNvGrpSpPr>
              <a:grpSpLocks/>
            </p:cNvGrpSpPr>
            <p:nvPr/>
          </p:nvGrpSpPr>
          <p:grpSpPr bwMode="auto">
            <a:xfrm>
              <a:off x="0" y="672"/>
              <a:ext cx="1806" cy="1989"/>
              <a:chOff x="0" y="672"/>
              <a:chExt cx="1806" cy="1989"/>
            </a:xfrm>
          </p:grpSpPr>
          <p:sp>
            <p:nvSpPr>
              <p:cNvPr id="8" name="Rectangle 1030"/>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de-DE" sz="2400" b="0">
                  <a:latin typeface="Times New Roman" pitchFamily="18" charset="0"/>
                </a:endParaRPr>
              </a:p>
            </p:txBody>
          </p:sp>
          <p:sp>
            <p:nvSpPr>
              <p:cNvPr id="9" name="Rectangle 1031"/>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de-DE" sz="2400" b="0">
                  <a:latin typeface="Times New Roman" pitchFamily="18" charset="0"/>
                </a:endParaRPr>
              </a:p>
            </p:txBody>
          </p:sp>
          <p:sp>
            <p:nvSpPr>
              <p:cNvPr id="10" name="Rectangle 1032"/>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de-DE" sz="2400" b="0">
                  <a:latin typeface="Times New Roman" pitchFamily="18" charset="0"/>
                </a:endParaRPr>
              </a:p>
            </p:txBody>
          </p:sp>
          <p:sp>
            <p:nvSpPr>
              <p:cNvPr id="11" name="Rectangle 1033"/>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de-DE" sz="2400" b="0">
                  <a:latin typeface="Times New Roman" pitchFamily="18" charset="0"/>
                </a:endParaRPr>
              </a:p>
            </p:txBody>
          </p:sp>
          <p:sp>
            <p:nvSpPr>
              <p:cNvPr id="12" name="Rectangle 1034"/>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de-DE" sz="2400" b="0">
                  <a:latin typeface="Times New Roman" pitchFamily="18" charset="0"/>
                </a:endParaRPr>
              </a:p>
            </p:txBody>
          </p:sp>
          <p:sp>
            <p:nvSpPr>
              <p:cNvPr id="13" name="Rectangle 1035"/>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de-DE" sz="2400" b="0">
                  <a:latin typeface="Times New Roman" pitchFamily="18" charset="0"/>
                </a:endParaRPr>
              </a:p>
            </p:txBody>
          </p:sp>
          <p:sp>
            <p:nvSpPr>
              <p:cNvPr id="14" name="Rectangle 1036"/>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de-DE" sz="2400" b="0">
                  <a:latin typeface="Times New Roman" pitchFamily="18" charset="0"/>
                </a:endParaRPr>
              </a:p>
            </p:txBody>
          </p:sp>
          <p:sp>
            <p:nvSpPr>
              <p:cNvPr id="15" name="Rectangle 1037"/>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de-DE" sz="2400" b="0">
                  <a:latin typeface="Times New Roman" pitchFamily="18" charset="0"/>
                </a:endParaRPr>
              </a:p>
            </p:txBody>
          </p:sp>
          <p:sp>
            <p:nvSpPr>
              <p:cNvPr id="16" name="Rectangle 1038"/>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de-DE" sz="2400" b="0">
                  <a:latin typeface="Times New Roman" pitchFamily="18" charset="0"/>
                </a:endParaRPr>
              </a:p>
            </p:txBody>
          </p:sp>
          <p:sp>
            <p:nvSpPr>
              <p:cNvPr id="17" name="Rectangle 1039"/>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de-DE" sz="2400" b="0">
                  <a:latin typeface="Times New Roman" pitchFamily="18" charset="0"/>
                </a:endParaRPr>
              </a:p>
            </p:txBody>
          </p:sp>
        </p:grpSp>
      </p:grpSp>
      <p:sp>
        <p:nvSpPr>
          <p:cNvPr id="40979" name="Rectangle 1043"/>
          <p:cNvSpPr>
            <a:spLocks noGrp="1" noChangeArrowheads="1"/>
          </p:cNvSpPr>
          <p:nvPr>
            <p:ph type="ctrTitle"/>
          </p:nvPr>
        </p:nvSpPr>
        <p:spPr>
          <a:xfrm>
            <a:off x="2971800" y="1828800"/>
            <a:ext cx="6019800" cy="2209800"/>
          </a:xfrm>
        </p:spPr>
        <p:txBody>
          <a:bodyPr/>
          <a:lstStyle>
            <a:lvl1pPr>
              <a:defRPr sz="3300">
                <a:solidFill>
                  <a:srgbClr val="FFFFFF"/>
                </a:solidFill>
              </a:defRPr>
            </a:lvl1pPr>
          </a:lstStyle>
          <a:p>
            <a:r>
              <a:rPr lang="de-DE"/>
              <a:t>Titelmasterformat durch Klicken bearbeiten</a:t>
            </a:r>
          </a:p>
        </p:txBody>
      </p:sp>
      <p:sp>
        <p:nvSpPr>
          <p:cNvPr id="40980" name="Rectangle 1044"/>
          <p:cNvSpPr>
            <a:spLocks noGrp="1" noChangeArrowheads="1"/>
          </p:cNvSpPr>
          <p:nvPr>
            <p:ph type="subTitle" idx="1"/>
          </p:nvPr>
        </p:nvSpPr>
        <p:spPr>
          <a:xfrm>
            <a:off x="2971800" y="4267200"/>
            <a:ext cx="6019800" cy="1752600"/>
          </a:xfrm>
        </p:spPr>
        <p:txBody>
          <a:bodyPr/>
          <a:lstStyle>
            <a:lvl1pPr marL="0" indent="0">
              <a:defRPr sz="2600"/>
            </a:lvl1pPr>
          </a:lstStyle>
          <a:p>
            <a:r>
              <a:rPr lang="de-DE"/>
              <a:t>Formatvorlage des Untertitelmasters durch Klicken bearbeiten</a:t>
            </a:r>
          </a:p>
        </p:txBody>
      </p:sp>
      <p:sp>
        <p:nvSpPr>
          <p:cNvPr id="18" name="Rectangle 1040"/>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de-DE"/>
          </a:p>
        </p:txBody>
      </p:sp>
      <p:sp>
        <p:nvSpPr>
          <p:cNvPr id="19" name="Rectangle 1041"/>
          <p:cNvSpPr>
            <a:spLocks noGrp="1" noChangeArrowheads="1"/>
          </p:cNvSpPr>
          <p:nvPr>
            <p:ph type="ftr" sz="quarter" idx="11"/>
          </p:nvPr>
        </p:nvSpPr>
        <p:spPr>
          <a:xfrm>
            <a:off x="3124200" y="6248400"/>
            <a:ext cx="2895600" cy="457200"/>
          </a:xfrm>
        </p:spPr>
        <p:txBody>
          <a:bodyPr/>
          <a:lstStyle>
            <a:lvl1pPr algn="ctr">
              <a:tabLst/>
              <a:defRPr sz="1200" smtClean="0">
                <a:solidFill>
                  <a:schemeClr val="tx1"/>
                </a:solidFill>
              </a:defRPr>
            </a:lvl1pPr>
          </a:lstStyle>
          <a:p>
            <a:pPr>
              <a:defRPr/>
            </a:pPr>
            <a:endParaRPr lang="de-DE"/>
          </a:p>
        </p:txBody>
      </p:sp>
      <p:sp>
        <p:nvSpPr>
          <p:cNvPr id="20" name="Rectangle 1042"/>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Black" charset="0"/>
              </a:defRPr>
            </a:lvl1pPr>
          </a:lstStyle>
          <a:p>
            <a:fld id="{19677C83-4F9D-5648-9990-05B56A32B998}" type="slidenum">
              <a:rPr lang="de-DE" altLang="de-DE"/>
              <a:pPr/>
              <a:t>‹Nr.›</a:t>
            </a:fld>
            <a:endParaRPr lang="de-DE" altLang="de-DE"/>
          </a:p>
        </p:txBody>
      </p:sp>
    </p:spTree>
    <p:extLst>
      <p:ext uri="{BB962C8B-B14F-4D97-AF65-F5344CB8AC3E}">
        <p14:creationId xmlns:p14="http://schemas.microsoft.com/office/powerpoint/2010/main" val="185342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05FCBD50-558E-F14F-A5C7-F4818EEEBD19}" type="slidenum">
              <a:rPr lang="de-DE" altLang="de-DE"/>
              <a:pPr/>
              <a:t>‹Nr.›</a:t>
            </a:fld>
            <a:endParaRPr lang="de-DE" altLang="de-DE"/>
          </a:p>
        </p:txBody>
      </p:sp>
    </p:spTree>
    <p:extLst>
      <p:ext uri="{BB962C8B-B14F-4D97-AF65-F5344CB8AC3E}">
        <p14:creationId xmlns:p14="http://schemas.microsoft.com/office/powerpoint/2010/main" val="121441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457200"/>
            <a:ext cx="2057400" cy="57912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457200"/>
            <a:ext cx="6019800" cy="57912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2A253293-8CAE-0544-AD93-E55464CCDC85}" type="slidenum">
              <a:rPr lang="de-DE" altLang="de-DE"/>
              <a:pPr/>
              <a:t>‹Nr.›</a:t>
            </a:fld>
            <a:endParaRPr lang="de-DE" altLang="de-DE"/>
          </a:p>
        </p:txBody>
      </p:sp>
    </p:spTree>
    <p:extLst>
      <p:ext uri="{BB962C8B-B14F-4D97-AF65-F5344CB8AC3E}">
        <p14:creationId xmlns:p14="http://schemas.microsoft.com/office/powerpoint/2010/main" val="106498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8229600" cy="739775"/>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457200" y="1268413"/>
            <a:ext cx="8229600" cy="4979987"/>
          </a:xfrm>
        </p:spPr>
        <p:txBody>
          <a:bodyPr/>
          <a:lstStyle/>
          <a:p>
            <a:pPr lvl="0"/>
            <a:endParaRPr lang="de-DE" noProof="0" smtClean="0"/>
          </a:p>
        </p:txBody>
      </p:sp>
      <p:sp>
        <p:nvSpPr>
          <p:cNvPr id="4"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E7D81AF8-6F03-6B49-A879-D0230CC5FBD8}" type="slidenum">
              <a:rPr lang="de-DE" altLang="de-DE"/>
              <a:pPr/>
              <a:t>‹Nr.›</a:t>
            </a:fld>
            <a:endParaRPr lang="de-DE" altLang="de-DE"/>
          </a:p>
        </p:txBody>
      </p:sp>
    </p:spTree>
    <p:extLst>
      <p:ext uri="{BB962C8B-B14F-4D97-AF65-F5344CB8AC3E}">
        <p14:creationId xmlns:p14="http://schemas.microsoft.com/office/powerpoint/2010/main" val="200088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5C4062FE-AE64-D443-9B60-77BD2CC8FF37}" type="slidenum">
              <a:rPr lang="de-DE" altLang="de-DE"/>
              <a:pPr/>
              <a:t>‹Nr.›</a:t>
            </a:fld>
            <a:endParaRPr lang="de-DE" altLang="de-DE"/>
          </a:p>
        </p:txBody>
      </p:sp>
    </p:spTree>
    <p:extLst>
      <p:ext uri="{BB962C8B-B14F-4D97-AF65-F5344CB8AC3E}">
        <p14:creationId xmlns:p14="http://schemas.microsoft.com/office/powerpoint/2010/main" val="92078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F33A9FCD-EC0F-7B4D-8B09-137372D91367}" type="slidenum">
              <a:rPr lang="de-DE" altLang="de-DE"/>
              <a:pPr/>
              <a:t>‹Nr.›</a:t>
            </a:fld>
            <a:endParaRPr lang="de-DE" altLang="de-DE"/>
          </a:p>
        </p:txBody>
      </p:sp>
    </p:spTree>
    <p:extLst>
      <p:ext uri="{BB962C8B-B14F-4D97-AF65-F5344CB8AC3E}">
        <p14:creationId xmlns:p14="http://schemas.microsoft.com/office/powerpoint/2010/main" val="79640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68413"/>
            <a:ext cx="4038600" cy="4979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68413"/>
            <a:ext cx="4038600" cy="4979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7C23A320-9845-E942-A3CD-76A02458A34A}" type="slidenum">
              <a:rPr lang="de-DE" altLang="de-DE"/>
              <a:pPr/>
              <a:t>‹Nr.›</a:t>
            </a:fld>
            <a:endParaRPr lang="de-DE" altLang="de-DE"/>
          </a:p>
        </p:txBody>
      </p:sp>
    </p:spTree>
    <p:extLst>
      <p:ext uri="{BB962C8B-B14F-4D97-AF65-F5344CB8AC3E}">
        <p14:creationId xmlns:p14="http://schemas.microsoft.com/office/powerpoint/2010/main" val="199000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A5A6EE2C-D6E9-BB4F-BC23-3F87F0E9B894}" type="slidenum">
              <a:rPr lang="de-DE" altLang="de-DE"/>
              <a:pPr/>
              <a:t>‹Nr.›</a:t>
            </a:fld>
            <a:endParaRPr lang="de-DE" altLang="de-DE"/>
          </a:p>
        </p:txBody>
      </p:sp>
    </p:spTree>
    <p:extLst>
      <p:ext uri="{BB962C8B-B14F-4D97-AF65-F5344CB8AC3E}">
        <p14:creationId xmlns:p14="http://schemas.microsoft.com/office/powerpoint/2010/main" val="11244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13B3EE54-F408-2B44-8D81-E76AD97387BF}" type="slidenum">
              <a:rPr lang="de-DE" altLang="de-DE"/>
              <a:pPr/>
              <a:t>‹Nr.›</a:t>
            </a:fld>
            <a:endParaRPr lang="de-DE" altLang="de-DE"/>
          </a:p>
        </p:txBody>
      </p:sp>
    </p:spTree>
    <p:extLst>
      <p:ext uri="{BB962C8B-B14F-4D97-AF65-F5344CB8AC3E}">
        <p14:creationId xmlns:p14="http://schemas.microsoft.com/office/powerpoint/2010/main" val="60115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42B31178-F9DD-4143-BAE3-25DDC30CDDE9}" type="slidenum">
              <a:rPr lang="de-DE" altLang="de-DE"/>
              <a:pPr/>
              <a:t>‹Nr.›</a:t>
            </a:fld>
            <a:endParaRPr lang="de-DE" altLang="de-DE"/>
          </a:p>
        </p:txBody>
      </p:sp>
    </p:spTree>
    <p:extLst>
      <p:ext uri="{BB962C8B-B14F-4D97-AF65-F5344CB8AC3E}">
        <p14:creationId xmlns:p14="http://schemas.microsoft.com/office/powerpoint/2010/main" val="1838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1FEA3C6D-E741-224D-902E-858BD7A73DDD}" type="slidenum">
              <a:rPr lang="de-DE" altLang="de-DE"/>
              <a:pPr/>
              <a:t>‹Nr.›</a:t>
            </a:fld>
            <a:endParaRPr lang="de-DE" altLang="de-DE"/>
          </a:p>
        </p:txBody>
      </p:sp>
    </p:spTree>
    <p:extLst>
      <p:ext uri="{BB962C8B-B14F-4D97-AF65-F5344CB8AC3E}">
        <p14:creationId xmlns:p14="http://schemas.microsoft.com/office/powerpoint/2010/main" val="63122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2"/>
          <p:cNvSpPr>
            <a:spLocks noGrp="1" noChangeArrowheads="1"/>
          </p:cNvSpPr>
          <p:nvPr>
            <p:ph type="ftr" sz="quarter" idx="10"/>
          </p:nvPr>
        </p:nvSpPr>
        <p:spPr>
          <a:ln/>
        </p:spPr>
        <p:txBody>
          <a:bodyPr/>
          <a:lstStyle>
            <a:lvl1pPr>
              <a:defRPr/>
            </a:lvl1pPr>
          </a:lstStyle>
          <a:p>
            <a:r>
              <a:rPr lang="de-DE" altLang="de-DE"/>
              <a:t>1. Semester: Programmierung 1, Michael Lang	Folie </a:t>
            </a:r>
            <a:fld id="{0F0D49FD-0EEA-BA4D-876A-D801F146E328}" type="slidenum">
              <a:rPr lang="de-DE" altLang="de-DE"/>
              <a:pPr/>
              <a:t>‹Nr.›</a:t>
            </a:fld>
            <a:endParaRPr lang="de-DE" altLang="de-DE"/>
          </a:p>
        </p:txBody>
      </p:sp>
    </p:spTree>
    <p:extLst>
      <p:ext uri="{BB962C8B-B14F-4D97-AF65-F5344CB8AC3E}">
        <p14:creationId xmlns:p14="http://schemas.microsoft.com/office/powerpoint/2010/main" val="404602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ftr" sz="quarter" idx="3"/>
          </p:nvPr>
        </p:nvSpPr>
        <p:spPr bwMode="auto">
          <a:xfrm>
            <a:off x="457200" y="6248400"/>
            <a:ext cx="822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b="0">
                <a:solidFill>
                  <a:srgbClr val="969696"/>
                </a:solidFill>
              </a:defRPr>
            </a:lvl1pPr>
          </a:lstStyle>
          <a:p>
            <a:r>
              <a:rPr lang="de-DE" altLang="de-DE"/>
              <a:t>1. Semester: Programmierung 1, Michael Lang	Folie </a:t>
            </a:r>
            <a:fld id="{D7133EA4-B667-C845-AC0F-DEB90FB23104}" type="slidenum">
              <a:rPr lang="de-DE" altLang="de-DE"/>
              <a:pPr/>
              <a:t>‹Nr.›</a:t>
            </a:fld>
            <a:endParaRPr lang="de-DE" altLang="de-DE"/>
          </a:p>
        </p:txBody>
      </p:sp>
      <p:grpSp>
        <p:nvGrpSpPr>
          <p:cNvPr id="1027" name="Group 4"/>
          <p:cNvGrpSpPr>
            <a:grpSpLocks/>
          </p:cNvGrpSpPr>
          <p:nvPr/>
        </p:nvGrpSpPr>
        <p:grpSpPr bwMode="auto">
          <a:xfrm>
            <a:off x="0" y="0"/>
            <a:ext cx="9144000" cy="546100"/>
            <a:chOff x="0" y="0"/>
            <a:chExt cx="5760" cy="344"/>
          </a:xfrm>
        </p:grpSpPr>
        <p:sp>
          <p:nvSpPr>
            <p:cNvPr id="3994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de-DE" sz="2400" b="0">
                <a:latin typeface="Times New Roman" pitchFamily="18" charset="0"/>
              </a:endParaRPr>
            </a:p>
          </p:txBody>
        </p:sp>
        <p:sp>
          <p:nvSpPr>
            <p:cNvPr id="3994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de-DE" sz="2400" b="0">
                <a:latin typeface="Times New Roman" pitchFamily="18" charset="0"/>
              </a:endParaRPr>
            </a:p>
          </p:txBody>
        </p:sp>
        <p:sp>
          <p:nvSpPr>
            <p:cNvPr id="3994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de-DE" sz="1800" b="0">
                <a:solidFill>
                  <a:schemeClr val="hlink"/>
                </a:solidFill>
              </a:endParaRPr>
            </a:p>
          </p:txBody>
        </p:sp>
        <p:sp>
          <p:nvSpPr>
            <p:cNvPr id="3994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de-DE" sz="1800" b="0">
                <a:solidFill>
                  <a:schemeClr val="hlink"/>
                </a:solidFill>
              </a:endParaRPr>
            </a:p>
          </p:txBody>
        </p:sp>
        <p:sp>
          <p:nvSpPr>
            <p:cNvPr id="3994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de-DE" sz="1800" b="0">
                <a:solidFill>
                  <a:schemeClr val="accent2"/>
                </a:solidFill>
              </a:endParaRPr>
            </a:p>
          </p:txBody>
        </p:sp>
        <p:sp>
          <p:nvSpPr>
            <p:cNvPr id="3994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de-DE" sz="1800" b="0">
                <a:solidFill>
                  <a:schemeClr val="hlink"/>
                </a:solidFill>
              </a:endParaRPr>
            </a:p>
          </p:txBody>
        </p:sp>
        <p:sp>
          <p:nvSpPr>
            <p:cNvPr id="3994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de-DE" sz="2400" b="0">
                <a:latin typeface="Times New Roman" pitchFamily="18" charset="0"/>
              </a:endParaRPr>
            </a:p>
          </p:txBody>
        </p:sp>
        <p:sp>
          <p:nvSpPr>
            <p:cNvPr id="3994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de-DE" sz="1800" b="0">
                <a:solidFill>
                  <a:schemeClr val="accent2"/>
                </a:solidFill>
              </a:endParaRPr>
            </a:p>
          </p:txBody>
        </p:sp>
        <p:sp>
          <p:nvSpPr>
            <p:cNvPr id="3994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de-DE" sz="1800" b="0">
                <a:solidFill>
                  <a:schemeClr val="accent2"/>
                </a:solidFill>
              </a:endParaRPr>
            </a:p>
          </p:txBody>
        </p:sp>
      </p:grpSp>
      <p:sp>
        <p:nvSpPr>
          <p:cNvPr id="1028" name="Rectangle 14"/>
          <p:cNvSpPr>
            <a:spLocks noGrp="1" noChangeArrowheads="1"/>
          </p:cNvSpPr>
          <p:nvPr>
            <p:ph type="title"/>
          </p:nvPr>
        </p:nvSpPr>
        <p:spPr bwMode="auto">
          <a:xfrm>
            <a:off x="457200" y="457200"/>
            <a:ext cx="8229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
        <p:nvSpPr>
          <p:cNvPr id="1029" name="Rectangle 15"/>
          <p:cNvSpPr>
            <a:spLocks noGrp="1" noChangeArrowheads="1"/>
          </p:cNvSpPr>
          <p:nvPr>
            <p:ph type="body" idx="1"/>
          </p:nvPr>
        </p:nvSpPr>
        <p:spPr bwMode="auto">
          <a:xfrm>
            <a:off x="457200" y="1268413"/>
            <a:ext cx="822960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Tree>
  </p:cSld>
  <p:clrMap bg1="lt1" tx1="dk1" bg2="lt2" tx2="dk2" accent1="accent1" accent2="accent2" accent3="accent3" accent4="accent4" accent5="accent5" accent6="accent6" hlink="hlink" folHlink="folHlink"/>
  <p:sldLayoutIdLst>
    <p:sldLayoutId id="2147483708"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90000"/>
        <a:buFont typeface="Wingdings" charset="2"/>
        <a:buChar char="l"/>
        <a:defRPr sz="2000">
          <a:solidFill>
            <a:schemeClr val="tx1"/>
          </a:solidFill>
          <a:latin typeface="+mn-lt"/>
        </a:defRPr>
      </a:lvl2pPr>
      <a:lvl3pPr marL="1143000" indent="-228600" algn="l" rtl="0" eaLnBrk="0" fontAlgn="base" hangingPunct="0">
        <a:spcBef>
          <a:spcPct val="20000"/>
        </a:spcBef>
        <a:spcAft>
          <a:spcPct val="0"/>
        </a:spcAft>
        <a:buClr>
          <a:schemeClr val="accent1"/>
        </a:buClr>
        <a:buSzPct val="90000"/>
        <a:buFont typeface="Wingdings" charset="2"/>
        <a:buChar char="t"/>
        <a:defRPr>
          <a:solidFill>
            <a:schemeClr val="tx1"/>
          </a:solidFill>
          <a:latin typeface="+mn-lt"/>
        </a:defRPr>
      </a:lvl3pPr>
      <a:lvl4pPr marL="1600200" indent="-228600" algn="l" rtl="0" eaLnBrk="0" fontAlgn="base" hangingPunct="0">
        <a:spcBef>
          <a:spcPct val="20000"/>
        </a:spcBef>
        <a:spcAft>
          <a:spcPct val="0"/>
        </a:spcAft>
        <a:buClr>
          <a:schemeClr val="accent1"/>
        </a:buClr>
        <a:buSzPct val="90000"/>
        <a:buFont typeface="Wingdings 2" charset="2"/>
        <a:buChar char="Þ"/>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90000"/>
        <a:buFont typeface="Wingdings 3" charset="2"/>
        <a:buChar char=""/>
        <a:defRPr sz="1400">
          <a:solidFill>
            <a:schemeClr val="tx1"/>
          </a:solidFill>
          <a:latin typeface="+mn-lt"/>
        </a:defRPr>
      </a:lvl5pPr>
      <a:lvl6pPr marL="2514600" indent="-228600" algn="l" rtl="0" fontAlgn="base">
        <a:spcBef>
          <a:spcPct val="20000"/>
        </a:spcBef>
        <a:spcAft>
          <a:spcPct val="0"/>
        </a:spcAft>
        <a:buClr>
          <a:schemeClr val="accent1"/>
        </a:buClr>
        <a:buSzPct val="90000"/>
        <a:buFont typeface="Wingdings 3" pitchFamily="18" charset="2"/>
        <a:buChar char=""/>
        <a:defRPr sz="1400">
          <a:solidFill>
            <a:schemeClr val="tx1"/>
          </a:solidFill>
          <a:latin typeface="+mn-lt"/>
        </a:defRPr>
      </a:lvl6pPr>
      <a:lvl7pPr marL="2971800" indent="-228600" algn="l" rtl="0" fontAlgn="base">
        <a:spcBef>
          <a:spcPct val="20000"/>
        </a:spcBef>
        <a:spcAft>
          <a:spcPct val="0"/>
        </a:spcAft>
        <a:buClr>
          <a:schemeClr val="accent1"/>
        </a:buClr>
        <a:buSzPct val="90000"/>
        <a:buFont typeface="Wingdings 3" pitchFamily="18" charset="2"/>
        <a:buChar char=""/>
        <a:defRPr sz="1400">
          <a:solidFill>
            <a:schemeClr val="tx1"/>
          </a:solidFill>
          <a:latin typeface="+mn-lt"/>
        </a:defRPr>
      </a:lvl7pPr>
      <a:lvl8pPr marL="3429000" indent="-228600" algn="l" rtl="0" fontAlgn="base">
        <a:spcBef>
          <a:spcPct val="20000"/>
        </a:spcBef>
        <a:spcAft>
          <a:spcPct val="0"/>
        </a:spcAft>
        <a:buClr>
          <a:schemeClr val="accent1"/>
        </a:buClr>
        <a:buSzPct val="90000"/>
        <a:buFont typeface="Wingdings 3" pitchFamily="18" charset="2"/>
        <a:buChar char=""/>
        <a:defRPr sz="1400">
          <a:solidFill>
            <a:schemeClr val="tx1"/>
          </a:solidFill>
          <a:latin typeface="+mn-lt"/>
        </a:defRPr>
      </a:lvl8pPr>
      <a:lvl9pPr marL="3886200" indent="-228600" algn="l" rtl="0" fontAlgn="base">
        <a:spcBef>
          <a:spcPct val="20000"/>
        </a:spcBef>
        <a:spcAft>
          <a:spcPct val="0"/>
        </a:spcAft>
        <a:buClr>
          <a:schemeClr val="accent1"/>
        </a:buClr>
        <a:buSzPct val="90000"/>
        <a:buFont typeface="Wingdings 3" pitchFamily="18" charset="2"/>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jpeg"/><Relationship Id="rId7"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jpeg"/><Relationship Id="rId1" Type="http://schemas.openxmlformats.org/officeDocument/2006/relationships/slideLayout" Target="../slideLayouts/slideLayout2.xml"/><Relationship Id="rId2" Type="http://schemas.openxmlformats.org/officeDocument/2006/relationships/image" Target="../media/image1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jpeg"/><Relationship Id="rId7"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4" Type="http://schemas.openxmlformats.org/officeDocument/2006/relationships/image" Target="../media/image35.jpeg"/><Relationship Id="rId5" Type="http://schemas.openxmlformats.org/officeDocument/2006/relationships/image" Target="../media/image36.jpeg"/><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de-DE" altLang="de-DE" dirty="0" smtClean="0"/>
              <a:t>Einführung in die Programmierung</a:t>
            </a:r>
            <a:endParaRPr lang="de-DE" altLang="de-DE" dirty="0"/>
          </a:p>
        </p:txBody>
      </p:sp>
      <p:sp>
        <p:nvSpPr>
          <p:cNvPr id="3075" name="Rectangle 3"/>
          <p:cNvSpPr>
            <a:spLocks noGrp="1" noChangeArrowheads="1"/>
          </p:cNvSpPr>
          <p:nvPr>
            <p:ph type="subTitle" idx="1"/>
          </p:nvPr>
        </p:nvSpPr>
        <p:spPr/>
        <p:txBody>
          <a:bodyPr/>
          <a:lstStyle/>
          <a:p>
            <a:pPr eaLnBrk="1" hangingPunct="1"/>
            <a:r>
              <a:rPr lang="de-DE" altLang="de-DE"/>
              <a:t>Michael Lang</a:t>
            </a:r>
          </a:p>
        </p:txBody>
      </p:sp>
      <p:pic>
        <p:nvPicPr>
          <p:cNvPr id="3076" name="Picture 4" descr="JAVA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4419600"/>
            <a:ext cx="22002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591B956-A0A5-CD4A-83DB-EEFFAF916BA8}" type="slidenum">
              <a:rPr lang="de-DE" altLang="de-DE" sz="800" b="0">
                <a:solidFill>
                  <a:srgbClr val="969696"/>
                </a:solidFill>
              </a:rPr>
              <a:pPr eaLnBrk="1" hangingPunct="1"/>
              <a:t>10</a:t>
            </a:fld>
            <a:endParaRPr lang="de-DE" altLang="de-DE" sz="800" b="0">
              <a:solidFill>
                <a:srgbClr val="969696"/>
              </a:solidFill>
            </a:endParaRPr>
          </a:p>
        </p:txBody>
      </p:sp>
      <p:sp>
        <p:nvSpPr>
          <p:cNvPr id="12291" name="Rectangle 2"/>
          <p:cNvSpPr>
            <a:spLocks noGrp="1" noChangeArrowheads="1"/>
          </p:cNvSpPr>
          <p:nvPr>
            <p:ph type="title"/>
          </p:nvPr>
        </p:nvSpPr>
        <p:spPr/>
        <p:txBody>
          <a:bodyPr/>
          <a:lstStyle/>
          <a:p>
            <a:pPr eaLnBrk="1" hangingPunct="1"/>
            <a:r>
              <a:rPr lang="de-DE" altLang="de-DE"/>
              <a:t>Probleme bei diesem Beispiel</a:t>
            </a:r>
          </a:p>
        </p:txBody>
      </p:sp>
      <p:sp>
        <p:nvSpPr>
          <p:cNvPr id="12292" name="Rectangle 3"/>
          <p:cNvSpPr>
            <a:spLocks noGrp="1" noChangeArrowheads="1"/>
          </p:cNvSpPr>
          <p:nvPr>
            <p:ph type="body" idx="1"/>
          </p:nvPr>
        </p:nvSpPr>
        <p:spPr/>
        <p:txBody>
          <a:bodyPr/>
          <a:lstStyle/>
          <a:p>
            <a:pPr marL="763588" lvl="1" eaLnBrk="1" hangingPunct="1"/>
            <a:r>
              <a:rPr lang="de-DE" altLang="de-DE"/>
              <a:t>Zutaten sind bereits vorbereitet</a:t>
            </a:r>
          </a:p>
          <a:p>
            <a:pPr marL="763588" lvl="1" eaLnBrk="1" hangingPunct="1"/>
            <a:r>
              <a:rPr lang="de-DE" altLang="de-DE"/>
              <a:t>Spaghetti fehlen bei Zutaten</a:t>
            </a:r>
          </a:p>
          <a:p>
            <a:pPr marL="763588" lvl="1" eaLnBrk="1" hangingPunct="1"/>
            <a:r>
              <a:rPr lang="de-DE" altLang="de-DE"/>
              <a:t>Beschreibung für Zubereitung der Spaghetti fehlt</a:t>
            </a:r>
          </a:p>
          <a:p>
            <a:pPr marL="763588" lvl="1" eaLnBrk="1" hangingPunct="1"/>
            <a:r>
              <a:rPr lang="de-DE" altLang="de-DE"/>
              <a:t>ungenaue Aussagen</a:t>
            </a:r>
          </a:p>
          <a:p>
            <a:pPr marL="1182688" lvl="2" eaLnBrk="1" hangingPunct="1"/>
            <a:r>
              <a:rPr lang="de-DE" altLang="de-DE"/>
              <a:t>fein gehackt</a:t>
            </a:r>
          </a:p>
          <a:p>
            <a:pPr marL="1182688" lvl="2" eaLnBrk="1" hangingPunct="1"/>
            <a:r>
              <a:rPr lang="de-DE" altLang="de-DE"/>
              <a:t>klein gewürfelt</a:t>
            </a:r>
          </a:p>
          <a:p>
            <a:pPr marL="1182688" lvl="2" eaLnBrk="1" hangingPunct="1"/>
            <a:r>
              <a:rPr lang="de-DE" altLang="de-DE"/>
              <a:t>erhitzen</a:t>
            </a:r>
          </a:p>
          <a:p>
            <a:pPr marL="1182688" lvl="2" eaLnBrk="1" hangingPunct="1"/>
            <a:r>
              <a:rPr lang="de-DE" altLang="de-DE"/>
              <a:t>gut anbraten</a:t>
            </a:r>
          </a:p>
          <a:p>
            <a:pPr marL="1182688" lvl="2" eaLnBrk="1" hangingPunct="1"/>
            <a:r>
              <a:rPr lang="de-DE" altLang="de-DE"/>
              <a:t>leicht anrösten</a:t>
            </a:r>
          </a:p>
          <a:p>
            <a:pPr marL="1182688" lvl="2" eaLnBrk="1" hangingPunct="1"/>
            <a:r>
              <a:rPr lang="de-DE" altLang="de-DE"/>
              <a:t>…</a:t>
            </a:r>
          </a:p>
          <a:p>
            <a:pPr marL="763588" lvl="1" eaLnBrk="1" hangingPunct="1"/>
            <a:r>
              <a:rPr lang="de-DE" altLang="de-DE"/>
              <a:t>Pfanne (besser Bräter)</a:t>
            </a:r>
          </a:p>
          <a:p>
            <a:pPr marL="763588" lvl="1" eaLnBrk="1" hangingPunct="1"/>
            <a:endParaRPr lang="de-DE" altLang="de-DE"/>
          </a:p>
          <a:p>
            <a:pPr marL="0" indent="0" eaLnBrk="1" hangingPunct="1"/>
            <a:r>
              <a:rPr lang="de-DE" altLang="de-DE"/>
              <a:t>KURZ: Die Beschreibung lässt Raum für individuelle Entscheidungen und Interpretationen.</a:t>
            </a:r>
          </a:p>
        </p:txBody>
      </p:sp>
      <p:pic>
        <p:nvPicPr>
          <p:cNvPr id="12293" name="Picture 5" descr="j00788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613" y="2743200"/>
            <a:ext cx="2566987"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1B4D729-CCBC-2241-B63D-61E635121066}" type="slidenum">
              <a:rPr lang="de-DE" altLang="de-DE" sz="800" b="0">
                <a:solidFill>
                  <a:srgbClr val="969696"/>
                </a:solidFill>
              </a:rPr>
              <a:pPr eaLnBrk="1" hangingPunct="1"/>
              <a:t>100</a:t>
            </a:fld>
            <a:endParaRPr lang="de-DE" altLang="de-DE" sz="800" b="0">
              <a:solidFill>
                <a:srgbClr val="969696"/>
              </a:solidFill>
            </a:endParaRPr>
          </a:p>
        </p:txBody>
      </p:sp>
      <p:sp>
        <p:nvSpPr>
          <p:cNvPr id="103427" name="Rectangle 2"/>
          <p:cNvSpPr>
            <a:spLocks noGrp="1" noChangeArrowheads="1"/>
          </p:cNvSpPr>
          <p:nvPr>
            <p:ph type="title"/>
          </p:nvPr>
        </p:nvSpPr>
        <p:spPr/>
        <p:txBody>
          <a:bodyPr/>
          <a:lstStyle/>
          <a:p>
            <a:pPr eaLnBrk="1" hangingPunct="1"/>
            <a:r>
              <a:rPr lang="de-DE" altLang="de-DE"/>
              <a:t>Überladene Methoden</a:t>
            </a:r>
          </a:p>
        </p:txBody>
      </p:sp>
      <p:sp>
        <p:nvSpPr>
          <p:cNvPr id="103428" name="Rectangle 3"/>
          <p:cNvSpPr>
            <a:spLocks noGrp="1" noChangeArrowheads="1"/>
          </p:cNvSpPr>
          <p:nvPr>
            <p:ph type="body" idx="1"/>
          </p:nvPr>
        </p:nvSpPr>
        <p:spPr/>
        <p:txBody>
          <a:bodyPr/>
          <a:lstStyle/>
          <a:p>
            <a:pPr lvl="1" eaLnBrk="1" hangingPunct="1"/>
            <a:r>
              <a:rPr lang="de-DE" altLang="de-DE"/>
              <a:t>Methoden mit dem gleichen Namen werden innerhalb einer Klasse mehrmals definiert</a:t>
            </a:r>
          </a:p>
          <a:p>
            <a:pPr lvl="1" eaLnBrk="1" hangingPunct="1"/>
            <a:r>
              <a:rPr lang="de-DE" altLang="de-DE"/>
              <a:t>die Methoden unterscheiden sich dabei in der Anzahl und/oder in der Typisierung der Übergabeparameter</a:t>
            </a:r>
          </a:p>
          <a:p>
            <a:pPr lvl="1" eaLnBrk="1" hangingPunct="1"/>
            <a:r>
              <a:rPr lang="de-DE" altLang="de-DE"/>
              <a:t>die Modifier können dabei unterschiedliche Sichtbarkeiten zulassen</a:t>
            </a:r>
          </a:p>
          <a:p>
            <a:pPr lvl="1" eaLnBrk="1" hangingPunct="1"/>
            <a:r>
              <a:rPr lang="de-DE" altLang="de-DE"/>
              <a:t>Ziel: gleichnamige Operationen können mit unterschiedlichen Datentypen als Parameter versorgt werden</a:t>
            </a:r>
          </a:p>
          <a:p>
            <a:pPr lvl="1" eaLnBrk="1" hangingPunct="1"/>
            <a:r>
              <a:rPr lang="de-DE" altLang="de-DE"/>
              <a:t>gleichnamige Operationen können unterschiedliche Funktionalität zur Verfügung stellen</a:t>
            </a:r>
          </a:p>
          <a:p>
            <a:pPr lvl="1" eaLnBrk="1" hangingPunct="1"/>
            <a:r>
              <a:rPr lang="de-DE" altLang="de-DE"/>
              <a:t>auch Konstruktoren können überladen werden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A02F16F-744B-D14E-B01F-FBD5D2B86335}" type="slidenum">
              <a:rPr lang="de-DE" altLang="de-DE" sz="800" b="0">
                <a:solidFill>
                  <a:srgbClr val="969696"/>
                </a:solidFill>
              </a:rPr>
              <a:pPr eaLnBrk="1" hangingPunct="1"/>
              <a:t>101</a:t>
            </a:fld>
            <a:endParaRPr lang="de-DE" altLang="de-DE" sz="800" b="0">
              <a:solidFill>
                <a:srgbClr val="969696"/>
              </a:solidFill>
            </a:endParaRPr>
          </a:p>
        </p:txBody>
      </p:sp>
      <p:sp>
        <p:nvSpPr>
          <p:cNvPr id="104451" name="Rectangle 2"/>
          <p:cNvSpPr>
            <a:spLocks noGrp="1" noChangeArrowheads="1"/>
          </p:cNvSpPr>
          <p:nvPr>
            <p:ph type="title"/>
          </p:nvPr>
        </p:nvSpPr>
        <p:spPr/>
        <p:txBody>
          <a:bodyPr/>
          <a:lstStyle/>
          <a:p>
            <a:pPr eaLnBrk="1" hangingPunct="1"/>
            <a:r>
              <a:rPr lang="de-DE" altLang="de-DE"/>
              <a:t>Beispiel für überladene Methoden</a:t>
            </a:r>
          </a:p>
        </p:txBody>
      </p:sp>
      <p:sp>
        <p:nvSpPr>
          <p:cNvPr id="104452" name="Text Box 4"/>
          <p:cNvSpPr txBox="1">
            <a:spLocks noChangeArrowheads="1"/>
          </p:cNvSpPr>
          <p:nvPr/>
        </p:nvSpPr>
        <p:spPr bwMode="auto">
          <a:xfrm>
            <a:off x="468313" y="1268413"/>
            <a:ext cx="8207375" cy="5030787"/>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 {</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Deklaration der gekapselten Attribute</a:t>
            </a:r>
          </a:p>
          <a:p>
            <a:pPr eaLnBrk="1" hangingPunct="1"/>
            <a:r>
              <a:rPr lang="de-DE" altLang="de-DE" sz="1200" b="0">
                <a:latin typeface="Times New Roman" charset="0"/>
              </a:rPr>
              <a:t>	</a:t>
            </a:r>
            <a:r>
              <a:rPr lang="de-DE" altLang="de-DE" sz="1200">
                <a:latin typeface="Times New Roman" charset="0"/>
              </a:rPr>
              <a:t>private int</a:t>
            </a:r>
            <a:r>
              <a:rPr lang="de-DE" altLang="de-DE" sz="1200" b="0">
                <a:latin typeface="Times New Roman" charset="0"/>
              </a:rPr>
              <a:t> ps;</a:t>
            </a:r>
          </a:p>
          <a:p>
            <a:pPr eaLnBrk="1" hangingPunct="1"/>
            <a:r>
              <a:rPr lang="de-DE" altLang="de-DE" sz="1200" b="0">
                <a:latin typeface="Times New Roman" charset="0"/>
              </a:rPr>
              <a:t>	</a:t>
            </a:r>
            <a:r>
              <a:rPr lang="de-DE" altLang="de-DE" sz="1200">
                <a:latin typeface="Times New Roman" charset="0"/>
              </a:rPr>
              <a:t>private float</a:t>
            </a:r>
            <a:r>
              <a:rPr lang="de-DE" altLang="de-DE" sz="1200" b="0">
                <a:latin typeface="Times New Roman" charset="0"/>
              </a:rPr>
              <a:t> kmh;</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kfzKZ;</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marke;</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überladene Konstruktoren und Methoden</a:t>
            </a:r>
          </a:p>
          <a:p>
            <a:pPr eaLnBrk="1" hangingPunct="1"/>
            <a:r>
              <a:rPr lang="de-DE" altLang="de-DE" sz="1200" b="0">
                <a:latin typeface="Times New Roman" charset="0"/>
              </a:rPr>
              <a:t>		Auto(){</a:t>
            </a:r>
          </a:p>
          <a:p>
            <a:pPr eaLnBrk="1" hangingPunct="1"/>
            <a:r>
              <a:rPr lang="de-DE" altLang="de-DE" sz="1200" b="0">
                <a:latin typeface="Times New Roman" charset="0"/>
              </a:rPr>
              <a:t>		ps = 75; kmh = 0;</a:t>
            </a:r>
          </a:p>
          <a:p>
            <a:pPr eaLnBrk="1" hangingPunct="1"/>
            <a:r>
              <a:rPr lang="de-DE" altLang="de-DE" sz="1200" b="0">
                <a:latin typeface="Times New Roman" charset="0"/>
              </a:rPr>
              <a:t>		kfzKZ = "XX-XX 0000"; marke = "Eigenbau";</a:t>
            </a:r>
          </a:p>
          <a:p>
            <a:pPr eaLnBrk="1" hangingPunct="1"/>
            <a:r>
              <a:rPr lang="de-DE" altLang="de-DE" sz="1200" b="0">
                <a:latin typeface="Times New Roman" charset="0"/>
              </a:rPr>
              <a:t>	}</a:t>
            </a:r>
          </a:p>
          <a:p>
            <a:pPr eaLnBrk="1" hangingPunct="1"/>
            <a:r>
              <a:rPr lang="de-DE" altLang="de-DE" sz="1200" b="0">
                <a:latin typeface="Times New Roman" charset="0"/>
              </a:rPr>
              <a:t>	</a:t>
            </a:r>
          </a:p>
          <a:p>
            <a:pPr eaLnBrk="1" hangingPunct="1"/>
            <a:r>
              <a:rPr lang="de-DE" altLang="de-DE" sz="1200" b="0">
                <a:latin typeface="Times New Roman" charset="0"/>
              </a:rPr>
              <a:t>	</a:t>
            </a:r>
            <a:r>
              <a:rPr lang="de-DE" altLang="de-DE" sz="1200">
                <a:latin typeface="Times New Roman" charset="0"/>
              </a:rPr>
              <a:t>public</a:t>
            </a:r>
            <a:r>
              <a:rPr lang="de-DE" altLang="de-DE" sz="1200" b="0">
                <a:latin typeface="Times New Roman" charset="0"/>
              </a:rPr>
              <a:t> Auto(</a:t>
            </a:r>
            <a:r>
              <a:rPr lang="de-DE" altLang="de-DE" sz="1200">
                <a:latin typeface="Times New Roman" charset="0"/>
              </a:rPr>
              <a:t>int</a:t>
            </a:r>
            <a:r>
              <a:rPr lang="de-DE" altLang="de-DE" sz="1200" b="0">
                <a:latin typeface="Times New Roman" charset="0"/>
              </a:rPr>
              <a:t> ps, </a:t>
            </a:r>
            <a:r>
              <a:rPr lang="de-DE" altLang="de-DE" sz="1200">
                <a:latin typeface="Times New Roman" charset="0"/>
              </a:rPr>
              <a:t>float</a:t>
            </a:r>
            <a:r>
              <a:rPr lang="de-DE" altLang="de-DE" sz="1200" b="0">
                <a:latin typeface="Times New Roman" charset="0"/>
              </a:rPr>
              <a:t> kmh, String kfzKZ, String marke){</a:t>
            </a:r>
          </a:p>
          <a:p>
            <a:pPr eaLnBrk="1" hangingPunct="1"/>
            <a:r>
              <a:rPr lang="de-DE" altLang="de-DE" sz="1200" b="0">
                <a:latin typeface="Times New Roman" charset="0"/>
              </a:rPr>
              <a:t>		</a:t>
            </a:r>
            <a:r>
              <a:rPr lang="de-DE" altLang="de-DE" sz="1200">
                <a:latin typeface="Times New Roman" charset="0"/>
              </a:rPr>
              <a:t>this</a:t>
            </a:r>
            <a:r>
              <a:rPr lang="de-DE" altLang="de-DE" sz="1200" b="0">
                <a:latin typeface="Times New Roman" charset="0"/>
              </a:rPr>
              <a:t>.ps = ps; </a:t>
            </a:r>
            <a:r>
              <a:rPr lang="de-DE" altLang="de-DE" sz="1200">
                <a:latin typeface="Times New Roman" charset="0"/>
              </a:rPr>
              <a:t>this</a:t>
            </a:r>
            <a:r>
              <a:rPr lang="de-DE" altLang="de-DE" sz="1200" b="0">
                <a:latin typeface="Times New Roman" charset="0"/>
              </a:rPr>
              <a:t>.kmh = kmh;</a:t>
            </a:r>
          </a:p>
          <a:p>
            <a:pPr eaLnBrk="1" hangingPunct="1"/>
            <a:r>
              <a:rPr lang="de-DE" altLang="de-DE" sz="1200" b="0">
                <a:latin typeface="Times New Roman" charset="0"/>
              </a:rPr>
              <a:t>		</a:t>
            </a:r>
            <a:r>
              <a:rPr lang="de-DE" altLang="de-DE" sz="1200">
                <a:latin typeface="Times New Roman" charset="0"/>
              </a:rPr>
              <a:t>this</a:t>
            </a:r>
            <a:r>
              <a:rPr lang="de-DE" altLang="de-DE" sz="1200" b="0">
                <a:latin typeface="Times New Roman" charset="0"/>
              </a:rPr>
              <a:t>.kfzKZ = kfzKZ; </a:t>
            </a:r>
            <a:r>
              <a:rPr lang="de-DE" altLang="de-DE" sz="1200">
                <a:latin typeface="Times New Roman" charset="0"/>
              </a:rPr>
              <a:t>this</a:t>
            </a:r>
            <a:r>
              <a:rPr lang="de-DE" altLang="de-DE" sz="1200" b="0">
                <a:latin typeface="Times New Roman" charset="0"/>
              </a:rPr>
              <a:t>.marke = marke;</a:t>
            </a:r>
          </a:p>
          <a:p>
            <a:pPr eaLnBrk="1" hangingPunct="1"/>
            <a:r>
              <a:rPr lang="de-DE" altLang="de-DE" sz="1200" b="0">
                <a:latin typeface="Times New Roman" charset="0"/>
              </a:rPr>
              <a:t>	}</a:t>
            </a:r>
          </a:p>
          <a:p>
            <a:pPr eaLnBrk="1" hangingPunct="1"/>
            <a:r>
              <a:rPr lang="de-DE" altLang="de-DE" sz="1200" b="0">
                <a:latin typeface="Times New Roman" charset="0"/>
              </a:rPr>
              <a:t>	</a:t>
            </a:r>
          </a:p>
          <a:p>
            <a:pPr eaLnBrk="1" hangingPunct="1"/>
            <a:r>
              <a:rPr lang="de-DE" altLang="de-DE" sz="1200" b="0">
                <a:latin typeface="Times New Roman" charset="0"/>
              </a:rPr>
              <a:t>	</a:t>
            </a:r>
            <a:r>
              <a:rPr lang="de-DE" altLang="de-DE" sz="1200">
                <a:latin typeface="Times New Roman" charset="0"/>
              </a:rPr>
              <a:t>void</a:t>
            </a:r>
            <a:r>
              <a:rPr lang="de-DE" altLang="de-DE" sz="1200" b="0">
                <a:latin typeface="Times New Roman" charset="0"/>
              </a:rPr>
              <a:t> beschleunigen(</a:t>
            </a:r>
            <a:r>
              <a:rPr lang="de-DE" altLang="de-DE" sz="1200">
                <a:latin typeface="Times New Roman" charset="0"/>
              </a:rPr>
              <a:t>float</a:t>
            </a:r>
            <a:r>
              <a:rPr lang="de-DE" altLang="de-DE" sz="1200" b="0">
                <a:latin typeface="Times New Roman" charset="0"/>
              </a:rPr>
              <a:t> pluskmh){</a:t>
            </a:r>
          </a:p>
          <a:p>
            <a:pPr eaLnBrk="1" hangingPunct="1"/>
            <a:r>
              <a:rPr lang="de-DE" altLang="de-DE" sz="1200" b="0">
                <a:latin typeface="Times New Roman" charset="0"/>
              </a:rPr>
              <a:t>		kmh += pluskmh;</a:t>
            </a:r>
          </a:p>
          <a:p>
            <a:pPr eaLnBrk="1" hangingPunct="1"/>
            <a:r>
              <a:rPr lang="de-DE" altLang="de-DE" sz="1200" b="0">
                <a:latin typeface="Times New Roman" charset="0"/>
              </a:rPr>
              <a:t>	}</a:t>
            </a:r>
          </a:p>
          <a:p>
            <a:pPr eaLnBrk="1" hangingPunct="1"/>
            <a:r>
              <a:rPr lang="de-DE" altLang="de-DE" sz="1200" b="0">
                <a:latin typeface="Times New Roman" charset="0"/>
              </a:rPr>
              <a:t>	</a:t>
            </a:r>
            <a:r>
              <a:rPr lang="de-DE" altLang="de-DE" sz="1200">
                <a:latin typeface="Times New Roman" charset="0"/>
              </a:rPr>
              <a:t>protected void </a:t>
            </a:r>
            <a:r>
              <a:rPr lang="de-DE" altLang="de-DE" sz="1200" b="0">
                <a:latin typeface="Times New Roman" charset="0"/>
              </a:rPr>
              <a:t>beschleunigen(){</a:t>
            </a:r>
          </a:p>
          <a:p>
            <a:pPr eaLnBrk="1" hangingPunct="1"/>
            <a:r>
              <a:rPr lang="de-DE" altLang="de-DE" sz="1200" b="0">
                <a:latin typeface="Times New Roman" charset="0"/>
              </a:rPr>
              <a:t>		kmh+= 10;</a:t>
            </a:r>
          </a:p>
          <a:p>
            <a:pPr eaLnBrk="1" hangingPunct="1"/>
            <a:r>
              <a:rPr lang="de-DE" altLang="de-DE" sz="1200" b="0">
                <a:latin typeface="Times New Roman" charset="0"/>
              </a:rPr>
              <a:t>	}</a:t>
            </a:r>
          </a:p>
          <a:p>
            <a:pPr eaLnBrk="1" hangingPunct="1"/>
            <a:r>
              <a:rPr lang="de-DE" altLang="de-DE" sz="1200" b="0">
                <a:latin typeface="Times New Roman" charset="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BF5BDFEA-825A-8546-A73A-A896CAFF388C}" type="slidenum">
              <a:rPr lang="de-DE" altLang="de-DE" sz="800" b="0">
                <a:solidFill>
                  <a:srgbClr val="969696"/>
                </a:solidFill>
              </a:rPr>
              <a:pPr eaLnBrk="1" hangingPunct="1"/>
              <a:t>102</a:t>
            </a:fld>
            <a:endParaRPr lang="de-DE" altLang="de-DE" sz="800" b="0">
              <a:solidFill>
                <a:srgbClr val="969696"/>
              </a:solidFill>
            </a:endParaRPr>
          </a:p>
        </p:txBody>
      </p:sp>
      <p:sp>
        <p:nvSpPr>
          <p:cNvPr id="105475" name="Rectangle 2"/>
          <p:cNvSpPr>
            <a:spLocks noGrp="1" noChangeArrowheads="1"/>
          </p:cNvSpPr>
          <p:nvPr>
            <p:ph type="title"/>
          </p:nvPr>
        </p:nvSpPr>
        <p:spPr/>
        <p:txBody>
          <a:bodyPr/>
          <a:lstStyle/>
          <a:p>
            <a:pPr eaLnBrk="1" hangingPunct="1"/>
            <a:r>
              <a:rPr lang="de-DE" altLang="de-DE"/>
              <a:t>Klassenattribute und –methoden</a:t>
            </a:r>
          </a:p>
        </p:txBody>
      </p:sp>
      <p:sp>
        <p:nvSpPr>
          <p:cNvPr id="105476" name="Rectangle 3"/>
          <p:cNvSpPr>
            <a:spLocks noGrp="1" noChangeArrowheads="1"/>
          </p:cNvSpPr>
          <p:nvPr>
            <p:ph type="body" idx="1"/>
          </p:nvPr>
        </p:nvSpPr>
        <p:spPr>
          <a:xfrm>
            <a:off x="457200" y="1268413"/>
            <a:ext cx="8229600" cy="5329237"/>
          </a:xfrm>
        </p:spPr>
        <p:txBody>
          <a:bodyPr/>
          <a:lstStyle/>
          <a:p>
            <a:pPr lvl="1" eaLnBrk="1" hangingPunct="1"/>
            <a:r>
              <a:rPr lang="de-DE" altLang="de-DE"/>
              <a:t>Klassenattribute und –methoden existieren unabhängig von einer Instanz einer Klasse</a:t>
            </a:r>
          </a:p>
          <a:p>
            <a:pPr lvl="1" eaLnBrk="1" hangingPunct="1"/>
            <a:r>
              <a:rPr lang="de-DE" altLang="de-DE"/>
              <a:t>ohne das ein Objekt existiert können diese verwendet werden</a:t>
            </a:r>
          </a:p>
          <a:p>
            <a:pPr lvl="1" eaLnBrk="1" hangingPunct="1"/>
            <a:r>
              <a:rPr lang="de-DE" altLang="de-DE"/>
              <a:t>sie werden durch den Modifier static als Klassenattribut bzw. –methode definiert</a:t>
            </a:r>
          </a:p>
          <a:p>
            <a:pPr lvl="1" eaLnBrk="1" hangingPunct="1"/>
            <a:r>
              <a:rPr lang="de-DE" altLang="de-DE"/>
              <a:t>Problem: static-Methoden können normalerweise nur auf static-Attribute zugreifen, und nicht auf Instanzattribute und -methoden</a:t>
            </a:r>
          </a:p>
          <a:p>
            <a:pPr lvl="1" eaLnBrk="1" hangingPunct="1"/>
            <a:r>
              <a:rPr lang="de-DE" altLang="de-DE"/>
              <a:t>Lösungen</a:t>
            </a:r>
          </a:p>
          <a:p>
            <a:pPr lvl="2" eaLnBrk="1" hangingPunct="1"/>
            <a:r>
              <a:rPr lang="de-DE" altLang="de-DE"/>
              <a:t>Alternative 1</a:t>
            </a:r>
            <a:br>
              <a:rPr lang="de-DE" altLang="de-DE"/>
            </a:br>
            <a:r>
              <a:rPr lang="de-DE" altLang="de-DE"/>
              <a:t>Erzeugen einer statischen Referenzvariable, mit der auf den Instanzkontext zugegriffen werden kann</a:t>
            </a:r>
          </a:p>
          <a:p>
            <a:pPr lvl="2" eaLnBrk="1" hangingPunct="1"/>
            <a:r>
              <a:rPr lang="de-DE" altLang="de-DE"/>
              <a:t>Alternative 2</a:t>
            </a:r>
            <a:br>
              <a:rPr lang="de-DE" altLang="de-DE"/>
            </a:br>
            <a:r>
              <a:rPr lang="de-DE" altLang="de-DE"/>
              <a:t>Erzeugen eine lokale Referenzvariable innerhalb einer statischen Methode, mit der auf den Instanzkontext zugegriffen werden kann</a:t>
            </a:r>
          </a:p>
          <a:p>
            <a:pPr lvl="1" eaLnBrk="1" hangingPunct="1"/>
            <a:r>
              <a:rPr lang="de-DE" altLang="de-DE"/>
              <a:t>auf Klassenattribute und –methoden wird ebenfalls in der Punktnotation über den Klassennamen zugegriffen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B91A0555-AFDE-E847-A6EF-66D6504E463D}" type="slidenum">
              <a:rPr lang="de-DE" altLang="de-DE" sz="800" b="0">
                <a:solidFill>
                  <a:srgbClr val="969696"/>
                </a:solidFill>
              </a:rPr>
              <a:pPr eaLnBrk="1" hangingPunct="1"/>
              <a:t>103</a:t>
            </a:fld>
            <a:endParaRPr lang="de-DE" altLang="de-DE" sz="800" b="0">
              <a:solidFill>
                <a:srgbClr val="969696"/>
              </a:solidFill>
            </a:endParaRPr>
          </a:p>
        </p:txBody>
      </p:sp>
      <p:sp>
        <p:nvSpPr>
          <p:cNvPr id="106499" name="Rectangle 2"/>
          <p:cNvSpPr>
            <a:spLocks noGrp="1" noChangeArrowheads="1"/>
          </p:cNvSpPr>
          <p:nvPr>
            <p:ph type="title"/>
          </p:nvPr>
        </p:nvSpPr>
        <p:spPr/>
        <p:txBody>
          <a:bodyPr/>
          <a:lstStyle/>
          <a:p>
            <a:pPr eaLnBrk="1" hangingPunct="1"/>
            <a:r>
              <a:rPr lang="de-DE" altLang="de-DE"/>
              <a:t>Beispiel für Klassenattribute und -methoden</a:t>
            </a:r>
          </a:p>
        </p:txBody>
      </p:sp>
      <p:sp>
        <p:nvSpPr>
          <p:cNvPr id="106500" name="Text Box 4"/>
          <p:cNvSpPr txBox="1">
            <a:spLocks noChangeArrowheads="1"/>
          </p:cNvSpPr>
          <p:nvPr/>
        </p:nvSpPr>
        <p:spPr bwMode="auto">
          <a:xfrm>
            <a:off x="468313" y="1268413"/>
            <a:ext cx="3959225" cy="5030787"/>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 {</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Deklaration der gekapselten Attribute</a:t>
            </a:r>
          </a:p>
          <a:p>
            <a:pPr eaLnBrk="1" hangingPunct="1"/>
            <a:r>
              <a:rPr lang="de-DE" altLang="de-DE" sz="1200" b="0">
                <a:latin typeface="Times New Roman" charset="0"/>
              </a:rPr>
              <a:t>	</a:t>
            </a:r>
            <a:r>
              <a:rPr lang="de-DE" altLang="de-DE" sz="1200">
                <a:latin typeface="Times New Roman" charset="0"/>
              </a:rPr>
              <a:t>private int</a:t>
            </a:r>
            <a:r>
              <a:rPr lang="de-DE" altLang="de-DE" sz="1200" b="0">
                <a:latin typeface="Times New Roman" charset="0"/>
              </a:rPr>
              <a:t> ps;</a:t>
            </a:r>
          </a:p>
          <a:p>
            <a:pPr eaLnBrk="1" hangingPunct="1"/>
            <a:r>
              <a:rPr lang="de-DE" altLang="de-DE" sz="1200" b="0">
                <a:latin typeface="Times New Roman" charset="0"/>
              </a:rPr>
              <a:t>	</a:t>
            </a:r>
            <a:r>
              <a:rPr lang="de-DE" altLang="de-DE" sz="1200">
                <a:latin typeface="Times New Roman" charset="0"/>
              </a:rPr>
              <a:t>private float</a:t>
            </a:r>
            <a:r>
              <a:rPr lang="de-DE" altLang="de-DE" sz="1200" b="0">
                <a:latin typeface="Times New Roman" charset="0"/>
              </a:rPr>
              <a:t> kmh;</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kfzKZ;</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marke;</a:t>
            </a:r>
          </a:p>
          <a:p>
            <a:pPr eaLnBrk="1" hangingPunct="1"/>
            <a:r>
              <a:rPr lang="de-DE" altLang="de-DE" sz="1200" b="0">
                <a:latin typeface="Times New Roman" charset="0"/>
              </a:rPr>
              <a:t>	</a:t>
            </a:r>
            <a:r>
              <a:rPr lang="de-DE" altLang="de-DE" sz="1200">
                <a:latin typeface="Times New Roman" charset="0"/>
              </a:rPr>
              <a:t>private static int</a:t>
            </a:r>
            <a:r>
              <a:rPr lang="de-DE" altLang="de-DE" sz="1200" b="0">
                <a:latin typeface="Times New Roman" charset="0"/>
              </a:rPr>
              <a:t> autoZaehler = 0;</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Getter- und Setter-Methoden</a:t>
            </a:r>
          </a:p>
          <a:p>
            <a:pPr eaLnBrk="1" hangingPunct="1"/>
            <a:r>
              <a:rPr lang="de-DE" altLang="de-DE" sz="1200" b="0">
                <a:latin typeface="Times New Roman" charset="0"/>
              </a:rPr>
              <a:t>	Auto(){</a:t>
            </a:r>
          </a:p>
          <a:p>
            <a:pPr eaLnBrk="1" hangingPunct="1"/>
            <a:r>
              <a:rPr lang="de-DE" altLang="de-DE" sz="1200" b="0">
                <a:latin typeface="Times New Roman" charset="0"/>
              </a:rPr>
              <a:t>		autoZaehler++;</a:t>
            </a:r>
          </a:p>
          <a:p>
            <a:pPr eaLnBrk="1" hangingPunct="1"/>
            <a:r>
              <a:rPr lang="de-DE" altLang="de-DE" sz="1200" b="0">
                <a:latin typeface="Times New Roman" charset="0"/>
              </a:rPr>
              <a:t>		ps = 75;</a:t>
            </a:r>
          </a:p>
          <a:p>
            <a:pPr eaLnBrk="1" hangingPunct="1"/>
            <a:r>
              <a:rPr lang="de-DE" altLang="de-DE" sz="1200" b="0">
                <a:latin typeface="Times New Roman" charset="0"/>
              </a:rPr>
              <a:t>		kmh = 0;</a:t>
            </a:r>
          </a:p>
          <a:p>
            <a:pPr eaLnBrk="1" hangingPunct="1"/>
            <a:r>
              <a:rPr lang="de-DE" altLang="de-DE" sz="1200" b="0">
                <a:latin typeface="Times New Roman" charset="0"/>
              </a:rPr>
              <a:t>		kfzKZ = "XX-XX 0000";</a:t>
            </a:r>
          </a:p>
          <a:p>
            <a:pPr eaLnBrk="1" hangingPunct="1"/>
            <a:r>
              <a:rPr lang="de-DE" altLang="de-DE" sz="1200" b="0">
                <a:latin typeface="Times New Roman" charset="0"/>
              </a:rPr>
              <a:t>		marke = "Eigenbau";</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static int</a:t>
            </a:r>
            <a:r>
              <a:rPr lang="de-DE" altLang="de-DE" sz="1200" b="0">
                <a:latin typeface="Times New Roman" charset="0"/>
              </a:rPr>
              <a:t> getAutoZaehler() {</a:t>
            </a:r>
          </a:p>
          <a:p>
            <a:pPr eaLnBrk="1" hangingPunct="1"/>
            <a:r>
              <a:rPr lang="de-DE" altLang="de-DE" sz="1200" b="0">
                <a:latin typeface="Times New Roman" charset="0"/>
              </a:rPr>
              <a:t>		</a:t>
            </a:r>
            <a:r>
              <a:rPr lang="de-DE" altLang="de-DE" sz="1200">
                <a:latin typeface="Times New Roman" charset="0"/>
              </a:rPr>
              <a:t>return</a:t>
            </a:r>
            <a:r>
              <a:rPr lang="de-DE" altLang="de-DE" sz="1200" b="0">
                <a:latin typeface="Times New Roman" charset="0"/>
              </a:rPr>
              <a:t> autoZaehler;</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static void</a:t>
            </a:r>
            <a:r>
              <a:rPr lang="de-DE" altLang="de-DE" sz="1200" b="0">
                <a:latin typeface="Times New Roman" charset="0"/>
              </a:rPr>
              <a:t> setAutoZaehler(</a:t>
            </a:r>
            <a:r>
              <a:rPr lang="de-DE" altLang="de-DE" sz="1200">
                <a:latin typeface="Times New Roman" charset="0"/>
              </a:rPr>
              <a:t>int</a:t>
            </a:r>
            <a:r>
              <a:rPr lang="de-DE" altLang="de-DE" sz="1200" b="0">
                <a:latin typeface="Times New Roman" charset="0"/>
              </a:rPr>
              <a:t> autoZaehler) {</a:t>
            </a:r>
          </a:p>
          <a:p>
            <a:pPr eaLnBrk="1" hangingPunct="1"/>
            <a:r>
              <a:rPr lang="de-DE" altLang="de-DE" sz="1200" b="0">
                <a:latin typeface="Times New Roman" charset="0"/>
              </a:rPr>
              <a:t>		Auto.autoZaehler = autoZaehler;</a:t>
            </a:r>
          </a:p>
          <a:p>
            <a:pPr eaLnBrk="1" hangingPunct="1"/>
            <a:r>
              <a:rPr lang="de-DE" altLang="de-DE" sz="1200" b="0">
                <a:latin typeface="Times New Roman" charset="0"/>
              </a:rPr>
              <a:t>	}</a:t>
            </a:r>
          </a:p>
          <a:p>
            <a:pPr eaLnBrk="1" hangingPunct="1"/>
            <a:r>
              <a:rPr lang="de-DE" altLang="de-DE" sz="1200" b="0">
                <a:latin typeface="Times New Roman" charset="0"/>
              </a:rPr>
              <a:t>}</a:t>
            </a:r>
          </a:p>
        </p:txBody>
      </p:sp>
      <p:sp>
        <p:nvSpPr>
          <p:cNvPr id="106501" name="Text Box 5"/>
          <p:cNvSpPr txBox="1">
            <a:spLocks noChangeArrowheads="1"/>
          </p:cNvSpPr>
          <p:nvPr/>
        </p:nvSpPr>
        <p:spPr bwMode="auto">
          <a:xfrm>
            <a:off x="4716463" y="1268413"/>
            <a:ext cx="3959225" cy="4483100"/>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AutoTest {</a:t>
            </a:r>
          </a:p>
          <a:p>
            <a:pPr eaLnBrk="1" hangingPunct="1"/>
            <a:r>
              <a:rPr lang="de-DE" altLang="de-DE" sz="1200" b="0">
                <a:latin typeface="Times New Roman" charset="0"/>
              </a:rPr>
              <a:t>	</a:t>
            </a:r>
            <a:r>
              <a:rPr lang="de-DE" altLang="de-DE" sz="1200">
                <a:latin typeface="Times New Roman" charset="0"/>
              </a:rPr>
              <a:t>public static void</a:t>
            </a:r>
            <a:r>
              <a:rPr lang="de-DE" altLang="de-DE" sz="1200" b="0">
                <a:latin typeface="Times New Roman" charset="0"/>
              </a:rPr>
              <a:t> main(String[] args) {</a:t>
            </a:r>
          </a:p>
          <a:p>
            <a:pPr eaLnBrk="1" hangingPunct="1"/>
            <a:endParaRPr lang="de-DE" altLang="de-DE" sz="1200" b="0">
              <a:latin typeface="Times New Roman" charset="0"/>
            </a:endParaRPr>
          </a:p>
          <a:p>
            <a:pPr eaLnBrk="1" hangingPunct="1"/>
            <a:r>
              <a:rPr lang="de-DE" altLang="de-DE" sz="1200" b="0">
                <a:latin typeface="Times New Roman" charset="0"/>
              </a:rPr>
              <a:t>		System.out.println(Auto.getAutoZaehler());</a:t>
            </a:r>
          </a:p>
          <a:p>
            <a:pPr eaLnBrk="1" hangingPunct="1"/>
            <a:endParaRPr lang="de-DE" altLang="de-DE" sz="1200" b="0">
              <a:latin typeface="Times New Roman" charset="0"/>
            </a:endParaRPr>
          </a:p>
          <a:p>
            <a:pPr eaLnBrk="1" hangingPunct="1"/>
            <a:r>
              <a:rPr lang="de-DE" altLang="de-DE" sz="1200" b="0">
                <a:latin typeface="Times New Roman" charset="0"/>
              </a:rPr>
              <a:t>		Auto bmw = </a:t>
            </a:r>
            <a:r>
              <a:rPr lang="de-DE" altLang="de-DE" sz="1200">
                <a:latin typeface="Times New Roman" charset="0"/>
              </a:rPr>
              <a:t>new</a:t>
            </a:r>
            <a:r>
              <a:rPr lang="de-DE" altLang="de-DE" sz="1200" b="0">
                <a:latin typeface="Times New Roman" charset="0"/>
              </a:rPr>
              <a:t> Auto();</a:t>
            </a:r>
          </a:p>
          <a:p>
            <a:pPr eaLnBrk="1" hangingPunct="1"/>
            <a:r>
              <a:rPr lang="de-DE" altLang="de-DE" sz="1200" b="0">
                <a:latin typeface="Times New Roman" charset="0"/>
              </a:rPr>
              <a:t>		Auto audi = </a:t>
            </a:r>
            <a:r>
              <a:rPr lang="de-DE" altLang="de-DE" sz="1200">
                <a:latin typeface="Times New Roman" charset="0"/>
              </a:rPr>
              <a:t>new</a:t>
            </a:r>
            <a:r>
              <a:rPr lang="de-DE" altLang="de-DE" sz="1200" b="0">
                <a:latin typeface="Times New Roman" charset="0"/>
              </a:rPr>
              <a:t> Auto();</a:t>
            </a:r>
          </a:p>
          <a:p>
            <a:pPr eaLnBrk="1" hangingPunct="1"/>
            <a:endParaRPr lang="de-DE" altLang="de-DE" sz="1200" b="0">
              <a:latin typeface="Times New Roman" charset="0"/>
            </a:endParaRPr>
          </a:p>
          <a:p>
            <a:pPr eaLnBrk="1" hangingPunct="1"/>
            <a:r>
              <a:rPr lang="de-DE" altLang="de-DE" sz="1200" b="0">
                <a:latin typeface="Times New Roman" charset="0"/>
              </a:rPr>
              <a:t>		System.out.println(Auto.getAutoZaehler());</a:t>
            </a:r>
          </a:p>
          <a:p>
            <a:pPr eaLnBrk="1" hangingPunct="1"/>
            <a:r>
              <a:rPr lang="de-DE" altLang="de-DE" sz="1200" b="0">
                <a:latin typeface="Times New Roman" charset="0"/>
              </a:rPr>
              <a:t>		</a:t>
            </a:r>
          </a:p>
          <a:p>
            <a:pPr eaLnBrk="1" hangingPunct="1"/>
            <a:r>
              <a:rPr lang="de-DE" altLang="de-DE" sz="1200" b="0">
                <a:latin typeface="Times New Roman" charset="0"/>
              </a:rPr>
              <a:t>		bmw.tueren = 5;</a:t>
            </a:r>
          </a:p>
          <a:p>
            <a:pPr eaLnBrk="1" hangingPunct="1"/>
            <a:r>
              <a:rPr lang="de-DE" altLang="de-DE" sz="1200" b="0">
                <a:latin typeface="Times New Roman" charset="0"/>
              </a:rPr>
              <a:t>		audi.tueren = 3;</a:t>
            </a:r>
          </a:p>
          <a:p>
            <a:pPr eaLnBrk="1" hangingPunct="1"/>
            <a:r>
              <a:rPr lang="de-DE" altLang="de-DE" sz="1200" b="0">
                <a:latin typeface="Times New Roman" charset="0"/>
              </a:rPr>
              <a:t>		</a:t>
            </a:r>
          </a:p>
          <a:p>
            <a:pPr eaLnBrk="1" hangingPunct="1"/>
            <a:r>
              <a:rPr lang="de-DE" altLang="de-DE" sz="1200" b="0">
                <a:latin typeface="Times New Roman" charset="0"/>
              </a:rPr>
              <a:t>		bmw.setKfzKZ("HD-XX 321");</a:t>
            </a:r>
          </a:p>
          <a:p>
            <a:pPr eaLnBrk="1" hangingPunct="1"/>
            <a:r>
              <a:rPr lang="de-DE" altLang="de-DE" sz="1200" b="0">
                <a:latin typeface="Times New Roman" charset="0"/>
              </a:rPr>
              <a:t>		audi.setKmh(135.7f);</a:t>
            </a:r>
          </a:p>
          <a:p>
            <a:pPr eaLnBrk="1" hangingPunct="1"/>
            <a:r>
              <a:rPr lang="de-DE" altLang="de-DE" sz="1200" b="0">
                <a:latin typeface="Times New Roman" charset="0"/>
              </a:rPr>
              <a:t>		</a:t>
            </a:r>
          </a:p>
          <a:p>
            <a:pPr eaLnBrk="1" hangingPunct="1"/>
            <a:r>
              <a:rPr lang="de-DE" altLang="de-DE" sz="1200" b="0">
                <a:latin typeface="Times New Roman" charset="0"/>
              </a:rPr>
              <a:t>		System.out.println("Der BMW hat das</a:t>
            </a:r>
          </a:p>
          <a:p>
            <a:pPr eaLnBrk="1" hangingPunct="1"/>
            <a:r>
              <a:rPr lang="de-DE" altLang="de-DE" sz="1200" b="0">
                <a:latin typeface="Times New Roman" charset="0"/>
              </a:rPr>
              <a:t>			Kennzeichen: " + bmw.getKfzKZ());</a:t>
            </a:r>
          </a:p>
          <a:p>
            <a:pPr eaLnBrk="1" hangingPunct="1"/>
            <a:endParaRPr lang="de-DE" altLang="de-DE" sz="1200" b="0">
              <a:latin typeface="Times New Roman" charset="0"/>
            </a:endParaRPr>
          </a:p>
          <a:p>
            <a:pPr eaLnBrk="1" hangingPunct="1"/>
            <a:r>
              <a:rPr lang="de-DE" altLang="de-DE" sz="1200" b="0">
                <a:latin typeface="Times New Roman" charset="0"/>
              </a:rPr>
              <a:t>		System.out.println("Der Audi fährt: " +</a:t>
            </a:r>
          </a:p>
          <a:p>
            <a:pPr eaLnBrk="1" hangingPunct="1"/>
            <a:r>
              <a:rPr lang="de-DE" altLang="de-DE" sz="1200" b="0">
                <a:latin typeface="Times New Roman" charset="0"/>
              </a:rPr>
              <a:t>			audi.getKmh());</a:t>
            </a:r>
          </a:p>
          <a:p>
            <a:pPr eaLnBrk="1" hangingPunct="1"/>
            <a:r>
              <a:rPr lang="de-DE" altLang="de-DE" sz="1200" b="0">
                <a:latin typeface="Times New Roman" charset="0"/>
              </a:rPr>
              <a:t>	}</a:t>
            </a:r>
          </a:p>
          <a:p>
            <a:pPr eaLnBrk="1" hangingPunct="1"/>
            <a:r>
              <a:rPr lang="de-DE" altLang="de-DE" sz="1200" b="0">
                <a:latin typeface="Times New Roman"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C52B20C6-79C7-CA48-AE3F-11CD37054053}" type="slidenum">
              <a:rPr lang="de-DE" altLang="de-DE" sz="800" b="0">
                <a:solidFill>
                  <a:srgbClr val="969696"/>
                </a:solidFill>
              </a:rPr>
              <a:pPr eaLnBrk="1" hangingPunct="1"/>
              <a:t>104</a:t>
            </a:fld>
            <a:endParaRPr lang="de-DE" altLang="de-DE" sz="800" b="0">
              <a:solidFill>
                <a:srgbClr val="969696"/>
              </a:solidFill>
            </a:endParaRPr>
          </a:p>
        </p:txBody>
      </p:sp>
      <p:sp>
        <p:nvSpPr>
          <p:cNvPr id="107523" name="Rectangle 2"/>
          <p:cNvSpPr>
            <a:spLocks noGrp="1" noChangeArrowheads="1"/>
          </p:cNvSpPr>
          <p:nvPr>
            <p:ph type="title"/>
          </p:nvPr>
        </p:nvSpPr>
        <p:spPr/>
        <p:txBody>
          <a:bodyPr/>
          <a:lstStyle/>
          <a:p>
            <a:pPr eaLnBrk="1" hangingPunct="1"/>
            <a:r>
              <a:rPr lang="de-DE" altLang="de-DE"/>
              <a:t>Objekte löschen mit dem Garbage-Collector</a:t>
            </a:r>
          </a:p>
        </p:txBody>
      </p:sp>
      <p:sp>
        <p:nvSpPr>
          <p:cNvPr id="107524" name="Rectangle 3"/>
          <p:cNvSpPr>
            <a:spLocks noGrp="1" noChangeArrowheads="1"/>
          </p:cNvSpPr>
          <p:nvPr>
            <p:ph type="body" idx="1"/>
          </p:nvPr>
        </p:nvSpPr>
        <p:spPr>
          <a:xfrm>
            <a:off x="457200" y="1268413"/>
            <a:ext cx="8229600" cy="5256212"/>
          </a:xfrm>
        </p:spPr>
        <p:txBody>
          <a:bodyPr/>
          <a:lstStyle/>
          <a:p>
            <a:pPr lvl="1" eaLnBrk="1" hangingPunct="1"/>
            <a:r>
              <a:rPr lang="de-DE" altLang="de-DE"/>
              <a:t>nicht mehr benötigte Objekte belasten den Speicher und müssen daher „eingesammelt“ werden</a:t>
            </a:r>
          </a:p>
          <a:p>
            <a:pPr lvl="1" eaLnBrk="1" hangingPunct="1"/>
            <a:r>
              <a:rPr lang="de-DE" altLang="de-DE"/>
              <a:t>diese Aufgabe übernimmt der Garbage Collector</a:t>
            </a:r>
          </a:p>
          <a:p>
            <a:pPr lvl="1" eaLnBrk="1" hangingPunct="1"/>
            <a:r>
              <a:rPr lang="de-DE" altLang="de-DE"/>
              <a:t>benötigte Objekte sind dadurch gekennzeichnet, dass sie noch referenziert sind (reachable)</a:t>
            </a:r>
          </a:p>
          <a:p>
            <a:pPr lvl="1" eaLnBrk="1" hangingPunct="1"/>
            <a:r>
              <a:rPr lang="de-DE" altLang="de-DE"/>
              <a:t>sobald keine Referenzvariable mehr auf das Objekt verweist, wird das Objekt vom Garbage Collector zerstört (unreachable)</a:t>
            </a:r>
          </a:p>
          <a:p>
            <a:pPr lvl="1" eaLnBrk="1" hangingPunct="1"/>
            <a:r>
              <a:rPr lang="de-DE" altLang="de-DE"/>
              <a:t>Java verfügt über eine automatische Garbage Collection</a:t>
            </a:r>
          </a:p>
          <a:p>
            <a:pPr lvl="1" eaLnBrk="1" hangingPunct="1"/>
            <a:r>
              <a:rPr lang="de-DE" altLang="de-DE"/>
              <a:t>der Garbage Collector in Java startet, wenn die Virtual Machine für neue Objekte Speicherplatz benötigt</a:t>
            </a:r>
          </a:p>
          <a:p>
            <a:pPr lvl="1" eaLnBrk="1" hangingPunct="1"/>
            <a:r>
              <a:rPr lang="de-DE" altLang="de-DE"/>
              <a:t>explizit kann der Garbage Collector auch über den Befehl System.gc(); gestartet werden</a:t>
            </a:r>
          </a:p>
          <a:p>
            <a:pPr lvl="1" eaLnBrk="1" hangingPunct="1"/>
            <a:r>
              <a:rPr lang="de-DE" altLang="de-DE"/>
              <a:t>der Garbage Collector ruft den Destruktor eines Objektes</a:t>
            </a:r>
          </a:p>
          <a:p>
            <a:pPr lvl="1" eaLnBrk="1" hangingPunct="1"/>
            <a:r>
              <a:rPr lang="de-DE" altLang="de-DE"/>
              <a:t>Destruktoren sind parameterlose Methoden mit dem Namen finalize();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C38DD123-6DDA-1C48-A3A5-31910A3E6806}" type="slidenum">
              <a:rPr lang="de-DE" altLang="de-DE" sz="800" b="0">
                <a:solidFill>
                  <a:srgbClr val="969696"/>
                </a:solidFill>
              </a:rPr>
              <a:pPr eaLnBrk="1" hangingPunct="1"/>
              <a:t>105</a:t>
            </a:fld>
            <a:endParaRPr lang="de-DE" altLang="de-DE" sz="800" b="0">
              <a:solidFill>
                <a:srgbClr val="969696"/>
              </a:solidFill>
            </a:endParaRPr>
          </a:p>
        </p:txBody>
      </p:sp>
      <p:sp>
        <p:nvSpPr>
          <p:cNvPr id="108547" name="Rectangle 2"/>
          <p:cNvSpPr>
            <a:spLocks noGrp="1" noChangeArrowheads="1"/>
          </p:cNvSpPr>
          <p:nvPr>
            <p:ph type="title"/>
          </p:nvPr>
        </p:nvSpPr>
        <p:spPr/>
        <p:txBody>
          <a:bodyPr/>
          <a:lstStyle/>
          <a:p>
            <a:pPr eaLnBrk="1" hangingPunct="1"/>
            <a:r>
              <a:rPr lang="de-DE" altLang="de-DE"/>
              <a:t>Weitere Klassenarten</a:t>
            </a:r>
          </a:p>
        </p:txBody>
      </p:sp>
      <p:sp>
        <p:nvSpPr>
          <p:cNvPr id="108548" name="Rectangle 3"/>
          <p:cNvSpPr>
            <a:spLocks noGrp="1" noChangeArrowheads="1"/>
          </p:cNvSpPr>
          <p:nvPr>
            <p:ph type="body" idx="1"/>
          </p:nvPr>
        </p:nvSpPr>
        <p:spPr>
          <a:xfrm>
            <a:off x="457200" y="1268413"/>
            <a:ext cx="8229600" cy="5256212"/>
          </a:xfrm>
        </p:spPr>
        <p:txBody>
          <a:bodyPr/>
          <a:lstStyle/>
          <a:p>
            <a:pPr lvl="1" eaLnBrk="1" hangingPunct="1"/>
            <a:r>
              <a:rPr lang="de-DE" altLang="de-DE"/>
              <a:t>neben den „normalen“ Klassen können in Java auch innere, lokale und anonyme Klassen definiert werden</a:t>
            </a:r>
          </a:p>
          <a:p>
            <a:pPr lvl="1" eaLnBrk="1" hangingPunct="1"/>
            <a:r>
              <a:rPr lang="de-DE" altLang="de-DE"/>
              <a:t>sie dienen u.a. zur Strukturierung von Applikationen</a:t>
            </a:r>
          </a:p>
          <a:p>
            <a:pPr lvl="1" eaLnBrk="1" hangingPunct="1"/>
            <a:r>
              <a:rPr lang="de-DE" altLang="de-DE"/>
              <a:t>der Zugriff von außen kann durch die bekannten Modifier beschränkt werden</a:t>
            </a:r>
          </a:p>
          <a:p>
            <a:pPr lvl="1" eaLnBrk="1" hangingPunct="1"/>
            <a:r>
              <a:rPr lang="de-DE" altLang="de-DE"/>
              <a:t>werden innerhalb der Java-Bibliotheken intensiv genutzt</a:t>
            </a:r>
          </a:p>
          <a:p>
            <a:pPr lvl="1" eaLnBrk="1" hangingPunct="1"/>
            <a:r>
              <a:rPr lang="de-DE" altLang="de-DE"/>
              <a:t>diese werden als eigene Byte-Code-Dateien gespeichert</a:t>
            </a:r>
          </a:p>
          <a:p>
            <a:pPr lvl="1" eaLnBrk="1" hangingPunct="1"/>
            <a:r>
              <a:rPr lang="de-DE" altLang="de-DE"/>
              <a:t>innere Klassen werden innerhalb einer Klasse parallel zu den Attributen und Methoden deklariert</a:t>
            </a:r>
          </a:p>
          <a:p>
            <a:pPr lvl="1" eaLnBrk="1" hangingPunct="1"/>
            <a:r>
              <a:rPr lang="de-DE" altLang="de-DE"/>
              <a:t>lokale Klassen werden innerhalb eines Anweisungsblocks in einer Methode deklariert und sind nur innerhalb dieser Methode verfügbar</a:t>
            </a:r>
          </a:p>
          <a:p>
            <a:pPr lvl="1" eaLnBrk="1" hangingPunct="1"/>
            <a:r>
              <a:rPr lang="de-DE" altLang="de-DE"/>
              <a:t>anonyme Klassen werden innerhalb eines Anweisungsblocks in einer Methode deklariert, instanziiert und besitzt keinen eigenen Namen</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BDBB976-73F5-7F44-B224-60AA8FEFD813}" type="slidenum">
              <a:rPr lang="de-DE" altLang="de-DE" sz="800" b="0">
                <a:solidFill>
                  <a:srgbClr val="969696"/>
                </a:solidFill>
              </a:rPr>
              <a:pPr eaLnBrk="1" hangingPunct="1"/>
              <a:t>106</a:t>
            </a:fld>
            <a:endParaRPr lang="de-DE" altLang="de-DE" sz="800" b="0">
              <a:solidFill>
                <a:srgbClr val="969696"/>
              </a:solidFill>
            </a:endParaRPr>
          </a:p>
        </p:txBody>
      </p:sp>
      <p:sp>
        <p:nvSpPr>
          <p:cNvPr id="109571" name="Rectangle 2"/>
          <p:cNvSpPr>
            <a:spLocks noGrp="1" noChangeArrowheads="1"/>
          </p:cNvSpPr>
          <p:nvPr>
            <p:ph type="title"/>
          </p:nvPr>
        </p:nvSpPr>
        <p:spPr/>
        <p:txBody>
          <a:bodyPr/>
          <a:lstStyle/>
          <a:p>
            <a:pPr eaLnBrk="1" hangingPunct="1"/>
            <a:r>
              <a:rPr lang="de-DE" altLang="de-DE"/>
              <a:t>Assoziation</a:t>
            </a:r>
          </a:p>
        </p:txBody>
      </p:sp>
      <p:sp>
        <p:nvSpPr>
          <p:cNvPr id="109572" name="Rectangle 3"/>
          <p:cNvSpPr>
            <a:spLocks noGrp="1" noChangeArrowheads="1"/>
          </p:cNvSpPr>
          <p:nvPr>
            <p:ph type="body" idx="1"/>
          </p:nvPr>
        </p:nvSpPr>
        <p:spPr/>
        <p:txBody>
          <a:bodyPr/>
          <a:lstStyle/>
          <a:p>
            <a:pPr lvl="1" eaLnBrk="1" hangingPunct="1"/>
            <a:r>
              <a:rPr lang="de-DE" altLang="de-DE"/>
              <a:t>beschreibt die Struktur einer Menge von Beziehungen zwischen Objekten</a:t>
            </a:r>
          </a:p>
          <a:p>
            <a:pPr lvl="1" eaLnBrk="1" hangingPunct="1"/>
            <a:r>
              <a:rPr lang="de-DE" altLang="de-DE"/>
              <a:t>binäre Assoziationen beschreiben die Beziehung zwischen je zwei Klassen</a:t>
            </a:r>
          </a:p>
          <a:p>
            <a:pPr lvl="1" eaLnBrk="1" hangingPunct="1"/>
            <a:r>
              <a:rPr lang="de-DE" altLang="de-DE"/>
              <a:t>Assoziationen können benannt werden, durch eine verbale Beschreibung der Beziehung</a:t>
            </a:r>
          </a:p>
          <a:p>
            <a:pPr lvl="1" eaLnBrk="1" hangingPunct="1"/>
            <a:r>
              <a:rPr lang="de-DE" altLang="de-DE"/>
              <a:t>die Darstellung in der UML erfolgt durch eine einfache Verbindungslinie zwischen den Klassen</a:t>
            </a:r>
          </a:p>
        </p:txBody>
      </p:sp>
      <p:sp>
        <p:nvSpPr>
          <p:cNvPr id="109573" name="Rectangle 5"/>
          <p:cNvSpPr>
            <a:spLocks noChangeArrowheads="1"/>
          </p:cNvSpPr>
          <p:nvPr/>
        </p:nvSpPr>
        <p:spPr bwMode="auto">
          <a:xfrm>
            <a:off x="971550" y="4581525"/>
            <a:ext cx="2160588"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Zugführer</a:t>
            </a:r>
          </a:p>
        </p:txBody>
      </p:sp>
      <p:sp>
        <p:nvSpPr>
          <p:cNvPr id="109574" name="Rectangle 6"/>
          <p:cNvSpPr>
            <a:spLocks noChangeArrowheads="1"/>
          </p:cNvSpPr>
          <p:nvPr/>
        </p:nvSpPr>
        <p:spPr bwMode="auto">
          <a:xfrm>
            <a:off x="6011863" y="4581525"/>
            <a:ext cx="2160587"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Güterzug</a:t>
            </a:r>
          </a:p>
        </p:txBody>
      </p:sp>
      <p:cxnSp>
        <p:nvCxnSpPr>
          <p:cNvPr id="109575" name="AutoShape 7"/>
          <p:cNvCxnSpPr>
            <a:cxnSpLocks noChangeShapeType="1"/>
            <a:stCxn id="109573" idx="3"/>
            <a:endCxn id="109574" idx="1"/>
          </p:cNvCxnSpPr>
          <p:nvPr/>
        </p:nvCxnSpPr>
        <p:spPr bwMode="auto">
          <a:xfrm>
            <a:off x="3132138" y="4833938"/>
            <a:ext cx="28797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9576" name="Text Box 8"/>
          <p:cNvSpPr txBox="1">
            <a:spLocks noChangeArrowheads="1"/>
          </p:cNvSpPr>
          <p:nvPr/>
        </p:nvSpPr>
        <p:spPr bwMode="auto">
          <a:xfrm>
            <a:off x="4044950" y="4437063"/>
            <a:ext cx="105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fährt den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7B52A93-49A7-2A46-BFA4-C1C3E3B24A62}" type="slidenum">
              <a:rPr lang="de-DE" altLang="de-DE" sz="800" b="0">
                <a:solidFill>
                  <a:srgbClr val="969696"/>
                </a:solidFill>
              </a:rPr>
              <a:pPr eaLnBrk="1" hangingPunct="1"/>
              <a:t>107</a:t>
            </a:fld>
            <a:endParaRPr lang="de-DE" altLang="de-DE" sz="800" b="0">
              <a:solidFill>
                <a:srgbClr val="969696"/>
              </a:solidFill>
            </a:endParaRPr>
          </a:p>
        </p:txBody>
      </p:sp>
      <p:sp>
        <p:nvSpPr>
          <p:cNvPr id="110595" name="Rectangle 2"/>
          <p:cNvSpPr>
            <a:spLocks noGrp="1" noChangeArrowheads="1"/>
          </p:cNvSpPr>
          <p:nvPr>
            <p:ph type="title"/>
          </p:nvPr>
        </p:nvSpPr>
        <p:spPr/>
        <p:txBody>
          <a:bodyPr/>
          <a:lstStyle/>
          <a:p>
            <a:pPr eaLnBrk="1" hangingPunct="1"/>
            <a:r>
              <a:rPr lang="de-DE" altLang="de-DE"/>
              <a:t>Aggregation</a:t>
            </a:r>
          </a:p>
        </p:txBody>
      </p:sp>
      <p:sp>
        <p:nvSpPr>
          <p:cNvPr id="110596" name="Rectangle 3"/>
          <p:cNvSpPr>
            <a:spLocks noGrp="1" noChangeArrowheads="1"/>
          </p:cNvSpPr>
          <p:nvPr>
            <p:ph type="body" idx="1"/>
          </p:nvPr>
        </p:nvSpPr>
        <p:spPr/>
        <p:txBody>
          <a:bodyPr/>
          <a:lstStyle/>
          <a:p>
            <a:pPr lvl="1" eaLnBrk="1" hangingPunct="1"/>
            <a:r>
              <a:rPr lang="de-DE" altLang="de-DE"/>
              <a:t>Aggregationen stellen eine spezielle Form der Assoziation dar</a:t>
            </a:r>
          </a:p>
          <a:p>
            <a:pPr lvl="1" eaLnBrk="1" hangingPunct="1"/>
            <a:r>
              <a:rPr lang="de-DE" altLang="de-DE"/>
              <a:t>Aggregationen stellen eine „Teile-Ganzes-Beziehung“ oder „Besteht-aus-Beziehung“ dar</a:t>
            </a:r>
          </a:p>
          <a:p>
            <a:pPr lvl="1" eaLnBrk="1" hangingPunct="1"/>
            <a:r>
              <a:rPr lang="de-DE" altLang="de-DE"/>
              <a:t>Aggregationen beschreiben keine existentielle Abhängigkeiten</a:t>
            </a:r>
          </a:p>
          <a:p>
            <a:pPr lvl="1" eaLnBrk="1" hangingPunct="1"/>
            <a:r>
              <a:rPr lang="de-DE" altLang="de-DE"/>
              <a:t>Beispiel: die Beziehung zwischen einem Güterwagon und der Fracht; der Wagon existiert auch ohne Fracht</a:t>
            </a:r>
          </a:p>
          <a:p>
            <a:pPr lvl="1" eaLnBrk="1" hangingPunct="1"/>
            <a:r>
              <a:rPr lang="de-DE" altLang="de-DE"/>
              <a:t>die Notation in der UML erfolgt durch eine Linie mit einer Raute am Ende, wobei die Raute bei der Aggregatsklasse (dem Ganzen) angesiedelt ist</a:t>
            </a:r>
          </a:p>
        </p:txBody>
      </p:sp>
      <p:sp>
        <p:nvSpPr>
          <p:cNvPr id="110597" name="Rectangle 4"/>
          <p:cNvSpPr>
            <a:spLocks noChangeArrowheads="1"/>
          </p:cNvSpPr>
          <p:nvPr/>
        </p:nvSpPr>
        <p:spPr bwMode="auto">
          <a:xfrm>
            <a:off x="971550" y="4870450"/>
            <a:ext cx="2160588"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Güterwagon</a:t>
            </a:r>
          </a:p>
        </p:txBody>
      </p:sp>
      <p:sp>
        <p:nvSpPr>
          <p:cNvPr id="110598" name="Rectangle 5"/>
          <p:cNvSpPr>
            <a:spLocks noChangeArrowheads="1"/>
          </p:cNvSpPr>
          <p:nvPr/>
        </p:nvSpPr>
        <p:spPr bwMode="auto">
          <a:xfrm>
            <a:off x="6011863" y="4870450"/>
            <a:ext cx="2160587"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Fracht</a:t>
            </a:r>
          </a:p>
        </p:txBody>
      </p:sp>
      <p:sp>
        <p:nvSpPr>
          <p:cNvPr id="110599" name="AutoShape 8"/>
          <p:cNvSpPr>
            <a:spLocks noChangeArrowheads="1"/>
          </p:cNvSpPr>
          <p:nvPr/>
        </p:nvSpPr>
        <p:spPr bwMode="auto">
          <a:xfrm>
            <a:off x="3132138" y="4870450"/>
            <a:ext cx="503237" cy="5032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cxnSp>
        <p:nvCxnSpPr>
          <p:cNvPr id="110600" name="AutoShape 9"/>
          <p:cNvCxnSpPr>
            <a:cxnSpLocks noChangeShapeType="1"/>
            <a:stCxn id="110599" idx="3"/>
            <a:endCxn id="110598" idx="1"/>
          </p:cNvCxnSpPr>
          <p:nvPr/>
        </p:nvCxnSpPr>
        <p:spPr bwMode="auto">
          <a:xfrm>
            <a:off x="3635375" y="5122863"/>
            <a:ext cx="2376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6A31E3F-7468-A543-9DDD-8F03E58E67DA}" type="slidenum">
              <a:rPr lang="de-DE" altLang="de-DE" sz="800" b="0">
                <a:solidFill>
                  <a:srgbClr val="969696"/>
                </a:solidFill>
              </a:rPr>
              <a:pPr eaLnBrk="1" hangingPunct="1"/>
              <a:t>108</a:t>
            </a:fld>
            <a:endParaRPr lang="de-DE" altLang="de-DE" sz="800" b="0">
              <a:solidFill>
                <a:srgbClr val="969696"/>
              </a:solidFill>
            </a:endParaRPr>
          </a:p>
        </p:txBody>
      </p:sp>
      <p:sp>
        <p:nvSpPr>
          <p:cNvPr id="111619" name="Rectangle 2"/>
          <p:cNvSpPr>
            <a:spLocks noGrp="1" noChangeArrowheads="1"/>
          </p:cNvSpPr>
          <p:nvPr>
            <p:ph type="title"/>
          </p:nvPr>
        </p:nvSpPr>
        <p:spPr/>
        <p:txBody>
          <a:bodyPr/>
          <a:lstStyle/>
          <a:p>
            <a:pPr eaLnBrk="1" hangingPunct="1"/>
            <a:r>
              <a:rPr lang="de-DE" altLang="de-DE"/>
              <a:t>Komposition</a:t>
            </a:r>
          </a:p>
        </p:txBody>
      </p:sp>
      <p:sp>
        <p:nvSpPr>
          <p:cNvPr id="111620" name="Rectangle 3"/>
          <p:cNvSpPr>
            <a:spLocks noGrp="1" noChangeArrowheads="1"/>
          </p:cNvSpPr>
          <p:nvPr>
            <p:ph type="body" idx="1"/>
          </p:nvPr>
        </p:nvSpPr>
        <p:spPr/>
        <p:txBody>
          <a:bodyPr/>
          <a:lstStyle/>
          <a:p>
            <a:pPr lvl="1" eaLnBrk="1" hangingPunct="1"/>
            <a:r>
              <a:rPr lang="de-DE" altLang="de-DE"/>
              <a:t>die Komposition ist eine spezielle Form der Aggregation</a:t>
            </a:r>
          </a:p>
          <a:p>
            <a:pPr lvl="1" eaLnBrk="1" hangingPunct="1"/>
            <a:r>
              <a:rPr lang="de-DE" altLang="de-DE"/>
              <a:t>Kompositionen sind „strenger“ als Aggregationen</a:t>
            </a:r>
          </a:p>
          <a:p>
            <a:pPr lvl="1" eaLnBrk="1" hangingPunct="1"/>
            <a:r>
              <a:rPr lang="de-DE" altLang="de-DE"/>
              <a:t>es handelt sich ebenfalls um eine „Teile-Ganzes-Beziehung“</a:t>
            </a:r>
          </a:p>
          <a:p>
            <a:pPr lvl="1" eaLnBrk="1" hangingPunct="1"/>
            <a:r>
              <a:rPr lang="de-DE" altLang="de-DE"/>
              <a:t>die Existenz des Ganzen ist im Unterschied zur Aggregation von der Existenz des einzelnen Teils abhängig</a:t>
            </a:r>
          </a:p>
          <a:p>
            <a:pPr lvl="1" eaLnBrk="1" hangingPunct="1"/>
            <a:r>
              <a:rPr lang="de-DE" altLang="de-DE"/>
              <a:t>Beispiel: ein Güterzug kann nur dann existieren, wenn mind. eine Zuglokomotive und mind. ein Güterwagon existiert</a:t>
            </a:r>
          </a:p>
          <a:p>
            <a:pPr lvl="1" eaLnBrk="1" hangingPunct="1"/>
            <a:r>
              <a:rPr lang="de-DE" altLang="de-DE"/>
              <a:t>die Darstellung erfolgt analog der Aggregation nur mit einer ausgefüllten Raute</a:t>
            </a:r>
          </a:p>
        </p:txBody>
      </p:sp>
      <p:sp>
        <p:nvSpPr>
          <p:cNvPr id="111621" name="Rectangle 4"/>
          <p:cNvSpPr>
            <a:spLocks noChangeArrowheads="1"/>
          </p:cNvSpPr>
          <p:nvPr/>
        </p:nvSpPr>
        <p:spPr bwMode="auto">
          <a:xfrm>
            <a:off x="971550" y="4870450"/>
            <a:ext cx="2160588"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Güterzug</a:t>
            </a:r>
          </a:p>
        </p:txBody>
      </p:sp>
      <p:sp>
        <p:nvSpPr>
          <p:cNvPr id="111622" name="Rectangle 5"/>
          <p:cNvSpPr>
            <a:spLocks noChangeArrowheads="1"/>
          </p:cNvSpPr>
          <p:nvPr/>
        </p:nvSpPr>
        <p:spPr bwMode="auto">
          <a:xfrm>
            <a:off x="6011863" y="4870450"/>
            <a:ext cx="2736850"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Zuglokomotive</a:t>
            </a:r>
          </a:p>
        </p:txBody>
      </p:sp>
      <p:sp>
        <p:nvSpPr>
          <p:cNvPr id="111623" name="AutoShape 6"/>
          <p:cNvSpPr>
            <a:spLocks noChangeArrowheads="1"/>
          </p:cNvSpPr>
          <p:nvPr/>
        </p:nvSpPr>
        <p:spPr bwMode="auto">
          <a:xfrm>
            <a:off x="3132138" y="4870450"/>
            <a:ext cx="503237" cy="503238"/>
          </a:xfrm>
          <a:prstGeom prst="diamond">
            <a:avLst/>
          </a:prstGeom>
          <a:solidFill>
            <a:srgbClr val="000000"/>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cxnSp>
        <p:nvCxnSpPr>
          <p:cNvPr id="111624" name="AutoShape 7"/>
          <p:cNvCxnSpPr>
            <a:cxnSpLocks noChangeShapeType="1"/>
            <a:stCxn id="111623" idx="3"/>
            <a:endCxn id="111622" idx="1"/>
          </p:cNvCxnSpPr>
          <p:nvPr/>
        </p:nvCxnSpPr>
        <p:spPr bwMode="auto">
          <a:xfrm>
            <a:off x="3635375" y="5122863"/>
            <a:ext cx="2376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1625" name="AutoShape 8"/>
          <p:cNvSpPr>
            <a:spLocks noChangeArrowheads="1"/>
          </p:cNvSpPr>
          <p:nvPr/>
        </p:nvSpPr>
        <p:spPr bwMode="auto">
          <a:xfrm>
            <a:off x="1763713" y="5373688"/>
            <a:ext cx="503237" cy="503237"/>
          </a:xfrm>
          <a:prstGeom prst="diamond">
            <a:avLst/>
          </a:prstGeom>
          <a:solidFill>
            <a:srgbClr val="000000"/>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111626" name="Rectangle 9"/>
          <p:cNvSpPr>
            <a:spLocks noChangeArrowheads="1"/>
          </p:cNvSpPr>
          <p:nvPr/>
        </p:nvSpPr>
        <p:spPr bwMode="auto">
          <a:xfrm>
            <a:off x="6011863" y="5805488"/>
            <a:ext cx="2736850"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Güterwagon</a:t>
            </a:r>
          </a:p>
        </p:txBody>
      </p:sp>
      <p:cxnSp>
        <p:nvCxnSpPr>
          <p:cNvPr id="111627" name="AutoShape 10"/>
          <p:cNvCxnSpPr>
            <a:cxnSpLocks noChangeShapeType="1"/>
            <a:stCxn id="111625" idx="2"/>
            <a:endCxn id="111626" idx="1"/>
          </p:cNvCxnSpPr>
          <p:nvPr/>
        </p:nvCxnSpPr>
        <p:spPr bwMode="auto">
          <a:xfrm rot="16200000" flipH="1">
            <a:off x="3923506" y="3969544"/>
            <a:ext cx="180975" cy="399573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pPr eaLnBrk="1" hangingPunct="1"/>
            <a:r>
              <a:rPr lang="de-DE" altLang="de-DE" dirty="0"/>
              <a:t>Einführung in die Programmierung</a:t>
            </a:r>
          </a:p>
        </p:txBody>
      </p:sp>
      <p:sp>
        <p:nvSpPr>
          <p:cNvPr id="112643" name="Rectangle 3"/>
          <p:cNvSpPr>
            <a:spLocks noGrp="1" noChangeArrowheads="1"/>
          </p:cNvSpPr>
          <p:nvPr>
            <p:ph type="subTitle" idx="1"/>
          </p:nvPr>
        </p:nvSpPr>
        <p:spPr/>
        <p:txBody>
          <a:bodyPr/>
          <a:lstStyle/>
          <a:p>
            <a:pPr eaLnBrk="1" hangingPunct="1"/>
            <a:r>
              <a:rPr lang="de-DE" altLang="de-DE"/>
              <a:t>Kapitel 6</a:t>
            </a:r>
            <a:br>
              <a:rPr lang="de-DE" altLang="de-DE"/>
            </a:br>
            <a:r>
              <a:rPr lang="de-DE" altLang="de-DE"/>
              <a:t>Vererbung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F3C8559-67FA-AB44-803E-33292FCF9415}" type="slidenum">
              <a:rPr lang="de-DE" altLang="de-DE" sz="800" b="0">
                <a:solidFill>
                  <a:srgbClr val="969696"/>
                </a:solidFill>
              </a:rPr>
              <a:pPr eaLnBrk="1" hangingPunct="1"/>
              <a:t>11</a:t>
            </a:fld>
            <a:endParaRPr lang="de-DE" altLang="de-DE" sz="800" b="0">
              <a:solidFill>
                <a:srgbClr val="969696"/>
              </a:solidFill>
            </a:endParaRPr>
          </a:p>
        </p:txBody>
      </p:sp>
      <p:sp>
        <p:nvSpPr>
          <p:cNvPr id="13315" name="Rectangle 2"/>
          <p:cNvSpPr>
            <a:spLocks noGrp="1" noChangeArrowheads="1"/>
          </p:cNvSpPr>
          <p:nvPr>
            <p:ph type="title"/>
          </p:nvPr>
        </p:nvSpPr>
        <p:spPr/>
        <p:txBody>
          <a:bodyPr/>
          <a:lstStyle/>
          <a:p>
            <a:pPr eaLnBrk="1" hangingPunct="1"/>
            <a:r>
              <a:rPr lang="de-DE" altLang="de-DE"/>
              <a:t>Verbesserungsmöglichkeiten des Rezepts</a:t>
            </a:r>
          </a:p>
        </p:txBody>
      </p:sp>
      <p:sp>
        <p:nvSpPr>
          <p:cNvPr id="13316" name="Rectangle 3"/>
          <p:cNvSpPr>
            <a:spLocks noGrp="1" noChangeArrowheads="1"/>
          </p:cNvSpPr>
          <p:nvPr>
            <p:ph type="body" idx="1"/>
          </p:nvPr>
        </p:nvSpPr>
        <p:spPr>
          <a:xfrm>
            <a:off x="457200" y="1268413"/>
            <a:ext cx="8229600" cy="5256212"/>
          </a:xfrm>
        </p:spPr>
        <p:txBody>
          <a:bodyPr/>
          <a:lstStyle/>
          <a:p>
            <a:pPr lvl="1" eaLnBrk="1" hangingPunct="1"/>
            <a:r>
              <a:rPr lang="de-DE" altLang="de-DE"/>
              <a:t>komplette Eliminierung von individuellen Interpretations-spielräumen</a:t>
            </a:r>
          </a:p>
          <a:p>
            <a:pPr lvl="1" eaLnBrk="1" hangingPunct="1"/>
            <a:r>
              <a:rPr lang="de-DE" altLang="de-DE"/>
              <a:t>vollständige Beschreibung der Arbeitsschritte inkl. Vor-</a:t>
            </a:r>
            <a:br>
              <a:rPr lang="de-DE" altLang="de-DE"/>
            </a:br>
            <a:r>
              <a:rPr lang="de-DE" altLang="de-DE"/>
              <a:t>bereitung und der Kochanweisung für die Spaghetti</a:t>
            </a:r>
          </a:p>
          <a:p>
            <a:pPr lvl="1" eaLnBrk="1" hangingPunct="1"/>
            <a:r>
              <a:rPr lang="de-DE" altLang="de-DE"/>
              <a:t>vollständige Angabe der Zutaten</a:t>
            </a:r>
          </a:p>
          <a:p>
            <a:pPr lvl="1" eaLnBrk="1" hangingPunct="1"/>
            <a:r>
              <a:rPr lang="de-DE" altLang="de-DE"/>
              <a:t>präzise Angaben bei den Aussagen</a:t>
            </a:r>
          </a:p>
          <a:p>
            <a:pPr lvl="2" eaLnBrk="1" hangingPunct="1"/>
            <a:r>
              <a:rPr lang="de-DE" altLang="de-DE"/>
              <a:t>fein gehackt </a:t>
            </a:r>
            <a:r>
              <a:rPr lang="de-DE" altLang="de-DE">
                <a:sym typeface="Wingdings" charset="2"/>
              </a:rPr>
              <a:t> </a:t>
            </a:r>
            <a:r>
              <a:rPr lang="de-DE" altLang="de-DE"/>
              <a:t> gewürfelt, 2 mm </a:t>
            </a:r>
            <a:r>
              <a:rPr lang="de-DE" altLang="de-DE">
                <a:ea typeface="Arial" charset="0"/>
                <a:cs typeface="Arial" charset="0"/>
              </a:rPr>
              <a:t>≤</a:t>
            </a:r>
            <a:r>
              <a:rPr lang="de-DE" altLang="de-DE"/>
              <a:t> Kantenlänge </a:t>
            </a:r>
            <a:r>
              <a:rPr lang="de-DE" altLang="de-DE">
                <a:ea typeface="Arial" charset="0"/>
                <a:cs typeface="Arial" charset="0"/>
              </a:rPr>
              <a:t>≤ 3 mm</a:t>
            </a:r>
            <a:br>
              <a:rPr lang="de-DE" altLang="de-DE">
                <a:ea typeface="Arial" charset="0"/>
                <a:cs typeface="Arial" charset="0"/>
              </a:rPr>
            </a:br>
            <a:r>
              <a:rPr lang="de-DE" altLang="de-DE">
                <a:ea typeface="Arial" charset="0"/>
                <a:cs typeface="Arial" charset="0"/>
              </a:rPr>
              <a:t>(Zwiebeln und Speck)</a:t>
            </a:r>
          </a:p>
          <a:p>
            <a:pPr lvl="2" eaLnBrk="1" hangingPunct="1"/>
            <a:r>
              <a:rPr lang="de-DE" altLang="de-DE">
                <a:ea typeface="Arial" charset="0"/>
                <a:cs typeface="Arial" charset="0"/>
              </a:rPr>
              <a:t>fein gehackt</a:t>
            </a:r>
            <a:r>
              <a:rPr lang="de-DE" altLang="de-DE"/>
              <a:t> </a:t>
            </a:r>
            <a:r>
              <a:rPr lang="de-DE" altLang="de-DE">
                <a:sym typeface="Wingdings" charset="2"/>
              </a:rPr>
              <a:t> </a:t>
            </a:r>
            <a:r>
              <a:rPr lang="de-DE" altLang="de-DE"/>
              <a:t> gewürfelt, 0,8 mm </a:t>
            </a:r>
            <a:r>
              <a:rPr lang="de-DE" altLang="de-DE">
                <a:ea typeface="Arial" charset="0"/>
                <a:cs typeface="Arial" charset="0"/>
              </a:rPr>
              <a:t>≤</a:t>
            </a:r>
            <a:r>
              <a:rPr lang="de-DE" altLang="de-DE"/>
              <a:t> Kantenlänge </a:t>
            </a:r>
            <a:r>
              <a:rPr lang="de-DE" altLang="de-DE">
                <a:ea typeface="Arial" charset="0"/>
                <a:cs typeface="Arial" charset="0"/>
              </a:rPr>
              <a:t>≤ 1 mm</a:t>
            </a:r>
            <a:br>
              <a:rPr lang="de-DE" altLang="de-DE">
                <a:ea typeface="Arial" charset="0"/>
                <a:cs typeface="Arial" charset="0"/>
              </a:rPr>
            </a:br>
            <a:r>
              <a:rPr lang="de-DE" altLang="de-DE">
                <a:ea typeface="Arial" charset="0"/>
                <a:cs typeface="Arial" charset="0"/>
              </a:rPr>
              <a:t>(Knoblauch)</a:t>
            </a:r>
          </a:p>
          <a:p>
            <a:pPr lvl="2" eaLnBrk="1" hangingPunct="1"/>
            <a:r>
              <a:rPr lang="de-DE" altLang="de-DE"/>
              <a:t>klein gewürfelt </a:t>
            </a:r>
            <a:r>
              <a:rPr lang="de-DE" altLang="de-DE">
                <a:sym typeface="Wingdings" charset="2"/>
              </a:rPr>
              <a:t> 4 mm </a:t>
            </a:r>
            <a:r>
              <a:rPr lang="de-DE" altLang="de-DE">
                <a:ea typeface="Arial" charset="0"/>
                <a:cs typeface="Arial" charset="0"/>
                <a:sym typeface="Wingdings" charset="2"/>
              </a:rPr>
              <a:t>≤ </a:t>
            </a:r>
            <a:r>
              <a:rPr lang="de-DE" altLang="de-DE">
                <a:sym typeface="Wingdings" charset="2"/>
              </a:rPr>
              <a:t>Kantenlänge </a:t>
            </a:r>
            <a:r>
              <a:rPr lang="de-DE" altLang="de-DE">
                <a:ea typeface="Arial" charset="0"/>
                <a:cs typeface="Arial" charset="0"/>
                <a:sym typeface="Wingdings" charset="2"/>
              </a:rPr>
              <a:t>≤ 6 mm</a:t>
            </a:r>
            <a:endParaRPr lang="de-DE" altLang="de-DE"/>
          </a:p>
          <a:p>
            <a:pPr lvl="2" eaLnBrk="1" hangingPunct="1"/>
            <a:r>
              <a:rPr lang="de-DE" altLang="de-DE"/>
              <a:t>erhitzen </a:t>
            </a:r>
            <a:r>
              <a:rPr lang="de-DE" altLang="de-DE">
                <a:sym typeface="Wingdings" charset="2"/>
              </a:rPr>
              <a:t> 120 °C &lt; Temperatur &lt; 125 °C</a:t>
            </a:r>
            <a:endParaRPr lang="de-DE" altLang="de-DE"/>
          </a:p>
          <a:p>
            <a:pPr lvl="2" eaLnBrk="1" hangingPunct="1"/>
            <a:r>
              <a:rPr lang="de-DE" altLang="de-DE"/>
              <a:t>gut anbraten </a:t>
            </a:r>
            <a:r>
              <a:rPr lang="de-DE" altLang="de-DE">
                <a:sym typeface="Wingdings" charset="2"/>
              </a:rPr>
              <a:t> Farbe der Zwiebeln entspricht dem</a:t>
            </a:r>
            <a:br>
              <a:rPr lang="de-DE" altLang="de-DE">
                <a:sym typeface="Wingdings" charset="2"/>
              </a:rPr>
            </a:br>
            <a:r>
              <a:rPr lang="de-DE" altLang="de-DE">
                <a:sym typeface="Wingdings" charset="2"/>
              </a:rPr>
              <a:t>RGB-Wert CC3300 </a:t>
            </a:r>
            <a:endParaRPr lang="de-DE" altLang="de-DE"/>
          </a:p>
          <a:p>
            <a:pPr lvl="2" eaLnBrk="1" hangingPunct="1"/>
            <a:r>
              <a:rPr lang="de-DE" altLang="de-DE"/>
              <a:t>leicht anrösten </a:t>
            </a:r>
            <a:r>
              <a:rPr lang="de-DE" altLang="de-DE">
                <a:sym typeface="Wingdings" charset="2"/>
              </a:rPr>
              <a:t> Farbe des Knoblauchs entspricht</a:t>
            </a:r>
            <a:br>
              <a:rPr lang="de-DE" altLang="de-DE">
                <a:sym typeface="Wingdings" charset="2"/>
              </a:rPr>
            </a:br>
            <a:r>
              <a:rPr lang="de-DE" altLang="de-DE">
                <a:sym typeface="Wingdings" charset="2"/>
              </a:rPr>
              <a:t>dem RGB-Wert CC6600 </a:t>
            </a:r>
          </a:p>
        </p:txBody>
      </p:sp>
      <p:pic>
        <p:nvPicPr>
          <p:cNvPr id="13317" name="Picture 5" descr="j00786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380288" y="2060575"/>
            <a:ext cx="12954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3708400" y="5526088"/>
            <a:ext cx="576263" cy="215900"/>
          </a:xfrm>
          <a:prstGeom prst="rect">
            <a:avLst/>
          </a:prstGeom>
          <a:solidFill>
            <a:srgbClr val="CC3300"/>
          </a:solidFill>
          <a:ln w="9525">
            <a:solidFill>
              <a:srgbClr val="CC33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13319" name="Rectangle 7"/>
          <p:cNvSpPr>
            <a:spLocks noChangeArrowheads="1"/>
          </p:cNvSpPr>
          <p:nvPr/>
        </p:nvSpPr>
        <p:spPr bwMode="auto">
          <a:xfrm>
            <a:off x="4244975" y="6127750"/>
            <a:ext cx="576263" cy="215900"/>
          </a:xfrm>
          <a:prstGeom prst="rect">
            <a:avLst/>
          </a:prstGeom>
          <a:solidFill>
            <a:srgbClr val="CC6600"/>
          </a:solidFill>
          <a:ln w="9525">
            <a:solidFill>
              <a:srgbClr val="CC66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4B945074-259A-804F-9CDB-8440889ED48F}" type="slidenum">
              <a:rPr lang="de-DE" altLang="de-DE" sz="800" b="0">
                <a:solidFill>
                  <a:srgbClr val="969696"/>
                </a:solidFill>
              </a:rPr>
              <a:pPr eaLnBrk="1" hangingPunct="1"/>
              <a:t>110</a:t>
            </a:fld>
            <a:endParaRPr lang="de-DE" altLang="de-DE" sz="800" b="0">
              <a:solidFill>
                <a:srgbClr val="969696"/>
              </a:solidFill>
            </a:endParaRPr>
          </a:p>
        </p:txBody>
      </p:sp>
      <p:sp>
        <p:nvSpPr>
          <p:cNvPr id="113667" name="Rectangle 2"/>
          <p:cNvSpPr>
            <a:spLocks noGrp="1" noChangeArrowheads="1"/>
          </p:cNvSpPr>
          <p:nvPr>
            <p:ph type="title"/>
          </p:nvPr>
        </p:nvSpPr>
        <p:spPr/>
        <p:txBody>
          <a:bodyPr/>
          <a:lstStyle/>
          <a:p>
            <a:pPr eaLnBrk="1" hangingPunct="1"/>
            <a:r>
              <a:rPr lang="de-DE" altLang="de-DE"/>
              <a:t>Themenüberblick</a:t>
            </a:r>
          </a:p>
        </p:txBody>
      </p:sp>
      <p:pic>
        <p:nvPicPr>
          <p:cNvPr id="113668" name="Picture 3"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69" name="Group 20"/>
          <p:cNvGrpSpPr>
            <a:grpSpLocks/>
          </p:cNvGrpSpPr>
          <p:nvPr/>
        </p:nvGrpSpPr>
        <p:grpSpPr bwMode="auto">
          <a:xfrm>
            <a:off x="360363" y="1295400"/>
            <a:ext cx="7970837" cy="4672013"/>
            <a:chOff x="227" y="816"/>
            <a:chExt cx="5021" cy="2943"/>
          </a:xfrm>
        </p:grpSpPr>
        <p:sp>
          <p:nvSpPr>
            <p:cNvPr id="113670" name="Freeform 5"/>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113671" name="Text Box 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113672" name="Text Box 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113673" name="Text Box 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Datentypen</a:t>
              </a:r>
            </a:p>
          </p:txBody>
        </p:sp>
        <p:sp>
          <p:nvSpPr>
            <p:cNvPr id="113674" name="Text Box 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Ausdrücke &amp; Anweisungen</a:t>
              </a:r>
            </a:p>
          </p:txBody>
        </p:sp>
        <p:sp>
          <p:nvSpPr>
            <p:cNvPr id="113675" name="Text Box 1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Objektorientierung</a:t>
              </a:r>
            </a:p>
          </p:txBody>
        </p:sp>
        <p:sp>
          <p:nvSpPr>
            <p:cNvPr id="113676" name="Text Box 1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Vererbung</a:t>
              </a:r>
            </a:p>
          </p:txBody>
        </p:sp>
        <p:sp>
          <p:nvSpPr>
            <p:cNvPr id="113677" name="Text Box 1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Interfaces</a:t>
              </a:r>
            </a:p>
          </p:txBody>
        </p:sp>
        <p:sp>
          <p:nvSpPr>
            <p:cNvPr id="113678" name="Oval 1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113679" name="Oval 1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113680" name="Oval 15"/>
            <p:cNvSpPr>
              <a:spLocks noChangeArrowheads="1"/>
            </p:cNvSpPr>
            <p:nvPr/>
          </p:nvSpPr>
          <p:spPr bwMode="auto">
            <a:xfrm>
              <a:off x="4032" y="1680"/>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3</a:t>
              </a:r>
            </a:p>
          </p:txBody>
        </p:sp>
        <p:sp>
          <p:nvSpPr>
            <p:cNvPr id="113681" name="Oval 16"/>
            <p:cNvSpPr>
              <a:spLocks noChangeArrowheads="1"/>
            </p:cNvSpPr>
            <p:nvPr/>
          </p:nvSpPr>
          <p:spPr bwMode="auto">
            <a:xfrm>
              <a:off x="2016" y="21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4</a:t>
              </a:r>
            </a:p>
          </p:txBody>
        </p:sp>
        <p:sp>
          <p:nvSpPr>
            <p:cNvPr id="113682" name="Oval 17"/>
            <p:cNvSpPr>
              <a:spLocks noChangeArrowheads="1"/>
            </p:cNvSpPr>
            <p:nvPr/>
          </p:nvSpPr>
          <p:spPr bwMode="auto">
            <a:xfrm>
              <a:off x="480" y="2448"/>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5</a:t>
              </a:r>
            </a:p>
          </p:txBody>
        </p:sp>
        <p:sp>
          <p:nvSpPr>
            <p:cNvPr id="113683" name="Oval 18"/>
            <p:cNvSpPr>
              <a:spLocks noChangeArrowheads="1"/>
            </p:cNvSpPr>
            <p:nvPr/>
          </p:nvSpPr>
          <p:spPr bwMode="auto">
            <a:xfrm>
              <a:off x="1680" y="2976"/>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6</a:t>
              </a:r>
            </a:p>
          </p:txBody>
        </p:sp>
        <p:sp>
          <p:nvSpPr>
            <p:cNvPr id="113684" name="Oval 19"/>
            <p:cNvSpPr>
              <a:spLocks noChangeArrowheads="1"/>
            </p:cNvSpPr>
            <p:nvPr/>
          </p:nvSpPr>
          <p:spPr bwMode="auto">
            <a:xfrm>
              <a:off x="3024" y="33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7</a:t>
              </a:r>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1D6A702-8BC2-7545-AD3D-408AA388A285}" type="slidenum">
              <a:rPr lang="de-DE" altLang="de-DE" sz="800" b="0">
                <a:solidFill>
                  <a:srgbClr val="969696"/>
                </a:solidFill>
              </a:rPr>
              <a:pPr eaLnBrk="1" hangingPunct="1"/>
              <a:t>111</a:t>
            </a:fld>
            <a:endParaRPr lang="de-DE" altLang="de-DE" sz="800" b="0">
              <a:solidFill>
                <a:srgbClr val="969696"/>
              </a:solidFill>
            </a:endParaRPr>
          </a:p>
        </p:txBody>
      </p:sp>
      <p:sp>
        <p:nvSpPr>
          <p:cNvPr id="114691" name="Rectangle 2"/>
          <p:cNvSpPr>
            <a:spLocks noGrp="1" noChangeArrowheads="1"/>
          </p:cNvSpPr>
          <p:nvPr>
            <p:ph type="title"/>
          </p:nvPr>
        </p:nvSpPr>
        <p:spPr/>
        <p:txBody>
          <a:bodyPr/>
          <a:lstStyle/>
          <a:p>
            <a:pPr eaLnBrk="1" hangingPunct="1"/>
            <a:r>
              <a:rPr lang="de-DE" altLang="de-DE"/>
              <a:t>Lernziele</a:t>
            </a:r>
          </a:p>
        </p:txBody>
      </p:sp>
      <p:sp>
        <p:nvSpPr>
          <p:cNvPr id="114692" name="Rectangle 3"/>
          <p:cNvSpPr>
            <a:spLocks noGrp="1" noChangeArrowheads="1"/>
          </p:cNvSpPr>
          <p:nvPr>
            <p:ph type="body" idx="1"/>
          </p:nvPr>
        </p:nvSpPr>
        <p:spPr>
          <a:xfrm>
            <a:off x="457200" y="1052513"/>
            <a:ext cx="8229600" cy="5472112"/>
          </a:xfrm>
        </p:spPr>
        <p:txBody>
          <a:bodyPr/>
          <a:lstStyle/>
          <a:p>
            <a:pPr lvl="1" eaLnBrk="1" hangingPunct="1"/>
            <a:r>
              <a:rPr lang="de-DE" altLang="de-DE"/>
              <a:t>Sie können die Eigenschaften der Vererbung beschreiben.</a:t>
            </a:r>
          </a:p>
          <a:p>
            <a:pPr lvl="1" eaLnBrk="1" hangingPunct="1"/>
            <a:r>
              <a:rPr lang="de-DE" altLang="de-DE"/>
              <a:t>Sie können den Unterschied von Super- und Subklassen beschreiben und den Begriff der Vererbungshierarchie erläutern.</a:t>
            </a:r>
          </a:p>
          <a:p>
            <a:pPr lvl="1" eaLnBrk="1" hangingPunct="1"/>
            <a:r>
              <a:rPr lang="de-DE" altLang="de-DE"/>
              <a:t>Sie können die Begriffe Generalisierung und Spezialisierung im Zusammenhang mit der Vererbung erklären.</a:t>
            </a:r>
          </a:p>
          <a:p>
            <a:pPr lvl="1" eaLnBrk="1" hangingPunct="1"/>
            <a:r>
              <a:rPr lang="de-DE" altLang="de-DE"/>
              <a:t>Sie können Vererbungsbeziehungen in der UML darstellen.</a:t>
            </a:r>
          </a:p>
          <a:p>
            <a:pPr lvl="1" eaLnBrk="1" hangingPunct="1"/>
            <a:r>
              <a:rPr lang="de-DE" altLang="de-DE"/>
              <a:t>Sie können das Vererbungskonzept in Java beschreiben.</a:t>
            </a:r>
          </a:p>
          <a:p>
            <a:pPr lvl="1" eaLnBrk="1" hangingPunct="1"/>
            <a:r>
              <a:rPr lang="de-DE" altLang="de-DE"/>
              <a:t>Sie kennen die Eigenschaften der Klasse Object.</a:t>
            </a:r>
          </a:p>
          <a:p>
            <a:pPr lvl="1" eaLnBrk="1" hangingPunct="1"/>
            <a:r>
              <a:rPr lang="de-DE" altLang="de-DE"/>
              <a:t>Sie können Methoden überschreiben.</a:t>
            </a:r>
          </a:p>
          <a:p>
            <a:pPr lvl="1" eaLnBrk="1" hangingPunct="1"/>
            <a:r>
              <a:rPr lang="de-DE" altLang="de-DE"/>
              <a:t>Sie kennen die Bedeutung der Modifier abstract und final.</a:t>
            </a:r>
          </a:p>
          <a:p>
            <a:pPr lvl="1" eaLnBrk="1" hangingPunct="1"/>
            <a:r>
              <a:rPr lang="de-DE" altLang="de-DE"/>
              <a:t>Sie können die Bedeutung von this und super erklären.</a:t>
            </a:r>
          </a:p>
          <a:p>
            <a:pPr lvl="1" eaLnBrk="1" hangingPunct="1"/>
            <a:r>
              <a:rPr lang="de-DE" altLang="de-DE"/>
              <a:t>Sie kennen die Konzepte des narrowing und</a:t>
            </a:r>
            <a:br>
              <a:rPr lang="de-DE" altLang="de-DE"/>
            </a:br>
            <a:r>
              <a:rPr lang="de-DE" altLang="de-DE"/>
              <a:t>widening casts.</a:t>
            </a:r>
          </a:p>
          <a:p>
            <a:pPr lvl="1" eaLnBrk="1" hangingPunct="1"/>
            <a:r>
              <a:rPr lang="de-DE" altLang="de-DE"/>
              <a:t>Sie können den Begriff der Polymorphie erklären.</a:t>
            </a:r>
          </a:p>
        </p:txBody>
      </p:sp>
      <p:pic>
        <p:nvPicPr>
          <p:cNvPr id="114693" name="Picture 4"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dirty="0">
                <a:solidFill>
                  <a:srgbClr val="969696"/>
                </a:solidFill>
              </a:rPr>
              <a:t>1. </a:t>
            </a:r>
            <a:r>
              <a:rPr lang="de-DE" altLang="de-DE" sz="800" b="0" dirty="0" err="1" smtClean="0">
                <a:solidFill>
                  <a:srgbClr val="969696"/>
                </a:solidFill>
              </a:rPr>
              <a:t>SemesterEinführung</a:t>
            </a:r>
            <a:r>
              <a:rPr lang="de-DE" altLang="de-DE" sz="800" b="0" dirty="0" smtClean="0">
                <a:solidFill>
                  <a:srgbClr val="969696"/>
                </a:solidFill>
              </a:rPr>
              <a:t> in die Programmierung, </a:t>
            </a:r>
            <a:r>
              <a:rPr lang="de-DE" altLang="de-DE" sz="800" b="0" dirty="0">
                <a:solidFill>
                  <a:srgbClr val="969696"/>
                </a:solidFill>
              </a:rPr>
              <a:t>Michael Lang	Folie </a:t>
            </a:r>
            <a:fld id="{D53FCCDF-07D7-194F-BEEB-77B84A8E85BE}" type="slidenum">
              <a:rPr lang="de-DE" altLang="de-DE" sz="800" b="0">
                <a:solidFill>
                  <a:srgbClr val="969696"/>
                </a:solidFill>
              </a:rPr>
              <a:pPr eaLnBrk="1" hangingPunct="1"/>
              <a:t>112</a:t>
            </a:fld>
            <a:endParaRPr lang="de-DE" altLang="de-DE" sz="800" b="0" dirty="0">
              <a:solidFill>
                <a:srgbClr val="969696"/>
              </a:solidFill>
            </a:endParaRPr>
          </a:p>
        </p:txBody>
      </p:sp>
      <p:sp>
        <p:nvSpPr>
          <p:cNvPr id="115715" name="Rectangle 2"/>
          <p:cNvSpPr>
            <a:spLocks noGrp="1" noChangeArrowheads="1"/>
          </p:cNvSpPr>
          <p:nvPr>
            <p:ph type="title"/>
          </p:nvPr>
        </p:nvSpPr>
        <p:spPr/>
        <p:txBody>
          <a:bodyPr/>
          <a:lstStyle/>
          <a:p>
            <a:pPr eaLnBrk="1" hangingPunct="1"/>
            <a:r>
              <a:rPr lang="de-DE" altLang="de-DE"/>
              <a:t>Eigenschaften der Vererbung</a:t>
            </a:r>
          </a:p>
        </p:txBody>
      </p:sp>
      <p:sp>
        <p:nvSpPr>
          <p:cNvPr id="115716" name="Rectangle 3"/>
          <p:cNvSpPr>
            <a:spLocks noGrp="1" noChangeArrowheads="1"/>
          </p:cNvSpPr>
          <p:nvPr>
            <p:ph type="body" idx="1"/>
          </p:nvPr>
        </p:nvSpPr>
        <p:spPr>
          <a:xfrm>
            <a:off x="457200" y="1268413"/>
            <a:ext cx="8229600" cy="5184775"/>
          </a:xfrm>
        </p:spPr>
        <p:txBody>
          <a:bodyPr/>
          <a:lstStyle/>
          <a:p>
            <a:pPr lvl="1" eaLnBrk="1" hangingPunct="1">
              <a:lnSpc>
                <a:spcPct val="90000"/>
              </a:lnSpc>
            </a:pPr>
            <a:r>
              <a:rPr lang="de-DE" altLang="de-DE"/>
              <a:t>eine Unterklasse (Subklasse) erbt die Attribute und Methoden einer Oberklasse (Superklasse)</a:t>
            </a:r>
          </a:p>
          <a:p>
            <a:pPr lvl="1" eaLnBrk="1" hangingPunct="1">
              <a:lnSpc>
                <a:spcPct val="90000"/>
              </a:lnSpc>
            </a:pPr>
            <a:r>
              <a:rPr lang="de-DE" altLang="de-DE"/>
              <a:t>statt Vererbung spricht man auch vom Ableiten von Klassen</a:t>
            </a:r>
            <a:br>
              <a:rPr lang="de-DE" altLang="de-DE"/>
            </a:br>
            <a:r>
              <a:rPr lang="de-DE" altLang="de-DE">
                <a:sym typeface="Wingdings" charset="2"/>
              </a:rPr>
              <a:t> eine Subklasse leitet sich aus einer oder mehreren Superklassen ab</a:t>
            </a:r>
            <a:endParaRPr lang="de-DE" altLang="de-DE"/>
          </a:p>
          <a:p>
            <a:pPr lvl="1" eaLnBrk="1" hangingPunct="1">
              <a:lnSpc>
                <a:spcPct val="90000"/>
              </a:lnSpc>
            </a:pPr>
            <a:r>
              <a:rPr lang="de-DE" altLang="de-DE"/>
              <a:t>es entsteht eine Vererbungshierarchie, die theoretisch beliebig tief geschachtelt werden kann</a:t>
            </a:r>
          </a:p>
          <a:p>
            <a:pPr lvl="1" eaLnBrk="1" hangingPunct="1">
              <a:lnSpc>
                <a:spcPct val="90000"/>
              </a:lnSpc>
            </a:pPr>
            <a:r>
              <a:rPr lang="de-DE" altLang="de-DE"/>
              <a:t>i.d.R. besitzt die Subklasse noch zusätzliche Attribute und Methoden</a:t>
            </a:r>
          </a:p>
          <a:p>
            <a:pPr lvl="1" eaLnBrk="1" hangingPunct="1">
              <a:lnSpc>
                <a:spcPct val="90000"/>
              </a:lnSpc>
            </a:pPr>
            <a:r>
              <a:rPr lang="de-DE" altLang="de-DE"/>
              <a:t>Ziel und Vorteil: bestehender Programmcode kann wieder verwendet werden (Reuse)</a:t>
            </a:r>
          </a:p>
          <a:p>
            <a:pPr lvl="1" eaLnBrk="1" hangingPunct="1">
              <a:lnSpc>
                <a:spcPct val="90000"/>
              </a:lnSpc>
            </a:pPr>
            <a:r>
              <a:rPr lang="de-DE" altLang="de-DE"/>
              <a:t>Mehrfachvererbung besagt, dass eine Subklasse von mehreren Superklassen erbt</a:t>
            </a:r>
          </a:p>
          <a:p>
            <a:pPr lvl="1" eaLnBrk="1" hangingPunct="1">
              <a:lnSpc>
                <a:spcPct val="90000"/>
              </a:lnSpc>
            </a:pPr>
            <a:r>
              <a:rPr lang="de-DE" altLang="de-DE"/>
              <a:t>Superklassen stellen eine Generalisierung ihrer Subklassen dar</a:t>
            </a:r>
          </a:p>
          <a:p>
            <a:pPr lvl="1" eaLnBrk="1" hangingPunct="1">
              <a:lnSpc>
                <a:spcPct val="90000"/>
              </a:lnSpc>
            </a:pPr>
            <a:r>
              <a:rPr lang="de-DE" altLang="de-DE"/>
              <a:t>umgekehrt sind Subklassen Spezialisierungen ihrer Superklassen</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31CE1FC1-760A-F84E-A9FB-9B2943783C77}" type="slidenum">
              <a:rPr lang="de-DE" altLang="de-DE" sz="800" b="0">
                <a:solidFill>
                  <a:srgbClr val="969696"/>
                </a:solidFill>
              </a:rPr>
              <a:pPr eaLnBrk="1" hangingPunct="1"/>
              <a:t>113</a:t>
            </a:fld>
            <a:endParaRPr lang="de-DE" altLang="de-DE" sz="800" b="0">
              <a:solidFill>
                <a:srgbClr val="969696"/>
              </a:solidFill>
            </a:endParaRPr>
          </a:p>
        </p:txBody>
      </p:sp>
      <p:sp>
        <p:nvSpPr>
          <p:cNvPr id="116739" name="Rectangle 2"/>
          <p:cNvSpPr>
            <a:spLocks noGrp="1" noChangeArrowheads="1"/>
          </p:cNvSpPr>
          <p:nvPr>
            <p:ph type="title"/>
          </p:nvPr>
        </p:nvSpPr>
        <p:spPr/>
        <p:txBody>
          <a:bodyPr/>
          <a:lstStyle/>
          <a:p>
            <a:pPr eaLnBrk="1" hangingPunct="1"/>
            <a:r>
              <a:rPr lang="de-DE" altLang="de-DE"/>
              <a:t>Darstellung der Vererbung in der UML</a:t>
            </a:r>
          </a:p>
        </p:txBody>
      </p:sp>
      <p:pic>
        <p:nvPicPr>
          <p:cNvPr id="116740"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48038" y="1268413"/>
            <a:ext cx="2446337" cy="1339850"/>
          </a:xfrm>
          <a:noFill/>
        </p:spPr>
      </p:pic>
      <p:pic>
        <p:nvPicPr>
          <p:cNvPr id="11674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429000"/>
            <a:ext cx="24463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24463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6838" y="3429000"/>
            <a:ext cx="24463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4" name="AutoShape 23"/>
          <p:cNvSpPr>
            <a:spLocks noChangeArrowheads="1"/>
          </p:cNvSpPr>
          <p:nvPr/>
        </p:nvSpPr>
        <p:spPr bwMode="auto">
          <a:xfrm>
            <a:off x="4427538" y="2608263"/>
            <a:ext cx="288925" cy="288925"/>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cxnSp>
        <p:nvCxnSpPr>
          <p:cNvPr id="116745" name="AutoShape 24"/>
          <p:cNvCxnSpPr>
            <a:cxnSpLocks noChangeShapeType="1"/>
            <a:stCxn id="116744" idx="3"/>
          </p:cNvCxnSpPr>
          <p:nvPr/>
        </p:nvCxnSpPr>
        <p:spPr bwMode="auto">
          <a:xfrm rot="5400000">
            <a:off x="2757488" y="1614488"/>
            <a:ext cx="531812" cy="3097212"/>
          </a:xfrm>
          <a:prstGeom prst="bentConnector3">
            <a:avLst>
              <a:gd name="adj1" fmla="val 4985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16746" name="AutoShape 25"/>
          <p:cNvCxnSpPr>
            <a:cxnSpLocks noChangeShapeType="1"/>
            <a:stCxn id="116744" idx="3"/>
          </p:cNvCxnSpPr>
          <p:nvPr/>
        </p:nvCxnSpPr>
        <p:spPr bwMode="auto">
          <a:xfrm>
            <a:off x="4572000" y="2897188"/>
            <a:ext cx="0" cy="5318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747" name="AutoShape 26"/>
          <p:cNvCxnSpPr>
            <a:cxnSpLocks noChangeShapeType="1"/>
            <a:stCxn id="116744" idx="3"/>
          </p:cNvCxnSpPr>
          <p:nvPr/>
        </p:nvCxnSpPr>
        <p:spPr bwMode="auto">
          <a:xfrm rot="16200000" flipH="1">
            <a:off x="5855494" y="1613694"/>
            <a:ext cx="531812" cy="3098800"/>
          </a:xfrm>
          <a:prstGeom prst="bentConnector3">
            <a:avLst>
              <a:gd name="adj1" fmla="val 4985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dirty="0">
                <a:solidFill>
                  <a:srgbClr val="969696"/>
                </a:solidFill>
              </a:rPr>
              <a:t>1. Semester: Programmierung 1, Michael Lang	Folie </a:t>
            </a:r>
            <a:fld id="{31CE1FC1-760A-F84E-A9FB-9B2943783C77}" type="slidenum">
              <a:rPr lang="de-DE" altLang="de-DE" sz="800" b="0">
                <a:solidFill>
                  <a:srgbClr val="969696"/>
                </a:solidFill>
              </a:rPr>
              <a:pPr eaLnBrk="1" hangingPunct="1"/>
              <a:t>114</a:t>
            </a:fld>
            <a:endParaRPr lang="de-DE" altLang="de-DE" sz="800" b="0" dirty="0">
              <a:solidFill>
                <a:srgbClr val="969696"/>
              </a:solidFill>
            </a:endParaRPr>
          </a:p>
        </p:txBody>
      </p:sp>
      <p:sp>
        <p:nvSpPr>
          <p:cNvPr id="116739" name="Rectangle 2"/>
          <p:cNvSpPr>
            <a:spLocks noGrp="1" noChangeArrowheads="1"/>
          </p:cNvSpPr>
          <p:nvPr>
            <p:ph type="title"/>
          </p:nvPr>
        </p:nvSpPr>
        <p:spPr/>
        <p:txBody>
          <a:bodyPr/>
          <a:lstStyle/>
          <a:p>
            <a:pPr eaLnBrk="1" hangingPunct="1"/>
            <a:r>
              <a:rPr lang="de-DE" altLang="de-DE"/>
              <a:t>Darstellung der Vererbung in der UML</a:t>
            </a:r>
          </a:p>
        </p:txBody>
      </p:sp>
      <p:pic>
        <p:nvPicPr>
          <p:cNvPr id="3" name="Inhaltsplatzhalt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2204864"/>
            <a:ext cx="9027357" cy="2854805"/>
          </a:xfrm>
        </p:spPr>
      </p:pic>
    </p:spTree>
    <p:extLst>
      <p:ext uri="{BB962C8B-B14F-4D97-AF65-F5344CB8AC3E}">
        <p14:creationId xmlns:p14="http://schemas.microsoft.com/office/powerpoint/2010/main" val="3799497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B809961-44B2-0F47-835E-845FF1ACCBC9}" type="slidenum">
              <a:rPr lang="de-DE" altLang="de-DE" sz="800" b="0">
                <a:solidFill>
                  <a:srgbClr val="969696"/>
                </a:solidFill>
              </a:rPr>
              <a:pPr eaLnBrk="1" hangingPunct="1"/>
              <a:t>115</a:t>
            </a:fld>
            <a:endParaRPr lang="de-DE" altLang="de-DE" sz="800" b="0">
              <a:solidFill>
                <a:srgbClr val="969696"/>
              </a:solidFill>
            </a:endParaRPr>
          </a:p>
        </p:txBody>
      </p:sp>
      <p:sp>
        <p:nvSpPr>
          <p:cNvPr id="117763" name="Rectangle 2"/>
          <p:cNvSpPr>
            <a:spLocks noGrp="1" noChangeArrowheads="1"/>
          </p:cNvSpPr>
          <p:nvPr>
            <p:ph type="title"/>
          </p:nvPr>
        </p:nvSpPr>
        <p:spPr/>
        <p:txBody>
          <a:bodyPr/>
          <a:lstStyle/>
          <a:p>
            <a:pPr eaLnBrk="1" hangingPunct="1"/>
            <a:r>
              <a:rPr lang="de-DE" altLang="de-DE"/>
              <a:t>Vererbung in Java</a:t>
            </a:r>
          </a:p>
        </p:txBody>
      </p:sp>
      <p:sp>
        <p:nvSpPr>
          <p:cNvPr id="117764" name="Rectangle 3"/>
          <p:cNvSpPr>
            <a:spLocks noGrp="1" noChangeArrowheads="1"/>
          </p:cNvSpPr>
          <p:nvPr>
            <p:ph type="body" idx="1"/>
          </p:nvPr>
        </p:nvSpPr>
        <p:spPr/>
        <p:txBody>
          <a:bodyPr/>
          <a:lstStyle/>
          <a:p>
            <a:pPr lvl="1" eaLnBrk="1" hangingPunct="1">
              <a:lnSpc>
                <a:spcPct val="90000"/>
              </a:lnSpc>
            </a:pPr>
            <a:r>
              <a:rPr lang="de-DE" altLang="de-DE"/>
              <a:t>Java unterstützt nur die Einfach- und nicht die Mehrfachvererbung</a:t>
            </a:r>
          </a:p>
          <a:p>
            <a:pPr lvl="1" eaLnBrk="1" hangingPunct="1">
              <a:lnSpc>
                <a:spcPct val="90000"/>
              </a:lnSpc>
            </a:pPr>
            <a:r>
              <a:rPr lang="de-DE" altLang="de-DE"/>
              <a:t>über Interfaces (Kapitel 7) kann auf mehrere Klassen Bezug genommen werden</a:t>
            </a:r>
          </a:p>
          <a:p>
            <a:pPr lvl="1" eaLnBrk="1" hangingPunct="1">
              <a:lnSpc>
                <a:spcPct val="90000"/>
              </a:lnSpc>
            </a:pPr>
            <a:r>
              <a:rPr lang="de-DE" altLang="de-DE"/>
              <a:t>die Vererbung ist durch folgende Syntax definiert:</a:t>
            </a:r>
            <a:br>
              <a:rPr lang="de-DE" altLang="de-DE"/>
            </a:br>
            <a:r>
              <a:rPr lang="de-DE" altLang="de-DE"/>
              <a:t>class Subklasse extends Superklasse { }</a:t>
            </a:r>
          </a:p>
          <a:p>
            <a:pPr lvl="1" eaLnBrk="1" hangingPunct="1">
              <a:lnSpc>
                <a:spcPct val="90000"/>
              </a:lnSpc>
            </a:pPr>
            <a:r>
              <a:rPr lang="de-DE" altLang="de-DE"/>
              <a:t>mit extends verweist die Subklasse auf ihre Superklasse</a:t>
            </a:r>
          </a:p>
          <a:p>
            <a:pPr lvl="1" eaLnBrk="1" hangingPunct="1">
              <a:lnSpc>
                <a:spcPct val="90000"/>
              </a:lnSpc>
            </a:pPr>
            <a:r>
              <a:rPr lang="de-DE" altLang="de-DE"/>
              <a:t>nach extends darf lediglich eine Superklasse angegeben werden</a:t>
            </a:r>
          </a:p>
          <a:p>
            <a:pPr lvl="1" eaLnBrk="1" hangingPunct="1">
              <a:lnSpc>
                <a:spcPct val="90000"/>
              </a:lnSpc>
            </a:pPr>
            <a:r>
              <a:rPr lang="de-DE" altLang="de-DE"/>
              <a:t>alle Attribute und Methoden mit Ausnahme der Konstruktoren der Superklasse werden an die Subklasse vererbt</a:t>
            </a:r>
          </a:p>
          <a:p>
            <a:pPr lvl="1" eaLnBrk="1" hangingPunct="1">
              <a:lnSpc>
                <a:spcPct val="90000"/>
              </a:lnSpc>
            </a:pPr>
            <a:r>
              <a:rPr lang="de-DE" altLang="de-DE"/>
              <a:t>in der Subklasse kann die Funktionalität der abgeleiteten Klasse erweitert und verändert werden</a:t>
            </a:r>
          </a:p>
          <a:p>
            <a:pPr lvl="2" eaLnBrk="1" hangingPunct="1">
              <a:lnSpc>
                <a:spcPct val="90000"/>
              </a:lnSpc>
            </a:pPr>
            <a:r>
              <a:rPr lang="de-DE" altLang="de-DE"/>
              <a:t>Hinzufügen von Methoden und Attributen</a:t>
            </a:r>
          </a:p>
          <a:p>
            <a:pPr lvl="2" eaLnBrk="1" hangingPunct="1">
              <a:lnSpc>
                <a:spcPct val="90000"/>
              </a:lnSpc>
            </a:pPr>
            <a:r>
              <a:rPr lang="de-DE" altLang="de-DE"/>
              <a:t>Überladen von Methoden</a:t>
            </a:r>
          </a:p>
          <a:p>
            <a:pPr lvl="2" eaLnBrk="1" hangingPunct="1">
              <a:lnSpc>
                <a:spcPct val="90000"/>
              </a:lnSpc>
            </a:pPr>
            <a:r>
              <a:rPr lang="de-DE" altLang="de-DE"/>
              <a:t>Überschreiben von Methoden</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98214C1-A723-1443-AD46-D99AB0FB5392}" type="slidenum">
              <a:rPr lang="de-DE" altLang="de-DE" sz="800" b="0">
                <a:solidFill>
                  <a:srgbClr val="969696"/>
                </a:solidFill>
              </a:rPr>
              <a:pPr eaLnBrk="1" hangingPunct="1"/>
              <a:t>116</a:t>
            </a:fld>
            <a:endParaRPr lang="de-DE" altLang="de-DE" sz="800" b="0">
              <a:solidFill>
                <a:srgbClr val="969696"/>
              </a:solidFill>
            </a:endParaRPr>
          </a:p>
        </p:txBody>
      </p:sp>
      <p:sp>
        <p:nvSpPr>
          <p:cNvPr id="118787" name="Rectangle 2"/>
          <p:cNvSpPr>
            <a:spLocks noGrp="1" noChangeArrowheads="1"/>
          </p:cNvSpPr>
          <p:nvPr>
            <p:ph type="title"/>
          </p:nvPr>
        </p:nvSpPr>
        <p:spPr/>
        <p:txBody>
          <a:bodyPr/>
          <a:lstStyle/>
          <a:p>
            <a:pPr eaLnBrk="1" hangingPunct="1"/>
            <a:r>
              <a:rPr lang="de-DE" altLang="de-DE"/>
              <a:t>Die Superklasse Object</a:t>
            </a:r>
          </a:p>
        </p:txBody>
      </p:sp>
      <p:sp>
        <p:nvSpPr>
          <p:cNvPr id="118788" name="Rectangle 3"/>
          <p:cNvSpPr>
            <a:spLocks noGrp="1" noChangeArrowheads="1"/>
          </p:cNvSpPr>
          <p:nvPr>
            <p:ph type="body" idx="1"/>
          </p:nvPr>
        </p:nvSpPr>
        <p:spPr>
          <a:xfrm>
            <a:off x="457200" y="1268413"/>
            <a:ext cx="8229600" cy="5040312"/>
          </a:xfrm>
        </p:spPr>
        <p:txBody>
          <a:bodyPr/>
          <a:lstStyle/>
          <a:p>
            <a:pPr lvl="1" eaLnBrk="1" hangingPunct="1"/>
            <a:r>
              <a:rPr lang="de-DE" altLang="de-DE"/>
              <a:t>ist die Wurzel der Klassenhierarchie in Java</a:t>
            </a:r>
          </a:p>
          <a:p>
            <a:pPr lvl="1" eaLnBrk="1" hangingPunct="1"/>
            <a:r>
              <a:rPr lang="de-DE" altLang="de-DE"/>
              <a:t>liegt im Paket java.lang</a:t>
            </a:r>
          </a:p>
          <a:p>
            <a:pPr lvl="1" eaLnBrk="1" hangingPunct="1"/>
            <a:r>
              <a:rPr lang="de-DE" altLang="de-DE"/>
              <a:t>von ihr sind alle Klassen explizit oder implizit abgeleitet, d.h. jede eigene Klasse ist immer eine Subklasse von Object</a:t>
            </a:r>
          </a:p>
          <a:p>
            <a:pPr lvl="1" eaLnBrk="1" hangingPunct="1"/>
            <a:r>
              <a:rPr lang="de-DE" altLang="de-DE"/>
              <a:t>damit stehen alle Methoden der Klasse Object in allen abgeleiteten Klassen zur Verfügung</a:t>
            </a:r>
          </a:p>
          <a:p>
            <a:pPr lvl="2" eaLnBrk="1" hangingPunct="1"/>
            <a:r>
              <a:rPr lang="de-DE" altLang="de-DE"/>
              <a:t>Object() – parameterloser Konstruktor</a:t>
            </a:r>
          </a:p>
          <a:p>
            <a:pPr lvl="2" eaLnBrk="1" hangingPunct="1"/>
            <a:r>
              <a:rPr lang="de-DE" altLang="de-DE"/>
              <a:t>toString() – Konvertierung eines Objekts in einen String ausgeführt</a:t>
            </a:r>
          </a:p>
          <a:p>
            <a:pPr lvl="2" eaLnBrk="1" hangingPunct="1"/>
            <a:r>
              <a:rPr lang="de-DE" altLang="de-DE"/>
              <a:t>equals() – vergleicht zwei Objekte miteinander</a:t>
            </a:r>
          </a:p>
          <a:p>
            <a:pPr lvl="2" eaLnBrk="1" hangingPunct="1"/>
            <a:r>
              <a:rPr lang="de-DE" altLang="de-DE"/>
              <a:t>hashCode() – berechnet den Hashwert eines Objektes</a:t>
            </a:r>
          </a:p>
          <a:p>
            <a:pPr lvl="2" eaLnBrk="1" hangingPunct="1"/>
            <a:r>
              <a:rPr lang="de-DE" altLang="de-DE"/>
              <a:t>clone() – kopiert zwei Objekte</a:t>
            </a:r>
          </a:p>
          <a:p>
            <a:pPr lvl="2" eaLnBrk="1" hangingPunct="1"/>
            <a:r>
              <a:rPr lang="de-DE" altLang="de-DE"/>
              <a:t>finalize() – ist der Destruktor</a:t>
            </a:r>
          </a:p>
          <a:p>
            <a:pPr lvl="1" eaLnBrk="1" hangingPunct="1"/>
            <a:r>
              <a:rPr lang="de-DE" altLang="de-DE"/>
              <a:t>in Referenzvariablen vom Typ Object können alle beliebigen Objektreferenzen gespeichert werden (vgl. Narrowing cast)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B536F14B-80ED-FA41-A148-A7AA7A9F9D51}" type="slidenum">
              <a:rPr lang="de-DE" altLang="de-DE" sz="800" b="0">
                <a:solidFill>
                  <a:srgbClr val="969696"/>
                </a:solidFill>
              </a:rPr>
              <a:pPr eaLnBrk="1" hangingPunct="1"/>
              <a:t>117</a:t>
            </a:fld>
            <a:endParaRPr lang="de-DE" altLang="de-DE" sz="800" b="0">
              <a:solidFill>
                <a:srgbClr val="969696"/>
              </a:solidFill>
            </a:endParaRPr>
          </a:p>
        </p:txBody>
      </p:sp>
      <p:sp>
        <p:nvSpPr>
          <p:cNvPr id="119811" name="Rectangle 2"/>
          <p:cNvSpPr>
            <a:spLocks noGrp="1" noChangeArrowheads="1"/>
          </p:cNvSpPr>
          <p:nvPr>
            <p:ph type="title"/>
          </p:nvPr>
        </p:nvSpPr>
        <p:spPr/>
        <p:txBody>
          <a:bodyPr/>
          <a:lstStyle/>
          <a:p>
            <a:pPr eaLnBrk="1" hangingPunct="1"/>
            <a:r>
              <a:rPr lang="de-DE" altLang="de-DE"/>
              <a:t>Sichtbarkeit von Methoden und Attributen</a:t>
            </a:r>
          </a:p>
        </p:txBody>
      </p:sp>
      <p:sp>
        <p:nvSpPr>
          <p:cNvPr id="119812" name="Rectangle 3"/>
          <p:cNvSpPr>
            <a:spLocks noGrp="1" noChangeArrowheads="1"/>
          </p:cNvSpPr>
          <p:nvPr>
            <p:ph type="body" idx="1"/>
          </p:nvPr>
        </p:nvSpPr>
        <p:spPr/>
        <p:txBody>
          <a:bodyPr/>
          <a:lstStyle/>
          <a:p>
            <a:pPr lvl="1" eaLnBrk="1" hangingPunct="1"/>
            <a:r>
              <a:rPr lang="de-DE" altLang="de-DE"/>
              <a:t>private</a:t>
            </a:r>
          </a:p>
          <a:p>
            <a:pPr lvl="2" eaLnBrk="1" hangingPunct="1"/>
            <a:r>
              <a:rPr lang="de-DE" altLang="de-DE"/>
              <a:t>nur innerhalb der Klasse sichtbar</a:t>
            </a:r>
          </a:p>
          <a:p>
            <a:pPr lvl="2" eaLnBrk="1" hangingPunct="1"/>
            <a:r>
              <a:rPr lang="de-DE" altLang="de-DE"/>
              <a:t>stärkste Form der Kapselung, da auf die Attribute und Methoden nur innerhalb der Klasse zugegriffen werden kann</a:t>
            </a:r>
          </a:p>
          <a:p>
            <a:pPr lvl="1" eaLnBrk="1" hangingPunct="1"/>
            <a:r>
              <a:rPr lang="de-DE" altLang="de-DE" b="1"/>
              <a:t>protected</a:t>
            </a:r>
          </a:p>
          <a:p>
            <a:pPr lvl="2" eaLnBrk="1" hangingPunct="1"/>
            <a:r>
              <a:rPr lang="de-DE" altLang="de-DE" b="1"/>
              <a:t>nur innerhalb eines Paketes und in Subklassen (siehe Kapitel 6: Vererbung) sichtbar</a:t>
            </a:r>
          </a:p>
          <a:p>
            <a:pPr lvl="1" eaLnBrk="1" hangingPunct="1"/>
            <a:r>
              <a:rPr lang="de-DE" altLang="de-DE"/>
              <a:t>default</a:t>
            </a:r>
          </a:p>
          <a:p>
            <a:pPr lvl="2" eaLnBrk="1" hangingPunct="1"/>
            <a:r>
              <a:rPr lang="de-DE" altLang="de-DE"/>
              <a:t>nur innerhalb des Paketes sichtbar</a:t>
            </a:r>
          </a:p>
          <a:p>
            <a:pPr lvl="1" eaLnBrk="1" hangingPunct="1"/>
            <a:r>
              <a:rPr lang="de-DE" altLang="de-DE"/>
              <a:t>public</a:t>
            </a:r>
          </a:p>
          <a:p>
            <a:pPr lvl="2" eaLnBrk="1" hangingPunct="1"/>
            <a:r>
              <a:rPr lang="de-DE" altLang="de-DE"/>
              <a:t>von überall sichtbar</a:t>
            </a:r>
          </a:p>
          <a:p>
            <a:pPr lvl="2" eaLnBrk="1" hangingPunct="1"/>
            <a:r>
              <a:rPr lang="de-DE" altLang="de-DE"/>
              <a:t>normalerweise sind die Getter- und Setter-Methoden öffentlich, um auf private Attribute zuzugreifen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83D9548-7A0F-CE41-BB60-E809290877F9}" type="slidenum">
              <a:rPr lang="de-DE" altLang="de-DE" sz="800" b="0">
                <a:solidFill>
                  <a:srgbClr val="969696"/>
                </a:solidFill>
              </a:rPr>
              <a:pPr eaLnBrk="1" hangingPunct="1"/>
              <a:t>118</a:t>
            </a:fld>
            <a:endParaRPr lang="de-DE" altLang="de-DE" sz="800" b="0">
              <a:solidFill>
                <a:srgbClr val="969696"/>
              </a:solidFill>
            </a:endParaRPr>
          </a:p>
        </p:txBody>
      </p:sp>
      <p:sp>
        <p:nvSpPr>
          <p:cNvPr id="120835" name="Rectangle 2"/>
          <p:cNvSpPr>
            <a:spLocks noGrp="1" noChangeArrowheads="1"/>
          </p:cNvSpPr>
          <p:nvPr>
            <p:ph type="title"/>
          </p:nvPr>
        </p:nvSpPr>
        <p:spPr/>
        <p:txBody>
          <a:bodyPr/>
          <a:lstStyle/>
          <a:p>
            <a:pPr eaLnBrk="1" hangingPunct="1"/>
            <a:r>
              <a:rPr lang="de-DE" altLang="de-DE"/>
              <a:t>Methoden überschreiben</a:t>
            </a:r>
          </a:p>
        </p:txBody>
      </p:sp>
      <p:sp>
        <p:nvSpPr>
          <p:cNvPr id="120836" name="Rectangle 3"/>
          <p:cNvSpPr>
            <a:spLocks noGrp="1" noChangeArrowheads="1"/>
          </p:cNvSpPr>
          <p:nvPr>
            <p:ph type="body" idx="1"/>
          </p:nvPr>
        </p:nvSpPr>
        <p:spPr>
          <a:xfrm>
            <a:off x="457200" y="1268413"/>
            <a:ext cx="8229600" cy="5329237"/>
          </a:xfrm>
        </p:spPr>
        <p:txBody>
          <a:bodyPr/>
          <a:lstStyle/>
          <a:p>
            <a:pPr lvl="1" eaLnBrk="1" hangingPunct="1"/>
            <a:r>
              <a:rPr lang="de-DE" altLang="de-DE"/>
              <a:t>Methoden, die bereits in der Superklasse implementiert sind, können in Subklassen neu definiert werden (Überschreiben)</a:t>
            </a:r>
          </a:p>
          <a:p>
            <a:pPr lvl="1" eaLnBrk="1" hangingPunct="1"/>
            <a:r>
              <a:rPr lang="de-DE" altLang="de-DE"/>
              <a:t>zur Laufzeit wird entschieden, welche Methode konkret ausgeführt wird (dynamisches Binden)</a:t>
            </a:r>
          </a:p>
          <a:p>
            <a:pPr lvl="2" eaLnBrk="1" hangingPunct="1"/>
            <a:r>
              <a:rPr lang="de-DE" altLang="de-DE"/>
              <a:t>dabei sucht die JVM zunächst in der Klasse des Referenzdatentyps nach einer passenden Methode</a:t>
            </a:r>
          </a:p>
          <a:p>
            <a:pPr lvl="2" eaLnBrk="1" hangingPunct="1"/>
            <a:r>
              <a:rPr lang="de-DE" altLang="de-DE"/>
              <a:t>wird dort keine passende Methode gefunden, wird die Vererbungshierarchie von unten nach oben nach einer passenden Methode durchsucht</a:t>
            </a:r>
          </a:p>
          <a:p>
            <a:pPr lvl="1" eaLnBrk="1" hangingPunct="1"/>
            <a:r>
              <a:rPr lang="de-DE" altLang="de-DE"/>
              <a:t>dies erfordert zusätzliche Rechnerkapazität und wirkt sich daher negativ auf die Performance aus</a:t>
            </a:r>
          </a:p>
          <a:p>
            <a:pPr lvl="1" eaLnBrk="1" hangingPunct="1"/>
            <a:r>
              <a:rPr lang="de-DE" altLang="de-DE"/>
              <a:t>das Überschreiben kann durch zwei Modifier vermieden werden</a:t>
            </a:r>
          </a:p>
          <a:p>
            <a:pPr lvl="2" eaLnBrk="1" hangingPunct="1"/>
            <a:r>
              <a:rPr lang="de-DE" altLang="de-DE"/>
              <a:t>private </a:t>
            </a:r>
            <a:r>
              <a:rPr lang="de-DE" altLang="de-DE">
                <a:sym typeface="Wingdings" charset="2"/>
              </a:rPr>
              <a:t> Methode ist in Subklasse nicht sichtbar</a:t>
            </a:r>
            <a:endParaRPr lang="de-DE" altLang="de-DE"/>
          </a:p>
          <a:p>
            <a:pPr lvl="2" eaLnBrk="1" hangingPunct="1"/>
            <a:r>
              <a:rPr lang="de-DE" altLang="de-DE"/>
              <a:t>final </a:t>
            </a:r>
            <a:r>
              <a:rPr lang="de-DE" altLang="de-DE">
                <a:sym typeface="Wingdings" charset="2"/>
              </a:rPr>
              <a:t> verhindert explizit das Überschreiben</a:t>
            </a:r>
          </a:p>
          <a:p>
            <a:pPr lvl="1" eaLnBrk="1" hangingPunct="1"/>
            <a:r>
              <a:rPr lang="de-DE" altLang="de-DE">
                <a:sym typeface="Wingdings" charset="2"/>
              </a:rPr>
              <a:t>die Sichtbarkeit bei überschriebenen Methoden darf erhöht aber nicht eingeschränkt werden</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DD609EB-D965-F54F-B259-B09E629E473C}" type="slidenum">
              <a:rPr lang="de-DE" altLang="de-DE" sz="800" b="0">
                <a:solidFill>
                  <a:srgbClr val="969696"/>
                </a:solidFill>
              </a:rPr>
              <a:pPr eaLnBrk="1" hangingPunct="1"/>
              <a:t>119</a:t>
            </a:fld>
            <a:endParaRPr lang="de-DE" altLang="de-DE" sz="800" b="0">
              <a:solidFill>
                <a:srgbClr val="969696"/>
              </a:solidFill>
            </a:endParaRPr>
          </a:p>
        </p:txBody>
      </p:sp>
      <p:sp>
        <p:nvSpPr>
          <p:cNvPr id="121859" name="Rectangle 2"/>
          <p:cNvSpPr>
            <a:spLocks noGrp="1" noChangeArrowheads="1"/>
          </p:cNvSpPr>
          <p:nvPr>
            <p:ph type="title"/>
          </p:nvPr>
        </p:nvSpPr>
        <p:spPr/>
        <p:txBody>
          <a:bodyPr/>
          <a:lstStyle/>
          <a:p>
            <a:pPr eaLnBrk="1" hangingPunct="1"/>
            <a:r>
              <a:rPr lang="de-DE" altLang="de-DE"/>
              <a:t>Weitere Modifier</a:t>
            </a:r>
          </a:p>
        </p:txBody>
      </p:sp>
      <p:sp>
        <p:nvSpPr>
          <p:cNvPr id="121860" name="Rectangle 3"/>
          <p:cNvSpPr>
            <a:spLocks noGrp="1" noChangeArrowheads="1"/>
          </p:cNvSpPr>
          <p:nvPr>
            <p:ph type="body" idx="1"/>
          </p:nvPr>
        </p:nvSpPr>
        <p:spPr>
          <a:xfrm>
            <a:off x="457200" y="1268413"/>
            <a:ext cx="8229600" cy="5256212"/>
          </a:xfrm>
        </p:spPr>
        <p:txBody>
          <a:bodyPr/>
          <a:lstStyle/>
          <a:p>
            <a:pPr lvl="1" eaLnBrk="1" hangingPunct="1"/>
            <a:r>
              <a:rPr lang="de-DE" altLang="de-DE"/>
              <a:t>abstract</a:t>
            </a:r>
          </a:p>
          <a:p>
            <a:pPr lvl="2" eaLnBrk="1" hangingPunct="1"/>
            <a:r>
              <a:rPr lang="de-DE" altLang="de-DE"/>
              <a:t>abstrakte Klassen sind i.d.R. noch nicht ausreichend spezialisiert und dienen nur als grobe Vorlage für Subklassen</a:t>
            </a:r>
          </a:p>
          <a:p>
            <a:pPr lvl="2" eaLnBrk="1" hangingPunct="1"/>
            <a:r>
              <a:rPr lang="de-DE" altLang="de-DE"/>
              <a:t>von abstrakten Klassen können keine Objekte erzeugt werden</a:t>
            </a:r>
          </a:p>
          <a:p>
            <a:pPr lvl="2" eaLnBrk="1" hangingPunct="1"/>
            <a:r>
              <a:rPr lang="de-DE" altLang="de-DE"/>
              <a:t>beinhaltet eine Klasse mind. eine abstrakte Methode, so muss die Klasse abstrakt werden</a:t>
            </a:r>
          </a:p>
          <a:p>
            <a:pPr lvl="2" eaLnBrk="1" hangingPunct="1"/>
            <a:r>
              <a:rPr lang="de-DE" altLang="de-DE"/>
              <a:t>abstrakte Methoden beinhalten nur den Methodenkopf, aber keine Implementierung im Methodenrumpf</a:t>
            </a:r>
          </a:p>
          <a:p>
            <a:pPr lvl="2" eaLnBrk="1" hangingPunct="1"/>
            <a:r>
              <a:rPr lang="de-DE" altLang="de-DE"/>
              <a:t>Subklassen von abstrakten Superklassen müssen alle abstrakten Methoden der Superklasse implementieren (konkrete Klasse) oder selbst abstrakt werden</a:t>
            </a:r>
          </a:p>
          <a:p>
            <a:pPr lvl="1" eaLnBrk="1" hangingPunct="1"/>
            <a:r>
              <a:rPr lang="de-DE" altLang="de-DE"/>
              <a:t>final</a:t>
            </a:r>
          </a:p>
          <a:p>
            <a:pPr lvl="2" eaLnBrk="1" hangingPunct="1"/>
            <a:r>
              <a:rPr lang="de-DE" altLang="de-DE"/>
              <a:t>Klassen, die mit dem Modifier final versehen sind, dürfen nicht weiter abgeleitet werden</a:t>
            </a:r>
          </a:p>
          <a:p>
            <a:pPr lvl="2" eaLnBrk="1" hangingPunct="1"/>
            <a:r>
              <a:rPr lang="de-DE" altLang="de-DE"/>
              <a:t>Methoden mit dem Modifier final dürfen nicht überschrieben werden</a:t>
            </a:r>
          </a:p>
          <a:p>
            <a:pPr lvl="2" eaLnBrk="1" hangingPunct="1"/>
            <a:r>
              <a:rPr lang="de-DE" altLang="de-DE"/>
              <a:t>final-Attribute sind Konstanten, deren Wert sich nicht verändern darf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CF9ADE2-D5AD-8441-A567-2B7B84196EC8}" type="slidenum">
              <a:rPr lang="de-DE" altLang="de-DE" sz="800" b="0">
                <a:solidFill>
                  <a:srgbClr val="969696"/>
                </a:solidFill>
              </a:rPr>
              <a:pPr eaLnBrk="1" hangingPunct="1"/>
              <a:t>12</a:t>
            </a:fld>
            <a:endParaRPr lang="de-DE" altLang="de-DE" sz="800" b="0">
              <a:solidFill>
                <a:srgbClr val="969696"/>
              </a:solidFill>
            </a:endParaRPr>
          </a:p>
        </p:txBody>
      </p:sp>
      <p:sp>
        <p:nvSpPr>
          <p:cNvPr id="14339" name="Rectangle 2"/>
          <p:cNvSpPr>
            <a:spLocks noGrp="1" noChangeArrowheads="1"/>
          </p:cNvSpPr>
          <p:nvPr>
            <p:ph type="title"/>
          </p:nvPr>
        </p:nvSpPr>
        <p:spPr/>
        <p:txBody>
          <a:bodyPr/>
          <a:lstStyle/>
          <a:p>
            <a:pPr eaLnBrk="1" hangingPunct="1"/>
            <a:r>
              <a:rPr lang="de-DE" altLang="de-DE"/>
              <a:t>Eigenschaften von Algorithmen</a:t>
            </a:r>
          </a:p>
        </p:txBody>
      </p:sp>
      <p:sp>
        <p:nvSpPr>
          <p:cNvPr id="14340" name="Rectangle 3"/>
          <p:cNvSpPr>
            <a:spLocks noGrp="1" noChangeArrowheads="1"/>
          </p:cNvSpPr>
          <p:nvPr>
            <p:ph type="body" idx="1"/>
          </p:nvPr>
        </p:nvSpPr>
        <p:spPr/>
        <p:txBody>
          <a:bodyPr/>
          <a:lstStyle/>
          <a:p>
            <a:pPr eaLnBrk="1" hangingPunct="1"/>
            <a:r>
              <a:rPr lang="de-DE" altLang="de-DE"/>
              <a:t>Terminierung</a:t>
            </a:r>
          </a:p>
          <a:p>
            <a:pPr lvl="1" eaLnBrk="1" hangingPunct="1"/>
            <a:r>
              <a:rPr lang="de-DE" altLang="de-DE"/>
              <a:t>bricht nach endlich vielen Schritten ab</a:t>
            </a:r>
          </a:p>
          <a:p>
            <a:pPr lvl="1" eaLnBrk="1" hangingPunct="1"/>
            <a:endParaRPr lang="de-DE" altLang="de-DE"/>
          </a:p>
          <a:p>
            <a:pPr eaLnBrk="1" hangingPunct="1"/>
            <a:r>
              <a:rPr lang="de-DE" altLang="de-DE"/>
              <a:t>Determinismus</a:t>
            </a:r>
          </a:p>
          <a:p>
            <a:pPr lvl="1" eaLnBrk="1" hangingPunct="1"/>
            <a:r>
              <a:rPr lang="de-DE" altLang="de-DE"/>
              <a:t>legt die „Wahlfreiheit“ fest</a:t>
            </a:r>
          </a:p>
          <a:p>
            <a:pPr lvl="1" eaLnBrk="1" hangingPunct="1"/>
            <a:endParaRPr lang="de-DE" altLang="de-DE"/>
          </a:p>
          <a:p>
            <a:pPr lvl="1" eaLnBrk="1" hangingPunct="1"/>
            <a:r>
              <a:rPr lang="de-DE" altLang="de-DE"/>
              <a:t>deterministischer Ablauf</a:t>
            </a:r>
          </a:p>
          <a:p>
            <a:pPr lvl="2" eaLnBrk="1" hangingPunct="1"/>
            <a:r>
              <a:rPr lang="de-DE" altLang="de-DE"/>
              <a:t>legt eindeutige Vorgabe der Schrittfolge der auszuführenden Schritte fest</a:t>
            </a:r>
          </a:p>
          <a:p>
            <a:pPr lvl="1" eaLnBrk="1" hangingPunct="1"/>
            <a:r>
              <a:rPr lang="de-DE" altLang="de-DE"/>
              <a:t>determiniertes Ergebnis</a:t>
            </a:r>
          </a:p>
          <a:p>
            <a:pPr lvl="2" eaLnBrk="1" hangingPunct="1"/>
            <a:r>
              <a:rPr lang="de-DE" altLang="de-DE"/>
              <a:t>wird immer dann geliefert, wenn bei vorgegebener Eingabe ein eindeutiges Ergebnis geliefert wird - auch bei mehrfacher Durchführung mit denselben Eingabeparametern</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42645A2-C12D-9F40-9067-99F593B657E6}" type="slidenum">
              <a:rPr lang="de-DE" altLang="de-DE" sz="800" b="0">
                <a:solidFill>
                  <a:srgbClr val="969696"/>
                </a:solidFill>
              </a:rPr>
              <a:pPr eaLnBrk="1" hangingPunct="1"/>
              <a:t>120</a:t>
            </a:fld>
            <a:endParaRPr lang="de-DE" altLang="de-DE" sz="800" b="0">
              <a:solidFill>
                <a:srgbClr val="969696"/>
              </a:solidFill>
            </a:endParaRPr>
          </a:p>
        </p:txBody>
      </p:sp>
      <p:sp>
        <p:nvSpPr>
          <p:cNvPr id="122883" name="Rectangle 2"/>
          <p:cNvSpPr>
            <a:spLocks noGrp="1" noChangeArrowheads="1"/>
          </p:cNvSpPr>
          <p:nvPr>
            <p:ph type="title"/>
          </p:nvPr>
        </p:nvSpPr>
        <p:spPr/>
        <p:txBody>
          <a:bodyPr/>
          <a:lstStyle/>
          <a:p>
            <a:pPr eaLnBrk="1" hangingPunct="1"/>
            <a:r>
              <a:rPr lang="de-DE" altLang="de-DE"/>
              <a:t>Bedeutung von this und super</a:t>
            </a:r>
          </a:p>
        </p:txBody>
      </p:sp>
      <p:sp>
        <p:nvSpPr>
          <p:cNvPr id="122884" name="Rectangle 3"/>
          <p:cNvSpPr>
            <a:spLocks noGrp="1" noChangeArrowheads="1"/>
          </p:cNvSpPr>
          <p:nvPr>
            <p:ph type="body" idx="1"/>
          </p:nvPr>
        </p:nvSpPr>
        <p:spPr>
          <a:xfrm>
            <a:off x="457200" y="1268413"/>
            <a:ext cx="8229600" cy="5400675"/>
          </a:xfrm>
        </p:spPr>
        <p:txBody>
          <a:bodyPr/>
          <a:lstStyle/>
          <a:p>
            <a:pPr lvl="1" eaLnBrk="1" hangingPunct="1"/>
            <a:r>
              <a:rPr lang="de-DE" altLang="de-DE"/>
              <a:t>mit dem Ausdruck super kann aus einer abgeleiteten Klasse mithilfe der Punktnotation auf Attribute und Methoden der Superklasse zugegriffen werden</a:t>
            </a:r>
          </a:p>
          <a:p>
            <a:pPr lvl="1" eaLnBrk="1" hangingPunct="1"/>
            <a:r>
              <a:rPr lang="de-DE" altLang="de-DE"/>
              <a:t>ein kaskadierender Aufruf super.super.x() ist nicht möglich</a:t>
            </a:r>
          </a:p>
          <a:p>
            <a:pPr lvl="1" eaLnBrk="1" hangingPunct="1"/>
            <a:r>
              <a:rPr lang="de-DE" altLang="de-DE"/>
              <a:t>this ist eine Referenzvariable, die beim Anlegen des Objekts automatisch erzeugt wird und auf das aktuelle Objekt zeigt</a:t>
            </a:r>
          </a:p>
          <a:p>
            <a:pPr lvl="1" eaLnBrk="1" hangingPunct="1"/>
            <a:r>
              <a:rPr lang="de-DE" altLang="de-DE"/>
              <a:t>über die this-Referenz können eigene Methoden, Instanz- und Klassenattribute angesprochen werden</a:t>
            </a:r>
          </a:p>
          <a:p>
            <a:pPr lvl="1" eaLnBrk="1" hangingPunct="1"/>
            <a:r>
              <a:rPr lang="de-DE" altLang="de-DE"/>
              <a:t>mithilfe von this(Übergabeparamter) oder super(Übergabeparameter) können Konstruktoren verkettet werden</a:t>
            </a:r>
          </a:p>
          <a:p>
            <a:pPr lvl="1" eaLnBrk="1" hangingPunct="1"/>
            <a:r>
              <a:rPr lang="de-DE" altLang="de-DE"/>
              <a:t>this() und super() müssen bei verketteten Konstruktoraufrufen immer die als erste Anweisung im Konstruktor stehen</a:t>
            </a:r>
          </a:p>
          <a:p>
            <a:pPr lvl="1" eaLnBrk="1" hangingPunct="1"/>
            <a:r>
              <a:rPr lang="de-DE" altLang="de-DE"/>
              <a:t>this() verweist auf Konstruktoren der aktuellen und super() auf Konstruktoren der Superklasse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663A5A21-DF4E-EE4E-A64E-EE841E9BC934}" type="slidenum">
              <a:rPr lang="de-DE" altLang="de-DE" sz="800" b="0">
                <a:solidFill>
                  <a:srgbClr val="969696"/>
                </a:solidFill>
              </a:rPr>
              <a:pPr eaLnBrk="1" hangingPunct="1"/>
              <a:t>121</a:t>
            </a:fld>
            <a:endParaRPr lang="de-DE" altLang="de-DE" sz="800" b="0">
              <a:solidFill>
                <a:srgbClr val="969696"/>
              </a:solidFill>
            </a:endParaRPr>
          </a:p>
        </p:txBody>
      </p:sp>
      <p:sp>
        <p:nvSpPr>
          <p:cNvPr id="123907" name="Rectangle 2"/>
          <p:cNvSpPr>
            <a:spLocks noGrp="1" noChangeArrowheads="1"/>
          </p:cNvSpPr>
          <p:nvPr>
            <p:ph type="title"/>
          </p:nvPr>
        </p:nvSpPr>
        <p:spPr/>
        <p:txBody>
          <a:bodyPr/>
          <a:lstStyle/>
          <a:p>
            <a:pPr eaLnBrk="1" hangingPunct="1"/>
            <a:r>
              <a:rPr lang="de-DE" altLang="de-DE"/>
              <a:t>Narrowing cast</a:t>
            </a:r>
          </a:p>
        </p:txBody>
      </p:sp>
      <p:sp>
        <p:nvSpPr>
          <p:cNvPr id="123908" name="Rectangle 3"/>
          <p:cNvSpPr>
            <a:spLocks noGrp="1" noChangeArrowheads="1"/>
          </p:cNvSpPr>
          <p:nvPr>
            <p:ph type="body" idx="1"/>
          </p:nvPr>
        </p:nvSpPr>
        <p:spPr/>
        <p:txBody>
          <a:bodyPr/>
          <a:lstStyle/>
          <a:p>
            <a:pPr lvl="1" eaLnBrk="1" hangingPunct="1"/>
            <a:r>
              <a:rPr lang="de-DE" altLang="de-DE"/>
              <a:t>Objekte von Subklassen können in Referenzvariablen gespeichert werden, die vom Typ ihrer Superklasse sind</a:t>
            </a:r>
          </a:p>
          <a:p>
            <a:pPr lvl="1" eaLnBrk="1" hangingPunct="1"/>
            <a:r>
              <a:rPr lang="de-DE" altLang="de-DE"/>
              <a:t>dabei wird nur die Sicht auf die Objekte beschränkt, d.h. es sind nur noch die Attribute und Methoden sichtbar, die in der Superklasse deklariert sind</a:t>
            </a:r>
          </a:p>
          <a:p>
            <a:pPr lvl="1" eaLnBrk="1" hangingPunct="1"/>
            <a:r>
              <a:rPr lang="de-DE" altLang="de-DE"/>
              <a:t>die subklassen-spezifischen Attribute und Methoden sind noch vorhanden, aber vorübergehend ausgeblendet</a:t>
            </a:r>
          </a:p>
          <a:p>
            <a:pPr lvl="1" eaLnBrk="1" hangingPunct="1"/>
            <a:r>
              <a:rPr lang="de-DE" altLang="de-DE"/>
              <a:t>der narrowing cast beschreibt also den Wechsel von einer Sicht mit mehr auf eine Sicht mit weniger Details bei einem Objekt</a:t>
            </a:r>
          </a:p>
          <a:p>
            <a:pPr lvl="1" eaLnBrk="1" hangingPunct="1"/>
            <a:r>
              <a:rPr lang="de-DE" altLang="de-DE"/>
              <a:t>der narrowing cast ist ein wesentliches Prinzip im Vererbungskonzept von Java</a:t>
            </a:r>
          </a:p>
          <a:p>
            <a:pPr lvl="1" eaLnBrk="1" hangingPunct="1"/>
            <a:r>
              <a:rPr lang="de-DE" altLang="de-DE"/>
              <a:t>der narrowing cast ist eine wesentliche Voraussetzung für die Polymorphie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2BC23BE-AA3D-A741-A47E-EEBD978770C0}" type="slidenum">
              <a:rPr lang="de-DE" altLang="de-DE" sz="800" b="0">
                <a:solidFill>
                  <a:srgbClr val="969696"/>
                </a:solidFill>
              </a:rPr>
              <a:pPr eaLnBrk="1" hangingPunct="1"/>
              <a:t>122</a:t>
            </a:fld>
            <a:endParaRPr lang="de-DE" altLang="de-DE" sz="800" b="0">
              <a:solidFill>
                <a:srgbClr val="969696"/>
              </a:solidFill>
            </a:endParaRPr>
          </a:p>
        </p:txBody>
      </p:sp>
      <p:sp>
        <p:nvSpPr>
          <p:cNvPr id="124931" name="Rectangle 2"/>
          <p:cNvSpPr>
            <a:spLocks noGrp="1" noChangeArrowheads="1"/>
          </p:cNvSpPr>
          <p:nvPr>
            <p:ph type="title"/>
          </p:nvPr>
        </p:nvSpPr>
        <p:spPr/>
        <p:txBody>
          <a:bodyPr/>
          <a:lstStyle/>
          <a:p>
            <a:pPr eaLnBrk="1" hangingPunct="1"/>
            <a:r>
              <a:rPr lang="de-DE" altLang="de-DE"/>
              <a:t>Widening cast</a:t>
            </a:r>
          </a:p>
        </p:txBody>
      </p:sp>
      <p:sp>
        <p:nvSpPr>
          <p:cNvPr id="124932" name="Rectangle 3"/>
          <p:cNvSpPr>
            <a:spLocks noGrp="1" noChangeArrowheads="1"/>
          </p:cNvSpPr>
          <p:nvPr>
            <p:ph type="body" idx="1"/>
          </p:nvPr>
        </p:nvSpPr>
        <p:spPr>
          <a:xfrm>
            <a:off x="457200" y="1268413"/>
            <a:ext cx="8229600" cy="5329237"/>
          </a:xfrm>
        </p:spPr>
        <p:txBody>
          <a:bodyPr/>
          <a:lstStyle/>
          <a:p>
            <a:pPr lvl="1" eaLnBrk="1" hangingPunct="1"/>
            <a:r>
              <a:rPr lang="de-DE" altLang="de-DE"/>
              <a:t>stellt die Umkehrung des narrowing cast dar</a:t>
            </a:r>
          </a:p>
          <a:p>
            <a:pPr lvl="1" eaLnBrk="1" hangingPunct="1"/>
            <a:r>
              <a:rPr lang="de-DE" altLang="de-DE"/>
              <a:t>Referenzen auf Objekte, die in einer Referenzvariable vom Typ der Superklasse gespeichert sind, sollen in einer Referenzvariable vom Typ der Subklasse gespeichert werden</a:t>
            </a:r>
          </a:p>
          <a:p>
            <a:pPr lvl="1" eaLnBrk="1" hangingPunct="1"/>
            <a:r>
              <a:rPr lang="de-DE" altLang="de-DE"/>
              <a:t>es handelt sich dabei um eine unsichere Konvertierung</a:t>
            </a:r>
          </a:p>
          <a:p>
            <a:pPr lvl="2" eaLnBrk="1" hangingPunct="1"/>
            <a:r>
              <a:rPr lang="de-DE" altLang="de-DE"/>
              <a:t>es muss sichergestellt werden, dass es sich bei den Referenzen um Referenzen auf Objekte der Subklasse handelt</a:t>
            </a:r>
          </a:p>
          <a:p>
            <a:pPr lvl="2" eaLnBrk="1" hangingPunct="1"/>
            <a:r>
              <a:rPr lang="de-DE" altLang="de-DE"/>
              <a:t>vor der Umwandlung muss der Typ der Referenz mit dem Operator instanceof überprüft werden</a:t>
            </a:r>
            <a:br>
              <a:rPr lang="de-DE" altLang="de-DE"/>
            </a:br>
            <a:r>
              <a:rPr lang="de-DE" altLang="de-DE"/>
              <a:t> </a:t>
            </a:r>
            <a:r>
              <a:rPr lang="de-DE" altLang="de-DE">
                <a:sym typeface="Wingdings" charset="2"/>
              </a:rPr>
              <a:t></a:t>
            </a:r>
            <a:r>
              <a:rPr lang="de-DE" altLang="de-DE"/>
              <a:t> referenzvariable instanceof Subklasse muss true ergeben</a:t>
            </a:r>
          </a:p>
          <a:p>
            <a:pPr lvl="2" eaLnBrk="1" hangingPunct="1"/>
            <a:r>
              <a:rPr lang="de-DE" altLang="de-DE"/>
              <a:t>bei der Durchführung muss ein expliziter Cast auf den Typ der Subklasse durchgeführt werden</a:t>
            </a:r>
            <a:br>
              <a:rPr lang="de-DE" altLang="de-DE"/>
            </a:br>
            <a:r>
              <a:rPr lang="de-DE" altLang="de-DE"/>
              <a:t>refSubklasse = (Subklasse)referenzdatentyp;</a:t>
            </a:r>
          </a:p>
          <a:p>
            <a:pPr lvl="1" eaLnBrk="1" hangingPunct="1"/>
            <a:r>
              <a:rPr lang="de-DE" altLang="de-DE"/>
              <a:t>der widening cast wechselt von einer Sicht mit weniger auf eine Sicht mit mehr Details und blendet die subklassen-spezifischen Attribute und Methoden wieder ein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C73A12B-D9AD-F44F-82F9-3BF5AAEFEB54}" type="slidenum">
              <a:rPr lang="de-DE" altLang="de-DE" sz="800" b="0">
                <a:solidFill>
                  <a:srgbClr val="969696"/>
                </a:solidFill>
              </a:rPr>
              <a:pPr eaLnBrk="1" hangingPunct="1"/>
              <a:t>123</a:t>
            </a:fld>
            <a:endParaRPr lang="de-DE" altLang="de-DE" sz="800" b="0">
              <a:solidFill>
                <a:srgbClr val="969696"/>
              </a:solidFill>
            </a:endParaRPr>
          </a:p>
        </p:txBody>
      </p:sp>
      <p:sp>
        <p:nvSpPr>
          <p:cNvPr id="125955" name="Rectangle 2"/>
          <p:cNvSpPr>
            <a:spLocks noGrp="1" noChangeArrowheads="1"/>
          </p:cNvSpPr>
          <p:nvPr>
            <p:ph type="title"/>
          </p:nvPr>
        </p:nvSpPr>
        <p:spPr/>
        <p:txBody>
          <a:bodyPr/>
          <a:lstStyle/>
          <a:p>
            <a:pPr eaLnBrk="1" hangingPunct="1"/>
            <a:r>
              <a:rPr lang="de-DE" altLang="de-DE"/>
              <a:t>Polymorphie</a:t>
            </a:r>
          </a:p>
        </p:txBody>
      </p:sp>
      <p:sp>
        <p:nvSpPr>
          <p:cNvPr id="125956" name="Rectangle 3"/>
          <p:cNvSpPr>
            <a:spLocks noGrp="1" noChangeArrowheads="1"/>
          </p:cNvSpPr>
          <p:nvPr>
            <p:ph type="body" idx="1"/>
          </p:nvPr>
        </p:nvSpPr>
        <p:spPr>
          <a:xfrm>
            <a:off x="457200" y="1196975"/>
            <a:ext cx="8229600" cy="4979988"/>
          </a:xfrm>
        </p:spPr>
        <p:txBody>
          <a:bodyPr/>
          <a:lstStyle/>
          <a:p>
            <a:pPr lvl="1" eaLnBrk="1" hangingPunct="1"/>
            <a:r>
              <a:rPr lang="de-DE" altLang="de-DE" dirty="0"/>
              <a:t>neben der Kapselung und der Vererbung ein weiteres Grundkonzept in der objektorientierten Programmierung</a:t>
            </a:r>
          </a:p>
          <a:p>
            <a:pPr lvl="1" eaLnBrk="1" hangingPunct="1"/>
            <a:r>
              <a:rPr lang="de-DE" altLang="de-DE" dirty="0"/>
              <a:t>bedeutet die Vielgestaltigkeit von Objekten</a:t>
            </a:r>
          </a:p>
          <a:p>
            <a:pPr lvl="1" eaLnBrk="1" hangingPunct="1"/>
            <a:r>
              <a:rPr lang="de-DE" altLang="de-DE" dirty="0"/>
              <a:t>basiert auf dem Konzept des dynamischen Bindens</a:t>
            </a:r>
          </a:p>
          <a:p>
            <a:pPr lvl="1" eaLnBrk="1" hangingPunct="1"/>
            <a:r>
              <a:rPr lang="de-DE" altLang="de-DE" dirty="0"/>
              <a:t>gleiche Methodenaufrufe rufen unterschiedliche Verhaltensweisen der Objekte hervor</a:t>
            </a:r>
          </a:p>
          <a:p>
            <a:pPr lvl="1" eaLnBrk="1" hangingPunct="1"/>
            <a:r>
              <a:rPr lang="de-DE" altLang="de-DE" dirty="0"/>
              <a:t>ein einfaches Beispiel</a:t>
            </a:r>
          </a:p>
          <a:p>
            <a:pPr lvl="1" eaLnBrk="1" hangingPunct="1"/>
            <a:endParaRPr lang="de-DE" altLang="de-DE" dirty="0"/>
          </a:p>
          <a:p>
            <a:pPr lvl="1" eaLnBrk="1" hangingPunct="1"/>
            <a:endParaRPr lang="de-DE" altLang="de-DE" dirty="0"/>
          </a:p>
        </p:txBody>
      </p:sp>
      <p:pic>
        <p:nvPicPr>
          <p:cNvPr id="1259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195888"/>
            <a:ext cx="18002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AutoShape 8"/>
          <p:cNvSpPr>
            <a:spLocks noChangeArrowheads="1"/>
          </p:cNvSpPr>
          <p:nvPr/>
        </p:nvSpPr>
        <p:spPr bwMode="auto">
          <a:xfrm>
            <a:off x="1260475" y="4787900"/>
            <a:ext cx="212725" cy="112713"/>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cxnSp>
        <p:nvCxnSpPr>
          <p:cNvPr id="125960" name="AutoShape 12"/>
          <p:cNvCxnSpPr>
            <a:cxnSpLocks noChangeShapeType="1"/>
            <a:endCxn id="125959" idx="3"/>
          </p:cNvCxnSpPr>
          <p:nvPr/>
        </p:nvCxnSpPr>
        <p:spPr bwMode="auto">
          <a:xfrm flipH="1" flipV="1">
            <a:off x="1366838" y="4900613"/>
            <a:ext cx="1587" cy="2952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pic>
        <p:nvPicPr>
          <p:cNvPr id="12596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5195888"/>
            <a:ext cx="18002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5963" name="AutoShape 17"/>
          <p:cNvCxnSpPr>
            <a:cxnSpLocks noChangeShapeType="1"/>
            <a:stCxn id="125959" idx="3"/>
          </p:cNvCxnSpPr>
          <p:nvPr/>
        </p:nvCxnSpPr>
        <p:spPr bwMode="auto">
          <a:xfrm rot="16200000" flipH="1">
            <a:off x="2192338" y="4075113"/>
            <a:ext cx="295275" cy="194627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pic>
        <p:nvPicPr>
          <p:cNvPr id="2" name="Bild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88" y="4526681"/>
            <a:ext cx="5647537" cy="1998663"/>
          </a:xfrm>
          <a:prstGeom prst="rect">
            <a:avLst/>
          </a:prstGeom>
        </p:spPr>
      </p:pic>
      <p:sp>
        <p:nvSpPr>
          <p:cNvPr id="125961" name="Text Box 13"/>
          <p:cNvSpPr txBox="1">
            <a:spLocks noChangeArrowheads="1"/>
          </p:cNvSpPr>
          <p:nvPr/>
        </p:nvSpPr>
        <p:spPr bwMode="auto">
          <a:xfrm>
            <a:off x="4490913" y="3284984"/>
            <a:ext cx="3816350" cy="2474912"/>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dirty="0" err="1">
                <a:latin typeface="Times New Roman" charset="0"/>
              </a:rPr>
              <a:t>package</a:t>
            </a:r>
            <a:r>
              <a:rPr lang="de-DE" altLang="de-DE" sz="1200" b="0" dirty="0">
                <a:latin typeface="Times New Roman" charset="0"/>
              </a:rPr>
              <a:t> prog1.demos.objekt;</a:t>
            </a:r>
          </a:p>
          <a:p>
            <a:pPr eaLnBrk="1" hangingPunct="1"/>
            <a:r>
              <a:rPr lang="de-DE" altLang="de-DE" sz="1200" dirty="0" err="1">
                <a:latin typeface="Times New Roman" charset="0"/>
              </a:rPr>
              <a:t>class</a:t>
            </a:r>
            <a:r>
              <a:rPr lang="de-DE" altLang="de-DE" sz="1200" b="0" dirty="0">
                <a:latin typeface="Times New Roman" charset="0"/>
              </a:rPr>
              <a:t> </a:t>
            </a:r>
            <a:r>
              <a:rPr lang="de-DE" altLang="de-DE" sz="1200" b="0" dirty="0" err="1">
                <a:latin typeface="Times New Roman" charset="0"/>
              </a:rPr>
              <a:t>AutoTest</a:t>
            </a:r>
            <a:r>
              <a:rPr lang="de-DE" altLang="de-DE" sz="1200" b="0" dirty="0">
                <a:latin typeface="Times New Roman" charset="0"/>
              </a:rPr>
              <a:t> {</a:t>
            </a:r>
          </a:p>
          <a:p>
            <a:pPr eaLnBrk="1" hangingPunct="1"/>
            <a:r>
              <a:rPr lang="de-DE" altLang="de-DE" sz="1200" b="0" dirty="0">
                <a:latin typeface="Times New Roman" charset="0"/>
              </a:rPr>
              <a:t>	</a:t>
            </a:r>
            <a:r>
              <a:rPr lang="de-DE" altLang="de-DE" sz="1200" dirty="0" err="1">
                <a:latin typeface="Times New Roman" charset="0"/>
              </a:rPr>
              <a:t>public</a:t>
            </a:r>
            <a:r>
              <a:rPr lang="de-DE" altLang="de-DE" sz="1200" dirty="0">
                <a:latin typeface="Times New Roman" charset="0"/>
              </a:rPr>
              <a:t> </a:t>
            </a:r>
            <a:r>
              <a:rPr lang="de-DE" altLang="de-DE" sz="1200" dirty="0" err="1">
                <a:latin typeface="Times New Roman" charset="0"/>
              </a:rPr>
              <a:t>static</a:t>
            </a:r>
            <a:r>
              <a:rPr lang="de-DE" altLang="de-DE" sz="1200" dirty="0">
                <a:latin typeface="Times New Roman" charset="0"/>
              </a:rPr>
              <a:t> </a:t>
            </a:r>
            <a:r>
              <a:rPr lang="de-DE" altLang="de-DE" sz="1200" dirty="0" err="1">
                <a:latin typeface="Times New Roman" charset="0"/>
              </a:rPr>
              <a:t>void</a:t>
            </a:r>
            <a:r>
              <a:rPr lang="de-DE" altLang="de-DE" sz="1200" b="0" dirty="0">
                <a:latin typeface="Times New Roman" charset="0"/>
              </a:rPr>
              <a:t> </a:t>
            </a:r>
            <a:r>
              <a:rPr lang="de-DE" altLang="de-DE" sz="1200" b="0" dirty="0" err="1">
                <a:latin typeface="Times New Roman" charset="0"/>
              </a:rPr>
              <a:t>main</a:t>
            </a:r>
            <a:r>
              <a:rPr lang="de-DE" altLang="de-DE" sz="1200" b="0" dirty="0">
                <a:latin typeface="Times New Roman" charset="0"/>
              </a:rPr>
              <a:t>(String[] </a:t>
            </a:r>
            <a:r>
              <a:rPr lang="de-DE" altLang="de-DE" sz="1200" b="0" dirty="0" err="1">
                <a:latin typeface="Times New Roman" charset="0"/>
              </a:rPr>
              <a:t>args</a:t>
            </a:r>
            <a:r>
              <a:rPr lang="de-DE" altLang="de-DE" sz="1200" b="0" dirty="0">
                <a:latin typeface="Times New Roman" charset="0"/>
              </a:rPr>
              <a:t>) {</a:t>
            </a:r>
          </a:p>
          <a:p>
            <a:pPr eaLnBrk="1" hangingPunct="1"/>
            <a:endParaRPr lang="de-DE" altLang="de-DE" sz="1200" b="0" dirty="0">
              <a:latin typeface="Times New Roman" charset="0"/>
            </a:endParaRPr>
          </a:p>
          <a:p>
            <a:pPr eaLnBrk="1" hangingPunct="1"/>
            <a:r>
              <a:rPr lang="de-DE" altLang="de-DE" sz="1200" b="0" dirty="0">
                <a:latin typeface="Times New Roman" charset="0"/>
              </a:rPr>
              <a:t>		Tier[] x = </a:t>
            </a:r>
            <a:r>
              <a:rPr lang="de-DE" altLang="de-DE" sz="1200" dirty="0" err="1">
                <a:latin typeface="Times New Roman" charset="0"/>
              </a:rPr>
              <a:t>new</a:t>
            </a:r>
            <a:r>
              <a:rPr lang="de-DE" altLang="de-DE" sz="1200" b="0" dirty="0">
                <a:latin typeface="Times New Roman" charset="0"/>
              </a:rPr>
              <a:t> Tier[2];</a:t>
            </a:r>
          </a:p>
          <a:p>
            <a:pPr eaLnBrk="1" hangingPunct="1"/>
            <a:endParaRPr lang="de-DE" altLang="de-DE" sz="1200" b="0" dirty="0">
              <a:latin typeface="Times New Roman" charset="0"/>
            </a:endParaRPr>
          </a:p>
          <a:p>
            <a:pPr eaLnBrk="1" hangingPunct="1"/>
            <a:r>
              <a:rPr lang="de-DE" altLang="de-DE" sz="1200" b="0" dirty="0">
                <a:latin typeface="Times New Roman" charset="0"/>
              </a:rPr>
              <a:t>		x[0] = </a:t>
            </a:r>
            <a:r>
              <a:rPr lang="de-DE" altLang="de-DE" sz="1200" dirty="0" err="1">
                <a:latin typeface="Times New Roman" charset="0"/>
              </a:rPr>
              <a:t>new</a:t>
            </a:r>
            <a:r>
              <a:rPr lang="de-DE" altLang="de-DE" sz="1200" b="0" dirty="0">
                <a:latin typeface="Times New Roman" charset="0"/>
              </a:rPr>
              <a:t> Hund(); </a:t>
            </a:r>
            <a:r>
              <a:rPr lang="de-DE" altLang="de-DE" sz="1200" b="0" dirty="0">
                <a:solidFill>
                  <a:srgbClr val="969696"/>
                </a:solidFill>
                <a:latin typeface="Times New Roman" charset="0"/>
              </a:rPr>
              <a:t>//</a:t>
            </a:r>
            <a:r>
              <a:rPr lang="de-DE" altLang="de-DE" sz="1200" b="0" dirty="0" err="1">
                <a:solidFill>
                  <a:srgbClr val="969696"/>
                </a:solidFill>
                <a:latin typeface="Times New Roman" charset="0"/>
              </a:rPr>
              <a:t>Narrowing</a:t>
            </a:r>
            <a:r>
              <a:rPr lang="de-DE" altLang="de-DE" sz="1200" b="0" dirty="0">
                <a:solidFill>
                  <a:srgbClr val="969696"/>
                </a:solidFill>
                <a:latin typeface="Times New Roman" charset="0"/>
              </a:rPr>
              <a:t> Cast</a:t>
            </a:r>
            <a:r>
              <a:rPr lang="de-DE" altLang="de-DE" sz="1200" b="0" dirty="0">
                <a:latin typeface="Times New Roman" charset="0"/>
              </a:rPr>
              <a:t>		x[1] = </a:t>
            </a:r>
            <a:r>
              <a:rPr lang="de-DE" altLang="de-DE" sz="1200" dirty="0" err="1">
                <a:latin typeface="Times New Roman" charset="0"/>
              </a:rPr>
              <a:t>new</a:t>
            </a:r>
            <a:r>
              <a:rPr lang="de-DE" altLang="de-DE" sz="1200" b="0" dirty="0">
                <a:latin typeface="Times New Roman" charset="0"/>
              </a:rPr>
              <a:t> Vogel();</a:t>
            </a:r>
            <a:r>
              <a:rPr lang="de-DE" altLang="de-DE" sz="1200" dirty="0"/>
              <a:t> </a:t>
            </a:r>
            <a:r>
              <a:rPr lang="de-DE" altLang="de-DE" sz="1200" b="0" dirty="0">
                <a:solidFill>
                  <a:srgbClr val="969696"/>
                </a:solidFill>
                <a:latin typeface="Times New Roman" charset="0"/>
              </a:rPr>
              <a:t>//</a:t>
            </a:r>
            <a:r>
              <a:rPr lang="de-DE" altLang="de-DE" sz="1200" b="0" dirty="0" err="1">
                <a:solidFill>
                  <a:srgbClr val="969696"/>
                </a:solidFill>
                <a:latin typeface="Times New Roman" charset="0"/>
              </a:rPr>
              <a:t>Narrowing</a:t>
            </a:r>
            <a:r>
              <a:rPr lang="de-DE" altLang="de-DE" sz="1200" b="0" dirty="0">
                <a:solidFill>
                  <a:srgbClr val="969696"/>
                </a:solidFill>
                <a:latin typeface="Times New Roman" charset="0"/>
              </a:rPr>
              <a:t> Cast</a:t>
            </a:r>
          </a:p>
          <a:p>
            <a:pPr eaLnBrk="1" hangingPunct="1"/>
            <a:r>
              <a:rPr lang="de-DE" altLang="de-DE" sz="1200" b="0" dirty="0">
                <a:latin typeface="Times New Roman" charset="0"/>
              </a:rPr>
              <a:t>		</a:t>
            </a:r>
          </a:p>
          <a:p>
            <a:pPr eaLnBrk="1" hangingPunct="1"/>
            <a:r>
              <a:rPr lang="de-DE" altLang="de-DE" sz="1200" b="0" dirty="0">
                <a:latin typeface="Times New Roman" charset="0"/>
              </a:rPr>
              <a:t>		x[0].atmen();</a:t>
            </a:r>
          </a:p>
          <a:p>
            <a:pPr eaLnBrk="1" hangingPunct="1"/>
            <a:r>
              <a:rPr lang="de-DE" altLang="de-DE" sz="1200" b="0" dirty="0">
                <a:latin typeface="Times New Roman" charset="0"/>
              </a:rPr>
              <a:t>		x[1].atmen();</a:t>
            </a:r>
          </a:p>
          <a:p>
            <a:pPr eaLnBrk="1" hangingPunct="1"/>
            <a:r>
              <a:rPr lang="de-DE" altLang="de-DE" sz="1200" b="0" dirty="0">
                <a:latin typeface="Times New Roman" charset="0"/>
              </a:rPr>
              <a:t>	}</a:t>
            </a:r>
          </a:p>
          <a:p>
            <a:pPr eaLnBrk="1" hangingPunct="1"/>
            <a:r>
              <a:rPr lang="de-DE" altLang="de-DE" sz="1200" b="0" dirty="0">
                <a:latin typeface="Times New Roman" charset="0"/>
              </a:rPr>
              <a: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lang="de-DE" altLang="de-DE"/>
              <a:t>Einführung in die Programmierung</a:t>
            </a:r>
          </a:p>
        </p:txBody>
      </p:sp>
      <p:sp>
        <p:nvSpPr>
          <p:cNvPr id="126979" name="Rectangle 3"/>
          <p:cNvSpPr>
            <a:spLocks noGrp="1" noChangeArrowheads="1"/>
          </p:cNvSpPr>
          <p:nvPr>
            <p:ph type="subTitle" idx="1"/>
          </p:nvPr>
        </p:nvSpPr>
        <p:spPr/>
        <p:txBody>
          <a:bodyPr/>
          <a:lstStyle/>
          <a:p>
            <a:pPr eaLnBrk="1" hangingPunct="1"/>
            <a:r>
              <a:rPr lang="de-DE" altLang="de-DE"/>
              <a:t>Kapitel 7</a:t>
            </a:r>
            <a:br>
              <a:rPr lang="de-DE" altLang="de-DE"/>
            </a:br>
            <a:r>
              <a:rPr lang="de-DE" altLang="de-DE"/>
              <a:t>Interfaces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D8D0699-4E81-8A46-911E-A0D470FCBAD9}" type="slidenum">
              <a:rPr lang="de-DE" altLang="de-DE" sz="800" b="0">
                <a:solidFill>
                  <a:srgbClr val="969696"/>
                </a:solidFill>
              </a:rPr>
              <a:pPr eaLnBrk="1" hangingPunct="1"/>
              <a:t>125</a:t>
            </a:fld>
            <a:endParaRPr lang="de-DE" altLang="de-DE" sz="800" b="0">
              <a:solidFill>
                <a:srgbClr val="969696"/>
              </a:solidFill>
            </a:endParaRPr>
          </a:p>
        </p:txBody>
      </p:sp>
      <p:sp>
        <p:nvSpPr>
          <p:cNvPr id="128003" name="Rectangle 2"/>
          <p:cNvSpPr>
            <a:spLocks noGrp="1" noChangeArrowheads="1"/>
          </p:cNvSpPr>
          <p:nvPr>
            <p:ph type="title"/>
          </p:nvPr>
        </p:nvSpPr>
        <p:spPr/>
        <p:txBody>
          <a:bodyPr/>
          <a:lstStyle/>
          <a:p>
            <a:pPr eaLnBrk="1" hangingPunct="1"/>
            <a:r>
              <a:rPr lang="de-DE" altLang="de-DE"/>
              <a:t>Themenüberblick</a:t>
            </a:r>
          </a:p>
        </p:txBody>
      </p:sp>
      <p:pic>
        <p:nvPicPr>
          <p:cNvPr id="128004" name="Picture 3"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8005" name="Group 20"/>
          <p:cNvGrpSpPr>
            <a:grpSpLocks/>
          </p:cNvGrpSpPr>
          <p:nvPr/>
        </p:nvGrpSpPr>
        <p:grpSpPr bwMode="auto">
          <a:xfrm>
            <a:off x="360363" y="1295400"/>
            <a:ext cx="7970837" cy="4672013"/>
            <a:chOff x="227" y="816"/>
            <a:chExt cx="5021" cy="2943"/>
          </a:xfrm>
        </p:grpSpPr>
        <p:sp>
          <p:nvSpPr>
            <p:cNvPr id="128006" name="Freeform 5"/>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128007" name="Text Box 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128008" name="Text Box 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128009" name="Text Box 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Datentypen</a:t>
              </a:r>
            </a:p>
          </p:txBody>
        </p:sp>
        <p:sp>
          <p:nvSpPr>
            <p:cNvPr id="128010" name="Text Box 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Ausdrücke &amp; Anweisungen</a:t>
              </a:r>
            </a:p>
          </p:txBody>
        </p:sp>
        <p:sp>
          <p:nvSpPr>
            <p:cNvPr id="128011" name="Text Box 1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Objektorientierung</a:t>
              </a:r>
            </a:p>
          </p:txBody>
        </p:sp>
        <p:sp>
          <p:nvSpPr>
            <p:cNvPr id="128012" name="Text Box 1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Vererbung</a:t>
              </a:r>
            </a:p>
          </p:txBody>
        </p:sp>
        <p:sp>
          <p:nvSpPr>
            <p:cNvPr id="128013" name="Text Box 1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Interfaces</a:t>
              </a:r>
            </a:p>
          </p:txBody>
        </p:sp>
        <p:sp>
          <p:nvSpPr>
            <p:cNvPr id="128014" name="Oval 1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128015" name="Oval 1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128016" name="Oval 15"/>
            <p:cNvSpPr>
              <a:spLocks noChangeArrowheads="1"/>
            </p:cNvSpPr>
            <p:nvPr/>
          </p:nvSpPr>
          <p:spPr bwMode="auto">
            <a:xfrm>
              <a:off x="4032" y="1680"/>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3</a:t>
              </a:r>
            </a:p>
          </p:txBody>
        </p:sp>
        <p:sp>
          <p:nvSpPr>
            <p:cNvPr id="128017" name="Oval 16"/>
            <p:cNvSpPr>
              <a:spLocks noChangeArrowheads="1"/>
            </p:cNvSpPr>
            <p:nvPr/>
          </p:nvSpPr>
          <p:spPr bwMode="auto">
            <a:xfrm>
              <a:off x="2016" y="21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4</a:t>
              </a:r>
            </a:p>
          </p:txBody>
        </p:sp>
        <p:sp>
          <p:nvSpPr>
            <p:cNvPr id="128018" name="Oval 17"/>
            <p:cNvSpPr>
              <a:spLocks noChangeArrowheads="1"/>
            </p:cNvSpPr>
            <p:nvPr/>
          </p:nvSpPr>
          <p:spPr bwMode="auto">
            <a:xfrm>
              <a:off x="480" y="2448"/>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5</a:t>
              </a:r>
            </a:p>
          </p:txBody>
        </p:sp>
        <p:sp>
          <p:nvSpPr>
            <p:cNvPr id="128019" name="Oval 18"/>
            <p:cNvSpPr>
              <a:spLocks noChangeArrowheads="1"/>
            </p:cNvSpPr>
            <p:nvPr/>
          </p:nvSpPr>
          <p:spPr bwMode="auto">
            <a:xfrm>
              <a:off x="1680" y="2976"/>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6</a:t>
              </a:r>
            </a:p>
          </p:txBody>
        </p:sp>
        <p:sp>
          <p:nvSpPr>
            <p:cNvPr id="128020" name="Oval 19"/>
            <p:cNvSpPr>
              <a:spLocks noChangeArrowheads="1"/>
            </p:cNvSpPr>
            <p:nvPr/>
          </p:nvSpPr>
          <p:spPr bwMode="auto">
            <a:xfrm>
              <a:off x="3024" y="33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7</a:t>
              </a:r>
            </a:p>
          </p:txBody>
        </p:sp>
      </p:gr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82A4F4B-4866-1744-B161-62717A586C2C}" type="slidenum">
              <a:rPr lang="de-DE" altLang="de-DE" sz="800" b="0">
                <a:solidFill>
                  <a:srgbClr val="969696"/>
                </a:solidFill>
              </a:rPr>
              <a:pPr eaLnBrk="1" hangingPunct="1"/>
              <a:t>126</a:t>
            </a:fld>
            <a:endParaRPr lang="de-DE" altLang="de-DE" sz="800" b="0">
              <a:solidFill>
                <a:srgbClr val="969696"/>
              </a:solidFill>
            </a:endParaRPr>
          </a:p>
        </p:txBody>
      </p:sp>
      <p:sp>
        <p:nvSpPr>
          <p:cNvPr id="129027" name="Rectangle 2"/>
          <p:cNvSpPr>
            <a:spLocks noGrp="1" noChangeArrowheads="1"/>
          </p:cNvSpPr>
          <p:nvPr>
            <p:ph type="title"/>
          </p:nvPr>
        </p:nvSpPr>
        <p:spPr/>
        <p:txBody>
          <a:bodyPr/>
          <a:lstStyle/>
          <a:p>
            <a:pPr eaLnBrk="1" hangingPunct="1"/>
            <a:r>
              <a:rPr lang="de-DE" altLang="de-DE"/>
              <a:t>Lernziele</a:t>
            </a:r>
          </a:p>
        </p:txBody>
      </p:sp>
      <p:sp>
        <p:nvSpPr>
          <p:cNvPr id="129028" name="Rectangle 3"/>
          <p:cNvSpPr>
            <a:spLocks noGrp="1" noChangeArrowheads="1"/>
          </p:cNvSpPr>
          <p:nvPr>
            <p:ph type="body" idx="1"/>
          </p:nvPr>
        </p:nvSpPr>
        <p:spPr/>
        <p:txBody>
          <a:bodyPr/>
          <a:lstStyle/>
          <a:p>
            <a:pPr lvl="1" eaLnBrk="1" hangingPunct="1"/>
            <a:r>
              <a:rPr lang="de-DE" altLang="de-DE"/>
              <a:t>Sie können die wesentlichen Eigenschaften von Interfaces beschreiben.</a:t>
            </a:r>
          </a:p>
          <a:p>
            <a:pPr lvl="1" eaLnBrk="1" hangingPunct="1"/>
            <a:r>
              <a:rPr lang="de-DE" altLang="de-DE"/>
              <a:t>Sie können Interfaces deklarieren und implementieren.</a:t>
            </a:r>
          </a:p>
          <a:p>
            <a:pPr lvl="1" eaLnBrk="1" hangingPunct="1"/>
            <a:r>
              <a:rPr lang="de-DE" altLang="de-DE"/>
              <a:t>Sie können Interfaces vererben.</a:t>
            </a:r>
          </a:p>
          <a:p>
            <a:pPr lvl="1" eaLnBrk="1" hangingPunct="1"/>
            <a:r>
              <a:rPr lang="de-DE" altLang="de-DE"/>
              <a:t>Sie können Interfaces in der UML darstellen.</a:t>
            </a:r>
          </a:p>
          <a:p>
            <a:pPr lvl="1" eaLnBrk="1" hangingPunct="1"/>
            <a:r>
              <a:rPr lang="de-DE" altLang="de-DE"/>
              <a:t>Sie kennen die besondere Bedeutung von Interfaces in Bezug auf Mehrfachvererbung.</a:t>
            </a:r>
          </a:p>
          <a:p>
            <a:pPr lvl="1" eaLnBrk="1" hangingPunct="1"/>
            <a:r>
              <a:rPr lang="de-DE" altLang="de-DE"/>
              <a:t>Sie können Polymorphie mit Hilfe von Interfaces realisieren.</a:t>
            </a:r>
          </a:p>
          <a:p>
            <a:pPr lvl="1" eaLnBrk="1" hangingPunct="1"/>
            <a:r>
              <a:rPr lang="de-DE" altLang="de-DE"/>
              <a:t>Sie können Objekte kopieren.</a:t>
            </a:r>
          </a:p>
        </p:txBody>
      </p:sp>
      <p:pic>
        <p:nvPicPr>
          <p:cNvPr id="129029" name="Picture 4"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B222503-0279-0F47-9F82-FDAE7EFE0B0C}" type="slidenum">
              <a:rPr lang="de-DE" altLang="de-DE" sz="800" b="0">
                <a:solidFill>
                  <a:srgbClr val="969696"/>
                </a:solidFill>
              </a:rPr>
              <a:pPr eaLnBrk="1" hangingPunct="1"/>
              <a:t>127</a:t>
            </a:fld>
            <a:endParaRPr lang="de-DE" altLang="de-DE" sz="800" b="0">
              <a:solidFill>
                <a:srgbClr val="969696"/>
              </a:solidFill>
            </a:endParaRPr>
          </a:p>
        </p:txBody>
      </p:sp>
      <p:sp>
        <p:nvSpPr>
          <p:cNvPr id="130051" name="Rectangle 2"/>
          <p:cNvSpPr>
            <a:spLocks noGrp="1" noChangeArrowheads="1"/>
          </p:cNvSpPr>
          <p:nvPr>
            <p:ph type="title"/>
          </p:nvPr>
        </p:nvSpPr>
        <p:spPr/>
        <p:txBody>
          <a:bodyPr/>
          <a:lstStyle/>
          <a:p>
            <a:pPr eaLnBrk="1" hangingPunct="1"/>
            <a:r>
              <a:rPr lang="de-DE" altLang="de-DE"/>
              <a:t>Eigenschaften von Interfaces</a:t>
            </a:r>
          </a:p>
        </p:txBody>
      </p:sp>
      <p:sp>
        <p:nvSpPr>
          <p:cNvPr id="130052" name="Rectangle 3"/>
          <p:cNvSpPr>
            <a:spLocks noGrp="1" noChangeArrowheads="1"/>
          </p:cNvSpPr>
          <p:nvPr>
            <p:ph type="body" idx="1"/>
          </p:nvPr>
        </p:nvSpPr>
        <p:spPr>
          <a:xfrm>
            <a:off x="457200" y="1268413"/>
            <a:ext cx="8229600" cy="5329237"/>
          </a:xfrm>
        </p:spPr>
        <p:txBody>
          <a:bodyPr/>
          <a:lstStyle/>
          <a:p>
            <a:pPr lvl="1" eaLnBrk="1" hangingPunct="1"/>
            <a:r>
              <a:rPr lang="de-DE" altLang="de-DE"/>
              <a:t>Interfaces stellen eine besondere Form der Klassen dar</a:t>
            </a:r>
          </a:p>
          <a:p>
            <a:pPr lvl="1" eaLnBrk="1" hangingPunct="1"/>
            <a:r>
              <a:rPr lang="de-DE" altLang="de-DE"/>
              <a:t>sie definieren lediglich den Aufbau der Schnittstelle</a:t>
            </a:r>
          </a:p>
          <a:p>
            <a:pPr lvl="2" eaLnBrk="1" hangingPunct="1"/>
            <a:r>
              <a:rPr lang="de-DE" altLang="de-DE"/>
              <a:t>Name von Mehtoden</a:t>
            </a:r>
          </a:p>
          <a:p>
            <a:pPr lvl="2" eaLnBrk="1" hangingPunct="1"/>
            <a:r>
              <a:rPr lang="de-DE" altLang="de-DE"/>
              <a:t>Signaturen der Methoden</a:t>
            </a:r>
          </a:p>
          <a:p>
            <a:pPr lvl="2" eaLnBrk="1" hangingPunct="1"/>
            <a:r>
              <a:rPr lang="de-DE" altLang="de-DE"/>
              <a:t>Attribute</a:t>
            </a:r>
          </a:p>
          <a:p>
            <a:pPr lvl="1" eaLnBrk="1" hangingPunct="1"/>
            <a:r>
              <a:rPr lang="de-DE" altLang="de-DE"/>
              <a:t>Interfaces beinhalten keine eigene Funktionalität</a:t>
            </a:r>
          </a:p>
          <a:p>
            <a:pPr lvl="1" eaLnBrk="1" hangingPunct="1"/>
            <a:r>
              <a:rPr lang="de-DE" altLang="de-DE"/>
              <a:t>die Funktionalität wird in Klassen implementiert, die das Interface nutzen wollen</a:t>
            </a:r>
          </a:p>
          <a:p>
            <a:pPr lvl="1" eaLnBrk="1" hangingPunct="1"/>
            <a:r>
              <a:rPr lang="de-DE" altLang="de-DE"/>
              <a:t>sie beinhalten ausschließlich abstrakte öffentliche Methoden</a:t>
            </a:r>
          </a:p>
          <a:p>
            <a:pPr lvl="1" eaLnBrk="1" hangingPunct="1"/>
            <a:r>
              <a:rPr lang="de-DE" altLang="de-DE"/>
              <a:t>alle Attribute sind als Konstanten festgelegt</a:t>
            </a:r>
          </a:p>
          <a:p>
            <a:pPr lvl="1" eaLnBrk="1" hangingPunct="1"/>
            <a:r>
              <a:rPr lang="de-DE" altLang="de-DE"/>
              <a:t>Deklaration von Interfaces mit dem Schlüsselwort </a:t>
            </a:r>
            <a:r>
              <a:rPr lang="de-DE" altLang="de-DE" i="1"/>
              <a:t>interface</a:t>
            </a:r>
          </a:p>
          <a:p>
            <a:pPr lvl="1" eaLnBrk="1" hangingPunct="1"/>
            <a:r>
              <a:rPr lang="de-DE" altLang="de-DE"/>
              <a:t>Interfaces können von anderen Interfaces mit </a:t>
            </a:r>
            <a:r>
              <a:rPr lang="de-DE" altLang="de-DE" i="1"/>
              <a:t>extends</a:t>
            </a:r>
            <a:r>
              <a:rPr lang="de-DE" altLang="de-DE"/>
              <a:t> abgeleitet (vererbt) werden</a:t>
            </a:r>
          </a:p>
          <a:p>
            <a:pPr lvl="1" eaLnBrk="1" hangingPunct="1"/>
            <a:r>
              <a:rPr lang="de-DE" altLang="de-DE"/>
              <a:t>Interfaces können genau wie Klassen als Datentyp für Referenzvariablen genutzt werden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14BC7CC-7C17-2942-B2C5-938F709B8EAD}" type="slidenum">
              <a:rPr lang="de-DE" altLang="de-DE" sz="800" b="0">
                <a:solidFill>
                  <a:srgbClr val="969696"/>
                </a:solidFill>
              </a:rPr>
              <a:pPr eaLnBrk="1" hangingPunct="1"/>
              <a:t>128</a:t>
            </a:fld>
            <a:endParaRPr lang="de-DE" altLang="de-DE" sz="800" b="0">
              <a:solidFill>
                <a:srgbClr val="969696"/>
              </a:solidFill>
            </a:endParaRPr>
          </a:p>
        </p:txBody>
      </p:sp>
      <p:sp>
        <p:nvSpPr>
          <p:cNvPr id="131075" name="Rectangle 2"/>
          <p:cNvSpPr>
            <a:spLocks noGrp="1" noChangeArrowheads="1"/>
          </p:cNvSpPr>
          <p:nvPr>
            <p:ph type="title"/>
          </p:nvPr>
        </p:nvSpPr>
        <p:spPr/>
        <p:txBody>
          <a:bodyPr/>
          <a:lstStyle/>
          <a:p>
            <a:pPr eaLnBrk="1" hangingPunct="1"/>
            <a:r>
              <a:rPr lang="de-DE" altLang="de-DE"/>
              <a:t>Implementierung von Interfaces</a:t>
            </a:r>
          </a:p>
        </p:txBody>
      </p:sp>
      <p:sp>
        <p:nvSpPr>
          <p:cNvPr id="131076" name="Rectangle 3"/>
          <p:cNvSpPr>
            <a:spLocks noGrp="1" noChangeArrowheads="1"/>
          </p:cNvSpPr>
          <p:nvPr>
            <p:ph type="body" idx="1"/>
          </p:nvPr>
        </p:nvSpPr>
        <p:spPr/>
        <p:txBody>
          <a:bodyPr/>
          <a:lstStyle/>
          <a:p>
            <a:pPr lvl="1" eaLnBrk="1" hangingPunct="1"/>
            <a:r>
              <a:rPr lang="de-DE" altLang="de-DE"/>
              <a:t>um zu einem Interface die Funktionalität zur Verfügung zu stellen, muss eine Klasse das Interface implementieren</a:t>
            </a:r>
          </a:p>
          <a:p>
            <a:pPr lvl="1" eaLnBrk="1" hangingPunct="1"/>
            <a:r>
              <a:rPr lang="de-DE" altLang="de-DE"/>
              <a:t>dies erfolgt durch den Zusatz </a:t>
            </a:r>
            <a:r>
              <a:rPr lang="de-DE" altLang="de-DE" i="1"/>
              <a:t>implements</a:t>
            </a:r>
            <a:r>
              <a:rPr lang="de-DE" altLang="de-DE"/>
              <a:t> zur </a:t>
            </a:r>
            <a:r>
              <a:rPr lang="de-DE" altLang="de-DE" i="1"/>
              <a:t>class</a:t>
            </a:r>
            <a:r>
              <a:rPr lang="de-DE" altLang="de-DE"/>
              <a:t>-Anweisung z.B. </a:t>
            </a:r>
            <a:r>
              <a:rPr lang="de-DE" altLang="de-DE" i="1"/>
              <a:t>class</a:t>
            </a:r>
            <a:r>
              <a:rPr lang="de-DE" altLang="de-DE"/>
              <a:t> xyz </a:t>
            </a:r>
            <a:r>
              <a:rPr lang="de-DE" altLang="de-DE" i="1"/>
              <a:t>implements</a:t>
            </a:r>
            <a:r>
              <a:rPr lang="de-DE" altLang="de-DE"/>
              <a:t> abc { }</a:t>
            </a:r>
          </a:p>
          <a:p>
            <a:pPr lvl="1" eaLnBrk="1" hangingPunct="1"/>
            <a:r>
              <a:rPr lang="de-DE" altLang="de-DE"/>
              <a:t>die Klasse muss alle Methoden des Interfaces implementieren oder als abstrakte Klasse deklariert werden</a:t>
            </a:r>
          </a:p>
          <a:p>
            <a:pPr lvl="1" eaLnBrk="1" hangingPunct="1"/>
            <a:r>
              <a:rPr lang="de-DE" altLang="de-DE"/>
              <a:t>Klassen können im Gegensatz zur Vererbung mehrere Interfaces implementieren</a:t>
            </a:r>
            <a:br>
              <a:rPr lang="de-DE" altLang="de-DE"/>
            </a:br>
            <a:r>
              <a:rPr lang="de-DE" altLang="de-DE"/>
              <a:t>z.B. </a:t>
            </a:r>
            <a:r>
              <a:rPr lang="de-DE" altLang="de-DE" i="1"/>
              <a:t>class</a:t>
            </a:r>
            <a:r>
              <a:rPr lang="de-DE" altLang="de-DE"/>
              <a:t> xyz </a:t>
            </a:r>
            <a:r>
              <a:rPr lang="de-DE" altLang="de-DE" i="1"/>
              <a:t>implements</a:t>
            </a:r>
            <a:r>
              <a:rPr lang="de-DE" altLang="de-DE"/>
              <a:t> abc, def { }</a:t>
            </a:r>
          </a:p>
          <a:p>
            <a:pPr lvl="1" eaLnBrk="1" hangingPunct="1"/>
            <a:r>
              <a:rPr lang="de-DE" altLang="de-DE"/>
              <a:t>durch die Implementierung mehrerer Interfaces wird eine Art von Mehrfachvererbung realisiert</a:t>
            </a:r>
          </a:p>
          <a:p>
            <a:pPr lvl="1" eaLnBrk="1" hangingPunct="1"/>
            <a:r>
              <a:rPr lang="de-DE" altLang="de-DE"/>
              <a:t>Objekte einer Klasse sind zu allen Interface-Datentypen kompatibel, sobald die Klasse das Interface implementiert</a:t>
            </a:r>
            <a:br>
              <a:rPr lang="de-DE" altLang="de-DE"/>
            </a:br>
            <a:r>
              <a:rPr lang="de-DE" altLang="de-DE"/>
              <a:t>z.B. alle Objekte der Klasse xyz könnten in Referenzvariablen vom Typ abc oder def gespeichert werden</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C9F7497F-B958-F749-A612-97653EAA1F32}" type="slidenum">
              <a:rPr lang="de-DE" altLang="de-DE" sz="800" b="0">
                <a:solidFill>
                  <a:srgbClr val="969696"/>
                </a:solidFill>
              </a:rPr>
              <a:pPr eaLnBrk="1" hangingPunct="1"/>
              <a:t>129</a:t>
            </a:fld>
            <a:endParaRPr lang="de-DE" altLang="de-DE" sz="800" b="0">
              <a:solidFill>
                <a:srgbClr val="969696"/>
              </a:solidFill>
            </a:endParaRPr>
          </a:p>
        </p:txBody>
      </p:sp>
      <p:sp>
        <p:nvSpPr>
          <p:cNvPr id="132099" name="Rectangle 2"/>
          <p:cNvSpPr>
            <a:spLocks noGrp="1" noChangeArrowheads="1"/>
          </p:cNvSpPr>
          <p:nvPr>
            <p:ph type="title"/>
          </p:nvPr>
        </p:nvSpPr>
        <p:spPr/>
        <p:txBody>
          <a:bodyPr/>
          <a:lstStyle/>
          <a:p>
            <a:pPr eaLnBrk="1" hangingPunct="1"/>
            <a:r>
              <a:rPr lang="de-DE" altLang="de-DE"/>
              <a:t>Darstellung in der UML</a:t>
            </a:r>
          </a:p>
        </p:txBody>
      </p:sp>
      <p:pic>
        <p:nvPicPr>
          <p:cNvPr id="1321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9000"/>
            <a:ext cx="24463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429000"/>
            <a:ext cx="24463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6838" y="3429000"/>
            <a:ext cx="24463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3" name="AutoShape 6"/>
          <p:cNvSpPr>
            <a:spLocks noChangeArrowheads="1"/>
          </p:cNvSpPr>
          <p:nvPr/>
        </p:nvSpPr>
        <p:spPr bwMode="auto">
          <a:xfrm>
            <a:off x="4427538" y="2608263"/>
            <a:ext cx="288925" cy="288925"/>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cxnSp>
        <p:nvCxnSpPr>
          <p:cNvPr id="132104" name="AutoShape 7"/>
          <p:cNvCxnSpPr>
            <a:cxnSpLocks noChangeShapeType="1"/>
            <a:stCxn id="132103" idx="3"/>
          </p:cNvCxnSpPr>
          <p:nvPr/>
        </p:nvCxnSpPr>
        <p:spPr bwMode="auto">
          <a:xfrm rot="5400000">
            <a:off x="2757488" y="1614488"/>
            <a:ext cx="531812" cy="3097212"/>
          </a:xfrm>
          <a:prstGeom prst="bentConnector3">
            <a:avLst>
              <a:gd name="adj1" fmla="val 49852"/>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132105" name="AutoShape 8"/>
          <p:cNvCxnSpPr>
            <a:cxnSpLocks noChangeShapeType="1"/>
            <a:stCxn id="132103" idx="3"/>
          </p:cNvCxnSpPr>
          <p:nvPr/>
        </p:nvCxnSpPr>
        <p:spPr bwMode="auto">
          <a:xfrm>
            <a:off x="4572000" y="2897188"/>
            <a:ext cx="0" cy="5318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2106" name="AutoShape 9"/>
          <p:cNvCxnSpPr>
            <a:cxnSpLocks noChangeShapeType="1"/>
            <a:stCxn id="132103" idx="3"/>
          </p:cNvCxnSpPr>
          <p:nvPr/>
        </p:nvCxnSpPr>
        <p:spPr bwMode="auto">
          <a:xfrm rot="16200000" flipH="1">
            <a:off x="5855494" y="1613694"/>
            <a:ext cx="531812" cy="3098800"/>
          </a:xfrm>
          <a:prstGeom prst="bentConnector3">
            <a:avLst>
              <a:gd name="adj1" fmla="val 49852"/>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pic>
        <p:nvPicPr>
          <p:cNvPr id="132107" name="Picture 10"/>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3429000" y="1268413"/>
            <a:ext cx="2286000" cy="1330325"/>
          </a:xfrm>
          <a:noFill/>
        </p:spPr>
      </p:pic>
      <p:sp>
        <p:nvSpPr>
          <p:cNvPr id="132108" name="Text Box 11"/>
          <p:cNvSpPr txBox="1">
            <a:spLocks noChangeArrowheads="1"/>
          </p:cNvSpPr>
          <p:nvPr/>
        </p:nvSpPr>
        <p:spPr bwMode="auto">
          <a:xfrm>
            <a:off x="2987675" y="2924175"/>
            <a:ext cx="944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b="0" i="1"/>
              <a:t>implementiert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1811716-368A-1B48-8DE9-84D83D81BFB8}" type="slidenum">
              <a:rPr lang="de-DE" altLang="de-DE" sz="800" b="0">
                <a:solidFill>
                  <a:srgbClr val="969696"/>
                </a:solidFill>
              </a:rPr>
              <a:pPr eaLnBrk="1" hangingPunct="1"/>
              <a:t>13</a:t>
            </a:fld>
            <a:endParaRPr lang="de-DE" altLang="de-DE" sz="800" b="0">
              <a:solidFill>
                <a:srgbClr val="969696"/>
              </a:solidFill>
            </a:endParaRPr>
          </a:p>
        </p:txBody>
      </p:sp>
      <p:sp>
        <p:nvSpPr>
          <p:cNvPr id="15363" name="Rectangle 2"/>
          <p:cNvSpPr>
            <a:spLocks noGrp="1" noChangeArrowheads="1"/>
          </p:cNvSpPr>
          <p:nvPr>
            <p:ph type="title"/>
          </p:nvPr>
        </p:nvSpPr>
        <p:spPr/>
        <p:txBody>
          <a:bodyPr/>
          <a:lstStyle/>
          <a:p>
            <a:pPr eaLnBrk="1" hangingPunct="1"/>
            <a:r>
              <a:rPr lang="de-DE" altLang="de-DE"/>
              <a:t>Bestandteile von Algorithmen</a:t>
            </a:r>
          </a:p>
        </p:txBody>
      </p:sp>
      <p:sp>
        <p:nvSpPr>
          <p:cNvPr id="15364" name="Rectangle 3"/>
          <p:cNvSpPr>
            <a:spLocks noGrp="1" noChangeArrowheads="1"/>
          </p:cNvSpPr>
          <p:nvPr>
            <p:ph type="body" idx="1"/>
          </p:nvPr>
        </p:nvSpPr>
        <p:spPr/>
        <p:txBody>
          <a:bodyPr/>
          <a:lstStyle/>
          <a:p>
            <a:pPr lvl="1" eaLnBrk="1" hangingPunct="1"/>
            <a:r>
              <a:rPr lang="de-DE" altLang="de-DE"/>
              <a:t>elementare Operationen (Ausdrücke und Anweisungen)</a:t>
            </a:r>
            <a:br>
              <a:rPr lang="de-DE" altLang="de-DE"/>
            </a:br>
            <a:r>
              <a:rPr lang="de-DE" altLang="de-DE" i="1"/>
              <a:t>Berechne 5 plus 7</a:t>
            </a:r>
          </a:p>
          <a:p>
            <a:pPr lvl="1" eaLnBrk="1" hangingPunct="1"/>
            <a:r>
              <a:rPr lang="de-DE" altLang="de-DE"/>
              <a:t>sequenzielle Ausführung</a:t>
            </a:r>
            <a:br>
              <a:rPr lang="de-DE" altLang="de-DE"/>
            </a:br>
            <a:r>
              <a:rPr lang="de-DE" altLang="de-DE" i="1"/>
              <a:t>Berechne 10 minus 3, dann multipliziere das Ergebnis mit 4</a:t>
            </a:r>
          </a:p>
          <a:p>
            <a:pPr lvl="1" eaLnBrk="1" hangingPunct="1"/>
            <a:r>
              <a:rPr lang="de-DE" altLang="de-DE"/>
              <a:t>parallele Ausführung</a:t>
            </a:r>
            <a:br>
              <a:rPr lang="de-DE" altLang="de-DE"/>
            </a:br>
            <a:r>
              <a:rPr lang="de-DE" altLang="de-DE" i="1"/>
              <a:t>Du rechnest Aufgabe 1 und ich rechne Aufgabe 2</a:t>
            </a:r>
            <a:endParaRPr lang="de-DE" altLang="de-DE"/>
          </a:p>
          <a:p>
            <a:pPr lvl="1" eaLnBrk="1" hangingPunct="1"/>
            <a:r>
              <a:rPr lang="de-DE" altLang="de-DE"/>
              <a:t>bedingte Ausführung</a:t>
            </a:r>
            <a:br>
              <a:rPr lang="de-DE" altLang="de-DE"/>
            </a:br>
            <a:r>
              <a:rPr lang="de-DE" altLang="de-DE" i="1"/>
              <a:t>Wenn Du Aufgabe 1 gelöst hast, dann beginne mit Aufgabe 2</a:t>
            </a:r>
          </a:p>
          <a:p>
            <a:pPr lvl="1" eaLnBrk="1" hangingPunct="1"/>
            <a:r>
              <a:rPr lang="de-DE" altLang="de-DE"/>
              <a:t>Schleife</a:t>
            </a:r>
            <a:br>
              <a:rPr lang="de-DE" altLang="de-DE"/>
            </a:br>
            <a:r>
              <a:rPr lang="de-DE" altLang="de-DE" i="1"/>
              <a:t>Rechne Aufgabe 1, bis Du das richtige Ergebnis bekommst</a:t>
            </a:r>
          </a:p>
          <a:p>
            <a:pPr lvl="1" eaLnBrk="1" hangingPunct="1"/>
            <a:r>
              <a:rPr lang="de-DE" altLang="de-DE"/>
              <a:t>Unterprogramm</a:t>
            </a:r>
            <a:br>
              <a:rPr lang="de-DE" altLang="de-DE"/>
            </a:br>
            <a:r>
              <a:rPr lang="de-DE" altLang="de-DE" i="1"/>
              <a:t>Rechne Aufgabe 1 anhand der Lösung auf Seite 106</a:t>
            </a:r>
          </a:p>
          <a:p>
            <a:pPr lvl="1" eaLnBrk="1" hangingPunct="1"/>
            <a:endParaRPr lang="de-DE" altLang="de-DE"/>
          </a:p>
          <a:p>
            <a:pPr lvl="1" eaLnBrk="1" hangingPunct="1"/>
            <a:r>
              <a:rPr lang="de-DE" altLang="de-DE"/>
              <a:t>Variablen und Konstanten</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46E4EE2-4283-5D4E-B2D0-4E701F45CC55}" type="slidenum">
              <a:rPr lang="de-DE" altLang="de-DE" sz="800" b="0">
                <a:solidFill>
                  <a:srgbClr val="969696"/>
                </a:solidFill>
              </a:rPr>
              <a:pPr eaLnBrk="1" hangingPunct="1"/>
              <a:t>130</a:t>
            </a:fld>
            <a:endParaRPr lang="de-DE" altLang="de-DE" sz="800" b="0">
              <a:solidFill>
                <a:srgbClr val="969696"/>
              </a:solidFill>
            </a:endParaRPr>
          </a:p>
        </p:txBody>
      </p:sp>
      <p:sp>
        <p:nvSpPr>
          <p:cNvPr id="133123" name="Rectangle 2"/>
          <p:cNvSpPr>
            <a:spLocks noGrp="1" noChangeArrowheads="1"/>
          </p:cNvSpPr>
          <p:nvPr>
            <p:ph type="title"/>
          </p:nvPr>
        </p:nvSpPr>
        <p:spPr/>
        <p:txBody>
          <a:bodyPr/>
          <a:lstStyle/>
          <a:p>
            <a:pPr eaLnBrk="1" hangingPunct="1"/>
            <a:r>
              <a:rPr lang="de-DE" altLang="de-DE"/>
              <a:t>Polymorphie über Interfaces</a:t>
            </a:r>
          </a:p>
        </p:txBody>
      </p:sp>
      <p:sp>
        <p:nvSpPr>
          <p:cNvPr id="133124" name="Rectangle 3"/>
          <p:cNvSpPr>
            <a:spLocks noGrp="1" noChangeArrowheads="1"/>
          </p:cNvSpPr>
          <p:nvPr>
            <p:ph type="body" idx="1"/>
          </p:nvPr>
        </p:nvSpPr>
        <p:spPr/>
        <p:txBody>
          <a:bodyPr/>
          <a:lstStyle/>
          <a:p>
            <a:pPr lvl="1" eaLnBrk="1" hangingPunct="1"/>
            <a:r>
              <a:rPr lang="de-DE" altLang="de-DE"/>
              <a:t>analog der Polymorphie durch Vererbung</a:t>
            </a:r>
          </a:p>
          <a:p>
            <a:pPr lvl="1" eaLnBrk="1" hangingPunct="1"/>
            <a:r>
              <a:rPr lang="de-DE" altLang="de-DE"/>
              <a:t>Unterschied</a:t>
            </a:r>
          </a:p>
          <a:p>
            <a:pPr lvl="2" eaLnBrk="1" hangingPunct="1"/>
            <a:r>
              <a:rPr lang="de-DE" altLang="de-DE"/>
              <a:t>Polymorphie durch Vererbung: Objekte einer Subklasse werden in Referenzvariablen vom Typ der Superklasse gespeichert</a:t>
            </a:r>
          </a:p>
          <a:p>
            <a:pPr lvl="2" eaLnBrk="1" hangingPunct="1"/>
            <a:r>
              <a:rPr lang="de-DE" altLang="de-DE"/>
              <a:t>Polymorphie durch Interfaces: Objekte der implementierenden Klasse werden in Referenzvariablen vom Typ des implementierten Interfaces gespeichert</a:t>
            </a:r>
          </a:p>
          <a:p>
            <a:pPr lvl="1" eaLnBrk="1" hangingPunct="1"/>
            <a:r>
              <a:rPr lang="de-DE" altLang="de-DE"/>
              <a:t>Beispiel</a:t>
            </a:r>
          </a:p>
        </p:txBody>
      </p:sp>
      <p:sp>
        <p:nvSpPr>
          <p:cNvPr id="133125" name="Text Box 4"/>
          <p:cNvSpPr txBox="1">
            <a:spLocks noChangeArrowheads="1"/>
          </p:cNvSpPr>
          <p:nvPr/>
        </p:nvSpPr>
        <p:spPr bwMode="auto">
          <a:xfrm>
            <a:off x="755650" y="3933825"/>
            <a:ext cx="3816350" cy="2474913"/>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AutoTest {</a:t>
            </a:r>
          </a:p>
          <a:p>
            <a:pPr eaLnBrk="1" hangingPunct="1"/>
            <a:r>
              <a:rPr lang="de-DE" altLang="de-DE" sz="1200" b="0">
                <a:latin typeface="Times New Roman" charset="0"/>
              </a:rPr>
              <a:t>	</a:t>
            </a:r>
            <a:r>
              <a:rPr lang="de-DE" altLang="de-DE" sz="1200">
                <a:latin typeface="Times New Roman" charset="0"/>
              </a:rPr>
              <a:t>public static void</a:t>
            </a:r>
            <a:r>
              <a:rPr lang="de-DE" altLang="de-DE" sz="1200" b="0">
                <a:latin typeface="Times New Roman" charset="0"/>
              </a:rPr>
              <a:t> main(String[] args) {</a:t>
            </a:r>
          </a:p>
          <a:p>
            <a:pPr eaLnBrk="1" hangingPunct="1"/>
            <a:endParaRPr lang="de-DE" altLang="de-DE" sz="1200" b="0">
              <a:latin typeface="Times New Roman" charset="0"/>
            </a:endParaRPr>
          </a:p>
          <a:p>
            <a:pPr eaLnBrk="1" hangingPunct="1"/>
            <a:r>
              <a:rPr lang="de-DE" altLang="de-DE" sz="1200" b="0">
                <a:latin typeface="Times New Roman" charset="0"/>
              </a:rPr>
              <a:t>		Tier[] x = </a:t>
            </a:r>
            <a:r>
              <a:rPr lang="de-DE" altLang="de-DE" sz="1200">
                <a:latin typeface="Times New Roman" charset="0"/>
              </a:rPr>
              <a:t>new</a:t>
            </a:r>
            <a:r>
              <a:rPr lang="de-DE" altLang="de-DE" sz="1200" b="0">
                <a:latin typeface="Times New Roman" charset="0"/>
              </a:rPr>
              <a:t> Tier[2];</a:t>
            </a:r>
          </a:p>
          <a:p>
            <a:pPr eaLnBrk="1" hangingPunct="1"/>
            <a:endParaRPr lang="de-DE" altLang="de-DE" sz="1200" b="0">
              <a:latin typeface="Times New Roman" charset="0"/>
            </a:endParaRPr>
          </a:p>
          <a:p>
            <a:pPr eaLnBrk="1" hangingPunct="1"/>
            <a:r>
              <a:rPr lang="de-DE" altLang="de-DE" sz="1200" b="0">
                <a:latin typeface="Times New Roman" charset="0"/>
              </a:rPr>
              <a:t>		x[0] = </a:t>
            </a:r>
            <a:r>
              <a:rPr lang="de-DE" altLang="de-DE" sz="1200">
                <a:latin typeface="Times New Roman" charset="0"/>
              </a:rPr>
              <a:t>new</a:t>
            </a:r>
            <a:r>
              <a:rPr lang="de-DE" altLang="de-DE" sz="1200" b="0">
                <a:latin typeface="Times New Roman" charset="0"/>
              </a:rPr>
              <a:t> Hund(); </a:t>
            </a:r>
            <a:r>
              <a:rPr lang="de-DE" altLang="de-DE" sz="1200" b="0">
                <a:solidFill>
                  <a:srgbClr val="969696"/>
                </a:solidFill>
                <a:latin typeface="Times New Roman" charset="0"/>
              </a:rPr>
              <a:t>//Narrowing Cast</a:t>
            </a:r>
            <a:r>
              <a:rPr lang="de-DE" altLang="de-DE" sz="1200" b="0">
                <a:latin typeface="Times New Roman" charset="0"/>
              </a:rPr>
              <a:t>		x[1] = </a:t>
            </a:r>
            <a:r>
              <a:rPr lang="de-DE" altLang="de-DE" sz="1200">
                <a:latin typeface="Times New Roman" charset="0"/>
              </a:rPr>
              <a:t>new</a:t>
            </a:r>
            <a:r>
              <a:rPr lang="de-DE" altLang="de-DE" sz="1200" b="0">
                <a:latin typeface="Times New Roman" charset="0"/>
              </a:rPr>
              <a:t> Vogel();</a:t>
            </a:r>
            <a:r>
              <a:rPr lang="de-DE" altLang="de-DE" sz="1200"/>
              <a:t> </a:t>
            </a:r>
            <a:r>
              <a:rPr lang="de-DE" altLang="de-DE" sz="1200" b="0">
                <a:solidFill>
                  <a:srgbClr val="969696"/>
                </a:solidFill>
                <a:latin typeface="Times New Roman" charset="0"/>
              </a:rPr>
              <a:t>//Narrowing Cast</a:t>
            </a:r>
          </a:p>
          <a:p>
            <a:pPr eaLnBrk="1" hangingPunct="1"/>
            <a:r>
              <a:rPr lang="de-DE" altLang="de-DE" sz="1200" b="0">
                <a:latin typeface="Times New Roman" charset="0"/>
              </a:rPr>
              <a:t>		</a:t>
            </a:r>
          </a:p>
          <a:p>
            <a:pPr eaLnBrk="1" hangingPunct="1"/>
            <a:r>
              <a:rPr lang="de-DE" altLang="de-DE" sz="1200" b="0">
                <a:latin typeface="Times New Roman" charset="0"/>
              </a:rPr>
              <a:t>		x[0].atmen();</a:t>
            </a:r>
          </a:p>
          <a:p>
            <a:pPr eaLnBrk="1" hangingPunct="1"/>
            <a:r>
              <a:rPr lang="de-DE" altLang="de-DE" sz="1200" b="0">
                <a:latin typeface="Times New Roman" charset="0"/>
              </a:rPr>
              <a:t>		x[1].atmen();</a:t>
            </a:r>
          </a:p>
          <a:p>
            <a:pPr eaLnBrk="1" hangingPunct="1"/>
            <a:r>
              <a:rPr lang="de-DE" altLang="de-DE" sz="1200" b="0">
                <a:latin typeface="Times New Roman" charset="0"/>
              </a:rPr>
              <a:t>	}</a:t>
            </a:r>
          </a:p>
          <a:p>
            <a:pPr eaLnBrk="1" hangingPunct="1"/>
            <a:r>
              <a:rPr lang="de-DE" altLang="de-DE" sz="1200" b="0">
                <a:latin typeface="Times New Roman" charset="0"/>
              </a:rPr>
              <a:t>}</a:t>
            </a:r>
          </a:p>
        </p:txBody>
      </p:sp>
      <p:pic>
        <p:nvPicPr>
          <p:cNvPr id="133126" name="Picture 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5084763"/>
            <a:ext cx="18097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7" name="Picture 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5084763"/>
            <a:ext cx="18097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8" name="AutoShape 7"/>
          <p:cNvSpPr>
            <a:spLocks noChangeArrowheads="1"/>
          </p:cNvSpPr>
          <p:nvPr/>
        </p:nvSpPr>
        <p:spPr bwMode="auto">
          <a:xfrm>
            <a:off x="6518275" y="4438650"/>
            <a:ext cx="214313" cy="214313"/>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cxnSp>
        <p:nvCxnSpPr>
          <p:cNvPr id="133129" name="AutoShape 8"/>
          <p:cNvCxnSpPr>
            <a:cxnSpLocks noChangeShapeType="1"/>
            <a:stCxn id="133128" idx="3"/>
          </p:cNvCxnSpPr>
          <p:nvPr/>
        </p:nvCxnSpPr>
        <p:spPr bwMode="auto">
          <a:xfrm rot="5400000">
            <a:off x="5943600" y="4402138"/>
            <a:ext cx="431800" cy="933450"/>
          </a:xfrm>
          <a:prstGeom prst="bentConnector3">
            <a:avLst>
              <a:gd name="adj1" fmla="val 50000"/>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133130" name="AutoShape 9"/>
          <p:cNvCxnSpPr>
            <a:cxnSpLocks noChangeShapeType="1"/>
            <a:stCxn id="133128" idx="3"/>
          </p:cNvCxnSpPr>
          <p:nvPr/>
        </p:nvCxnSpPr>
        <p:spPr bwMode="auto">
          <a:xfrm rot="16200000" flipH="1">
            <a:off x="7023894" y="4255294"/>
            <a:ext cx="431800" cy="1227138"/>
          </a:xfrm>
          <a:prstGeom prst="bentConnector3">
            <a:avLst>
              <a:gd name="adj1" fmla="val 50000"/>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pic>
        <p:nvPicPr>
          <p:cNvPr id="133131" name="Picture 1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3429000"/>
            <a:ext cx="16922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2" name="Text Box 11"/>
          <p:cNvSpPr txBox="1">
            <a:spLocks noChangeArrowheads="1"/>
          </p:cNvSpPr>
          <p:nvPr/>
        </p:nvSpPr>
        <p:spPr bwMode="auto">
          <a:xfrm>
            <a:off x="6804025" y="4581525"/>
            <a:ext cx="944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b="0" i="1"/>
              <a:t>implementiert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26214D0-D3E2-EF4A-9D01-E38FDD8DF1B3}" type="slidenum">
              <a:rPr lang="de-DE" altLang="de-DE" sz="800" b="0">
                <a:solidFill>
                  <a:srgbClr val="969696"/>
                </a:solidFill>
              </a:rPr>
              <a:pPr eaLnBrk="1" hangingPunct="1"/>
              <a:t>131</a:t>
            </a:fld>
            <a:endParaRPr lang="de-DE" altLang="de-DE" sz="800" b="0">
              <a:solidFill>
                <a:srgbClr val="969696"/>
              </a:solidFill>
            </a:endParaRPr>
          </a:p>
        </p:txBody>
      </p:sp>
      <p:sp>
        <p:nvSpPr>
          <p:cNvPr id="134147" name="Rectangle 2"/>
          <p:cNvSpPr>
            <a:spLocks noGrp="1" noChangeArrowheads="1"/>
          </p:cNvSpPr>
          <p:nvPr>
            <p:ph type="title"/>
          </p:nvPr>
        </p:nvSpPr>
        <p:spPr/>
        <p:txBody>
          <a:bodyPr/>
          <a:lstStyle/>
          <a:p>
            <a:pPr eaLnBrk="1" hangingPunct="1"/>
            <a:r>
              <a:rPr lang="de-DE" altLang="de-DE"/>
              <a:t>Kopieren von Objekten</a:t>
            </a:r>
          </a:p>
        </p:txBody>
      </p:sp>
      <p:sp>
        <p:nvSpPr>
          <p:cNvPr id="134148" name="Rectangle 3"/>
          <p:cNvSpPr>
            <a:spLocks noGrp="1" noChangeArrowheads="1"/>
          </p:cNvSpPr>
          <p:nvPr>
            <p:ph type="body" idx="1"/>
          </p:nvPr>
        </p:nvSpPr>
        <p:spPr/>
        <p:txBody>
          <a:bodyPr/>
          <a:lstStyle/>
          <a:p>
            <a:pPr lvl="1" eaLnBrk="1" hangingPunct="1"/>
            <a:r>
              <a:rPr lang="de-DE" altLang="de-DE"/>
              <a:t>es stehen zwei unterschiedliche Möglichkeiten zum Kopieren von Objekten zur Verfügung</a:t>
            </a:r>
          </a:p>
          <a:p>
            <a:pPr lvl="1" eaLnBrk="1" hangingPunct="1"/>
            <a:r>
              <a:rPr lang="de-DE" altLang="de-DE"/>
              <a:t>Möglichkeit 1</a:t>
            </a:r>
          </a:p>
          <a:p>
            <a:pPr lvl="2" eaLnBrk="1" hangingPunct="1"/>
            <a:r>
              <a:rPr lang="de-DE" altLang="de-DE"/>
              <a:t>mit dem =-Operator</a:t>
            </a:r>
          </a:p>
          <a:p>
            <a:pPr lvl="2" eaLnBrk="1" hangingPunct="1"/>
            <a:r>
              <a:rPr lang="de-DE" altLang="de-DE"/>
              <a:t>es wird lediglich die Referenz auf das Objekt kopiert</a:t>
            </a:r>
          </a:p>
          <a:p>
            <a:pPr lvl="2" eaLnBrk="1" hangingPunct="1"/>
            <a:r>
              <a:rPr lang="de-DE" altLang="de-DE"/>
              <a:t>nach der Zuweisung verweisen beide Referenzvariablen auf dasselbe Objekt</a:t>
            </a:r>
          </a:p>
          <a:p>
            <a:pPr lvl="1" eaLnBrk="1" hangingPunct="1"/>
            <a:r>
              <a:rPr lang="de-DE" altLang="de-DE"/>
              <a:t>Möglichkeit 2</a:t>
            </a:r>
          </a:p>
          <a:p>
            <a:pPr lvl="2" eaLnBrk="1" hangingPunct="1"/>
            <a:r>
              <a:rPr lang="de-DE" altLang="de-DE"/>
              <a:t>mit der clone()-Methode</a:t>
            </a:r>
          </a:p>
          <a:p>
            <a:pPr lvl="2" eaLnBrk="1" hangingPunct="1"/>
            <a:r>
              <a:rPr lang="de-DE" altLang="de-DE"/>
              <a:t>es wird eine identische Kopie des Objektes erzeugt und unter einer anderen Referenz im Speicher hinterlegt</a:t>
            </a:r>
          </a:p>
          <a:p>
            <a:pPr lvl="2" eaLnBrk="1" hangingPunct="1"/>
            <a:r>
              <a:rPr lang="de-DE" altLang="de-DE"/>
              <a:t>die Attributwerte der beiden Objekte sind gleich</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336F5972-C11F-6449-A65E-2B004B91AC07}" type="slidenum">
              <a:rPr lang="de-DE" altLang="de-DE" sz="800" b="0">
                <a:solidFill>
                  <a:srgbClr val="969696"/>
                </a:solidFill>
              </a:rPr>
              <a:pPr eaLnBrk="1" hangingPunct="1"/>
              <a:t>132</a:t>
            </a:fld>
            <a:endParaRPr lang="de-DE" altLang="de-DE" sz="800" b="0">
              <a:solidFill>
                <a:srgbClr val="969696"/>
              </a:solidFill>
            </a:endParaRPr>
          </a:p>
        </p:txBody>
      </p:sp>
      <p:sp>
        <p:nvSpPr>
          <p:cNvPr id="135171" name="Rectangle 2"/>
          <p:cNvSpPr>
            <a:spLocks noGrp="1" noChangeArrowheads="1"/>
          </p:cNvSpPr>
          <p:nvPr>
            <p:ph type="title"/>
          </p:nvPr>
        </p:nvSpPr>
        <p:spPr/>
        <p:txBody>
          <a:bodyPr/>
          <a:lstStyle/>
          <a:p>
            <a:pPr eaLnBrk="1" hangingPunct="1"/>
            <a:r>
              <a:rPr lang="de-DE" altLang="de-DE"/>
              <a:t>Literaturverzeichnis</a:t>
            </a:r>
          </a:p>
        </p:txBody>
      </p:sp>
      <p:sp>
        <p:nvSpPr>
          <p:cNvPr id="135172" name="Rectangle 3"/>
          <p:cNvSpPr>
            <a:spLocks noGrp="1" noChangeArrowheads="1"/>
          </p:cNvSpPr>
          <p:nvPr>
            <p:ph type="body" idx="1"/>
          </p:nvPr>
        </p:nvSpPr>
        <p:spPr/>
        <p:txBody>
          <a:bodyPr/>
          <a:lstStyle/>
          <a:p>
            <a:pPr eaLnBrk="1" hangingPunct="1"/>
            <a:r>
              <a:rPr lang="de-DE" altLang="de-DE" sz="1400"/>
              <a:t>BALZERT, HEIDE: Lehrbuch der Objektmodellierung - Analyse und Entwurf. Spektrum Akademischer Verlag, 2. Auflage, 2005. ISBN 3-8274-1162-9</a:t>
            </a:r>
          </a:p>
          <a:p>
            <a:pPr eaLnBrk="1" hangingPunct="1"/>
            <a:r>
              <a:rPr lang="de-DE" altLang="de-DE" sz="1400"/>
              <a:t>HÄUSLEIN, ANDREAS: Systemanalyse - Grundlagen, Techniken, Notierungen. VDE Verlag, 2004. ISBN 3-8007-2715-3</a:t>
            </a:r>
          </a:p>
          <a:p>
            <a:pPr eaLnBrk="1" hangingPunct="1"/>
            <a:r>
              <a:rPr lang="de-DE" altLang="de-DE" sz="1400"/>
              <a:t>HITZ, M., KAPPEL, G., KAPSAMMER, E. und RETSCHITZEGGER, W.: UML@Work - Objektorientierte Modellierung mit UML 2. dpunkt.verlag, 3., aktualisierte und überarbeitete Auflage, 2005. ISBN 3-89864-261-5</a:t>
            </a:r>
          </a:p>
          <a:p>
            <a:pPr eaLnBrk="1" hangingPunct="1"/>
            <a:r>
              <a:rPr lang="de-DE" altLang="de-DE" sz="1400"/>
              <a:t>HOLEY, T., WELTER, G. und WIEDEMANN, A.: Wirtschaftsinformatik. Kiehl Verlag, 2004. ISBN 3-470-52791-1</a:t>
            </a:r>
          </a:p>
          <a:p>
            <a:pPr eaLnBrk="1" hangingPunct="1"/>
            <a:r>
              <a:rPr lang="de-DE" altLang="de-DE" sz="1400"/>
              <a:t>RUPP, CHRIS / SOPHIST GROUP: Systemanalyse kompakt. Elsevier Spektrum Akademischer Verlag, 2004. ISBN 3-8274-1509-8</a:t>
            </a:r>
          </a:p>
          <a:p>
            <a:pPr eaLnBrk="1" hangingPunct="1"/>
            <a:r>
              <a:rPr lang="de-DE" altLang="de-DE" sz="1400"/>
              <a:t>STAHLKNECHT, P. und HASENKAMP, U.: Arbeitsbuch Wirtschaftsinformatik. Springer Verlag, 4. Auflage, 2006. ISBN 3-540-26361-6</a:t>
            </a:r>
          </a:p>
          <a:p>
            <a:pPr eaLnBrk="1" hangingPunct="1"/>
            <a:r>
              <a:rPr lang="de-DE" altLang="de-DE" sz="1400"/>
              <a:t>STAHLKNECHT, P. und HASENKAMP, U.: Einführung in die Wirtschaftsinformatik. Springer Verlag, 10. Auflage, 2002. ISBN 3-540-41986-1</a:t>
            </a:r>
          </a:p>
          <a:p>
            <a:pPr eaLnBrk="1" hangingPunct="1"/>
            <a:r>
              <a:rPr lang="de-DE" altLang="de-DE" sz="1400"/>
              <a:t>ZUSER, W., BIFFL, S., GRECHENING, T. und KÖHLE, M.: Software Engineering mit UML und dem Unified Process. Pearson Studium, 2001. ISBN 3-8273-7027-2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9CC2545-E35B-EB45-8522-A47FC40B5F6F}" type="slidenum">
              <a:rPr lang="de-DE" altLang="de-DE" sz="800" b="0">
                <a:solidFill>
                  <a:srgbClr val="969696"/>
                </a:solidFill>
              </a:rPr>
              <a:pPr eaLnBrk="1" hangingPunct="1"/>
              <a:t>14</a:t>
            </a:fld>
            <a:endParaRPr lang="de-DE" altLang="de-DE" sz="800" b="0">
              <a:solidFill>
                <a:srgbClr val="969696"/>
              </a:solidFill>
            </a:endParaRPr>
          </a:p>
        </p:txBody>
      </p:sp>
      <p:sp>
        <p:nvSpPr>
          <p:cNvPr id="16387" name="Rectangle 2"/>
          <p:cNvSpPr>
            <a:spLocks noGrp="1" noChangeArrowheads="1"/>
          </p:cNvSpPr>
          <p:nvPr>
            <p:ph type="title"/>
          </p:nvPr>
        </p:nvSpPr>
        <p:spPr/>
        <p:txBody>
          <a:bodyPr/>
          <a:lstStyle/>
          <a:p>
            <a:pPr eaLnBrk="1" hangingPunct="1"/>
            <a:r>
              <a:rPr lang="de-DE" altLang="de-DE"/>
              <a:t>Grundbegriffe der Programmierung</a:t>
            </a:r>
          </a:p>
        </p:txBody>
      </p:sp>
      <p:sp>
        <p:nvSpPr>
          <p:cNvPr id="16388" name="Rectangle 3"/>
          <p:cNvSpPr>
            <a:spLocks noGrp="1" noChangeArrowheads="1"/>
          </p:cNvSpPr>
          <p:nvPr>
            <p:ph type="body" idx="1"/>
          </p:nvPr>
        </p:nvSpPr>
        <p:spPr/>
        <p:txBody>
          <a:bodyPr/>
          <a:lstStyle/>
          <a:p>
            <a:pPr eaLnBrk="1" hangingPunct="1"/>
            <a:r>
              <a:rPr lang="de-DE" altLang="de-DE"/>
              <a:t>Ausdruck</a:t>
            </a:r>
          </a:p>
          <a:p>
            <a:pPr lvl="1" eaLnBrk="1" hangingPunct="1"/>
            <a:r>
              <a:rPr lang="de-DE" altLang="de-DE"/>
              <a:t>Kombination von </a:t>
            </a:r>
            <a:r>
              <a:rPr lang="de-DE" altLang="de-DE" b="1"/>
              <a:t>Operanden </a:t>
            </a:r>
            <a:r>
              <a:rPr lang="de-DE" altLang="de-DE"/>
              <a:t>und </a:t>
            </a:r>
            <a:r>
              <a:rPr lang="de-DE" altLang="de-DE" b="1"/>
              <a:t>Operatoren </a:t>
            </a:r>
            <a:r>
              <a:rPr lang="de-DE" altLang="de-DE"/>
              <a:t>als "Vorschrift" zur Berechnung eines </a:t>
            </a:r>
            <a:r>
              <a:rPr lang="de-DE" altLang="de-DE" b="1"/>
              <a:t>Werts</a:t>
            </a:r>
          </a:p>
          <a:p>
            <a:pPr lvl="1" eaLnBrk="1" hangingPunct="1"/>
            <a:r>
              <a:rPr lang="de-DE" altLang="de-DE"/>
              <a:t>liefert immer einen Wert (Ergebniswert) ab</a:t>
            </a:r>
          </a:p>
          <a:p>
            <a:pPr lvl="1" eaLnBrk="1" hangingPunct="1"/>
            <a:r>
              <a:rPr lang="de-DE" altLang="de-DE"/>
              <a:t>Beispiel:</a:t>
            </a:r>
            <a:br>
              <a:rPr lang="de-DE" altLang="de-DE"/>
            </a:br>
            <a:r>
              <a:rPr lang="de-DE" altLang="de-DE"/>
              <a:t>1 / </a:t>
            </a:r>
            <a:r>
              <a:rPr lang="de-DE" altLang="de-DE" i="1"/>
              <a:t>x</a:t>
            </a:r>
          </a:p>
          <a:p>
            <a:pPr eaLnBrk="1" hangingPunct="1"/>
            <a:r>
              <a:rPr lang="de-DE" altLang="de-DE"/>
              <a:t>Anweisung</a:t>
            </a:r>
          </a:p>
          <a:p>
            <a:pPr lvl="1" eaLnBrk="1" hangingPunct="1"/>
            <a:r>
              <a:rPr lang="de-DE" altLang="de-DE"/>
              <a:t>Kombination von Ausdrücken und Methoden als "Vorschrift" zur</a:t>
            </a:r>
            <a:br>
              <a:rPr lang="de-DE" altLang="de-DE"/>
            </a:br>
            <a:r>
              <a:rPr lang="de-DE" altLang="de-DE"/>
              <a:t>Ausführung einer Aktion</a:t>
            </a:r>
          </a:p>
          <a:p>
            <a:pPr lvl="1" eaLnBrk="1" hangingPunct="1"/>
            <a:r>
              <a:rPr lang="de-DE" altLang="de-DE"/>
              <a:t>Beispiele:</a:t>
            </a:r>
            <a:br>
              <a:rPr lang="de-DE" altLang="de-DE"/>
            </a:br>
            <a:r>
              <a:rPr lang="de-DE" altLang="de-DE" i="1"/>
              <a:t>x </a:t>
            </a:r>
            <a:r>
              <a:rPr lang="de-DE" altLang="de-DE"/>
              <a:t>= 5 Wertzuweisung</a:t>
            </a:r>
            <a:br>
              <a:rPr lang="de-DE" altLang="de-DE"/>
            </a:br>
            <a:r>
              <a:rPr lang="de-DE" altLang="de-DE" i="1"/>
              <a:t>y </a:t>
            </a:r>
            <a:r>
              <a:rPr lang="de-DE" altLang="de-DE"/>
              <a:t>= 1 / </a:t>
            </a:r>
            <a:r>
              <a:rPr lang="de-DE" altLang="de-DE" i="1"/>
              <a:t>x </a:t>
            </a:r>
            <a:r>
              <a:rPr lang="de-DE" altLang="de-DE"/>
              <a:t>Wertzuweisung</a:t>
            </a:r>
            <a:br>
              <a:rPr lang="de-DE" altLang="de-DE"/>
            </a:br>
            <a:r>
              <a:rPr lang="de-DE" altLang="de-DE"/>
              <a:t>print(</a:t>
            </a:r>
            <a:r>
              <a:rPr lang="de-DE" altLang="de-DE" i="1"/>
              <a:t>x</a:t>
            </a:r>
            <a:r>
              <a:rPr lang="de-DE" altLang="de-DE"/>
              <a:t>) Ausgabeanweisung (Methodenaufruf "Drucke </a:t>
            </a:r>
            <a:r>
              <a:rPr lang="de-DE" altLang="de-DE" i="1"/>
              <a:t>x</a:t>
            </a:r>
            <a:r>
              <a:rPr lang="de-DE" altLang="de-DE"/>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3C62DAA6-5A70-6246-9BBF-EE67B47FBA8C}" type="slidenum">
              <a:rPr lang="de-DE" altLang="de-DE" sz="800" b="0">
                <a:solidFill>
                  <a:srgbClr val="969696"/>
                </a:solidFill>
              </a:rPr>
              <a:pPr eaLnBrk="1" hangingPunct="1"/>
              <a:t>15</a:t>
            </a:fld>
            <a:endParaRPr lang="de-DE" altLang="de-DE" sz="800" b="0">
              <a:solidFill>
                <a:srgbClr val="969696"/>
              </a:solidFill>
            </a:endParaRPr>
          </a:p>
        </p:txBody>
      </p:sp>
      <p:sp>
        <p:nvSpPr>
          <p:cNvPr id="17411" name="Rectangle 2"/>
          <p:cNvSpPr>
            <a:spLocks noGrp="1" noChangeArrowheads="1"/>
          </p:cNvSpPr>
          <p:nvPr>
            <p:ph type="title"/>
          </p:nvPr>
        </p:nvSpPr>
        <p:spPr/>
        <p:txBody>
          <a:bodyPr/>
          <a:lstStyle/>
          <a:p>
            <a:pPr eaLnBrk="1" hangingPunct="1"/>
            <a:r>
              <a:rPr lang="de-DE" altLang="de-DE"/>
              <a:t>Grundbegriffe der Programmierung</a:t>
            </a:r>
          </a:p>
        </p:txBody>
      </p:sp>
      <p:sp>
        <p:nvSpPr>
          <p:cNvPr id="17412" name="Rectangle 3"/>
          <p:cNvSpPr>
            <a:spLocks noGrp="1" noChangeArrowheads="1"/>
          </p:cNvSpPr>
          <p:nvPr>
            <p:ph type="body" idx="1"/>
          </p:nvPr>
        </p:nvSpPr>
        <p:spPr>
          <a:xfrm>
            <a:off x="457200" y="1268413"/>
            <a:ext cx="8229600" cy="5256212"/>
          </a:xfrm>
        </p:spPr>
        <p:txBody>
          <a:bodyPr/>
          <a:lstStyle/>
          <a:p>
            <a:pPr eaLnBrk="1" hangingPunct="1"/>
            <a:r>
              <a:rPr lang="de-DE" altLang="de-DE"/>
              <a:t>Sequenz</a:t>
            </a:r>
          </a:p>
          <a:p>
            <a:pPr lvl="1" eaLnBrk="1" hangingPunct="1"/>
            <a:r>
              <a:rPr lang="de-DE" altLang="de-DE"/>
              <a:t>bildet eine zeitliche Abfolge von Anweisungen</a:t>
            </a:r>
          </a:p>
          <a:p>
            <a:pPr lvl="1" eaLnBrk="1" hangingPunct="1"/>
            <a:r>
              <a:rPr lang="de-DE" altLang="de-DE"/>
              <a:t>einzelne Schritte werden durchnummeriert oder es wird zum Abschluss der Sequenz ein Semikolon gesetzt </a:t>
            </a:r>
          </a:p>
          <a:p>
            <a:pPr eaLnBrk="1" hangingPunct="1"/>
            <a:r>
              <a:rPr lang="de-DE" altLang="de-DE"/>
              <a:t>Bedingte Anweisung</a:t>
            </a:r>
          </a:p>
          <a:p>
            <a:pPr lvl="1" eaLnBrk="1" hangingPunct="1"/>
            <a:r>
              <a:rPr lang="de-DE" altLang="de-DE"/>
              <a:t>es werden Bedingungen auf Ihre Richtigkeit geprüft</a:t>
            </a:r>
          </a:p>
          <a:p>
            <a:pPr lvl="1" eaLnBrk="1" hangingPunct="1"/>
            <a:r>
              <a:rPr lang="de-DE" altLang="de-DE"/>
              <a:t>für wahre und falsche Aussagen in der Bedingung können unterschiedliche Anweisungen ausgeführt werden</a:t>
            </a:r>
          </a:p>
          <a:p>
            <a:pPr eaLnBrk="1" hangingPunct="1"/>
            <a:r>
              <a:rPr lang="de-DE" altLang="de-DE"/>
              <a:t>Schleifen</a:t>
            </a:r>
          </a:p>
          <a:p>
            <a:pPr lvl="1" eaLnBrk="1" hangingPunct="1"/>
            <a:r>
              <a:rPr lang="de-DE" altLang="de-DE"/>
              <a:t>bestimmte Anweisungen werden wiederholt, bis eine definierte Endbedingung erfüllt wird</a:t>
            </a:r>
          </a:p>
          <a:p>
            <a:pPr lvl="1" eaLnBrk="1" hangingPunct="1"/>
            <a:r>
              <a:rPr lang="de-DE" altLang="de-DE"/>
              <a:t>Unterscheidung in drei Schleifenarten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F799326-96C2-0146-B361-D3CB3AC07031}" type="slidenum">
              <a:rPr lang="de-DE" altLang="de-DE" sz="800" b="0">
                <a:solidFill>
                  <a:srgbClr val="969696"/>
                </a:solidFill>
              </a:rPr>
              <a:pPr eaLnBrk="1" hangingPunct="1"/>
              <a:t>16</a:t>
            </a:fld>
            <a:endParaRPr lang="de-DE" altLang="de-DE" sz="800" b="0">
              <a:solidFill>
                <a:srgbClr val="969696"/>
              </a:solidFill>
            </a:endParaRPr>
          </a:p>
        </p:txBody>
      </p:sp>
      <p:sp>
        <p:nvSpPr>
          <p:cNvPr id="18435" name="Rectangle 2"/>
          <p:cNvSpPr>
            <a:spLocks noGrp="1" noChangeArrowheads="1"/>
          </p:cNvSpPr>
          <p:nvPr>
            <p:ph type="title"/>
          </p:nvPr>
        </p:nvSpPr>
        <p:spPr/>
        <p:txBody>
          <a:bodyPr/>
          <a:lstStyle/>
          <a:p>
            <a:pPr eaLnBrk="1" hangingPunct="1"/>
            <a:r>
              <a:rPr lang="de-DE" altLang="de-DE"/>
              <a:t>Grundbegriffe der Programmierung</a:t>
            </a:r>
          </a:p>
        </p:txBody>
      </p:sp>
      <p:sp>
        <p:nvSpPr>
          <p:cNvPr id="18436" name="Rectangle 3"/>
          <p:cNvSpPr>
            <a:spLocks noGrp="1" noChangeArrowheads="1"/>
          </p:cNvSpPr>
          <p:nvPr>
            <p:ph type="body" idx="1"/>
          </p:nvPr>
        </p:nvSpPr>
        <p:spPr>
          <a:xfrm>
            <a:off x="457200" y="1268413"/>
            <a:ext cx="8229600" cy="5113337"/>
          </a:xfrm>
        </p:spPr>
        <p:txBody>
          <a:bodyPr/>
          <a:lstStyle/>
          <a:p>
            <a:pPr eaLnBrk="1" hangingPunct="1"/>
            <a:r>
              <a:rPr lang="de-DE" altLang="de-DE"/>
              <a:t>Unterprogramme</a:t>
            </a:r>
          </a:p>
          <a:p>
            <a:pPr lvl="1" eaLnBrk="1" hangingPunct="1"/>
            <a:r>
              <a:rPr lang="de-DE" altLang="de-DE"/>
              <a:t>beinhaltet einen Teilalgorithmus</a:t>
            </a:r>
          </a:p>
          <a:p>
            <a:pPr lvl="1" eaLnBrk="1" hangingPunct="1"/>
            <a:r>
              <a:rPr lang="de-DE" altLang="de-DE"/>
              <a:t>dieser Teilalgorithmus kann in mehreren Algorithmen wieder verwendet werden</a:t>
            </a:r>
          </a:p>
          <a:p>
            <a:pPr eaLnBrk="1" hangingPunct="1"/>
            <a:r>
              <a:rPr lang="de-DE" altLang="de-DE"/>
              <a:t>Variablen</a:t>
            </a:r>
          </a:p>
          <a:p>
            <a:pPr lvl="1" eaLnBrk="1" hangingPunct="1"/>
            <a:r>
              <a:rPr lang="de-DE" altLang="de-DE"/>
              <a:t>„Platzhalter“ für einen konkreten Wert</a:t>
            </a:r>
          </a:p>
          <a:p>
            <a:pPr lvl="1" eaLnBrk="1" hangingPunct="1"/>
            <a:r>
              <a:rPr lang="de-DE" altLang="de-DE"/>
              <a:t>sind von einem bestimmten Datentyp</a:t>
            </a:r>
          </a:p>
          <a:p>
            <a:pPr lvl="1" eaLnBrk="1" hangingPunct="1"/>
            <a:r>
              <a:rPr lang="de-DE" altLang="de-DE"/>
              <a:t>können ihren Wert ändern</a:t>
            </a:r>
          </a:p>
          <a:p>
            <a:pPr lvl="1" eaLnBrk="1" hangingPunct="1"/>
            <a:endParaRPr lang="de-DE" altLang="de-DE"/>
          </a:p>
          <a:p>
            <a:pPr eaLnBrk="1" hangingPunct="1"/>
            <a:r>
              <a:rPr lang="de-DE" altLang="de-DE"/>
              <a:t>Konstanten</a:t>
            </a:r>
          </a:p>
          <a:p>
            <a:pPr lvl="1" eaLnBrk="1" hangingPunct="1"/>
            <a:r>
              <a:rPr lang="de-DE" altLang="de-DE"/>
              <a:t>haben einen festen Wert</a:t>
            </a:r>
          </a:p>
          <a:p>
            <a:pPr lvl="1" eaLnBrk="1" hangingPunct="1"/>
            <a:r>
              <a:rPr lang="de-DE" altLang="de-DE"/>
              <a:t>sind von einem bestimmten Datentyp</a:t>
            </a:r>
          </a:p>
          <a:p>
            <a:pPr lvl="1" eaLnBrk="1" hangingPunct="1"/>
            <a:r>
              <a:rPr lang="de-DE" altLang="de-DE"/>
              <a:t>können ihren Wert NICHT ändern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66C7453C-32C2-F84D-AB6A-4E0A4046EC9C}" type="slidenum">
              <a:rPr lang="de-DE" altLang="de-DE" sz="800" b="0">
                <a:solidFill>
                  <a:srgbClr val="969696"/>
                </a:solidFill>
              </a:rPr>
              <a:pPr eaLnBrk="1" hangingPunct="1"/>
              <a:t>17</a:t>
            </a:fld>
            <a:endParaRPr lang="de-DE" altLang="de-DE" sz="800" b="0">
              <a:solidFill>
                <a:srgbClr val="969696"/>
              </a:solidFill>
            </a:endParaRPr>
          </a:p>
        </p:txBody>
      </p:sp>
      <p:sp>
        <p:nvSpPr>
          <p:cNvPr id="19459" name="Rectangle 2"/>
          <p:cNvSpPr>
            <a:spLocks noGrp="1" noChangeArrowheads="1"/>
          </p:cNvSpPr>
          <p:nvPr>
            <p:ph type="title"/>
          </p:nvPr>
        </p:nvSpPr>
        <p:spPr/>
        <p:txBody>
          <a:bodyPr/>
          <a:lstStyle/>
          <a:p>
            <a:pPr eaLnBrk="1" hangingPunct="1"/>
            <a:r>
              <a:rPr lang="de-DE" altLang="de-DE"/>
              <a:t>Darstellungsformen von Algorithmen</a:t>
            </a:r>
          </a:p>
        </p:txBody>
      </p:sp>
      <p:sp>
        <p:nvSpPr>
          <p:cNvPr id="19460" name="Rectangle 3"/>
          <p:cNvSpPr>
            <a:spLocks noGrp="1" noChangeArrowheads="1"/>
          </p:cNvSpPr>
          <p:nvPr>
            <p:ph type="body" idx="1"/>
          </p:nvPr>
        </p:nvSpPr>
        <p:spPr/>
        <p:txBody>
          <a:bodyPr/>
          <a:lstStyle/>
          <a:p>
            <a:pPr eaLnBrk="1" hangingPunct="1"/>
            <a:r>
              <a:rPr lang="de-DE" altLang="de-DE"/>
              <a:t>Pseudocode</a:t>
            </a:r>
          </a:p>
          <a:p>
            <a:pPr lvl="1" eaLnBrk="1" hangingPunct="1"/>
            <a:r>
              <a:rPr lang="de-DE" altLang="de-DE"/>
              <a:t>nahe an den Konstrukten verbreiteter Programmiersprachen</a:t>
            </a:r>
          </a:p>
          <a:p>
            <a:pPr lvl="1" eaLnBrk="1" hangingPunct="1"/>
            <a:r>
              <a:rPr lang="de-DE" altLang="de-DE"/>
              <a:t>Verwendung spezieller englischer Begriffe aus dem Alltag</a:t>
            </a:r>
          </a:p>
          <a:p>
            <a:pPr lvl="1" eaLnBrk="1" hangingPunct="1"/>
            <a:r>
              <a:rPr lang="de-DE" altLang="de-DE"/>
              <a:t>Begriffe haben eine festgelegte Bedeutung</a:t>
            </a:r>
          </a:p>
          <a:p>
            <a:pPr eaLnBrk="1" hangingPunct="1"/>
            <a:r>
              <a:rPr lang="de-DE" altLang="de-DE"/>
              <a:t>Programmablaufpläne</a:t>
            </a:r>
          </a:p>
          <a:p>
            <a:pPr lvl="1" eaLnBrk="1" hangingPunct="1"/>
            <a:r>
              <a:rPr lang="de-DE" altLang="de-DE"/>
              <a:t>genormt nach DIN 66001</a:t>
            </a:r>
          </a:p>
          <a:p>
            <a:pPr lvl="1" eaLnBrk="1" hangingPunct="1"/>
            <a:r>
              <a:rPr lang="de-DE" altLang="de-DE"/>
              <a:t>Ursprung in der linearen Programmierung</a:t>
            </a:r>
          </a:p>
          <a:p>
            <a:pPr lvl="1" eaLnBrk="1" hangingPunct="1"/>
            <a:r>
              <a:rPr lang="de-DE" altLang="de-DE"/>
              <a:t>nur für kleinere Programme geeignet (Übersichtlichkeit)</a:t>
            </a:r>
          </a:p>
          <a:p>
            <a:pPr eaLnBrk="1" hangingPunct="1"/>
            <a:r>
              <a:rPr lang="de-DE" altLang="de-DE"/>
              <a:t>Nassi-Schneiderman-Diagramme (Struktogramme)</a:t>
            </a:r>
          </a:p>
          <a:p>
            <a:pPr lvl="1" eaLnBrk="1" hangingPunct="1"/>
            <a:r>
              <a:rPr lang="de-DE" altLang="de-DE"/>
              <a:t>Entstehung 1973</a:t>
            </a:r>
          </a:p>
          <a:p>
            <a:pPr lvl="1" eaLnBrk="1" hangingPunct="1"/>
            <a:r>
              <a:rPr lang="de-DE" altLang="de-DE"/>
              <a:t>Darstellung genormt nach DIN 66261 im Jahr 1985</a:t>
            </a:r>
          </a:p>
          <a:p>
            <a:pPr lvl="1" eaLnBrk="1" hangingPunct="1"/>
            <a:r>
              <a:rPr lang="de-DE" altLang="de-DE"/>
              <a:t>überwiegender Einsatz in der prozeduralen Programmierung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FA77859-5E6E-7B4C-808D-0CCE1E4B31B6}" type="slidenum">
              <a:rPr lang="de-DE" altLang="de-DE" sz="800" b="0">
                <a:solidFill>
                  <a:srgbClr val="969696"/>
                </a:solidFill>
              </a:rPr>
              <a:pPr eaLnBrk="1" hangingPunct="1"/>
              <a:t>18</a:t>
            </a:fld>
            <a:endParaRPr lang="de-DE" altLang="de-DE" sz="800" b="0">
              <a:solidFill>
                <a:srgbClr val="969696"/>
              </a:solidFill>
            </a:endParaRPr>
          </a:p>
        </p:txBody>
      </p:sp>
      <p:sp>
        <p:nvSpPr>
          <p:cNvPr id="20483" name="Rectangle 2"/>
          <p:cNvSpPr>
            <a:spLocks noGrp="1" noChangeArrowheads="1"/>
          </p:cNvSpPr>
          <p:nvPr>
            <p:ph type="title"/>
          </p:nvPr>
        </p:nvSpPr>
        <p:spPr/>
        <p:txBody>
          <a:bodyPr/>
          <a:lstStyle/>
          <a:p>
            <a:pPr eaLnBrk="1" hangingPunct="1"/>
            <a:r>
              <a:rPr lang="de-DE" altLang="de-DE"/>
              <a:t>Pseudocode</a:t>
            </a:r>
          </a:p>
        </p:txBody>
      </p:sp>
      <p:sp>
        <p:nvSpPr>
          <p:cNvPr id="20484" name="Rectangle 3"/>
          <p:cNvSpPr>
            <a:spLocks noGrp="1" noChangeArrowheads="1"/>
          </p:cNvSpPr>
          <p:nvPr>
            <p:ph type="body" idx="1"/>
          </p:nvPr>
        </p:nvSpPr>
        <p:spPr/>
        <p:txBody>
          <a:bodyPr/>
          <a:lstStyle/>
          <a:p>
            <a:pPr eaLnBrk="1" hangingPunct="1"/>
            <a:r>
              <a:rPr lang="de-DE" altLang="de-DE"/>
              <a:t>Sequenz</a:t>
            </a:r>
          </a:p>
          <a:p>
            <a:pPr lvl="1" eaLnBrk="1" hangingPunct="1"/>
            <a:r>
              <a:rPr lang="de-DE" altLang="de-DE"/>
              <a:t>Alternative 1: Schritte werden durchnummeriert: 1, 2, 3, …</a:t>
            </a:r>
          </a:p>
          <a:p>
            <a:pPr lvl="1" eaLnBrk="1" hangingPunct="1"/>
            <a:r>
              <a:rPr lang="de-DE" altLang="de-DE"/>
              <a:t>Alternative 2: Abschluss der Sequenz durch Semikolon</a:t>
            </a:r>
          </a:p>
          <a:p>
            <a:pPr lvl="1" eaLnBrk="1" hangingPunct="1"/>
            <a:r>
              <a:rPr lang="de-DE" altLang="de-DE"/>
              <a:t>Vorteil Alternative 1: Verfeinerung einzelner Schritte: 2.1, 2.2, …</a:t>
            </a:r>
          </a:p>
          <a:p>
            <a:pPr eaLnBrk="1" hangingPunct="1"/>
            <a:r>
              <a:rPr lang="de-DE" altLang="de-DE"/>
              <a:t>Bedingte Anweisung</a:t>
            </a:r>
          </a:p>
          <a:p>
            <a:pPr lvl="1" eaLnBrk="1" hangingPunct="1"/>
            <a:r>
              <a:rPr lang="de-DE" altLang="de-DE"/>
              <a:t>es werden Bedingungen auf Ihre Richtigkeit geprüft</a:t>
            </a:r>
          </a:p>
          <a:p>
            <a:pPr lvl="1" eaLnBrk="1" hangingPunct="1"/>
            <a:r>
              <a:rPr lang="de-DE" altLang="de-DE"/>
              <a:t>Alternative 1: </a:t>
            </a:r>
            <a:r>
              <a:rPr lang="de-DE" altLang="de-DE" b="1"/>
              <a:t>falls</a:t>
            </a:r>
            <a:r>
              <a:rPr lang="de-DE" altLang="de-DE"/>
              <a:t> Bedingung </a:t>
            </a:r>
            <a:r>
              <a:rPr lang="de-DE" altLang="de-DE" b="1"/>
              <a:t>dann</a:t>
            </a:r>
            <a:r>
              <a:rPr lang="de-DE" altLang="de-DE"/>
              <a:t> Schritt </a:t>
            </a:r>
          </a:p>
          <a:p>
            <a:pPr lvl="1" eaLnBrk="1" hangingPunct="1"/>
            <a:r>
              <a:rPr lang="de-DE" altLang="de-DE"/>
              <a:t>Alternative 2: </a:t>
            </a:r>
            <a:r>
              <a:rPr lang="de-DE" altLang="de-DE" b="1"/>
              <a:t>falls</a:t>
            </a:r>
            <a:r>
              <a:rPr lang="de-DE" altLang="de-DE"/>
              <a:t> Bedingung </a:t>
            </a:r>
            <a:r>
              <a:rPr lang="de-DE" altLang="de-DE" b="1"/>
              <a:t>dann</a:t>
            </a:r>
            <a:r>
              <a:rPr lang="de-DE" altLang="de-DE"/>
              <a:t> Schritt A </a:t>
            </a:r>
            <a:r>
              <a:rPr lang="de-DE" altLang="de-DE" b="1"/>
              <a:t>sonst</a:t>
            </a:r>
            <a:r>
              <a:rPr lang="de-DE" altLang="de-DE"/>
              <a:t> Schritt B</a:t>
            </a:r>
          </a:p>
          <a:p>
            <a:pPr eaLnBrk="1" hangingPunct="1"/>
            <a:r>
              <a:rPr lang="de-DE" altLang="de-DE"/>
              <a:t>Schleifen</a:t>
            </a:r>
          </a:p>
          <a:p>
            <a:pPr lvl="1" eaLnBrk="1" hangingPunct="1"/>
            <a:r>
              <a:rPr lang="de-DE" altLang="de-DE"/>
              <a:t>kopfgesteuert: </a:t>
            </a:r>
            <a:r>
              <a:rPr lang="de-DE" altLang="de-DE" b="1"/>
              <a:t>solange</a:t>
            </a:r>
            <a:r>
              <a:rPr lang="de-DE" altLang="de-DE"/>
              <a:t> Bedingung wahr </a:t>
            </a:r>
            <a:r>
              <a:rPr lang="de-DE" altLang="de-DE" b="1"/>
              <a:t>führe aus</a:t>
            </a:r>
            <a:r>
              <a:rPr lang="de-DE" altLang="de-DE"/>
              <a:t> Schritte</a:t>
            </a:r>
          </a:p>
          <a:p>
            <a:pPr lvl="1" eaLnBrk="1" hangingPunct="1"/>
            <a:r>
              <a:rPr lang="de-DE" altLang="de-DE"/>
              <a:t>fußgesteuert: </a:t>
            </a:r>
            <a:r>
              <a:rPr lang="de-DE" altLang="de-DE" b="1"/>
              <a:t>wiederhole</a:t>
            </a:r>
            <a:r>
              <a:rPr lang="de-DE" altLang="de-DE"/>
              <a:t> Schritte </a:t>
            </a:r>
            <a:r>
              <a:rPr lang="de-DE" altLang="de-DE" b="1"/>
              <a:t>bis</a:t>
            </a:r>
            <a:r>
              <a:rPr lang="de-DE" altLang="de-DE"/>
              <a:t> Bedingung wahr</a:t>
            </a:r>
          </a:p>
          <a:p>
            <a:pPr lvl="1" eaLnBrk="1" hangingPunct="1"/>
            <a:r>
              <a:rPr lang="de-DE" altLang="de-DE"/>
              <a:t>Zählschleife: </a:t>
            </a:r>
            <a:r>
              <a:rPr lang="de-DE" altLang="de-DE" b="1"/>
              <a:t>wiederhole für</a:t>
            </a:r>
            <a:r>
              <a:rPr lang="de-DE" altLang="de-DE"/>
              <a:t> Zahlenbereich Arbeitsschritte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96137CA-F7B0-8B4E-B4E1-4E30EF63BC05}" type="slidenum">
              <a:rPr lang="de-DE" altLang="de-DE" sz="800" b="0">
                <a:solidFill>
                  <a:srgbClr val="969696"/>
                </a:solidFill>
              </a:rPr>
              <a:pPr eaLnBrk="1" hangingPunct="1"/>
              <a:t>19</a:t>
            </a:fld>
            <a:endParaRPr lang="de-DE" altLang="de-DE" sz="800" b="0">
              <a:solidFill>
                <a:srgbClr val="969696"/>
              </a:solidFill>
            </a:endParaRPr>
          </a:p>
        </p:txBody>
      </p:sp>
      <p:sp>
        <p:nvSpPr>
          <p:cNvPr id="21507" name="Rectangle 2"/>
          <p:cNvSpPr>
            <a:spLocks noGrp="1" noChangeArrowheads="1"/>
          </p:cNvSpPr>
          <p:nvPr>
            <p:ph type="title"/>
          </p:nvPr>
        </p:nvSpPr>
        <p:spPr/>
        <p:txBody>
          <a:bodyPr/>
          <a:lstStyle/>
          <a:p>
            <a:pPr eaLnBrk="1" hangingPunct="1"/>
            <a:r>
              <a:rPr lang="de-DE" altLang="de-DE"/>
              <a:t>Beispiel: Pseudocode</a:t>
            </a:r>
          </a:p>
        </p:txBody>
      </p:sp>
      <p:sp>
        <p:nvSpPr>
          <p:cNvPr id="21508" name="Rectangle 4"/>
          <p:cNvSpPr>
            <a:spLocks noGrp="1" noChangeArrowheads="1"/>
          </p:cNvSpPr>
          <p:nvPr>
            <p:ph type="body" sz="half" idx="1"/>
          </p:nvPr>
        </p:nvSpPr>
        <p:spPr>
          <a:xfrm>
            <a:off x="457200" y="1268413"/>
            <a:ext cx="4038600" cy="5184775"/>
          </a:xfrm>
        </p:spPr>
        <p:txBody>
          <a:bodyPr/>
          <a:lstStyle/>
          <a:p>
            <a:pPr marL="381000" indent="-381000" eaLnBrk="1" hangingPunct="1">
              <a:tabLst>
                <a:tab pos="1168400" algn="l"/>
              </a:tabLst>
            </a:pPr>
            <a:r>
              <a:rPr lang="de-DE" altLang="de-DE" sz="2400"/>
              <a:t>Sequenz</a:t>
            </a:r>
          </a:p>
          <a:p>
            <a:pPr marL="800100" lvl="1" indent="-342900" eaLnBrk="1" hangingPunct="1">
              <a:buClr>
                <a:schemeClr val="tx1"/>
              </a:buClr>
              <a:buFont typeface="Wingdings" charset="2"/>
              <a:buAutoNum type="arabicParenBoth"/>
              <a:tabLst>
                <a:tab pos="1168400" algn="l"/>
              </a:tabLst>
            </a:pPr>
            <a:r>
              <a:rPr lang="de-DE" altLang="de-DE" sz="1800"/>
              <a:t>Koche Wasser</a:t>
            </a:r>
          </a:p>
          <a:p>
            <a:pPr marL="800100" lvl="1" indent="-342900" eaLnBrk="1" hangingPunct="1">
              <a:buClr>
                <a:schemeClr val="tx1"/>
              </a:buClr>
              <a:buFont typeface="Wingdings" charset="2"/>
              <a:buAutoNum type="arabicParenBoth"/>
              <a:tabLst>
                <a:tab pos="1168400" algn="l"/>
              </a:tabLst>
            </a:pPr>
            <a:r>
              <a:rPr lang="de-DE" altLang="de-DE" sz="1800"/>
              <a:t>Gib Kaffeepulver in Tasse</a:t>
            </a:r>
          </a:p>
          <a:p>
            <a:pPr marL="800100" lvl="1" indent="-342900" eaLnBrk="1" hangingPunct="1">
              <a:buClr>
                <a:schemeClr val="tx1"/>
              </a:buClr>
              <a:buFont typeface="Wingdings" charset="2"/>
              <a:buAutoNum type="arabicParenBoth"/>
              <a:tabLst>
                <a:tab pos="1168400" algn="l"/>
              </a:tabLst>
            </a:pPr>
            <a:r>
              <a:rPr lang="de-DE" altLang="de-DE" sz="1800"/>
              <a:t>Fülle Wasser in Tasse</a:t>
            </a:r>
          </a:p>
          <a:p>
            <a:pPr marL="381000" indent="-381000" eaLnBrk="1" hangingPunct="1">
              <a:tabLst>
                <a:tab pos="1168400" algn="l"/>
              </a:tabLst>
            </a:pPr>
            <a:endParaRPr lang="de-DE" altLang="de-DE" sz="2000"/>
          </a:p>
          <a:p>
            <a:pPr marL="381000" indent="-381000" eaLnBrk="1" hangingPunct="1">
              <a:tabLst>
                <a:tab pos="1168400" algn="l"/>
              </a:tabLst>
            </a:pPr>
            <a:r>
              <a:rPr lang="de-DE" altLang="de-DE" sz="2400"/>
              <a:t>Bedingte Anweisung</a:t>
            </a:r>
          </a:p>
          <a:p>
            <a:pPr marL="800100" lvl="1" indent="-342900" eaLnBrk="1" hangingPunct="1">
              <a:buFont typeface="Wingdings" charset="2"/>
              <a:buNone/>
              <a:tabLst>
                <a:tab pos="1168400" algn="l"/>
              </a:tabLst>
            </a:pPr>
            <a:r>
              <a:rPr lang="de-DE" altLang="de-DE" sz="1800" b="1"/>
              <a:t>falls</a:t>
            </a:r>
            <a:r>
              <a:rPr lang="de-DE" altLang="de-DE" sz="1800"/>
              <a:t> Ampel rot oder gelb</a:t>
            </a:r>
            <a:br>
              <a:rPr lang="de-DE" altLang="de-DE" sz="1800"/>
            </a:br>
            <a:r>
              <a:rPr lang="de-DE" altLang="de-DE" sz="1800" b="1"/>
              <a:t>dann</a:t>
            </a:r>
            <a:r>
              <a:rPr lang="de-DE" altLang="de-DE" sz="1800"/>
              <a:t> stoppe</a:t>
            </a:r>
            <a:br>
              <a:rPr lang="de-DE" altLang="de-DE" sz="1800"/>
            </a:br>
            <a:r>
              <a:rPr lang="de-DE" altLang="de-DE" sz="1800" b="1"/>
              <a:t>sonst</a:t>
            </a:r>
            <a:r>
              <a:rPr lang="de-DE" altLang="de-DE" sz="1800"/>
              <a:t> fahre weiter</a:t>
            </a:r>
          </a:p>
          <a:p>
            <a:pPr marL="800100" lvl="1" indent="-342900" eaLnBrk="1" hangingPunct="1">
              <a:buFont typeface="Wingdings" charset="2"/>
              <a:buNone/>
              <a:tabLst>
                <a:tab pos="1168400" algn="l"/>
              </a:tabLst>
            </a:pPr>
            <a:endParaRPr lang="de-DE" altLang="de-DE" sz="1800"/>
          </a:p>
          <a:p>
            <a:pPr marL="800100" lvl="1" indent="-342900" eaLnBrk="1" hangingPunct="1">
              <a:buFont typeface="Wingdings" charset="2"/>
              <a:buNone/>
              <a:tabLst>
                <a:tab pos="1168400" algn="l"/>
              </a:tabLst>
            </a:pPr>
            <a:r>
              <a:rPr lang="de-DE" altLang="de-DE" sz="1800" b="1"/>
              <a:t>falls</a:t>
            </a:r>
            <a:r>
              <a:rPr lang="de-DE" altLang="de-DE" sz="1800"/>
              <a:t> Ampel ausgefallen</a:t>
            </a:r>
            <a:br>
              <a:rPr lang="de-DE" altLang="de-DE" sz="1800"/>
            </a:br>
            <a:r>
              <a:rPr lang="de-DE" altLang="de-DE" sz="1800" b="1"/>
              <a:t>dann</a:t>
            </a:r>
            <a:r>
              <a:rPr lang="de-DE" altLang="de-DE" sz="1800"/>
              <a:t> fahre vorsichtig weiter</a:t>
            </a:r>
          </a:p>
          <a:p>
            <a:pPr marL="800100" lvl="1" indent="-342900" eaLnBrk="1" hangingPunct="1">
              <a:buFont typeface="Wingdings" charset="2"/>
              <a:buNone/>
              <a:tabLst>
                <a:tab pos="1168400" algn="l"/>
              </a:tabLst>
            </a:pPr>
            <a:r>
              <a:rPr lang="de-DE" altLang="de-DE" sz="1800" b="1"/>
              <a:t>sonst falls</a:t>
            </a:r>
            <a:r>
              <a:rPr lang="de-DE" altLang="de-DE" sz="1800"/>
              <a:t> Ampel grün</a:t>
            </a:r>
            <a:br>
              <a:rPr lang="de-DE" altLang="de-DE" sz="1800"/>
            </a:br>
            <a:r>
              <a:rPr lang="de-DE" altLang="de-DE" sz="1800"/>
              <a:t>	</a:t>
            </a:r>
            <a:r>
              <a:rPr lang="de-DE" altLang="de-DE" sz="1800" b="1"/>
              <a:t>dann</a:t>
            </a:r>
            <a:r>
              <a:rPr lang="de-DE" altLang="de-DE" sz="1800"/>
              <a:t> fahre weiter</a:t>
            </a:r>
          </a:p>
          <a:p>
            <a:pPr marL="800100" lvl="1" indent="-342900" eaLnBrk="1" hangingPunct="1">
              <a:buFont typeface="Wingdings" charset="2"/>
              <a:buNone/>
              <a:tabLst>
                <a:tab pos="1168400" algn="l"/>
              </a:tabLst>
            </a:pPr>
            <a:r>
              <a:rPr lang="de-DE" altLang="de-DE" sz="1800" b="1"/>
              <a:t>sonst</a:t>
            </a:r>
            <a:r>
              <a:rPr lang="de-DE" altLang="de-DE" sz="1800"/>
              <a:t> stoppe</a:t>
            </a:r>
          </a:p>
        </p:txBody>
      </p:sp>
      <p:sp>
        <p:nvSpPr>
          <p:cNvPr id="21509" name="Rectangle 5"/>
          <p:cNvSpPr>
            <a:spLocks noGrp="1" noChangeArrowheads="1"/>
          </p:cNvSpPr>
          <p:nvPr>
            <p:ph type="body" sz="half" idx="2"/>
          </p:nvPr>
        </p:nvSpPr>
        <p:spPr/>
        <p:txBody>
          <a:bodyPr/>
          <a:lstStyle/>
          <a:p>
            <a:pPr marL="0" indent="0" eaLnBrk="1" hangingPunct="1">
              <a:tabLst>
                <a:tab pos="990600" algn="l"/>
              </a:tabLst>
            </a:pPr>
            <a:r>
              <a:rPr lang="de-DE" altLang="de-DE" sz="2400"/>
              <a:t>Schleifen</a:t>
            </a:r>
          </a:p>
          <a:p>
            <a:pPr lvl="1" eaLnBrk="1" hangingPunct="1">
              <a:buFont typeface="Wingdings" charset="2"/>
              <a:buNone/>
              <a:tabLst>
                <a:tab pos="990600" algn="l"/>
              </a:tabLst>
            </a:pPr>
            <a:r>
              <a:rPr lang="de-DE" altLang="de-DE" sz="1800" b="1"/>
              <a:t>solange</a:t>
            </a:r>
            <a:r>
              <a:rPr lang="de-DE" altLang="de-DE" sz="1800"/>
              <a:t> Liste nicht erschöpft </a:t>
            </a:r>
            <a:r>
              <a:rPr lang="de-DE" altLang="de-DE" sz="1800" b="1"/>
              <a:t>führe aus</a:t>
            </a:r>
            <a:r>
              <a:rPr lang="de-DE" altLang="de-DE" sz="1800"/>
              <a:t/>
            </a:r>
            <a:br>
              <a:rPr lang="de-DE" altLang="de-DE" sz="1800"/>
            </a:br>
            <a:r>
              <a:rPr lang="de-DE" altLang="de-DE" sz="1800"/>
              <a:t>	Gib nächste Zahl aus der</a:t>
            </a:r>
            <a:br>
              <a:rPr lang="de-DE" altLang="de-DE" sz="1800"/>
            </a:br>
            <a:r>
              <a:rPr lang="de-DE" altLang="de-DE" sz="1800"/>
              <a:t>	Liste aus</a:t>
            </a:r>
          </a:p>
          <a:p>
            <a:pPr lvl="1" eaLnBrk="1" hangingPunct="1">
              <a:buFont typeface="Wingdings" charset="2"/>
              <a:buNone/>
              <a:tabLst>
                <a:tab pos="990600" algn="l"/>
              </a:tabLst>
            </a:pPr>
            <a:endParaRPr lang="de-DE" altLang="de-DE" sz="1800"/>
          </a:p>
          <a:p>
            <a:pPr lvl="1" eaLnBrk="1" hangingPunct="1">
              <a:buFont typeface="Wingdings" charset="2"/>
              <a:buNone/>
              <a:tabLst>
                <a:tab pos="990600" algn="l"/>
              </a:tabLst>
            </a:pPr>
            <a:r>
              <a:rPr lang="de-DE" altLang="de-DE" sz="1800" b="1"/>
              <a:t>wiederhole</a:t>
            </a:r>
            <a:br>
              <a:rPr lang="de-DE" altLang="de-DE" sz="1800" b="1"/>
            </a:br>
            <a:r>
              <a:rPr lang="de-DE" altLang="de-DE" sz="1800"/>
              <a:t>Gib nächste Zahl aus der</a:t>
            </a:r>
            <a:br>
              <a:rPr lang="de-DE" altLang="de-DE" sz="1800"/>
            </a:br>
            <a:r>
              <a:rPr lang="de-DE" altLang="de-DE" sz="1800"/>
              <a:t>Liste aus</a:t>
            </a:r>
            <a:endParaRPr lang="de-DE" altLang="de-DE" sz="1800" b="1"/>
          </a:p>
          <a:p>
            <a:pPr lvl="1" eaLnBrk="1" hangingPunct="1">
              <a:buFont typeface="Wingdings" charset="2"/>
              <a:buNone/>
              <a:tabLst>
                <a:tab pos="990600" algn="l"/>
              </a:tabLst>
            </a:pPr>
            <a:r>
              <a:rPr lang="de-DE" altLang="de-DE" sz="1800" b="1"/>
              <a:t>bis</a:t>
            </a:r>
            <a:r>
              <a:rPr lang="de-DE" altLang="de-DE" sz="1800"/>
              <a:t> Liste erschöpft</a:t>
            </a:r>
          </a:p>
          <a:p>
            <a:pPr lvl="1" eaLnBrk="1" hangingPunct="1">
              <a:buFont typeface="Wingdings" charset="2"/>
              <a:buNone/>
              <a:tabLst>
                <a:tab pos="990600" algn="l"/>
              </a:tabLst>
            </a:pPr>
            <a:endParaRPr lang="de-DE" altLang="de-DE" sz="1800"/>
          </a:p>
          <a:p>
            <a:pPr lvl="1" eaLnBrk="1" hangingPunct="1">
              <a:buFont typeface="Wingdings" charset="2"/>
              <a:buNone/>
              <a:tabLst>
                <a:tab pos="990600" algn="l"/>
              </a:tabLst>
            </a:pPr>
            <a:r>
              <a:rPr lang="de-DE" altLang="de-DE" sz="1800" b="1"/>
              <a:t>wiederhole für</a:t>
            </a:r>
            <a:r>
              <a:rPr lang="de-DE" altLang="de-DE" sz="1800"/>
              <a:t> 5 bis 10</a:t>
            </a:r>
            <a:br>
              <a:rPr lang="de-DE" altLang="de-DE" sz="1800"/>
            </a:br>
            <a:r>
              <a:rPr lang="de-DE" altLang="de-DE" sz="1800"/>
              <a:t>Gib nächste Zahl aus der</a:t>
            </a:r>
            <a:br>
              <a:rPr lang="de-DE" altLang="de-DE" sz="1800"/>
            </a:br>
            <a:r>
              <a:rPr lang="de-DE" altLang="de-DE" sz="1800"/>
              <a:t>Liste aus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59D05FC-26BF-1F4A-9B69-53178C7A0653}" type="slidenum">
              <a:rPr lang="de-DE" altLang="de-DE" sz="800" b="0">
                <a:solidFill>
                  <a:srgbClr val="969696"/>
                </a:solidFill>
              </a:rPr>
              <a:pPr eaLnBrk="1" hangingPunct="1"/>
              <a:t>2</a:t>
            </a:fld>
            <a:endParaRPr lang="de-DE" altLang="de-DE" sz="800" b="0">
              <a:solidFill>
                <a:srgbClr val="969696"/>
              </a:solidFill>
            </a:endParaRPr>
          </a:p>
        </p:txBody>
      </p:sp>
      <p:sp>
        <p:nvSpPr>
          <p:cNvPr id="4099" name="Rectangle 2"/>
          <p:cNvSpPr>
            <a:spLocks noGrp="1" noChangeArrowheads="1"/>
          </p:cNvSpPr>
          <p:nvPr>
            <p:ph type="title"/>
          </p:nvPr>
        </p:nvSpPr>
        <p:spPr/>
        <p:txBody>
          <a:bodyPr/>
          <a:lstStyle/>
          <a:p>
            <a:pPr eaLnBrk="1" hangingPunct="1"/>
            <a:r>
              <a:rPr lang="de-DE" altLang="de-DE"/>
              <a:t>Themenüberblick</a:t>
            </a:r>
          </a:p>
        </p:txBody>
      </p:sp>
      <p:pic>
        <p:nvPicPr>
          <p:cNvPr id="4100" name="Picture 5"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Group 30"/>
          <p:cNvGrpSpPr>
            <a:grpSpLocks/>
          </p:cNvGrpSpPr>
          <p:nvPr/>
        </p:nvGrpSpPr>
        <p:grpSpPr bwMode="auto">
          <a:xfrm>
            <a:off x="360363" y="1295400"/>
            <a:ext cx="7970837" cy="4672013"/>
            <a:chOff x="227" y="816"/>
            <a:chExt cx="5021" cy="2943"/>
          </a:xfrm>
        </p:grpSpPr>
        <p:sp>
          <p:nvSpPr>
            <p:cNvPr id="4102" name="Freeform 8"/>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4103" name="Text Box 1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4104" name="Text Box 1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4105" name="Text Box 1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Datentypen</a:t>
              </a:r>
            </a:p>
          </p:txBody>
        </p:sp>
        <p:sp>
          <p:nvSpPr>
            <p:cNvPr id="4106" name="Text Box 1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Ausdrücke &amp; Anweisungen</a:t>
              </a:r>
            </a:p>
          </p:txBody>
        </p:sp>
        <p:sp>
          <p:nvSpPr>
            <p:cNvPr id="4107" name="Text Box 2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Objektorientierung</a:t>
              </a:r>
            </a:p>
          </p:txBody>
        </p:sp>
        <p:sp>
          <p:nvSpPr>
            <p:cNvPr id="4108" name="Text Box 2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Vererbung</a:t>
              </a:r>
            </a:p>
          </p:txBody>
        </p:sp>
        <p:sp>
          <p:nvSpPr>
            <p:cNvPr id="4109" name="Text Box 2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Interfaces</a:t>
              </a:r>
            </a:p>
          </p:txBody>
        </p:sp>
        <p:sp>
          <p:nvSpPr>
            <p:cNvPr id="4110" name="Oval 2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4111" name="Oval 2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4112" name="Oval 25"/>
            <p:cNvSpPr>
              <a:spLocks noChangeArrowheads="1"/>
            </p:cNvSpPr>
            <p:nvPr/>
          </p:nvSpPr>
          <p:spPr bwMode="auto">
            <a:xfrm>
              <a:off x="4032" y="1680"/>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3</a:t>
              </a:r>
            </a:p>
          </p:txBody>
        </p:sp>
        <p:sp>
          <p:nvSpPr>
            <p:cNvPr id="4113" name="Oval 26"/>
            <p:cNvSpPr>
              <a:spLocks noChangeArrowheads="1"/>
            </p:cNvSpPr>
            <p:nvPr/>
          </p:nvSpPr>
          <p:spPr bwMode="auto">
            <a:xfrm>
              <a:off x="2016" y="21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4</a:t>
              </a:r>
            </a:p>
          </p:txBody>
        </p:sp>
        <p:sp>
          <p:nvSpPr>
            <p:cNvPr id="4114" name="Oval 27"/>
            <p:cNvSpPr>
              <a:spLocks noChangeArrowheads="1"/>
            </p:cNvSpPr>
            <p:nvPr/>
          </p:nvSpPr>
          <p:spPr bwMode="auto">
            <a:xfrm>
              <a:off x="480" y="2448"/>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5</a:t>
              </a:r>
            </a:p>
          </p:txBody>
        </p:sp>
        <p:sp>
          <p:nvSpPr>
            <p:cNvPr id="4115" name="Oval 28"/>
            <p:cNvSpPr>
              <a:spLocks noChangeArrowheads="1"/>
            </p:cNvSpPr>
            <p:nvPr/>
          </p:nvSpPr>
          <p:spPr bwMode="auto">
            <a:xfrm>
              <a:off x="1680" y="2976"/>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6</a:t>
              </a:r>
            </a:p>
          </p:txBody>
        </p:sp>
        <p:sp>
          <p:nvSpPr>
            <p:cNvPr id="4116" name="Oval 29"/>
            <p:cNvSpPr>
              <a:spLocks noChangeArrowheads="1"/>
            </p:cNvSpPr>
            <p:nvPr/>
          </p:nvSpPr>
          <p:spPr bwMode="auto">
            <a:xfrm>
              <a:off x="3024" y="33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7</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0E87A5A-012A-6F40-AE6A-9F9E142D43BE}" type="slidenum">
              <a:rPr lang="de-DE" altLang="de-DE" sz="800" b="0">
                <a:solidFill>
                  <a:srgbClr val="969696"/>
                </a:solidFill>
              </a:rPr>
              <a:pPr eaLnBrk="1" hangingPunct="1"/>
              <a:t>20</a:t>
            </a:fld>
            <a:endParaRPr lang="de-DE" altLang="de-DE" sz="800" b="0">
              <a:solidFill>
                <a:srgbClr val="969696"/>
              </a:solidFill>
            </a:endParaRPr>
          </a:p>
        </p:txBody>
      </p:sp>
      <p:sp>
        <p:nvSpPr>
          <p:cNvPr id="22531" name="Rectangle 2"/>
          <p:cNvSpPr>
            <a:spLocks noGrp="1" noChangeArrowheads="1"/>
          </p:cNvSpPr>
          <p:nvPr>
            <p:ph type="title"/>
          </p:nvPr>
        </p:nvSpPr>
        <p:spPr/>
        <p:txBody>
          <a:bodyPr/>
          <a:lstStyle/>
          <a:p>
            <a:pPr eaLnBrk="1" hangingPunct="1"/>
            <a:r>
              <a:rPr lang="de-DE" altLang="de-DE"/>
              <a:t>Programmablaufpläne</a:t>
            </a:r>
            <a:endParaRPr lang="en-US" altLang="de-DE"/>
          </a:p>
        </p:txBody>
      </p:sp>
      <p:sp>
        <p:nvSpPr>
          <p:cNvPr id="22532" name="AutoShape 3"/>
          <p:cNvSpPr>
            <a:spLocks noChangeArrowheads="1"/>
          </p:cNvSpPr>
          <p:nvPr/>
        </p:nvSpPr>
        <p:spPr bwMode="auto">
          <a:xfrm>
            <a:off x="598488" y="1296988"/>
            <a:ext cx="914400" cy="609600"/>
          </a:xfrm>
          <a:prstGeom prst="flowChartProcess">
            <a:avLst/>
          </a:prstGeom>
          <a:solidFill>
            <a:schemeClr val="folHlink"/>
          </a:solidFill>
          <a:ln w="12700">
            <a:solidFill>
              <a:schemeClr val="tx1"/>
            </a:solidFill>
            <a:miter lim="800000"/>
            <a:headEnd/>
            <a:tailEnd/>
          </a:ln>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2533" name="AutoShape 4"/>
          <p:cNvSpPr>
            <a:spLocks noChangeArrowheads="1"/>
          </p:cNvSpPr>
          <p:nvPr/>
        </p:nvSpPr>
        <p:spPr bwMode="auto">
          <a:xfrm>
            <a:off x="598488" y="4040188"/>
            <a:ext cx="914400" cy="609600"/>
          </a:xfrm>
          <a:prstGeom prst="flowChartDecision">
            <a:avLst/>
          </a:prstGeom>
          <a:solidFill>
            <a:schemeClr val="folHlink"/>
          </a:solidFill>
          <a:ln w="12700">
            <a:solidFill>
              <a:schemeClr val="tx1"/>
            </a:solidFill>
            <a:miter lim="800000"/>
            <a:headEnd/>
            <a:tailEnd/>
          </a:ln>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2534" name="AutoShape 5"/>
          <p:cNvSpPr>
            <a:spLocks noChangeArrowheads="1"/>
          </p:cNvSpPr>
          <p:nvPr/>
        </p:nvSpPr>
        <p:spPr bwMode="auto">
          <a:xfrm>
            <a:off x="603250" y="2765425"/>
            <a:ext cx="914400" cy="609600"/>
          </a:xfrm>
          <a:prstGeom prst="flowChartManualOperation">
            <a:avLst/>
          </a:prstGeom>
          <a:solidFill>
            <a:schemeClr val="folHlink"/>
          </a:solidFill>
          <a:ln w="12700">
            <a:solidFill>
              <a:schemeClr val="tx1"/>
            </a:solidFill>
            <a:miter lim="800000"/>
            <a:headEnd/>
            <a:tailEnd/>
          </a:ln>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2535" name="AutoShape 6"/>
          <p:cNvSpPr>
            <a:spLocks noChangeArrowheads="1"/>
          </p:cNvSpPr>
          <p:nvPr/>
        </p:nvSpPr>
        <p:spPr bwMode="auto">
          <a:xfrm>
            <a:off x="598488" y="5715000"/>
            <a:ext cx="914400" cy="304800"/>
          </a:xfrm>
          <a:prstGeom prst="flowChartTerminator">
            <a:avLst/>
          </a:prstGeom>
          <a:solidFill>
            <a:schemeClr val="folHlink"/>
          </a:solidFill>
          <a:ln w="12700">
            <a:solidFill>
              <a:schemeClr val="tx1"/>
            </a:solidFill>
            <a:miter lim="800000"/>
            <a:headEnd/>
            <a:tailEnd/>
          </a:ln>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2536" name="AutoShape 7"/>
          <p:cNvSpPr>
            <a:spLocks noChangeArrowheads="1"/>
          </p:cNvSpPr>
          <p:nvPr/>
        </p:nvSpPr>
        <p:spPr bwMode="auto">
          <a:xfrm>
            <a:off x="4846638" y="1325563"/>
            <a:ext cx="612775" cy="581025"/>
          </a:xfrm>
          <a:prstGeom prst="flowChartConnector">
            <a:avLst/>
          </a:prstGeom>
          <a:solidFill>
            <a:schemeClr val="folHlink"/>
          </a:solidFill>
          <a:ln w="12700">
            <a:solidFill>
              <a:schemeClr val="tx1"/>
            </a:solidFill>
            <a:round/>
            <a:headEnd/>
            <a:tailEnd/>
          </a:ln>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2537" name="Line 8"/>
          <p:cNvSpPr>
            <a:spLocks noChangeShapeType="1"/>
          </p:cNvSpPr>
          <p:nvPr/>
        </p:nvSpPr>
        <p:spPr bwMode="auto">
          <a:xfrm>
            <a:off x="4713288" y="4362450"/>
            <a:ext cx="590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DE"/>
          </a:p>
        </p:txBody>
      </p:sp>
      <p:grpSp>
        <p:nvGrpSpPr>
          <p:cNvPr id="22538" name="Group 9"/>
          <p:cNvGrpSpPr>
            <a:grpSpLocks/>
          </p:cNvGrpSpPr>
          <p:nvPr/>
        </p:nvGrpSpPr>
        <p:grpSpPr bwMode="auto">
          <a:xfrm>
            <a:off x="4765675" y="2765425"/>
            <a:ext cx="706438" cy="609600"/>
            <a:chOff x="1927" y="2880"/>
            <a:chExt cx="586" cy="492"/>
          </a:xfrm>
        </p:grpSpPr>
        <p:sp>
          <p:nvSpPr>
            <p:cNvPr id="22546" name="Line 10"/>
            <p:cNvSpPr>
              <a:spLocks noChangeShapeType="1"/>
            </p:cNvSpPr>
            <p:nvPr/>
          </p:nvSpPr>
          <p:spPr bwMode="auto">
            <a:xfrm>
              <a:off x="2252" y="2880"/>
              <a:ext cx="0" cy="4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DE"/>
            </a:p>
          </p:txBody>
        </p:sp>
        <p:sp>
          <p:nvSpPr>
            <p:cNvPr id="22547" name="Line 11"/>
            <p:cNvSpPr>
              <a:spLocks noChangeShapeType="1"/>
            </p:cNvSpPr>
            <p:nvPr/>
          </p:nvSpPr>
          <p:spPr bwMode="auto">
            <a:xfrm flipH="1">
              <a:off x="1927" y="3121"/>
              <a:ext cx="32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22548" name="Line 12"/>
            <p:cNvSpPr>
              <a:spLocks noChangeShapeType="1"/>
            </p:cNvSpPr>
            <p:nvPr/>
          </p:nvSpPr>
          <p:spPr bwMode="auto">
            <a:xfrm>
              <a:off x="2252" y="3372"/>
              <a:ext cx="25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22549" name="Line 13"/>
            <p:cNvSpPr>
              <a:spLocks noChangeShapeType="1"/>
            </p:cNvSpPr>
            <p:nvPr/>
          </p:nvSpPr>
          <p:spPr bwMode="auto">
            <a:xfrm>
              <a:off x="2262" y="2880"/>
              <a:ext cx="25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grpSp>
      <p:sp>
        <p:nvSpPr>
          <p:cNvPr id="22539" name="Text Box 14"/>
          <p:cNvSpPr txBox="1">
            <a:spLocks noChangeArrowheads="1"/>
          </p:cNvSpPr>
          <p:nvPr/>
        </p:nvSpPr>
        <p:spPr bwMode="auto">
          <a:xfrm>
            <a:off x="1714500" y="1325563"/>
            <a:ext cx="2857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Allgemeine Verarbeitung</a:t>
            </a:r>
            <a:br>
              <a:rPr lang="de-DE" altLang="de-DE" sz="1600"/>
            </a:br>
            <a:r>
              <a:rPr lang="de-DE" altLang="de-DE" sz="1600"/>
              <a:t>(einschl. Ein- und Ausgabe)</a:t>
            </a:r>
            <a:endParaRPr lang="en-US" altLang="de-DE" sz="1600"/>
          </a:p>
        </p:txBody>
      </p:sp>
      <p:sp>
        <p:nvSpPr>
          <p:cNvPr id="22540" name="Text Box 15"/>
          <p:cNvSpPr txBox="1">
            <a:spLocks noChangeArrowheads="1"/>
          </p:cNvSpPr>
          <p:nvPr/>
        </p:nvSpPr>
        <p:spPr bwMode="auto">
          <a:xfrm>
            <a:off x="1714500" y="2765425"/>
            <a:ext cx="2857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manuelle Verarbeitung</a:t>
            </a:r>
            <a:br>
              <a:rPr lang="de-DE" altLang="de-DE" sz="1600"/>
            </a:br>
            <a:r>
              <a:rPr lang="de-DE" altLang="de-DE" sz="1600"/>
              <a:t>(einschl. Ein- und Ausgabe)</a:t>
            </a:r>
            <a:endParaRPr lang="en-US" altLang="de-DE" sz="1600"/>
          </a:p>
        </p:txBody>
      </p:sp>
      <p:sp>
        <p:nvSpPr>
          <p:cNvPr id="22541" name="Text Box 16"/>
          <p:cNvSpPr txBox="1">
            <a:spLocks noChangeArrowheads="1"/>
          </p:cNvSpPr>
          <p:nvPr/>
        </p:nvSpPr>
        <p:spPr bwMode="auto">
          <a:xfrm>
            <a:off x="2427288" y="4194175"/>
            <a:ext cx="1433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Verzweigung</a:t>
            </a:r>
            <a:endParaRPr lang="en-US" altLang="de-DE" sz="1600"/>
          </a:p>
        </p:txBody>
      </p:sp>
      <p:sp>
        <p:nvSpPr>
          <p:cNvPr id="22542" name="Text Box 17"/>
          <p:cNvSpPr txBox="1">
            <a:spLocks noChangeArrowheads="1"/>
          </p:cNvSpPr>
          <p:nvPr/>
        </p:nvSpPr>
        <p:spPr bwMode="auto">
          <a:xfrm>
            <a:off x="1857375" y="5683250"/>
            <a:ext cx="2557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Grenzstelle (zur Umwelt)</a:t>
            </a:r>
            <a:endParaRPr lang="en-US" altLang="de-DE" sz="1600"/>
          </a:p>
        </p:txBody>
      </p:sp>
      <p:sp>
        <p:nvSpPr>
          <p:cNvPr id="22543" name="Text Box 18"/>
          <p:cNvSpPr txBox="1">
            <a:spLocks noChangeArrowheads="1"/>
          </p:cNvSpPr>
          <p:nvPr/>
        </p:nvSpPr>
        <p:spPr bwMode="auto">
          <a:xfrm>
            <a:off x="6326188" y="1493838"/>
            <a:ext cx="1941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Verbindungsstelle</a:t>
            </a:r>
            <a:endParaRPr lang="en-US" altLang="de-DE" sz="1600"/>
          </a:p>
        </p:txBody>
      </p:sp>
      <p:sp>
        <p:nvSpPr>
          <p:cNvPr id="22544" name="Text Box 19"/>
          <p:cNvSpPr txBox="1">
            <a:spLocks noChangeArrowheads="1"/>
          </p:cNvSpPr>
          <p:nvPr/>
        </p:nvSpPr>
        <p:spPr bwMode="auto">
          <a:xfrm>
            <a:off x="6316663" y="2773363"/>
            <a:ext cx="1978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Bemerkung</a:t>
            </a:r>
            <a:br>
              <a:rPr lang="de-DE" altLang="de-DE" sz="1600"/>
            </a:br>
            <a:r>
              <a:rPr lang="de-DE" altLang="de-DE" sz="1600"/>
              <a:t>(erläuternder Text)</a:t>
            </a:r>
            <a:endParaRPr lang="en-US" altLang="de-DE" sz="1600"/>
          </a:p>
        </p:txBody>
      </p:sp>
      <p:sp>
        <p:nvSpPr>
          <p:cNvPr id="22545" name="Text Box 20"/>
          <p:cNvSpPr txBox="1">
            <a:spLocks noChangeArrowheads="1"/>
          </p:cNvSpPr>
          <p:nvPr/>
        </p:nvSpPr>
        <p:spPr bwMode="auto">
          <a:xfrm>
            <a:off x="6216650" y="4068763"/>
            <a:ext cx="2168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Verbindung</a:t>
            </a:r>
            <a:br>
              <a:rPr lang="de-DE" altLang="de-DE" sz="1600"/>
            </a:br>
            <a:r>
              <a:rPr lang="de-DE" altLang="de-DE" sz="1600"/>
              <a:t>(Verarbeitungsfolge)</a:t>
            </a:r>
            <a:endParaRPr lang="en-US" altLang="de-DE" sz="1600"/>
          </a:p>
        </p:txBody>
      </p:sp>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727E3C4-E470-A84E-A1C7-87F12E550CCB}" type="slidenum">
              <a:rPr lang="de-DE" altLang="de-DE" sz="800" b="0">
                <a:solidFill>
                  <a:srgbClr val="969696"/>
                </a:solidFill>
              </a:rPr>
              <a:pPr eaLnBrk="1" hangingPunct="1"/>
              <a:t>21</a:t>
            </a:fld>
            <a:endParaRPr lang="de-DE" altLang="de-DE" sz="800" b="0">
              <a:solidFill>
                <a:srgbClr val="969696"/>
              </a:solidFill>
            </a:endParaRPr>
          </a:p>
        </p:txBody>
      </p:sp>
      <p:sp>
        <p:nvSpPr>
          <p:cNvPr id="23555" name="Rectangle 2"/>
          <p:cNvSpPr>
            <a:spLocks noGrp="1" noChangeArrowheads="1"/>
          </p:cNvSpPr>
          <p:nvPr>
            <p:ph type="title"/>
          </p:nvPr>
        </p:nvSpPr>
        <p:spPr/>
        <p:txBody>
          <a:bodyPr/>
          <a:lstStyle/>
          <a:p>
            <a:pPr eaLnBrk="1" hangingPunct="1"/>
            <a:r>
              <a:rPr lang="de-DE" altLang="de-DE"/>
              <a:t>Beispiel: Programmablaufplan</a:t>
            </a:r>
          </a:p>
        </p:txBody>
      </p:sp>
      <p:sp>
        <p:nvSpPr>
          <p:cNvPr id="23556" name="Text Box 5"/>
          <p:cNvSpPr txBox="1">
            <a:spLocks noChangeArrowheads="1"/>
          </p:cNvSpPr>
          <p:nvPr/>
        </p:nvSpPr>
        <p:spPr bwMode="auto">
          <a:xfrm>
            <a:off x="611188" y="1700213"/>
            <a:ext cx="3022600" cy="287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Eingabe: 2 Zahlen ohne Kommastellen</a:t>
            </a:r>
            <a:endParaRPr lang="en-US" altLang="de-DE" sz="1200"/>
          </a:p>
        </p:txBody>
      </p:sp>
      <p:sp>
        <p:nvSpPr>
          <p:cNvPr id="23557" name="Text Box 6"/>
          <p:cNvSpPr txBox="1">
            <a:spLocks noChangeArrowheads="1"/>
          </p:cNvSpPr>
          <p:nvPr/>
        </p:nvSpPr>
        <p:spPr bwMode="auto">
          <a:xfrm>
            <a:off x="611188" y="2203450"/>
            <a:ext cx="3022600"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Addition der beiden Werte</a:t>
            </a:r>
            <a:endParaRPr lang="en-US" altLang="de-DE" sz="1200"/>
          </a:p>
        </p:txBody>
      </p:sp>
      <p:sp>
        <p:nvSpPr>
          <p:cNvPr id="23558" name="Text Box 7"/>
          <p:cNvSpPr txBox="1">
            <a:spLocks noChangeArrowheads="1"/>
          </p:cNvSpPr>
          <p:nvPr/>
        </p:nvSpPr>
        <p:spPr bwMode="auto">
          <a:xfrm>
            <a:off x="611188" y="2708275"/>
            <a:ext cx="3022600"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Ausgabe: Ergebnis der Addition</a:t>
            </a:r>
            <a:endParaRPr lang="en-US" altLang="de-DE" sz="1200"/>
          </a:p>
        </p:txBody>
      </p:sp>
      <p:cxnSp>
        <p:nvCxnSpPr>
          <p:cNvPr id="23559" name="AutoShape 12"/>
          <p:cNvCxnSpPr>
            <a:cxnSpLocks noChangeShapeType="1"/>
            <a:stCxn id="23556" idx="2"/>
            <a:endCxn id="23557" idx="0"/>
          </p:cNvCxnSpPr>
          <p:nvPr/>
        </p:nvCxnSpPr>
        <p:spPr bwMode="auto">
          <a:xfrm>
            <a:off x="2122488" y="1987550"/>
            <a:ext cx="0" cy="215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0" name="AutoShape 13"/>
          <p:cNvCxnSpPr>
            <a:cxnSpLocks noChangeShapeType="1"/>
            <a:stCxn id="23557" idx="2"/>
            <a:endCxn id="23558" idx="0"/>
          </p:cNvCxnSpPr>
          <p:nvPr/>
        </p:nvCxnSpPr>
        <p:spPr bwMode="auto">
          <a:xfrm>
            <a:off x="2122488" y="2490788"/>
            <a:ext cx="0" cy="2174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1" name="AutoShape 14"/>
          <p:cNvSpPr>
            <a:spLocks noChangeArrowheads="1"/>
          </p:cNvSpPr>
          <p:nvPr/>
        </p:nvSpPr>
        <p:spPr bwMode="auto">
          <a:xfrm>
            <a:off x="1763713" y="1196975"/>
            <a:ext cx="719137" cy="287338"/>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Start</a:t>
            </a:r>
          </a:p>
        </p:txBody>
      </p:sp>
      <p:cxnSp>
        <p:nvCxnSpPr>
          <p:cNvPr id="23562" name="AutoShape 16"/>
          <p:cNvCxnSpPr>
            <a:cxnSpLocks noChangeShapeType="1"/>
            <a:stCxn id="23561" idx="2"/>
            <a:endCxn id="23556" idx="0"/>
          </p:cNvCxnSpPr>
          <p:nvPr/>
        </p:nvCxnSpPr>
        <p:spPr bwMode="auto">
          <a:xfrm flipH="1">
            <a:off x="2122488" y="1484313"/>
            <a:ext cx="1587" cy="215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3" name="AutoShape 17"/>
          <p:cNvSpPr>
            <a:spLocks noChangeArrowheads="1"/>
          </p:cNvSpPr>
          <p:nvPr/>
        </p:nvSpPr>
        <p:spPr bwMode="auto">
          <a:xfrm>
            <a:off x="1763713" y="3213100"/>
            <a:ext cx="719137" cy="287338"/>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Ende</a:t>
            </a:r>
          </a:p>
        </p:txBody>
      </p:sp>
      <p:cxnSp>
        <p:nvCxnSpPr>
          <p:cNvPr id="23564" name="AutoShape 18"/>
          <p:cNvCxnSpPr>
            <a:cxnSpLocks noChangeShapeType="1"/>
            <a:endCxn id="23563" idx="0"/>
          </p:cNvCxnSpPr>
          <p:nvPr/>
        </p:nvCxnSpPr>
        <p:spPr bwMode="auto">
          <a:xfrm>
            <a:off x="2124075" y="2997200"/>
            <a:ext cx="0" cy="215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5" name="AutoShape 19"/>
          <p:cNvSpPr>
            <a:spLocks noChangeArrowheads="1"/>
          </p:cNvSpPr>
          <p:nvPr/>
        </p:nvSpPr>
        <p:spPr bwMode="auto">
          <a:xfrm>
            <a:off x="1763713" y="3716338"/>
            <a:ext cx="719137" cy="287337"/>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Start</a:t>
            </a:r>
          </a:p>
        </p:txBody>
      </p:sp>
      <p:sp>
        <p:nvSpPr>
          <p:cNvPr id="23566" name="AutoShape 20"/>
          <p:cNvSpPr>
            <a:spLocks noChangeArrowheads="1"/>
          </p:cNvSpPr>
          <p:nvPr/>
        </p:nvSpPr>
        <p:spPr bwMode="auto">
          <a:xfrm>
            <a:off x="1763713" y="6165850"/>
            <a:ext cx="719137" cy="287338"/>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Ende</a:t>
            </a:r>
          </a:p>
        </p:txBody>
      </p:sp>
      <p:sp>
        <p:nvSpPr>
          <p:cNvPr id="23567" name="Text Box 40"/>
          <p:cNvSpPr txBox="1">
            <a:spLocks noChangeArrowheads="1"/>
          </p:cNvSpPr>
          <p:nvPr/>
        </p:nvSpPr>
        <p:spPr bwMode="auto">
          <a:xfrm>
            <a:off x="611188" y="4221163"/>
            <a:ext cx="3022600" cy="287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Eingabe: 2 Zahlen ohne Kommastellen</a:t>
            </a:r>
            <a:endParaRPr lang="en-US" altLang="de-DE" sz="1200"/>
          </a:p>
        </p:txBody>
      </p:sp>
      <p:cxnSp>
        <p:nvCxnSpPr>
          <p:cNvPr id="23568" name="AutoShape 41"/>
          <p:cNvCxnSpPr>
            <a:cxnSpLocks noChangeShapeType="1"/>
            <a:stCxn id="23565" idx="2"/>
            <a:endCxn id="23567" idx="0"/>
          </p:cNvCxnSpPr>
          <p:nvPr/>
        </p:nvCxnSpPr>
        <p:spPr bwMode="auto">
          <a:xfrm flipH="1">
            <a:off x="2122488" y="4003675"/>
            <a:ext cx="1587" cy="217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9" name="AutoShape 42"/>
          <p:cNvSpPr>
            <a:spLocks noChangeArrowheads="1"/>
          </p:cNvSpPr>
          <p:nvPr/>
        </p:nvSpPr>
        <p:spPr bwMode="auto">
          <a:xfrm>
            <a:off x="1331913" y="4724400"/>
            <a:ext cx="1584325" cy="5048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Zahl1 &gt; Zahl2</a:t>
            </a:r>
          </a:p>
        </p:txBody>
      </p:sp>
      <p:cxnSp>
        <p:nvCxnSpPr>
          <p:cNvPr id="23570" name="AutoShape 43"/>
          <p:cNvCxnSpPr>
            <a:cxnSpLocks noChangeShapeType="1"/>
            <a:stCxn id="23567" idx="2"/>
            <a:endCxn id="23569" idx="0"/>
          </p:cNvCxnSpPr>
          <p:nvPr/>
        </p:nvCxnSpPr>
        <p:spPr bwMode="auto">
          <a:xfrm>
            <a:off x="2122488" y="4508500"/>
            <a:ext cx="1587" cy="215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1" name="Text Box 45"/>
          <p:cNvSpPr txBox="1">
            <a:spLocks noChangeArrowheads="1"/>
          </p:cNvSpPr>
          <p:nvPr/>
        </p:nvSpPr>
        <p:spPr bwMode="auto">
          <a:xfrm>
            <a:off x="611188" y="5445125"/>
            <a:ext cx="13684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Ausgabe: Zahl1</a:t>
            </a:r>
            <a:br>
              <a:rPr lang="de-DE" altLang="de-DE" sz="1200"/>
            </a:br>
            <a:r>
              <a:rPr lang="de-DE" altLang="de-DE" sz="1200"/>
              <a:t>größer Zahl2</a:t>
            </a:r>
            <a:endParaRPr lang="en-US" altLang="de-DE" sz="1200"/>
          </a:p>
        </p:txBody>
      </p:sp>
      <p:sp>
        <p:nvSpPr>
          <p:cNvPr id="23572" name="Text Box 46"/>
          <p:cNvSpPr txBox="1">
            <a:spLocks noChangeArrowheads="1"/>
          </p:cNvSpPr>
          <p:nvPr/>
        </p:nvSpPr>
        <p:spPr bwMode="auto">
          <a:xfrm>
            <a:off x="2268538" y="5445125"/>
            <a:ext cx="13684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Ausgabe: Zahl1</a:t>
            </a:r>
            <a:br>
              <a:rPr lang="de-DE" altLang="de-DE" sz="1200"/>
            </a:br>
            <a:r>
              <a:rPr lang="de-DE" altLang="de-DE" sz="1200"/>
              <a:t>kleiner Zahl2</a:t>
            </a:r>
            <a:endParaRPr lang="en-US" altLang="de-DE" sz="1200"/>
          </a:p>
        </p:txBody>
      </p:sp>
      <p:cxnSp>
        <p:nvCxnSpPr>
          <p:cNvPr id="23573" name="AutoShape 47"/>
          <p:cNvCxnSpPr>
            <a:cxnSpLocks noChangeShapeType="1"/>
            <a:stCxn id="23569" idx="1"/>
            <a:endCxn id="23571" idx="0"/>
          </p:cNvCxnSpPr>
          <p:nvPr/>
        </p:nvCxnSpPr>
        <p:spPr bwMode="auto">
          <a:xfrm rot="10800000" flipV="1">
            <a:off x="1295400" y="4976813"/>
            <a:ext cx="36513" cy="46831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74" name="AutoShape 48"/>
          <p:cNvCxnSpPr>
            <a:cxnSpLocks noChangeShapeType="1"/>
            <a:stCxn id="23569" idx="3"/>
            <a:endCxn id="23572" idx="0"/>
          </p:cNvCxnSpPr>
          <p:nvPr/>
        </p:nvCxnSpPr>
        <p:spPr bwMode="auto">
          <a:xfrm>
            <a:off x="2916238" y="4976813"/>
            <a:ext cx="36512" cy="46831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75" name="AutoShape 49"/>
          <p:cNvCxnSpPr>
            <a:cxnSpLocks noChangeShapeType="1"/>
            <a:stCxn id="23571" idx="2"/>
            <a:endCxn id="23566" idx="0"/>
          </p:cNvCxnSpPr>
          <p:nvPr/>
        </p:nvCxnSpPr>
        <p:spPr bwMode="auto">
          <a:xfrm rot="16200000" flipH="1">
            <a:off x="1584325" y="5626100"/>
            <a:ext cx="250825" cy="82867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76" name="AutoShape 50"/>
          <p:cNvCxnSpPr>
            <a:cxnSpLocks noChangeShapeType="1"/>
            <a:stCxn id="23572" idx="2"/>
            <a:endCxn id="23566" idx="0"/>
          </p:cNvCxnSpPr>
          <p:nvPr/>
        </p:nvCxnSpPr>
        <p:spPr bwMode="auto">
          <a:xfrm rot="5400000">
            <a:off x="2413000" y="5626100"/>
            <a:ext cx="250825" cy="82867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577" name="AutoShape 51"/>
          <p:cNvSpPr>
            <a:spLocks noChangeArrowheads="1"/>
          </p:cNvSpPr>
          <p:nvPr/>
        </p:nvSpPr>
        <p:spPr bwMode="auto">
          <a:xfrm>
            <a:off x="6372225" y="1196975"/>
            <a:ext cx="719138" cy="287338"/>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Start</a:t>
            </a:r>
          </a:p>
        </p:txBody>
      </p:sp>
      <p:sp>
        <p:nvSpPr>
          <p:cNvPr id="23578" name="AutoShape 52"/>
          <p:cNvSpPr>
            <a:spLocks noChangeArrowheads="1"/>
          </p:cNvSpPr>
          <p:nvPr/>
        </p:nvSpPr>
        <p:spPr bwMode="auto">
          <a:xfrm>
            <a:off x="6372225" y="3789363"/>
            <a:ext cx="719138" cy="287337"/>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Ende</a:t>
            </a:r>
          </a:p>
        </p:txBody>
      </p:sp>
      <p:sp>
        <p:nvSpPr>
          <p:cNvPr id="23579" name="Text Box 53"/>
          <p:cNvSpPr txBox="1">
            <a:spLocks noChangeArrowheads="1"/>
          </p:cNvSpPr>
          <p:nvPr/>
        </p:nvSpPr>
        <p:spPr bwMode="auto">
          <a:xfrm>
            <a:off x="5219700" y="1701800"/>
            <a:ext cx="3022600"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Eingabe: 2 Zahlen und Operator</a:t>
            </a:r>
            <a:endParaRPr lang="en-US" altLang="de-DE" sz="1200"/>
          </a:p>
        </p:txBody>
      </p:sp>
      <p:cxnSp>
        <p:nvCxnSpPr>
          <p:cNvPr id="23580" name="AutoShape 54"/>
          <p:cNvCxnSpPr>
            <a:cxnSpLocks noChangeShapeType="1"/>
            <a:stCxn id="23577" idx="2"/>
            <a:endCxn id="23579" idx="0"/>
          </p:cNvCxnSpPr>
          <p:nvPr/>
        </p:nvCxnSpPr>
        <p:spPr bwMode="auto">
          <a:xfrm flipH="1">
            <a:off x="6731000" y="1484313"/>
            <a:ext cx="1588" cy="2174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1" name="AutoShape 55"/>
          <p:cNvSpPr>
            <a:spLocks noChangeArrowheads="1"/>
          </p:cNvSpPr>
          <p:nvPr/>
        </p:nvSpPr>
        <p:spPr bwMode="auto">
          <a:xfrm>
            <a:off x="5940425" y="2205038"/>
            <a:ext cx="1584325" cy="5048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Operator ist</a:t>
            </a:r>
          </a:p>
        </p:txBody>
      </p:sp>
      <p:cxnSp>
        <p:nvCxnSpPr>
          <p:cNvPr id="23582" name="AutoShape 56"/>
          <p:cNvCxnSpPr>
            <a:cxnSpLocks noChangeShapeType="1"/>
            <a:stCxn id="23579" idx="2"/>
            <a:endCxn id="23581" idx="0"/>
          </p:cNvCxnSpPr>
          <p:nvPr/>
        </p:nvCxnSpPr>
        <p:spPr bwMode="auto">
          <a:xfrm>
            <a:off x="6731000" y="1989138"/>
            <a:ext cx="1588" cy="215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3" name="Text Box 57"/>
          <p:cNvSpPr txBox="1">
            <a:spLocks noChangeArrowheads="1"/>
          </p:cNvSpPr>
          <p:nvPr/>
        </p:nvSpPr>
        <p:spPr bwMode="auto">
          <a:xfrm>
            <a:off x="4787900" y="2924175"/>
            <a:ext cx="1008063" cy="652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Ergebnis ist Zahl1</a:t>
            </a:r>
            <a:br>
              <a:rPr lang="de-DE" altLang="de-DE" sz="1200"/>
            </a:br>
            <a:r>
              <a:rPr lang="de-DE" altLang="de-DE" sz="1200"/>
              <a:t>plus Zahl2</a:t>
            </a:r>
            <a:endParaRPr lang="en-US" altLang="de-DE" sz="1200"/>
          </a:p>
        </p:txBody>
      </p:sp>
      <p:cxnSp>
        <p:nvCxnSpPr>
          <p:cNvPr id="23584" name="AutoShape 59"/>
          <p:cNvCxnSpPr>
            <a:cxnSpLocks noChangeShapeType="1"/>
            <a:stCxn id="23581" idx="2"/>
            <a:endCxn id="23583" idx="0"/>
          </p:cNvCxnSpPr>
          <p:nvPr/>
        </p:nvCxnSpPr>
        <p:spPr bwMode="auto">
          <a:xfrm rot="5400000">
            <a:off x="5905501" y="2097087"/>
            <a:ext cx="214312" cy="1439863"/>
          </a:xfrm>
          <a:prstGeom prst="bentConnector3">
            <a:avLst>
              <a:gd name="adj1" fmla="val 4963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85" name="AutoShape 60"/>
          <p:cNvCxnSpPr>
            <a:cxnSpLocks noChangeShapeType="1"/>
            <a:stCxn id="23581" idx="2"/>
            <a:endCxn id="23586" idx="0"/>
          </p:cNvCxnSpPr>
          <p:nvPr/>
        </p:nvCxnSpPr>
        <p:spPr bwMode="auto">
          <a:xfrm rot="5400000">
            <a:off x="6625432" y="2817019"/>
            <a:ext cx="2143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6" name="Text Box 63"/>
          <p:cNvSpPr txBox="1">
            <a:spLocks noChangeArrowheads="1"/>
          </p:cNvSpPr>
          <p:nvPr/>
        </p:nvSpPr>
        <p:spPr bwMode="auto">
          <a:xfrm>
            <a:off x="6156325" y="2924175"/>
            <a:ext cx="1152525" cy="652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Ergebnis ist Zahl1</a:t>
            </a:r>
            <a:br>
              <a:rPr lang="de-DE" altLang="de-DE" sz="1200"/>
            </a:br>
            <a:r>
              <a:rPr lang="de-DE" altLang="de-DE" sz="1200"/>
              <a:t>minus Zahl2</a:t>
            </a:r>
            <a:endParaRPr lang="en-US" altLang="de-DE" sz="1200"/>
          </a:p>
        </p:txBody>
      </p:sp>
      <p:sp>
        <p:nvSpPr>
          <p:cNvPr id="23587" name="Text Box 64"/>
          <p:cNvSpPr txBox="1">
            <a:spLocks noChangeArrowheads="1"/>
          </p:cNvSpPr>
          <p:nvPr/>
        </p:nvSpPr>
        <p:spPr bwMode="auto">
          <a:xfrm>
            <a:off x="7667625" y="2924175"/>
            <a:ext cx="1008063" cy="652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Operation nicht möglich</a:t>
            </a:r>
            <a:endParaRPr lang="en-US" altLang="de-DE" sz="1200"/>
          </a:p>
        </p:txBody>
      </p:sp>
      <p:cxnSp>
        <p:nvCxnSpPr>
          <p:cNvPr id="23588" name="AutoShape 65"/>
          <p:cNvCxnSpPr>
            <a:cxnSpLocks noChangeShapeType="1"/>
            <a:stCxn id="23581" idx="2"/>
            <a:endCxn id="23587" idx="0"/>
          </p:cNvCxnSpPr>
          <p:nvPr/>
        </p:nvCxnSpPr>
        <p:spPr bwMode="auto">
          <a:xfrm rot="16200000" flipH="1">
            <a:off x="7345363" y="2097088"/>
            <a:ext cx="214312" cy="1439862"/>
          </a:xfrm>
          <a:prstGeom prst="bentConnector3">
            <a:avLst>
              <a:gd name="adj1" fmla="val 4963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89" name="AutoShape 66"/>
          <p:cNvCxnSpPr>
            <a:cxnSpLocks noChangeShapeType="1"/>
            <a:stCxn id="23583" idx="2"/>
            <a:endCxn id="23578" idx="0"/>
          </p:cNvCxnSpPr>
          <p:nvPr/>
        </p:nvCxnSpPr>
        <p:spPr bwMode="auto">
          <a:xfrm rot="16200000" flipH="1">
            <a:off x="5906294" y="2963069"/>
            <a:ext cx="212725" cy="14398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90" name="AutoShape 67"/>
          <p:cNvCxnSpPr>
            <a:cxnSpLocks noChangeShapeType="1"/>
            <a:stCxn id="23587" idx="2"/>
            <a:endCxn id="23578" idx="0"/>
          </p:cNvCxnSpPr>
          <p:nvPr/>
        </p:nvCxnSpPr>
        <p:spPr bwMode="auto">
          <a:xfrm rot="5400000">
            <a:off x="7346156" y="2963070"/>
            <a:ext cx="212725" cy="143986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91" name="AutoShape 68"/>
          <p:cNvCxnSpPr>
            <a:cxnSpLocks noChangeShapeType="1"/>
            <a:stCxn id="23586" idx="2"/>
            <a:endCxn id="23578" idx="0"/>
          </p:cNvCxnSpPr>
          <p:nvPr/>
        </p:nvCxnSpPr>
        <p:spPr bwMode="auto">
          <a:xfrm>
            <a:off x="6732588" y="3576638"/>
            <a:ext cx="0" cy="2127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92" name="Oval 69"/>
          <p:cNvSpPr>
            <a:spLocks noChangeAspect="1" noChangeArrowheads="1"/>
          </p:cNvSpPr>
          <p:nvPr/>
        </p:nvSpPr>
        <p:spPr bwMode="auto">
          <a:xfrm>
            <a:off x="5724525" y="4365625"/>
            <a:ext cx="1979613" cy="1979613"/>
          </a:xfrm>
          <a:prstGeom prst="ellipse">
            <a:avLst/>
          </a:prstGeom>
          <a:noFill/>
          <a:ln w="190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a:t>Schleifen</a:t>
            </a:r>
          </a:p>
        </p:txBody>
      </p:sp>
      <p:cxnSp>
        <p:nvCxnSpPr>
          <p:cNvPr id="23593" name="AutoShape 70"/>
          <p:cNvCxnSpPr>
            <a:cxnSpLocks noChangeShapeType="1"/>
            <a:stCxn id="23592" idx="3"/>
            <a:endCxn id="23592" idx="7"/>
          </p:cNvCxnSpPr>
          <p:nvPr/>
        </p:nvCxnSpPr>
        <p:spPr bwMode="auto">
          <a:xfrm flipV="1">
            <a:off x="6015038" y="4560888"/>
            <a:ext cx="1398587" cy="1589087"/>
          </a:xfrm>
          <a:prstGeom prst="straightConnector1">
            <a:avLst/>
          </a:prstGeom>
          <a:noFill/>
          <a:ln w="190500">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46333B09-0623-E14E-B062-833B0C9A9207}" type="slidenum">
              <a:rPr lang="de-DE" altLang="de-DE" sz="800" b="0">
                <a:solidFill>
                  <a:srgbClr val="969696"/>
                </a:solidFill>
              </a:rPr>
              <a:pPr eaLnBrk="1" hangingPunct="1"/>
              <a:t>22</a:t>
            </a:fld>
            <a:endParaRPr lang="de-DE" altLang="de-DE" sz="800" b="0">
              <a:solidFill>
                <a:srgbClr val="969696"/>
              </a:solidFill>
            </a:endParaRPr>
          </a:p>
        </p:txBody>
      </p:sp>
      <p:sp>
        <p:nvSpPr>
          <p:cNvPr id="24579" name="Rectangle 2"/>
          <p:cNvSpPr>
            <a:spLocks noGrp="1" noChangeArrowheads="1"/>
          </p:cNvSpPr>
          <p:nvPr>
            <p:ph type="title"/>
          </p:nvPr>
        </p:nvSpPr>
        <p:spPr/>
        <p:txBody>
          <a:bodyPr/>
          <a:lstStyle/>
          <a:p>
            <a:pPr eaLnBrk="1" hangingPunct="1"/>
            <a:r>
              <a:rPr lang="de-DE" altLang="de-DE"/>
              <a:t>Struktogramme</a:t>
            </a:r>
          </a:p>
        </p:txBody>
      </p:sp>
      <p:grpSp>
        <p:nvGrpSpPr>
          <p:cNvPr id="24580" name="Group 54"/>
          <p:cNvGrpSpPr>
            <a:grpSpLocks/>
          </p:cNvGrpSpPr>
          <p:nvPr/>
        </p:nvGrpSpPr>
        <p:grpSpPr bwMode="auto">
          <a:xfrm>
            <a:off x="457200" y="1143000"/>
            <a:ext cx="3200400" cy="1219200"/>
            <a:chOff x="288" y="720"/>
            <a:chExt cx="2016" cy="768"/>
          </a:xfrm>
        </p:grpSpPr>
        <p:sp>
          <p:nvSpPr>
            <p:cNvPr id="24622" name="Rectangle 36"/>
            <p:cNvSpPr>
              <a:spLocks noChangeArrowheads="1"/>
            </p:cNvSpPr>
            <p:nvPr/>
          </p:nvSpPr>
          <p:spPr bwMode="auto">
            <a:xfrm>
              <a:off x="288" y="720"/>
              <a:ext cx="2016" cy="768"/>
            </a:xfrm>
            <a:prstGeom prst="rect">
              <a:avLst/>
            </a:prstGeom>
            <a:solidFill>
              <a:srgbClr val="99CC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623" name="Rectangle 4"/>
            <p:cNvSpPr>
              <a:spLocks noChangeArrowheads="1"/>
            </p:cNvSpPr>
            <p:nvPr/>
          </p:nvSpPr>
          <p:spPr bwMode="auto">
            <a:xfrm>
              <a:off x="336" y="960"/>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Eingabe: 2 Zahlen ohne Kommastellen</a:t>
              </a:r>
            </a:p>
          </p:txBody>
        </p:sp>
        <p:sp>
          <p:nvSpPr>
            <p:cNvPr id="24624" name="Rectangle 5"/>
            <p:cNvSpPr>
              <a:spLocks noChangeArrowheads="1"/>
            </p:cNvSpPr>
            <p:nvPr/>
          </p:nvSpPr>
          <p:spPr bwMode="auto">
            <a:xfrm>
              <a:off x="336" y="1104"/>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Addiere die beiden Zahlen</a:t>
              </a:r>
            </a:p>
          </p:txBody>
        </p:sp>
        <p:sp>
          <p:nvSpPr>
            <p:cNvPr id="24625" name="Rectangle 6"/>
            <p:cNvSpPr>
              <a:spLocks noChangeArrowheads="1"/>
            </p:cNvSpPr>
            <p:nvPr/>
          </p:nvSpPr>
          <p:spPr bwMode="auto">
            <a:xfrm>
              <a:off x="336" y="1248"/>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Ausgabe: Ergebnis der Addition</a:t>
              </a:r>
            </a:p>
          </p:txBody>
        </p:sp>
        <p:sp>
          <p:nvSpPr>
            <p:cNvPr id="24626" name="Text Box 29"/>
            <p:cNvSpPr txBox="1">
              <a:spLocks noChangeArrowheads="1"/>
            </p:cNvSpPr>
            <p:nvPr/>
          </p:nvSpPr>
          <p:spPr bwMode="auto">
            <a:xfrm>
              <a:off x="336" y="720"/>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Sequenz</a:t>
              </a:r>
            </a:p>
          </p:txBody>
        </p:sp>
      </p:grpSp>
      <p:grpSp>
        <p:nvGrpSpPr>
          <p:cNvPr id="24581" name="Group 59"/>
          <p:cNvGrpSpPr>
            <a:grpSpLocks/>
          </p:cNvGrpSpPr>
          <p:nvPr/>
        </p:nvGrpSpPr>
        <p:grpSpPr bwMode="auto">
          <a:xfrm>
            <a:off x="457200" y="2514600"/>
            <a:ext cx="3200400" cy="1555750"/>
            <a:chOff x="288" y="1584"/>
            <a:chExt cx="2016" cy="980"/>
          </a:xfrm>
        </p:grpSpPr>
        <p:sp>
          <p:nvSpPr>
            <p:cNvPr id="24614" name="Rectangle 39"/>
            <p:cNvSpPr>
              <a:spLocks noChangeArrowheads="1"/>
            </p:cNvSpPr>
            <p:nvPr/>
          </p:nvSpPr>
          <p:spPr bwMode="auto">
            <a:xfrm>
              <a:off x="288" y="1604"/>
              <a:ext cx="2016" cy="960"/>
            </a:xfrm>
            <a:prstGeom prst="rect">
              <a:avLst/>
            </a:prstGeom>
            <a:solidFill>
              <a:srgbClr val="99CC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615" name="Rectangle 8"/>
            <p:cNvSpPr>
              <a:spLocks noChangeArrowheads="1"/>
            </p:cNvSpPr>
            <p:nvPr/>
          </p:nvSpPr>
          <p:spPr bwMode="auto">
            <a:xfrm>
              <a:off x="336" y="1824"/>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Eingabe: 2 Zahlen ohne Kommastellen</a:t>
              </a:r>
            </a:p>
          </p:txBody>
        </p:sp>
        <p:sp>
          <p:nvSpPr>
            <p:cNvPr id="24616" name="Rectangle 9"/>
            <p:cNvSpPr>
              <a:spLocks noChangeArrowheads="1"/>
            </p:cNvSpPr>
            <p:nvPr/>
          </p:nvSpPr>
          <p:spPr bwMode="auto">
            <a:xfrm>
              <a:off x="336" y="1968"/>
              <a:ext cx="192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1"/>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200"/>
                <a:t>Zahl 1 &gt; Zahl 2</a:t>
              </a:r>
            </a:p>
          </p:txBody>
        </p:sp>
        <p:sp>
          <p:nvSpPr>
            <p:cNvPr id="24617" name="Line 15"/>
            <p:cNvSpPr>
              <a:spLocks noChangeShapeType="1"/>
            </p:cNvSpPr>
            <p:nvPr/>
          </p:nvSpPr>
          <p:spPr bwMode="auto">
            <a:xfrm flipH="1" flipV="1">
              <a:off x="336" y="1968"/>
              <a:ext cx="96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618" name="Line 16"/>
            <p:cNvSpPr>
              <a:spLocks noChangeShapeType="1"/>
            </p:cNvSpPr>
            <p:nvPr/>
          </p:nvSpPr>
          <p:spPr bwMode="auto">
            <a:xfrm flipV="1">
              <a:off x="1296" y="1968"/>
              <a:ext cx="96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619" name="Rectangle 17"/>
            <p:cNvSpPr>
              <a:spLocks noChangeArrowheads="1"/>
            </p:cNvSpPr>
            <p:nvPr/>
          </p:nvSpPr>
          <p:spPr bwMode="auto">
            <a:xfrm>
              <a:off x="336" y="2208"/>
              <a:ext cx="96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Ausgabe: Zahl 1 ist</a:t>
              </a:r>
            </a:p>
            <a:p>
              <a:pPr eaLnBrk="1" hangingPunct="1"/>
              <a:r>
                <a:rPr lang="de-DE" altLang="de-DE" sz="1200"/>
                <a:t>größer als Zahl 2</a:t>
              </a:r>
            </a:p>
          </p:txBody>
        </p:sp>
        <p:sp>
          <p:nvSpPr>
            <p:cNvPr id="24620" name="Rectangle 18"/>
            <p:cNvSpPr>
              <a:spLocks noChangeArrowheads="1"/>
            </p:cNvSpPr>
            <p:nvPr/>
          </p:nvSpPr>
          <p:spPr bwMode="auto">
            <a:xfrm>
              <a:off x="1296" y="2208"/>
              <a:ext cx="96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Ausgabe: Zahl 2 ist</a:t>
              </a:r>
            </a:p>
            <a:p>
              <a:pPr eaLnBrk="1" hangingPunct="1"/>
              <a:r>
                <a:rPr lang="de-DE" altLang="de-DE" sz="1200"/>
                <a:t>größer als Zahl 1</a:t>
              </a:r>
            </a:p>
          </p:txBody>
        </p:sp>
        <p:sp>
          <p:nvSpPr>
            <p:cNvPr id="24621" name="Text Box 30"/>
            <p:cNvSpPr txBox="1">
              <a:spLocks noChangeArrowheads="1"/>
            </p:cNvSpPr>
            <p:nvPr/>
          </p:nvSpPr>
          <p:spPr bwMode="auto">
            <a:xfrm>
              <a:off x="336" y="1584"/>
              <a:ext cx="13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Bedingte Anweisung</a:t>
              </a:r>
            </a:p>
          </p:txBody>
        </p:sp>
      </p:grpSp>
      <p:grpSp>
        <p:nvGrpSpPr>
          <p:cNvPr id="24582" name="Group 67"/>
          <p:cNvGrpSpPr>
            <a:grpSpLocks/>
          </p:cNvGrpSpPr>
          <p:nvPr/>
        </p:nvGrpSpPr>
        <p:grpSpPr bwMode="auto">
          <a:xfrm>
            <a:off x="4572000" y="1143000"/>
            <a:ext cx="3200400" cy="1219200"/>
            <a:chOff x="2880" y="720"/>
            <a:chExt cx="2016" cy="768"/>
          </a:xfrm>
        </p:grpSpPr>
        <p:sp>
          <p:nvSpPr>
            <p:cNvPr id="24609" name="Rectangle 37"/>
            <p:cNvSpPr>
              <a:spLocks noChangeArrowheads="1"/>
            </p:cNvSpPr>
            <p:nvPr/>
          </p:nvSpPr>
          <p:spPr bwMode="auto">
            <a:xfrm>
              <a:off x="2880" y="720"/>
              <a:ext cx="2016" cy="768"/>
            </a:xfrm>
            <a:prstGeom prst="rect">
              <a:avLst/>
            </a:prstGeom>
            <a:solidFill>
              <a:srgbClr val="99CC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610" name="Rectangle 20"/>
            <p:cNvSpPr>
              <a:spLocks noChangeArrowheads="1"/>
            </p:cNvSpPr>
            <p:nvPr/>
          </p:nvSpPr>
          <p:spPr bwMode="auto">
            <a:xfrm>
              <a:off x="2928" y="1104"/>
              <a:ext cx="192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Solange Zähler kleiner 100 ist</a:t>
              </a:r>
            </a:p>
          </p:txBody>
        </p:sp>
        <p:sp>
          <p:nvSpPr>
            <p:cNvPr id="24611" name="Rectangle 21"/>
            <p:cNvSpPr>
              <a:spLocks noChangeArrowheads="1"/>
            </p:cNvSpPr>
            <p:nvPr/>
          </p:nvSpPr>
          <p:spPr bwMode="auto">
            <a:xfrm>
              <a:off x="3072" y="1248"/>
              <a:ext cx="17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Zähler um 1 erhöhen</a:t>
              </a:r>
            </a:p>
          </p:txBody>
        </p:sp>
        <p:sp>
          <p:nvSpPr>
            <p:cNvPr id="24612" name="Rectangle 22"/>
            <p:cNvSpPr>
              <a:spLocks noChangeArrowheads="1"/>
            </p:cNvSpPr>
            <p:nvPr/>
          </p:nvSpPr>
          <p:spPr bwMode="auto">
            <a:xfrm>
              <a:off x="2928" y="960"/>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Zähler auf 0 setzen</a:t>
              </a:r>
            </a:p>
          </p:txBody>
        </p:sp>
        <p:sp>
          <p:nvSpPr>
            <p:cNvPr id="24613" name="Text Box 32"/>
            <p:cNvSpPr txBox="1">
              <a:spLocks noChangeArrowheads="1"/>
            </p:cNvSpPr>
            <p:nvPr/>
          </p:nvSpPr>
          <p:spPr bwMode="auto">
            <a:xfrm>
              <a:off x="2928" y="720"/>
              <a:ext cx="15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Kopfgesteuerte Schleife</a:t>
              </a:r>
            </a:p>
          </p:txBody>
        </p:sp>
      </p:grpSp>
      <p:grpSp>
        <p:nvGrpSpPr>
          <p:cNvPr id="24583" name="Group 63"/>
          <p:cNvGrpSpPr>
            <a:grpSpLocks/>
          </p:cNvGrpSpPr>
          <p:nvPr/>
        </p:nvGrpSpPr>
        <p:grpSpPr bwMode="auto">
          <a:xfrm>
            <a:off x="4572000" y="2514600"/>
            <a:ext cx="3200400" cy="1250950"/>
            <a:chOff x="2880" y="1584"/>
            <a:chExt cx="2016" cy="788"/>
          </a:xfrm>
        </p:grpSpPr>
        <p:sp>
          <p:nvSpPr>
            <p:cNvPr id="24604" name="Rectangle 38"/>
            <p:cNvSpPr>
              <a:spLocks noChangeArrowheads="1"/>
            </p:cNvSpPr>
            <p:nvPr/>
          </p:nvSpPr>
          <p:spPr bwMode="auto">
            <a:xfrm>
              <a:off x="2880" y="1604"/>
              <a:ext cx="2016" cy="768"/>
            </a:xfrm>
            <a:prstGeom prst="rect">
              <a:avLst/>
            </a:prstGeom>
            <a:solidFill>
              <a:srgbClr val="99CC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605" name="Rectangle 25"/>
            <p:cNvSpPr>
              <a:spLocks noChangeArrowheads="1"/>
            </p:cNvSpPr>
            <p:nvPr/>
          </p:nvSpPr>
          <p:spPr bwMode="auto">
            <a:xfrm>
              <a:off x="2928" y="1968"/>
              <a:ext cx="192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bIns="18000" anchor="b"/>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bis Zähler gleich 100 ist</a:t>
              </a:r>
            </a:p>
          </p:txBody>
        </p:sp>
        <p:sp>
          <p:nvSpPr>
            <p:cNvPr id="24606" name="Rectangle 26"/>
            <p:cNvSpPr>
              <a:spLocks noChangeArrowheads="1"/>
            </p:cNvSpPr>
            <p:nvPr/>
          </p:nvSpPr>
          <p:spPr bwMode="auto">
            <a:xfrm>
              <a:off x="3072" y="1968"/>
              <a:ext cx="17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Zähler um 1 erhöhen</a:t>
              </a:r>
            </a:p>
          </p:txBody>
        </p:sp>
        <p:sp>
          <p:nvSpPr>
            <p:cNvPr id="24607" name="Rectangle 27"/>
            <p:cNvSpPr>
              <a:spLocks noChangeArrowheads="1"/>
            </p:cNvSpPr>
            <p:nvPr/>
          </p:nvSpPr>
          <p:spPr bwMode="auto">
            <a:xfrm>
              <a:off x="2928" y="1824"/>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Zähler auf 0 setzen</a:t>
              </a:r>
            </a:p>
          </p:txBody>
        </p:sp>
        <p:sp>
          <p:nvSpPr>
            <p:cNvPr id="24608" name="Text Box 33"/>
            <p:cNvSpPr txBox="1">
              <a:spLocks noChangeArrowheads="1"/>
            </p:cNvSpPr>
            <p:nvPr/>
          </p:nvSpPr>
          <p:spPr bwMode="auto">
            <a:xfrm>
              <a:off x="2928" y="1584"/>
              <a:ext cx="14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Fußgesteuerte Schleife</a:t>
              </a:r>
            </a:p>
          </p:txBody>
        </p:sp>
      </p:grpSp>
      <p:grpSp>
        <p:nvGrpSpPr>
          <p:cNvPr id="24584" name="Group 56"/>
          <p:cNvGrpSpPr>
            <a:grpSpLocks/>
          </p:cNvGrpSpPr>
          <p:nvPr/>
        </p:nvGrpSpPr>
        <p:grpSpPr bwMode="auto">
          <a:xfrm>
            <a:off x="457200" y="4267200"/>
            <a:ext cx="3200400" cy="2057400"/>
            <a:chOff x="288" y="2688"/>
            <a:chExt cx="2016" cy="1296"/>
          </a:xfrm>
        </p:grpSpPr>
        <p:sp>
          <p:nvSpPr>
            <p:cNvPr id="24591" name="Rectangle 53"/>
            <p:cNvSpPr>
              <a:spLocks noChangeArrowheads="1"/>
            </p:cNvSpPr>
            <p:nvPr/>
          </p:nvSpPr>
          <p:spPr bwMode="auto">
            <a:xfrm>
              <a:off x="288" y="2688"/>
              <a:ext cx="2016" cy="1296"/>
            </a:xfrm>
            <a:prstGeom prst="rect">
              <a:avLst/>
            </a:prstGeom>
            <a:solidFill>
              <a:srgbClr val="99CC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592" name="Text Box 31"/>
            <p:cNvSpPr txBox="1">
              <a:spLocks noChangeArrowheads="1"/>
            </p:cNvSpPr>
            <p:nvPr/>
          </p:nvSpPr>
          <p:spPr bwMode="auto">
            <a:xfrm>
              <a:off x="336" y="2688"/>
              <a:ext cx="14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Mehrfachverzweigung</a:t>
              </a:r>
            </a:p>
          </p:txBody>
        </p:sp>
        <p:sp>
          <p:nvSpPr>
            <p:cNvPr id="24593" name="Rectangle 41"/>
            <p:cNvSpPr>
              <a:spLocks noChangeArrowheads="1"/>
            </p:cNvSpPr>
            <p:nvPr/>
          </p:nvSpPr>
          <p:spPr bwMode="auto">
            <a:xfrm>
              <a:off x="336" y="2928"/>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Eingabe: 2 Zahlen und 1 Operator</a:t>
              </a:r>
            </a:p>
          </p:txBody>
        </p:sp>
        <p:sp>
          <p:nvSpPr>
            <p:cNvPr id="24594" name="Rectangle 42"/>
            <p:cNvSpPr>
              <a:spLocks noChangeArrowheads="1"/>
            </p:cNvSpPr>
            <p:nvPr/>
          </p:nvSpPr>
          <p:spPr bwMode="auto">
            <a:xfrm>
              <a:off x="336" y="3072"/>
              <a:ext cx="192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18000"/>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r" eaLnBrk="1" hangingPunct="1"/>
              <a:r>
                <a:rPr lang="de-DE" altLang="de-DE" sz="1200"/>
                <a:t>Operator</a:t>
              </a:r>
            </a:p>
            <a:p>
              <a:pPr algn="r" eaLnBrk="1" hangingPunct="1"/>
              <a:r>
                <a:rPr lang="de-DE" altLang="de-DE" sz="1200"/>
                <a:t>ist</a:t>
              </a:r>
            </a:p>
          </p:txBody>
        </p:sp>
        <p:sp>
          <p:nvSpPr>
            <p:cNvPr id="24595" name="Line 43"/>
            <p:cNvSpPr>
              <a:spLocks noChangeShapeType="1"/>
            </p:cNvSpPr>
            <p:nvPr/>
          </p:nvSpPr>
          <p:spPr bwMode="auto">
            <a:xfrm flipH="1" flipV="1">
              <a:off x="336" y="3072"/>
              <a:ext cx="192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596" name="Rectangle 44"/>
            <p:cNvSpPr>
              <a:spLocks noChangeArrowheads="1"/>
            </p:cNvSpPr>
            <p:nvPr/>
          </p:nvSpPr>
          <p:spPr bwMode="auto">
            <a:xfrm>
              <a:off x="336" y="3360"/>
              <a:ext cx="62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Ergebnis =</a:t>
              </a:r>
            </a:p>
            <a:p>
              <a:pPr eaLnBrk="1" hangingPunct="1"/>
              <a:r>
                <a:rPr lang="de-DE" altLang="de-DE" sz="1200"/>
                <a:t>Zahl 1 + </a:t>
              </a:r>
            </a:p>
            <a:p>
              <a:pPr eaLnBrk="1" hangingPunct="1"/>
              <a:r>
                <a:rPr lang="de-DE" altLang="de-DE" sz="1200"/>
                <a:t>Zahl 2</a:t>
              </a:r>
            </a:p>
          </p:txBody>
        </p:sp>
        <p:sp>
          <p:nvSpPr>
            <p:cNvPr id="24597" name="Rectangle 46"/>
            <p:cNvSpPr>
              <a:spLocks noChangeArrowheads="1"/>
            </p:cNvSpPr>
            <p:nvPr/>
          </p:nvSpPr>
          <p:spPr bwMode="auto">
            <a:xfrm>
              <a:off x="960" y="3360"/>
              <a:ext cx="62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Ergebnis =</a:t>
              </a:r>
            </a:p>
            <a:p>
              <a:pPr eaLnBrk="1" hangingPunct="1"/>
              <a:r>
                <a:rPr lang="de-DE" altLang="de-DE" sz="1200"/>
                <a:t>Zahl 1 - </a:t>
              </a:r>
            </a:p>
            <a:p>
              <a:pPr eaLnBrk="1" hangingPunct="1"/>
              <a:r>
                <a:rPr lang="de-DE" altLang="de-DE" sz="1200"/>
                <a:t>Zahl 2</a:t>
              </a:r>
            </a:p>
          </p:txBody>
        </p:sp>
        <p:sp>
          <p:nvSpPr>
            <p:cNvPr id="24598" name="Rectangle 47"/>
            <p:cNvSpPr>
              <a:spLocks noChangeArrowheads="1"/>
            </p:cNvSpPr>
            <p:nvPr/>
          </p:nvSpPr>
          <p:spPr bwMode="auto">
            <a:xfrm>
              <a:off x="1584" y="3360"/>
              <a:ext cx="67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Operation</a:t>
              </a:r>
            </a:p>
            <a:p>
              <a:pPr eaLnBrk="1" hangingPunct="1"/>
              <a:r>
                <a:rPr lang="de-DE" altLang="de-DE" sz="1200"/>
                <a:t>nicht</a:t>
              </a:r>
            </a:p>
            <a:p>
              <a:pPr eaLnBrk="1" hangingPunct="1"/>
              <a:r>
                <a:rPr lang="de-DE" altLang="de-DE" sz="1200"/>
                <a:t>möglich</a:t>
              </a:r>
            </a:p>
          </p:txBody>
        </p:sp>
        <p:sp>
          <p:nvSpPr>
            <p:cNvPr id="24599" name="Line 48"/>
            <p:cNvSpPr>
              <a:spLocks noChangeShapeType="1"/>
            </p:cNvSpPr>
            <p:nvPr/>
          </p:nvSpPr>
          <p:spPr bwMode="auto">
            <a:xfrm flipV="1">
              <a:off x="960"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600" name="Line 49"/>
            <p:cNvSpPr>
              <a:spLocks noChangeShapeType="1"/>
            </p:cNvSpPr>
            <p:nvPr/>
          </p:nvSpPr>
          <p:spPr bwMode="auto">
            <a:xfrm flipV="1">
              <a:off x="1584"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601" name="Text Box 50"/>
            <p:cNvSpPr txBox="1">
              <a:spLocks noChangeArrowheads="1"/>
            </p:cNvSpPr>
            <p:nvPr/>
          </p:nvSpPr>
          <p:spPr bwMode="auto">
            <a:xfrm>
              <a:off x="576" y="3216"/>
              <a:ext cx="5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t>
              </a:r>
            </a:p>
          </p:txBody>
        </p:sp>
        <p:sp>
          <p:nvSpPr>
            <p:cNvPr id="24602" name="Text Box 51"/>
            <p:cNvSpPr txBox="1">
              <a:spLocks noChangeArrowheads="1"/>
            </p:cNvSpPr>
            <p:nvPr/>
          </p:nvSpPr>
          <p:spPr bwMode="auto">
            <a:xfrm>
              <a:off x="1200" y="3216"/>
              <a:ext cx="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t>
              </a:r>
            </a:p>
          </p:txBody>
        </p:sp>
        <p:sp>
          <p:nvSpPr>
            <p:cNvPr id="24603" name="Rectangle 52"/>
            <p:cNvSpPr>
              <a:spLocks noChangeArrowheads="1"/>
            </p:cNvSpPr>
            <p:nvPr/>
          </p:nvSpPr>
          <p:spPr bwMode="auto">
            <a:xfrm>
              <a:off x="336" y="3792"/>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Ausgabe: 2 Zahlen, Operator, Ergebnis</a:t>
              </a:r>
            </a:p>
          </p:txBody>
        </p:sp>
      </p:grpSp>
      <p:grpSp>
        <p:nvGrpSpPr>
          <p:cNvPr id="24585" name="Group 68"/>
          <p:cNvGrpSpPr>
            <a:grpSpLocks/>
          </p:cNvGrpSpPr>
          <p:nvPr/>
        </p:nvGrpSpPr>
        <p:grpSpPr bwMode="auto">
          <a:xfrm>
            <a:off x="4572000" y="4267200"/>
            <a:ext cx="3200400" cy="1447800"/>
            <a:chOff x="2880" y="2688"/>
            <a:chExt cx="2016" cy="912"/>
          </a:xfrm>
        </p:grpSpPr>
        <p:sp>
          <p:nvSpPr>
            <p:cNvPr id="24586" name="Rectangle 58"/>
            <p:cNvSpPr>
              <a:spLocks noChangeArrowheads="1"/>
            </p:cNvSpPr>
            <p:nvPr/>
          </p:nvSpPr>
          <p:spPr bwMode="auto">
            <a:xfrm>
              <a:off x="2880" y="2688"/>
              <a:ext cx="2016" cy="912"/>
            </a:xfrm>
            <a:prstGeom prst="rect">
              <a:avLst/>
            </a:prstGeom>
            <a:solidFill>
              <a:srgbClr val="99CC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587" name="Text Box 34"/>
            <p:cNvSpPr txBox="1">
              <a:spLocks noChangeArrowheads="1"/>
            </p:cNvSpPr>
            <p:nvPr/>
          </p:nvSpPr>
          <p:spPr bwMode="auto">
            <a:xfrm>
              <a:off x="2928" y="2688"/>
              <a:ext cx="7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Zählschleife</a:t>
              </a:r>
            </a:p>
          </p:txBody>
        </p:sp>
        <p:sp>
          <p:nvSpPr>
            <p:cNvPr id="24588" name="Rectangle 64"/>
            <p:cNvSpPr>
              <a:spLocks noChangeArrowheads="1"/>
            </p:cNvSpPr>
            <p:nvPr/>
          </p:nvSpPr>
          <p:spPr bwMode="auto">
            <a:xfrm>
              <a:off x="2928" y="2928"/>
              <a:ext cx="1920"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Für Zähler von 1 bis 100</a:t>
              </a:r>
            </a:p>
          </p:txBody>
        </p:sp>
        <p:sp>
          <p:nvSpPr>
            <p:cNvPr id="24589" name="Rectangle 65"/>
            <p:cNvSpPr>
              <a:spLocks noChangeArrowheads="1"/>
            </p:cNvSpPr>
            <p:nvPr/>
          </p:nvSpPr>
          <p:spPr bwMode="auto">
            <a:xfrm>
              <a:off x="3072" y="3072"/>
              <a:ext cx="17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Ausgabe: Zähler</a:t>
              </a:r>
            </a:p>
          </p:txBody>
        </p:sp>
        <p:sp>
          <p:nvSpPr>
            <p:cNvPr id="24590" name="Rectangle 66"/>
            <p:cNvSpPr>
              <a:spLocks noChangeArrowheads="1"/>
            </p:cNvSpPr>
            <p:nvPr/>
          </p:nvSpPr>
          <p:spPr bwMode="auto">
            <a:xfrm>
              <a:off x="2928" y="3360"/>
              <a:ext cx="1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200"/>
                <a:t>Ausgabe: „Unser Rechner kann Zählen“</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8FD4980-AEF8-344A-A285-7425E39E9ABE}" type="slidenum">
              <a:rPr lang="de-DE" altLang="de-DE" sz="800" b="0">
                <a:solidFill>
                  <a:srgbClr val="969696"/>
                </a:solidFill>
              </a:rPr>
              <a:pPr eaLnBrk="1" hangingPunct="1"/>
              <a:t>23</a:t>
            </a:fld>
            <a:endParaRPr lang="de-DE" altLang="de-DE" sz="800" b="0">
              <a:solidFill>
                <a:srgbClr val="969696"/>
              </a:solidFill>
            </a:endParaRPr>
          </a:p>
        </p:txBody>
      </p:sp>
      <p:sp>
        <p:nvSpPr>
          <p:cNvPr id="25603" name="Rectangle 2"/>
          <p:cNvSpPr>
            <a:spLocks noGrp="1" noChangeArrowheads="1"/>
          </p:cNvSpPr>
          <p:nvPr>
            <p:ph type="title"/>
          </p:nvPr>
        </p:nvSpPr>
        <p:spPr/>
        <p:txBody>
          <a:bodyPr/>
          <a:lstStyle/>
          <a:p>
            <a:pPr eaLnBrk="1" hangingPunct="1"/>
            <a:r>
              <a:rPr lang="de-DE" altLang="de-DE"/>
              <a:t>Beispiel: Mathematische Problemstellung</a:t>
            </a:r>
          </a:p>
        </p:txBody>
      </p:sp>
      <p:sp>
        <p:nvSpPr>
          <p:cNvPr id="25604" name="Rectangle 6"/>
          <p:cNvSpPr>
            <a:spLocks noGrp="1" noChangeArrowheads="1"/>
          </p:cNvSpPr>
          <p:nvPr>
            <p:ph type="body" sz="half" idx="1"/>
          </p:nvPr>
        </p:nvSpPr>
        <p:spPr/>
        <p:txBody>
          <a:bodyPr/>
          <a:lstStyle/>
          <a:p>
            <a:pPr marL="0" indent="0" eaLnBrk="1" hangingPunct="1"/>
            <a:r>
              <a:rPr lang="de-DE" altLang="de-DE" sz="2000"/>
              <a:t>gesucht sei ggT(969,627) durch Anwendung des Euklidschen Algorithmus</a:t>
            </a:r>
          </a:p>
          <a:p>
            <a:pPr marL="0" indent="0" eaLnBrk="1" hangingPunct="1"/>
            <a:endParaRPr lang="de-DE" altLang="de-DE" sz="2000"/>
          </a:p>
          <a:p>
            <a:pPr lvl="1" eaLnBrk="1" hangingPunct="1">
              <a:buFont typeface="Wingdings" charset="2"/>
              <a:buNone/>
            </a:pPr>
            <a:r>
              <a:rPr lang="de-DE" altLang="de-DE" sz="1800"/>
              <a:t>342 = 969 - 627</a:t>
            </a:r>
          </a:p>
          <a:p>
            <a:pPr lvl="1" eaLnBrk="1" hangingPunct="1">
              <a:buFont typeface="Wingdings" charset="2"/>
              <a:buNone/>
            </a:pPr>
            <a:r>
              <a:rPr lang="de-DE" altLang="de-DE" sz="1800"/>
              <a:t>285 = 627 - 342</a:t>
            </a:r>
          </a:p>
          <a:p>
            <a:pPr lvl="1" eaLnBrk="1" hangingPunct="1">
              <a:buFont typeface="Wingdings" charset="2"/>
              <a:buNone/>
            </a:pPr>
            <a:r>
              <a:rPr lang="de-DE" altLang="de-DE" sz="1800"/>
              <a:t>57 = 342 - 285</a:t>
            </a:r>
          </a:p>
          <a:p>
            <a:pPr lvl="1" eaLnBrk="1" hangingPunct="1">
              <a:buFont typeface="Wingdings" charset="2"/>
              <a:buNone/>
            </a:pPr>
            <a:r>
              <a:rPr lang="de-DE" altLang="de-DE" sz="1800"/>
              <a:t>228 = 285 - 57</a:t>
            </a:r>
          </a:p>
          <a:p>
            <a:pPr lvl="1" eaLnBrk="1" hangingPunct="1">
              <a:buFont typeface="Wingdings" charset="2"/>
              <a:buNone/>
            </a:pPr>
            <a:r>
              <a:rPr lang="de-DE" altLang="de-DE" sz="1800"/>
              <a:t>171 = 228 - 57</a:t>
            </a:r>
          </a:p>
          <a:p>
            <a:pPr lvl="1" eaLnBrk="1" hangingPunct="1">
              <a:buFont typeface="Wingdings" charset="2"/>
              <a:buNone/>
            </a:pPr>
            <a:r>
              <a:rPr lang="de-DE" altLang="de-DE" sz="1800"/>
              <a:t>114 = 171 - 57</a:t>
            </a:r>
          </a:p>
          <a:p>
            <a:pPr lvl="1" eaLnBrk="1" hangingPunct="1">
              <a:buFont typeface="Wingdings" charset="2"/>
              <a:buNone/>
            </a:pPr>
            <a:r>
              <a:rPr lang="de-DE" altLang="de-DE" sz="1800"/>
              <a:t>57 = 114 - 57</a:t>
            </a:r>
          </a:p>
          <a:p>
            <a:pPr lvl="1" eaLnBrk="1" hangingPunct="1">
              <a:buFont typeface="Wingdings" charset="2"/>
              <a:buNone/>
            </a:pPr>
            <a:r>
              <a:rPr lang="de-DE" altLang="de-DE" sz="1800"/>
              <a:t>0 = 57 - 57</a:t>
            </a:r>
          </a:p>
        </p:txBody>
      </p:sp>
      <p:sp>
        <p:nvSpPr>
          <p:cNvPr id="25605" name="Rectangle 7"/>
          <p:cNvSpPr>
            <a:spLocks noGrp="1" noChangeArrowheads="1"/>
          </p:cNvSpPr>
          <p:nvPr>
            <p:ph type="body" sz="half" idx="2"/>
          </p:nvPr>
        </p:nvSpPr>
        <p:spPr/>
        <p:txBody>
          <a:bodyPr/>
          <a:lstStyle/>
          <a:p>
            <a:pPr marL="0" indent="0" eaLnBrk="1" hangingPunct="1"/>
            <a:r>
              <a:rPr lang="de-DE" altLang="de-DE" sz="2000"/>
              <a:t>allgemeingültige Formulierung mit den Variablen x und y: ggT(x,y)</a:t>
            </a:r>
          </a:p>
          <a:p>
            <a:pPr marL="0" indent="0" eaLnBrk="1" hangingPunct="1"/>
            <a:endParaRPr lang="de-DE" altLang="de-DE" sz="2000"/>
          </a:p>
          <a:p>
            <a:pPr marL="0" indent="0" eaLnBrk="1" hangingPunct="1"/>
            <a:endParaRPr lang="de-DE" altLang="de-DE" sz="2000"/>
          </a:p>
          <a:p>
            <a:pPr lvl="1" eaLnBrk="1" hangingPunct="1">
              <a:buFont typeface="Wingdings" charset="2"/>
              <a:buNone/>
            </a:pPr>
            <a:r>
              <a:rPr lang="de-DE" altLang="de-DE" sz="1800"/>
              <a:t>solange x ungleich y führe aus</a:t>
            </a:r>
          </a:p>
          <a:p>
            <a:pPr lvl="2" eaLnBrk="1" hangingPunct="1">
              <a:buFont typeface="Wingdings" charset="2"/>
              <a:buNone/>
            </a:pPr>
            <a:r>
              <a:rPr lang="de-DE" altLang="de-DE" sz="1600"/>
              <a:t>falls x größer y dann ergibt sich x aus x minus y</a:t>
            </a:r>
          </a:p>
          <a:p>
            <a:pPr lvl="2" eaLnBrk="1" hangingPunct="1">
              <a:buFont typeface="Wingdings" charset="2"/>
              <a:buNone/>
            </a:pPr>
            <a:r>
              <a:rPr lang="de-DE" altLang="de-DE" sz="1600"/>
              <a:t>falls y größer x dann ergibt sich y aus y minus x</a:t>
            </a:r>
          </a:p>
          <a:p>
            <a:pPr lvl="1" eaLnBrk="1" hangingPunct="1">
              <a:buFont typeface="Wingdings" charset="2"/>
              <a:buNone/>
            </a:pPr>
            <a:r>
              <a:rPr lang="de-DE" altLang="de-DE" sz="1800"/>
              <a:t>gib das Ergebnis x aus</a:t>
            </a:r>
          </a:p>
          <a:p>
            <a:pPr lvl="1" eaLnBrk="1" hangingPunct="1">
              <a:buFont typeface="Wingdings" charset="2"/>
              <a:buNone/>
            </a:pPr>
            <a:endParaRPr lang="de-DE" altLang="de-DE" sz="1800"/>
          </a:p>
        </p:txBody>
      </p:sp>
      <p:sp>
        <p:nvSpPr>
          <p:cNvPr id="25606" name="AutoShape 4" descr="Euklid-von-Alexandria_1"/>
          <p:cNvSpPr>
            <a:spLocks noChangeAspect="1" noChangeArrowheads="1"/>
          </p:cNvSpPr>
          <p:nvPr/>
        </p:nvSpPr>
        <p:spPr bwMode="auto">
          <a:xfrm>
            <a:off x="3074988" y="1652588"/>
            <a:ext cx="2994025"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5607" name="Freeform 12"/>
          <p:cNvSpPr>
            <a:spLocks/>
          </p:cNvSpPr>
          <p:nvPr/>
        </p:nvSpPr>
        <p:spPr bwMode="auto">
          <a:xfrm>
            <a:off x="2209800" y="2819400"/>
            <a:ext cx="2895600" cy="2286000"/>
          </a:xfrm>
          <a:custGeom>
            <a:avLst/>
            <a:gdLst>
              <a:gd name="T0" fmla="*/ 0 w 1824"/>
              <a:gd name="T1" fmla="*/ 1440 h 1440"/>
              <a:gd name="T2" fmla="*/ 1056 w 1824"/>
              <a:gd name="T3" fmla="*/ 1440 h 1440"/>
              <a:gd name="T4" fmla="*/ 1056 w 1824"/>
              <a:gd name="T5" fmla="*/ 0 h 1440"/>
              <a:gd name="T6" fmla="*/ 1824 w 1824"/>
              <a:gd name="T7" fmla="*/ 0 h 1440"/>
              <a:gd name="T8" fmla="*/ 0 60000 65536"/>
              <a:gd name="T9" fmla="*/ 0 60000 65536"/>
              <a:gd name="T10" fmla="*/ 0 60000 65536"/>
              <a:gd name="T11" fmla="*/ 0 60000 65536"/>
              <a:gd name="T12" fmla="*/ 0 w 1824"/>
              <a:gd name="T13" fmla="*/ 0 h 1440"/>
              <a:gd name="T14" fmla="*/ 1824 w 1824"/>
              <a:gd name="T15" fmla="*/ 1440 h 1440"/>
            </a:gdLst>
            <a:ahLst/>
            <a:cxnLst>
              <a:cxn ang="T8">
                <a:pos x="T0" y="T1"/>
              </a:cxn>
              <a:cxn ang="T9">
                <a:pos x="T2" y="T3"/>
              </a:cxn>
              <a:cxn ang="T10">
                <a:pos x="T4" y="T5"/>
              </a:cxn>
              <a:cxn ang="T11">
                <a:pos x="T6" y="T7"/>
              </a:cxn>
            </a:cxnLst>
            <a:rect l="T12" t="T13" r="T14" b="T15"/>
            <a:pathLst>
              <a:path w="1824" h="1440">
                <a:moveTo>
                  <a:pt x="0" y="1440"/>
                </a:moveTo>
                <a:lnTo>
                  <a:pt x="1056" y="1440"/>
                </a:lnTo>
                <a:lnTo>
                  <a:pt x="1056" y="0"/>
                </a:lnTo>
                <a:lnTo>
                  <a:pt x="1824" y="0"/>
                </a:lnTo>
              </a:path>
            </a:pathLst>
          </a:custGeom>
          <a:noFill/>
          <a:ln w="9525" cap="flat" cmpd="sng">
            <a:solidFill>
              <a:schemeClr val="tx1"/>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5608" name="Freeform 13"/>
          <p:cNvSpPr>
            <a:spLocks/>
          </p:cNvSpPr>
          <p:nvPr/>
        </p:nvSpPr>
        <p:spPr bwMode="auto">
          <a:xfrm>
            <a:off x="2743200" y="2743200"/>
            <a:ext cx="2819400" cy="457200"/>
          </a:xfrm>
          <a:custGeom>
            <a:avLst/>
            <a:gdLst>
              <a:gd name="T0" fmla="*/ 0 w 1776"/>
              <a:gd name="T1" fmla="*/ 0 h 240"/>
              <a:gd name="T2" fmla="*/ 576 w 1776"/>
              <a:gd name="T3" fmla="*/ 0 h 240"/>
              <a:gd name="T4" fmla="*/ 576 w 1776"/>
              <a:gd name="T5" fmla="*/ 240 h 240"/>
              <a:gd name="T6" fmla="*/ 1776 w 1776"/>
              <a:gd name="T7" fmla="*/ 240 h 240"/>
              <a:gd name="T8" fmla="*/ 0 60000 65536"/>
              <a:gd name="T9" fmla="*/ 0 60000 65536"/>
              <a:gd name="T10" fmla="*/ 0 60000 65536"/>
              <a:gd name="T11" fmla="*/ 0 60000 65536"/>
              <a:gd name="T12" fmla="*/ 0 w 1776"/>
              <a:gd name="T13" fmla="*/ 0 h 240"/>
              <a:gd name="T14" fmla="*/ 1776 w 1776"/>
              <a:gd name="T15" fmla="*/ 240 h 240"/>
            </a:gdLst>
            <a:ahLst/>
            <a:cxnLst>
              <a:cxn ang="T8">
                <a:pos x="T0" y="T1"/>
              </a:cxn>
              <a:cxn ang="T9">
                <a:pos x="T2" y="T3"/>
              </a:cxn>
              <a:cxn ang="T10">
                <a:pos x="T4" y="T5"/>
              </a:cxn>
              <a:cxn ang="T11">
                <a:pos x="T6" y="T7"/>
              </a:cxn>
            </a:cxnLst>
            <a:rect l="T12" t="T13" r="T14" b="T15"/>
            <a:pathLst>
              <a:path w="1776" h="240">
                <a:moveTo>
                  <a:pt x="0" y="0"/>
                </a:moveTo>
                <a:lnTo>
                  <a:pt x="576" y="0"/>
                </a:lnTo>
                <a:lnTo>
                  <a:pt x="576" y="240"/>
                </a:lnTo>
                <a:lnTo>
                  <a:pt x="1776" y="240"/>
                </a:lnTo>
              </a:path>
            </a:pathLst>
          </a:custGeom>
          <a:noFill/>
          <a:ln w="9525" cap="flat" cmpd="sng">
            <a:solidFill>
              <a:schemeClr val="tx1"/>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5609" name="Freeform 14"/>
          <p:cNvSpPr>
            <a:spLocks/>
          </p:cNvSpPr>
          <p:nvPr/>
        </p:nvSpPr>
        <p:spPr bwMode="auto">
          <a:xfrm>
            <a:off x="2743200" y="3124200"/>
            <a:ext cx="2819400" cy="609600"/>
          </a:xfrm>
          <a:custGeom>
            <a:avLst/>
            <a:gdLst>
              <a:gd name="T0" fmla="*/ 0 w 1776"/>
              <a:gd name="T1" fmla="*/ 0 h 384"/>
              <a:gd name="T2" fmla="*/ 480 w 1776"/>
              <a:gd name="T3" fmla="*/ 0 h 384"/>
              <a:gd name="T4" fmla="*/ 480 w 1776"/>
              <a:gd name="T5" fmla="*/ 384 h 384"/>
              <a:gd name="T6" fmla="*/ 1776 w 1776"/>
              <a:gd name="T7" fmla="*/ 384 h 384"/>
              <a:gd name="T8" fmla="*/ 0 60000 65536"/>
              <a:gd name="T9" fmla="*/ 0 60000 65536"/>
              <a:gd name="T10" fmla="*/ 0 60000 65536"/>
              <a:gd name="T11" fmla="*/ 0 60000 65536"/>
              <a:gd name="T12" fmla="*/ 0 w 1776"/>
              <a:gd name="T13" fmla="*/ 0 h 384"/>
              <a:gd name="T14" fmla="*/ 1776 w 1776"/>
              <a:gd name="T15" fmla="*/ 384 h 384"/>
            </a:gdLst>
            <a:ahLst/>
            <a:cxnLst>
              <a:cxn ang="T8">
                <a:pos x="T0" y="T1"/>
              </a:cxn>
              <a:cxn ang="T9">
                <a:pos x="T2" y="T3"/>
              </a:cxn>
              <a:cxn ang="T10">
                <a:pos x="T4" y="T5"/>
              </a:cxn>
              <a:cxn ang="T11">
                <a:pos x="T6" y="T7"/>
              </a:cxn>
            </a:cxnLst>
            <a:rect l="T12" t="T13" r="T14" b="T15"/>
            <a:pathLst>
              <a:path w="1776" h="384">
                <a:moveTo>
                  <a:pt x="0" y="0"/>
                </a:moveTo>
                <a:lnTo>
                  <a:pt x="480" y="0"/>
                </a:lnTo>
                <a:lnTo>
                  <a:pt x="480" y="384"/>
                </a:lnTo>
                <a:lnTo>
                  <a:pt x="1776" y="384"/>
                </a:lnTo>
              </a:path>
            </a:pathLst>
          </a:custGeom>
          <a:noFill/>
          <a:ln w="9525" cap="flat" cmpd="sng">
            <a:solidFill>
              <a:schemeClr val="tx1"/>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pic>
        <p:nvPicPr>
          <p:cNvPr id="25610" name="Picture 15" descr="Eukl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581525"/>
            <a:ext cx="15970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de-DE" altLang="de-DE" dirty="0"/>
              <a:t>Einführung in die Programmierung</a:t>
            </a:r>
          </a:p>
        </p:txBody>
      </p:sp>
      <p:sp>
        <p:nvSpPr>
          <p:cNvPr id="26627" name="Rectangle 3"/>
          <p:cNvSpPr>
            <a:spLocks noGrp="1" noChangeArrowheads="1"/>
          </p:cNvSpPr>
          <p:nvPr>
            <p:ph type="subTitle" idx="1"/>
          </p:nvPr>
        </p:nvSpPr>
        <p:spPr/>
        <p:txBody>
          <a:bodyPr/>
          <a:lstStyle/>
          <a:p>
            <a:pPr eaLnBrk="1" hangingPunct="1"/>
            <a:r>
              <a:rPr lang="de-DE" altLang="de-DE"/>
              <a:t>Kapitel 2</a:t>
            </a:r>
            <a:br>
              <a:rPr lang="de-DE" altLang="de-DE"/>
            </a:br>
            <a:r>
              <a:rPr lang="de-DE" altLang="de-DE"/>
              <a:t>Grundlagen von Java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8FB8BDC-3F9E-7248-B0EC-9BD4B95502B0}" type="slidenum">
              <a:rPr lang="de-DE" altLang="de-DE" sz="800" b="0">
                <a:solidFill>
                  <a:srgbClr val="969696"/>
                </a:solidFill>
              </a:rPr>
              <a:pPr eaLnBrk="1" hangingPunct="1"/>
              <a:t>25</a:t>
            </a:fld>
            <a:endParaRPr lang="de-DE" altLang="de-DE" sz="800" b="0">
              <a:solidFill>
                <a:srgbClr val="969696"/>
              </a:solidFill>
            </a:endParaRPr>
          </a:p>
        </p:txBody>
      </p:sp>
      <p:sp>
        <p:nvSpPr>
          <p:cNvPr id="27651" name="Rectangle 2"/>
          <p:cNvSpPr>
            <a:spLocks noGrp="1" noChangeArrowheads="1"/>
          </p:cNvSpPr>
          <p:nvPr>
            <p:ph type="title"/>
          </p:nvPr>
        </p:nvSpPr>
        <p:spPr/>
        <p:txBody>
          <a:bodyPr/>
          <a:lstStyle/>
          <a:p>
            <a:pPr eaLnBrk="1" hangingPunct="1"/>
            <a:r>
              <a:rPr lang="de-DE" altLang="de-DE"/>
              <a:t>Themenüberblick</a:t>
            </a:r>
          </a:p>
        </p:txBody>
      </p:sp>
      <p:pic>
        <p:nvPicPr>
          <p:cNvPr id="27652" name="Picture 3"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3" name="Group 20"/>
          <p:cNvGrpSpPr>
            <a:grpSpLocks/>
          </p:cNvGrpSpPr>
          <p:nvPr/>
        </p:nvGrpSpPr>
        <p:grpSpPr bwMode="auto">
          <a:xfrm>
            <a:off x="360363" y="1295400"/>
            <a:ext cx="7970837" cy="4672013"/>
            <a:chOff x="227" y="816"/>
            <a:chExt cx="5021" cy="2943"/>
          </a:xfrm>
        </p:grpSpPr>
        <p:sp>
          <p:nvSpPr>
            <p:cNvPr id="27654" name="Freeform 5"/>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27655" name="Text Box 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27656" name="Text Box 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27657" name="Text Box 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Datentypen</a:t>
              </a:r>
            </a:p>
          </p:txBody>
        </p:sp>
        <p:sp>
          <p:nvSpPr>
            <p:cNvPr id="27658" name="Text Box 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Ausdrücke &amp; Anweisungen</a:t>
              </a:r>
            </a:p>
          </p:txBody>
        </p:sp>
        <p:sp>
          <p:nvSpPr>
            <p:cNvPr id="27659" name="Text Box 1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Objektorientierung</a:t>
              </a:r>
            </a:p>
          </p:txBody>
        </p:sp>
        <p:sp>
          <p:nvSpPr>
            <p:cNvPr id="27660" name="Text Box 1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Vererbung</a:t>
              </a:r>
            </a:p>
          </p:txBody>
        </p:sp>
        <p:sp>
          <p:nvSpPr>
            <p:cNvPr id="27661" name="Text Box 1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Interfaces</a:t>
              </a:r>
            </a:p>
          </p:txBody>
        </p:sp>
        <p:sp>
          <p:nvSpPr>
            <p:cNvPr id="27662" name="Oval 1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27663" name="Oval 1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27664" name="Oval 15"/>
            <p:cNvSpPr>
              <a:spLocks noChangeArrowheads="1"/>
            </p:cNvSpPr>
            <p:nvPr/>
          </p:nvSpPr>
          <p:spPr bwMode="auto">
            <a:xfrm>
              <a:off x="4032" y="1680"/>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3</a:t>
              </a:r>
            </a:p>
          </p:txBody>
        </p:sp>
        <p:sp>
          <p:nvSpPr>
            <p:cNvPr id="27665" name="Oval 16"/>
            <p:cNvSpPr>
              <a:spLocks noChangeArrowheads="1"/>
            </p:cNvSpPr>
            <p:nvPr/>
          </p:nvSpPr>
          <p:spPr bwMode="auto">
            <a:xfrm>
              <a:off x="2016" y="21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4</a:t>
              </a:r>
            </a:p>
          </p:txBody>
        </p:sp>
        <p:sp>
          <p:nvSpPr>
            <p:cNvPr id="27666" name="Oval 17"/>
            <p:cNvSpPr>
              <a:spLocks noChangeArrowheads="1"/>
            </p:cNvSpPr>
            <p:nvPr/>
          </p:nvSpPr>
          <p:spPr bwMode="auto">
            <a:xfrm>
              <a:off x="480" y="2448"/>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5</a:t>
              </a:r>
            </a:p>
          </p:txBody>
        </p:sp>
        <p:sp>
          <p:nvSpPr>
            <p:cNvPr id="27667" name="Oval 18"/>
            <p:cNvSpPr>
              <a:spLocks noChangeArrowheads="1"/>
            </p:cNvSpPr>
            <p:nvPr/>
          </p:nvSpPr>
          <p:spPr bwMode="auto">
            <a:xfrm>
              <a:off x="1680" y="2976"/>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6</a:t>
              </a:r>
            </a:p>
          </p:txBody>
        </p:sp>
        <p:sp>
          <p:nvSpPr>
            <p:cNvPr id="27668" name="Oval 19"/>
            <p:cNvSpPr>
              <a:spLocks noChangeArrowheads="1"/>
            </p:cNvSpPr>
            <p:nvPr/>
          </p:nvSpPr>
          <p:spPr bwMode="auto">
            <a:xfrm>
              <a:off x="3024" y="33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7</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C5A399C-8162-C54F-ACDB-0985B995DB29}" type="slidenum">
              <a:rPr lang="de-DE" altLang="de-DE" sz="800" b="0">
                <a:solidFill>
                  <a:srgbClr val="969696"/>
                </a:solidFill>
              </a:rPr>
              <a:pPr eaLnBrk="1" hangingPunct="1"/>
              <a:t>26</a:t>
            </a:fld>
            <a:endParaRPr lang="de-DE" altLang="de-DE" sz="800" b="0">
              <a:solidFill>
                <a:srgbClr val="969696"/>
              </a:solidFill>
            </a:endParaRPr>
          </a:p>
        </p:txBody>
      </p:sp>
      <p:sp>
        <p:nvSpPr>
          <p:cNvPr id="28675" name="Rectangle 2"/>
          <p:cNvSpPr>
            <a:spLocks noGrp="1" noChangeArrowheads="1"/>
          </p:cNvSpPr>
          <p:nvPr>
            <p:ph type="title"/>
          </p:nvPr>
        </p:nvSpPr>
        <p:spPr/>
        <p:txBody>
          <a:bodyPr/>
          <a:lstStyle/>
          <a:p>
            <a:pPr eaLnBrk="1" hangingPunct="1"/>
            <a:r>
              <a:rPr lang="de-DE" altLang="de-DE"/>
              <a:t>Lernziele</a:t>
            </a:r>
          </a:p>
        </p:txBody>
      </p:sp>
      <p:sp>
        <p:nvSpPr>
          <p:cNvPr id="28676" name="Rectangle 3"/>
          <p:cNvSpPr>
            <a:spLocks noGrp="1" noChangeArrowheads="1"/>
          </p:cNvSpPr>
          <p:nvPr>
            <p:ph type="body" idx="1"/>
          </p:nvPr>
        </p:nvSpPr>
        <p:spPr/>
        <p:txBody>
          <a:bodyPr/>
          <a:lstStyle/>
          <a:p>
            <a:pPr lvl="1" eaLnBrk="1" hangingPunct="1"/>
            <a:r>
              <a:rPr lang="de-DE" altLang="de-DE"/>
              <a:t>Sie können die Eigenschaften der Programmiersprache Java beschreiben</a:t>
            </a:r>
          </a:p>
          <a:p>
            <a:pPr lvl="1" eaLnBrk="1" hangingPunct="1"/>
            <a:r>
              <a:rPr lang="de-DE" altLang="de-DE"/>
              <a:t>Sie kennen die Aufgaben von Compiler, Linker und Interpreter</a:t>
            </a:r>
          </a:p>
          <a:p>
            <a:pPr lvl="1" eaLnBrk="1" hangingPunct="1"/>
            <a:r>
              <a:rPr lang="de-DE" altLang="de-DE"/>
              <a:t>Sie können das Zusammenspiel von Bytecode und der Java Virtual Machine erläutern</a:t>
            </a:r>
          </a:p>
          <a:p>
            <a:pPr lvl="1" eaLnBrk="1" hangingPunct="1"/>
            <a:r>
              <a:rPr lang="de-DE" altLang="de-DE"/>
              <a:t>Sie können die wesentlichen Java-Tools benennen und ihre Aufgabe beschreiben</a:t>
            </a:r>
          </a:p>
          <a:p>
            <a:pPr lvl="1" eaLnBrk="1" hangingPunct="1"/>
            <a:r>
              <a:rPr lang="de-DE" altLang="de-DE"/>
              <a:t>Sie können das Paketkonzept in Java erläutern</a:t>
            </a:r>
          </a:p>
          <a:p>
            <a:pPr lvl="1" eaLnBrk="1" hangingPunct="1"/>
            <a:r>
              <a:rPr lang="de-DE" altLang="de-DE"/>
              <a:t>Sie kennen die wesentlichen Systemvariablen im Umfeld von Java</a:t>
            </a:r>
          </a:p>
          <a:p>
            <a:pPr lvl="1" eaLnBrk="1" hangingPunct="1"/>
            <a:r>
              <a:rPr lang="de-DE" altLang="de-DE"/>
              <a:t>Sie kennen den Funktionsumfang der verschie-</a:t>
            </a:r>
            <a:br>
              <a:rPr lang="de-DE" altLang="de-DE"/>
            </a:br>
            <a:r>
              <a:rPr lang="de-DE" altLang="de-DE"/>
              <a:t>denen Java- Editionen</a:t>
            </a:r>
          </a:p>
          <a:p>
            <a:pPr lvl="1" eaLnBrk="1" hangingPunct="1"/>
            <a:r>
              <a:rPr lang="de-DE" altLang="de-DE"/>
              <a:t>Sie können Eclipse als Java-Entwicklungs-</a:t>
            </a:r>
            <a:br>
              <a:rPr lang="de-DE" altLang="de-DE"/>
            </a:br>
            <a:r>
              <a:rPr lang="de-DE" altLang="de-DE"/>
              <a:t>umgebung einsetzen</a:t>
            </a:r>
          </a:p>
        </p:txBody>
      </p:sp>
      <p:pic>
        <p:nvPicPr>
          <p:cNvPr id="28677" name="Picture 6"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397587DA-9C50-C043-A9BA-AF26AB797C63}" type="slidenum">
              <a:rPr lang="de-DE" altLang="de-DE" sz="800" b="0">
                <a:solidFill>
                  <a:srgbClr val="969696"/>
                </a:solidFill>
              </a:rPr>
              <a:pPr eaLnBrk="1" hangingPunct="1"/>
              <a:t>27</a:t>
            </a:fld>
            <a:endParaRPr lang="de-DE" altLang="de-DE" sz="800" b="0">
              <a:solidFill>
                <a:srgbClr val="969696"/>
              </a:solidFill>
            </a:endParaRPr>
          </a:p>
        </p:txBody>
      </p:sp>
      <p:pic>
        <p:nvPicPr>
          <p:cNvPr id="29699" name="Picture 1031" descr="logo_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0" y="3810000"/>
            <a:ext cx="16256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1026"/>
          <p:cNvSpPr>
            <a:spLocks noGrp="1" noChangeArrowheads="1"/>
          </p:cNvSpPr>
          <p:nvPr>
            <p:ph type="title"/>
          </p:nvPr>
        </p:nvSpPr>
        <p:spPr/>
        <p:txBody>
          <a:bodyPr/>
          <a:lstStyle/>
          <a:p>
            <a:pPr eaLnBrk="1" hangingPunct="1"/>
            <a:r>
              <a:rPr lang="de-DE" altLang="de-DE"/>
              <a:t>Klassifizierung von Software</a:t>
            </a:r>
          </a:p>
        </p:txBody>
      </p:sp>
      <p:sp>
        <p:nvSpPr>
          <p:cNvPr id="29701" name="Rectangle 1027"/>
          <p:cNvSpPr>
            <a:spLocks noGrp="1" noChangeArrowheads="1"/>
          </p:cNvSpPr>
          <p:nvPr>
            <p:ph type="body" idx="1"/>
          </p:nvPr>
        </p:nvSpPr>
        <p:spPr/>
        <p:txBody>
          <a:bodyPr/>
          <a:lstStyle/>
          <a:p>
            <a:pPr lvl="1" eaLnBrk="1" hangingPunct="1"/>
            <a:r>
              <a:rPr lang="de-DE" altLang="de-DE"/>
              <a:t>Programme zur Steuerung der Verarbeitungsprozesse, der Übertragungsprozesse und der Speicherungsprozesse in Computern</a:t>
            </a:r>
          </a:p>
          <a:p>
            <a:pPr lvl="1" eaLnBrk="1" hangingPunct="1"/>
            <a:r>
              <a:rPr lang="de-DE" altLang="de-DE"/>
              <a:t>unterschiedliche Softwarearten</a:t>
            </a:r>
          </a:p>
          <a:p>
            <a:pPr lvl="2" eaLnBrk="1" hangingPunct="1"/>
            <a:r>
              <a:rPr lang="de-DE" altLang="de-DE"/>
              <a:t>Systemsoftware</a:t>
            </a:r>
          </a:p>
          <a:p>
            <a:pPr lvl="3" eaLnBrk="1" hangingPunct="1"/>
            <a:r>
              <a:rPr lang="de-DE" altLang="de-DE"/>
              <a:t>grundlegende Dienste für andere Programme</a:t>
            </a:r>
          </a:p>
          <a:p>
            <a:pPr lvl="3" eaLnBrk="1" hangingPunct="1"/>
            <a:r>
              <a:rPr lang="de-DE" altLang="de-DE"/>
              <a:t>Steuerung des Computersystems (Hardware)</a:t>
            </a:r>
          </a:p>
          <a:p>
            <a:pPr lvl="3" eaLnBrk="1" hangingPunct="1"/>
            <a:r>
              <a:rPr lang="de-DE" altLang="de-DE"/>
              <a:t>Ablaufsteuerung anderer Programme</a:t>
            </a:r>
          </a:p>
          <a:p>
            <a:pPr lvl="2" eaLnBrk="1" hangingPunct="1"/>
            <a:r>
              <a:rPr lang="de-DE" altLang="de-DE"/>
              <a:t>Entwicklungssoftware</a:t>
            </a:r>
          </a:p>
          <a:p>
            <a:pPr lvl="3" eaLnBrk="1" hangingPunct="1"/>
            <a:r>
              <a:rPr lang="de-DE" altLang="de-DE"/>
              <a:t>Erstellung und Modifikation von Programmen</a:t>
            </a:r>
          </a:p>
          <a:p>
            <a:pPr lvl="3" eaLnBrk="1" hangingPunct="1"/>
            <a:r>
              <a:rPr lang="de-DE" altLang="de-DE"/>
              <a:t>Übersetzungsprogramme für Programmiersprachen</a:t>
            </a:r>
          </a:p>
          <a:p>
            <a:pPr lvl="2" eaLnBrk="1" hangingPunct="1"/>
            <a:r>
              <a:rPr lang="de-DE" altLang="de-DE"/>
              <a:t>Anwendungssoftware</a:t>
            </a:r>
          </a:p>
          <a:p>
            <a:pPr lvl="3" eaLnBrk="1" hangingPunct="1"/>
            <a:r>
              <a:rPr lang="de-DE" altLang="de-DE"/>
              <a:t>Programme zur Verarbeitung der Daten</a:t>
            </a:r>
          </a:p>
          <a:p>
            <a:pPr lvl="3" eaLnBrk="1" hangingPunct="1"/>
            <a:r>
              <a:rPr lang="de-DE" altLang="de-DE"/>
              <a:t>Unterhaltungssoftware</a:t>
            </a:r>
          </a:p>
          <a:p>
            <a:pPr lvl="3" eaLnBrk="1" hangingPunct="1"/>
            <a:r>
              <a:rPr lang="de-DE" altLang="de-DE"/>
              <a:t>Spiele</a:t>
            </a:r>
          </a:p>
        </p:txBody>
      </p:sp>
      <p:pic>
        <p:nvPicPr>
          <p:cNvPr id="29702" name="Picture 1028" descr="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209925"/>
            <a:ext cx="676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30" descr="xp_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638" y="2541588"/>
            <a:ext cx="15541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032" descr="office_masthead_lt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4876800"/>
            <a:ext cx="2571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1033" descr="S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638800"/>
            <a:ext cx="11779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034" descr="age2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3613" y="5272088"/>
            <a:ext cx="1373187"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3DA314F-1047-4E4F-AAC0-620942FE3C45}" type="slidenum">
              <a:rPr lang="de-DE" altLang="de-DE" sz="800" b="0">
                <a:solidFill>
                  <a:srgbClr val="969696"/>
                </a:solidFill>
              </a:rPr>
              <a:pPr eaLnBrk="1" hangingPunct="1"/>
              <a:t>28</a:t>
            </a:fld>
            <a:endParaRPr lang="de-DE" altLang="de-DE" sz="800" b="0">
              <a:solidFill>
                <a:srgbClr val="969696"/>
              </a:solidFill>
            </a:endParaRPr>
          </a:p>
        </p:txBody>
      </p:sp>
      <p:sp>
        <p:nvSpPr>
          <p:cNvPr id="30723" name="Rectangle 1026"/>
          <p:cNvSpPr>
            <a:spLocks noGrp="1" noChangeArrowheads="1"/>
          </p:cNvSpPr>
          <p:nvPr>
            <p:ph type="title"/>
          </p:nvPr>
        </p:nvSpPr>
        <p:spPr/>
        <p:txBody>
          <a:bodyPr/>
          <a:lstStyle/>
          <a:p>
            <a:pPr eaLnBrk="1" hangingPunct="1"/>
            <a:r>
              <a:rPr lang="de-DE" altLang="de-DE"/>
              <a:t>Eigenschaften von Java</a:t>
            </a:r>
          </a:p>
        </p:txBody>
      </p:sp>
      <p:sp>
        <p:nvSpPr>
          <p:cNvPr id="30724" name="Rectangle 1027"/>
          <p:cNvSpPr>
            <a:spLocks noGrp="1" noChangeArrowheads="1"/>
          </p:cNvSpPr>
          <p:nvPr>
            <p:ph type="body" idx="1"/>
          </p:nvPr>
        </p:nvSpPr>
        <p:spPr/>
        <p:txBody>
          <a:bodyPr/>
          <a:lstStyle/>
          <a:p>
            <a:pPr eaLnBrk="1" hangingPunct="1"/>
            <a:r>
              <a:rPr lang="de-DE" altLang="de-DE"/>
              <a:t>vollständig objektorientiert</a:t>
            </a:r>
          </a:p>
          <a:p>
            <a:pPr lvl="1" eaLnBrk="1" hangingPunct="1"/>
            <a:r>
              <a:rPr lang="de-DE" altLang="de-DE"/>
              <a:t>ohne prozedurale Altlasten</a:t>
            </a:r>
          </a:p>
          <a:p>
            <a:pPr eaLnBrk="1" hangingPunct="1"/>
            <a:r>
              <a:rPr lang="de-DE" altLang="de-DE"/>
              <a:t>unkompliziert - einfach und leicht erlernbar</a:t>
            </a:r>
          </a:p>
          <a:p>
            <a:pPr lvl="1" eaLnBrk="1" hangingPunct="1"/>
            <a:r>
              <a:rPr lang="de-DE" altLang="de-DE"/>
              <a:t>Syntax ähnlich zu C, C++</a:t>
            </a:r>
          </a:p>
          <a:p>
            <a:pPr lvl="1" eaLnBrk="1" hangingPunct="1"/>
            <a:r>
              <a:rPr lang="de-DE" altLang="de-DE"/>
              <a:t>Beschränkung auf das Notwendigste</a:t>
            </a:r>
          </a:p>
          <a:p>
            <a:pPr lvl="2" eaLnBrk="1" hangingPunct="1"/>
            <a:r>
              <a:rPr lang="de-DE" altLang="de-DE"/>
              <a:t>keine Pointer</a:t>
            </a:r>
          </a:p>
          <a:p>
            <a:pPr lvl="2" eaLnBrk="1" hangingPunct="1"/>
            <a:r>
              <a:rPr lang="de-DE" altLang="de-DE"/>
              <a:t>keine Header-Dateien</a:t>
            </a:r>
          </a:p>
          <a:p>
            <a:pPr lvl="2" eaLnBrk="1" hangingPunct="1"/>
            <a:r>
              <a:rPr lang="de-DE" altLang="de-DE"/>
              <a:t>keine Präprozessor-Anweisungen</a:t>
            </a:r>
          </a:p>
          <a:p>
            <a:pPr lvl="2" eaLnBrk="1" hangingPunct="1"/>
            <a:r>
              <a:rPr lang="de-DE" altLang="de-DE"/>
              <a:t>keine Mehrfachvererbung</a:t>
            </a:r>
          </a:p>
          <a:p>
            <a:pPr eaLnBrk="1" hangingPunct="1"/>
            <a:r>
              <a:rPr lang="de-DE" altLang="de-DE"/>
              <a:t>plattformunabhängig (architekturneutral)</a:t>
            </a:r>
          </a:p>
          <a:p>
            <a:pPr lvl="1" eaLnBrk="1" hangingPunct="1"/>
            <a:r>
              <a:rPr lang="de-DE" altLang="de-DE"/>
              <a:t>übersetzte Java-Programme (Bytecode) sind auf jeder javafähigen Plattform ausführbar</a:t>
            </a:r>
          </a:p>
          <a:p>
            <a:pPr lvl="1" eaLnBrk="1" hangingPunct="1"/>
            <a:r>
              <a:rPr lang="de-DE" altLang="de-DE"/>
              <a:t>fest definierter Wertebereich für Zahlen</a:t>
            </a:r>
          </a:p>
        </p:txBody>
      </p:sp>
      <p:pic>
        <p:nvPicPr>
          <p:cNvPr id="30725" name="Picture 1028" descr="duk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762000"/>
            <a:ext cx="22098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0A347A3-079F-7941-982C-19A172A9A474}" type="slidenum">
              <a:rPr lang="de-DE" altLang="de-DE" sz="800" b="0">
                <a:solidFill>
                  <a:srgbClr val="969696"/>
                </a:solidFill>
              </a:rPr>
              <a:pPr eaLnBrk="1" hangingPunct="1"/>
              <a:t>29</a:t>
            </a:fld>
            <a:endParaRPr lang="de-DE" altLang="de-DE" sz="800" b="0">
              <a:solidFill>
                <a:srgbClr val="969696"/>
              </a:solidFill>
            </a:endParaRPr>
          </a:p>
        </p:txBody>
      </p:sp>
      <p:sp>
        <p:nvSpPr>
          <p:cNvPr id="31747" name="Rectangle 2"/>
          <p:cNvSpPr>
            <a:spLocks noGrp="1" noChangeArrowheads="1"/>
          </p:cNvSpPr>
          <p:nvPr>
            <p:ph type="title"/>
          </p:nvPr>
        </p:nvSpPr>
        <p:spPr/>
        <p:txBody>
          <a:bodyPr/>
          <a:lstStyle/>
          <a:p>
            <a:pPr eaLnBrk="1" hangingPunct="1"/>
            <a:r>
              <a:rPr lang="de-DE" altLang="de-DE"/>
              <a:t>Eigenschaften von Java</a:t>
            </a:r>
          </a:p>
        </p:txBody>
      </p:sp>
      <p:sp>
        <p:nvSpPr>
          <p:cNvPr id="31748" name="Rectangle 3"/>
          <p:cNvSpPr>
            <a:spLocks noGrp="1" noChangeArrowheads="1"/>
          </p:cNvSpPr>
          <p:nvPr>
            <p:ph type="body" idx="1"/>
          </p:nvPr>
        </p:nvSpPr>
        <p:spPr/>
        <p:txBody>
          <a:bodyPr/>
          <a:lstStyle/>
          <a:p>
            <a:pPr eaLnBrk="1" hangingPunct="1"/>
            <a:r>
              <a:rPr lang="de-DE" altLang="de-DE"/>
              <a:t>sicher</a:t>
            </a:r>
          </a:p>
          <a:p>
            <a:pPr lvl="1" eaLnBrk="1" hangingPunct="1"/>
            <a:r>
              <a:rPr lang="de-DE" altLang="de-DE"/>
              <a:t>keine direkten Speicherzugriffe mit Pointerarithmetik</a:t>
            </a:r>
          </a:p>
          <a:p>
            <a:pPr lvl="1" eaLnBrk="1" hangingPunct="1"/>
            <a:r>
              <a:rPr lang="de-DE" altLang="de-DE"/>
              <a:t>strenge Typüberprüfung</a:t>
            </a:r>
          </a:p>
          <a:p>
            <a:pPr lvl="1" eaLnBrk="1" hangingPunct="1"/>
            <a:r>
              <a:rPr lang="de-DE" altLang="de-DE"/>
              <a:t>keine Programmierung mit Sprachverletzung</a:t>
            </a:r>
          </a:p>
          <a:p>
            <a:pPr eaLnBrk="1" hangingPunct="1"/>
            <a:r>
              <a:rPr lang="de-DE" altLang="de-DE"/>
              <a:t>robust</a:t>
            </a:r>
          </a:p>
          <a:p>
            <a:pPr lvl="1" eaLnBrk="1" hangingPunct="1"/>
            <a:r>
              <a:rPr lang="de-DE" altLang="de-DE"/>
              <a:t>keine Rechnerabstürze durch Programmierfehler</a:t>
            </a:r>
          </a:p>
          <a:p>
            <a:pPr lvl="1" eaLnBrk="1" hangingPunct="1"/>
            <a:r>
              <a:rPr lang="de-DE" altLang="de-DE"/>
              <a:t>Überprüfung der Speicherzugriffe</a:t>
            </a:r>
          </a:p>
          <a:p>
            <a:pPr lvl="1" eaLnBrk="1" hangingPunct="1"/>
            <a:r>
              <a:rPr lang="de-DE" altLang="de-DE"/>
              <a:t>Ausnahmeroutinen zur Fehlerbehandlung</a:t>
            </a:r>
          </a:p>
          <a:p>
            <a:pPr eaLnBrk="1" hangingPunct="1"/>
            <a:r>
              <a:rPr lang="de-DE" altLang="de-DE"/>
              <a:t>multithreaded</a:t>
            </a:r>
          </a:p>
          <a:p>
            <a:pPr lvl="1" eaLnBrk="1" hangingPunct="1"/>
            <a:r>
              <a:rPr lang="de-DE" altLang="de-DE"/>
              <a:t>parallele Ausführung von Programmteilen</a:t>
            </a:r>
          </a:p>
          <a:p>
            <a:pPr eaLnBrk="1" hangingPunct="1"/>
            <a:r>
              <a:rPr lang="de-DE" altLang="de-DE"/>
              <a:t>internetfähig</a:t>
            </a:r>
          </a:p>
          <a:p>
            <a:pPr lvl="1" eaLnBrk="1" hangingPunct="1"/>
            <a:r>
              <a:rPr lang="de-DE" altLang="de-DE"/>
              <a:t>Java-Applets sind über das Internet verteilbar und können lokal auf dem Rechner ausgeführt werden</a:t>
            </a:r>
          </a:p>
        </p:txBody>
      </p:sp>
      <p:pic>
        <p:nvPicPr>
          <p:cNvPr id="31749" name="Picture 4" descr="logo_jav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438400"/>
            <a:ext cx="1760538"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8"/>
          <p:cNvSpPr>
            <a:spLocks noGrp="1" noChangeArrowheads="1"/>
          </p:cNvSpPr>
          <p:nvPr>
            <p:ph type="ctrTitle"/>
          </p:nvPr>
        </p:nvSpPr>
        <p:spPr/>
        <p:txBody>
          <a:bodyPr/>
          <a:lstStyle/>
          <a:p>
            <a:pPr eaLnBrk="1" hangingPunct="1"/>
            <a:r>
              <a:rPr lang="de-DE" altLang="de-DE" dirty="0"/>
              <a:t>Einführung in die Programmierung</a:t>
            </a:r>
          </a:p>
        </p:txBody>
      </p:sp>
      <p:sp>
        <p:nvSpPr>
          <p:cNvPr id="5123" name="Rectangle 1029"/>
          <p:cNvSpPr>
            <a:spLocks noGrp="1" noChangeArrowheads="1"/>
          </p:cNvSpPr>
          <p:nvPr>
            <p:ph type="subTitle" idx="1"/>
          </p:nvPr>
        </p:nvSpPr>
        <p:spPr/>
        <p:txBody>
          <a:bodyPr/>
          <a:lstStyle/>
          <a:p>
            <a:pPr eaLnBrk="1" hangingPunct="1"/>
            <a:r>
              <a:rPr lang="de-DE" altLang="de-DE"/>
              <a:t>Kapitel 1</a:t>
            </a:r>
            <a:br>
              <a:rPr lang="de-DE" altLang="de-DE"/>
            </a:br>
            <a:r>
              <a:rPr lang="de-DE" altLang="de-DE"/>
              <a:t>Einführung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01EB6AD-39F7-694F-A3F7-9CBFFFE43B23}" type="slidenum">
              <a:rPr lang="de-DE" altLang="de-DE" sz="800" b="0">
                <a:solidFill>
                  <a:srgbClr val="969696"/>
                </a:solidFill>
              </a:rPr>
              <a:pPr eaLnBrk="1" hangingPunct="1"/>
              <a:t>30</a:t>
            </a:fld>
            <a:endParaRPr lang="de-DE" altLang="de-DE" sz="800" b="0">
              <a:solidFill>
                <a:srgbClr val="969696"/>
              </a:solidFill>
            </a:endParaRPr>
          </a:p>
        </p:txBody>
      </p:sp>
      <p:sp>
        <p:nvSpPr>
          <p:cNvPr id="32771" name="Rectangle 2"/>
          <p:cNvSpPr>
            <a:spLocks noGrp="1" noChangeArrowheads="1"/>
          </p:cNvSpPr>
          <p:nvPr>
            <p:ph type="title"/>
          </p:nvPr>
        </p:nvSpPr>
        <p:spPr/>
        <p:txBody>
          <a:bodyPr/>
          <a:lstStyle/>
          <a:p>
            <a:pPr eaLnBrk="1" hangingPunct="1"/>
            <a:r>
              <a:rPr lang="de-DE" altLang="de-DE"/>
              <a:t>Compiler</a:t>
            </a:r>
          </a:p>
        </p:txBody>
      </p:sp>
      <p:sp>
        <p:nvSpPr>
          <p:cNvPr id="32772" name="Rectangle 11"/>
          <p:cNvSpPr>
            <a:spLocks noChangeArrowheads="1"/>
          </p:cNvSpPr>
          <p:nvPr/>
        </p:nvSpPr>
        <p:spPr bwMode="auto">
          <a:xfrm>
            <a:off x="5867400" y="1143000"/>
            <a:ext cx="2819400" cy="5181600"/>
          </a:xfrm>
          <a:prstGeom prst="rect">
            <a:avLst/>
          </a:prstGeom>
          <a:solidFill>
            <a:srgbClr val="CCFFCC"/>
          </a:solidFill>
          <a:ln w="9525">
            <a:solidFill>
              <a:schemeClr val="tx1"/>
            </a:solidFill>
            <a:miter lim="800000"/>
            <a:headEnd/>
            <a:tailEnd/>
          </a:ln>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Anwender</a:t>
            </a:r>
          </a:p>
        </p:txBody>
      </p:sp>
      <p:sp>
        <p:nvSpPr>
          <p:cNvPr id="32773" name="Rectangle 13"/>
          <p:cNvSpPr>
            <a:spLocks noChangeArrowheads="1"/>
          </p:cNvSpPr>
          <p:nvPr/>
        </p:nvSpPr>
        <p:spPr bwMode="auto">
          <a:xfrm>
            <a:off x="6019800" y="15240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Windows-Rechner</a:t>
            </a:r>
          </a:p>
        </p:txBody>
      </p:sp>
      <p:sp>
        <p:nvSpPr>
          <p:cNvPr id="32774" name="Rectangle 16"/>
          <p:cNvSpPr>
            <a:spLocks noChangeArrowheads="1"/>
          </p:cNvSpPr>
          <p:nvPr/>
        </p:nvSpPr>
        <p:spPr bwMode="auto">
          <a:xfrm>
            <a:off x="6019800" y="31242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Linux-Rechner</a:t>
            </a:r>
          </a:p>
        </p:txBody>
      </p:sp>
      <p:sp>
        <p:nvSpPr>
          <p:cNvPr id="32775" name="Rectangle 17"/>
          <p:cNvSpPr>
            <a:spLocks noChangeArrowheads="1"/>
          </p:cNvSpPr>
          <p:nvPr/>
        </p:nvSpPr>
        <p:spPr bwMode="auto">
          <a:xfrm>
            <a:off x="6019800" y="47244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MacOS-Rechner</a:t>
            </a:r>
          </a:p>
        </p:txBody>
      </p:sp>
      <p:pic>
        <p:nvPicPr>
          <p:cNvPr id="32776" name="Picture 4"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2305050"/>
            <a:ext cx="5619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5"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905250"/>
            <a:ext cx="5619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6"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5505450"/>
            <a:ext cx="5619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8" descr="Ma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52578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9" descr="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0574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10" descr="Linux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3657600"/>
            <a:ext cx="422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2" name="Rectangle 18"/>
          <p:cNvSpPr>
            <a:spLocks noChangeArrowheads="1"/>
          </p:cNvSpPr>
          <p:nvPr/>
        </p:nvSpPr>
        <p:spPr bwMode="auto">
          <a:xfrm>
            <a:off x="2819400" y="1600200"/>
            <a:ext cx="2057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Windows-Rechner</a:t>
            </a:r>
          </a:p>
        </p:txBody>
      </p:sp>
      <p:sp>
        <p:nvSpPr>
          <p:cNvPr id="32783" name="Rectangle 19"/>
          <p:cNvSpPr>
            <a:spLocks noChangeArrowheads="1"/>
          </p:cNvSpPr>
          <p:nvPr/>
        </p:nvSpPr>
        <p:spPr bwMode="auto">
          <a:xfrm>
            <a:off x="2819400" y="3200400"/>
            <a:ext cx="2057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Linux-Rechner</a:t>
            </a:r>
          </a:p>
        </p:txBody>
      </p:sp>
      <p:sp>
        <p:nvSpPr>
          <p:cNvPr id="32784" name="Rectangle 20"/>
          <p:cNvSpPr>
            <a:spLocks noChangeArrowheads="1"/>
          </p:cNvSpPr>
          <p:nvPr/>
        </p:nvSpPr>
        <p:spPr bwMode="auto">
          <a:xfrm>
            <a:off x="2819400" y="4800600"/>
            <a:ext cx="2057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MacOS-Rechner</a:t>
            </a:r>
          </a:p>
        </p:txBody>
      </p:sp>
      <p:sp>
        <p:nvSpPr>
          <p:cNvPr id="32785" name="Oval 21"/>
          <p:cNvSpPr>
            <a:spLocks noChangeAspect="1" noChangeArrowheads="1"/>
          </p:cNvSpPr>
          <p:nvPr/>
        </p:nvSpPr>
        <p:spPr bwMode="auto">
          <a:xfrm>
            <a:off x="304800" y="3505200"/>
            <a:ext cx="762000" cy="7620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Editor</a:t>
            </a:r>
          </a:p>
        </p:txBody>
      </p:sp>
      <p:sp>
        <p:nvSpPr>
          <p:cNvPr id="32786" name="Oval 24"/>
          <p:cNvSpPr>
            <a:spLocks noChangeAspect="1" noChangeArrowheads="1"/>
          </p:cNvSpPr>
          <p:nvPr/>
        </p:nvSpPr>
        <p:spPr bwMode="auto">
          <a:xfrm>
            <a:off x="2987675" y="37338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Compiler</a:t>
            </a:r>
          </a:p>
          <a:p>
            <a:pPr algn="ctr" eaLnBrk="1" hangingPunct="1"/>
            <a:r>
              <a:rPr lang="de-DE" altLang="de-DE" sz="1000"/>
              <a:t>Linker</a:t>
            </a:r>
          </a:p>
        </p:txBody>
      </p:sp>
      <p:pic>
        <p:nvPicPr>
          <p:cNvPr id="32787" name="Picture 26" descr="Ma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438" y="5181600"/>
            <a:ext cx="2555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8" name="Picture 27" descr="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438" y="1981200"/>
            <a:ext cx="28416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Picture 28" descr="Linux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3581400"/>
            <a:ext cx="261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90" name="AutoShape 29"/>
          <p:cNvCxnSpPr>
            <a:cxnSpLocks noChangeShapeType="1"/>
            <a:stCxn id="32782" idx="3"/>
            <a:endCxn id="32773" idx="1"/>
          </p:cNvCxnSpPr>
          <p:nvPr/>
        </p:nvCxnSpPr>
        <p:spPr bwMode="auto">
          <a:xfrm>
            <a:off x="4876800" y="2286000"/>
            <a:ext cx="1143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1" name="AutoShape 30"/>
          <p:cNvCxnSpPr>
            <a:cxnSpLocks noChangeShapeType="1"/>
            <a:stCxn id="32783" idx="3"/>
            <a:endCxn id="32774" idx="1"/>
          </p:cNvCxnSpPr>
          <p:nvPr/>
        </p:nvCxnSpPr>
        <p:spPr bwMode="auto">
          <a:xfrm>
            <a:off x="4876800" y="3886200"/>
            <a:ext cx="1143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2" name="AutoShape 31"/>
          <p:cNvCxnSpPr>
            <a:cxnSpLocks noChangeShapeType="1"/>
            <a:stCxn id="32784" idx="3"/>
            <a:endCxn id="32775" idx="1"/>
          </p:cNvCxnSpPr>
          <p:nvPr/>
        </p:nvCxnSpPr>
        <p:spPr bwMode="auto">
          <a:xfrm>
            <a:off x="4876800" y="5486400"/>
            <a:ext cx="1143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2793" name="Picture 33" descr="Quell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505200"/>
            <a:ext cx="519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4" name="Picture 34" descr="Byte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238" y="3733800"/>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95" name="AutoShape 36"/>
          <p:cNvCxnSpPr>
            <a:cxnSpLocks noChangeShapeType="1"/>
            <a:stCxn id="32785" idx="6"/>
          </p:cNvCxnSpPr>
          <p:nvPr/>
        </p:nvCxnSpPr>
        <p:spPr bwMode="auto">
          <a:xfrm>
            <a:off x="1066800" y="3886200"/>
            <a:ext cx="457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6" name="AutoShape 37"/>
          <p:cNvCxnSpPr>
            <a:cxnSpLocks noChangeShapeType="1"/>
            <a:endCxn id="32783" idx="1"/>
          </p:cNvCxnSpPr>
          <p:nvPr/>
        </p:nvCxnSpPr>
        <p:spPr bwMode="auto">
          <a:xfrm>
            <a:off x="2043113" y="3886200"/>
            <a:ext cx="7762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7" name="AutoShape 38"/>
          <p:cNvCxnSpPr>
            <a:cxnSpLocks noChangeShapeType="1"/>
            <a:stCxn id="32786" idx="6"/>
          </p:cNvCxnSpPr>
          <p:nvPr/>
        </p:nvCxnSpPr>
        <p:spPr bwMode="auto">
          <a:xfrm>
            <a:off x="3597275" y="4038600"/>
            <a:ext cx="5889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8" name="Oval 39"/>
          <p:cNvSpPr>
            <a:spLocks noChangeAspect="1" noChangeArrowheads="1"/>
          </p:cNvSpPr>
          <p:nvPr/>
        </p:nvSpPr>
        <p:spPr bwMode="auto">
          <a:xfrm>
            <a:off x="2987675" y="21336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Compiler</a:t>
            </a:r>
          </a:p>
          <a:p>
            <a:pPr algn="ctr" eaLnBrk="1" hangingPunct="1"/>
            <a:r>
              <a:rPr lang="de-DE" altLang="de-DE" sz="1000"/>
              <a:t>Linker</a:t>
            </a:r>
          </a:p>
        </p:txBody>
      </p:sp>
      <p:pic>
        <p:nvPicPr>
          <p:cNvPr id="32799" name="Picture 40" descr="Byte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238" y="2133600"/>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800" name="AutoShape 41"/>
          <p:cNvCxnSpPr>
            <a:cxnSpLocks noChangeShapeType="1"/>
            <a:stCxn id="32798" idx="6"/>
          </p:cNvCxnSpPr>
          <p:nvPr/>
        </p:nvCxnSpPr>
        <p:spPr bwMode="auto">
          <a:xfrm>
            <a:off x="3597275" y="2438400"/>
            <a:ext cx="5889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01" name="Oval 42"/>
          <p:cNvSpPr>
            <a:spLocks noChangeAspect="1" noChangeArrowheads="1"/>
          </p:cNvSpPr>
          <p:nvPr/>
        </p:nvSpPr>
        <p:spPr bwMode="auto">
          <a:xfrm>
            <a:off x="2987675" y="53340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Compiler</a:t>
            </a:r>
          </a:p>
          <a:p>
            <a:pPr algn="ctr" eaLnBrk="1" hangingPunct="1"/>
            <a:r>
              <a:rPr lang="de-DE" altLang="de-DE" sz="1000"/>
              <a:t>Linker</a:t>
            </a:r>
          </a:p>
        </p:txBody>
      </p:sp>
      <p:pic>
        <p:nvPicPr>
          <p:cNvPr id="32802" name="Picture 43" descr="Byte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238" y="5334000"/>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803" name="AutoShape 44"/>
          <p:cNvCxnSpPr>
            <a:cxnSpLocks noChangeShapeType="1"/>
            <a:stCxn id="32801" idx="6"/>
          </p:cNvCxnSpPr>
          <p:nvPr/>
        </p:nvCxnSpPr>
        <p:spPr bwMode="auto">
          <a:xfrm>
            <a:off x="3597275" y="5638800"/>
            <a:ext cx="5889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4" name="AutoShape 45"/>
          <p:cNvCxnSpPr>
            <a:cxnSpLocks noChangeShapeType="1"/>
            <a:endCxn id="32782" idx="1"/>
          </p:cNvCxnSpPr>
          <p:nvPr/>
        </p:nvCxnSpPr>
        <p:spPr bwMode="auto">
          <a:xfrm flipV="1">
            <a:off x="2043113" y="2286000"/>
            <a:ext cx="776287" cy="1600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5" name="AutoShape 46"/>
          <p:cNvCxnSpPr>
            <a:cxnSpLocks noChangeShapeType="1"/>
            <a:endCxn id="32784" idx="1"/>
          </p:cNvCxnSpPr>
          <p:nvPr/>
        </p:nvCxnSpPr>
        <p:spPr bwMode="auto">
          <a:xfrm>
            <a:off x="2043113" y="3886200"/>
            <a:ext cx="776287" cy="1600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1FCF2DF-8A03-AC41-AECC-83CCB8892404}" type="slidenum">
              <a:rPr lang="de-DE" altLang="de-DE" sz="800" b="0">
                <a:solidFill>
                  <a:srgbClr val="969696"/>
                </a:solidFill>
              </a:rPr>
              <a:pPr eaLnBrk="1" hangingPunct="1"/>
              <a:t>31</a:t>
            </a:fld>
            <a:endParaRPr lang="de-DE" altLang="de-DE" sz="800" b="0">
              <a:solidFill>
                <a:srgbClr val="969696"/>
              </a:solidFill>
            </a:endParaRPr>
          </a:p>
        </p:txBody>
      </p:sp>
      <p:sp>
        <p:nvSpPr>
          <p:cNvPr id="33795" name="Rectangle 2"/>
          <p:cNvSpPr>
            <a:spLocks noGrp="1" noChangeArrowheads="1"/>
          </p:cNvSpPr>
          <p:nvPr>
            <p:ph type="title"/>
          </p:nvPr>
        </p:nvSpPr>
        <p:spPr/>
        <p:txBody>
          <a:bodyPr/>
          <a:lstStyle/>
          <a:p>
            <a:pPr eaLnBrk="1" hangingPunct="1"/>
            <a:r>
              <a:rPr lang="de-DE" altLang="de-DE"/>
              <a:t>Compiler</a:t>
            </a:r>
          </a:p>
        </p:txBody>
      </p:sp>
      <p:sp>
        <p:nvSpPr>
          <p:cNvPr id="33796" name="Rectangle 3"/>
          <p:cNvSpPr>
            <a:spLocks noGrp="1" noChangeArrowheads="1"/>
          </p:cNvSpPr>
          <p:nvPr>
            <p:ph type="body" idx="1"/>
          </p:nvPr>
        </p:nvSpPr>
        <p:spPr/>
        <p:txBody>
          <a:bodyPr/>
          <a:lstStyle/>
          <a:p>
            <a:pPr lvl="1" eaLnBrk="1" hangingPunct="1"/>
            <a:r>
              <a:rPr lang="de-DE" altLang="de-DE"/>
              <a:t>übersetzt ein Computerprogramm aus einer Quellsprache in ein semantisch äquivalentes Programm einer Zielsprache</a:t>
            </a:r>
          </a:p>
          <a:p>
            <a:pPr lvl="1" eaLnBrk="1" hangingPunct="1"/>
            <a:r>
              <a:rPr lang="de-DE" altLang="de-DE"/>
              <a:t>Aufbau eines Compilers in 2 Phasen</a:t>
            </a:r>
          </a:p>
          <a:p>
            <a:pPr lvl="2" eaLnBrk="1" hangingPunct="1"/>
            <a:r>
              <a:rPr lang="de-DE" altLang="de-DE"/>
              <a:t>Analysephase</a:t>
            </a:r>
          </a:p>
          <a:p>
            <a:pPr lvl="3" eaLnBrk="1" hangingPunct="1"/>
            <a:r>
              <a:rPr lang="de-DE" altLang="de-DE"/>
              <a:t>lexikalische Analyse zerteilt Code in zusammengehörende Token</a:t>
            </a:r>
          </a:p>
          <a:p>
            <a:pPr lvl="3" eaLnBrk="1" hangingPunct="1"/>
            <a:r>
              <a:rPr lang="de-DE" altLang="de-DE"/>
              <a:t>syntaktische Analyse überprüft auf formale Richtigkeit</a:t>
            </a:r>
          </a:p>
          <a:p>
            <a:pPr lvl="3" eaLnBrk="1" hangingPunct="1"/>
            <a:r>
              <a:rPr lang="de-DE" altLang="de-DE"/>
              <a:t>semantische Analyse überprüft die logischen Rahmenbedingungen</a:t>
            </a:r>
          </a:p>
          <a:p>
            <a:pPr lvl="2" eaLnBrk="1" hangingPunct="1"/>
            <a:r>
              <a:rPr lang="de-DE" altLang="de-DE"/>
              <a:t>Synthesephase</a:t>
            </a:r>
          </a:p>
          <a:p>
            <a:pPr lvl="3" eaLnBrk="1" hangingPunct="1"/>
            <a:r>
              <a:rPr lang="de-DE" altLang="de-DE"/>
              <a:t>Zwischencodeerzeugung liefert die Basis für die Optimierung</a:t>
            </a:r>
          </a:p>
          <a:p>
            <a:pPr lvl="3" eaLnBrk="1" hangingPunct="1"/>
            <a:r>
              <a:rPr lang="de-DE" altLang="de-DE"/>
              <a:t>Programmoptimierung auf Basis des maschinennahen Zwischencodes</a:t>
            </a:r>
          </a:p>
          <a:p>
            <a:pPr lvl="3" eaLnBrk="1" hangingPunct="1"/>
            <a:r>
              <a:rPr lang="de-DE" altLang="de-DE"/>
              <a:t>Codegenerierung erzeugt den Programmcode der Zielsprache</a:t>
            </a:r>
          </a:p>
          <a:p>
            <a:pPr lvl="1" eaLnBrk="1" hangingPunct="1"/>
            <a:r>
              <a:rPr lang="de-DE" altLang="de-DE"/>
              <a:t>verschiedene Arten von Compilern</a:t>
            </a:r>
          </a:p>
          <a:p>
            <a:pPr lvl="2" eaLnBrk="1" hangingPunct="1"/>
            <a:r>
              <a:rPr lang="de-DE" altLang="de-DE"/>
              <a:t>Native Compiler erzeugt Code für die Plattform, auf der er läuft</a:t>
            </a:r>
          </a:p>
          <a:p>
            <a:pPr lvl="2" eaLnBrk="1" hangingPunct="1"/>
            <a:r>
              <a:rPr lang="de-DE" altLang="de-DE"/>
              <a:t>Cross-Compiler erzeugt Code für andere Plattformen</a:t>
            </a:r>
          </a:p>
          <a:p>
            <a:pPr lvl="2" eaLnBrk="1" hangingPunct="1"/>
            <a:r>
              <a:rPr lang="de-DE" altLang="de-DE"/>
              <a:t>One-pass-Compiler erzeugt den Code in einem Durchlauf</a:t>
            </a:r>
          </a:p>
          <a:p>
            <a:pPr lvl="2" eaLnBrk="1" hangingPunct="1"/>
            <a:r>
              <a:rPr lang="de-DE" altLang="de-DE"/>
              <a:t>Multi-pass-Compiler erzeugt den Code in mehreren Durchläufen</a:t>
            </a:r>
          </a:p>
        </p:txBody>
      </p:sp>
      <p:sp>
        <p:nvSpPr>
          <p:cNvPr id="33797" name="AutoShape 5" descr="Compilerphasen"/>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33798" name="AutoShape 7" descr="Compilerphasen"/>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33799" name="AutoShape 9" descr="Compilerphasen"/>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33800" name="AutoShape 11" descr="Compilerphasen"/>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33AA5779-B6BD-DA4F-A16C-F04E4BC7B5B3}" type="slidenum">
              <a:rPr lang="de-DE" altLang="de-DE" sz="800" b="0">
                <a:solidFill>
                  <a:srgbClr val="969696"/>
                </a:solidFill>
              </a:rPr>
              <a:pPr eaLnBrk="1" hangingPunct="1"/>
              <a:t>32</a:t>
            </a:fld>
            <a:endParaRPr lang="de-DE" altLang="de-DE" sz="800" b="0">
              <a:solidFill>
                <a:srgbClr val="969696"/>
              </a:solidFill>
            </a:endParaRPr>
          </a:p>
        </p:txBody>
      </p:sp>
      <p:sp>
        <p:nvSpPr>
          <p:cNvPr id="34819" name="Rectangle 2"/>
          <p:cNvSpPr>
            <a:spLocks noGrp="1" noChangeArrowheads="1"/>
          </p:cNvSpPr>
          <p:nvPr>
            <p:ph type="title"/>
          </p:nvPr>
        </p:nvSpPr>
        <p:spPr/>
        <p:txBody>
          <a:bodyPr/>
          <a:lstStyle/>
          <a:p>
            <a:pPr eaLnBrk="1" hangingPunct="1"/>
            <a:r>
              <a:rPr lang="de-DE" altLang="de-DE"/>
              <a:t>Linker</a:t>
            </a:r>
          </a:p>
        </p:txBody>
      </p:sp>
      <p:sp>
        <p:nvSpPr>
          <p:cNvPr id="34820" name="Rectangle 3"/>
          <p:cNvSpPr>
            <a:spLocks noGrp="1" noChangeArrowheads="1"/>
          </p:cNvSpPr>
          <p:nvPr>
            <p:ph type="body" idx="1"/>
          </p:nvPr>
        </p:nvSpPr>
        <p:spPr/>
        <p:txBody>
          <a:bodyPr/>
          <a:lstStyle/>
          <a:p>
            <a:pPr lvl="1" eaLnBrk="1" hangingPunct="1"/>
            <a:r>
              <a:rPr lang="de-DE" altLang="de-DE"/>
              <a:t>stellt einzelne Programmmodule zu einem ausführbaren Programm zusammen</a:t>
            </a:r>
          </a:p>
          <a:p>
            <a:pPr lvl="1" eaLnBrk="1" hangingPunct="1"/>
            <a:r>
              <a:rPr lang="de-DE" altLang="de-DE"/>
              <a:t>fügt benötigten Code aus Funktionsbibliotheken zum Code des Hauptprogramms hinzu</a:t>
            </a:r>
          </a:p>
          <a:p>
            <a:pPr lvl="1" eaLnBrk="1" hangingPunct="1"/>
            <a:r>
              <a:rPr lang="de-DE" altLang="de-DE"/>
              <a:t>statisches Linken</a:t>
            </a:r>
          </a:p>
          <a:p>
            <a:pPr lvl="2" eaLnBrk="1" hangingPunct="1"/>
            <a:r>
              <a:rPr lang="de-DE" altLang="de-DE"/>
              <a:t>beim kompilieren werden benötigte Codings aus Funktionsbibliotheken dem Coding des Hauptprogramms hinzugefügt</a:t>
            </a:r>
          </a:p>
          <a:p>
            <a:pPr lvl="1" eaLnBrk="1" hangingPunct="1"/>
            <a:r>
              <a:rPr lang="de-DE" altLang="de-DE"/>
              <a:t>dynamisches Linken</a:t>
            </a:r>
          </a:p>
          <a:p>
            <a:pPr lvl="2" eaLnBrk="1" hangingPunct="1"/>
            <a:r>
              <a:rPr lang="de-DE" altLang="de-DE"/>
              <a:t>zur Laufzeit werden die Codings aus Funktionsbibliotheken o.ä. zum Hauptprogramm hinzugelinkt</a:t>
            </a:r>
          </a:p>
          <a:p>
            <a:pPr lvl="3" eaLnBrk="1" hangingPunct="1"/>
            <a:r>
              <a:rPr lang="de-DE" altLang="de-DE"/>
              <a:t>DLL-Konzept von Windows</a:t>
            </a:r>
          </a:p>
          <a:p>
            <a:pPr lvl="3" eaLnBrk="1" hangingPunct="1"/>
            <a:r>
              <a:rPr lang="de-DE" altLang="de-DE"/>
              <a:t>auch bei Java findet dynamisches Linken statt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853C63C-394D-2847-A011-6ABBBC07BC65}" type="slidenum">
              <a:rPr lang="de-DE" altLang="de-DE" sz="800" b="0">
                <a:solidFill>
                  <a:srgbClr val="969696"/>
                </a:solidFill>
              </a:rPr>
              <a:pPr eaLnBrk="1" hangingPunct="1"/>
              <a:t>33</a:t>
            </a:fld>
            <a:endParaRPr lang="de-DE" altLang="de-DE" sz="800" b="0">
              <a:solidFill>
                <a:srgbClr val="969696"/>
              </a:solidFill>
            </a:endParaRPr>
          </a:p>
        </p:txBody>
      </p:sp>
      <p:sp>
        <p:nvSpPr>
          <p:cNvPr id="35843" name="Rectangle 2"/>
          <p:cNvSpPr>
            <a:spLocks noGrp="1" noChangeArrowheads="1"/>
          </p:cNvSpPr>
          <p:nvPr>
            <p:ph type="title"/>
          </p:nvPr>
        </p:nvSpPr>
        <p:spPr/>
        <p:txBody>
          <a:bodyPr/>
          <a:lstStyle/>
          <a:p>
            <a:pPr eaLnBrk="1" hangingPunct="1"/>
            <a:r>
              <a:rPr lang="de-DE" altLang="de-DE"/>
              <a:t>Interpreter</a:t>
            </a:r>
          </a:p>
        </p:txBody>
      </p:sp>
      <p:sp>
        <p:nvSpPr>
          <p:cNvPr id="35844" name="Rectangle 4"/>
          <p:cNvSpPr>
            <a:spLocks noChangeArrowheads="1"/>
          </p:cNvSpPr>
          <p:nvPr/>
        </p:nvSpPr>
        <p:spPr bwMode="auto">
          <a:xfrm>
            <a:off x="5867400" y="1143000"/>
            <a:ext cx="2819400" cy="5181600"/>
          </a:xfrm>
          <a:prstGeom prst="rect">
            <a:avLst/>
          </a:prstGeom>
          <a:solidFill>
            <a:srgbClr val="CCFFCC"/>
          </a:solidFill>
          <a:ln w="9525">
            <a:solidFill>
              <a:schemeClr val="tx1"/>
            </a:solidFill>
            <a:miter lim="800000"/>
            <a:headEnd/>
            <a:tailEnd/>
          </a:ln>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Anwender</a:t>
            </a:r>
          </a:p>
        </p:txBody>
      </p:sp>
      <p:sp>
        <p:nvSpPr>
          <p:cNvPr id="35845" name="Rectangle 5"/>
          <p:cNvSpPr>
            <a:spLocks noChangeArrowheads="1"/>
          </p:cNvSpPr>
          <p:nvPr/>
        </p:nvSpPr>
        <p:spPr bwMode="auto">
          <a:xfrm>
            <a:off x="6019800" y="15240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Windows-Rechner</a:t>
            </a:r>
          </a:p>
        </p:txBody>
      </p:sp>
      <p:sp>
        <p:nvSpPr>
          <p:cNvPr id="35846" name="Rectangle 6"/>
          <p:cNvSpPr>
            <a:spLocks noChangeArrowheads="1"/>
          </p:cNvSpPr>
          <p:nvPr/>
        </p:nvSpPr>
        <p:spPr bwMode="auto">
          <a:xfrm>
            <a:off x="6019800" y="31242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Linux-Rechner</a:t>
            </a:r>
          </a:p>
        </p:txBody>
      </p:sp>
      <p:sp>
        <p:nvSpPr>
          <p:cNvPr id="35847" name="Rectangle 7"/>
          <p:cNvSpPr>
            <a:spLocks noChangeArrowheads="1"/>
          </p:cNvSpPr>
          <p:nvPr/>
        </p:nvSpPr>
        <p:spPr bwMode="auto">
          <a:xfrm>
            <a:off x="6019800" y="47244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MacOS-Rechner</a:t>
            </a:r>
          </a:p>
        </p:txBody>
      </p:sp>
      <p:pic>
        <p:nvPicPr>
          <p:cNvPr id="35848" name="Picture 8"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2133600"/>
            <a:ext cx="57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9"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733800"/>
            <a:ext cx="57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0"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5334000"/>
            <a:ext cx="57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11" descr="Ma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029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12" descr="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8288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3" descr="Linux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3429000"/>
            <a:ext cx="422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4" name="Oval 14"/>
          <p:cNvSpPr>
            <a:spLocks noChangeAspect="1" noChangeArrowheads="1"/>
          </p:cNvSpPr>
          <p:nvPr/>
        </p:nvSpPr>
        <p:spPr bwMode="auto">
          <a:xfrm>
            <a:off x="290513" y="3657600"/>
            <a:ext cx="762000" cy="7620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Editor</a:t>
            </a:r>
          </a:p>
        </p:txBody>
      </p:sp>
      <p:pic>
        <p:nvPicPr>
          <p:cNvPr id="35855" name="Picture 15" descr="Quell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657600"/>
            <a:ext cx="519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856" name="AutoShape 16"/>
          <p:cNvCxnSpPr>
            <a:cxnSpLocks noChangeShapeType="1"/>
            <a:stCxn id="35854" idx="6"/>
          </p:cNvCxnSpPr>
          <p:nvPr/>
        </p:nvCxnSpPr>
        <p:spPr bwMode="auto">
          <a:xfrm>
            <a:off x="1052513" y="4038600"/>
            <a:ext cx="14620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57" name="Oval 17"/>
          <p:cNvSpPr>
            <a:spLocks noChangeAspect="1" noChangeArrowheads="1"/>
          </p:cNvSpPr>
          <p:nvPr/>
        </p:nvSpPr>
        <p:spPr bwMode="auto">
          <a:xfrm>
            <a:off x="6172200" y="37338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Inter-</a:t>
            </a:r>
          </a:p>
          <a:p>
            <a:pPr algn="ctr" eaLnBrk="1" hangingPunct="1"/>
            <a:r>
              <a:rPr lang="de-DE" altLang="de-DE" sz="1000"/>
              <a:t>preter</a:t>
            </a:r>
          </a:p>
        </p:txBody>
      </p:sp>
      <p:sp>
        <p:nvSpPr>
          <p:cNvPr id="35858" name="Oval 18"/>
          <p:cNvSpPr>
            <a:spLocks noChangeAspect="1" noChangeArrowheads="1"/>
          </p:cNvSpPr>
          <p:nvPr/>
        </p:nvSpPr>
        <p:spPr bwMode="auto">
          <a:xfrm>
            <a:off x="6172200" y="21336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Inter-</a:t>
            </a:r>
          </a:p>
          <a:p>
            <a:pPr algn="ctr" eaLnBrk="1" hangingPunct="1"/>
            <a:r>
              <a:rPr lang="de-DE" altLang="de-DE" sz="1000"/>
              <a:t>preter</a:t>
            </a:r>
          </a:p>
        </p:txBody>
      </p:sp>
      <p:sp>
        <p:nvSpPr>
          <p:cNvPr id="35859" name="Oval 19"/>
          <p:cNvSpPr>
            <a:spLocks noChangeAspect="1" noChangeArrowheads="1"/>
          </p:cNvSpPr>
          <p:nvPr/>
        </p:nvSpPr>
        <p:spPr bwMode="auto">
          <a:xfrm>
            <a:off x="6172200" y="53340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Inter-</a:t>
            </a:r>
          </a:p>
          <a:p>
            <a:pPr algn="ctr" eaLnBrk="1" hangingPunct="1"/>
            <a:r>
              <a:rPr lang="de-DE" altLang="de-DE" sz="1000"/>
              <a:t>preter</a:t>
            </a:r>
          </a:p>
        </p:txBody>
      </p:sp>
      <p:cxnSp>
        <p:nvCxnSpPr>
          <p:cNvPr id="35860" name="AutoShape 20"/>
          <p:cNvCxnSpPr>
            <a:cxnSpLocks noChangeShapeType="1"/>
            <a:stCxn id="35859" idx="6"/>
          </p:cNvCxnSpPr>
          <p:nvPr/>
        </p:nvCxnSpPr>
        <p:spPr bwMode="auto">
          <a:xfrm>
            <a:off x="6781800" y="5638800"/>
            <a:ext cx="4286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1" name="AutoShape 21"/>
          <p:cNvCxnSpPr>
            <a:cxnSpLocks noChangeShapeType="1"/>
            <a:stCxn id="35857" idx="6"/>
          </p:cNvCxnSpPr>
          <p:nvPr/>
        </p:nvCxnSpPr>
        <p:spPr bwMode="auto">
          <a:xfrm>
            <a:off x="6781800" y="4038600"/>
            <a:ext cx="4286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2" name="AutoShape 22"/>
          <p:cNvCxnSpPr>
            <a:cxnSpLocks noChangeShapeType="1"/>
            <a:stCxn id="35858" idx="6"/>
          </p:cNvCxnSpPr>
          <p:nvPr/>
        </p:nvCxnSpPr>
        <p:spPr bwMode="auto">
          <a:xfrm>
            <a:off x="6781800" y="2438400"/>
            <a:ext cx="4286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3" name="AutoShape 23"/>
          <p:cNvCxnSpPr>
            <a:cxnSpLocks noChangeShapeType="1"/>
          </p:cNvCxnSpPr>
          <p:nvPr/>
        </p:nvCxnSpPr>
        <p:spPr bwMode="auto">
          <a:xfrm>
            <a:off x="3033713" y="4038600"/>
            <a:ext cx="16764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864" name="AutoShape 24"/>
          <p:cNvCxnSpPr>
            <a:cxnSpLocks noChangeShapeType="1"/>
            <a:endCxn id="35858" idx="2"/>
          </p:cNvCxnSpPr>
          <p:nvPr/>
        </p:nvCxnSpPr>
        <p:spPr bwMode="auto">
          <a:xfrm flipV="1">
            <a:off x="4724400" y="2438400"/>
            <a:ext cx="1447800" cy="1600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5" name="AutoShape 25"/>
          <p:cNvCxnSpPr>
            <a:cxnSpLocks noChangeShapeType="1"/>
            <a:endCxn id="35857" idx="2"/>
          </p:cNvCxnSpPr>
          <p:nvPr/>
        </p:nvCxnSpPr>
        <p:spPr bwMode="auto">
          <a:xfrm>
            <a:off x="4724400" y="40386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6" name="AutoShape 26"/>
          <p:cNvCxnSpPr>
            <a:cxnSpLocks noChangeShapeType="1"/>
            <a:endCxn id="35859" idx="2"/>
          </p:cNvCxnSpPr>
          <p:nvPr/>
        </p:nvCxnSpPr>
        <p:spPr bwMode="auto">
          <a:xfrm>
            <a:off x="4724400" y="4038600"/>
            <a:ext cx="1447800" cy="1600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AFDAF4F-8336-8E47-867A-71FF85146902}" type="slidenum">
              <a:rPr lang="de-DE" altLang="de-DE" sz="800" b="0">
                <a:solidFill>
                  <a:srgbClr val="969696"/>
                </a:solidFill>
              </a:rPr>
              <a:pPr eaLnBrk="1" hangingPunct="1"/>
              <a:t>34</a:t>
            </a:fld>
            <a:endParaRPr lang="de-DE" altLang="de-DE" sz="800" b="0">
              <a:solidFill>
                <a:srgbClr val="969696"/>
              </a:solidFill>
            </a:endParaRPr>
          </a:p>
        </p:txBody>
      </p:sp>
      <p:sp>
        <p:nvSpPr>
          <p:cNvPr id="36867" name="Rectangle 2"/>
          <p:cNvSpPr>
            <a:spLocks noGrp="1" noChangeArrowheads="1"/>
          </p:cNvSpPr>
          <p:nvPr>
            <p:ph type="title"/>
          </p:nvPr>
        </p:nvSpPr>
        <p:spPr/>
        <p:txBody>
          <a:bodyPr/>
          <a:lstStyle/>
          <a:p>
            <a:pPr eaLnBrk="1" hangingPunct="1"/>
            <a:r>
              <a:rPr lang="de-DE" altLang="de-DE"/>
              <a:t>Interpreter</a:t>
            </a:r>
          </a:p>
        </p:txBody>
      </p:sp>
      <p:sp>
        <p:nvSpPr>
          <p:cNvPr id="36868" name="Rectangle 3"/>
          <p:cNvSpPr>
            <a:spLocks noGrp="1" noChangeArrowheads="1"/>
          </p:cNvSpPr>
          <p:nvPr>
            <p:ph type="body" idx="1"/>
          </p:nvPr>
        </p:nvSpPr>
        <p:spPr>
          <a:xfrm>
            <a:off x="457200" y="1268413"/>
            <a:ext cx="8229600" cy="5208587"/>
          </a:xfrm>
        </p:spPr>
        <p:txBody>
          <a:bodyPr/>
          <a:lstStyle/>
          <a:p>
            <a:pPr lvl="1" eaLnBrk="1" hangingPunct="1"/>
            <a:r>
              <a:rPr lang="de-DE" altLang="de-DE"/>
              <a:t>übersetzt den Quellcode nicht in eine direkt ausführbare Datei</a:t>
            </a:r>
          </a:p>
          <a:p>
            <a:pPr lvl="1" eaLnBrk="1" hangingPunct="1"/>
            <a:r>
              <a:rPr lang="de-DE" altLang="de-DE"/>
              <a:t>liest den Quellcode ein, analysiert diesen und führt ihn dann aus</a:t>
            </a:r>
          </a:p>
          <a:p>
            <a:pPr lvl="1" eaLnBrk="1" hangingPunct="1"/>
            <a:r>
              <a:rPr lang="de-DE" altLang="de-DE"/>
              <a:t>die Analyse erfolgt also zur Laufzeit des Programms</a:t>
            </a:r>
          </a:p>
          <a:p>
            <a:pPr lvl="1" eaLnBrk="1" hangingPunct="1"/>
            <a:r>
              <a:rPr lang="de-DE" altLang="de-DE"/>
              <a:t>auf jeder Rechnerarchitektur lauffähig</a:t>
            </a:r>
          </a:p>
          <a:p>
            <a:pPr lvl="1" eaLnBrk="1" hangingPunct="1"/>
            <a:r>
              <a:rPr lang="de-DE" altLang="de-DE"/>
              <a:t>deutlich langsamer als kompilierte Programme</a:t>
            </a:r>
          </a:p>
          <a:p>
            <a:pPr lvl="1" eaLnBrk="1" hangingPunct="1"/>
            <a:r>
              <a:rPr lang="de-DE" altLang="de-DE"/>
              <a:t>Möglichkeiten zur Steigerung der Geschwindigkeit</a:t>
            </a:r>
          </a:p>
          <a:p>
            <a:pPr lvl="2" eaLnBrk="1" hangingPunct="1"/>
            <a:r>
              <a:rPr lang="de-DE" altLang="de-DE"/>
              <a:t>Just-In-Time-Compiler</a:t>
            </a:r>
          </a:p>
          <a:p>
            <a:pPr lvl="3" eaLnBrk="1" hangingPunct="1"/>
            <a:r>
              <a:rPr lang="de-DE" altLang="de-DE"/>
              <a:t>zur Laufzeit wird der Quellcode in einen Maschinencode übersetzt</a:t>
            </a:r>
          </a:p>
          <a:p>
            <a:pPr lvl="3" eaLnBrk="1" hangingPunct="1"/>
            <a:r>
              <a:rPr lang="de-DE" altLang="de-DE"/>
              <a:t>Maschinencode wird direkt vom Prozessor ausgeführt</a:t>
            </a:r>
          </a:p>
          <a:p>
            <a:pPr lvl="3" eaLnBrk="1" hangingPunct="1"/>
            <a:r>
              <a:rPr lang="de-DE" altLang="de-DE"/>
              <a:t>mehrfach durchlaufene Programmteile müssen nur ein Mal übersetzt werden</a:t>
            </a:r>
          </a:p>
          <a:p>
            <a:pPr lvl="3" eaLnBrk="1" hangingPunct="1"/>
            <a:r>
              <a:rPr lang="de-DE" altLang="de-DE"/>
              <a:t>nur auf einer bestimmten Rechnerarchitektur lauffähig</a:t>
            </a:r>
          </a:p>
          <a:p>
            <a:pPr lvl="2" eaLnBrk="1" hangingPunct="1"/>
            <a:r>
              <a:rPr lang="de-DE" altLang="de-DE"/>
              <a:t>Bytecode-Interpreter</a:t>
            </a:r>
          </a:p>
          <a:p>
            <a:pPr lvl="3" eaLnBrk="1" hangingPunct="1"/>
            <a:r>
              <a:rPr lang="de-DE" altLang="de-DE"/>
              <a:t>Quellcode wird zur Laufzeit in sog. Bytecode übersetzt</a:t>
            </a:r>
          </a:p>
          <a:p>
            <a:pPr lvl="3" eaLnBrk="1" hangingPunct="1"/>
            <a:r>
              <a:rPr lang="de-DE" altLang="de-DE"/>
              <a:t>Bytecode wird von einem Interpreter (Virtual Machine) ausgeführt</a:t>
            </a:r>
          </a:p>
          <a:p>
            <a:pPr lvl="3" eaLnBrk="1" hangingPunct="1"/>
            <a:r>
              <a:rPr lang="de-DE" altLang="de-DE"/>
              <a:t>Bytecode kann auf verschiedenen Plattformen ausgeführt werden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7F95982-946F-A641-A47B-0EB37564C9BE}" type="slidenum">
              <a:rPr lang="de-DE" altLang="de-DE" sz="800" b="0">
                <a:solidFill>
                  <a:srgbClr val="969696"/>
                </a:solidFill>
              </a:rPr>
              <a:pPr eaLnBrk="1" hangingPunct="1"/>
              <a:t>35</a:t>
            </a:fld>
            <a:endParaRPr lang="de-DE" altLang="de-DE" sz="800" b="0">
              <a:solidFill>
                <a:srgbClr val="969696"/>
              </a:solidFill>
            </a:endParaRPr>
          </a:p>
        </p:txBody>
      </p:sp>
      <p:sp>
        <p:nvSpPr>
          <p:cNvPr id="37891" name="Rectangle 2"/>
          <p:cNvSpPr>
            <a:spLocks noGrp="1" noChangeArrowheads="1"/>
          </p:cNvSpPr>
          <p:nvPr>
            <p:ph type="title"/>
          </p:nvPr>
        </p:nvSpPr>
        <p:spPr/>
        <p:txBody>
          <a:bodyPr/>
          <a:lstStyle/>
          <a:p>
            <a:pPr eaLnBrk="1" hangingPunct="1"/>
            <a:r>
              <a:rPr lang="de-DE" altLang="de-DE"/>
              <a:t>Bytecode und virtual Machine</a:t>
            </a:r>
          </a:p>
        </p:txBody>
      </p:sp>
      <p:sp>
        <p:nvSpPr>
          <p:cNvPr id="37892" name="Rectangle 4"/>
          <p:cNvSpPr>
            <a:spLocks noChangeArrowheads="1"/>
          </p:cNvSpPr>
          <p:nvPr/>
        </p:nvSpPr>
        <p:spPr bwMode="auto">
          <a:xfrm>
            <a:off x="5867400" y="1143000"/>
            <a:ext cx="2819400" cy="5181600"/>
          </a:xfrm>
          <a:prstGeom prst="rect">
            <a:avLst/>
          </a:prstGeom>
          <a:solidFill>
            <a:srgbClr val="CCFFCC"/>
          </a:solidFill>
          <a:ln w="9525">
            <a:solidFill>
              <a:schemeClr val="tx1"/>
            </a:solidFill>
            <a:miter lim="800000"/>
            <a:headEnd/>
            <a:tailEnd/>
          </a:ln>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Anwender</a:t>
            </a:r>
          </a:p>
        </p:txBody>
      </p:sp>
      <p:sp>
        <p:nvSpPr>
          <p:cNvPr id="37893" name="Rectangle 5"/>
          <p:cNvSpPr>
            <a:spLocks noChangeArrowheads="1"/>
          </p:cNvSpPr>
          <p:nvPr/>
        </p:nvSpPr>
        <p:spPr bwMode="auto">
          <a:xfrm>
            <a:off x="6019800" y="15240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Windows-Rechner</a:t>
            </a:r>
          </a:p>
        </p:txBody>
      </p:sp>
      <p:sp>
        <p:nvSpPr>
          <p:cNvPr id="37894" name="Rectangle 6"/>
          <p:cNvSpPr>
            <a:spLocks noChangeArrowheads="1"/>
          </p:cNvSpPr>
          <p:nvPr/>
        </p:nvSpPr>
        <p:spPr bwMode="auto">
          <a:xfrm>
            <a:off x="6019800" y="31242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Linux-Rechner</a:t>
            </a:r>
          </a:p>
        </p:txBody>
      </p:sp>
      <p:sp>
        <p:nvSpPr>
          <p:cNvPr id="37895" name="Rectangle 7"/>
          <p:cNvSpPr>
            <a:spLocks noChangeArrowheads="1"/>
          </p:cNvSpPr>
          <p:nvPr/>
        </p:nvSpPr>
        <p:spPr bwMode="auto">
          <a:xfrm>
            <a:off x="6019800" y="4724400"/>
            <a:ext cx="2514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MacOS-Rechner</a:t>
            </a:r>
          </a:p>
        </p:txBody>
      </p:sp>
      <p:pic>
        <p:nvPicPr>
          <p:cNvPr id="37896" name="Picture 8"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2133600"/>
            <a:ext cx="57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9"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733800"/>
            <a:ext cx="57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0" descr="j0197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5334000"/>
            <a:ext cx="57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1" descr="Ma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029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12" descr="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8288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13" descr="Linux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3429000"/>
            <a:ext cx="422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Oval 14"/>
          <p:cNvSpPr>
            <a:spLocks noChangeAspect="1" noChangeArrowheads="1"/>
          </p:cNvSpPr>
          <p:nvPr/>
        </p:nvSpPr>
        <p:spPr bwMode="auto">
          <a:xfrm>
            <a:off x="290513" y="3657600"/>
            <a:ext cx="762000" cy="7620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Editor</a:t>
            </a:r>
          </a:p>
        </p:txBody>
      </p:sp>
      <p:pic>
        <p:nvPicPr>
          <p:cNvPr id="37903" name="Picture 15" descr="Quell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657600"/>
            <a:ext cx="519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904" name="AutoShape 16"/>
          <p:cNvCxnSpPr>
            <a:cxnSpLocks noChangeShapeType="1"/>
            <a:stCxn id="37902" idx="6"/>
          </p:cNvCxnSpPr>
          <p:nvPr/>
        </p:nvCxnSpPr>
        <p:spPr bwMode="auto">
          <a:xfrm>
            <a:off x="1052513" y="4038600"/>
            <a:ext cx="5476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5" name="Oval 17"/>
          <p:cNvSpPr>
            <a:spLocks noChangeAspect="1" noChangeArrowheads="1"/>
          </p:cNvSpPr>
          <p:nvPr/>
        </p:nvSpPr>
        <p:spPr bwMode="auto">
          <a:xfrm>
            <a:off x="6172200" y="37338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JVM</a:t>
            </a:r>
          </a:p>
        </p:txBody>
      </p:sp>
      <p:sp>
        <p:nvSpPr>
          <p:cNvPr id="37906" name="Oval 18"/>
          <p:cNvSpPr>
            <a:spLocks noChangeAspect="1" noChangeArrowheads="1"/>
          </p:cNvSpPr>
          <p:nvPr/>
        </p:nvSpPr>
        <p:spPr bwMode="auto">
          <a:xfrm>
            <a:off x="6172200" y="21336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JVM</a:t>
            </a:r>
          </a:p>
        </p:txBody>
      </p:sp>
      <p:sp>
        <p:nvSpPr>
          <p:cNvPr id="37907" name="Oval 19"/>
          <p:cNvSpPr>
            <a:spLocks noChangeAspect="1" noChangeArrowheads="1"/>
          </p:cNvSpPr>
          <p:nvPr/>
        </p:nvSpPr>
        <p:spPr bwMode="auto">
          <a:xfrm>
            <a:off x="6172200" y="53340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JVM</a:t>
            </a:r>
          </a:p>
        </p:txBody>
      </p:sp>
      <p:cxnSp>
        <p:nvCxnSpPr>
          <p:cNvPr id="37908" name="AutoShape 20"/>
          <p:cNvCxnSpPr>
            <a:cxnSpLocks noChangeShapeType="1"/>
            <a:stCxn id="37907" idx="6"/>
          </p:cNvCxnSpPr>
          <p:nvPr/>
        </p:nvCxnSpPr>
        <p:spPr bwMode="auto">
          <a:xfrm>
            <a:off x="6781800" y="5638800"/>
            <a:ext cx="4286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9" name="AutoShape 21"/>
          <p:cNvCxnSpPr>
            <a:cxnSpLocks noChangeShapeType="1"/>
            <a:stCxn id="37905" idx="6"/>
          </p:cNvCxnSpPr>
          <p:nvPr/>
        </p:nvCxnSpPr>
        <p:spPr bwMode="auto">
          <a:xfrm>
            <a:off x="6781800" y="4038600"/>
            <a:ext cx="4286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0" name="AutoShape 22"/>
          <p:cNvCxnSpPr>
            <a:cxnSpLocks noChangeShapeType="1"/>
            <a:stCxn id="37906" idx="6"/>
          </p:cNvCxnSpPr>
          <p:nvPr/>
        </p:nvCxnSpPr>
        <p:spPr bwMode="auto">
          <a:xfrm>
            <a:off x="6781800" y="2438400"/>
            <a:ext cx="4286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1" name="AutoShape 23"/>
          <p:cNvCxnSpPr>
            <a:cxnSpLocks noChangeShapeType="1"/>
          </p:cNvCxnSpPr>
          <p:nvPr/>
        </p:nvCxnSpPr>
        <p:spPr bwMode="auto">
          <a:xfrm>
            <a:off x="4038600" y="4038600"/>
            <a:ext cx="6858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12" name="AutoShape 24"/>
          <p:cNvCxnSpPr>
            <a:cxnSpLocks noChangeShapeType="1"/>
            <a:endCxn id="37906" idx="2"/>
          </p:cNvCxnSpPr>
          <p:nvPr/>
        </p:nvCxnSpPr>
        <p:spPr bwMode="auto">
          <a:xfrm flipV="1">
            <a:off x="4724400" y="2438400"/>
            <a:ext cx="1447800" cy="1600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3" name="AutoShape 25"/>
          <p:cNvCxnSpPr>
            <a:cxnSpLocks noChangeShapeType="1"/>
            <a:endCxn id="37905" idx="2"/>
          </p:cNvCxnSpPr>
          <p:nvPr/>
        </p:nvCxnSpPr>
        <p:spPr bwMode="auto">
          <a:xfrm>
            <a:off x="4724400" y="40386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4" name="AutoShape 26"/>
          <p:cNvCxnSpPr>
            <a:cxnSpLocks noChangeShapeType="1"/>
            <a:endCxn id="37907" idx="2"/>
          </p:cNvCxnSpPr>
          <p:nvPr/>
        </p:nvCxnSpPr>
        <p:spPr bwMode="auto">
          <a:xfrm>
            <a:off x="4724400" y="4038600"/>
            <a:ext cx="1447800" cy="1600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7915" name="Picture 27" descr="Byteco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0438" y="3733800"/>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6" name="Oval 28"/>
          <p:cNvSpPr>
            <a:spLocks noChangeAspect="1" noChangeArrowheads="1"/>
          </p:cNvSpPr>
          <p:nvPr/>
        </p:nvSpPr>
        <p:spPr bwMode="auto">
          <a:xfrm>
            <a:off x="2514600" y="3733800"/>
            <a:ext cx="609600" cy="609600"/>
          </a:xfrm>
          <a:prstGeom prst="ellipse">
            <a:avLst/>
          </a:prstGeom>
          <a:solidFill>
            <a:srgbClr val="FFCC99"/>
          </a:solidFill>
          <a:ln w="9525">
            <a:solidFill>
              <a:schemeClr val="tx1"/>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000"/>
              <a:t>Compiler</a:t>
            </a:r>
          </a:p>
        </p:txBody>
      </p:sp>
      <p:cxnSp>
        <p:nvCxnSpPr>
          <p:cNvPr id="37917" name="AutoShape 29"/>
          <p:cNvCxnSpPr>
            <a:cxnSpLocks noChangeShapeType="1"/>
            <a:endCxn id="37916" idx="2"/>
          </p:cNvCxnSpPr>
          <p:nvPr/>
        </p:nvCxnSpPr>
        <p:spPr bwMode="auto">
          <a:xfrm>
            <a:off x="2119313" y="4038600"/>
            <a:ext cx="3952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8" name="AutoShape 30"/>
          <p:cNvCxnSpPr>
            <a:cxnSpLocks noChangeShapeType="1"/>
            <a:stCxn id="37916" idx="6"/>
          </p:cNvCxnSpPr>
          <p:nvPr/>
        </p:nvCxnSpPr>
        <p:spPr bwMode="auto">
          <a:xfrm>
            <a:off x="3124200" y="4038600"/>
            <a:ext cx="3762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43BD125-8320-0447-A213-7ED2D074E3E8}" type="slidenum">
              <a:rPr lang="de-DE" altLang="de-DE" sz="800" b="0">
                <a:solidFill>
                  <a:srgbClr val="969696"/>
                </a:solidFill>
              </a:rPr>
              <a:pPr eaLnBrk="1" hangingPunct="1"/>
              <a:t>36</a:t>
            </a:fld>
            <a:endParaRPr lang="de-DE" altLang="de-DE" sz="800" b="0">
              <a:solidFill>
                <a:srgbClr val="969696"/>
              </a:solidFill>
            </a:endParaRPr>
          </a:p>
        </p:txBody>
      </p:sp>
      <p:sp>
        <p:nvSpPr>
          <p:cNvPr id="38915" name="Rectangle 1026"/>
          <p:cNvSpPr>
            <a:spLocks noGrp="1" noChangeArrowheads="1"/>
          </p:cNvSpPr>
          <p:nvPr>
            <p:ph type="title"/>
          </p:nvPr>
        </p:nvSpPr>
        <p:spPr/>
        <p:txBody>
          <a:bodyPr/>
          <a:lstStyle/>
          <a:p>
            <a:pPr eaLnBrk="1" hangingPunct="1"/>
            <a:r>
              <a:rPr lang="de-DE" altLang="de-DE"/>
              <a:t>Bytecode und virtual Machine</a:t>
            </a:r>
          </a:p>
        </p:txBody>
      </p:sp>
      <p:sp>
        <p:nvSpPr>
          <p:cNvPr id="38916" name="Rectangle 1028"/>
          <p:cNvSpPr>
            <a:spLocks noChangeArrowheads="1"/>
          </p:cNvSpPr>
          <p:nvPr/>
        </p:nvSpPr>
        <p:spPr bwMode="auto">
          <a:xfrm>
            <a:off x="609600" y="1219200"/>
            <a:ext cx="3657600" cy="5181600"/>
          </a:xfrm>
          <a:prstGeom prst="rect">
            <a:avLst/>
          </a:prstGeom>
          <a:solidFill>
            <a:srgbClr val="99CCFF"/>
          </a:solidFill>
          <a:ln w="9525">
            <a:solidFill>
              <a:schemeClr val="tx1"/>
            </a:solidFill>
            <a:miter lim="800000"/>
            <a:headEnd/>
            <a:tailEnd/>
          </a:ln>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Kompilieren</a:t>
            </a:r>
          </a:p>
        </p:txBody>
      </p:sp>
      <p:sp>
        <p:nvSpPr>
          <p:cNvPr id="38917" name="Rectangle 1029"/>
          <p:cNvSpPr>
            <a:spLocks noChangeArrowheads="1"/>
          </p:cNvSpPr>
          <p:nvPr/>
        </p:nvSpPr>
        <p:spPr bwMode="auto">
          <a:xfrm>
            <a:off x="4876800" y="1219200"/>
            <a:ext cx="3657600" cy="5181600"/>
          </a:xfrm>
          <a:prstGeom prst="rect">
            <a:avLst/>
          </a:prstGeom>
          <a:solidFill>
            <a:srgbClr val="99CCFF"/>
          </a:solidFill>
          <a:ln w="9525">
            <a:solidFill>
              <a:schemeClr val="tx1"/>
            </a:solidFill>
            <a:miter lim="800000"/>
            <a:headEnd/>
            <a:tailEnd/>
          </a:ln>
        </p:spPr>
        <p:txBody>
          <a:bodyPr wrap="none"/>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Ausführen</a:t>
            </a:r>
          </a:p>
        </p:txBody>
      </p:sp>
      <p:sp>
        <p:nvSpPr>
          <p:cNvPr id="38918" name="AutoShape 1033"/>
          <p:cNvSpPr>
            <a:spLocks noChangeArrowheads="1"/>
          </p:cNvSpPr>
          <p:nvPr/>
        </p:nvSpPr>
        <p:spPr bwMode="auto">
          <a:xfrm>
            <a:off x="1600200" y="2133600"/>
            <a:ext cx="1676400" cy="685800"/>
          </a:xfrm>
          <a:prstGeom prst="flowChartTerminator">
            <a:avLst/>
          </a:prstGeom>
          <a:solidFill>
            <a:srgbClr val="FFFF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Java</a:t>
            </a:r>
          </a:p>
          <a:p>
            <a:pPr algn="ctr" eaLnBrk="1" hangingPunct="1"/>
            <a:r>
              <a:rPr lang="de-DE" altLang="de-DE" sz="1400"/>
              <a:t>Quellcode</a:t>
            </a:r>
          </a:p>
          <a:p>
            <a:pPr algn="ctr" eaLnBrk="1" hangingPunct="1"/>
            <a:r>
              <a:rPr lang="de-DE" altLang="de-DE" sz="1400"/>
              <a:t>(.java)</a:t>
            </a:r>
          </a:p>
        </p:txBody>
      </p:sp>
      <p:sp>
        <p:nvSpPr>
          <p:cNvPr id="38919" name="Rectangle 1034"/>
          <p:cNvSpPr>
            <a:spLocks noChangeArrowheads="1"/>
          </p:cNvSpPr>
          <p:nvPr/>
        </p:nvSpPr>
        <p:spPr bwMode="auto">
          <a:xfrm>
            <a:off x="1524000" y="3429000"/>
            <a:ext cx="1828800" cy="609600"/>
          </a:xfrm>
          <a:prstGeom prst="rect">
            <a:avLst/>
          </a:prstGeom>
          <a:solidFill>
            <a:srgbClr val="FFFF99"/>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Java Compiler</a:t>
            </a:r>
          </a:p>
        </p:txBody>
      </p:sp>
      <p:sp>
        <p:nvSpPr>
          <p:cNvPr id="38920" name="AutoShape 1035"/>
          <p:cNvSpPr>
            <a:spLocks noChangeArrowheads="1"/>
          </p:cNvSpPr>
          <p:nvPr/>
        </p:nvSpPr>
        <p:spPr bwMode="auto">
          <a:xfrm>
            <a:off x="1600200" y="4648200"/>
            <a:ext cx="1676400" cy="685800"/>
          </a:xfrm>
          <a:prstGeom prst="flowChartTerminator">
            <a:avLst/>
          </a:prstGeom>
          <a:solidFill>
            <a:srgbClr val="FFFF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Java</a:t>
            </a:r>
          </a:p>
          <a:p>
            <a:pPr algn="ctr" eaLnBrk="1" hangingPunct="1"/>
            <a:r>
              <a:rPr lang="de-DE" altLang="de-DE" sz="1400"/>
              <a:t>Bytecode</a:t>
            </a:r>
          </a:p>
          <a:p>
            <a:pPr algn="ctr" eaLnBrk="1" hangingPunct="1"/>
            <a:r>
              <a:rPr lang="de-DE" altLang="de-DE" sz="1400"/>
              <a:t>(.class)</a:t>
            </a:r>
          </a:p>
        </p:txBody>
      </p:sp>
      <p:cxnSp>
        <p:nvCxnSpPr>
          <p:cNvPr id="38921" name="AutoShape 1036"/>
          <p:cNvCxnSpPr>
            <a:cxnSpLocks noChangeShapeType="1"/>
            <a:stCxn id="38918" idx="2"/>
            <a:endCxn id="38919" idx="0"/>
          </p:cNvCxnSpPr>
          <p:nvPr/>
        </p:nvCxnSpPr>
        <p:spPr bwMode="auto">
          <a:xfrm>
            <a:off x="2438400" y="28194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2" name="AutoShape 1037"/>
          <p:cNvCxnSpPr>
            <a:cxnSpLocks noChangeShapeType="1"/>
            <a:stCxn id="38919" idx="2"/>
            <a:endCxn id="38920" idx="0"/>
          </p:cNvCxnSpPr>
          <p:nvPr/>
        </p:nvCxnSpPr>
        <p:spPr bwMode="auto">
          <a:xfrm>
            <a:off x="2438400" y="4038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3" name="Rectangle 1038"/>
          <p:cNvSpPr>
            <a:spLocks noChangeArrowheads="1"/>
          </p:cNvSpPr>
          <p:nvPr/>
        </p:nvSpPr>
        <p:spPr bwMode="auto">
          <a:xfrm>
            <a:off x="5791200" y="1981200"/>
            <a:ext cx="1828800" cy="381000"/>
          </a:xfrm>
          <a:prstGeom prst="rect">
            <a:avLst/>
          </a:prstGeom>
          <a:solidFill>
            <a:srgbClr val="FFFF99"/>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Class Loader</a:t>
            </a:r>
          </a:p>
        </p:txBody>
      </p:sp>
      <p:sp>
        <p:nvSpPr>
          <p:cNvPr id="38924" name="AutoShape 1039"/>
          <p:cNvSpPr>
            <a:spLocks noChangeArrowheads="1"/>
          </p:cNvSpPr>
          <p:nvPr/>
        </p:nvSpPr>
        <p:spPr bwMode="auto">
          <a:xfrm>
            <a:off x="5867400" y="2590800"/>
            <a:ext cx="1676400" cy="381000"/>
          </a:xfrm>
          <a:prstGeom prst="flowChartTerminator">
            <a:avLst/>
          </a:prstGeom>
          <a:solidFill>
            <a:srgbClr val="FFFF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Java Bytecode</a:t>
            </a:r>
          </a:p>
        </p:txBody>
      </p:sp>
      <p:sp>
        <p:nvSpPr>
          <p:cNvPr id="38925" name="Rectangle 1040"/>
          <p:cNvSpPr>
            <a:spLocks noChangeArrowheads="1"/>
          </p:cNvSpPr>
          <p:nvPr/>
        </p:nvSpPr>
        <p:spPr bwMode="auto">
          <a:xfrm>
            <a:off x="5791200" y="3200400"/>
            <a:ext cx="1828800" cy="381000"/>
          </a:xfrm>
          <a:prstGeom prst="rect">
            <a:avLst/>
          </a:prstGeom>
          <a:solidFill>
            <a:srgbClr val="FFFF99"/>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Bytecode Verifier</a:t>
            </a:r>
          </a:p>
        </p:txBody>
      </p:sp>
      <p:sp>
        <p:nvSpPr>
          <p:cNvPr id="38926" name="AutoShape 1041"/>
          <p:cNvSpPr>
            <a:spLocks noChangeArrowheads="1"/>
          </p:cNvSpPr>
          <p:nvPr/>
        </p:nvSpPr>
        <p:spPr bwMode="auto">
          <a:xfrm>
            <a:off x="5867400" y="3810000"/>
            <a:ext cx="1676400" cy="381000"/>
          </a:xfrm>
          <a:prstGeom prst="flowChartTerminator">
            <a:avLst/>
          </a:prstGeom>
          <a:solidFill>
            <a:srgbClr val="FFFF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Java Bytecode</a:t>
            </a:r>
          </a:p>
        </p:txBody>
      </p:sp>
      <p:sp>
        <p:nvSpPr>
          <p:cNvPr id="38927" name="Rectangle 1042"/>
          <p:cNvSpPr>
            <a:spLocks noChangeArrowheads="1"/>
          </p:cNvSpPr>
          <p:nvPr/>
        </p:nvSpPr>
        <p:spPr bwMode="auto">
          <a:xfrm>
            <a:off x="5791200" y="4419600"/>
            <a:ext cx="1828800" cy="381000"/>
          </a:xfrm>
          <a:prstGeom prst="rect">
            <a:avLst/>
          </a:prstGeom>
          <a:solidFill>
            <a:srgbClr val="FFFF99"/>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Java Virtual Machine</a:t>
            </a:r>
          </a:p>
        </p:txBody>
      </p:sp>
      <p:sp>
        <p:nvSpPr>
          <p:cNvPr id="38928" name="Rectangle 1043"/>
          <p:cNvSpPr>
            <a:spLocks noChangeArrowheads="1"/>
          </p:cNvSpPr>
          <p:nvPr/>
        </p:nvSpPr>
        <p:spPr bwMode="auto">
          <a:xfrm>
            <a:off x="5791200" y="5029200"/>
            <a:ext cx="1828800" cy="381000"/>
          </a:xfrm>
          <a:prstGeom prst="rect">
            <a:avLst/>
          </a:prstGeom>
          <a:solidFill>
            <a:srgbClr val="FFFF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Betriebssystem</a:t>
            </a:r>
          </a:p>
        </p:txBody>
      </p:sp>
      <p:sp>
        <p:nvSpPr>
          <p:cNvPr id="38929" name="Rectangle 1044"/>
          <p:cNvSpPr>
            <a:spLocks noChangeArrowheads="1"/>
          </p:cNvSpPr>
          <p:nvPr/>
        </p:nvSpPr>
        <p:spPr bwMode="auto">
          <a:xfrm>
            <a:off x="5791200" y="5638800"/>
            <a:ext cx="1828800" cy="381000"/>
          </a:xfrm>
          <a:prstGeom prst="rect">
            <a:avLst/>
          </a:prstGeom>
          <a:solidFill>
            <a:srgbClr val="FFFFFF"/>
          </a:solidFill>
          <a:ln w="9525">
            <a:solidFill>
              <a:schemeClr val="tx1"/>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Hardware</a:t>
            </a:r>
          </a:p>
        </p:txBody>
      </p:sp>
      <p:cxnSp>
        <p:nvCxnSpPr>
          <p:cNvPr id="38930" name="AutoShape 1046"/>
          <p:cNvCxnSpPr>
            <a:cxnSpLocks noChangeShapeType="1"/>
            <a:stCxn id="38923" idx="2"/>
            <a:endCxn id="38924" idx="0"/>
          </p:cNvCxnSpPr>
          <p:nvPr/>
        </p:nvCxnSpPr>
        <p:spPr bwMode="auto">
          <a:xfrm>
            <a:off x="6705600" y="2362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1" name="AutoShape 1047"/>
          <p:cNvCxnSpPr>
            <a:cxnSpLocks noChangeShapeType="1"/>
            <a:stCxn id="38924" idx="2"/>
            <a:endCxn id="38925" idx="0"/>
          </p:cNvCxnSpPr>
          <p:nvPr/>
        </p:nvCxnSpPr>
        <p:spPr bwMode="auto">
          <a:xfrm>
            <a:off x="6705600" y="29718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2" name="AutoShape 1048"/>
          <p:cNvCxnSpPr>
            <a:cxnSpLocks noChangeShapeType="1"/>
            <a:stCxn id="38925" idx="2"/>
            <a:endCxn id="38926" idx="0"/>
          </p:cNvCxnSpPr>
          <p:nvPr/>
        </p:nvCxnSpPr>
        <p:spPr bwMode="auto">
          <a:xfrm>
            <a:off x="6705600" y="35814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3" name="AutoShape 1049"/>
          <p:cNvCxnSpPr>
            <a:cxnSpLocks noChangeShapeType="1"/>
            <a:stCxn id="38926" idx="2"/>
            <a:endCxn id="38927" idx="0"/>
          </p:cNvCxnSpPr>
          <p:nvPr/>
        </p:nvCxnSpPr>
        <p:spPr bwMode="auto">
          <a:xfrm>
            <a:off x="6705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4" name="AutoShape 1051"/>
          <p:cNvCxnSpPr>
            <a:cxnSpLocks noChangeShapeType="1"/>
            <a:stCxn id="38920" idx="2"/>
            <a:endCxn id="38923" idx="0"/>
          </p:cNvCxnSpPr>
          <p:nvPr/>
        </p:nvCxnSpPr>
        <p:spPr bwMode="auto">
          <a:xfrm rot="5400000" flipH="1" flipV="1">
            <a:off x="2895600" y="1524000"/>
            <a:ext cx="3352800" cy="4267200"/>
          </a:xfrm>
          <a:prstGeom prst="bentConnector5">
            <a:avLst>
              <a:gd name="adj1" fmla="val -10417"/>
              <a:gd name="adj2" fmla="val 50296"/>
              <a:gd name="adj3" fmla="val 1068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5" name="AutoShape 1052"/>
          <p:cNvCxnSpPr>
            <a:cxnSpLocks noChangeShapeType="1"/>
            <a:stCxn id="38927" idx="2"/>
            <a:endCxn id="38928" idx="0"/>
          </p:cNvCxnSpPr>
          <p:nvPr/>
        </p:nvCxnSpPr>
        <p:spPr bwMode="auto">
          <a:xfrm>
            <a:off x="6705600" y="4800600"/>
            <a:ext cx="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936" name="AutoShape 1053"/>
          <p:cNvCxnSpPr>
            <a:cxnSpLocks noChangeShapeType="1"/>
            <a:stCxn id="38928" idx="2"/>
            <a:endCxn id="38929" idx="0"/>
          </p:cNvCxnSpPr>
          <p:nvPr/>
        </p:nvCxnSpPr>
        <p:spPr bwMode="auto">
          <a:xfrm>
            <a:off x="6705600" y="5410200"/>
            <a:ext cx="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DF8A32A-491E-B04C-867D-002D7F0FCB24}" type="slidenum">
              <a:rPr lang="de-DE" altLang="de-DE" sz="800" b="0">
                <a:solidFill>
                  <a:srgbClr val="969696"/>
                </a:solidFill>
              </a:rPr>
              <a:pPr eaLnBrk="1" hangingPunct="1"/>
              <a:t>37</a:t>
            </a:fld>
            <a:endParaRPr lang="de-DE" altLang="de-DE" sz="800" b="0">
              <a:solidFill>
                <a:srgbClr val="969696"/>
              </a:solidFill>
            </a:endParaRPr>
          </a:p>
        </p:txBody>
      </p:sp>
      <p:sp>
        <p:nvSpPr>
          <p:cNvPr id="39939" name="Rectangle 1026"/>
          <p:cNvSpPr>
            <a:spLocks noGrp="1" noChangeArrowheads="1"/>
          </p:cNvSpPr>
          <p:nvPr>
            <p:ph type="title"/>
          </p:nvPr>
        </p:nvSpPr>
        <p:spPr/>
        <p:txBody>
          <a:bodyPr/>
          <a:lstStyle/>
          <a:p>
            <a:pPr eaLnBrk="1" hangingPunct="1"/>
            <a:r>
              <a:rPr lang="de-DE" altLang="de-DE"/>
              <a:t>Wesentliche Java-Tools</a:t>
            </a:r>
          </a:p>
        </p:txBody>
      </p:sp>
      <p:sp>
        <p:nvSpPr>
          <p:cNvPr id="39940" name="Rectangle 1027"/>
          <p:cNvSpPr>
            <a:spLocks noGrp="1" noChangeArrowheads="1"/>
          </p:cNvSpPr>
          <p:nvPr>
            <p:ph type="body" idx="1"/>
          </p:nvPr>
        </p:nvSpPr>
        <p:spPr/>
        <p:txBody>
          <a:bodyPr/>
          <a:lstStyle/>
          <a:p>
            <a:pPr eaLnBrk="1" hangingPunct="1"/>
            <a:r>
              <a:rPr lang="de-DE" altLang="de-DE"/>
              <a:t>Java-Compiler (javac.exe)</a:t>
            </a:r>
          </a:p>
          <a:p>
            <a:pPr eaLnBrk="1" hangingPunct="1"/>
            <a:r>
              <a:rPr lang="de-DE" altLang="de-DE"/>
              <a:t>Java virtual Machine (java.exe)</a:t>
            </a:r>
          </a:p>
          <a:p>
            <a:pPr eaLnBrk="1" hangingPunct="1"/>
            <a:r>
              <a:rPr lang="de-DE" altLang="de-DE"/>
              <a:t>Javadoc</a:t>
            </a:r>
          </a:p>
          <a:p>
            <a:pPr lvl="1" eaLnBrk="1" hangingPunct="1"/>
            <a:r>
              <a:rPr lang="de-DE" altLang="de-DE"/>
              <a:t>dient der automatischen Erstellung von Dokumentationen</a:t>
            </a:r>
          </a:p>
          <a:p>
            <a:pPr eaLnBrk="1" hangingPunct="1"/>
            <a:r>
              <a:rPr lang="de-DE" altLang="de-DE"/>
              <a:t>Class Loader</a:t>
            </a:r>
          </a:p>
          <a:p>
            <a:pPr lvl="1" eaLnBrk="1" hangingPunct="1"/>
            <a:r>
              <a:rPr lang="de-DE" altLang="de-DE"/>
              <a:t>lädt Java-Klassen in den Arbeitsspeicher</a:t>
            </a:r>
          </a:p>
          <a:p>
            <a:pPr lvl="1" eaLnBrk="1" hangingPunct="1"/>
            <a:r>
              <a:rPr lang="de-DE" altLang="de-DE"/>
              <a:t>bereitet Ausführung von Java-Applikationen vor</a:t>
            </a:r>
          </a:p>
          <a:p>
            <a:pPr eaLnBrk="1" hangingPunct="1"/>
            <a:r>
              <a:rPr lang="de-DE" altLang="de-DE"/>
              <a:t>Bytecode Verifier</a:t>
            </a:r>
          </a:p>
          <a:p>
            <a:pPr lvl="1" eaLnBrk="1" hangingPunct="1"/>
            <a:r>
              <a:rPr lang="de-DE" altLang="de-DE"/>
              <a:t>Prüfung auf syntaktische Korrektheit</a:t>
            </a:r>
          </a:p>
          <a:p>
            <a:pPr lvl="1" eaLnBrk="1" hangingPunct="1"/>
            <a:r>
              <a:rPr lang="de-DE" altLang="de-DE"/>
              <a:t>Überprüfung der Klassenhierarchie</a:t>
            </a:r>
          </a:p>
          <a:p>
            <a:pPr lvl="1" eaLnBrk="1" hangingPunct="1"/>
            <a:r>
              <a:rPr lang="de-DE" altLang="de-DE"/>
              <a:t>Überprüfung jeder Methode auf strukturelle Gültigkeit</a:t>
            </a:r>
          </a:p>
          <a:p>
            <a:pPr lvl="1" eaLnBrk="1" hangingPunct="1"/>
            <a:r>
              <a:rPr lang="de-DE" altLang="de-DE"/>
              <a:t>Datenflussanalyse, um u.a. Typfehler zu vermeiden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3AAF166-E5C4-4C46-B791-1BA7D698B226}" type="slidenum">
              <a:rPr lang="de-DE" altLang="de-DE" sz="800" b="0">
                <a:solidFill>
                  <a:srgbClr val="969696"/>
                </a:solidFill>
              </a:rPr>
              <a:pPr eaLnBrk="1" hangingPunct="1"/>
              <a:t>38</a:t>
            </a:fld>
            <a:endParaRPr lang="de-DE" altLang="de-DE" sz="800" b="0">
              <a:solidFill>
                <a:srgbClr val="969696"/>
              </a:solidFill>
            </a:endParaRPr>
          </a:p>
        </p:txBody>
      </p:sp>
      <p:sp>
        <p:nvSpPr>
          <p:cNvPr id="40963" name="Rectangle 2"/>
          <p:cNvSpPr>
            <a:spLocks noGrp="1" noChangeArrowheads="1"/>
          </p:cNvSpPr>
          <p:nvPr>
            <p:ph type="title"/>
          </p:nvPr>
        </p:nvSpPr>
        <p:spPr/>
        <p:txBody>
          <a:bodyPr/>
          <a:lstStyle/>
          <a:p>
            <a:pPr eaLnBrk="1" hangingPunct="1"/>
            <a:r>
              <a:rPr lang="de-DE" altLang="de-DE"/>
              <a:t>Das Paketkonzept in Java</a:t>
            </a:r>
          </a:p>
        </p:txBody>
      </p:sp>
      <p:sp>
        <p:nvSpPr>
          <p:cNvPr id="40964" name="Rectangle 3"/>
          <p:cNvSpPr>
            <a:spLocks noGrp="1" noChangeArrowheads="1"/>
          </p:cNvSpPr>
          <p:nvPr>
            <p:ph type="body" idx="1"/>
          </p:nvPr>
        </p:nvSpPr>
        <p:spPr/>
        <p:txBody>
          <a:bodyPr/>
          <a:lstStyle/>
          <a:p>
            <a:pPr lvl="1" eaLnBrk="1" hangingPunct="1"/>
            <a:r>
              <a:rPr lang="de-DE" altLang="de-DE"/>
              <a:t>Möglichkeit zur Strukturierung bzw. sinnvollen</a:t>
            </a:r>
            <a:br>
              <a:rPr lang="de-DE" altLang="de-DE"/>
            </a:br>
            <a:r>
              <a:rPr lang="de-DE" altLang="de-DE"/>
              <a:t>Sortierung von Klassen</a:t>
            </a:r>
          </a:p>
          <a:p>
            <a:pPr lvl="1" eaLnBrk="1" hangingPunct="1"/>
            <a:r>
              <a:rPr lang="de-DE" altLang="de-DE"/>
              <a:t>Pakete sind somit Sammlungen von Klassen</a:t>
            </a:r>
          </a:p>
          <a:p>
            <a:pPr lvl="1" eaLnBrk="1" hangingPunct="1"/>
            <a:r>
              <a:rPr lang="de-DE" altLang="de-DE"/>
              <a:t>die Klassen verfolgen einen gemeinsamen Zweck</a:t>
            </a:r>
          </a:p>
          <a:p>
            <a:pPr lvl="1" eaLnBrk="1" hangingPunct="1"/>
            <a:r>
              <a:rPr lang="de-DE" altLang="de-DE"/>
              <a:t>jede Klasse ist genau einem Paket zugeordnet</a:t>
            </a:r>
          </a:p>
          <a:p>
            <a:pPr lvl="1" eaLnBrk="1" hangingPunct="1"/>
            <a:r>
              <a:rPr lang="de-DE" altLang="de-DE"/>
              <a:t>Paketnamen können aus mehreren Teilen bestehen und hierarchisch aufgebaut sein (vergleichbar mit der Ordnerstruktur im Windows-Explorer)</a:t>
            </a:r>
          </a:p>
          <a:p>
            <a:pPr lvl="1" eaLnBrk="1" hangingPunct="1"/>
            <a:r>
              <a:rPr lang="de-DE" altLang="de-DE"/>
              <a:t>eine Klasse kann eindeutig über das Paket und ihren</a:t>
            </a:r>
            <a:br>
              <a:rPr lang="de-DE" altLang="de-DE"/>
            </a:br>
            <a:r>
              <a:rPr lang="de-DE" altLang="de-DE"/>
              <a:t>Namen identifiziert werden</a:t>
            </a:r>
          </a:p>
        </p:txBody>
      </p:sp>
      <p:pic>
        <p:nvPicPr>
          <p:cNvPr id="40965" name="Picture 6" descr="j0078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13450" y="4338638"/>
            <a:ext cx="21590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31EB5743-B1DE-584A-9017-53B5DE5709B9}" type="slidenum">
              <a:rPr lang="de-DE" altLang="de-DE" sz="800" b="0">
                <a:solidFill>
                  <a:srgbClr val="969696"/>
                </a:solidFill>
              </a:rPr>
              <a:pPr eaLnBrk="1" hangingPunct="1"/>
              <a:t>39</a:t>
            </a:fld>
            <a:endParaRPr lang="de-DE" altLang="de-DE" sz="800" b="0">
              <a:solidFill>
                <a:srgbClr val="969696"/>
              </a:solidFill>
            </a:endParaRPr>
          </a:p>
        </p:txBody>
      </p:sp>
      <p:sp>
        <p:nvSpPr>
          <p:cNvPr id="41987" name="Rectangle 2"/>
          <p:cNvSpPr>
            <a:spLocks noGrp="1" noChangeArrowheads="1"/>
          </p:cNvSpPr>
          <p:nvPr>
            <p:ph type="title"/>
          </p:nvPr>
        </p:nvSpPr>
        <p:spPr/>
        <p:txBody>
          <a:bodyPr/>
          <a:lstStyle/>
          <a:p>
            <a:pPr eaLnBrk="1" hangingPunct="1"/>
            <a:r>
              <a:rPr lang="de-DE" altLang="de-DE"/>
              <a:t>Wichtige Systemvariablen</a:t>
            </a:r>
          </a:p>
        </p:txBody>
      </p:sp>
      <p:sp>
        <p:nvSpPr>
          <p:cNvPr id="41988" name="Rectangle 3"/>
          <p:cNvSpPr>
            <a:spLocks noGrp="1" noChangeArrowheads="1"/>
          </p:cNvSpPr>
          <p:nvPr>
            <p:ph type="body" idx="1"/>
          </p:nvPr>
        </p:nvSpPr>
        <p:spPr/>
        <p:txBody>
          <a:bodyPr/>
          <a:lstStyle/>
          <a:p>
            <a:pPr eaLnBrk="1" hangingPunct="1"/>
            <a:r>
              <a:rPr lang="de-DE" altLang="de-DE"/>
              <a:t>PATH</a:t>
            </a:r>
          </a:p>
          <a:p>
            <a:pPr lvl="1" eaLnBrk="1" hangingPunct="1"/>
            <a:r>
              <a:rPr lang="de-DE" altLang="de-DE"/>
              <a:t>Verzeichnis, in dem sich die</a:t>
            </a:r>
            <a:br>
              <a:rPr lang="de-DE" altLang="de-DE"/>
            </a:br>
            <a:r>
              <a:rPr lang="de-DE" altLang="de-DE"/>
              <a:t>JAVA-Tools befinden</a:t>
            </a:r>
          </a:p>
          <a:p>
            <a:pPr lvl="1" eaLnBrk="1" hangingPunct="1"/>
            <a:endParaRPr lang="de-DE" altLang="de-DE"/>
          </a:p>
          <a:p>
            <a:pPr eaLnBrk="1" hangingPunct="1"/>
            <a:r>
              <a:rPr lang="de-DE" altLang="de-DE"/>
              <a:t>CLASSPATH</a:t>
            </a:r>
          </a:p>
          <a:p>
            <a:pPr lvl="1" eaLnBrk="1" hangingPunct="1"/>
            <a:r>
              <a:rPr lang="de-DE" altLang="de-DE"/>
              <a:t>Verzeichnisse, in denen nach </a:t>
            </a:r>
            <a:br>
              <a:rPr lang="de-DE" altLang="de-DE"/>
            </a:br>
            <a:r>
              <a:rPr lang="de-DE" altLang="de-DE"/>
              <a:t>Klassen und Paketen gesucht </a:t>
            </a:r>
            <a:br>
              <a:rPr lang="de-DE" altLang="de-DE"/>
            </a:br>
            <a:r>
              <a:rPr lang="de-DE" altLang="de-DE"/>
              <a:t>werden soll</a:t>
            </a:r>
          </a:p>
          <a:p>
            <a:pPr lvl="1" eaLnBrk="1" hangingPunct="1"/>
            <a:endParaRPr lang="de-DE" altLang="de-DE"/>
          </a:p>
          <a:p>
            <a:pPr eaLnBrk="1" hangingPunct="1"/>
            <a:r>
              <a:rPr lang="de-DE" altLang="de-DE"/>
              <a:t>JAVA_HOME</a:t>
            </a:r>
          </a:p>
          <a:p>
            <a:pPr lvl="1" eaLnBrk="1" hangingPunct="1"/>
            <a:r>
              <a:rPr lang="de-DE" altLang="de-DE"/>
              <a:t>Verzeichnis, in dem das J2SDK </a:t>
            </a:r>
            <a:br>
              <a:rPr lang="de-DE" altLang="de-DE"/>
            </a:br>
            <a:r>
              <a:rPr lang="de-DE" altLang="de-DE"/>
              <a:t>installiert wurde</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81125"/>
            <a:ext cx="36576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DD0B8F3-DD91-004D-B5EF-9246007EC10E}" type="slidenum">
              <a:rPr lang="de-DE" altLang="de-DE" sz="800" b="0">
                <a:solidFill>
                  <a:srgbClr val="969696"/>
                </a:solidFill>
              </a:rPr>
              <a:pPr eaLnBrk="1" hangingPunct="1"/>
              <a:t>4</a:t>
            </a:fld>
            <a:endParaRPr lang="de-DE" altLang="de-DE" sz="800" b="0">
              <a:solidFill>
                <a:srgbClr val="969696"/>
              </a:solidFill>
            </a:endParaRPr>
          </a:p>
        </p:txBody>
      </p:sp>
      <p:sp>
        <p:nvSpPr>
          <p:cNvPr id="6147" name="Rectangle 1026"/>
          <p:cNvSpPr>
            <a:spLocks noGrp="1" noChangeArrowheads="1"/>
          </p:cNvSpPr>
          <p:nvPr>
            <p:ph type="title"/>
          </p:nvPr>
        </p:nvSpPr>
        <p:spPr/>
        <p:txBody>
          <a:bodyPr/>
          <a:lstStyle/>
          <a:p>
            <a:pPr eaLnBrk="1" hangingPunct="1"/>
            <a:r>
              <a:rPr lang="de-DE" altLang="de-DE"/>
              <a:t>Themenüberblick</a:t>
            </a:r>
          </a:p>
        </p:txBody>
      </p:sp>
      <p:pic>
        <p:nvPicPr>
          <p:cNvPr id="6148" name="Picture 1027"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9" name="Group 1044"/>
          <p:cNvGrpSpPr>
            <a:grpSpLocks/>
          </p:cNvGrpSpPr>
          <p:nvPr/>
        </p:nvGrpSpPr>
        <p:grpSpPr bwMode="auto">
          <a:xfrm>
            <a:off x="360363" y="1295400"/>
            <a:ext cx="7970837" cy="4672013"/>
            <a:chOff x="227" y="816"/>
            <a:chExt cx="5021" cy="2943"/>
          </a:xfrm>
        </p:grpSpPr>
        <p:sp>
          <p:nvSpPr>
            <p:cNvPr id="6150" name="Freeform 1029"/>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6151" name="Text Box 1030"/>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6152" name="Text Box 1031"/>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Grundlagen von Java</a:t>
              </a:r>
            </a:p>
          </p:txBody>
        </p:sp>
        <p:sp>
          <p:nvSpPr>
            <p:cNvPr id="6153" name="Text Box 1032"/>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Datentypen</a:t>
              </a:r>
            </a:p>
          </p:txBody>
        </p:sp>
        <p:sp>
          <p:nvSpPr>
            <p:cNvPr id="6154" name="Text Box 1033"/>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Ausdrücke &amp; Anweisungen</a:t>
              </a:r>
            </a:p>
          </p:txBody>
        </p:sp>
        <p:sp>
          <p:nvSpPr>
            <p:cNvPr id="6155" name="Text Box 1034"/>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Objektorientierung</a:t>
              </a:r>
            </a:p>
          </p:txBody>
        </p:sp>
        <p:sp>
          <p:nvSpPr>
            <p:cNvPr id="6156" name="Text Box 1035"/>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Vererbung</a:t>
              </a:r>
            </a:p>
          </p:txBody>
        </p:sp>
        <p:sp>
          <p:nvSpPr>
            <p:cNvPr id="6157" name="Text Box 1036"/>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Interfaces</a:t>
              </a:r>
            </a:p>
          </p:txBody>
        </p:sp>
        <p:sp>
          <p:nvSpPr>
            <p:cNvPr id="6158" name="Oval 1037"/>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6159" name="Oval 1038"/>
            <p:cNvSpPr>
              <a:spLocks noChangeArrowheads="1"/>
            </p:cNvSpPr>
            <p:nvPr/>
          </p:nvSpPr>
          <p:spPr bwMode="auto">
            <a:xfrm>
              <a:off x="1968" y="1104"/>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2</a:t>
              </a:r>
            </a:p>
          </p:txBody>
        </p:sp>
        <p:sp>
          <p:nvSpPr>
            <p:cNvPr id="6160" name="Oval 1039"/>
            <p:cNvSpPr>
              <a:spLocks noChangeArrowheads="1"/>
            </p:cNvSpPr>
            <p:nvPr/>
          </p:nvSpPr>
          <p:spPr bwMode="auto">
            <a:xfrm>
              <a:off x="4032" y="1680"/>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3</a:t>
              </a:r>
            </a:p>
          </p:txBody>
        </p:sp>
        <p:sp>
          <p:nvSpPr>
            <p:cNvPr id="6161" name="Oval 1040"/>
            <p:cNvSpPr>
              <a:spLocks noChangeArrowheads="1"/>
            </p:cNvSpPr>
            <p:nvPr/>
          </p:nvSpPr>
          <p:spPr bwMode="auto">
            <a:xfrm>
              <a:off x="2016" y="21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4</a:t>
              </a:r>
            </a:p>
          </p:txBody>
        </p:sp>
        <p:sp>
          <p:nvSpPr>
            <p:cNvPr id="6162" name="Oval 1041"/>
            <p:cNvSpPr>
              <a:spLocks noChangeArrowheads="1"/>
            </p:cNvSpPr>
            <p:nvPr/>
          </p:nvSpPr>
          <p:spPr bwMode="auto">
            <a:xfrm>
              <a:off x="480" y="2448"/>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5</a:t>
              </a:r>
            </a:p>
          </p:txBody>
        </p:sp>
        <p:sp>
          <p:nvSpPr>
            <p:cNvPr id="6163" name="Oval 1042"/>
            <p:cNvSpPr>
              <a:spLocks noChangeArrowheads="1"/>
            </p:cNvSpPr>
            <p:nvPr/>
          </p:nvSpPr>
          <p:spPr bwMode="auto">
            <a:xfrm>
              <a:off x="1680" y="2976"/>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6</a:t>
              </a:r>
            </a:p>
          </p:txBody>
        </p:sp>
        <p:sp>
          <p:nvSpPr>
            <p:cNvPr id="6164" name="Oval 1043"/>
            <p:cNvSpPr>
              <a:spLocks noChangeArrowheads="1"/>
            </p:cNvSpPr>
            <p:nvPr/>
          </p:nvSpPr>
          <p:spPr bwMode="auto">
            <a:xfrm>
              <a:off x="3024" y="33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7</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1638400-33A2-ED48-A3D5-E7B6241DF413}" type="slidenum">
              <a:rPr lang="de-DE" altLang="de-DE" sz="800" b="0">
                <a:solidFill>
                  <a:srgbClr val="969696"/>
                </a:solidFill>
              </a:rPr>
              <a:pPr eaLnBrk="1" hangingPunct="1"/>
              <a:t>40</a:t>
            </a:fld>
            <a:endParaRPr lang="de-DE" altLang="de-DE" sz="800" b="0">
              <a:solidFill>
                <a:srgbClr val="969696"/>
              </a:solidFill>
            </a:endParaRPr>
          </a:p>
        </p:txBody>
      </p:sp>
      <p:pic>
        <p:nvPicPr>
          <p:cNvPr id="43011" name="Picture 13" descr="j2platform"/>
          <p:cNvPicPr>
            <a:picLocks noChangeAspect="1" noChangeArrowheads="1"/>
          </p:cNvPicPr>
          <p:nvPr/>
        </p:nvPicPr>
        <p:blipFill>
          <a:blip r:embed="rId2">
            <a:extLst>
              <a:ext uri="{28A0092B-C50C-407E-A947-70E740481C1C}">
                <a14:useLocalDpi xmlns:a14="http://schemas.microsoft.com/office/drawing/2010/main" val="0"/>
              </a:ext>
            </a:extLst>
          </a:blip>
          <a:srcRect l="10092" t="22006" b="4315"/>
          <a:stretch>
            <a:fillRect/>
          </a:stretch>
        </p:blipFill>
        <p:spPr bwMode="auto">
          <a:xfrm>
            <a:off x="563563" y="1196975"/>
            <a:ext cx="79883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2"/>
          <p:cNvSpPr>
            <a:spLocks noGrp="1" noChangeArrowheads="1"/>
          </p:cNvSpPr>
          <p:nvPr>
            <p:ph type="title"/>
          </p:nvPr>
        </p:nvSpPr>
        <p:spPr/>
        <p:txBody>
          <a:bodyPr/>
          <a:lstStyle/>
          <a:p>
            <a:pPr eaLnBrk="1" hangingPunct="1"/>
            <a:r>
              <a:rPr lang="de-DE" altLang="de-DE"/>
              <a:t>Funktionsumfang der Java 2™ Platform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4C8F8F4-2255-514E-BB15-DA3B52609966}" type="slidenum">
              <a:rPr lang="de-DE" altLang="de-DE" sz="800" b="0">
                <a:solidFill>
                  <a:srgbClr val="969696"/>
                </a:solidFill>
              </a:rPr>
              <a:pPr eaLnBrk="1" hangingPunct="1"/>
              <a:t>41</a:t>
            </a:fld>
            <a:endParaRPr lang="de-DE" altLang="de-DE" sz="800" b="0">
              <a:solidFill>
                <a:srgbClr val="969696"/>
              </a:solidFill>
            </a:endParaRPr>
          </a:p>
        </p:txBody>
      </p:sp>
      <p:sp>
        <p:nvSpPr>
          <p:cNvPr id="44035" name="Rectangle 2"/>
          <p:cNvSpPr>
            <a:spLocks noGrp="1" noChangeArrowheads="1"/>
          </p:cNvSpPr>
          <p:nvPr>
            <p:ph type="title"/>
          </p:nvPr>
        </p:nvSpPr>
        <p:spPr/>
        <p:txBody>
          <a:bodyPr/>
          <a:lstStyle/>
          <a:p>
            <a:pPr eaLnBrk="1" hangingPunct="1"/>
            <a:r>
              <a:rPr lang="de-DE" altLang="de-DE"/>
              <a:t>Funktionsumfang der Java 2™ Platform</a:t>
            </a:r>
          </a:p>
        </p:txBody>
      </p:sp>
      <p:sp>
        <p:nvSpPr>
          <p:cNvPr id="44036" name="Rectangle 3"/>
          <p:cNvSpPr>
            <a:spLocks noGrp="1" noChangeArrowheads="1"/>
          </p:cNvSpPr>
          <p:nvPr>
            <p:ph type="body" idx="1"/>
          </p:nvPr>
        </p:nvSpPr>
        <p:spPr>
          <a:xfrm>
            <a:off x="457200" y="1268413"/>
            <a:ext cx="8229600" cy="5184775"/>
          </a:xfrm>
        </p:spPr>
        <p:txBody>
          <a:bodyPr/>
          <a:lstStyle/>
          <a:p>
            <a:pPr lvl="1" eaLnBrk="1" hangingPunct="1">
              <a:lnSpc>
                <a:spcPct val="90000"/>
              </a:lnSpc>
            </a:pPr>
            <a:r>
              <a:rPr lang="de-DE" altLang="de-DE"/>
              <a:t>Java 2 Standard Edition beinhaltet das Software Development Kit mit der Standard API zur Entwicklung von Java-Applikationen</a:t>
            </a:r>
          </a:p>
          <a:p>
            <a:pPr lvl="1" eaLnBrk="1" hangingPunct="1">
              <a:lnSpc>
                <a:spcPct val="90000"/>
              </a:lnSpc>
            </a:pPr>
            <a:r>
              <a:rPr lang="de-DE" altLang="de-DE"/>
              <a:t>Java 2 Enterprise Edition umfasst neben der J2SE weitere Packages zur serverseitigen Programmierung (Enterprice Java Beanss, Servlets, JSP, Java-Mail-API, etc.)</a:t>
            </a:r>
          </a:p>
          <a:p>
            <a:pPr lvl="1" eaLnBrk="1" hangingPunct="1">
              <a:lnSpc>
                <a:spcPct val="90000"/>
              </a:lnSpc>
            </a:pPr>
            <a:r>
              <a:rPr lang="de-DE" altLang="de-DE"/>
              <a:t>Java 2 Micro Edition stellt eine funktional kleinere Laufzeitumgebung für mobile Endgeräte (PDAs, Handys, Navigationssysteme, etc.) dar</a:t>
            </a:r>
          </a:p>
          <a:p>
            <a:pPr lvl="2" eaLnBrk="1" hangingPunct="1">
              <a:lnSpc>
                <a:spcPct val="90000"/>
              </a:lnSpc>
            </a:pPr>
            <a:r>
              <a:rPr lang="de-DE" altLang="de-DE"/>
              <a:t>Connected Device Configuration (CDC) beinhaltet die komplette JVM und ist in mobilen Systemen integriert</a:t>
            </a:r>
          </a:p>
          <a:p>
            <a:pPr lvl="2" eaLnBrk="1" hangingPunct="1">
              <a:lnSpc>
                <a:spcPct val="90000"/>
              </a:lnSpc>
            </a:pPr>
            <a:r>
              <a:rPr lang="de-DE" altLang="de-DE"/>
              <a:t>Connected Limited Device Configurations (CLDC ) ist eine J2ME-Bibliothek zur Abdeckung gerätespezifischer Funktionen; ermöglicht die Zusammenarbeit verschiedener Geräte der gleichen Kategorie</a:t>
            </a:r>
          </a:p>
          <a:p>
            <a:pPr lvl="2" eaLnBrk="1" hangingPunct="1">
              <a:lnSpc>
                <a:spcPct val="90000"/>
              </a:lnSpc>
            </a:pPr>
            <a:r>
              <a:rPr lang="de-DE" altLang="de-DE"/>
              <a:t>KVM ist die kleinste Laufzeitumgebung und wird für den Einsatz auf Geräten mit beschränkter Speicherkapazität und CPU-Leistung verwendet</a:t>
            </a:r>
          </a:p>
          <a:p>
            <a:pPr lvl="1" eaLnBrk="1" hangingPunct="1">
              <a:lnSpc>
                <a:spcPct val="90000"/>
              </a:lnSpc>
            </a:pPr>
            <a:r>
              <a:rPr lang="de-DE" altLang="de-DE"/>
              <a:t>Java Card APIs definieren eine minimale Laufzeitumgebung auf SmartCards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877F056-945C-1B41-9B60-EA9760B1568F}" type="slidenum">
              <a:rPr lang="de-DE" altLang="de-DE" sz="800" b="0">
                <a:solidFill>
                  <a:srgbClr val="969696"/>
                </a:solidFill>
              </a:rPr>
              <a:pPr eaLnBrk="1" hangingPunct="1"/>
              <a:t>42</a:t>
            </a:fld>
            <a:endParaRPr lang="de-DE" altLang="de-DE" sz="800" b="0">
              <a:solidFill>
                <a:srgbClr val="969696"/>
              </a:solidFill>
            </a:endParaRPr>
          </a:p>
        </p:txBody>
      </p:sp>
      <p:sp>
        <p:nvSpPr>
          <p:cNvPr id="45059" name="Rectangle 2"/>
          <p:cNvSpPr>
            <a:spLocks noGrp="1" noChangeArrowheads="1"/>
          </p:cNvSpPr>
          <p:nvPr>
            <p:ph type="title"/>
          </p:nvPr>
        </p:nvSpPr>
        <p:spPr/>
        <p:txBody>
          <a:bodyPr/>
          <a:lstStyle/>
          <a:p>
            <a:pPr eaLnBrk="1" hangingPunct="1"/>
            <a:r>
              <a:rPr lang="de-DE" altLang="de-DE"/>
              <a:t>Eclipse als Entwicklungsumgebung</a:t>
            </a:r>
          </a:p>
        </p:txBody>
      </p:sp>
      <p:sp>
        <p:nvSpPr>
          <p:cNvPr id="45060" name="Rectangle 3"/>
          <p:cNvSpPr>
            <a:spLocks noGrp="1" noChangeArrowheads="1"/>
          </p:cNvSpPr>
          <p:nvPr>
            <p:ph type="body" idx="1"/>
          </p:nvPr>
        </p:nvSpPr>
        <p:spPr/>
        <p:txBody>
          <a:bodyPr/>
          <a:lstStyle/>
          <a:p>
            <a:pPr lvl="1" eaLnBrk="1" hangingPunct="1"/>
            <a:r>
              <a:rPr lang="de-DE" altLang="de-DE"/>
              <a:t>Initiative kam von IBM, Quellcode wurde im Jahr 2001 freigegeben</a:t>
            </a:r>
          </a:p>
          <a:p>
            <a:pPr lvl="1" eaLnBrk="1" hangingPunct="1"/>
            <a:r>
              <a:rPr lang="de-DE" altLang="de-DE"/>
              <a:t>Eclipse ist seitdem ein Open-Source-Projekt</a:t>
            </a:r>
          </a:p>
          <a:p>
            <a:pPr lvl="1" eaLnBrk="1" hangingPunct="1"/>
            <a:r>
              <a:rPr lang="de-DE" altLang="de-DE"/>
              <a:t>komplett in Java implementiert</a:t>
            </a:r>
          </a:p>
          <a:p>
            <a:pPr lvl="1" eaLnBrk="1" hangingPunct="1"/>
            <a:r>
              <a:rPr lang="de-DE" altLang="de-DE"/>
              <a:t>kostenloser Download  unter http://www.eclipse.org</a:t>
            </a:r>
          </a:p>
          <a:p>
            <a:pPr lvl="1" eaLnBrk="1" hangingPunct="1"/>
            <a:r>
              <a:rPr lang="de-DE" altLang="de-DE"/>
              <a:t>bietet die Möglichkeit, Tools von anderen Herstellern zu integrieren -&gt; Plug-In-Technologie</a:t>
            </a:r>
          </a:p>
          <a:p>
            <a:pPr lvl="1" eaLnBrk="1" hangingPunct="1"/>
            <a:r>
              <a:rPr lang="de-DE" altLang="de-DE"/>
              <a:t>bietet die Möglichkeit, Programme im Team zu entwickeln</a:t>
            </a:r>
          </a:p>
          <a:p>
            <a:pPr lvl="1" eaLnBrk="1" hangingPunct="1"/>
            <a:r>
              <a:rPr lang="de-DE" altLang="de-DE"/>
              <a:t>beinhaltet einen inkrementellen Compiler, d.h. beim Speichern des Quellcodes wird der Byte-Code automatisch erzeugt</a:t>
            </a:r>
          </a:p>
          <a:p>
            <a:pPr lvl="1" eaLnBrk="1" hangingPunct="1"/>
            <a:endParaRPr lang="de-DE" altLang="de-DE"/>
          </a:p>
          <a:p>
            <a:pPr lvl="1" eaLnBrk="1" hangingPunct="1"/>
            <a:endParaRPr lang="de-DE" altLang="de-DE"/>
          </a:p>
          <a:p>
            <a:pPr lvl="1" eaLnBrk="1" hangingPunct="1"/>
            <a:r>
              <a:rPr lang="de-DE" altLang="de-DE"/>
              <a:t>NACHTEIL: hohe Systemanforderungen</a:t>
            </a:r>
          </a:p>
        </p:txBody>
      </p:sp>
      <p:pic>
        <p:nvPicPr>
          <p:cNvPr id="45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867275"/>
            <a:ext cx="2209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ECCBC57-1187-6043-AED7-298A829B34DC}" type="slidenum">
              <a:rPr lang="de-DE" altLang="de-DE" sz="800" b="0">
                <a:solidFill>
                  <a:srgbClr val="969696"/>
                </a:solidFill>
              </a:rPr>
              <a:pPr eaLnBrk="1" hangingPunct="1"/>
              <a:t>43</a:t>
            </a:fld>
            <a:endParaRPr lang="de-DE" altLang="de-DE" sz="800" b="0">
              <a:solidFill>
                <a:srgbClr val="969696"/>
              </a:solidFill>
            </a:endParaRPr>
          </a:p>
        </p:txBody>
      </p:sp>
      <p:sp>
        <p:nvSpPr>
          <p:cNvPr id="46083" name="Rectangle 1026"/>
          <p:cNvSpPr>
            <a:spLocks noGrp="1" noChangeArrowheads="1"/>
          </p:cNvSpPr>
          <p:nvPr>
            <p:ph type="title"/>
          </p:nvPr>
        </p:nvSpPr>
        <p:spPr/>
        <p:txBody>
          <a:bodyPr/>
          <a:lstStyle/>
          <a:p>
            <a:pPr eaLnBrk="1" hangingPunct="1"/>
            <a:r>
              <a:rPr lang="de-DE" altLang="de-DE"/>
              <a:t>Eclipse als Entwicklungsumgebung</a:t>
            </a:r>
          </a:p>
        </p:txBody>
      </p:sp>
      <p:pic>
        <p:nvPicPr>
          <p:cNvPr id="4608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143000"/>
            <a:ext cx="7239000"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ußzeilenplatzhalt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0551486-D316-D846-BDE7-E66C2D8986F1}" type="slidenum">
              <a:rPr lang="de-DE" altLang="de-DE" sz="800" b="0">
                <a:solidFill>
                  <a:srgbClr val="969696"/>
                </a:solidFill>
              </a:rPr>
              <a:pPr eaLnBrk="1" hangingPunct="1"/>
              <a:t>44</a:t>
            </a:fld>
            <a:endParaRPr lang="de-DE" altLang="de-DE" sz="800" b="0">
              <a:solidFill>
                <a:srgbClr val="969696"/>
              </a:solidFill>
            </a:endParaRPr>
          </a:p>
        </p:txBody>
      </p:sp>
      <p:sp>
        <p:nvSpPr>
          <p:cNvPr id="47107" name="Rectangle 1026"/>
          <p:cNvSpPr>
            <a:spLocks noGrp="1" noChangeArrowheads="1"/>
          </p:cNvSpPr>
          <p:nvPr>
            <p:ph type="title"/>
          </p:nvPr>
        </p:nvSpPr>
        <p:spPr/>
        <p:txBody>
          <a:bodyPr/>
          <a:lstStyle/>
          <a:p>
            <a:pPr eaLnBrk="1" hangingPunct="1"/>
            <a:r>
              <a:rPr lang="de-DE" altLang="de-DE"/>
              <a:t>Ein neues Projekt anlegen</a:t>
            </a:r>
            <a:endParaRPr lang="en-US" altLang="de-DE"/>
          </a:p>
        </p:txBody>
      </p:sp>
      <p:pic>
        <p:nvPicPr>
          <p:cNvPr id="47108" name="Picture 102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1143000"/>
            <a:ext cx="4095750" cy="4095750"/>
          </a:xfrm>
          <a:noFill/>
        </p:spPr>
      </p:pic>
      <p:pic>
        <p:nvPicPr>
          <p:cNvPr id="47109" name="Picture 102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40163" y="2230438"/>
            <a:ext cx="4097337" cy="4097337"/>
          </a:xfrm>
          <a:noFill/>
        </p:spPr>
      </p:pic>
      <p:sp>
        <p:nvSpPr>
          <p:cNvPr id="47110" name="Rectangle 1029"/>
          <p:cNvSpPr>
            <a:spLocks noChangeArrowheads="1"/>
          </p:cNvSpPr>
          <p:nvPr/>
        </p:nvSpPr>
        <p:spPr bwMode="auto">
          <a:xfrm>
            <a:off x="2806700" y="4932363"/>
            <a:ext cx="609600" cy="18097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47111" name="Rectangle 1030"/>
          <p:cNvSpPr>
            <a:spLocks noChangeArrowheads="1"/>
          </p:cNvSpPr>
          <p:nvPr/>
        </p:nvSpPr>
        <p:spPr bwMode="auto">
          <a:xfrm>
            <a:off x="6551613" y="6027738"/>
            <a:ext cx="609600" cy="18097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47112" name="Rectangle 1031"/>
          <p:cNvSpPr>
            <a:spLocks noChangeArrowheads="1"/>
          </p:cNvSpPr>
          <p:nvPr/>
        </p:nvSpPr>
        <p:spPr bwMode="auto">
          <a:xfrm>
            <a:off x="4572000" y="3074988"/>
            <a:ext cx="3209925" cy="18097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A497379-94BC-DE45-AF91-59A238718993}" type="slidenum">
              <a:rPr lang="de-DE" altLang="de-DE" sz="800" b="0">
                <a:solidFill>
                  <a:srgbClr val="969696"/>
                </a:solidFill>
              </a:rPr>
              <a:pPr eaLnBrk="1" hangingPunct="1"/>
              <a:t>45</a:t>
            </a:fld>
            <a:endParaRPr lang="de-DE" altLang="de-DE" sz="800" b="0">
              <a:solidFill>
                <a:srgbClr val="969696"/>
              </a:solidFill>
            </a:endParaRPr>
          </a:p>
        </p:txBody>
      </p:sp>
      <p:sp>
        <p:nvSpPr>
          <p:cNvPr id="48131" name="Rectangle 1026"/>
          <p:cNvSpPr>
            <a:spLocks noGrp="1" noChangeArrowheads="1"/>
          </p:cNvSpPr>
          <p:nvPr>
            <p:ph type="title"/>
          </p:nvPr>
        </p:nvSpPr>
        <p:spPr/>
        <p:txBody>
          <a:bodyPr/>
          <a:lstStyle/>
          <a:p>
            <a:pPr eaLnBrk="1" hangingPunct="1"/>
            <a:r>
              <a:rPr lang="de-DE" altLang="de-DE"/>
              <a:t>Ein neues Paket anlegen</a:t>
            </a:r>
            <a:endParaRPr lang="en-US" altLang="de-DE"/>
          </a:p>
        </p:txBody>
      </p:sp>
      <p:pic>
        <p:nvPicPr>
          <p:cNvPr id="48132" name="Picture 10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828800"/>
            <a:ext cx="4114800" cy="3690938"/>
          </a:xfrm>
          <a:noFill/>
        </p:spPr>
      </p:pic>
      <p:sp>
        <p:nvSpPr>
          <p:cNvPr id="48133" name="Rectangle 1028"/>
          <p:cNvSpPr>
            <a:spLocks noChangeArrowheads="1"/>
          </p:cNvSpPr>
          <p:nvPr/>
        </p:nvSpPr>
        <p:spPr bwMode="auto">
          <a:xfrm>
            <a:off x="2362200" y="2832100"/>
            <a:ext cx="3251200" cy="5207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48134" name="Rectangle 1029"/>
          <p:cNvSpPr>
            <a:spLocks noChangeArrowheads="1"/>
          </p:cNvSpPr>
          <p:nvPr/>
        </p:nvSpPr>
        <p:spPr bwMode="auto">
          <a:xfrm>
            <a:off x="4800600" y="5181600"/>
            <a:ext cx="701675" cy="20796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61972893-1A4F-4048-8B2D-4C052F933009}" type="slidenum">
              <a:rPr lang="de-DE" altLang="de-DE" sz="800" b="0">
                <a:solidFill>
                  <a:srgbClr val="969696"/>
                </a:solidFill>
              </a:rPr>
              <a:pPr eaLnBrk="1" hangingPunct="1"/>
              <a:t>46</a:t>
            </a:fld>
            <a:endParaRPr lang="de-DE" altLang="de-DE" sz="800" b="0">
              <a:solidFill>
                <a:srgbClr val="969696"/>
              </a:solidFill>
            </a:endParaRPr>
          </a:p>
        </p:txBody>
      </p:sp>
      <p:sp>
        <p:nvSpPr>
          <p:cNvPr id="49155" name="Rectangle 1026"/>
          <p:cNvSpPr>
            <a:spLocks noGrp="1" noChangeArrowheads="1"/>
          </p:cNvSpPr>
          <p:nvPr>
            <p:ph type="title"/>
          </p:nvPr>
        </p:nvSpPr>
        <p:spPr/>
        <p:txBody>
          <a:bodyPr/>
          <a:lstStyle/>
          <a:p>
            <a:pPr eaLnBrk="1" hangingPunct="1"/>
            <a:r>
              <a:rPr lang="de-DE" altLang="de-DE"/>
              <a:t>Eine neue Klasse anlegen</a:t>
            </a:r>
            <a:endParaRPr lang="en-US" altLang="de-DE"/>
          </a:p>
        </p:txBody>
      </p:sp>
      <p:pic>
        <p:nvPicPr>
          <p:cNvPr id="49156" name="Picture 10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25675" y="1119188"/>
            <a:ext cx="4691063" cy="5205412"/>
          </a:xfrm>
          <a:noFill/>
        </p:spPr>
      </p:pic>
      <p:sp>
        <p:nvSpPr>
          <p:cNvPr id="49157" name="Rectangle 1028"/>
          <p:cNvSpPr>
            <a:spLocks noChangeArrowheads="1"/>
          </p:cNvSpPr>
          <p:nvPr/>
        </p:nvSpPr>
        <p:spPr bwMode="auto">
          <a:xfrm>
            <a:off x="3306763" y="3036888"/>
            <a:ext cx="2698750" cy="18097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49158" name="Rectangle 1029"/>
          <p:cNvSpPr>
            <a:spLocks noChangeArrowheads="1"/>
          </p:cNvSpPr>
          <p:nvPr/>
        </p:nvSpPr>
        <p:spPr bwMode="auto">
          <a:xfrm>
            <a:off x="3255963" y="4775200"/>
            <a:ext cx="1889125" cy="22066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49159" name="Rectangle 1030"/>
          <p:cNvSpPr>
            <a:spLocks noChangeArrowheads="1"/>
          </p:cNvSpPr>
          <p:nvPr/>
        </p:nvSpPr>
        <p:spPr bwMode="auto">
          <a:xfrm>
            <a:off x="2300288" y="2044700"/>
            <a:ext cx="3744912" cy="5207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6AF3083-0C00-EB40-8102-BECC23E372F2}" type="slidenum">
              <a:rPr lang="de-DE" altLang="de-DE" sz="800" b="0">
                <a:solidFill>
                  <a:srgbClr val="969696"/>
                </a:solidFill>
              </a:rPr>
              <a:pPr eaLnBrk="1" hangingPunct="1"/>
              <a:t>47</a:t>
            </a:fld>
            <a:endParaRPr lang="de-DE" altLang="de-DE" sz="800" b="0">
              <a:solidFill>
                <a:srgbClr val="969696"/>
              </a:solidFill>
            </a:endParaRPr>
          </a:p>
        </p:txBody>
      </p:sp>
      <p:sp>
        <p:nvSpPr>
          <p:cNvPr id="50179" name="Rectangle 2"/>
          <p:cNvSpPr>
            <a:spLocks noGrp="1" noChangeArrowheads="1"/>
          </p:cNvSpPr>
          <p:nvPr>
            <p:ph type="title"/>
          </p:nvPr>
        </p:nvSpPr>
        <p:spPr/>
        <p:txBody>
          <a:bodyPr/>
          <a:lstStyle/>
          <a:p>
            <a:pPr eaLnBrk="1" hangingPunct="1"/>
            <a:r>
              <a:rPr lang="de-DE" altLang="de-DE"/>
              <a:t>Die Symbolleiste</a:t>
            </a:r>
            <a:endParaRPr lang="en-US" altLang="de-DE"/>
          </a:p>
        </p:txBody>
      </p:sp>
      <p:pic>
        <p:nvPicPr>
          <p:cNvPr id="50180" name="Picture 3" descr="Eclipse_Le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1182688"/>
            <a:ext cx="58562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0" name="Rectangle 4"/>
          <p:cNvSpPr>
            <a:spLocks noChangeArrowheads="1"/>
          </p:cNvSpPr>
          <p:nvPr/>
        </p:nvSpPr>
        <p:spPr bwMode="auto">
          <a:xfrm>
            <a:off x="1820863" y="1190625"/>
            <a:ext cx="492125" cy="3365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4741" name="Rectangle 5"/>
          <p:cNvSpPr>
            <a:spLocks noChangeArrowheads="1"/>
          </p:cNvSpPr>
          <p:nvPr/>
        </p:nvSpPr>
        <p:spPr bwMode="auto">
          <a:xfrm>
            <a:off x="3448050" y="1185863"/>
            <a:ext cx="530225" cy="33813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4742" name="Rectangle 6"/>
          <p:cNvSpPr>
            <a:spLocks noChangeArrowheads="1"/>
          </p:cNvSpPr>
          <p:nvPr/>
        </p:nvSpPr>
        <p:spPr bwMode="auto">
          <a:xfrm>
            <a:off x="3989388" y="1184275"/>
            <a:ext cx="490537" cy="33813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grpSp>
        <p:nvGrpSpPr>
          <p:cNvPr id="2" name="Group 7"/>
          <p:cNvGrpSpPr>
            <a:grpSpLocks/>
          </p:cNvGrpSpPr>
          <p:nvPr/>
        </p:nvGrpSpPr>
        <p:grpSpPr bwMode="auto">
          <a:xfrm>
            <a:off x="550863" y="1514475"/>
            <a:ext cx="1714500" cy="2632075"/>
            <a:chOff x="347" y="954"/>
            <a:chExt cx="1080" cy="1658"/>
          </a:xfrm>
        </p:grpSpPr>
        <p:pic>
          <p:nvPicPr>
            <p:cNvPr id="50193" name="Picture 8" descr="Eclipse_Anle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 y="1268"/>
              <a:ext cx="1080"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4" name="Line 9"/>
            <p:cNvSpPr>
              <a:spLocks noChangeShapeType="1"/>
            </p:cNvSpPr>
            <p:nvPr/>
          </p:nvSpPr>
          <p:spPr bwMode="auto">
            <a:xfrm flipH="1">
              <a:off x="839" y="954"/>
              <a:ext cx="469" cy="321"/>
            </a:xfrm>
            <a:prstGeom prst="line">
              <a:avLst/>
            </a:prstGeom>
            <a:noFill/>
            <a:ln w="25400">
              <a:solidFill>
                <a:srgbClr val="0000FF"/>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grpSp>
      <p:grpSp>
        <p:nvGrpSpPr>
          <p:cNvPr id="3" name="Group 10"/>
          <p:cNvGrpSpPr>
            <a:grpSpLocks/>
          </p:cNvGrpSpPr>
          <p:nvPr/>
        </p:nvGrpSpPr>
        <p:grpSpPr bwMode="auto">
          <a:xfrm>
            <a:off x="2432050" y="1514475"/>
            <a:ext cx="3009900" cy="3794125"/>
            <a:chOff x="1532" y="954"/>
            <a:chExt cx="1896" cy="2390"/>
          </a:xfrm>
        </p:grpSpPr>
        <p:pic>
          <p:nvPicPr>
            <p:cNvPr id="50191" name="Picture 11" descr="Eclipse_Debu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 y="1268"/>
              <a:ext cx="1896" cy="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2" name="Line 12"/>
            <p:cNvSpPr>
              <a:spLocks noChangeShapeType="1"/>
            </p:cNvSpPr>
            <p:nvPr/>
          </p:nvSpPr>
          <p:spPr bwMode="auto">
            <a:xfrm flipH="1">
              <a:off x="1917" y="954"/>
              <a:ext cx="420" cy="321"/>
            </a:xfrm>
            <a:prstGeom prst="line">
              <a:avLst/>
            </a:prstGeom>
            <a:noFill/>
            <a:ln w="25400">
              <a:solidFill>
                <a:srgbClr val="0000FF"/>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grpSp>
      <p:grpSp>
        <p:nvGrpSpPr>
          <p:cNvPr id="4" name="Group 13"/>
          <p:cNvGrpSpPr>
            <a:grpSpLocks/>
          </p:cNvGrpSpPr>
          <p:nvPr/>
        </p:nvGrpSpPr>
        <p:grpSpPr bwMode="auto">
          <a:xfrm>
            <a:off x="4219575" y="1528763"/>
            <a:ext cx="4438650" cy="3797300"/>
            <a:chOff x="2658" y="963"/>
            <a:chExt cx="2796" cy="2392"/>
          </a:xfrm>
        </p:grpSpPr>
        <p:pic>
          <p:nvPicPr>
            <p:cNvPr id="50189" name="Picture 14" descr="Eclipse_Ausführ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1273"/>
              <a:ext cx="1902"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0" name="Line 15"/>
            <p:cNvSpPr>
              <a:spLocks noChangeShapeType="1"/>
            </p:cNvSpPr>
            <p:nvPr/>
          </p:nvSpPr>
          <p:spPr bwMode="auto">
            <a:xfrm>
              <a:off x="2658" y="963"/>
              <a:ext cx="1291" cy="321"/>
            </a:xfrm>
            <a:prstGeom prst="line">
              <a:avLst/>
            </a:prstGeom>
            <a:noFill/>
            <a:ln w="25400">
              <a:solidFill>
                <a:srgbClr val="0000FF"/>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grpSp>
      <p:sp>
        <p:nvSpPr>
          <p:cNvPr id="244752" name="Rectangle 16"/>
          <p:cNvSpPr>
            <a:spLocks noChangeArrowheads="1"/>
          </p:cNvSpPr>
          <p:nvPr/>
        </p:nvSpPr>
        <p:spPr bwMode="auto">
          <a:xfrm>
            <a:off x="5148263" y="1187450"/>
            <a:ext cx="1287462" cy="33655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244753" name="Rectangle 17"/>
          <p:cNvSpPr>
            <a:spLocks noChangeArrowheads="1"/>
          </p:cNvSpPr>
          <p:nvPr/>
        </p:nvSpPr>
        <p:spPr bwMode="auto">
          <a:xfrm>
            <a:off x="2336800" y="1184275"/>
            <a:ext cx="1000125" cy="33655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447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4474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4474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heckerboard(across)">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44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P spid="244742" grpId="0" animBg="1"/>
      <p:bldP spid="244752" grpId="0" animBg="1"/>
      <p:bldP spid="2447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de-DE" altLang="de-DE" dirty="0"/>
              <a:t>Einführung in die Programmierung</a:t>
            </a:r>
          </a:p>
        </p:txBody>
      </p:sp>
      <p:sp>
        <p:nvSpPr>
          <p:cNvPr id="51203" name="Rectangle 3"/>
          <p:cNvSpPr>
            <a:spLocks noGrp="1" noChangeArrowheads="1"/>
          </p:cNvSpPr>
          <p:nvPr>
            <p:ph type="subTitle" idx="1"/>
          </p:nvPr>
        </p:nvSpPr>
        <p:spPr/>
        <p:txBody>
          <a:bodyPr/>
          <a:lstStyle/>
          <a:p>
            <a:pPr eaLnBrk="1" hangingPunct="1"/>
            <a:r>
              <a:rPr lang="de-DE" altLang="de-DE"/>
              <a:t>Kapitel 3</a:t>
            </a:r>
            <a:br>
              <a:rPr lang="de-DE" altLang="de-DE"/>
            </a:br>
            <a:r>
              <a:rPr lang="de-DE" altLang="de-DE"/>
              <a:t>Datentypen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43523395-DF79-E24C-B64C-1952FDA622EB}" type="slidenum">
              <a:rPr lang="de-DE" altLang="de-DE" sz="800" b="0">
                <a:solidFill>
                  <a:srgbClr val="969696"/>
                </a:solidFill>
              </a:rPr>
              <a:pPr eaLnBrk="1" hangingPunct="1"/>
              <a:t>49</a:t>
            </a:fld>
            <a:endParaRPr lang="de-DE" altLang="de-DE" sz="800" b="0">
              <a:solidFill>
                <a:srgbClr val="969696"/>
              </a:solidFill>
            </a:endParaRPr>
          </a:p>
        </p:txBody>
      </p:sp>
      <p:sp>
        <p:nvSpPr>
          <p:cNvPr id="52227" name="Rectangle 2"/>
          <p:cNvSpPr>
            <a:spLocks noGrp="1" noChangeArrowheads="1"/>
          </p:cNvSpPr>
          <p:nvPr>
            <p:ph type="title"/>
          </p:nvPr>
        </p:nvSpPr>
        <p:spPr/>
        <p:txBody>
          <a:bodyPr/>
          <a:lstStyle/>
          <a:p>
            <a:pPr eaLnBrk="1" hangingPunct="1"/>
            <a:r>
              <a:rPr lang="de-DE" altLang="de-DE"/>
              <a:t>Themenüberblick</a:t>
            </a:r>
          </a:p>
        </p:txBody>
      </p:sp>
      <p:pic>
        <p:nvPicPr>
          <p:cNvPr id="52228" name="Picture 3"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29" name="Group 20"/>
          <p:cNvGrpSpPr>
            <a:grpSpLocks/>
          </p:cNvGrpSpPr>
          <p:nvPr/>
        </p:nvGrpSpPr>
        <p:grpSpPr bwMode="auto">
          <a:xfrm>
            <a:off x="360363" y="1295400"/>
            <a:ext cx="7970837" cy="4672013"/>
            <a:chOff x="227" y="816"/>
            <a:chExt cx="5021" cy="2943"/>
          </a:xfrm>
        </p:grpSpPr>
        <p:sp>
          <p:nvSpPr>
            <p:cNvPr id="52230" name="Freeform 5"/>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52231" name="Text Box 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52232" name="Text Box 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52233" name="Text Box 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Datentypen</a:t>
              </a:r>
            </a:p>
          </p:txBody>
        </p:sp>
        <p:sp>
          <p:nvSpPr>
            <p:cNvPr id="52234" name="Text Box 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Ausdrücke &amp; Anweisungen</a:t>
              </a:r>
            </a:p>
          </p:txBody>
        </p:sp>
        <p:sp>
          <p:nvSpPr>
            <p:cNvPr id="52235" name="Text Box 1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Objektorientierung</a:t>
              </a:r>
            </a:p>
          </p:txBody>
        </p:sp>
        <p:sp>
          <p:nvSpPr>
            <p:cNvPr id="52236" name="Text Box 1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Vererbung</a:t>
              </a:r>
            </a:p>
          </p:txBody>
        </p:sp>
        <p:sp>
          <p:nvSpPr>
            <p:cNvPr id="52237" name="Text Box 1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Interfaces</a:t>
              </a:r>
            </a:p>
          </p:txBody>
        </p:sp>
        <p:sp>
          <p:nvSpPr>
            <p:cNvPr id="52238" name="Oval 1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52239" name="Oval 1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52240" name="Oval 15"/>
            <p:cNvSpPr>
              <a:spLocks noChangeArrowheads="1"/>
            </p:cNvSpPr>
            <p:nvPr/>
          </p:nvSpPr>
          <p:spPr bwMode="auto">
            <a:xfrm>
              <a:off x="4032" y="1680"/>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3</a:t>
              </a:r>
            </a:p>
          </p:txBody>
        </p:sp>
        <p:sp>
          <p:nvSpPr>
            <p:cNvPr id="52241" name="Oval 16"/>
            <p:cNvSpPr>
              <a:spLocks noChangeArrowheads="1"/>
            </p:cNvSpPr>
            <p:nvPr/>
          </p:nvSpPr>
          <p:spPr bwMode="auto">
            <a:xfrm>
              <a:off x="2016" y="21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4</a:t>
              </a:r>
            </a:p>
          </p:txBody>
        </p:sp>
        <p:sp>
          <p:nvSpPr>
            <p:cNvPr id="52242" name="Oval 17"/>
            <p:cNvSpPr>
              <a:spLocks noChangeArrowheads="1"/>
            </p:cNvSpPr>
            <p:nvPr/>
          </p:nvSpPr>
          <p:spPr bwMode="auto">
            <a:xfrm>
              <a:off x="480" y="2448"/>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5</a:t>
              </a:r>
            </a:p>
          </p:txBody>
        </p:sp>
        <p:sp>
          <p:nvSpPr>
            <p:cNvPr id="52243" name="Oval 18"/>
            <p:cNvSpPr>
              <a:spLocks noChangeArrowheads="1"/>
            </p:cNvSpPr>
            <p:nvPr/>
          </p:nvSpPr>
          <p:spPr bwMode="auto">
            <a:xfrm>
              <a:off x="1680" y="2976"/>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6</a:t>
              </a:r>
            </a:p>
          </p:txBody>
        </p:sp>
        <p:sp>
          <p:nvSpPr>
            <p:cNvPr id="52244" name="Oval 19"/>
            <p:cNvSpPr>
              <a:spLocks noChangeArrowheads="1"/>
            </p:cNvSpPr>
            <p:nvPr/>
          </p:nvSpPr>
          <p:spPr bwMode="auto">
            <a:xfrm>
              <a:off x="3024" y="33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7</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E584387-07E5-FE41-BB62-BC9E54126FFA}" type="slidenum">
              <a:rPr lang="de-DE" altLang="de-DE" sz="800" b="0">
                <a:solidFill>
                  <a:srgbClr val="969696"/>
                </a:solidFill>
              </a:rPr>
              <a:pPr eaLnBrk="1" hangingPunct="1"/>
              <a:t>5</a:t>
            </a:fld>
            <a:endParaRPr lang="de-DE" altLang="de-DE" sz="800" b="0">
              <a:solidFill>
                <a:srgbClr val="969696"/>
              </a:solidFill>
            </a:endParaRPr>
          </a:p>
        </p:txBody>
      </p:sp>
      <p:sp>
        <p:nvSpPr>
          <p:cNvPr id="7171" name="Rectangle 2"/>
          <p:cNvSpPr>
            <a:spLocks noGrp="1" noChangeArrowheads="1"/>
          </p:cNvSpPr>
          <p:nvPr>
            <p:ph type="title"/>
          </p:nvPr>
        </p:nvSpPr>
        <p:spPr/>
        <p:txBody>
          <a:bodyPr/>
          <a:lstStyle/>
          <a:p>
            <a:pPr eaLnBrk="1" hangingPunct="1"/>
            <a:r>
              <a:rPr lang="de-DE" altLang="de-DE"/>
              <a:t>Lernziele</a:t>
            </a:r>
          </a:p>
        </p:txBody>
      </p:sp>
      <p:sp>
        <p:nvSpPr>
          <p:cNvPr id="7172" name="Rectangle 3"/>
          <p:cNvSpPr>
            <a:spLocks noGrp="1" noChangeArrowheads="1"/>
          </p:cNvSpPr>
          <p:nvPr>
            <p:ph type="body" idx="1"/>
          </p:nvPr>
        </p:nvSpPr>
        <p:spPr/>
        <p:txBody>
          <a:bodyPr/>
          <a:lstStyle/>
          <a:p>
            <a:pPr lvl="1" eaLnBrk="1" hangingPunct="1"/>
            <a:r>
              <a:rPr lang="de-DE" altLang="de-DE"/>
              <a:t>Sie können den Begriff Algorithmus definieren</a:t>
            </a:r>
          </a:p>
          <a:p>
            <a:pPr lvl="1" eaLnBrk="1" hangingPunct="1"/>
            <a:r>
              <a:rPr lang="de-DE" altLang="de-DE"/>
              <a:t>Sie kennen die Eigenschaften und Bestandteile von Algorithmen</a:t>
            </a:r>
          </a:p>
          <a:p>
            <a:pPr lvl="1" eaLnBrk="1" hangingPunct="1"/>
            <a:r>
              <a:rPr lang="de-DE" altLang="de-DE"/>
              <a:t>Sie können die Grundbegriffe der Programmierung nennen und einsetzen</a:t>
            </a:r>
          </a:p>
          <a:p>
            <a:pPr lvl="1" eaLnBrk="1" hangingPunct="1"/>
            <a:r>
              <a:rPr lang="de-DE" altLang="de-DE"/>
              <a:t>Sie kennen unterschiedliche Darstellungsformen von Algorithmen</a:t>
            </a:r>
          </a:p>
          <a:p>
            <a:pPr lvl="1" eaLnBrk="1" hangingPunct="1"/>
            <a:r>
              <a:rPr lang="de-DE" altLang="de-DE"/>
              <a:t>Sie können einfache Algorithmen in Form von Pseudocode, Programmablaufplänen und Struktogrammen darstellen</a:t>
            </a:r>
          </a:p>
        </p:txBody>
      </p:sp>
      <p:pic>
        <p:nvPicPr>
          <p:cNvPr id="7173" name="Picture 6"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439C2BCB-E08A-FE4C-8688-6E1069699A11}" type="slidenum">
              <a:rPr lang="de-DE" altLang="de-DE" sz="800" b="0">
                <a:solidFill>
                  <a:srgbClr val="969696"/>
                </a:solidFill>
              </a:rPr>
              <a:pPr eaLnBrk="1" hangingPunct="1"/>
              <a:t>50</a:t>
            </a:fld>
            <a:endParaRPr lang="de-DE" altLang="de-DE" sz="800" b="0">
              <a:solidFill>
                <a:srgbClr val="969696"/>
              </a:solidFill>
            </a:endParaRPr>
          </a:p>
        </p:txBody>
      </p:sp>
      <p:sp>
        <p:nvSpPr>
          <p:cNvPr id="53251" name="Rectangle 2"/>
          <p:cNvSpPr>
            <a:spLocks noGrp="1" noChangeArrowheads="1"/>
          </p:cNvSpPr>
          <p:nvPr>
            <p:ph type="title"/>
          </p:nvPr>
        </p:nvSpPr>
        <p:spPr/>
        <p:txBody>
          <a:bodyPr/>
          <a:lstStyle/>
          <a:p>
            <a:pPr eaLnBrk="1" hangingPunct="1"/>
            <a:r>
              <a:rPr lang="de-DE" altLang="de-DE"/>
              <a:t>Lernziele</a:t>
            </a:r>
          </a:p>
        </p:txBody>
      </p:sp>
      <p:sp>
        <p:nvSpPr>
          <p:cNvPr id="53252" name="Rectangle 3"/>
          <p:cNvSpPr>
            <a:spLocks noGrp="1" noChangeArrowheads="1"/>
          </p:cNvSpPr>
          <p:nvPr>
            <p:ph type="body" idx="1"/>
          </p:nvPr>
        </p:nvSpPr>
        <p:spPr/>
        <p:txBody>
          <a:bodyPr/>
          <a:lstStyle/>
          <a:p>
            <a:pPr lvl="1" eaLnBrk="1" hangingPunct="1"/>
            <a:r>
              <a:rPr lang="de-DE" altLang="de-DE"/>
              <a:t>Sie kennen die unterschiedlichen einfachen Datentypen in Java</a:t>
            </a:r>
          </a:p>
          <a:p>
            <a:pPr lvl="1" eaLnBrk="1" hangingPunct="1"/>
            <a:r>
              <a:rPr lang="de-DE" altLang="de-DE"/>
              <a:t>Sie kennen die Wertebereiche der jeweiligen Datentypen</a:t>
            </a:r>
          </a:p>
          <a:p>
            <a:pPr lvl="1" eaLnBrk="1" hangingPunct="1"/>
            <a:r>
              <a:rPr lang="de-DE" altLang="de-DE"/>
              <a:t>Sie können Variablen und Konstanten in Java deklarieren</a:t>
            </a:r>
          </a:p>
          <a:p>
            <a:pPr lvl="1" eaLnBrk="1" hangingPunct="1"/>
            <a:r>
              <a:rPr lang="de-DE" altLang="de-DE"/>
              <a:t>Sie kennen die unterschiedlichen Literale</a:t>
            </a:r>
          </a:p>
          <a:p>
            <a:pPr lvl="1" eaLnBrk="1" hangingPunct="1"/>
            <a:r>
              <a:rPr lang="de-DE" altLang="de-DE"/>
              <a:t>Sie kennen unterschiedliche Standard-Escape-Sequenzen und können diese einsetzen</a:t>
            </a:r>
          </a:p>
          <a:p>
            <a:pPr lvl="1" eaLnBrk="1" hangingPunct="1"/>
            <a:r>
              <a:rPr lang="de-DE" altLang="de-DE"/>
              <a:t>Sie kennen die Konvertierungsvorschriften bezüglich der einfachen Datentypen</a:t>
            </a:r>
          </a:p>
          <a:p>
            <a:pPr lvl="1" eaLnBrk="1" hangingPunct="1"/>
            <a:r>
              <a:rPr lang="de-DE" altLang="de-DE"/>
              <a:t>Sie können den Aufbau von Arrays beschreiben</a:t>
            </a:r>
          </a:p>
          <a:p>
            <a:pPr lvl="1" eaLnBrk="1" hangingPunct="1"/>
            <a:r>
              <a:rPr lang="de-DE" altLang="de-DE"/>
              <a:t>Sie können Arrays in Java deklarieren</a:t>
            </a:r>
          </a:p>
          <a:p>
            <a:pPr lvl="1" eaLnBrk="1" hangingPunct="1"/>
            <a:r>
              <a:rPr lang="de-DE" altLang="de-DE"/>
              <a:t>Sie kennen den theoretischen Umgang mit</a:t>
            </a:r>
            <a:br>
              <a:rPr lang="de-DE" altLang="de-DE"/>
            </a:br>
            <a:r>
              <a:rPr lang="de-DE" altLang="de-DE"/>
              <a:t>Referenzdatentypen</a:t>
            </a:r>
          </a:p>
          <a:p>
            <a:pPr lvl="1" eaLnBrk="1" hangingPunct="1"/>
            <a:r>
              <a:rPr lang="de-DE" altLang="de-DE"/>
              <a:t>Sie kennen die speziellen Referenzdatentypen</a:t>
            </a:r>
            <a:br>
              <a:rPr lang="de-DE" altLang="de-DE"/>
            </a:br>
            <a:r>
              <a:rPr lang="de-DE" altLang="de-DE"/>
              <a:t>Array und String</a:t>
            </a:r>
          </a:p>
        </p:txBody>
      </p:sp>
      <p:pic>
        <p:nvPicPr>
          <p:cNvPr id="53253" name="Picture 4"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E664F5B-5C83-7248-8AB7-FDA70BE4C223}" type="slidenum">
              <a:rPr lang="de-DE" altLang="de-DE" sz="800" b="0">
                <a:solidFill>
                  <a:srgbClr val="969696"/>
                </a:solidFill>
              </a:rPr>
              <a:pPr eaLnBrk="1" hangingPunct="1"/>
              <a:t>51</a:t>
            </a:fld>
            <a:endParaRPr lang="de-DE" altLang="de-DE" sz="800" b="0">
              <a:solidFill>
                <a:srgbClr val="969696"/>
              </a:solidFill>
            </a:endParaRPr>
          </a:p>
        </p:txBody>
      </p:sp>
      <p:sp>
        <p:nvSpPr>
          <p:cNvPr id="54275" name="Rectangle 2"/>
          <p:cNvSpPr>
            <a:spLocks noGrp="1" noChangeArrowheads="1"/>
          </p:cNvSpPr>
          <p:nvPr>
            <p:ph type="title"/>
          </p:nvPr>
        </p:nvSpPr>
        <p:spPr/>
        <p:txBody>
          <a:bodyPr/>
          <a:lstStyle/>
          <a:p>
            <a:pPr eaLnBrk="1" hangingPunct="1"/>
            <a:r>
              <a:rPr lang="de-DE" altLang="de-DE"/>
              <a:t>Variablen und Datentypen</a:t>
            </a:r>
          </a:p>
        </p:txBody>
      </p:sp>
      <p:pic>
        <p:nvPicPr>
          <p:cNvPr id="54276" name="Picture 4" descr="primitivedatentyp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066800"/>
            <a:ext cx="723900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0179E31-0CEE-F847-BF00-F74C52744761}" type="slidenum">
              <a:rPr lang="de-DE" altLang="de-DE" sz="800" b="0">
                <a:solidFill>
                  <a:srgbClr val="969696"/>
                </a:solidFill>
              </a:rPr>
              <a:pPr eaLnBrk="1" hangingPunct="1"/>
              <a:t>52</a:t>
            </a:fld>
            <a:endParaRPr lang="de-DE" altLang="de-DE" sz="800" b="0">
              <a:solidFill>
                <a:srgbClr val="969696"/>
              </a:solidFill>
            </a:endParaRPr>
          </a:p>
        </p:txBody>
      </p:sp>
      <p:sp>
        <p:nvSpPr>
          <p:cNvPr id="55299" name="Rectangle 2"/>
          <p:cNvSpPr>
            <a:spLocks noGrp="1" noChangeArrowheads="1"/>
          </p:cNvSpPr>
          <p:nvPr>
            <p:ph type="title"/>
          </p:nvPr>
        </p:nvSpPr>
        <p:spPr/>
        <p:txBody>
          <a:bodyPr/>
          <a:lstStyle/>
          <a:p>
            <a:pPr eaLnBrk="1" hangingPunct="1"/>
            <a:r>
              <a:rPr lang="de-DE" altLang="de-DE"/>
              <a:t>Variablen und Datentypen</a:t>
            </a:r>
          </a:p>
        </p:txBody>
      </p:sp>
      <p:sp>
        <p:nvSpPr>
          <p:cNvPr id="55300" name="Rectangle 3"/>
          <p:cNvSpPr>
            <a:spLocks noGrp="1" noChangeArrowheads="1"/>
          </p:cNvSpPr>
          <p:nvPr>
            <p:ph type="body" idx="1"/>
          </p:nvPr>
        </p:nvSpPr>
        <p:spPr/>
        <p:txBody>
          <a:bodyPr/>
          <a:lstStyle/>
          <a:p>
            <a:pPr lvl="1" eaLnBrk="1" hangingPunct="1"/>
            <a:r>
              <a:rPr lang="de-DE" altLang="de-DE"/>
              <a:t>bool‘sche Typen sind Wahrheitswerte: </a:t>
            </a:r>
            <a:r>
              <a:rPr lang="de-DE" altLang="de-DE" i="1"/>
              <a:t>True</a:t>
            </a:r>
            <a:r>
              <a:rPr lang="de-DE" altLang="de-DE"/>
              <a:t> und </a:t>
            </a:r>
            <a:r>
              <a:rPr lang="de-DE" altLang="de-DE" i="1"/>
              <a:t>False</a:t>
            </a:r>
          </a:p>
          <a:p>
            <a:pPr lvl="1" eaLnBrk="1" hangingPunct="1"/>
            <a:endParaRPr lang="de-DE" altLang="de-DE"/>
          </a:p>
          <a:p>
            <a:pPr lvl="1" eaLnBrk="1" hangingPunct="1"/>
            <a:r>
              <a:rPr lang="de-DE" altLang="de-DE"/>
              <a:t>numerische Typen</a:t>
            </a:r>
          </a:p>
          <a:p>
            <a:pPr lvl="2" eaLnBrk="1" hangingPunct="1"/>
            <a:r>
              <a:rPr lang="de-DE" altLang="de-DE"/>
              <a:t>Byte, Short, Integer und Long: Menge der </a:t>
            </a:r>
            <a:r>
              <a:rPr lang="de-DE" altLang="de-DE" i="1"/>
              <a:t>ganzen Zahlen</a:t>
            </a:r>
          </a:p>
          <a:p>
            <a:pPr lvl="2" eaLnBrk="1" hangingPunct="1"/>
            <a:r>
              <a:rPr lang="de-DE" altLang="de-DE"/>
              <a:t>Double und Float: Menge der </a:t>
            </a:r>
            <a:r>
              <a:rPr lang="de-DE" altLang="de-DE" i="1"/>
              <a:t>reellen Zahlen</a:t>
            </a:r>
          </a:p>
          <a:p>
            <a:pPr lvl="1" eaLnBrk="1" hangingPunct="1"/>
            <a:endParaRPr lang="de-DE" altLang="de-DE"/>
          </a:p>
          <a:p>
            <a:pPr lvl="1" eaLnBrk="1" hangingPunct="1"/>
            <a:r>
              <a:rPr lang="de-DE" altLang="de-DE"/>
              <a:t>alphanumerisch</a:t>
            </a:r>
          </a:p>
          <a:p>
            <a:pPr lvl="2" eaLnBrk="1" hangingPunct="1"/>
            <a:r>
              <a:rPr lang="de-DE" altLang="de-DE"/>
              <a:t>Char: Menge der </a:t>
            </a:r>
            <a:r>
              <a:rPr lang="de-DE" altLang="de-DE" i="1"/>
              <a:t>vereinbarten Schriftzeichen</a:t>
            </a:r>
            <a:r>
              <a:rPr lang="de-DE" altLang="de-DE"/>
              <a:t>, z.B. ASCII-Zeichensatz</a:t>
            </a:r>
          </a:p>
          <a:p>
            <a:pPr lvl="1" eaLnBrk="1" hangingPunct="1"/>
            <a:endParaRPr lang="de-DE" altLang="de-DE"/>
          </a:p>
          <a:p>
            <a:pPr lvl="1" eaLnBrk="1" hangingPunct="1"/>
            <a:r>
              <a:rPr lang="de-DE" altLang="de-DE"/>
              <a:t>komplexe Datentypen</a:t>
            </a:r>
          </a:p>
          <a:p>
            <a:pPr lvl="2" eaLnBrk="1" hangingPunct="1"/>
            <a:r>
              <a:rPr lang="de-DE" altLang="de-DE"/>
              <a:t>String: Verkettung von Character-Werten </a:t>
            </a:r>
            <a:r>
              <a:rPr lang="de-DE" altLang="de-DE">
                <a:sym typeface="Wingdings" charset="2"/>
              </a:rPr>
              <a:t> Zeichenketten</a:t>
            </a:r>
          </a:p>
          <a:p>
            <a:pPr lvl="2" eaLnBrk="1" hangingPunct="1"/>
            <a:r>
              <a:rPr lang="de-DE" altLang="de-DE"/>
              <a:t>Array: Definition eines n-dimensionalen Feldes</a:t>
            </a:r>
          </a:p>
          <a:p>
            <a:pPr lvl="2" eaLnBrk="1" hangingPunct="1"/>
            <a:r>
              <a:rPr lang="de-DE" altLang="de-DE"/>
              <a:t>Referenzdatentypen: Individuell definierte Datentypen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C1F5FA7-E518-9644-A451-DF8F64BF8D3C}" type="slidenum">
              <a:rPr lang="de-DE" altLang="de-DE" sz="800" b="0">
                <a:solidFill>
                  <a:srgbClr val="969696"/>
                </a:solidFill>
              </a:rPr>
              <a:pPr eaLnBrk="1" hangingPunct="1"/>
              <a:t>53</a:t>
            </a:fld>
            <a:endParaRPr lang="de-DE" altLang="de-DE" sz="800" b="0">
              <a:solidFill>
                <a:srgbClr val="969696"/>
              </a:solidFill>
            </a:endParaRPr>
          </a:p>
        </p:txBody>
      </p:sp>
      <p:sp>
        <p:nvSpPr>
          <p:cNvPr id="56323" name="Rectangle 2"/>
          <p:cNvSpPr>
            <a:spLocks noGrp="1" noChangeArrowheads="1"/>
          </p:cNvSpPr>
          <p:nvPr>
            <p:ph type="title"/>
          </p:nvPr>
        </p:nvSpPr>
        <p:spPr/>
        <p:txBody>
          <a:bodyPr/>
          <a:lstStyle/>
          <a:p>
            <a:pPr eaLnBrk="1" hangingPunct="1"/>
            <a:r>
              <a:rPr lang="de-DE" altLang="de-DE"/>
              <a:t>Wertebereiche und Speicherverbrauch</a:t>
            </a:r>
          </a:p>
        </p:txBody>
      </p:sp>
      <p:graphicFrame>
        <p:nvGraphicFramePr>
          <p:cNvPr id="267332" name="Group 68"/>
          <p:cNvGraphicFramePr>
            <a:graphicFrameLocks noGrp="1"/>
          </p:cNvGraphicFramePr>
          <p:nvPr>
            <p:ph idx="1"/>
          </p:nvPr>
        </p:nvGraphicFramePr>
        <p:xfrm>
          <a:off x="457200" y="1268413"/>
          <a:ext cx="8229600" cy="5108577"/>
        </p:xfrm>
        <a:graphic>
          <a:graphicData uri="http://schemas.openxmlformats.org/drawingml/2006/table">
            <a:tbl>
              <a:tblPr/>
              <a:tblGrid>
                <a:gridCol w="1377950"/>
                <a:gridCol w="1800225"/>
                <a:gridCol w="5051425"/>
              </a:tblGrid>
              <a:tr h="50644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Typname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Länge in Byte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Wertebereich</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boolean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true, false</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char</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Alle Unicode-Zeichen</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byte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-2</a:t>
                      </a:r>
                      <a:r>
                        <a:rPr kumimoji="0" lang="de-DE" sz="1600" b="0" i="0" u="none" strike="noStrike" cap="none" normalizeH="0" baseline="30000" smtClean="0">
                          <a:ln>
                            <a:noFill/>
                          </a:ln>
                          <a:solidFill>
                            <a:schemeClr val="tx1"/>
                          </a:solidFill>
                          <a:effectLst/>
                          <a:latin typeface="Arial" charset="0"/>
                        </a:rPr>
                        <a:t>7</a:t>
                      </a:r>
                      <a:r>
                        <a:rPr kumimoji="0" lang="de-DE" sz="1600" b="0" i="0" u="none" strike="noStrike" cap="none" normalizeH="0" baseline="0" smtClean="0">
                          <a:ln>
                            <a:noFill/>
                          </a:ln>
                          <a:solidFill>
                            <a:schemeClr val="tx1"/>
                          </a:solidFill>
                          <a:effectLst/>
                          <a:latin typeface="Arial" charset="0"/>
                        </a:rPr>
                        <a:t> bis 2</a:t>
                      </a:r>
                      <a:r>
                        <a:rPr kumimoji="0" lang="de-DE" sz="1600" b="0" i="0" u="none" strike="noStrike" cap="none" normalizeH="0" baseline="30000" smtClean="0">
                          <a:ln>
                            <a:noFill/>
                          </a:ln>
                          <a:solidFill>
                            <a:schemeClr val="tx1"/>
                          </a:solidFill>
                          <a:effectLst/>
                          <a:latin typeface="Arial" charset="0"/>
                        </a:rPr>
                        <a:t>7</a:t>
                      </a:r>
                      <a:r>
                        <a:rPr kumimoji="0" lang="de-DE" sz="1600" b="0" i="0" u="none" strike="noStrike" cap="none" normalizeH="0" baseline="0" smtClean="0">
                          <a:ln>
                            <a:noFill/>
                          </a:ln>
                          <a:solidFill>
                            <a:schemeClr val="tx1"/>
                          </a:solidFill>
                          <a:effectLst/>
                          <a:latin typeface="Arial" charset="0"/>
                        </a:rPr>
                        <a:t>-1 (-128 bis 127)</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short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-2</a:t>
                      </a:r>
                      <a:r>
                        <a:rPr kumimoji="0" lang="de-DE" sz="1600" b="0" i="0" u="none" strike="noStrike" cap="none" normalizeH="0" baseline="30000" smtClean="0">
                          <a:ln>
                            <a:noFill/>
                          </a:ln>
                          <a:solidFill>
                            <a:schemeClr val="tx1"/>
                          </a:solidFill>
                          <a:effectLst/>
                          <a:latin typeface="Arial" charset="0"/>
                        </a:rPr>
                        <a:t>15</a:t>
                      </a:r>
                      <a:r>
                        <a:rPr kumimoji="0" lang="de-DE" sz="1600" b="0" i="0" u="none" strike="noStrike" cap="none" normalizeH="0" baseline="0" smtClean="0">
                          <a:ln>
                            <a:noFill/>
                          </a:ln>
                          <a:solidFill>
                            <a:schemeClr val="tx1"/>
                          </a:solidFill>
                          <a:effectLst/>
                          <a:latin typeface="Arial" charset="0"/>
                        </a:rPr>
                        <a:t> bis 2</a:t>
                      </a:r>
                      <a:r>
                        <a:rPr kumimoji="0" lang="de-DE" sz="1600" b="0" i="0" u="none" strike="noStrike" cap="none" normalizeH="0" baseline="30000" smtClean="0">
                          <a:ln>
                            <a:noFill/>
                          </a:ln>
                          <a:solidFill>
                            <a:schemeClr val="tx1"/>
                          </a:solidFill>
                          <a:effectLst/>
                          <a:latin typeface="Arial" charset="0"/>
                        </a:rPr>
                        <a:t>15</a:t>
                      </a:r>
                      <a:r>
                        <a:rPr kumimoji="0" lang="de-DE" sz="1600" b="0" i="0" u="none" strike="noStrike" cap="none" normalizeH="0" baseline="0" smtClean="0">
                          <a:ln>
                            <a:noFill/>
                          </a:ln>
                          <a:solidFill>
                            <a:schemeClr val="tx1"/>
                          </a:solidFill>
                          <a:effectLst/>
                          <a:latin typeface="Arial" charset="0"/>
                        </a:rPr>
                        <a:t>-1 (-32.768 bis 32.767)</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int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4</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-2</a:t>
                      </a:r>
                      <a:r>
                        <a:rPr kumimoji="0" lang="de-DE" sz="1600" b="0" i="0" u="none" strike="noStrike" cap="none" normalizeH="0" baseline="30000" smtClean="0">
                          <a:ln>
                            <a:noFill/>
                          </a:ln>
                          <a:solidFill>
                            <a:schemeClr val="tx1"/>
                          </a:solidFill>
                          <a:effectLst/>
                          <a:latin typeface="Arial" charset="0"/>
                        </a:rPr>
                        <a:t>31</a:t>
                      </a:r>
                      <a:r>
                        <a:rPr kumimoji="0" lang="de-DE" sz="1600" b="0" i="0" u="none" strike="noStrike" cap="none" normalizeH="0" baseline="0" smtClean="0">
                          <a:ln>
                            <a:noFill/>
                          </a:ln>
                          <a:solidFill>
                            <a:schemeClr val="tx1"/>
                          </a:solidFill>
                          <a:effectLst/>
                          <a:latin typeface="Arial" charset="0"/>
                        </a:rPr>
                        <a:t> bis 2</a:t>
                      </a:r>
                      <a:r>
                        <a:rPr kumimoji="0" lang="de-DE" sz="1600" b="0" i="0" u="none" strike="noStrike" cap="none" normalizeH="0" baseline="30000" smtClean="0">
                          <a:ln>
                            <a:noFill/>
                          </a:ln>
                          <a:solidFill>
                            <a:schemeClr val="tx1"/>
                          </a:solidFill>
                          <a:effectLst/>
                          <a:latin typeface="Arial" charset="0"/>
                        </a:rPr>
                        <a:t>31</a:t>
                      </a:r>
                      <a:r>
                        <a:rPr kumimoji="0" lang="de-DE" sz="1600" b="0" i="0" u="none" strike="noStrike" cap="none" normalizeH="0" baseline="0" smtClean="0">
                          <a:ln>
                            <a:noFill/>
                          </a:ln>
                          <a:solidFill>
                            <a:schemeClr val="tx1"/>
                          </a:solidFill>
                          <a:effectLst/>
                          <a:latin typeface="Arial" charset="0"/>
                        </a:rPr>
                        <a:t>-1 (-2.147.483.648 bis 2.147.483.647)</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915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long</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8</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tab pos="1347788" algn="l"/>
                        </a:tabLst>
                      </a:pPr>
                      <a:r>
                        <a:rPr kumimoji="0" lang="de-DE" sz="1600" b="0" i="0" u="none" strike="noStrike" cap="none" normalizeH="0" baseline="0" smtClean="0">
                          <a:ln>
                            <a:noFill/>
                          </a:ln>
                          <a:solidFill>
                            <a:schemeClr val="tx1"/>
                          </a:solidFill>
                          <a:effectLst/>
                          <a:latin typeface="Arial" charset="0"/>
                        </a:rPr>
                        <a:t>-2</a:t>
                      </a:r>
                      <a:r>
                        <a:rPr kumimoji="0" lang="de-DE" sz="1600" b="0" i="0" u="none" strike="noStrike" cap="none" normalizeH="0" baseline="30000" smtClean="0">
                          <a:ln>
                            <a:noFill/>
                          </a:ln>
                          <a:solidFill>
                            <a:schemeClr val="tx1"/>
                          </a:solidFill>
                          <a:effectLst/>
                          <a:latin typeface="Arial" charset="0"/>
                        </a:rPr>
                        <a:t>63</a:t>
                      </a:r>
                      <a:r>
                        <a:rPr kumimoji="0" lang="de-DE" sz="1600" b="0" i="0" u="none" strike="noStrike" cap="none" normalizeH="0" baseline="0" smtClean="0">
                          <a:ln>
                            <a:noFill/>
                          </a:ln>
                          <a:solidFill>
                            <a:schemeClr val="tx1"/>
                          </a:solidFill>
                          <a:effectLst/>
                          <a:latin typeface="Arial" charset="0"/>
                        </a:rPr>
                        <a:t> bis 2</a:t>
                      </a:r>
                      <a:r>
                        <a:rPr kumimoji="0" lang="de-DE" sz="1600" b="0" i="0" u="none" strike="noStrike" cap="none" normalizeH="0" baseline="30000" smtClean="0">
                          <a:ln>
                            <a:noFill/>
                          </a:ln>
                          <a:solidFill>
                            <a:schemeClr val="tx1"/>
                          </a:solidFill>
                          <a:effectLst/>
                          <a:latin typeface="Arial" charset="0"/>
                        </a:rPr>
                        <a:t>63</a:t>
                      </a:r>
                      <a:r>
                        <a:rPr kumimoji="0" lang="de-DE" sz="1600" b="0" i="0" u="none" strike="noStrike" cap="none" normalizeH="0" baseline="0" smtClean="0">
                          <a:ln>
                            <a:noFill/>
                          </a:ln>
                          <a:solidFill>
                            <a:schemeClr val="tx1"/>
                          </a:solidFill>
                          <a:effectLst/>
                          <a:latin typeface="Arial" charset="0"/>
                        </a:rPr>
                        <a:t>-1 (-9.223.372.036.854.775.808 bis 	     	9.223.372.036.854.775.807)</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float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4</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+/- 3.40282347 * 10</a:t>
                      </a:r>
                      <a:r>
                        <a:rPr kumimoji="0" lang="en-US" sz="1600" b="0" i="0" u="none" strike="noStrike" cap="none" normalizeH="0" baseline="30000" smtClean="0">
                          <a:ln>
                            <a:noFill/>
                          </a:ln>
                          <a:solidFill>
                            <a:schemeClr val="tx1"/>
                          </a:solidFill>
                          <a:effectLst/>
                          <a:latin typeface="Arial" charset="0"/>
                          <a:cs typeface="Arial" charset="0"/>
                        </a:rPr>
                        <a:t>38</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471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double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8</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+/- 1.79769313486231570 * 10</a:t>
                      </a:r>
                      <a:r>
                        <a:rPr kumimoji="0" lang="de-DE" sz="1600" b="0" i="0" u="none" strike="noStrike" cap="none" normalizeH="0" baseline="30000" smtClean="0">
                          <a:ln>
                            <a:noFill/>
                          </a:ln>
                          <a:solidFill>
                            <a:schemeClr val="tx1"/>
                          </a:solidFill>
                          <a:effectLst/>
                          <a:latin typeface="Arial" charset="0"/>
                        </a:rPr>
                        <a:t>308</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1BD99F8-69BD-B54C-9165-1036E64E9EBD}" type="slidenum">
              <a:rPr lang="de-DE" altLang="de-DE" sz="800" b="0">
                <a:solidFill>
                  <a:srgbClr val="969696"/>
                </a:solidFill>
              </a:rPr>
              <a:pPr eaLnBrk="1" hangingPunct="1"/>
              <a:t>54</a:t>
            </a:fld>
            <a:endParaRPr lang="de-DE" altLang="de-DE" sz="800" b="0">
              <a:solidFill>
                <a:srgbClr val="969696"/>
              </a:solidFill>
            </a:endParaRPr>
          </a:p>
        </p:txBody>
      </p:sp>
      <p:sp>
        <p:nvSpPr>
          <p:cNvPr id="57347" name="Rectangle 2"/>
          <p:cNvSpPr>
            <a:spLocks noGrp="1" noChangeArrowheads="1"/>
          </p:cNvSpPr>
          <p:nvPr>
            <p:ph type="title"/>
          </p:nvPr>
        </p:nvSpPr>
        <p:spPr/>
        <p:txBody>
          <a:bodyPr/>
          <a:lstStyle/>
          <a:p>
            <a:pPr eaLnBrk="1" hangingPunct="1"/>
            <a:r>
              <a:rPr lang="de-DE" altLang="de-DE"/>
              <a:t>Deklaration von Variablen und Konstanten</a:t>
            </a:r>
          </a:p>
        </p:txBody>
      </p:sp>
      <p:sp>
        <p:nvSpPr>
          <p:cNvPr id="57348" name="Rectangle 3"/>
          <p:cNvSpPr>
            <a:spLocks noGrp="1" noChangeArrowheads="1"/>
          </p:cNvSpPr>
          <p:nvPr>
            <p:ph type="body" idx="1"/>
          </p:nvPr>
        </p:nvSpPr>
        <p:spPr>
          <a:xfrm>
            <a:off x="457200" y="1268413"/>
            <a:ext cx="8229600" cy="5040312"/>
          </a:xfrm>
        </p:spPr>
        <p:txBody>
          <a:bodyPr/>
          <a:lstStyle/>
          <a:p>
            <a:pPr lvl="1" eaLnBrk="1" hangingPunct="1"/>
            <a:r>
              <a:rPr lang="de-DE" altLang="de-DE"/>
              <a:t>Variablen werden durch Datentyp und Variablennamen deklariert</a:t>
            </a:r>
            <a:br>
              <a:rPr lang="de-DE" altLang="de-DE"/>
            </a:br>
            <a:r>
              <a:rPr lang="de-DE" altLang="de-DE" sz="1800" i="1"/>
              <a:t>Typname Variablenname;</a:t>
            </a:r>
          </a:p>
          <a:p>
            <a:pPr lvl="1" eaLnBrk="1" hangingPunct="1"/>
            <a:r>
              <a:rPr lang="de-DE" altLang="de-DE"/>
              <a:t>Beispiele für Variablendeklarationen</a:t>
            </a:r>
          </a:p>
          <a:p>
            <a:pPr marL="922338" lvl="2" indent="-7938" eaLnBrk="1" hangingPunct="1">
              <a:buFont typeface="Wingdings" charset="2"/>
              <a:buNone/>
            </a:pPr>
            <a:r>
              <a:rPr lang="de-DE" altLang="de-DE" i="1"/>
              <a:t>boolean muede;</a:t>
            </a:r>
            <a:br>
              <a:rPr lang="de-DE" altLang="de-DE" i="1"/>
            </a:br>
            <a:r>
              <a:rPr lang="de-DE" altLang="de-DE" i="1"/>
              <a:t>int a;</a:t>
            </a:r>
          </a:p>
          <a:p>
            <a:pPr lvl="1" eaLnBrk="1" hangingPunct="1"/>
            <a:r>
              <a:rPr lang="de-DE" altLang="de-DE"/>
              <a:t>Beispiele für Deklarationen mit Initialisierung</a:t>
            </a:r>
          </a:p>
          <a:p>
            <a:pPr marL="922338" lvl="2" indent="-7938" eaLnBrk="1" hangingPunct="1">
              <a:buFont typeface="Wingdings" charset="2"/>
              <a:buNone/>
            </a:pPr>
            <a:r>
              <a:rPr lang="de-DE" altLang="de-DE" i="1"/>
              <a:t>char buchstabe = ‘a‘;</a:t>
            </a:r>
            <a:br>
              <a:rPr lang="de-DE" altLang="de-DE" i="1"/>
            </a:br>
            <a:r>
              <a:rPr lang="de-DE" altLang="de-DE" i="1"/>
              <a:t>long zahl = 45768;</a:t>
            </a:r>
          </a:p>
          <a:p>
            <a:pPr lvl="1" eaLnBrk="1" hangingPunct="1"/>
            <a:r>
              <a:rPr lang="de-DE" altLang="de-DE"/>
              <a:t>Konstanten werden ähnlich wie Variablen deklariert</a:t>
            </a:r>
          </a:p>
          <a:p>
            <a:pPr lvl="1" eaLnBrk="1" hangingPunct="1"/>
            <a:r>
              <a:rPr lang="de-DE" altLang="de-DE"/>
              <a:t>vor den Typnamen wird das Schlüsselwort final gesetzt</a:t>
            </a:r>
            <a:br>
              <a:rPr lang="de-DE" altLang="de-DE"/>
            </a:br>
            <a:r>
              <a:rPr lang="de-DE" altLang="de-DE" sz="1800" i="1"/>
              <a:t>final Typname Konstantenname;</a:t>
            </a:r>
          </a:p>
          <a:p>
            <a:pPr lvl="1" eaLnBrk="1" hangingPunct="1"/>
            <a:r>
              <a:rPr lang="de-DE" altLang="de-DE"/>
              <a:t>Konstanten können nach der Deklaration einmalig mit einem Wert initialisiert werden</a:t>
            </a:r>
          </a:p>
          <a:p>
            <a:pPr lvl="1" eaLnBrk="1" hangingPunct="1"/>
            <a:r>
              <a:rPr lang="de-DE" altLang="de-DE"/>
              <a:t>Beispiele</a:t>
            </a:r>
          </a:p>
          <a:p>
            <a:pPr marL="922338" lvl="2" indent="-7938" eaLnBrk="1" hangingPunct="1">
              <a:buFont typeface="Wingdings" charset="2"/>
              <a:buNone/>
            </a:pPr>
            <a:r>
              <a:rPr lang="de-DE" altLang="de-DE" i="1"/>
              <a:t>final double pi = 3.1415926535897932384626433832795;</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81D9F6C-8B5F-E04C-86EE-6A5300CCBE74}" type="slidenum">
              <a:rPr lang="de-DE" altLang="de-DE" sz="800" b="0">
                <a:solidFill>
                  <a:srgbClr val="969696"/>
                </a:solidFill>
              </a:rPr>
              <a:pPr eaLnBrk="1" hangingPunct="1"/>
              <a:t>55</a:t>
            </a:fld>
            <a:endParaRPr lang="de-DE" altLang="de-DE" sz="800" b="0">
              <a:solidFill>
                <a:srgbClr val="969696"/>
              </a:solidFill>
            </a:endParaRPr>
          </a:p>
        </p:txBody>
      </p:sp>
      <p:sp>
        <p:nvSpPr>
          <p:cNvPr id="58371" name="Rectangle 2"/>
          <p:cNvSpPr>
            <a:spLocks noGrp="1" noChangeArrowheads="1"/>
          </p:cNvSpPr>
          <p:nvPr>
            <p:ph type="title"/>
          </p:nvPr>
        </p:nvSpPr>
        <p:spPr/>
        <p:txBody>
          <a:bodyPr/>
          <a:lstStyle/>
          <a:p>
            <a:pPr eaLnBrk="1" hangingPunct="1"/>
            <a:r>
              <a:rPr lang="de-DE" altLang="de-DE"/>
              <a:t>Numerische Literale</a:t>
            </a:r>
          </a:p>
        </p:txBody>
      </p:sp>
      <p:sp>
        <p:nvSpPr>
          <p:cNvPr id="58372" name="Rectangle 3"/>
          <p:cNvSpPr>
            <a:spLocks noGrp="1" noChangeArrowheads="1"/>
          </p:cNvSpPr>
          <p:nvPr>
            <p:ph type="body" idx="1"/>
          </p:nvPr>
        </p:nvSpPr>
        <p:spPr>
          <a:xfrm>
            <a:off x="457200" y="1268413"/>
            <a:ext cx="8229600" cy="5256212"/>
          </a:xfrm>
        </p:spPr>
        <p:txBody>
          <a:bodyPr/>
          <a:lstStyle/>
          <a:p>
            <a:pPr lvl="1" eaLnBrk="1" hangingPunct="1"/>
            <a:r>
              <a:rPr lang="de-DE" altLang="de-DE"/>
              <a:t>Literale für die Familie der Integer-Werte (byte, short, int, long) können in Dezimal-, Oktal- oder Hexadezimalform geschrieben werden</a:t>
            </a:r>
          </a:p>
          <a:p>
            <a:pPr lvl="2" eaLnBrk="1" hangingPunct="1"/>
            <a:r>
              <a:rPr lang="de-DE" altLang="de-DE"/>
              <a:t>Dezimalliterale bestehen aus den Ziffern 0 bis 9</a:t>
            </a:r>
          </a:p>
          <a:p>
            <a:pPr lvl="2" eaLnBrk="1" hangingPunct="1"/>
            <a:r>
              <a:rPr lang="de-DE" altLang="de-DE"/>
              <a:t>Oktalliterale bestehen aus dem Präfix 0 und den Ziffern 0 bis 7</a:t>
            </a:r>
          </a:p>
          <a:p>
            <a:pPr lvl="2" eaLnBrk="1" hangingPunct="1"/>
            <a:r>
              <a:rPr lang="de-DE" altLang="de-DE"/>
              <a:t>Hexadezimalliterale bestehen aus dem Präfix 0x, den Ziffern 0 bis 9 und den Buchstaben A bis F bzw. a bis f</a:t>
            </a:r>
          </a:p>
          <a:p>
            <a:pPr lvl="2" eaLnBrk="1" hangingPunct="1"/>
            <a:r>
              <a:rPr lang="de-DE" altLang="de-DE"/>
              <a:t>durch das Suffix l bzw. L wird ein Literal vom Typ long erzeugt</a:t>
            </a:r>
          </a:p>
          <a:p>
            <a:pPr lvl="1" eaLnBrk="1" hangingPunct="1"/>
            <a:r>
              <a:rPr lang="de-DE" altLang="de-DE"/>
              <a:t>Literale für Fließkommazahlen float und double</a:t>
            </a:r>
          </a:p>
          <a:p>
            <a:pPr lvl="2" eaLnBrk="1" hangingPunct="1"/>
            <a:r>
              <a:rPr lang="de-DE" altLang="de-DE"/>
              <a:t>bestehen aus einem Vorkommateil, dem Dezimalpunkt, einem Nachkommateil, einem Exponenten und einem Suffix</a:t>
            </a:r>
          </a:p>
          <a:p>
            <a:pPr lvl="2" eaLnBrk="1" hangingPunct="1"/>
            <a:r>
              <a:rPr lang="de-DE" altLang="de-DE"/>
              <a:t>Unterscheidung zwischen float und double durch das Suffix f bzw. d</a:t>
            </a:r>
          </a:p>
          <a:p>
            <a:pPr lvl="2" eaLnBrk="1" hangingPunct="1"/>
            <a:r>
              <a:rPr lang="de-DE" altLang="de-DE"/>
              <a:t>Exponent wird durch ein e bzw. E eingeleitet</a:t>
            </a:r>
          </a:p>
          <a:p>
            <a:pPr lvl="2" eaLnBrk="1" hangingPunct="1"/>
            <a:r>
              <a:rPr lang="de-DE" altLang="de-DE"/>
              <a:t>Vorkomma- oder Nachkommateil darf ausgelassen werden, der Exponent und das Suffix sind optional</a:t>
            </a:r>
          </a:p>
          <a:p>
            <a:pPr lvl="2" eaLnBrk="1" hangingPunct="1"/>
            <a:r>
              <a:rPr lang="de-DE" altLang="de-DE"/>
              <a:t>ohne Suffix sind Fließkommazahlen immer vom Typ double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B7804DEB-7D07-2E4E-9C3C-797694313E7E}" type="slidenum">
              <a:rPr lang="de-DE" altLang="de-DE" sz="800" b="0">
                <a:solidFill>
                  <a:srgbClr val="969696"/>
                </a:solidFill>
              </a:rPr>
              <a:pPr eaLnBrk="1" hangingPunct="1"/>
              <a:t>56</a:t>
            </a:fld>
            <a:endParaRPr lang="de-DE" altLang="de-DE" sz="800" b="0">
              <a:solidFill>
                <a:srgbClr val="969696"/>
              </a:solidFill>
            </a:endParaRPr>
          </a:p>
        </p:txBody>
      </p:sp>
      <p:sp>
        <p:nvSpPr>
          <p:cNvPr id="59395" name="Rectangle 2"/>
          <p:cNvSpPr>
            <a:spLocks noGrp="1" noChangeArrowheads="1"/>
          </p:cNvSpPr>
          <p:nvPr>
            <p:ph type="title"/>
          </p:nvPr>
        </p:nvSpPr>
        <p:spPr/>
        <p:txBody>
          <a:bodyPr/>
          <a:lstStyle/>
          <a:p>
            <a:pPr eaLnBrk="1" hangingPunct="1"/>
            <a:r>
              <a:rPr lang="de-DE" altLang="de-DE"/>
              <a:t>Alphanumerische Literale</a:t>
            </a:r>
          </a:p>
        </p:txBody>
      </p:sp>
      <p:sp>
        <p:nvSpPr>
          <p:cNvPr id="59396" name="Rectangle 3"/>
          <p:cNvSpPr>
            <a:spLocks noGrp="1" noChangeArrowheads="1"/>
          </p:cNvSpPr>
          <p:nvPr>
            <p:ph type="body" idx="1"/>
          </p:nvPr>
        </p:nvSpPr>
        <p:spPr/>
        <p:txBody>
          <a:bodyPr/>
          <a:lstStyle/>
          <a:p>
            <a:pPr lvl="1" eaLnBrk="1" hangingPunct="1"/>
            <a:r>
              <a:rPr lang="de-DE" altLang="de-DE"/>
              <a:t>besondere Literale für den Datentyp boolean</a:t>
            </a:r>
            <a:br>
              <a:rPr lang="de-DE" altLang="de-DE"/>
            </a:br>
            <a:r>
              <a:rPr lang="de-DE" altLang="de-DE"/>
              <a:t>true und false</a:t>
            </a:r>
          </a:p>
          <a:p>
            <a:pPr lvl="1" eaLnBrk="1" hangingPunct="1"/>
            <a:endParaRPr lang="de-DE" altLang="de-DE"/>
          </a:p>
          <a:p>
            <a:pPr lvl="1" eaLnBrk="1" hangingPunct="1"/>
            <a:r>
              <a:rPr lang="de-DE" altLang="de-DE"/>
              <a:t>Char-Literale werden grundsätzlich in einfache Hochkommata gesetzt</a:t>
            </a:r>
          </a:p>
          <a:p>
            <a:pPr lvl="1" eaLnBrk="1" hangingPunct="1"/>
            <a:r>
              <a:rPr lang="de-DE" altLang="de-DE"/>
              <a:t>Char-Variablen sind prinzipiell 2 Byte lang, da in char Unicode-Werte gespeichert werden können</a:t>
            </a:r>
          </a:p>
          <a:p>
            <a:pPr lvl="1" eaLnBrk="1" hangingPunct="1"/>
            <a:endParaRPr lang="de-DE" altLang="de-DE"/>
          </a:p>
          <a:p>
            <a:pPr lvl="1" eaLnBrk="1" hangingPunct="1"/>
            <a:r>
              <a:rPr lang="de-DE" altLang="de-DE"/>
              <a:t>besondere Zeichenliterale stellen die String-Literale dar</a:t>
            </a:r>
          </a:p>
          <a:p>
            <a:pPr lvl="1" eaLnBrk="1" hangingPunct="1"/>
            <a:r>
              <a:rPr lang="de-DE" altLang="de-DE"/>
              <a:t>String-Literale stehen in doppelten Hochkommata</a:t>
            </a:r>
          </a:p>
          <a:p>
            <a:pPr lvl="1" eaLnBrk="1" hangingPunct="1"/>
            <a:endParaRPr lang="de-DE" altLang="de-DE"/>
          </a:p>
          <a:p>
            <a:pPr lvl="1" eaLnBrk="1" hangingPunct="1"/>
            <a:r>
              <a:rPr lang="de-DE" altLang="de-DE"/>
              <a:t>Zeichenliterale können Standard-Escape-Sequenzen zur Darstellung von Sonderzeichen beinhalten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B2B4424D-F9D0-FF4F-8C66-2FDE2F9EC8A5}" type="slidenum">
              <a:rPr lang="de-DE" altLang="de-DE" sz="800" b="0">
                <a:solidFill>
                  <a:srgbClr val="969696"/>
                </a:solidFill>
              </a:rPr>
              <a:pPr eaLnBrk="1" hangingPunct="1"/>
              <a:t>57</a:t>
            </a:fld>
            <a:endParaRPr lang="de-DE" altLang="de-DE" sz="800" b="0">
              <a:solidFill>
                <a:srgbClr val="969696"/>
              </a:solidFill>
            </a:endParaRPr>
          </a:p>
        </p:txBody>
      </p:sp>
      <p:sp>
        <p:nvSpPr>
          <p:cNvPr id="60419" name="Rectangle 2"/>
          <p:cNvSpPr>
            <a:spLocks noGrp="1" noChangeArrowheads="1"/>
          </p:cNvSpPr>
          <p:nvPr>
            <p:ph type="title"/>
          </p:nvPr>
        </p:nvSpPr>
        <p:spPr/>
        <p:txBody>
          <a:bodyPr/>
          <a:lstStyle/>
          <a:p>
            <a:pPr eaLnBrk="1" hangingPunct="1"/>
            <a:r>
              <a:rPr lang="de-DE" altLang="de-DE"/>
              <a:t>Standard-Escape-Sequenzen</a:t>
            </a:r>
          </a:p>
        </p:txBody>
      </p:sp>
      <p:graphicFrame>
        <p:nvGraphicFramePr>
          <p:cNvPr id="275508" name="Group 52"/>
          <p:cNvGraphicFramePr>
            <a:graphicFrameLocks noGrp="1"/>
          </p:cNvGraphicFramePr>
          <p:nvPr>
            <p:ph idx="1"/>
          </p:nvPr>
        </p:nvGraphicFramePr>
        <p:xfrm>
          <a:off x="457200" y="1268413"/>
          <a:ext cx="8229600" cy="4968879"/>
        </p:xfrm>
        <a:graphic>
          <a:graphicData uri="http://schemas.openxmlformats.org/drawingml/2006/table">
            <a:tbl>
              <a:tblPr/>
              <a:tblGrid>
                <a:gridCol w="4114800"/>
                <a:gridCol w="4114800"/>
              </a:tblGrid>
              <a:tr h="436563">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800" b="1" i="0" u="none" strike="noStrike" cap="none" normalizeH="0" baseline="0">
                          <a:ln>
                            <a:noFill/>
                          </a:ln>
                          <a:solidFill>
                            <a:srgbClr val="FFFFFF"/>
                          </a:solidFill>
                          <a:effectLst/>
                          <a:latin typeface="Arial" charset="0"/>
                          <a:ea typeface="Times New Roman" charset="0"/>
                          <a:cs typeface="Times New Roman" charset="0"/>
                        </a:rPr>
                        <a:t>Zeichen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800" b="1" i="0" u="none" strike="noStrike" cap="none" normalizeH="0" baseline="0">
                          <a:ln>
                            <a:noFill/>
                          </a:ln>
                          <a:solidFill>
                            <a:srgbClr val="FFFFFF"/>
                          </a:solidFill>
                          <a:effectLst/>
                          <a:latin typeface="Arial" charset="0"/>
                          <a:ea typeface="Times New Roman" charset="0"/>
                          <a:cs typeface="Times New Roman" charset="0"/>
                        </a:rPr>
                        <a:t>Bedeutung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433388">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Rückschritt (Backspace)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8150">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Horizontaler Tabulator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6563">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Zeilenschaltung (Newline)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3388">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Seitenumbruch (Formfeed)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6563">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Wagenrücklauf (Carriage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3388">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Doppeltes Anführungszeichen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6563">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Einfaches Anführungszeichen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8150">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Backslash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33388">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\nnn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Oktalzahl nnn (nicht größer 377)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612775">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\uxxxx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bg2"/>
                        </a:buClr>
                        <a:buSzPct val="75000"/>
                        <a:buFont typeface="Wingdings" charset="2"/>
                        <a:defRPr sz="2000">
                          <a:solidFill>
                            <a:schemeClr val="tx1"/>
                          </a:solidFill>
                          <a:latin typeface="Arial" charset="0"/>
                        </a:defRPr>
                      </a:lvl1pPr>
                      <a:lvl2pPr marL="742950" indent="-285750" eaLnBrk="0" hangingPunct="0">
                        <a:spcBef>
                          <a:spcPct val="20000"/>
                        </a:spcBef>
                        <a:buClr>
                          <a:schemeClr val="accent1"/>
                        </a:buClr>
                        <a:buSzPct val="90000"/>
                        <a:buFont typeface="Wingdings" charset="2"/>
                        <a:defRPr>
                          <a:solidFill>
                            <a:schemeClr val="tx1"/>
                          </a:solidFill>
                          <a:latin typeface="Arial" charset="0"/>
                        </a:defRPr>
                      </a:lvl2pPr>
                      <a:lvl3pPr marL="1143000" indent="-228600" eaLnBrk="0" hangingPunct="0">
                        <a:spcBef>
                          <a:spcPct val="20000"/>
                        </a:spcBef>
                        <a:buClr>
                          <a:schemeClr val="accent1"/>
                        </a:buClr>
                        <a:buSzPct val="90000"/>
                        <a:buFont typeface="Wingdings" charset="2"/>
                        <a:defRPr sz="1600">
                          <a:solidFill>
                            <a:schemeClr val="tx1"/>
                          </a:solidFill>
                          <a:latin typeface="Arial" charset="0"/>
                        </a:defRPr>
                      </a:lvl3pPr>
                      <a:lvl4pPr marL="1600200" indent="-228600" eaLnBrk="0" hangingPunct="0">
                        <a:spcBef>
                          <a:spcPct val="20000"/>
                        </a:spcBef>
                        <a:buClr>
                          <a:schemeClr val="accent1"/>
                        </a:buClr>
                        <a:buSzPct val="90000"/>
                        <a:buFont typeface="Wingdings 2" charset="2"/>
                        <a:defRPr sz="1400">
                          <a:solidFill>
                            <a:schemeClr val="tx1"/>
                          </a:solidFill>
                          <a:latin typeface="Arial" charset="0"/>
                        </a:defRPr>
                      </a:lvl4pPr>
                      <a:lvl5pPr marL="2057400" indent="-228600" eaLnBrk="0" hangingPunct="0">
                        <a:spcBef>
                          <a:spcPct val="20000"/>
                        </a:spcBef>
                        <a:buClr>
                          <a:schemeClr val="accent1"/>
                        </a:buClr>
                        <a:buSzPct val="90000"/>
                        <a:buFont typeface="Wingdings 3" charset="2"/>
                        <a:defRPr sz="1200">
                          <a:solidFill>
                            <a:schemeClr val="tx1"/>
                          </a:solidFill>
                          <a:latin typeface="Arial" charset="0"/>
                        </a:defRPr>
                      </a:lvl5pPr>
                      <a:lvl6pPr marL="25146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6pPr>
                      <a:lvl7pPr marL="29718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7pPr>
                      <a:lvl8pPr marL="34290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8pPr>
                      <a:lvl9pPr marL="3886200" indent="-228600" eaLnBrk="0" fontAlgn="base" hangingPunct="0">
                        <a:spcBef>
                          <a:spcPct val="20000"/>
                        </a:spcBef>
                        <a:spcAft>
                          <a:spcPct val="0"/>
                        </a:spcAft>
                        <a:buClr>
                          <a:schemeClr val="accent1"/>
                        </a:buClr>
                        <a:buSzPct val="90000"/>
                        <a:buFont typeface="Wingdings 3" charset="2"/>
                        <a:defRPr sz="12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de-DE" altLang="de-DE" sz="1600" b="0" i="0" u="none" strike="noStrike" cap="none" normalizeH="0" baseline="0">
                          <a:ln>
                            <a:noFill/>
                          </a:ln>
                          <a:solidFill>
                            <a:schemeClr val="tx1"/>
                          </a:solidFill>
                          <a:effectLst/>
                          <a:latin typeface="Arial" charset="0"/>
                        </a:rPr>
                        <a:t>Unicodezeichen (xxxx steht für den Hexadezimalwert des Unicodezeichens)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9670411-DAE3-D747-A817-1ACB7432407F}" type="slidenum">
              <a:rPr lang="de-DE" altLang="de-DE" sz="800" b="0">
                <a:solidFill>
                  <a:srgbClr val="969696"/>
                </a:solidFill>
              </a:rPr>
              <a:pPr eaLnBrk="1" hangingPunct="1"/>
              <a:t>58</a:t>
            </a:fld>
            <a:endParaRPr lang="de-DE" altLang="de-DE" sz="800" b="0">
              <a:solidFill>
                <a:srgbClr val="969696"/>
              </a:solidFill>
            </a:endParaRPr>
          </a:p>
        </p:txBody>
      </p:sp>
      <p:sp>
        <p:nvSpPr>
          <p:cNvPr id="61443" name="Rectangle 2"/>
          <p:cNvSpPr>
            <a:spLocks noGrp="1" noChangeArrowheads="1"/>
          </p:cNvSpPr>
          <p:nvPr>
            <p:ph type="title"/>
          </p:nvPr>
        </p:nvSpPr>
        <p:spPr/>
        <p:txBody>
          <a:bodyPr/>
          <a:lstStyle/>
          <a:p>
            <a:pPr eaLnBrk="1" hangingPunct="1"/>
            <a:r>
              <a:rPr lang="de-DE" altLang="de-DE"/>
              <a:t>Konvertierungsregeln</a:t>
            </a:r>
          </a:p>
        </p:txBody>
      </p:sp>
      <p:sp>
        <p:nvSpPr>
          <p:cNvPr id="61444" name="Rectangle 3"/>
          <p:cNvSpPr>
            <a:spLocks noGrp="1" noChangeArrowheads="1"/>
          </p:cNvSpPr>
          <p:nvPr>
            <p:ph type="body" idx="1"/>
          </p:nvPr>
        </p:nvSpPr>
        <p:spPr/>
        <p:txBody>
          <a:bodyPr/>
          <a:lstStyle/>
          <a:p>
            <a:pPr lvl="1" eaLnBrk="1" hangingPunct="1"/>
            <a:r>
              <a:rPr lang="de-DE" altLang="de-DE"/>
              <a:t>generelle Unterscheidung in erweiternde und einschränkende Konvertierung</a:t>
            </a:r>
          </a:p>
          <a:p>
            <a:pPr lvl="1" eaLnBrk="1" hangingPunct="1"/>
            <a:r>
              <a:rPr lang="de-DE" altLang="de-DE"/>
              <a:t>es existiert keine Konvertierungsvorschrift für den Datentyp boolean und für die Konvertierung zwischen einfachen und Referenzdatentypen</a:t>
            </a:r>
          </a:p>
        </p:txBody>
      </p:sp>
      <p:sp>
        <p:nvSpPr>
          <p:cNvPr id="61445" name="Rectangle 4"/>
          <p:cNvSpPr>
            <a:spLocks noChangeArrowheads="1"/>
          </p:cNvSpPr>
          <p:nvPr/>
        </p:nvSpPr>
        <p:spPr bwMode="auto">
          <a:xfrm>
            <a:off x="971550" y="4592638"/>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byte</a:t>
            </a:r>
          </a:p>
        </p:txBody>
      </p:sp>
      <p:sp>
        <p:nvSpPr>
          <p:cNvPr id="61446" name="Rectangle 5"/>
          <p:cNvSpPr>
            <a:spLocks noChangeArrowheads="1"/>
          </p:cNvSpPr>
          <p:nvPr/>
        </p:nvSpPr>
        <p:spPr bwMode="auto">
          <a:xfrm>
            <a:off x="2339975" y="4592638"/>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short</a:t>
            </a:r>
          </a:p>
        </p:txBody>
      </p:sp>
      <p:sp>
        <p:nvSpPr>
          <p:cNvPr id="61447" name="Rectangle 6"/>
          <p:cNvSpPr>
            <a:spLocks noChangeArrowheads="1"/>
          </p:cNvSpPr>
          <p:nvPr/>
        </p:nvSpPr>
        <p:spPr bwMode="auto">
          <a:xfrm>
            <a:off x="3708400" y="4592638"/>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int</a:t>
            </a:r>
          </a:p>
        </p:txBody>
      </p:sp>
      <p:sp>
        <p:nvSpPr>
          <p:cNvPr id="61448" name="Rectangle 7"/>
          <p:cNvSpPr>
            <a:spLocks noChangeArrowheads="1"/>
          </p:cNvSpPr>
          <p:nvPr/>
        </p:nvSpPr>
        <p:spPr bwMode="auto">
          <a:xfrm>
            <a:off x="5076825" y="4592638"/>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long</a:t>
            </a:r>
          </a:p>
        </p:txBody>
      </p:sp>
      <p:sp>
        <p:nvSpPr>
          <p:cNvPr id="61449" name="Rectangle 8"/>
          <p:cNvSpPr>
            <a:spLocks noChangeArrowheads="1"/>
          </p:cNvSpPr>
          <p:nvPr/>
        </p:nvSpPr>
        <p:spPr bwMode="auto">
          <a:xfrm>
            <a:off x="6445250" y="4592638"/>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float</a:t>
            </a:r>
          </a:p>
        </p:txBody>
      </p:sp>
      <p:sp>
        <p:nvSpPr>
          <p:cNvPr id="61450" name="Rectangle 9"/>
          <p:cNvSpPr>
            <a:spLocks noChangeArrowheads="1"/>
          </p:cNvSpPr>
          <p:nvPr/>
        </p:nvSpPr>
        <p:spPr bwMode="auto">
          <a:xfrm>
            <a:off x="7813675" y="4592638"/>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double</a:t>
            </a:r>
          </a:p>
        </p:txBody>
      </p:sp>
      <p:sp>
        <p:nvSpPr>
          <p:cNvPr id="61451" name="Rectangle 10"/>
          <p:cNvSpPr>
            <a:spLocks noChangeArrowheads="1"/>
          </p:cNvSpPr>
          <p:nvPr/>
        </p:nvSpPr>
        <p:spPr bwMode="auto">
          <a:xfrm>
            <a:off x="2339975" y="3835400"/>
            <a:ext cx="720725" cy="504825"/>
          </a:xfrm>
          <a:prstGeom prst="rect">
            <a:avLst/>
          </a:prstGeom>
          <a:solidFill>
            <a:srgbClr val="0099FF"/>
          </a:solidFill>
          <a:ln w="9525">
            <a:miter lim="800000"/>
            <a:headEnd/>
            <a:tailEnd/>
          </a:ln>
          <a:scene3d>
            <a:camera prst="legacyObliqueTopRight"/>
            <a:lightRig rig="legacyFlat1" dir="t"/>
          </a:scene3d>
          <a:sp3d extrusionH="201600" contourW="12700" prstMaterial="legacyMatte">
            <a:bevelT w="13500" h="13500" prst="angle"/>
            <a:bevelB w="13500" h="13500" prst="angle"/>
            <a:extrusionClr>
              <a:srgbClr val="0099FF"/>
            </a:extrusionClr>
            <a:contourClr>
              <a:srgbClr val="0099FF"/>
            </a:contourClr>
          </a:sp3d>
        </p:spPr>
        <p:txBody>
          <a:bodyPr wrap="none" anchor="ctr">
            <a:flatTx/>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400"/>
              <a:t>char</a:t>
            </a:r>
          </a:p>
        </p:txBody>
      </p:sp>
      <p:cxnSp>
        <p:nvCxnSpPr>
          <p:cNvPr id="61452" name="AutoShape 19"/>
          <p:cNvCxnSpPr>
            <a:cxnSpLocks noChangeShapeType="1"/>
            <a:stCxn id="61445" idx="3"/>
            <a:endCxn id="61446" idx="1"/>
          </p:cNvCxnSpPr>
          <p:nvPr/>
        </p:nvCxnSpPr>
        <p:spPr bwMode="auto">
          <a:xfrm>
            <a:off x="1692275" y="4845050"/>
            <a:ext cx="647700" cy="0"/>
          </a:xfrm>
          <a:prstGeom prst="straightConnector1">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53" name="AutoShape 20"/>
          <p:cNvCxnSpPr>
            <a:cxnSpLocks noChangeShapeType="1"/>
            <a:stCxn id="61446" idx="3"/>
            <a:endCxn id="61447" idx="1"/>
          </p:cNvCxnSpPr>
          <p:nvPr/>
        </p:nvCxnSpPr>
        <p:spPr bwMode="auto">
          <a:xfrm>
            <a:off x="3060700" y="4845050"/>
            <a:ext cx="647700" cy="0"/>
          </a:xfrm>
          <a:prstGeom prst="straightConnector1">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54" name="AutoShape 21"/>
          <p:cNvCxnSpPr>
            <a:cxnSpLocks noChangeShapeType="1"/>
            <a:stCxn id="61447" idx="3"/>
            <a:endCxn id="61448" idx="1"/>
          </p:cNvCxnSpPr>
          <p:nvPr/>
        </p:nvCxnSpPr>
        <p:spPr bwMode="auto">
          <a:xfrm>
            <a:off x="4429125" y="4845050"/>
            <a:ext cx="647700" cy="0"/>
          </a:xfrm>
          <a:prstGeom prst="straightConnector1">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55" name="AutoShape 22"/>
          <p:cNvCxnSpPr>
            <a:cxnSpLocks noChangeShapeType="1"/>
            <a:stCxn id="61448" idx="3"/>
            <a:endCxn id="61449" idx="1"/>
          </p:cNvCxnSpPr>
          <p:nvPr/>
        </p:nvCxnSpPr>
        <p:spPr bwMode="auto">
          <a:xfrm>
            <a:off x="5797550" y="4845050"/>
            <a:ext cx="647700" cy="0"/>
          </a:xfrm>
          <a:prstGeom prst="straightConnector1">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56" name="AutoShape 23"/>
          <p:cNvCxnSpPr>
            <a:cxnSpLocks noChangeShapeType="1"/>
            <a:stCxn id="61449" idx="3"/>
            <a:endCxn id="61450" idx="1"/>
          </p:cNvCxnSpPr>
          <p:nvPr/>
        </p:nvCxnSpPr>
        <p:spPr bwMode="auto">
          <a:xfrm>
            <a:off x="7165975" y="4845050"/>
            <a:ext cx="647700" cy="0"/>
          </a:xfrm>
          <a:prstGeom prst="straightConnector1">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57" name="AutoShape 24"/>
          <p:cNvCxnSpPr>
            <a:cxnSpLocks noChangeShapeType="1"/>
            <a:stCxn id="61451" idx="3"/>
            <a:endCxn id="61447" idx="1"/>
          </p:cNvCxnSpPr>
          <p:nvPr/>
        </p:nvCxnSpPr>
        <p:spPr bwMode="auto">
          <a:xfrm>
            <a:off x="3060700" y="4087813"/>
            <a:ext cx="647700" cy="757237"/>
          </a:xfrm>
          <a:prstGeom prst="bentConnector3">
            <a:avLst>
              <a:gd name="adj1" fmla="val 50000"/>
            </a:avLst>
          </a:prstGeom>
          <a:noFill/>
          <a:ln w="3175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61458" name="AutoShape 25"/>
          <p:cNvCxnSpPr>
            <a:cxnSpLocks noChangeShapeType="1"/>
            <a:stCxn id="61450" idx="2"/>
            <a:endCxn id="61449" idx="2"/>
          </p:cNvCxnSpPr>
          <p:nvPr/>
        </p:nvCxnSpPr>
        <p:spPr bwMode="auto">
          <a:xfrm rot="5400000">
            <a:off x="7489032" y="4414044"/>
            <a:ext cx="1587" cy="1368425"/>
          </a:xfrm>
          <a:prstGeom prst="curvedConnector3">
            <a:avLst>
              <a:gd name="adj1" fmla="val 27500009"/>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61459" name="AutoShape 26"/>
          <p:cNvCxnSpPr>
            <a:cxnSpLocks noChangeShapeType="1"/>
          </p:cNvCxnSpPr>
          <p:nvPr/>
        </p:nvCxnSpPr>
        <p:spPr bwMode="auto">
          <a:xfrm rot="5400000">
            <a:off x="6119019" y="4412456"/>
            <a:ext cx="1588" cy="1368425"/>
          </a:xfrm>
          <a:prstGeom prst="curvedConnector3">
            <a:avLst>
              <a:gd name="adj1" fmla="val 27500009"/>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61460" name="AutoShape 27"/>
          <p:cNvCxnSpPr>
            <a:cxnSpLocks noChangeShapeType="1"/>
          </p:cNvCxnSpPr>
          <p:nvPr/>
        </p:nvCxnSpPr>
        <p:spPr bwMode="auto">
          <a:xfrm rot="5400000">
            <a:off x="4750594" y="4412456"/>
            <a:ext cx="1588" cy="1368425"/>
          </a:xfrm>
          <a:prstGeom prst="curvedConnector3">
            <a:avLst>
              <a:gd name="adj1" fmla="val 27500009"/>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61461" name="AutoShape 28"/>
          <p:cNvCxnSpPr>
            <a:cxnSpLocks noChangeShapeType="1"/>
          </p:cNvCxnSpPr>
          <p:nvPr/>
        </p:nvCxnSpPr>
        <p:spPr bwMode="auto">
          <a:xfrm rot="5400000">
            <a:off x="3383757" y="4412456"/>
            <a:ext cx="1588" cy="1368425"/>
          </a:xfrm>
          <a:prstGeom prst="curvedConnector3">
            <a:avLst>
              <a:gd name="adj1" fmla="val 27500009"/>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61462" name="AutoShape 29"/>
          <p:cNvCxnSpPr>
            <a:cxnSpLocks noChangeShapeType="1"/>
          </p:cNvCxnSpPr>
          <p:nvPr/>
        </p:nvCxnSpPr>
        <p:spPr bwMode="auto">
          <a:xfrm rot="5400000">
            <a:off x="2015332" y="4412456"/>
            <a:ext cx="1588" cy="1368425"/>
          </a:xfrm>
          <a:prstGeom prst="curvedConnector3">
            <a:avLst>
              <a:gd name="adj1" fmla="val 27500009"/>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61463" name="AutoShape 30"/>
          <p:cNvCxnSpPr>
            <a:cxnSpLocks noChangeShapeType="1"/>
            <a:stCxn id="61447" idx="0"/>
            <a:endCxn id="61451" idx="0"/>
          </p:cNvCxnSpPr>
          <p:nvPr/>
        </p:nvCxnSpPr>
        <p:spPr bwMode="auto">
          <a:xfrm rot="5400000" flipH="1">
            <a:off x="3005932" y="3529806"/>
            <a:ext cx="757238" cy="1368425"/>
          </a:xfrm>
          <a:prstGeom prst="curvedConnector3">
            <a:avLst>
              <a:gd name="adj1" fmla="val 151153"/>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sp>
        <p:nvSpPr>
          <p:cNvPr id="61464" name="AutoShape 31"/>
          <p:cNvSpPr>
            <a:spLocks noChangeArrowheads="1"/>
          </p:cNvSpPr>
          <p:nvPr/>
        </p:nvSpPr>
        <p:spPr bwMode="auto">
          <a:xfrm>
            <a:off x="1835150" y="5203825"/>
            <a:ext cx="338138" cy="601663"/>
          </a:xfrm>
          <a:prstGeom prst="lightningBolt">
            <a:avLst/>
          </a:prstGeom>
          <a:solidFill>
            <a:srgbClr val="FFFF00"/>
          </a:solidFill>
          <a:ln w="25400">
            <a:solidFill>
              <a:srgbClr val="FF00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1465" name="AutoShape 32"/>
          <p:cNvSpPr>
            <a:spLocks noChangeArrowheads="1"/>
          </p:cNvSpPr>
          <p:nvPr/>
        </p:nvSpPr>
        <p:spPr bwMode="auto">
          <a:xfrm>
            <a:off x="3203575" y="5203825"/>
            <a:ext cx="338138" cy="601663"/>
          </a:xfrm>
          <a:prstGeom prst="lightningBolt">
            <a:avLst/>
          </a:prstGeom>
          <a:solidFill>
            <a:srgbClr val="FFFF00"/>
          </a:solidFill>
          <a:ln w="25400">
            <a:solidFill>
              <a:srgbClr val="FF00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1466" name="AutoShape 33"/>
          <p:cNvSpPr>
            <a:spLocks noChangeArrowheads="1"/>
          </p:cNvSpPr>
          <p:nvPr/>
        </p:nvSpPr>
        <p:spPr bwMode="auto">
          <a:xfrm>
            <a:off x="4572000" y="5203825"/>
            <a:ext cx="338138" cy="601663"/>
          </a:xfrm>
          <a:prstGeom prst="lightningBolt">
            <a:avLst/>
          </a:prstGeom>
          <a:solidFill>
            <a:srgbClr val="FFFF00"/>
          </a:solidFill>
          <a:ln w="25400">
            <a:solidFill>
              <a:srgbClr val="FF00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1467" name="AutoShape 34"/>
          <p:cNvSpPr>
            <a:spLocks noChangeArrowheads="1"/>
          </p:cNvSpPr>
          <p:nvPr/>
        </p:nvSpPr>
        <p:spPr bwMode="auto">
          <a:xfrm>
            <a:off x="5940425" y="5203825"/>
            <a:ext cx="338138" cy="601663"/>
          </a:xfrm>
          <a:prstGeom prst="lightningBolt">
            <a:avLst/>
          </a:prstGeom>
          <a:solidFill>
            <a:srgbClr val="FFFF00"/>
          </a:solidFill>
          <a:ln w="25400">
            <a:solidFill>
              <a:srgbClr val="FF00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1468" name="AutoShape 35"/>
          <p:cNvSpPr>
            <a:spLocks noChangeArrowheads="1"/>
          </p:cNvSpPr>
          <p:nvPr/>
        </p:nvSpPr>
        <p:spPr bwMode="auto">
          <a:xfrm>
            <a:off x="7380288" y="5203825"/>
            <a:ext cx="338137" cy="601663"/>
          </a:xfrm>
          <a:prstGeom prst="lightningBolt">
            <a:avLst/>
          </a:prstGeom>
          <a:solidFill>
            <a:srgbClr val="FFFF00"/>
          </a:solidFill>
          <a:ln w="25400">
            <a:solidFill>
              <a:srgbClr val="FF00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1469" name="AutoShape 36"/>
          <p:cNvSpPr>
            <a:spLocks noChangeArrowheads="1"/>
          </p:cNvSpPr>
          <p:nvPr/>
        </p:nvSpPr>
        <p:spPr bwMode="auto">
          <a:xfrm>
            <a:off x="3203575" y="3162300"/>
            <a:ext cx="338138" cy="601663"/>
          </a:xfrm>
          <a:prstGeom prst="lightningBolt">
            <a:avLst/>
          </a:prstGeom>
          <a:solidFill>
            <a:srgbClr val="FFFF00"/>
          </a:solidFill>
          <a:ln w="25400">
            <a:solidFill>
              <a:srgbClr val="FF0000"/>
            </a:solidFill>
            <a:miter lim="800000"/>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1EAECEED-C1FB-764C-B9AA-E9020ED16740}" type="slidenum">
              <a:rPr lang="de-DE" altLang="de-DE" sz="800" b="0">
                <a:solidFill>
                  <a:srgbClr val="969696"/>
                </a:solidFill>
              </a:rPr>
              <a:pPr eaLnBrk="1" hangingPunct="1"/>
              <a:t>59</a:t>
            </a:fld>
            <a:endParaRPr lang="de-DE" altLang="de-DE" sz="800" b="0">
              <a:solidFill>
                <a:srgbClr val="969696"/>
              </a:solidFill>
            </a:endParaRPr>
          </a:p>
        </p:txBody>
      </p:sp>
      <p:sp>
        <p:nvSpPr>
          <p:cNvPr id="62467" name="Rectangle 2"/>
          <p:cNvSpPr>
            <a:spLocks noGrp="1" noChangeArrowheads="1"/>
          </p:cNvSpPr>
          <p:nvPr>
            <p:ph type="title"/>
          </p:nvPr>
        </p:nvSpPr>
        <p:spPr/>
        <p:txBody>
          <a:bodyPr/>
          <a:lstStyle/>
          <a:p>
            <a:pPr eaLnBrk="1" hangingPunct="1"/>
            <a:r>
              <a:rPr lang="de-DE" altLang="de-DE"/>
              <a:t>Aufbau eines Arrays</a:t>
            </a:r>
          </a:p>
        </p:txBody>
      </p:sp>
      <p:sp>
        <p:nvSpPr>
          <p:cNvPr id="62468" name="Rectangle 3"/>
          <p:cNvSpPr>
            <a:spLocks noGrp="1" noChangeArrowheads="1"/>
          </p:cNvSpPr>
          <p:nvPr>
            <p:ph type="body" idx="1"/>
          </p:nvPr>
        </p:nvSpPr>
        <p:spPr/>
        <p:txBody>
          <a:bodyPr/>
          <a:lstStyle/>
          <a:p>
            <a:pPr lvl="1" eaLnBrk="1" hangingPunct="1"/>
            <a:r>
              <a:rPr lang="de-DE" altLang="de-DE"/>
              <a:t>Arrays sind (mehrdimensionale) Feldvariablen, die aus mehreren Elementen bestehen</a:t>
            </a:r>
          </a:p>
          <a:p>
            <a:pPr lvl="1" eaLnBrk="1" hangingPunct="1"/>
            <a:r>
              <a:rPr lang="de-DE" altLang="de-DE"/>
              <a:t>alle Elemente eines Arrays gehören dem gleichen Datentyp an</a:t>
            </a:r>
          </a:p>
          <a:p>
            <a:pPr lvl="1" eaLnBrk="1" hangingPunct="1"/>
            <a:r>
              <a:rPr lang="de-DE" altLang="de-DE"/>
              <a:t>in Java sind Arrays semidynamisch, d.h. ihre Größe kann zur Laufzeit festgelegt, aber danach nicht mehr verändert werden</a:t>
            </a:r>
          </a:p>
          <a:p>
            <a:pPr lvl="1" eaLnBrk="1" hangingPunct="1"/>
            <a:r>
              <a:rPr lang="de-DE" altLang="de-DE"/>
              <a:t>Arrays in Java sind Objekte und bieten verschiedene Methoden</a:t>
            </a:r>
          </a:p>
          <a:p>
            <a:pPr lvl="1" eaLnBrk="1" hangingPunct="1"/>
            <a:r>
              <a:rPr lang="de-DE" altLang="de-DE"/>
              <a:t>die Elemente eines Arrays sind bei n Elementen von 0 bis n-1 durchnummeriert</a:t>
            </a:r>
          </a:p>
          <a:p>
            <a:pPr lvl="1" eaLnBrk="1" hangingPunct="1"/>
            <a:r>
              <a:rPr lang="de-DE" altLang="de-DE"/>
              <a:t>Zugriffe auf einzelne Elemente von Arrays erfolgen über den numerischen Index</a:t>
            </a:r>
          </a:p>
          <a:p>
            <a:pPr lvl="1" eaLnBrk="1" hangingPunct="1"/>
            <a:r>
              <a:rPr lang="de-DE" altLang="de-DE"/>
              <a:t>das Attribut length ist vom Typ Integer und gibt die Anzahl der Elemente eines Arrays zurück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2ED73B3E-69F1-B648-A0F3-1010072F3547}" type="slidenum">
              <a:rPr lang="de-DE" altLang="de-DE" sz="800" b="0">
                <a:solidFill>
                  <a:srgbClr val="969696"/>
                </a:solidFill>
              </a:rPr>
              <a:pPr eaLnBrk="1" hangingPunct="1"/>
              <a:t>6</a:t>
            </a:fld>
            <a:endParaRPr lang="de-DE" altLang="de-DE" sz="800" b="0">
              <a:solidFill>
                <a:srgbClr val="969696"/>
              </a:solidFill>
            </a:endParaRPr>
          </a:p>
        </p:txBody>
      </p:sp>
      <p:sp>
        <p:nvSpPr>
          <p:cNvPr id="8195" name="Rectangle 1026"/>
          <p:cNvSpPr>
            <a:spLocks noGrp="1" noChangeArrowheads="1"/>
          </p:cNvSpPr>
          <p:nvPr>
            <p:ph type="title"/>
          </p:nvPr>
        </p:nvSpPr>
        <p:spPr/>
        <p:txBody>
          <a:bodyPr/>
          <a:lstStyle/>
          <a:p>
            <a:pPr eaLnBrk="1" hangingPunct="1"/>
            <a:r>
              <a:rPr lang="de-DE" altLang="de-DE"/>
              <a:t>Ziel der Programmierung</a:t>
            </a:r>
          </a:p>
        </p:txBody>
      </p:sp>
      <p:sp>
        <p:nvSpPr>
          <p:cNvPr id="8196" name="Rectangle 1027"/>
          <p:cNvSpPr>
            <a:spLocks noGrp="1" noChangeArrowheads="1"/>
          </p:cNvSpPr>
          <p:nvPr>
            <p:ph type="body" idx="1"/>
          </p:nvPr>
        </p:nvSpPr>
        <p:spPr/>
        <p:txBody>
          <a:bodyPr/>
          <a:lstStyle/>
          <a:p>
            <a:pPr marL="0" indent="0" eaLnBrk="1" hangingPunct="1"/>
            <a:r>
              <a:rPr lang="de-DE" altLang="de-DE"/>
              <a:t>Umsetzung eines gegebenen oder selbstentwickelten Algorithmus in ein lauffähiges Computerprogramm</a:t>
            </a:r>
          </a:p>
        </p:txBody>
      </p:sp>
      <p:grpSp>
        <p:nvGrpSpPr>
          <p:cNvPr id="8197" name="Group 1055"/>
          <p:cNvGrpSpPr>
            <a:grpSpLocks/>
          </p:cNvGrpSpPr>
          <p:nvPr/>
        </p:nvGrpSpPr>
        <p:grpSpPr bwMode="auto">
          <a:xfrm>
            <a:off x="1325563" y="2209800"/>
            <a:ext cx="6491287" cy="4230688"/>
            <a:chOff x="948" y="1392"/>
            <a:chExt cx="4089" cy="2665"/>
          </a:xfrm>
        </p:grpSpPr>
        <p:sp>
          <p:nvSpPr>
            <p:cNvPr id="8198" name="AutoShape 1028"/>
            <p:cNvSpPr>
              <a:spLocks noChangeArrowheads="1"/>
            </p:cNvSpPr>
            <p:nvPr/>
          </p:nvSpPr>
          <p:spPr bwMode="auto">
            <a:xfrm>
              <a:off x="2400" y="1392"/>
              <a:ext cx="960"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b="0"/>
                <a:t>Problem oder</a:t>
              </a:r>
              <a:br>
                <a:rPr lang="de-DE" altLang="de-DE" sz="1600" b="0"/>
              </a:br>
              <a:r>
                <a:rPr lang="de-DE" altLang="de-DE" sz="1600" b="0"/>
                <a:t>Realität</a:t>
              </a:r>
            </a:p>
          </p:txBody>
        </p:sp>
        <p:sp>
          <p:nvSpPr>
            <p:cNvPr id="8199" name="AutoShape 1029"/>
            <p:cNvSpPr>
              <a:spLocks noChangeArrowheads="1"/>
            </p:cNvSpPr>
            <p:nvPr/>
          </p:nvSpPr>
          <p:spPr bwMode="auto">
            <a:xfrm>
              <a:off x="2400" y="1968"/>
              <a:ext cx="960"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b="0"/>
                <a:t>Algorithmische</a:t>
              </a:r>
              <a:br>
                <a:rPr lang="de-DE" altLang="de-DE" sz="1600" b="0"/>
              </a:br>
              <a:r>
                <a:rPr lang="de-DE" altLang="de-DE" sz="1600" b="0"/>
                <a:t>Beschreibung</a:t>
              </a:r>
            </a:p>
          </p:txBody>
        </p:sp>
        <p:sp>
          <p:nvSpPr>
            <p:cNvPr id="8200" name="AutoShape 1030"/>
            <p:cNvSpPr>
              <a:spLocks noChangeArrowheads="1"/>
            </p:cNvSpPr>
            <p:nvPr/>
          </p:nvSpPr>
          <p:spPr bwMode="auto">
            <a:xfrm>
              <a:off x="2400" y="2544"/>
              <a:ext cx="960"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b="0"/>
                <a:t>Programm</a:t>
              </a:r>
            </a:p>
          </p:txBody>
        </p:sp>
        <p:sp>
          <p:nvSpPr>
            <p:cNvPr id="8201" name="AutoShape 1031"/>
            <p:cNvSpPr>
              <a:spLocks noChangeArrowheads="1"/>
            </p:cNvSpPr>
            <p:nvPr/>
          </p:nvSpPr>
          <p:spPr bwMode="auto">
            <a:xfrm>
              <a:off x="2400" y="3120"/>
              <a:ext cx="960"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b="0"/>
                <a:t>Ausführbares</a:t>
              </a:r>
            </a:p>
            <a:p>
              <a:pPr algn="ctr" eaLnBrk="1" hangingPunct="1"/>
              <a:r>
                <a:rPr lang="de-DE" altLang="de-DE" sz="1600" b="0"/>
                <a:t>Programm</a:t>
              </a:r>
            </a:p>
          </p:txBody>
        </p:sp>
        <p:sp>
          <p:nvSpPr>
            <p:cNvPr id="8202" name="AutoShape 1032"/>
            <p:cNvSpPr>
              <a:spLocks noChangeArrowheads="1"/>
            </p:cNvSpPr>
            <p:nvPr/>
          </p:nvSpPr>
          <p:spPr bwMode="auto">
            <a:xfrm>
              <a:off x="2400" y="3696"/>
              <a:ext cx="960"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b="0"/>
                <a:t>Problemlösung?</a:t>
              </a:r>
            </a:p>
          </p:txBody>
        </p:sp>
        <p:cxnSp>
          <p:nvCxnSpPr>
            <p:cNvPr id="8203" name="AutoShape 1033"/>
            <p:cNvCxnSpPr>
              <a:cxnSpLocks noChangeShapeType="1"/>
              <a:stCxn id="8198" idx="2"/>
              <a:endCxn id="8199" idx="0"/>
            </p:cNvCxnSpPr>
            <p:nvPr/>
          </p:nvCxnSpPr>
          <p:spPr bwMode="auto">
            <a:xfrm>
              <a:off x="2880" y="1728"/>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4" name="AutoShape 1034"/>
            <p:cNvCxnSpPr>
              <a:cxnSpLocks noChangeShapeType="1"/>
            </p:cNvCxnSpPr>
            <p:nvPr/>
          </p:nvCxnSpPr>
          <p:spPr bwMode="auto">
            <a:xfrm>
              <a:off x="2877" y="2304"/>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5" name="AutoShape 1035"/>
            <p:cNvCxnSpPr>
              <a:cxnSpLocks noChangeShapeType="1"/>
            </p:cNvCxnSpPr>
            <p:nvPr/>
          </p:nvCxnSpPr>
          <p:spPr bwMode="auto">
            <a:xfrm>
              <a:off x="2880" y="2880"/>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6" name="AutoShape 1036"/>
            <p:cNvCxnSpPr>
              <a:cxnSpLocks noChangeShapeType="1"/>
            </p:cNvCxnSpPr>
            <p:nvPr/>
          </p:nvCxnSpPr>
          <p:spPr bwMode="auto">
            <a:xfrm>
              <a:off x="2880" y="3456"/>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7" name="Line 1039"/>
            <p:cNvSpPr>
              <a:spLocks noChangeShapeType="1"/>
            </p:cNvSpPr>
            <p:nvPr/>
          </p:nvSpPr>
          <p:spPr bwMode="auto">
            <a:xfrm flipH="1">
              <a:off x="2112" y="1824"/>
              <a:ext cx="76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208" name="Line 1042"/>
            <p:cNvSpPr>
              <a:spLocks noChangeShapeType="1"/>
            </p:cNvSpPr>
            <p:nvPr/>
          </p:nvSpPr>
          <p:spPr bwMode="auto">
            <a:xfrm flipH="1">
              <a:off x="2112" y="2400"/>
              <a:ext cx="76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209" name="Line 1043"/>
            <p:cNvSpPr>
              <a:spLocks noChangeShapeType="1"/>
            </p:cNvSpPr>
            <p:nvPr/>
          </p:nvSpPr>
          <p:spPr bwMode="auto">
            <a:xfrm flipH="1">
              <a:off x="2112" y="2976"/>
              <a:ext cx="76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210" name="Line 1044"/>
            <p:cNvSpPr>
              <a:spLocks noChangeShapeType="1"/>
            </p:cNvSpPr>
            <p:nvPr/>
          </p:nvSpPr>
          <p:spPr bwMode="auto">
            <a:xfrm flipH="1">
              <a:off x="2112" y="3552"/>
              <a:ext cx="76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211" name="Text Box 1045"/>
            <p:cNvSpPr txBox="1">
              <a:spLocks noChangeArrowheads="1"/>
            </p:cNvSpPr>
            <p:nvPr/>
          </p:nvSpPr>
          <p:spPr bwMode="auto">
            <a:xfrm>
              <a:off x="3456" y="1409"/>
              <a:ext cx="12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i="1"/>
                <a:t>Welches Problem stellt</a:t>
              </a:r>
            </a:p>
            <a:p>
              <a:pPr eaLnBrk="1" hangingPunct="1"/>
              <a:r>
                <a:rPr lang="de-DE" altLang="de-DE" sz="1400" b="0" i="1"/>
                <a:t>sich in der Realität?</a:t>
              </a:r>
            </a:p>
          </p:txBody>
        </p:sp>
        <p:sp>
          <p:nvSpPr>
            <p:cNvPr id="8212" name="Text Box 1046"/>
            <p:cNvSpPr txBox="1">
              <a:spLocks noChangeArrowheads="1"/>
            </p:cNvSpPr>
            <p:nvPr/>
          </p:nvSpPr>
          <p:spPr bwMode="auto">
            <a:xfrm>
              <a:off x="3456" y="1985"/>
              <a:ext cx="96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i="1"/>
                <a:t>Wie kann ich das</a:t>
              </a:r>
            </a:p>
            <a:p>
              <a:pPr eaLnBrk="1" hangingPunct="1"/>
              <a:r>
                <a:rPr lang="de-DE" altLang="de-DE" sz="1400" b="0" i="1"/>
                <a:t>Problem lösen?</a:t>
              </a:r>
            </a:p>
          </p:txBody>
        </p:sp>
        <p:sp>
          <p:nvSpPr>
            <p:cNvPr id="8213" name="Text Box 1047"/>
            <p:cNvSpPr txBox="1">
              <a:spLocks noChangeArrowheads="1"/>
            </p:cNvSpPr>
            <p:nvPr/>
          </p:nvSpPr>
          <p:spPr bwMode="auto">
            <a:xfrm>
              <a:off x="3456" y="2579"/>
              <a:ext cx="12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i="1"/>
                <a:t>Welche Programmier-</a:t>
              </a:r>
            </a:p>
            <a:p>
              <a:pPr eaLnBrk="1" hangingPunct="1"/>
              <a:r>
                <a:rPr lang="de-DE" altLang="de-DE" sz="1400" b="0" i="1"/>
                <a:t>Sprache ist geeignet?</a:t>
              </a:r>
            </a:p>
          </p:txBody>
        </p:sp>
        <p:sp>
          <p:nvSpPr>
            <p:cNvPr id="8214" name="Text Box 1048"/>
            <p:cNvSpPr txBox="1">
              <a:spLocks noChangeArrowheads="1"/>
            </p:cNvSpPr>
            <p:nvPr/>
          </p:nvSpPr>
          <p:spPr bwMode="auto">
            <a:xfrm>
              <a:off x="3456" y="3155"/>
              <a:ext cx="12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i="1"/>
                <a:t>Wie sieht der ausführ-</a:t>
              </a:r>
            </a:p>
            <a:p>
              <a:pPr eaLnBrk="1" hangingPunct="1"/>
              <a:r>
                <a:rPr lang="de-DE" altLang="de-DE" sz="1400" b="0" i="1"/>
                <a:t>bare Code aus?</a:t>
              </a:r>
            </a:p>
          </p:txBody>
        </p:sp>
        <p:sp>
          <p:nvSpPr>
            <p:cNvPr id="8215" name="Text Box 1049"/>
            <p:cNvSpPr txBox="1">
              <a:spLocks noChangeArrowheads="1"/>
            </p:cNvSpPr>
            <p:nvPr/>
          </p:nvSpPr>
          <p:spPr bwMode="auto">
            <a:xfrm>
              <a:off x="3456" y="3731"/>
              <a:ext cx="15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i="1"/>
                <a:t>Wurde die Realität abgebildet</a:t>
              </a:r>
            </a:p>
            <a:p>
              <a:pPr eaLnBrk="1" hangingPunct="1"/>
              <a:r>
                <a:rPr lang="de-DE" altLang="de-DE" sz="1400" b="0" i="1"/>
                <a:t>und das Problem gelöst?</a:t>
              </a:r>
            </a:p>
          </p:txBody>
        </p:sp>
        <p:sp>
          <p:nvSpPr>
            <p:cNvPr id="8216" name="Text Box 1050"/>
            <p:cNvSpPr txBox="1">
              <a:spLocks noChangeArrowheads="1"/>
            </p:cNvSpPr>
            <p:nvPr/>
          </p:nvSpPr>
          <p:spPr bwMode="auto">
            <a:xfrm>
              <a:off x="1345" y="1680"/>
              <a:ext cx="75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r" eaLnBrk="1" hangingPunct="1"/>
              <a:r>
                <a:rPr lang="de-DE" altLang="de-DE" sz="1400" b="0" i="1"/>
                <a:t>Analyse und</a:t>
              </a:r>
            </a:p>
            <a:p>
              <a:pPr algn="r" eaLnBrk="1" hangingPunct="1"/>
              <a:r>
                <a:rPr lang="de-DE" altLang="de-DE" sz="1400" b="0" i="1"/>
                <a:t>Modellierung</a:t>
              </a:r>
            </a:p>
          </p:txBody>
        </p:sp>
        <p:sp>
          <p:nvSpPr>
            <p:cNvPr id="8217" name="Text Box 1051"/>
            <p:cNvSpPr txBox="1">
              <a:spLocks noChangeArrowheads="1"/>
            </p:cNvSpPr>
            <p:nvPr/>
          </p:nvSpPr>
          <p:spPr bwMode="auto">
            <a:xfrm>
              <a:off x="948" y="2256"/>
              <a:ext cx="11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r" eaLnBrk="1" hangingPunct="1"/>
              <a:r>
                <a:rPr lang="de-DE" altLang="de-DE" sz="1400" b="0" i="1"/>
                <a:t>Programmierung und</a:t>
              </a:r>
            </a:p>
            <a:p>
              <a:pPr algn="r" eaLnBrk="1" hangingPunct="1"/>
              <a:r>
                <a:rPr lang="de-DE" altLang="de-DE" sz="1400" b="0" i="1"/>
                <a:t>Codierung</a:t>
              </a:r>
            </a:p>
          </p:txBody>
        </p:sp>
        <p:sp>
          <p:nvSpPr>
            <p:cNvPr id="8218" name="Text Box 1052"/>
            <p:cNvSpPr txBox="1">
              <a:spLocks noChangeArrowheads="1"/>
            </p:cNvSpPr>
            <p:nvPr/>
          </p:nvSpPr>
          <p:spPr bwMode="auto">
            <a:xfrm>
              <a:off x="1134" y="2842"/>
              <a:ext cx="96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r" eaLnBrk="1" hangingPunct="1"/>
              <a:r>
                <a:rPr lang="de-DE" altLang="de-DE" sz="1400" b="0" i="1"/>
                <a:t>Übersetzung und</a:t>
              </a:r>
            </a:p>
            <a:p>
              <a:pPr algn="r" eaLnBrk="1" hangingPunct="1"/>
              <a:r>
                <a:rPr lang="de-DE" altLang="de-DE" sz="1400" b="0" i="1"/>
                <a:t>Compilierung</a:t>
              </a:r>
            </a:p>
          </p:txBody>
        </p:sp>
        <p:sp>
          <p:nvSpPr>
            <p:cNvPr id="8219" name="Text Box 1053"/>
            <p:cNvSpPr txBox="1">
              <a:spLocks noChangeArrowheads="1"/>
            </p:cNvSpPr>
            <p:nvPr/>
          </p:nvSpPr>
          <p:spPr bwMode="auto">
            <a:xfrm>
              <a:off x="1188" y="3408"/>
              <a:ext cx="9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r" eaLnBrk="1" hangingPunct="1"/>
              <a:r>
                <a:rPr lang="de-DE" altLang="de-DE" sz="1400" b="0" i="1"/>
                <a:t>Ausführung und</a:t>
              </a:r>
            </a:p>
            <a:p>
              <a:pPr algn="r" eaLnBrk="1" hangingPunct="1"/>
              <a:r>
                <a:rPr lang="de-DE" altLang="de-DE" sz="1400" b="0" i="1"/>
                <a:t>Interpretierung</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960A4D9-26C4-704D-8941-10A0524F5804}" type="slidenum">
              <a:rPr lang="de-DE" altLang="de-DE" sz="800" b="0">
                <a:solidFill>
                  <a:srgbClr val="969696"/>
                </a:solidFill>
              </a:rPr>
              <a:pPr eaLnBrk="1" hangingPunct="1"/>
              <a:t>60</a:t>
            </a:fld>
            <a:endParaRPr lang="de-DE" altLang="de-DE" sz="800" b="0">
              <a:solidFill>
                <a:srgbClr val="969696"/>
              </a:solidFill>
            </a:endParaRPr>
          </a:p>
        </p:txBody>
      </p:sp>
      <p:sp>
        <p:nvSpPr>
          <p:cNvPr id="63491" name="Rectangle 2"/>
          <p:cNvSpPr>
            <a:spLocks noGrp="1" noChangeArrowheads="1"/>
          </p:cNvSpPr>
          <p:nvPr>
            <p:ph type="title"/>
          </p:nvPr>
        </p:nvSpPr>
        <p:spPr/>
        <p:txBody>
          <a:bodyPr/>
          <a:lstStyle/>
          <a:p>
            <a:pPr eaLnBrk="1" hangingPunct="1"/>
            <a:r>
              <a:rPr lang="de-DE" altLang="de-DE"/>
              <a:t>Deklaration von Arrays</a:t>
            </a:r>
          </a:p>
        </p:txBody>
      </p:sp>
      <p:sp>
        <p:nvSpPr>
          <p:cNvPr id="63492" name="Rectangle 3"/>
          <p:cNvSpPr>
            <a:spLocks noGrp="1" noChangeArrowheads="1"/>
          </p:cNvSpPr>
          <p:nvPr>
            <p:ph type="body" idx="1"/>
          </p:nvPr>
        </p:nvSpPr>
        <p:spPr/>
        <p:txBody>
          <a:bodyPr/>
          <a:lstStyle/>
          <a:p>
            <a:pPr lvl="1" eaLnBrk="1" hangingPunct="1"/>
            <a:r>
              <a:rPr lang="en-US" altLang="de-DE"/>
              <a:t>die Deklaration eines Arrays entspricht syntaktisch der einer einfachen Variablen</a:t>
            </a:r>
          </a:p>
          <a:p>
            <a:pPr lvl="1" eaLnBrk="1" hangingPunct="1"/>
            <a:r>
              <a:rPr lang="en-US" altLang="de-DE"/>
              <a:t>Unterschied: an den Typnamen oder an den Variablennamen werden eckige Klammern angefügt</a:t>
            </a:r>
          </a:p>
          <a:p>
            <a:pPr lvl="1" eaLnBrk="1" hangingPunct="1"/>
            <a:r>
              <a:rPr lang="en-US" altLang="de-DE"/>
              <a:t>die Initialisierung erfolgt mithilfe des new-Operators oder durch Zuweisung eines Array-Literals</a:t>
            </a:r>
          </a:p>
          <a:p>
            <a:pPr lvl="1" eaLnBrk="1" hangingPunct="1"/>
            <a:r>
              <a:rPr lang="en-US" altLang="de-DE"/>
              <a:t>Beispiele</a:t>
            </a:r>
          </a:p>
          <a:p>
            <a:pPr lvl="2" eaLnBrk="1" hangingPunct="1"/>
            <a:r>
              <a:rPr lang="en-US" altLang="de-DE"/>
              <a:t>int [] zahl = {1, 2, 3, 4, 5};</a:t>
            </a:r>
            <a:br>
              <a:rPr lang="en-US" altLang="de-DE"/>
            </a:br>
            <a:r>
              <a:rPr lang="en-US" altLang="de-DE"/>
              <a:t>zahl[1] = 7;</a:t>
            </a:r>
          </a:p>
          <a:p>
            <a:pPr lvl="2" eaLnBrk="1" hangingPunct="1"/>
            <a:r>
              <a:rPr lang="en-US" altLang="de-DE"/>
              <a:t>int [][] matrix = new int[3][3];</a:t>
            </a:r>
            <a:br>
              <a:rPr lang="en-US" altLang="de-DE"/>
            </a:br>
            <a:r>
              <a:rPr lang="en-US" altLang="de-DE"/>
              <a:t>matrix[1][2] = 15;</a:t>
            </a:r>
          </a:p>
          <a:p>
            <a:pPr lvl="2" eaLnBrk="1" hangingPunct="1"/>
            <a:r>
              <a:rPr lang="en-US" altLang="de-DE"/>
              <a:t>int [][] matrix = new int[3][];</a:t>
            </a:r>
            <a:br>
              <a:rPr lang="en-US" altLang="de-DE"/>
            </a:br>
            <a:r>
              <a:rPr lang="en-US" altLang="de-DE"/>
              <a:t>matrix[0] = new int[4];</a:t>
            </a:r>
          </a:p>
          <a:p>
            <a:pPr lvl="2" eaLnBrk="1" hangingPunct="1"/>
            <a:r>
              <a:rPr lang="en-US" altLang="de-DE"/>
              <a:t>int [][][] wuerfel = new int[3][3][3];</a:t>
            </a:r>
            <a:br>
              <a:rPr lang="en-US" altLang="de-DE"/>
            </a:br>
            <a:r>
              <a:rPr lang="en-US" altLang="de-DE"/>
              <a:t>wuerfel[2][0][0] = 73;</a:t>
            </a:r>
            <a:endParaRPr lang="de-DE" altLang="de-DE"/>
          </a:p>
        </p:txBody>
      </p:sp>
      <p:grpSp>
        <p:nvGrpSpPr>
          <p:cNvPr id="63493" name="Group 4"/>
          <p:cNvGrpSpPr>
            <a:grpSpLocks/>
          </p:cNvGrpSpPr>
          <p:nvPr/>
        </p:nvGrpSpPr>
        <p:grpSpPr bwMode="auto">
          <a:xfrm>
            <a:off x="4572000" y="3429000"/>
            <a:ext cx="2087563" cy="336550"/>
            <a:chOff x="2252" y="818"/>
            <a:chExt cx="1315" cy="212"/>
          </a:xfrm>
        </p:grpSpPr>
        <p:grpSp>
          <p:nvGrpSpPr>
            <p:cNvPr id="63537" name="Group 5"/>
            <p:cNvGrpSpPr>
              <a:grpSpLocks/>
            </p:cNvGrpSpPr>
            <p:nvPr/>
          </p:nvGrpSpPr>
          <p:grpSpPr bwMode="auto">
            <a:xfrm>
              <a:off x="2252" y="818"/>
              <a:ext cx="1315" cy="205"/>
              <a:chOff x="2681" y="712"/>
              <a:chExt cx="1315" cy="205"/>
            </a:xfrm>
          </p:grpSpPr>
          <p:sp>
            <p:nvSpPr>
              <p:cNvPr id="63539" name="Rectangle 6"/>
              <p:cNvSpPr>
                <a:spLocks noChangeArrowheads="1"/>
              </p:cNvSpPr>
              <p:nvPr/>
            </p:nvSpPr>
            <p:spPr bwMode="auto">
              <a:xfrm>
                <a:off x="2681" y="712"/>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40" name="Rectangle 7"/>
              <p:cNvSpPr>
                <a:spLocks noChangeArrowheads="1"/>
              </p:cNvSpPr>
              <p:nvPr/>
            </p:nvSpPr>
            <p:spPr bwMode="auto">
              <a:xfrm>
                <a:off x="3733" y="712"/>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41" name="Rectangle 8"/>
              <p:cNvSpPr>
                <a:spLocks noChangeArrowheads="1"/>
              </p:cNvSpPr>
              <p:nvPr/>
            </p:nvSpPr>
            <p:spPr bwMode="auto">
              <a:xfrm>
                <a:off x="2944" y="712"/>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42" name="Rectangle 9"/>
              <p:cNvSpPr>
                <a:spLocks noChangeArrowheads="1"/>
              </p:cNvSpPr>
              <p:nvPr/>
            </p:nvSpPr>
            <p:spPr bwMode="auto">
              <a:xfrm>
                <a:off x="3207" y="712"/>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43" name="Rectangle 10"/>
              <p:cNvSpPr>
                <a:spLocks noChangeArrowheads="1"/>
              </p:cNvSpPr>
              <p:nvPr/>
            </p:nvSpPr>
            <p:spPr bwMode="auto">
              <a:xfrm>
                <a:off x="3470" y="712"/>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grpSp>
        <p:sp>
          <p:nvSpPr>
            <p:cNvPr id="63538" name="Text Box 11"/>
            <p:cNvSpPr txBox="1">
              <a:spLocks noChangeArrowheads="1"/>
            </p:cNvSpPr>
            <p:nvPr/>
          </p:nvSpPr>
          <p:spPr bwMode="auto">
            <a:xfrm>
              <a:off x="2563" y="818"/>
              <a:ext cx="1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7</a:t>
              </a:r>
              <a:endParaRPr lang="en-US" altLang="de-DE" sz="1600"/>
            </a:p>
          </p:txBody>
        </p:sp>
      </p:grpSp>
      <p:grpSp>
        <p:nvGrpSpPr>
          <p:cNvPr id="63494" name="Group 12"/>
          <p:cNvGrpSpPr>
            <a:grpSpLocks/>
          </p:cNvGrpSpPr>
          <p:nvPr/>
        </p:nvGrpSpPr>
        <p:grpSpPr bwMode="auto">
          <a:xfrm>
            <a:off x="7064375" y="3789363"/>
            <a:ext cx="1252538" cy="987425"/>
            <a:chOff x="3977" y="1016"/>
            <a:chExt cx="789" cy="622"/>
          </a:xfrm>
        </p:grpSpPr>
        <p:grpSp>
          <p:nvGrpSpPr>
            <p:cNvPr id="63526" name="Group 13"/>
            <p:cNvGrpSpPr>
              <a:grpSpLocks/>
            </p:cNvGrpSpPr>
            <p:nvPr/>
          </p:nvGrpSpPr>
          <p:grpSpPr bwMode="auto">
            <a:xfrm>
              <a:off x="3977" y="1016"/>
              <a:ext cx="789" cy="615"/>
              <a:chOff x="3977" y="1016"/>
              <a:chExt cx="789" cy="615"/>
            </a:xfrm>
          </p:grpSpPr>
          <p:sp>
            <p:nvSpPr>
              <p:cNvPr id="63528" name="Rectangle 14"/>
              <p:cNvSpPr>
                <a:spLocks noChangeArrowheads="1"/>
              </p:cNvSpPr>
              <p:nvPr/>
            </p:nvSpPr>
            <p:spPr bwMode="auto">
              <a:xfrm>
                <a:off x="3977" y="1016"/>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9" name="Rectangle 15"/>
              <p:cNvSpPr>
                <a:spLocks noChangeArrowheads="1"/>
              </p:cNvSpPr>
              <p:nvPr/>
            </p:nvSpPr>
            <p:spPr bwMode="auto">
              <a:xfrm>
                <a:off x="4503" y="1016"/>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0" name="Rectangle 16"/>
              <p:cNvSpPr>
                <a:spLocks noChangeArrowheads="1"/>
              </p:cNvSpPr>
              <p:nvPr/>
            </p:nvSpPr>
            <p:spPr bwMode="auto">
              <a:xfrm>
                <a:off x="4240" y="1016"/>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1" name="Rectangle 17"/>
              <p:cNvSpPr>
                <a:spLocks noChangeArrowheads="1"/>
              </p:cNvSpPr>
              <p:nvPr/>
            </p:nvSpPr>
            <p:spPr bwMode="auto">
              <a:xfrm>
                <a:off x="3977" y="1221"/>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2" name="Rectangle 18"/>
              <p:cNvSpPr>
                <a:spLocks noChangeArrowheads="1"/>
              </p:cNvSpPr>
              <p:nvPr/>
            </p:nvSpPr>
            <p:spPr bwMode="auto">
              <a:xfrm>
                <a:off x="4503" y="1221"/>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3" name="Rectangle 19"/>
              <p:cNvSpPr>
                <a:spLocks noChangeArrowheads="1"/>
              </p:cNvSpPr>
              <p:nvPr/>
            </p:nvSpPr>
            <p:spPr bwMode="auto">
              <a:xfrm>
                <a:off x="4240" y="1221"/>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4" name="Rectangle 20"/>
              <p:cNvSpPr>
                <a:spLocks noChangeArrowheads="1"/>
              </p:cNvSpPr>
              <p:nvPr/>
            </p:nvSpPr>
            <p:spPr bwMode="auto">
              <a:xfrm>
                <a:off x="3977" y="1426"/>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5" name="Rectangle 21"/>
              <p:cNvSpPr>
                <a:spLocks noChangeArrowheads="1"/>
              </p:cNvSpPr>
              <p:nvPr/>
            </p:nvSpPr>
            <p:spPr bwMode="auto">
              <a:xfrm>
                <a:off x="4503" y="1426"/>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36" name="Rectangle 22"/>
              <p:cNvSpPr>
                <a:spLocks noChangeArrowheads="1"/>
              </p:cNvSpPr>
              <p:nvPr/>
            </p:nvSpPr>
            <p:spPr bwMode="auto">
              <a:xfrm>
                <a:off x="4240" y="1426"/>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grpSp>
        <p:sp>
          <p:nvSpPr>
            <p:cNvPr id="63527" name="Text Box 23"/>
            <p:cNvSpPr txBox="1">
              <a:spLocks noChangeArrowheads="1"/>
            </p:cNvSpPr>
            <p:nvPr/>
          </p:nvSpPr>
          <p:spPr bwMode="auto">
            <a:xfrm>
              <a:off x="4240" y="1426"/>
              <a:ext cx="2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15</a:t>
              </a:r>
              <a:endParaRPr lang="en-US" altLang="de-DE" sz="1600"/>
            </a:p>
          </p:txBody>
        </p:sp>
      </p:grpSp>
      <p:grpSp>
        <p:nvGrpSpPr>
          <p:cNvPr id="63495" name="Group 24"/>
          <p:cNvGrpSpPr>
            <a:grpSpLocks/>
          </p:cNvGrpSpPr>
          <p:nvPr/>
        </p:nvGrpSpPr>
        <p:grpSpPr bwMode="auto">
          <a:xfrm>
            <a:off x="5940425" y="5013325"/>
            <a:ext cx="1882775" cy="1462088"/>
            <a:chOff x="4128" y="1821"/>
            <a:chExt cx="1186" cy="921"/>
          </a:xfrm>
        </p:grpSpPr>
        <p:grpSp>
          <p:nvGrpSpPr>
            <p:cNvPr id="63501" name="Group 25"/>
            <p:cNvGrpSpPr>
              <a:grpSpLocks/>
            </p:cNvGrpSpPr>
            <p:nvPr/>
          </p:nvGrpSpPr>
          <p:grpSpPr bwMode="auto">
            <a:xfrm>
              <a:off x="4128" y="1821"/>
              <a:ext cx="1186" cy="921"/>
              <a:chOff x="3468" y="2333"/>
              <a:chExt cx="1186" cy="921"/>
            </a:xfrm>
          </p:grpSpPr>
          <p:grpSp>
            <p:nvGrpSpPr>
              <p:cNvPr id="63503" name="Group 26"/>
              <p:cNvGrpSpPr>
                <a:grpSpLocks/>
              </p:cNvGrpSpPr>
              <p:nvPr/>
            </p:nvGrpSpPr>
            <p:grpSpPr bwMode="auto">
              <a:xfrm>
                <a:off x="3468" y="2639"/>
                <a:ext cx="789" cy="615"/>
                <a:chOff x="3470" y="2543"/>
                <a:chExt cx="789" cy="615"/>
              </a:xfrm>
            </p:grpSpPr>
            <p:sp>
              <p:nvSpPr>
                <p:cNvPr id="63517" name="Rectangle 27"/>
                <p:cNvSpPr>
                  <a:spLocks noChangeArrowheads="1"/>
                </p:cNvSpPr>
                <p:nvPr/>
              </p:nvSpPr>
              <p:spPr bwMode="auto">
                <a:xfrm>
                  <a:off x="3470" y="2543"/>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18" name="Rectangle 28"/>
                <p:cNvSpPr>
                  <a:spLocks noChangeArrowheads="1"/>
                </p:cNvSpPr>
                <p:nvPr/>
              </p:nvSpPr>
              <p:spPr bwMode="auto">
                <a:xfrm>
                  <a:off x="3996" y="2543"/>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19" name="Rectangle 29"/>
                <p:cNvSpPr>
                  <a:spLocks noChangeArrowheads="1"/>
                </p:cNvSpPr>
                <p:nvPr/>
              </p:nvSpPr>
              <p:spPr bwMode="auto">
                <a:xfrm>
                  <a:off x="3733" y="2543"/>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0" name="Rectangle 30"/>
                <p:cNvSpPr>
                  <a:spLocks noChangeArrowheads="1"/>
                </p:cNvSpPr>
                <p:nvPr/>
              </p:nvSpPr>
              <p:spPr bwMode="auto">
                <a:xfrm>
                  <a:off x="3470" y="2748"/>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1" name="Rectangle 31"/>
                <p:cNvSpPr>
                  <a:spLocks noChangeArrowheads="1"/>
                </p:cNvSpPr>
                <p:nvPr/>
              </p:nvSpPr>
              <p:spPr bwMode="auto">
                <a:xfrm>
                  <a:off x="3996" y="2748"/>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2" name="Rectangle 32"/>
                <p:cNvSpPr>
                  <a:spLocks noChangeArrowheads="1"/>
                </p:cNvSpPr>
                <p:nvPr/>
              </p:nvSpPr>
              <p:spPr bwMode="auto">
                <a:xfrm>
                  <a:off x="3733" y="2748"/>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3" name="Rectangle 33"/>
                <p:cNvSpPr>
                  <a:spLocks noChangeArrowheads="1"/>
                </p:cNvSpPr>
                <p:nvPr/>
              </p:nvSpPr>
              <p:spPr bwMode="auto">
                <a:xfrm>
                  <a:off x="3470" y="2953"/>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4" name="Rectangle 34"/>
                <p:cNvSpPr>
                  <a:spLocks noChangeArrowheads="1"/>
                </p:cNvSpPr>
                <p:nvPr/>
              </p:nvSpPr>
              <p:spPr bwMode="auto">
                <a:xfrm>
                  <a:off x="3996" y="2953"/>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25" name="Rectangle 35"/>
                <p:cNvSpPr>
                  <a:spLocks noChangeArrowheads="1"/>
                </p:cNvSpPr>
                <p:nvPr/>
              </p:nvSpPr>
              <p:spPr bwMode="auto">
                <a:xfrm>
                  <a:off x="3733" y="2953"/>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grpSp>
          <p:sp>
            <p:nvSpPr>
              <p:cNvPr id="63504" name="Line 36"/>
              <p:cNvSpPr>
                <a:spLocks noChangeShapeType="1"/>
              </p:cNvSpPr>
              <p:nvPr/>
            </p:nvSpPr>
            <p:spPr bwMode="auto">
              <a:xfrm>
                <a:off x="3599" y="2539"/>
                <a:ext cx="7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05" name="Line 37"/>
              <p:cNvSpPr>
                <a:spLocks noChangeShapeType="1"/>
              </p:cNvSpPr>
              <p:nvPr/>
            </p:nvSpPr>
            <p:spPr bwMode="auto">
              <a:xfrm>
                <a:off x="3731" y="2436"/>
                <a:ext cx="7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06" name="Line 38"/>
              <p:cNvSpPr>
                <a:spLocks noChangeShapeType="1"/>
              </p:cNvSpPr>
              <p:nvPr/>
            </p:nvSpPr>
            <p:spPr bwMode="auto">
              <a:xfrm>
                <a:off x="3865" y="2333"/>
                <a:ext cx="7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07" name="Line 39"/>
              <p:cNvSpPr>
                <a:spLocks noChangeShapeType="1"/>
              </p:cNvSpPr>
              <p:nvPr/>
            </p:nvSpPr>
            <p:spPr bwMode="auto">
              <a:xfrm flipV="1">
                <a:off x="3468" y="2333"/>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08" name="Line 40"/>
              <p:cNvSpPr>
                <a:spLocks noChangeShapeType="1"/>
              </p:cNvSpPr>
              <p:nvPr/>
            </p:nvSpPr>
            <p:spPr bwMode="auto">
              <a:xfrm flipV="1">
                <a:off x="4257" y="2333"/>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09" name="Line 41"/>
              <p:cNvSpPr>
                <a:spLocks noChangeShapeType="1"/>
              </p:cNvSpPr>
              <p:nvPr/>
            </p:nvSpPr>
            <p:spPr bwMode="auto">
              <a:xfrm flipV="1">
                <a:off x="4257" y="2948"/>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0" name="Line 42"/>
              <p:cNvSpPr>
                <a:spLocks noChangeShapeType="1"/>
              </p:cNvSpPr>
              <p:nvPr/>
            </p:nvSpPr>
            <p:spPr bwMode="auto">
              <a:xfrm flipV="1">
                <a:off x="4257" y="2743"/>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1" name="Line 43"/>
              <p:cNvSpPr>
                <a:spLocks noChangeShapeType="1"/>
              </p:cNvSpPr>
              <p:nvPr/>
            </p:nvSpPr>
            <p:spPr bwMode="auto">
              <a:xfrm flipV="1">
                <a:off x="4257" y="2538"/>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2" name="Line 44"/>
              <p:cNvSpPr>
                <a:spLocks noChangeShapeType="1"/>
              </p:cNvSpPr>
              <p:nvPr/>
            </p:nvSpPr>
            <p:spPr bwMode="auto">
              <a:xfrm flipV="1">
                <a:off x="3731" y="2333"/>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3" name="Line 45"/>
              <p:cNvSpPr>
                <a:spLocks noChangeShapeType="1"/>
              </p:cNvSpPr>
              <p:nvPr/>
            </p:nvSpPr>
            <p:spPr bwMode="auto">
              <a:xfrm flipV="1">
                <a:off x="3991" y="2333"/>
                <a:ext cx="397"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4" name="Line 46"/>
              <p:cNvSpPr>
                <a:spLocks noChangeShapeType="1"/>
              </p:cNvSpPr>
              <p:nvPr/>
            </p:nvSpPr>
            <p:spPr bwMode="auto">
              <a:xfrm>
                <a:off x="4520" y="2436"/>
                <a:ext cx="0" cy="6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5" name="Line 47"/>
              <p:cNvSpPr>
                <a:spLocks noChangeShapeType="1"/>
              </p:cNvSpPr>
              <p:nvPr/>
            </p:nvSpPr>
            <p:spPr bwMode="auto">
              <a:xfrm>
                <a:off x="4389" y="2539"/>
                <a:ext cx="0" cy="6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sp>
            <p:nvSpPr>
              <p:cNvPr id="63516" name="Line 48"/>
              <p:cNvSpPr>
                <a:spLocks noChangeShapeType="1"/>
              </p:cNvSpPr>
              <p:nvPr/>
            </p:nvSpPr>
            <p:spPr bwMode="auto">
              <a:xfrm>
                <a:off x="4654" y="2342"/>
                <a:ext cx="0" cy="6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de-DE"/>
              </a:p>
            </p:txBody>
          </p:sp>
        </p:grpSp>
        <p:sp>
          <p:nvSpPr>
            <p:cNvPr id="63502" name="Text Box 49"/>
            <p:cNvSpPr txBox="1">
              <a:spLocks noChangeArrowheads="1"/>
            </p:cNvSpPr>
            <p:nvPr/>
          </p:nvSpPr>
          <p:spPr bwMode="auto">
            <a:xfrm>
              <a:off x="4654" y="2127"/>
              <a:ext cx="2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600"/>
                <a:t>73</a:t>
              </a:r>
              <a:endParaRPr lang="en-US" altLang="de-DE" sz="1600"/>
            </a:p>
          </p:txBody>
        </p:sp>
      </p:grpSp>
      <p:grpSp>
        <p:nvGrpSpPr>
          <p:cNvPr id="63496" name="Group 50"/>
          <p:cNvGrpSpPr>
            <a:grpSpLocks/>
          </p:cNvGrpSpPr>
          <p:nvPr/>
        </p:nvGrpSpPr>
        <p:grpSpPr bwMode="auto">
          <a:xfrm>
            <a:off x="4759325" y="4724400"/>
            <a:ext cx="1252538" cy="646113"/>
            <a:chOff x="2850" y="1620"/>
            <a:chExt cx="789" cy="407"/>
          </a:xfrm>
        </p:grpSpPr>
        <p:sp>
          <p:nvSpPr>
            <p:cNvPr id="63497" name="Line 51"/>
            <p:cNvSpPr>
              <a:spLocks noChangeShapeType="1"/>
            </p:cNvSpPr>
            <p:nvPr/>
          </p:nvSpPr>
          <p:spPr bwMode="auto">
            <a:xfrm flipH="1">
              <a:off x="3234" y="1877"/>
              <a:ext cx="7" cy="150"/>
            </a:xfrm>
            <a:prstGeom prst="line">
              <a:avLst/>
            </a:prstGeom>
            <a:noFill/>
            <a:ln w="5080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de-DE"/>
            </a:p>
          </p:txBody>
        </p:sp>
        <p:sp>
          <p:nvSpPr>
            <p:cNvPr id="63498" name="Rectangle 52"/>
            <p:cNvSpPr>
              <a:spLocks noChangeArrowheads="1"/>
            </p:cNvSpPr>
            <p:nvPr/>
          </p:nvSpPr>
          <p:spPr bwMode="auto">
            <a:xfrm>
              <a:off x="2850" y="1620"/>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499" name="Rectangle 53"/>
            <p:cNvSpPr>
              <a:spLocks noChangeArrowheads="1"/>
            </p:cNvSpPr>
            <p:nvPr/>
          </p:nvSpPr>
          <p:spPr bwMode="auto">
            <a:xfrm>
              <a:off x="3376" y="1620"/>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63500" name="Rectangle 54"/>
            <p:cNvSpPr>
              <a:spLocks noChangeArrowheads="1"/>
            </p:cNvSpPr>
            <p:nvPr/>
          </p:nvSpPr>
          <p:spPr bwMode="auto">
            <a:xfrm>
              <a:off x="3113" y="1620"/>
              <a:ext cx="263"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C45C88C-F516-3B45-B1EA-67F6E9F42FB8}" type="slidenum">
              <a:rPr lang="de-DE" altLang="de-DE" sz="800" b="0">
                <a:solidFill>
                  <a:srgbClr val="969696"/>
                </a:solidFill>
              </a:rPr>
              <a:pPr eaLnBrk="1" hangingPunct="1"/>
              <a:t>61</a:t>
            </a:fld>
            <a:endParaRPr lang="de-DE" altLang="de-DE" sz="800" b="0">
              <a:solidFill>
                <a:srgbClr val="969696"/>
              </a:solidFill>
            </a:endParaRPr>
          </a:p>
        </p:txBody>
      </p:sp>
      <p:sp>
        <p:nvSpPr>
          <p:cNvPr id="64515" name="Rectangle 2"/>
          <p:cNvSpPr>
            <a:spLocks noGrp="1" noChangeArrowheads="1"/>
          </p:cNvSpPr>
          <p:nvPr>
            <p:ph type="title"/>
          </p:nvPr>
        </p:nvSpPr>
        <p:spPr/>
        <p:txBody>
          <a:bodyPr/>
          <a:lstStyle/>
          <a:p>
            <a:pPr eaLnBrk="1" hangingPunct="1"/>
            <a:r>
              <a:rPr lang="de-DE" altLang="de-DE"/>
              <a:t>Umgang mit Referenzdatentypen</a:t>
            </a:r>
          </a:p>
        </p:txBody>
      </p:sp>
      <p:sp>
        <p:nvSpPr>
          <p:cNvPr id="64516" name="Rectangle 3"/>
          <p:cNvSpPr>
            <a:spLocks noGrp="1" noChangeArrowheads="1"/>
          </p:cNvSpPr>
          <p:nvPr>
            <p:ph type="body" idx="1"/>
          </p:nvPr>
        </p:nvSpPr>
        <p:spPr/>
        <p:txBody>
          <a:bodyPr/>
          <a:lstStyle/>
          <a:p>
            <a:pPr lvl="1" eaLnBrk="1" hangingPunct="1"/>
            <a:r>
              <a:rPr lang="de-DE" altLang="de-DE"/>
              <a:t>im Gegensatz zu einfachen Datentypen handelt es sich bei Referenzdatentypen um komplexe Typen</a:t>
            </a:r>
          </a:p>
          <a:p>
            <a:pPr lvl="1" eaLnBrk="1" hangingPunct="1"/>
            <a:r>
              <a:rPr lang="de-DE" altLang="de-DE"/>
              <a:t>zu den Referenztypen zählen</a:t>
            </a:r>
          </a:p>
          <a:p>
            <a:pPr lvl="2" eaLnBrk="1" hangingPunct="1"/>
            <a:r>
              <a:rPr lang="de-DE" altLang="de-DE"/>
              <a:t>Objekte (näheres im Kapitel 5: Objektorientierung)</a:t>
            </a:r>
          </a:p>
          <a:p>
            <a:pPr lvl="2" eaLnBrk="1" hangingPunct="1"/>
            <a:r>
              <a:rPr lang="de-DE" altLang="de-DE"/>
              <a:t>Strings</a:t>
            </a:r>
          </a:p>
          <a:p>
            <a:pPr lvl="2" eaLnBrk="1" hangingPunct="1"/>
            <a:r>
              <a:rPr lang="de-DE" altLang="de-DE"/>
              <a:t>Arrays</a:t>
            </a:r>
          </a:p>
          <a:p>
            <a:pPr lvl="1" eaLnBrk="1" hangingPunct="1"/>
            <a:r>
              <a:rPr lang="de-DE" altLang="de-DE"/>
              <a:t>Strings und Arrays sind besondere Objekte</a:t>
            </a:r>
          </a:p>
          <a:p>
            <a:pPr lvl="1" eaLnBrk="1" hangingPunct="1"/>
            <a:r>
              <a:rPr lang="de-DE" altLang="de-DE"/>
              <a:t>sowohl bei Strings als auch bei Arrays kennt der Compiler Literale, die den Aufruf des Operators new überflüssig machen</a:t>
            </a:r>
          </a:p>
          <a:p>
            <a:pPr lvl="1" eaLnBrk="1" hangingPunct="1"/>
            <a:r>
              <a:rPr lang="de-DE" altLang="de-DE"/>
              <a:t>bei einfachen Datentypen reicht die Deklaration der Variablen aus, während Referenztypen mittels des new-Operators noch erzeugt werden müssen (Ausnahmen Strings und Arrays)</a:t>
            </a:r>
          </a:p>
          <a:p>
            <a:pPr lvl="1" eaLnBrk="1" hangingPunct="1"/>
            <a:r>
              <a:rPr lang="de-DE" altLang="de-DE"/>
              <a:t>Referenztypen stellen lediglich einen Verweis auf Objekte dar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p:txBody>
          <a:bodyPr/>
          <a:lstStyle/>
          <a:p>
            <a:pPr eaLnBrk="1" hangingPunct="1"/>
            <a:r>
              <a:rPr lang="de-DE" altLang="de-DE" dirty="0"/>
              <a:t>Einführung in die Programmierung</a:t>
            </a:r>
          </a:p>
        </p:txBody>
      </p:sp>
      <p:sp>
        <p:nvSpPr>
          <p:cNvPr id="65539" name="Rectangle 3"/>
          <p:cNvSpPr>
            <a:spLocks noGrp="1" noChangeArrowheads="1"/>
          </p:cNvSpPr>
          <p:nvPr>
            <p:ph type="subTitle" idx="1"/>
          </p:nvPr>
        </p:nvSpPr>
        <p:spPr/>
        <p:txBody>
          <a:bodyPr/>
          <a:lstStyle/>
          <a:p>
            <a:pPr eaLnBrk="1" hangingPunct="1"/>
            <a:r>
              <a:rPr lang="de-DE" altLang="de-DE"/>
              <a:t>Kapitel 4</a:t>
            </a:r>
            <a:br>
              <a:rPr lang="de-DE" altLang="de-DE"/>
            </a:br>
            <a:r>
              <a:rPr lang="de-DE" altLang="de-DE"/>
              <a:t>Ausdrücke &amp; Anweisungen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390850D-15EA-1141-8726-3C7245299AA8}" type="slidenum">
              <a:rPr lang="de-DE" altLang="de-DE" sz="800" b="0">
                <a:solidFill>
                  <a:srgbClr val="969696"/>
                </a:solidFill>
              </a:rPr>
              <a:pPr eaLnBrk="1" hangingPunct="1"/>
              <a:t>63</a:t>
            </a:fld>
            <a:endParaRPr lang="de-DE" altLang="de-DE" sz="800" b="0">
              <a:solidFill>
                <a:srgbClr val="969696"/>
              </a:solidFill>
            </a:endParaRPr>
          </a:p>
        </p:txBody>
      </p:sp>
      <p:sp>
        <p:nvSpPr>
          <p:cNvPr id="66563" name="Rectangle 2"/>
          <p:cNvSpPr>
            <a:spLocks noGrp="1" noChangeArrowheads="1"/>
          </p:cNvSpPr>
          <p:nvPr>
            <p:ph type="title"/>
          </p:nvPr>
        </p:nvSpPr>
        <p:spPr/>
        <p:txBody>
          <a:bodyPr/>
          <a:lstStyle/>
          <a:p>
            <a:pPr eaLnBrk="1" hangingPunct="1"/>
            <a:r>
              <a:rPr lang="de-DE" altLang="de-DE"/>
              <a:t>Themenüberblick</a:t>
            </a:r>
          </a:p>
        </p:txBody>
      </p:sp>
      <p:pic>
        <p:nvPicPr>
          <p:cNvPr id="66564" name="Picture 3"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65" name="Group 20"/>
          <p:cNvGrpSpPr>
            <a:grpSpLocks/>
          </p:cNvGrpSpPr>
          <p:nvPr/>
        </p:nvGrpSpPr>
        <p:grpSpPr bwMode="auto">
          <a:xfrm>
            <a:off x="360363" y="1295400"/>
            <a:ext cx="7970837" cy="4672013"/>
            <a:chOff x="227" y="816"/>
            <a:chExt cx="5021" cy="2943"/>
          </a:xfrm>
        </p:grpSpPr>
        <p:sp>
          <p:nvSpPr>
            <p:cNvPr id="66566" name="Freeform 5"/>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66567" name="Text Box 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66568" name="Text Box 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66569" name="Text Box 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Datentypen</a:t>
              </a:r>
            </a:p>
          </p:txBody>
        </p:sp>
        <p:sp>
          <p:nvSpPr>
            <p:cNvPr id="66570" name="Text Box 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Ausdrücke &amp; Anweisungen</a:t>
              </a:r>
            </a:p>
          </p:txBody>
        </p:sp>
        <p:sp>
          <p:nvSpPr>
            <p:cNvPr id="66571" name="Text Box 1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Objektorientierung</a:t>
              </a:r>
            </a:p>
          </p:txBody>
        </p:sp>
        <p:sp>
          <p:nvSpPr>
            <p:cNvPr id="66572" name="Text Box 1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Vererbung</a:t>
              </a:r>
            </a:p>
          </p:txBody>
        </p:sp>
        <p:sp>
          <p:nvSpPr>
            <p:cNvPr id="66573" name="Text Box 1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Interfaces</a:t>
              </a:r>
            </a:p>
          </p:txBody>
        </p:sp>
        <p:sp>
          <p:nvSpPr>
            <p:cNvPr id="66574" name="Oval 1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66575" name="Oval 1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66576" name="Oval 15"/>
            <p:cNvSpPr>
              <a:spLocks noChangeArrowheads="1"/>
            </p:cNvSpPr>
            <p:nvPr/>
          </p:nvSpPr>
          <p:spPr bwMode="auto">
            <a:xfrm>
              <a:off x="4032" y="1680"/>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3</a:t>
              </a:r>
            </a:p>
          </p:txBody>
        </p:sp>
        <p:sp>
          <p:nvSpPr>
            <p:cNvPr id="66577" name="Oval 16"/>
            <p:cNvSpPr>
              <a:spLocks noChangeArrowheads="1"/>
            </p:cNvSpPr>
            <p:nvPr/>
          </p:nvSpPr>
          <p:spPr bwMode="auto">
            <a:xfrm>
              <a:off x="2016" y="21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4</a:t>
              </a:r>
            </a:p>
          </p:txBody>
        </p:sp>
        <p:sp>
          <p:nvSpPr>
            <p:cNvPr id="66578" name="Oval 17"/>
            <p:cNvSpPr>
              <a:spLocks noChangeArrowheads="1"/>
            </p:cNvSpPr>
            <p:nvPr/>
          </p:nvSpPr>
          <p:spPr bwMode="auto">
            <a:xfrm>
              <a:off x="480" y="2448"/>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5</a:t>
              </a:r>
            </a:p>
          </p:txBody>
        </p:sp>
        <p:sp>
          <p:nvSpPr>
            <p:cNvPr id="66579" name="Oval 18"/>
            <p:cNvSpPr>
              <a:spLocks noChangeArrowheads="1"/>
            </p:cNvSpPr>
            <p:nvPr/>
          </p:nvSpPr>
          <p:spPr bwMode="auto">
            <a:xfrm>
              <a:off x="1680" y="2976"/>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6</a:t>
              </a:r>
            </a:p>
          </p:txBody>
        </p:sp>
        <p:sp>
          <p:nvSpPr>
            <p:cNvPr id="66580" name="Oval 19"/>
            <p:cNvSpPr>
              <a:spLocks noChangeArrowheads="1"/>
            </p:cNvSpPr>
            <p:nvPr/>
          </p:nvSpPr>
          <p:spPr bwMode="auto">
            <a:xfrm>
              <a:off x="3024" y="33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7</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49BC888-1497-BA4E-A7E7-663CA12A9C1D}" type="slidenum">
              <a:rPr lang="de-DE" altLang="de-DE" sz="800" b="0">
                <a:solidFill>
                  <a:srgbClr val="969696"/>
                </a:solidFill>
              </a:rPr>
              <a:pPr eaLnBrk="1" hangingPunct="1"/>
              <a:t>64</a:t>
            </a:fld>
            <a:endParaRPr lang="de-DE" altLang="de-DE" sz="800" b="0">
              <a:solidFill>
                <a:srgbClr val="969696"/>
              </a:solidFill>
            </a:endParaRPr>
          </a:p>
        </p:txBody>
      </p:sp>
      <p:sp>
        <p:nvSpPr>
          <p:cNvPr id="67587" name="Rectangle 2"/>
          <p:cNvSpPr>
            <a:spLocks noGrp="1" noChangeArrowheads="1"/>
          </p:cNvSpPr>
          <p:nvPr>
            <p:ph type="title"/>
          </p:nvPr>
        </p:nvSpPr>
        <p:spPr/>
        <p:txBody>
          <a:bodyPr/>
          <a:lstStyle/>
          <a:p>
            <a:pPr eaLnBrk="1" hangingPunct="1"/>
            <a:r>
              <a:rPr lang="de-DE" altLang="de-DE"/>
              <a:t>Lernziele</a:t>
            </a:r>
          </a:p>
        </p:txBody>
      </p:sp>
      <p:sp>
        <p:nvSpPr>
          <p:cNvPr id="67588" name="Rectangle 3"/>
          <p:cNvSpPr>
            <a:spLocks noGrp="1" noChangeArrowheads="1"/>
          </p:cNvSpPr>
          <p:nvPr>
            <p:ph type="body" idx="1"/>
          </p:nvPr>
        </p:nvSpPr>
        <p:spPr>
          <a:xfrm>
            <a:off x="457200" y="1268413"/>
            <a:ext cx="8229600" cy="5256212"/>
          </a:xfrm>
        </p:spPr>
        <p:txBody>
          <a:bodyPr/>
          <a:lstStyle/>
          <a:p>
            <a:pPr lvl="1" eaLnBrk="1" hangingPunct="1"/>
            <a:r>
              <a:rPr lang="de-DE" altLang="de-DE"/>
              <a:t>Sie kennen die Begriffe Ausdrücke und Anweisungen</a:t>
            </a:r>
          </a:p>
          <a:p>
            <a:pPr lvl="1" eaLnBrk="1" hangingPunct="1"/>
            <a:r>
              <a:rPr lang="de-DE" altLang="de-DE"/>
              <a:t>Sie kennen die unterschiedlichen Arten von Operatoren</a:t>
            </a:r>
          </a:p>
          <a:p>
            <a:pPr lvl="2" eaLnBrk="1" hangingPunct="1"/>
            <a:r>
              <a:rPr lang="de-DE" altLang="de-DE"/>
              <a:t>arithmetisch</a:t>
            </a:r>
          </a:p>
          <a:p>
            <a:pPr lvl="2" eaLnBrk="1" hangingPunct="1"/>
            <a:r>
              <a:rPr lang="de-DE" altLang="de-DE"/>
              <a:t>relational</a:t>
            </a:r>
          </a:p>
          <a:p>
            <a:pPr lvl="2" eaLnBrk="1" hangingPunct="1"/>
            <a:r>
              <a:rPr lang="de-DE" altLang="de-DE"/>
              <a:t>logisch</a:t>
            </a:r>
          </a:p>
          <a:p>
            <a:pPr lvl="2" eaLnBrk="1" hangingPunct="1"/>
            <a:r>
              <a:rPr lang="de-DE" altLang="de-DE"/>
              <a:t>bitweise</a:t>
            </a:r>
          </a:p>
          <a:p>
            <a:pPr lvl="2" eaLnBrk="1" hangingPunct="1"/>
            <a:r>
              <a:rPr lang="de-DE" altLang="de-DE"/>
              <a:t>Zuweisung</a:t>
            </a:r>
          </a:p>
          <a:p>
            <a:pPr lvl="2" eaLnBrk="1" hangingPunct="1"/>
            <a:r>
              <a:rPr lang="de-DE" altLang="de-DE"/>
              <a:t>sonstige</a:t>
            </a:r>
          </a:p>
          <a:p>
            <a:pPr lvl="1" eaLnBrk="1" hangingPunct="1"/>
            <a:r>
              <a:rPr lang="de-DE" altLang="de-DE"/>
              <a:t>Sie kennen die Verzweigungsmöglichkeiten mit der IF- und der SWITCH-Anweisung</a:t>
            </a:r>
          </a:p>
          <a:p>
            <a:pPr lvl="1" eaLnBrk="1" hangingPunct="1"/>
            <a:r>
              <a:rPr lang="de-DE" altLang="de-DE"/>
              <a:t>Sie kennen die unterschiedlichen Schleifentypen</a:t>
            </a:r>
          </a:p>
          <a:p>
            <a:pPr lvl="2" eaLnBrk="1" hangingPunct="1"/>
            <a:r>
              <a:rPr lang="de-DE" altLang="de-DE"/>
              <a:t>kopfgesteuert</a:t>
            </a:r>
          </a:p>
          <a:p>
            <a:pPr lvl="2" eaLnBrk="1" hangingPunct="1"/>
            <a:r>
              <a:rPr lang="de-DE" altLang="de-DE"/>
              <a:t>fußgesteuert</a:t>
            </a:r>
          </a:p>
          <a:p>
            <a:pPr lvl="2" eaLnBrk="1" hangingPunct="1"/>
            <a:r>
              <a:rPr lang="de-DE" altLang="de-DE"/>
              <a:t>zählend</a:t>
            </a:r>
          </a:p>
          <a:p>
            <a:pPr lvl="1" eaLnBrk="1" hangingPunct="1"/>
            <a:r>
              <a:rPr lang="de-DE" altLang="de-DE"/>
              <a:t>Sie kennen die break- und continue-Anweisung</a:t>
            </a:r>
          </a:p>
        </p:txBody>
      </p:sp>
      <p:pic>
        <p:nvPicPr>
          <p:cNvPr id="67589" name="Picture 4"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6BEB280-A9A1-4543-993B-B3B9D44F659C}" type="slidenum">
              <a:rPr lang="de-DE" altLang="de-DE" sz="800" b="0">
                <a:solidFill>
                  <a:srgbClr val="969696"/>
                </a:solidFill>
              </a:rPr>
              <a:pPr eaLnBrk="1" hangingPunct="1"/>
              <a:t>65</a:t>
            </a:fld>
            <a:endParaRPr lang="de-DE" altLang="de-DE" sz="800" b="0">
              <a:solidFill>
                <a:srgbClr val="969696"/>
              </a:solidFill>
            </a:endParaRPr>
          </a:p>
        </p:txBody>
      </p:sp>
      <p:sp>
        <p:nvSpPr>
          <p:cNvPr id="68611" name="Rectangle 2"/>
          <p:cNvSpPr>
            <a:spLocks noGrp="1" noChangeArrowheads="1"/>
          </p:cNvSpPr>
          <p:nvPr>
            <p:ph type="title"/>
          </p:nvPr>
        </p:nvSpPr>
        <p:spPr/>
        <p:txBody>
          <a:bodyPr/>
          <a:lstStyle/>
          <a:p>
            <a:pPr eaLnBrk="1" hangingPunct="1"/>
            <a:r>
              <a:rPr lang="de-DE" altLang="de-DE"/>
              <a:t>Ausdrücke</a:t>
            </a:r>
          </a:p>
        </p:txBody>
      </p:sp>
      <p:sp>
        <p:nvSpPr>
          <p:cNvPr id="68612" name="Rectangle 3"/>
          <p:cNvSpPr>
            <a:spLocks noGrp="1" noChangeArrowheads="1"/>
          </p:cNvSpPr>
          <p:nvPr>
            <p:ph type="body" idx="1"/>
          </p:nvPr>
        </p:nvSpPr>
        <p:spPr>
          <a:xfrm>
            <a:off x="457200" y="1268413"/>
            <a:ext cx="8229600" cy="5184775"/>
          </a:xfrm>
        </p:spPr>
        <p:txBody>
          <a:bodyPr/>
          <a:lstStyle/>
          <a:p>
            <a:pPr lvl="1" eaLnBrk="1" hangingPunct="1"/>
            <a:r>
              <a:rPr lang="de-DE" altLang="de-DE"/>
              <a:t>kleinste ausführbare Einheit in einem Programm</a:t>
            </a:r>
          </a:p>
          <a:p>
            <a:pPr lvl="1" eaLnBrk="1" hangingPunct="1"/>
            <a:r>
              <a:rPr lang="de-DE" altLang="de-DE"/>
              <a:t>Ausdrücke haben folgende Aufgaben</a:t>
            </a:r>
          </a:p>
          <a:p>
            <a:pPr lvl="2" eaLnBrk="1" hangingPunct="1"/>
            <a:r>
              <a:rPr lang="de-DE" altLang="de-DE"/>
              <a:t>Variablen Werte zuzuweisen</a:t>
            </a:r>
          </a:p>
          <a:p>
            <a:pPr lvl="2" eaLnBrk="1" hangingPunct="1"/>
            <a:r>
              <a:rPr lang="de-DE" altLang="de-DE"/>
              <a:t>numerische Berechnungen durchzuführen</a:t>
            </a:r>
          </a:p>
          <a:p>
            <a:pPr lvl="2" eaLnBrk="1" hangingPunct="1"/>
            <a:r>
              <a:rPr lang="de-DE" altLang="de-DE"/>
              <a:t>logische Bedingungen zu formulieren</a:t>
            </a:r>
          </a:p>
          <a:p>
            <a:pPr lvl="1" eaLnBrk="1" hangingPunct="1"/>
            <a:r>
              <a:rPr lang="de-DE" altLang="de-DE"/>
              <a:t>Ausdrücke bestehen aus mindestens einem Operator und einem oder mehreren Operanden, auf die der Operator angewendet wird</a:t>
            </a:r>
          </a:p>
          <a:p>
            <a:pPr lvl="1" eaLnBrk="1" hangingPunct="1"/>
            <a:r>
              <a:rPr lang="de-DE" altLang="de-DE"/>
              <a:t>Unterscheidung der Operatoren nach dem Typ der Operanden</a:t>
            </a:r>
          </a:p>
          <a:p>
            <a:pPr lvl="2" eaLnBrk="1" hangingPunct="1"/>
            <a:r>
              <a:rPr lang="de-DE" altLang="de-DE"/>
              <a:t>arithmetische Operatoren</a:t>
            </a:r>
          </a:p>
          <a:p>
            <a:pPr lvl="2" eaLnBrk="1" hangingPunct="1"/>
            <a:r>
              <a:rPr lang="de-DE" altLang="de-DE"/>
              <a:t>relationale Operatoren</a:t>
            </a:r>
          </a:p>
          <a:p>
            <a:pPr lvl="2" eaLnBrk="1" hangingPunct="1"/>
            <a:r>
              <a:rPr lang="de-DE" altLang="de-DE"/>
              <a:t>logische Operatoren</a:t>
            </a:r>
          </a:p>
          <a:p>
            <a:pPr lvl="2" eaLnBrk="1" hangingPunct="1"/>
            <a:r>
              <a:rPr lang="de-DE" altLang="de-DE"/>
              <a:t>bitweise Operatoren</a:t>
            </a:r>
          </a:p>
          <a:p>
            <a:pPr lvl="2" eaLnBrk="1" hangingPunct="1"/>
            <a:r>
              <a:rPr lang="de-DE" altLang="de-DE"/>
              <a:t>Zuweisungsoperatoren</a:t>
            </a:r>
          </a:p>
          <a:p>
            <a:pPr lvl="2" eaLnBrk="1" hangingPunct="1"/>
            <a:r>
              <a:rPr lang="de-DE" altLang="de-DE"/>
              <a:t>sonstige Operatoren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C036A90-29A9-4A43-B1D9-C7167FE26DDE}" type="slidenum">
              <a:rPr lang="de-DE" altLang="de-DE" sz="800" b="0">
                <a:solidFill>
                  <a:srgbClr val="969696"/>
                </a:solidFill>
              </a:rPr>
              <a:pPr eaLnBrk="1" hangingPunct="1"/>
              <a:t>66</a:t>
            </a:fld>
            <a:endParaRPr lang="de-DE" altLang="de-DE" sz="800" b="0">
              <a:solidFill>
                <a:srgbClr val="969696"/>
              </a:solidFill>
            </a:endParaRPr>
          </a:p>
        </p:txBody>
      </p:sp>
      <p:sp>
        <p:nvSpPr>
          <p:cNvPr id="69635" name="Rectangle 2"/>
          <p:cNvSpPr>
            <a:spLocks noGrp="1" noChangeArrowheads="1"/>
          </p:cNvSpPr>
          <p:nvPr>
            <p:ph type="title"/>
          </p:nvPr>
        </p:nvSpPr>
        <p:spPr/>
        <p:txBody>
          <a:bodyPr/>
          <a:lstStyle/>
          <a:p>
            <a:pPr eaLnBrk="1" hangingPunct="1"/>
            <a:r>
              <a:rPr lang="de-DE" altLang="de-DE"/>
              <a:t>Arithmetische Operatoren</a:t>
            </a:r>
          </a:p>
        </p:txBody>
      </p:sp>
      <p:graphicFrame>
        <p:nvGraphicFramePr>
          <p:cNvPr id="279672" name="Group 120"/>
          <p:cNvGraphicFramePr>
            <a:graphicFrameLocks noGrp="1"/>
          </p:cNvGraphicFramePr>
          <p:nvPr>
            <p:ph idx="1"/>
          </p:nvPr>
        </p:nvGraphicFramePr>
        <p:xfrm>
          <a:off x="457200" y="1268413"/>
          <a:ext cx="8229600" cy="5145083"/>
        </p:xfrm>
        <a:graphic>
          <a:graphicData uri="http://schemas.openxmlformats.org/drawingml/2006/table">
            <a:tbl>
              <a:tblPr/>
              <a:tblGrid>
                <a:gridCol w="1235075"/>
                <a:gridCol w="2159000"/>
                <a:gridCol w="4835525"/>
              </a:tblGrid>
              <a:tr h="414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415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Positives Vorzeichen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+n ist gleichbedeutend mit 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4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Negatives Vorzeichen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-n kehrt das Vorzeichen von n um</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5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Summe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die Summe von a und b</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4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Differenz</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die Differenz</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5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Produkt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das Produkt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4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Quotient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den Quotienten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915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Restwert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den Rest der ganzzahligen Division von a durch b</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5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Präinkrement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erhöht a um 1 und ergibt 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4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Postinkrement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ergibt a und erhöht a um 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5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Prädekrement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verringert a um 1 und ergibt 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414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Postdekrement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ergibt a und verringert a um 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9DB3138-4963-3E4F-9836-BA260A8221BB}" type="slidenum">
              <a:rPr lang="de-DE" altLang="de-DE" sz="800" b="0">
                <a:solidFill>
                  <a:srgbClr val="969696"/>
                </a:solidFill>
              </a:rPr>
              <a:pPr eaLnBrk="1" hangingPunct="1"/>
              <a:t>67</a:t>
            </a:fld>
            <a:endParaRPr lang="de-DE" altLang="de-DE" sz="800" b="0">
              <a:solidFill>
                <a:srgbClr val="969696"/>
              </a:solidFill>
            </a:endParaRPr>
          </a:p>
        </p:txBody>
      </p:sp>
      <p:sp>
        <p:nvSpPr>
          <p:cNvPr id="70659" name="Rectangle 2"/>
          <p:cNvSpPr>
            <a:spLocks noGrp="1" noChangeArrowheads="1"/>
          </p:cNvSpPr>
          <p:nvPr>
            <p:ph type="title"/>
          </p:nvPr>
        </p:nvSpPr>
        <p:spPr/>
        <p:txBody>
          <a:bodyPr/>
          <a:lstStyle/>
          <a:p>
            <a:pPr eaLnBrk="1" hangingPunct="1"/>
            <a:r>
              <a:rPr lang="de-DE" altLang="de-DE"/>
              <a:t>Relationale Operatoren</a:t>
            </a:r>
          </a:p>
        </p:txBody>
      </p:sp>
      <p:graphicFrame>
        <p:nvGraphicFramePr>
          <p:cNvPr id="296038" name="Group 102"/>
          <p:cNvGraphicFramePr>
            <a:graphicFrameLocks noGrp="1"/>
          </p:cNvGraphicFramePr>
          <p:nvPr>
            <p:ph idx="1"/>
          </p:nvPr>
        </p:nvGraphicFramePr>
        <p:xfrm>
          <a:off x="457200" y="1268413"/>
          <a:ext cx="8229600" cy="4979988"/>
        </p:xfrm>
        <a:graphic>
          <a:graphicData uri="http://schemas.openxmlformats.org/drawingml/2006/table">
            <a:tbl>
              <a:tblPr/>
              <a:tblGrid>
                <a:gridCol w="1235075"/>
                <a:gridCol w="2159000"/>
                <a:gridCol w="4835525"/>
              </a:tblGrid>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112236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Gleich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true, wenn a gleich b ist. Sind a und b Referenztypen, so ist der Rückgabewert true, wenn beide Werte auf dasselbe Objekt zeigen.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12236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Ungleich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true, wenn a ungleich b ist. Sind a und b Referenztypen, so ist der Rückgabewert true, wenn beide Werte auf verschiedene Objekt zeigen.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Kleiner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&lt; b ergibt true, wenn a kleiner b 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Kleiner gleich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&lt;= b ergibt true, wenn a kleiner oder gleich b 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Größer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&gt; b ergibt true, wenn a größer b 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Größer gleich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&gt;= b ergibt true, wenn a größer oder gleich b 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5AF9DF9-F80D-F943-AAEC-B1D3F4426958}" type="slidenum">
              <a:rPr lang="de-DE" altLang="de-DE" sz="800" b="0">
                <a:solidFill>
                  <a:srgbClr val="969696"/>
                </a:solidFill>
              </a:rPr>
              <a:pPr eaLnBrk="1" hangingPunct="1"/>
              <a:t>68</a:t>
            </a:fld>
            <a:endParaRPr lang="de-DE" altLang="de-DE" sz="800" b="0">
              <a:solidFill>
                <a:srgbClr val="969696"/>
              </a:solidFill>
            </a:endParaRPr>
          </a:p>
        </p:txBody>
      </p:sp>
      <p:sp>
        <p:nvSpPr>
          <p:cNvPr id="71683" name="Rectangle 2"/>
          <p:cNvSpPr>
            <a:spLocks noGrp="1" noChangeArrowheads="1"/>
          </p:cNvSpPr>
          <p:nvPr>
            <p:ph type="title"/>
          </p:nvPr>
        </p:nvSpPr>
        <p:spPr/>
        <p:txBody>
          <a:bodyPr/>
          <a:lstStyle/>
          <a:p>
            <a:pPr eaLnBrk="1" hangingPunct="1"/>
            <a:r>
              <a:rPr lang="de-DE" altLang="de-DE"/>
              <a:t>Logische Operatoren</a:t>
            </a:r>
          </a:p>
        </p:txBody>
      </p:sp>
      <p:graphicFrame>
        <p:nvGraphicFramePr>
          <p:cNvPr id="297099" name="Group 139"/>
          <p:cNvGraphicFramePr>
            <a:graphicFrameLocks noGrp="1"/>
          </p:cNvGraphicFramePr>
          <p:nvPr>
            <p:ph idx="1"/>
          </p:nvPr>
        </p:nvGraphicFramePr>
        <p:xfrm>
          <a:off x="457200" y="1268413"/>
          <a:ext cx="8229600" cy="4965700"/>
        </p:xfrm>
        <a:graphic>
          <a:graphicData uri="http://schemas.openxmlformats.org/drawingml/2006/table">
            <a:tbl>
              <a:tblPr/>
              <a:tblGrid>
                <a:gridCol w="1235075"/>
                <a:gridCol w="2159000"/>
                <a:gridCol w="4835525"/>
              </a:tblGrid>
              <a:tr h="49853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5826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Logisches NICHT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ergibt false, wenn a wahr ist, und true, wenn a falsch ist.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8230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&amp;&amp;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UND mit Short-Circuit-Evaluation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&amp;&amp; b ergibt true, wenn sowohl a als auch b wahr sind. Ist a bereits falsch, so wird false zurückgegeben und b nicht mehr ausgewertet.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06693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ODER mit Short-Circuit-Evaluation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true, wenn mindestens einer der beiden Ausdrücke a oder b wahr ist. Ist a bereits wahr, so wird true zurückgegeben und b nicht mehr ausgewertet.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7919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&amp;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UND ohne Short-Circuit-Evaluation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&amp; b ergibt true, wenn sowohl a als auch b wahr sind. Beide Teilausdrücke werden ausgewertet.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8230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ODER ohne Short-Circuit-Evaluation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true, wenn mindestens einer der beiden Ausdrücke a oder b wahr ist. Beide Teilausdrücke werden ausgewertet.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9221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Exklusiv-ODER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true, wenn beide Ausdrücke einen unterschiedlichen Wahrheitswert haben.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7C11D87-8878-F842-997F-7E9171950A0C}" type="slidenum">
              <a:rPr lang="de-DE" altLang="de-DE" sz="800" b="0">
                <a:solidFill>
                  <a:srgbClr val="969696"/>
                </a:solidFill>
              </a:rPr>
              <a:pPr eaLnBrk="1" hangingPunct="1"/>
              <a:t>69</a:t>
            </a:fld>
            <a:endParaRPr lang="de-DE" altLang="de-DE" sz="800" b="0">
              <a:solidFill>
                <a:srgbClr val="969696"/>
              </a:solidFill>
            </a:endParaRPr>
          </a:p>
        </p:txBody>
      </p:sp>
      <p:sp>
        <p:nvSpPr>
          <p:cNvPr id="72707" name="Rectangle 2"/>
          <p:cNvSpPr>
            <a:spLocks noGrp="1" noChangeArrowheads="1"/>
          </p:cNvSpPr>
          <p:nvPr>
            <p:ph type="title"/>
          </p:nvPr>
        </p:nvSpPr>
        <p:spPr/>
        <p:txBody>
          <a:bodyPr/>
          <a:lstStyle/>
          <a:p>
            <a:pPr eaLnBrk="1" hangingPunct="1"/>
            <a:r>
              <a:rPr lang="de-DE" altLang="de-DE"/>
              <a:t>Bitweise Operatoren</a:t>
            </a:r>
          </a:p>
        </p:txBody>
      </p:sp>
      <p:graphicFrame>
        <p:nvGraphicFramePr>
          <p:cNvPr id="298061" name="Group 77"/>
          <p:cNvGraphicFramePr>
            <a:graphicFrameLocks noGrp="1"/>
          </p:cNvGraphicFramePr>
          <p:nvPr>
            <p:ph idx="1"/>
          </p:nvPr>
        </p:nvGraphicFramePr>
        <p:xfrm>
          <a:off x="457200" y="1268413"/>
          <a:ext cx="8229600" cy="4979989"/>
        </p:xfrm>
        <a:graphic>
          <a:graphicData uri="http://schemas.openxmlformats.org/drawingml/2006/table">
            <a:tbl>
              <a:tblPr/>
              <a:tblGrid>
                <a:gridCol w="1235075"/>
                <a:gridCol w="2159000"/>
                <a:gridCol w="4835525"/>
              </a:tblGrid>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8350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Einerkomplement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entsteht aus a, indem alle Bits von a invertiert werden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189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Bitweises 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den Wert, der entsteht, wenn die korrespondierenden Bits von a und b miteinander ODER-verknüpft werden.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187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Bitweises UND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&amp; b ergibt den Wert, der entsteht, wenn die korrespondierenden Bits von a und b miteinander UND-verknüpft werden.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189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Bitweises Exklusiv-ODER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ergibt den Wert, der entsteht, wenn die korrespondierenden Bits von a und b miteinander Exklusiv-ODER-verknüpft werden.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A244700-ACD9-454C-801B-42A4206D02ED}" type="slidenum">
              <a:rPr lang="de-DE" altLang="de-DE" sz="800" b="0">
                <a:solidFill>
                  <a:srgbClr val="969696"/>
                </a:solidFill>
              </a:rPr>
              <a:pPr eaLnBrk="1" hangingPunct="1"/>
              <a:t>7</a:t>
            </a:fld>
            <a:endParaRPr lang="de-DE" altLang="de-DE" sz="800" b="0">
              <a:solidFill>
                <a:srgbClr val="969696"/>
              </a:solidFill>
            </a:endParaRPr>
          </a:p>
        </p:txBody>
      </p:sp>
      <p:sp>
        <p:nvSpPr>
          <p:cNvPr id="9219" name="Rectangle 2"/>
          <p:cNvSpPr>
            <a:spLocks noGrp="1" noChangeArrowheads="1"/>
          </p:cNvSpPr>
          <p:nvPr>
            <p:ph type="title"/>
          </p:nvPr>
        </p:nvSpPr>
        <p:spPr/>
        <p:txBody>
          <a:bodyPr/>
          <a:lstStyle/>
          <a:p>
            <a:pPr eaLnBrk="1" hangingPunct="1"/>
            <a:r>
              <a:rPr lang="de-DE" altLang="de-DE"/>
              <a:t>Beispiele für Algorithmen</a:t>
            </a:r>
          </a:p>
        </p:txBody>
      </p:sp>
      <p:sp>
        <p:nvSpPr>
          <p:cNvPr id="9220" name="Rectangle 3"/>
          <p:cNvSpPr>
            <a:spLocks noGrp="1" noChangeArrowheads="1"/>
          </p:cNvSpPr>
          <p:nvPr>
            <p:ph type="body" idx="1"/>
          </p:nvPr>
        </p:nvSpPr>
        <p:spPr/>
        <p:txBody>
          <a:bodyPr/>
          <a:lstStyle/>
          <a:p>
            <a:pPr lvl="1" eaLnBrk="1" hangingPunct="1"/>
            <a:r>
              <a:rPr lang="de-DE" altLang="de-DE"/>
              <a:t>Bedienungsanleitungen</a:t>
            </a:r>
          </a:p>
          <a:p>
            <a:pPr lvl="1" eaLnBrk="1" hangingPunct="1"/>
            <a:endParaRPr lang="de-DE" altLang="de-DE"/>
          </a:p>
          <a:p>
            <a:pPr lvl="1" eaLnBrk="1" hangingPunct="1"/>
            <a:endParaRPr lang="de-DE" altLang="de-DE"/>
          </a:p>
          <a:p>
            <a:pPr lvl="1" eaLnBrk="1" hangingPunct="1"/>
            <a:r>
              <a:rPr lang="de-DE" altLang="de-DE"/>
              <a:t>Bauanleitungen</a:t>
            </a:r>
          </a:p>
          <a:p>
            <a:pPr lvl="1" eaLnBrk="1" hangingPunct="1"/>
            <a:endParaRPr lang="de-DE" altLang="de-DE"/>
          </a:p>
          <a:p>
            <a:pPr lvl="1" eaLnBrk="1" hangingPunct="1"/>
            <a:endParaRPr lang="de-DE" altLang="de-DE"/>
          </a:p>
          <a:p>
            <a:pPr lvl="1" eaLnBrk="1" hangingPunct="1"/>
            <a:r>
              <a:rPr lang="de-DE" altLang="de-DE"/>
              <a:t>Kochrezepte</a:t>
            </a:r>
          </a:p>
          <a:p>
            <a:pPr lvl="1" eaLnBrk="1" hangingPunct="1"/>
            <a:endParaRPr lang="de-DE" altLang="de-DE"/>
          </a:p>
          <a:p>
            <a:pPr lvl="1" eaLnBrk="1" hangingPunct="1"/>
            <a:endParaRPr lang="de-DE" altLang="de-DE"/>
          </a:p>
          <a:p>
            <a:pPr lvl="1" eaLnBrk="1" hangingPunct="1"/>
            <a:r>
              <a:rPr lang="de-DE" altLang="de-DE"/>
              <a:t>mathematische Problemstellungen</a:t>
            </a:r>
          </a:p>
          <a:p>
            <a:pPr lvl="1" eaLnBrk="1" hangingPunct="1"/>
            <a:endParaRPr lang="de-DE" altLang="de-DE"/>
          </a:p>
          <a:p>
            <a:pPr lvl="1" eaLnBrk="1" hangingPunct="1"/>
            <a:endParaRPr lang="de-DE" altLang="de-DE"/>
          </a:p>
          <a:p>
            <a:pPr lvl="1" eaLnBrk="1" hangingPunct="1"/>
            <a:r>
              <a:rPr lang="de-DE" altLang="de-DE"/>
              <a:t>Such- und Sortieralgorithmen</a:t>
            </a:r>
          </a:p>
        </p:txBody>
      </p:sp>
      <p:pic>
        <p:nvPicPr>
          <p:cNvPr id="9221" name="Picture 4" descr="j0347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813" y="2516188"/>
            <a:ext cx="17303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j02905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914400"/>
            <a:ext cx="1974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j02338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572000"/>
            <a:ext cx="31496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2B76FB3-7270-FE4B-AF56-8B5EB78F848C}" type="slidenum">
              <a:rPr lang="de-DE" altLang="de-DE" sz="800" b="0">
                <a:solidFill>
                  <a:srgbClr val="969696"/>
                </a:solidFill>
              </a:rPr>
              <a:pPr eaLnBrk="1" hangingPunct="1"/>
              <a:t>70</a:t>
            </a:fld>
            <a:endParaRPr lang="de-DE" altLang="de-DE" sz="800" b="0">
              <a:solidFill>
                <a:srgbClr val="969696"/>
              </a:solidFill>
            </a:endParaRPr>
          </a:p>
        </p:txBody>
      </p:sp>
      <p:sp>
        <p:nvSpPr>
          <p:cNvPr id="73731" name="Rectangle 2"/>
          <p:cNvSpPr>
            <a:spLocks noGrp="1" noChangeArrowheads="1"/>
          </p:cNvSpPr>
          <p:nvPr>
            <p:ph type="title"/>
          </p:nvPr>
        </p:nvSpPr>
        <p:spPr/>
        <p:txBody>
          <a:bodyPr/>
          <a:lstStyle/>
          <a:p>
            <a:pPr eaLnBrk="1" hangingPunct="1"/>
            <a:r>
              <a:rPr lang="de-DE" altLang="de-DE"/>
              <a:t>Bitweise Operatoren</a:t>
            </a:r>
          </a:p>
        </p:txBody>
      </p:sp>
      <p:graphicFrame>
        <p:nvGraphicFramePr>
          <p:cNvPr id="306224" name="Group 48"/>
          <p:cNvGraphicFramePr>
            <a:graphicFrameLocks noGrp="1"/>
          </p:cNvGraphicFramePr>
          <p:nvPr>
            <p:ph idx="1"/>
          </p:nvPr>
        </p:nvGraphicFramePr>
        <p:xfrm>
          <a:off x="457200" y="1268413"/>
          <a:ext cx="8229600" cy="4979988"/>
        </p:xfrm>
        <a:graphic>
          <a:graphicData uri="http://schemas.openxmlformats.org/drawingml/2006/table">
            <a:tbl>
              <a:tblPr/>
              <a:tblGrid>
                <a:gridCol w="1235075"/>
                <a:gridCol w="2159000"/>
                <a:gridCol w="4835525"/>
              </a:tblGrid>
              <a:tr h="519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1698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Rechtsschieben mit Vorzeichen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&gt;&gt; b ergibt den Wert, der entsteht, wenn alle Bits von a um b Positionen nach rechts geschoben werden. Falls das höchstwertige Bit gesetzt ist (a also negativ ist), wird auch das höchstwertige Bit des Resultats gesetzt.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381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Rechtsschieben ohne Vorzeichen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&gt;&gt;&gt; b ergibt den Wert, der entsteht, wenn alle Bits von a um b Positionen nach rechts geschoben werden. Dabei wird das höchstwertige Bit des Resultats immer auf 0 gesetzt.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381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Linksschieben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&lt;&lt; b ergibt den Wert, der entsteht, wenn alle Bits von a um b Positionen nach links geschoben werden. Das höchstwertige Bit (also das Vorzeichen) erfährt keine besondere Behandlung.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79AFAC0-57A8-C343-B299-874309CDC27C}" type="slidenum">
              <a:rPr lang="de-DE" altLang="de-DE" sz="800" b="0">
                <a:solidFill>
                  <a:srgbClr val="969696"/>
                </a:solidFill>
              </a:rPr>
              <a:pPr eaLnBrk="1" hangingPunct="1"/>
              <a:t>71</a:t>
            </a:fld>
            <a:endParaRPr lang="de-DE" altLang="de-DE" sz="800" b="0">
              <a:solidFill>
                <a:srgbClr val="969696"/>
              </a:solidFill>
            </a:endParaRPr>
          </a:p>
        </p:txBody>
      </p:sp>
      <p:sp>
        <p:nvSpPr>
          <p:cNvPr id="74755" name="Rectangle 2"/>
          <p:cNvSpPr>
            <a:spLocks noGrp="1" noChangeArrowheads="1"/>
          </p:cNvSpPr>
          <p:nvPr>
            <p:ph type="title"/>
          </p:nvPr>
        </p:nvSpPr>
        <p:spPr/>
        <p:txBody>
          <a:bodyPr/>
          <a:lstStyle/>
          <a:p>
            <a:pPr eaLnBrk="1" hangingPunct="1"/>
            <a:r>
              <a:rPr lang="de-DE" altLang="de-DE"/>
              <a:t>Zuweisungsoperatoren</a:t>
            </a:r>
          </a:p>
        </p:txBody>
      </p:sp>
      <p:graphicFrame>
        <p:nvGraphicFramePr>
          <p:cNvPr id="299084" name="Group 76"/>
          <p:cNvGraphicFramePr>
            <a:graphicFrameLocks noGrp="1"/>
          </p:cNvGraphicFramePr>
          <p:nvPr>
            <p:ph idx="1"/>
          </p:nvPr>
        </p:nvGraphicFramePr>
        <p:xfrm>
          <a:off x="457200" y="1268413"/>
          <a:ext cx="8229600" cy="4979990"/>
        </p:xfrm>
        <a:graphic>
          <a:graphicData uri="http://schemas.openxmlformats.org/drawingml/2006/table">
            <a:tbl>
              <a:tblPr/>
              <a:tblGrid>
                <a:gridCol w="1235075"/>
                <a:gridCol w="2159000"/>
                <a:gridCol w="4835525"/>
              </a:tblGrid>
              <a:tr h="5159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74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Einfache 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b zu und liefert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42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Additionszuweisung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4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Subtraktions-zuweisung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4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Multiplikations-zuweisung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42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Divisionszuweisung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4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Modulozuweisung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44FA495-DEC9-DD46-9892-2A108CFCAEAF}" type="slidenum">
              <a:rPr lang="de-DE" altLang="de-DE" sz="800" b="0">
                <a:solidFill>
                  <a:srgbClr val="969696"/>
                </a:solidFill>
              </a:rPr>
              <a:pPr eaLnBrk="1" hangingPunct="1"/>
              <a:t>72</a:t>
            </a:fld>
            <a:endParaRPr lang="de-DE" altLang="de-DE" sz="800" b="0">
              <a:solidFill>
                <a:srgbClr val="969696"/>
              </a:solidFill>
            </a:endParaRPr>
          </a:p>
        </p:txBody>
      </p:sp>
      <p:sp>
        <p:nvSpPr>
          <p:cNvPr id="75779" name="Rectangle 2"/>
          <p:cNvSpPr>
            <a:spLocks noGrp="1" noChangeArrowheads="1"/>
          </p:cNvSpPr>
          <p:nvPr>
            <p:ph type="title"/>
          </p:nvPr>
        </p:nvSpPr>
        <p:spPr/>
        <p:txBody>
          <a:bodyPr/>
          <a:lstStyle/>
          <a:p>
            <a:pPr eaLnBrk="1" hangingPunct="1"/>
            <a:r>
              <a:rPr lang="de-DE" altLang="de-DE"/>
              <a:t>Zuweisungsoperatoren</a:t>
            </a:r>
          </a:p>
        </p:txBody>
      </p:sp>
      <p:graphicFrame>
        <p:nvGraphicFramePr>
          <p:cNvPr id="308269" name="Group 45"/>
          <p:cNvGraphicFramePr>
            <a:graphicFrameLocks noGrp="1"/>
          </p:cNvGraphicFramePr>
          <p:nvPr>
            <p:ph idx="1"/>
          </p:nvPr>
        </p:nvGraphicFramePr>
        <p:xfrm>
          <a:off x="457200" y="1268413"/>
          <a:ext cx="8229600" cy="4979989"/>
        </p:xfrm>
        <a:graphic>
          <a:graphicData uri="http://schemas.openxmlformats.org/drawingml/2006/table">
            <a:tbl>
              <a:tblPr/>
              <a:tblGrid>
                <a:gridCol w="1235075"/>
                <a:gridCol w="2159000"/>
                <a:gridCol w="4835525"/>
              </a:tblGrid>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Bezeichnung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800" b="1" i="0" u="none" strike="noStrike" cap="none" normalizeH="0" baseline="0" smtClean="0">
                          <a:ln>
                            <a:noFill/>
                          </a:ln>
                          <a:solidFill>
                            <a:srgbClr val="FFFFFF"/>
                          </a:solidFill>
                          <a:effectLst/>
                          <a:latin typeface="Arial" charset="0"/>
                          <a:cs typeface="Times New Roman" pitchFamily="18" charset="0"/>
                        </a:rPr>
                        <a:t>Bedeutung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solidFill>
                  </a:tcPr>
                </a:tc>
              </a:tr>
              <a:tr h="700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UND-Zuweisung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&amp;= b weist a den Wert von a &amp; b zu und liefert a &amp;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698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ODER-Zuweisung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00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Exklusiv-ODER-Zuweisung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 b weist a den Wert von a ^ b zu und liefert a ^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00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Linksschiebe-zuweisung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&lt;&lt;= b weist a den Wert von a &lt;&lt; b zu und liefert a &lt;&lt;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00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Rechtsschiebe-zuweisung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&gt;&gt;= b weist a den Wert von a &gt;&gt; b zu und liefert a &gt;&gt;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99536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&gt;&gt;&gt;=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Rechtsschiebe-zuweisung mit Nullexpansion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de-DE" sz="1600" b="0" i="0" u="none" strike="noStrike" cap="none" normalizeH="0" baseline="0" smtClean="0">
                          <a:ln>
                            <a:noFill/>
                          </a:ln>
                          <a:solidFill>
                            <a:schemeClr val="tx1"/>
                          </a:solidFill>
                          <a:effectLst/>
                          <a:latin typeface="Arial" charset="0"/>
                        </a:rPr>
                        <a:t>a &gt;&gt;&gt;= b weist a den Wert von a &gt;&gt;&gt; b zu und liefert a &gt;&gt;&gt; b als Rückgabewert.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FEC0E22-9F68-6E43-BBE5-375DA2E67F40}" type="slidenum">
              <a:rPr lang="de-DE" altLang="de-DE" sz="800" b="0">
                <a:solidFill>
                  <a:srgbClr val="969696"/>
                </a:solidFill>
              </a:rPr>
              <a:pPr eaLnBrk="1" hangingPunct="1"/>
              <a:t>73</a:t>
            </a:fld>
            <a:endParaRPr lang="de-DE" altLang="de-DE" sz="800" b="0">
              <a:solidFill>
                <a:srgbClr val="969696"/>
              </a:solidFill>
            </a:endParaRPr>
          </a:p>
        </p:txBody>
      </p:sp>
      <p:sp>
        <p:nvSpPr>
          <p:cNvPr id="76803" name="Rectangle 2"/>
          <p:cNvSpPr>
            <a:spLocks noGrp="1" noChangeArrowheads="1"/>
          </p:cNvSpPr>
          <p:nvPr>
            <p:ph type="title"/>
          </p:nvPr>
        </p:nvSpPr>
        <p:spPr/>
        <p:txBody>
          <a:bodyPr/>
          <a:lstStyle/>
          <a:p>
            <a:pPr eaLnBrk="1" hangingPunct="1"/>
            <a:r>
              <a:rPr lang="de-DE" altLang="de-DE"/>
              <a:t>Sonstige Operatoren</a:t>
            </a:r>
          </a:p>
        </p:txBody>
      </p:sp>
      <p:sp>
        <p:nvSpPr>
          <p:cNvPr id="76804" name="Rectangle 3"/>
          <p:cNvSpPr>
            <a:spLocks noGrp="1" noChangeArrowheads="1"/>
          </p:cNvSpPr>
          <p:nvPr>
            <p:ph type="body" idx="1"/>
          </p:nvPr>
        </p:nvSpPr>
        <p:spPr>
          <a:xfrm>
            <a:off x="457200" y="1268413"/>
            <a:ext cx="8229600" cy="5184775"/>
          </a:xfrm>
        </p:spPr>
        <p:txBody>
          <a:bodyPr/>
          <a:lstStyle/>
          <a:p>
            <a:pPr lvl="1" eaLnBrk="1" hangingPunct="1"/>
            <a:r>
              <a:rPr lang="de-DE" altLang="de-DE"/>
              <a:t>der Fragezeichenoperator ?:</a:t>
            </a:r>
          </a:p>
          <a:p>
            <a:pPr lvl="2" eaLnBrk="1" hangingPunct="1"/>
            <a:r>
              <a:rPr lang="de-DE" altLang="de-DE"/>
              <a:t>ist der einzige dreistellige Operator in Java</a:t>
            </a:r>
          </a:p>
          <a:p>
            <a:pPr lvl="2" eaLnBrk="1" hangingPunct="1"/>
            <a:r>
              <a:rPr lang="de-DE" altLang="de-DE"/>
              <a:t>er besteht aus einem logischen Ausdruck und zwei weiteren Ausdrücken, die entweder numerisch, boolean oder von einem Referenztyp sind.</a:t>
            </a:r>
          </a:p>
          <a:p>
            <a:pPr lvl="2" eaLnBrk="1" hangingPunct="1"/>
            <a:r>
              <a:rPr lang="de-DE" altLang="de-DE"/>
              <a:t>a ? b : c ergibt b, wenn a wahr ist und c, wenn a falsch ist.</a:t>
            </a:r>
          </a:p>
          <a:p>
            <a:pPr lvl="1" eaLnBrk="1" hangingPunct="1"/>
            <a:r>
              <a:rPr lang="de-DE" altLang="de-DE"/>
              <a:t>Type-Cast-Operator</a:t>
            </a:r>
          </a:p>
          <a:p>
            <a:pPr lvl="2" eaLnBrk="1" hangingPunct="1"/>
            <a:r>
              <a:rPr lang="de-DE" altLang="de-DE"/>
              <a:t>dient der expliziten Typumwandlung bei einer einschränkenden Konvertierungen</a:t>
            </a:r>
          </a:p>
          <a:p>
            <a:pPr lvl="2" eaLnBrk="1" hangingPunct="1"/>
            <a:r>
              <a:rPr lang="de-DE" altLang="de-DE"/>
              <a:t>(type) a wandelt den Ausdruck a in einen Ausdruck vom Typ type um</a:t>
            </a:r>
          </a:p>
          <a:p>
            <a:pPr lvl="1" eaLnBrk="1" hangingPunct="1"/>
            <a:r>
              <a:rPr lang="de-DE" altLang="de-DE"/>
              <a:t>String-Verkettung</a:t>
            </a:r>
          </a:p>
          <a:p>
            <a:pPr lvl="2" eaLnBrk="1" hangingPunct="1"/>
            <a:r>
              <a:rPr lang="de-DE" altLang="de-DE"/>
              <a:t>mit dem +-Operator können nicht nur mit numerische Operanden verwendet werden, sondern auch zur Verkettung von Strings</a:t>
            </a:r>
          </a:p>
          <a:p>
            <a:pPr lvl="2" eaLnBrk="1" hangingPunct="1"/>
            <a:r>
              <a:rPr lang="de-DE" altLang="de-DE"/>
              <a:t>a + b ergibt einen verketten String, wenn einer der Operanden a oder b ein Objekt vom Typ String ist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E0470717-4928-B44C-92D2-3D7B0A267172}" type="slidenum">
              <a:rPr lang="de-DE" altLang="de-DE" sz="800" b="0">
                <a:solidFill>
                  <a:srgbClr val="969696"/>
                </a:solidFill>
              </a:rPr>
              <a:pPr eaLnBrk="1" hangingPunct="1"/>
              <a:t>74</a:t>
            </a:fld>
            <a:endParaRPr lang="de-DE" altLang="de-DE" sz="800" b="0">
              <a:solidFill>
                <a:srgbClr val="969696"/>
              </a:solidFill>
            </a:endParaRPr>
          </a:p>
        </p:txBody>
      </p:sp>
      <p:sp>
        <p:nvSpPr>
          <p:cNvPr id="77827" name="Rectangle 2"/>
          <p:cNvSpPr>
            <a:spLocks noGrp="1" noChangeArrowheads="1"/>
          </p:cNvSpPr>
          <p:nvPr>
            <p:ph type="title"/>
          </p:nvPr>
        </p:nvSpPr>
        <p:spPr/>
        <p:txBody>
          <a:bodyPr/>
          <a:lstStyle/>
          <a:p>
            <a:pPr eaLnBrk="1" hangingPunct="1"/>
            <a:r>
              <a:rPr lang="de-DE" altLang="de-DE"/>
              <a:t>Anweisungen</a:t>
            </a:r>
          </a:p>
        </p:txBody>
      </p:sp>
      <p:sp>
        <p:nvSpPr>
          <p:cNvPr id="77828" name="Rectangle 3"/>
          <p:cNvSpPr>
            <a:spLocks noGrp="1" noChangeArrowheads="1"/>
          </p:cNvSpPr>
          <p:nvPr>
            <p:ph type="body" idx="1"/>
          </p:nvPr>
        </p:nvSpPr>
        <p:spPr>
          <a:xfrm>
            <a:off x="457200" y="1268413"/>
            <a:ext cx="8229600" cy="5329237"/>
          </a:xfrm>
        </p:spPr>
        <p:txBody>
          <a:bodyPr/>
          <a:lstStyle/>
          <a:p>
            <a:pPr lvl="1" eaLnBrk="1" hangingPunct="1"/>
            <a:r>
              <a:rPr lang="de-DE" altLang="de-DE"/>
              <a:t>Anweisungen sind elementare Arbeitsschritte</a:t>
            </a:r>
          </a:p>
          <a:p>
            <a:pPr lvl="1" eaLnBrk="1" hangingPunct="1"/>
            <a:r>
              <a:rPr lang="de-DE" altLang="de-DE"/>
              <a:t>die leere Anweisung</a:t>
            </a:r>
          </a:p>
          <a:p>
            <a:pPr lvl="2" eaLnBrk="1" hangingPunct="1"/>
            <a:r>
              <a:rPr lang="de-DE" altLang="de-DE"/>
              <a:t>Syntax</a:t>
            </a:r>
            <a:br>
              <a:rPr lang="de-DE" altLang="de-DE"/>
            </a:br>
            <a:r>
              <a:rPr lang="de-DE" altLang="de-DE"/>
              <a:t>;</a:t>
            </a:r>
          </a:p>
          <a:p>
            <a:pPr lvl="2" eaLnBrk="1" hangingPunct="1"/>
            <a:r>
              <a:rPr lang="de-DE" altLang="de-DE"/>
              <a:t>die einfachste Anweisung in Java</a:t>
            </a:r>
          </a:p>
          <a:p>
            <a:pPr lvl="2" eaLnBrk="1" hangingPunct="1"/>
            <a:r>
              <a:rPr lang="de-DE" altLang="de-DE"/>
              <a:t>kann dort verwendet werden, wo syntaktisch eine Anweisung erforderlich, aber von der Programmlogik nicht sinnvoll ist</a:t>
            </a:r>
          </a:p>
          <a:p>
            <a:pPr lvl="1" eaLnBrk="1" hangingPunct="1"/>
            <a:r>
              <a:rPr lang="de-DE" altLang="de-DE"/>
              <a:t>der Anweisungsblock</a:t>
            </a:r>
          </a:p>
          <a:p>
            <a:pPr lvl="2" eaLnBrk="1" hangingPunct="1"/>
            <a:r>
              <a:rPr lang="de-DE" altLang="de-DE"/>
              <a:t>Syntax</a:t>
            </a:r>
            <a:br>
              <a:rPr lang="de-DE" altLang="de-DE"/>
            </a:br>
            <a:r>
              <a:rPr lang="de-DE" altLang="de-DE"/>
              <a:t>{</a:t>
            </a:r>
            <a:br>
              <a:rPr lang="de-DE" altLang="de-DE"/>
            </a:br>
            <a:r>
              <a:rPr lang="de-DE" altLang="de-DE"/>
              <a:t>Anweisung 1;</a:t>
            </a:r>
            <a:br>
              <a:rPr lang="de-DE" altLang="de-DE"/>
            </a:br>
            <a:r>
              <a:rPr lang="de-DE" altLang="de-DE"/>
              <a:t>Anweisung 2;</a:t>
            </a:r>
            <a:br>
              <a:rPr lang="de-DE" altLang="de-DE"/>
            </a:br>
            <a:r>
              <a:rPr lang="de-DE" altLang="de-DE"/>
              <a:t>…</a:t>
            </a:r>
            <a:br>
              <a:rPr lang="de-DE" altLang="de-DE"/>
            </a:br>
            <a:r>
              <a:rPr lang="de-DE" altLang="de-DE"/>
              <a:t>}</a:t>
            </a:r>
          </a:p>
          <a:p>
            <a:pPr lvl="2" eaLnBrk="1" hangingPunct="1"/>
            <a:r>
              <a:rPr lang="de-DE" altLang="de-DE"/>
              <a:t>ist eine Zusammenfassung von Anweisungen</a:t>
            </a:r>
          </a:p>
          <a:p>
            <a:pPr lvl="2" eaLnBrk="1" hangingPunct="1"/>
            <a:r>
              <a:rPr lang="de-DE" altLang="de-DE"/>
              <a:t>wird als einzelne Anweisung behandelt und wird dort verwendet, wo syntaktisch nur eine Anweisung erlaubt ist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700DD8B-052E-8C44-9D5A-2EFF45E87A23}" type="slidenum">
              <a:rPr lang="de-DE" altLang="de-DE" sz="800" b="0">
                <a:solidFill>
                  <a:srgbClr val="969696"/>
                </a:solidFill>
              </a:rPr>
              <a:pPr eaLnBrk="1" hangingPunct="1"/>
              <a:t>75</a:t>
            </a:fld>
            <a:endParaRPr lang="de-DE" altLang="de-DE" sz="800" b="0">
              <a:solidFill>
                <a:srgbClr val="969696"/>
              </a:solidFill>
            </a:endParaRPr>
          </a:p>
        </p:txBody>
      </p:sp>
      <p:sp>
        <p:nvSpPr>
          <p:cNvPr id="78851" name="Rectangle 2"/>
          <p:cNvSpPr>
            <a:spLocks noGrp="1" noChangeArrowheads="1"/>
          </p:cNvSpPr>
          <p:nvPr>
            <p:ph type="title"/>
          </p:nvPr>
        </p:nvSpPr>
        <p:spPr/>
        <p:txBody>
          <a:bodyPr/>
          <a:lstStyle/>
          <a:p>
            <a:pPr eaLnBrk="1" hangingPunct="1"/>
            <a:r>
              <a:rPr lang="de-DE" altLang="de-DE"/>
              <a:t>Verzweigungen mit der if-Anweisung</a:t>
            </a:r>
          </a:p>
        </p:txBody>
      </p:sp>
      <p:sp>
        <p:nvSpPr>
          <p:cNvPr id="78852" name="Rectangle 3"/>
          <p:cNvSpPr>
            <a:spLocks noGrp="1" noChangeArrowheads="1"/>
          </p:cNvSpPr>
          <p:nvPr>
            <p:ph type="body" idx="1"/>
          </p:nvPr>
        </p:nvSpPr>
        <p:spPr/>
        <p:txBody>
          <a:bodyPr/>
          <a:lstStyle/>
          <a:p>
            <a:pPr lvl="1" eaLnBrk="1" hangingPunct="1"/>
            <a:r>
              <a:rPr lang="de-DE" altLang="de-DE"/>
              <a:t>die einfache if-Anweisung</a:t>
            </a:r>
          </a:p>
          <a:p>
            <a:pPr lvl="2" eaLnBrk="1" hangingPunct="1"/>
            <a:r>
              <a:rPr lang="de-DE" altLang="de-DE"/>
              <a:t>Syntax</a:t>
            </a:r>
            <a:br>
              <a:rPr lang="de-DE" altLang="de-DE"/>
            </a:br>
            <a:r>
              <a:rPr lang="de-DE" altLang="de-DE"/>
              <a:t>if (ausdruck)</a:t>
            </a:r>
            <a:br>
              <a:rPr lang="de-DE" altLang="de-DE"/>
            </a:br>
            <a:r>
              <a:rPr lang="de-DE" altLang="de-DE"/>
              <a:t>	anweisung;</a:t>
            </a:r>
          </a:p>
          <a:p>
            <a:pPr lvl="2" eaLnBrk="1" hangingPunct="1"/>
            <a:r>
              <a:rPr lang="de-DE" altLang="de-DE" i="1"/>
              <a:t>ausdruck</a:t>
            </a:r>
            <a:r>
              <a:rPr lang="de-DE" altLang="de-DE"/>
              <a:t> kann aus einem relationalen Operator oder aus mehreren relationalen Operatoren bestehen, die mit logischen Operatoren verknüpft sind</a:t>
            </a:r>
          </a:p>
          <a:p>
            <a:pPr lvl="2" eaLnBrk="1" hangingPunct="1"/>
            <a:r>
              <a:rPr lang="de-DE" altLang="de-DE" i="1"/>
              <a:t>anweisung</a:t>
            </a:r>
            <a:r>
              <a:rPr lang="de-DE" altLang="de-DE"/>
              <a:t> wird genau dann ausgeführt, wenn </a:t>
            </a:r>
            <a:r>
              <a:rPr lang="de-DE" altLang="de-DE" i="1"/>
              <a:t>ausdruck true</a:t>
            </a:r>
            <a:r>
              <a:rPr lang="de-DE" altLang="de-DE"/>
              <a:t> ist</a:t>
            </a:r>
          </a:p>
          <a:p>
            <a:pPr lvl="1" eaLnBrk="1" hangingPunct="1"/>
            <a:r>
              <a:rPr lang="de-DE" altLang="de-DE"/>
              <a:t>die if-else-Anweisung</a:t>
            </a:r>
          </a:p>
          <a:p>
            <a:pPr lvl="2" eaLnBrk="1" hangingPunct="1"/>
            <a:r>
              <a:rPr lang="de-DE" altLang="de-DE"/>
              <a:t>Syntax</a:t>
            </a:r>
            <a:br>
              <a:rPr lang="de-DE" altLang="de-DE"/>
            </a:br>
            <a:r>
              <a:rPr lang="de-DE" altLang="de-DE"/>
              <a:t>if (ausdruck)</a:t>
            </a:r>
            <a:br>
              <a:rPr lang="de-DE" altLang="de-DE"/>
            </a:br>
            <a:r>
              <a:rPr lang="de-DE" altLang="de-DE"/>
              <a:t>	anweisung1;</a:t>
            </a:r>
            <a:br>
              <a:rPr lang="de-DE" altLang="de-DE"/>
            </a:br>
            <a:r>
              <a:rPr lang="de-DE" altLang="de-DE"/>
              <a:t>else</a:t>
            </a:r>
            <a:br>
              <a:rPr lang="de-DE" altLang="de-DE"/>
            </a:br>
            <a:r>
              <a:rPr lang="de-DE" altLang="de-DE"/>
              <a:t>	anweisung2;</a:t>
            </a:r>
          </a:p>
          <a:p>
            <a:pPr lvl="2" eaLnBrk="1" hangingPunct="1"/>
            <a:r>
              <a:rPr lang="de-DE" altLang="de-DE" i="1"/>
              <a:t>anweisung1 </a:t>
            </a:r>
            <a:r>
              <a:rPr lang="de-DE" altLang="de-DE"/>
              <a:t>wird ausgeführt, wenn </a:t>
            </a:r>
            <a:r>
              <a:rPr lang="de-DE" altLang="de-DE" i="1"/>
              <a:t>ausdruck true </a:t>
            </a:r>
            <a:r>
              <a:rPr lang="de-DE" altLang="de-DE"/>
              <a:t>ist</a:t>
            </a:r>
          </a:p>
          <a:p>
            <a:pPr lvl="2" eaLnBrk="1" hangingPunct="1"/>
            <a:r>
              <a:rPr lang="de-DE" altLang="de-DE"/>
              <a:t>ist </a:t>
            </a:r>
            <a:r>
              <a:rPr lang="de-DE" altLang="de-DE" i="1"/>
              <a:t>ausdruck false</a:t>
            </a:r>
            <a:r>
              <a:rPr lang="de-DE" altLang="de-DE"/>
              <a:t>, wird </a:t>
            </a:r>
            <a:r>
              <a:rPr lang="de-DE" altLang="de-DE" i="1"/>
              <a:t>anweisung2</a:t>
            </a:r>
            <a:r>
              <a:rPr lang="de-DE" altLang="de-DE"/>
              <a:t> ausgeführt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ußzeilenplatzhalt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B1BCEC8-B6D5-694F-A09F-136B4B2E4BE5}" type="slidenum">
              <a:rPr lang="de-DE" altLang="de-DE" sz="800" b="0">
                <a:solidFill>
                  <a:srgbClr val="969696"/>
                </a:solidFill>
              </a:rPr>
              <a:pPr eaLnBrk="1" hangingPunct="1"/>
              <a:t>76</a:t>
            </a:fld>
            <a:endParaRPr lang="de-DE" altLang="de-DE" sz="800" b="0">
              <a:solidFill>
                <a:srgbClr val="969696"/>
              </a:solidFill>
            </a:endParaRPr>
          </a:p>
        </p:txBody>
      </p:sp>
      <p:sp>
        <p:nvSpPr>
          <p:cNvPr id="79875" name="Rectangle 2"/>
          <p:cNvSpPr>
            <a:spLocks noGrp="1" noChangeArrowheads="1"/>
          </p:cNvSpPr>
          <p:nvPr>
            <p:ph type="title"/>
          </p:nvPr>
        </p:nvSpPr>
        <p:spPr/>
        <p:txBody>
          <a:bodyPr/>
          <a:lstStyle/>
          <a:p>
            <a:pPr eaLnBrk="1" hangingPunct="1"/>
            <a:r>
              <a:rPr lang="de-DE" altLang="de-DE"/>
              <a:t>Verzweigungen mit der if-Anweisung</a:t>
            </a:r>
          </a:p>
        </p:txBody>
      </p:sp>
      <p:sp>
        <p:nvSpPr>
          <p:cNvPr id="79876" name="Rectangle 3"/>
          <p:cNvSpPr>
            <a:spLocks noGrp="1" noChangeArrowheads="1"/>
          </p:cNvSpPr>
          <p:nvPr>
            <p:ph type="body" sz="half" idx="1"/>
          </p:nvPr>
        </p:nvSpPr>
        <p:spPr/>
        <p:txBody>
          <a:bodyPr/>
          <a:lstStyle/>
          <a:p>
            <a:pPr lvl="1" eaLnBrk="1" hangingPunct="1"/>
            <a:r>
              <a:rPr lang="de-DE" altLang="de-DE" sz="1800"/>
              <a:t>dangling else</a:t>
            </a:r>
          </a:p>
          <a:p>
            <a:pPr lvl="2" eaLnBrk="1" hangingPunct="1"/>
            <a:r>
              <a:rPr lang="de-DE" altLang="de-DE" sz="1600"/>
              <a:t>betrifft die Zuordnung des else-Zweiges zur innersten if-Verzweigung</a:t>
            </a:r>
          </a:p>
          <a:p>
            <a:pPr lvl="2" eaLnBrk="1" hangingPunct="1"/>
            <a:r>
              <a:rPr lang="de-DE" altLang="de-DE" sz="1600"/>
              <a:t>Syntax</a:t>
            </a:r>
            <a:br>
              <a:rPr lang="de-DE" altLang="de-DE" sz="1600"/>
            </a:br>
            <a:r>
              <a:rPr lang="de-DE" altLang="de-DE" sz="1600"/>
              <a:t>if (ausdruck1)</a:t>
            </a:r>
            <a:br>
              <a:rPr lang="de-DE" altLang="de-DE" sz="1600"/>
            </a:br>
            <a:r>
              <a:rPr lang="de-DE" altLang="de-DE" sz="1600"/>
              <a:t>	if (ausdruck2)</a:t>
            </a:r>
            <a:br>
              <a:rPr lang="de-DE" altLang="de-DE" sz="1600"/>
            </a:br>
            <a:r>
              <a:rPr lang="de-DE" altLang="de-DE" sz="1600"/>
              <a:t>		anweisung1;</a:t>
            </a:r>
            <a:br>
              <a:rPr lang="de-DE" altLang="de-DE" sz="1600"/>
            </a:br>
            <a:r>
              <a:rPr lang="de-DE" altLang="de-DE" sz="1600"/>
              <a:t>else</a:t>
            </a:r>
            <a:br>
              <a:rPr lang="de-DE" altLang="de-DE" sz="1600"/>
            </a:br>
            <a:r>
              <a:rPr lang="de-DE" altLang="de-DE" sz="1600"/>
              <a:t>	anweisung2;</a:t>
            </a:r>
          </a:p>
          <a:p>
            <a:pPr lvl="2" eaLnBrk="1" hangingPunct="1"/>
            <a:r>
              <a:rPr lang="de-DE" altLang="de-DE" sz="1600"/>
              <a:t>im Beispiel gehört der </a:t>
            </a:r>
            <a:r>
              <a:rPr lang="de-DE" altLang="de-DE" sz="1600" i="1"/>
              <a:t>else</a:t>
            </a:r>
            <a:r>
              <a:rPr lang="de-DE" altLang="de-DE" sz="1600"/>
              <a:t>-Zweig zu der Anweisung </a:t>
            </a:r>
            <a:r>
              <a:rPr lang="de-DE" altLang="de-DE" sz="1600" i="1"/>
              <a:t>if (ausdruck2)</a:t>
            </a:r>
            <a:r>
              <a:rPr lang="de-DE" altLang="de-DE" sz="1600"/>
              <a:t> und nicht, wie es die Einrückung andeutet zu </a:t>
            </a:r>
            <a:r>
              <a:rPr lang="de-DE" altLang="de-DE" sz="1600" i="1"/>
              <a:t>if (ausdruck1)</a:t>
            </a:r>
          </a:p>
        </p:txBody>
      </p:sp>
      <p:sp>
        <p:nvSpPr>
          <p:cNvPr id="79877" name="Rectangle 5"/>
          <p:cNvSpPr>
            <a:spLocks noGrp="1" noChangeArrowheads="1"/>
          </p:cNvSpPr>
          <p:nvPr>
            <p:ph type="body" sz="half" idx="2"/>
          </p:nvPr>
        </p:nvSpPr>
        <p:spPr/>
        <p:txBody>
          <a:bodyPr/>
          <a:lstStyle/>
          <a:p>
            <a:pPr lvl="1" eaLnBrk="1" hangingPunct="1"/>
            <a:r>
              <a:rPr lang="de-DE" altLang="de-DE" sz="1800"/>
              <a:t>die if-else if-Anweisung</a:t>
            </a:r>
          </a:p>
          <a:p>
            <a:pPr lvl="2" eaLnBrk="1" hangingPunct="1"/>
            <a:r>
              <a:rPr lang="de-DE" altLang="de-DE" sz="1600"/>
              <a:t>Syntax</a:t>
            </a:r>
            <a:br>
              <a:rPr lang="de-DE" altLang="de-DE" sz="1600"/>
            </a:br>
            <a:r>
              <a:rPr lang="de-DE" altLang="de-DE" sz="1600"/>
              <a:t>if (ausdruck1)</a:t>
            </a:r>
            <a:br>
              <a:rPr lang="de-DE" altLang="de-DE" sz="1600"/>
            </a:br>
            <a:r>
              <a:rPr lang="de-DE" altLang="de-DE" sz="1600"/>
              <a:t>	anweisung1;</a:t>
            </a:r>
            <a:br>
              <a:rPr lang="de-DE" altLang="de-DE" sz="1600"/>
            </a:br>
            <a:r>
              <a:rPr lang="de-DE" altLang="de-DE" sz="1600"/>
              <a:t>else if (ausdruck2)</a:t>
            </a:r>
            <a:br>
              <a:rPr lang="de-DE" altLang="de-DE" sz="1600"/>
            </a:br>
            <a:r>
              <a:rPr lang="de-DE" altLang="de-DE" sz="1600"/>
              <a:t>	anweisung2;</a:t>
            </a:r>
            <a:br>
              <a:rPr lang="de-DE" altLang="de-DE" sz="1600"/>
            </a:br>
            <a:r>
              <a:rPr lang="de-DE" altLang="de-DE" sz="1600"/>
              <a:t>else</a:t>
            </a:r>
            <a:br>
              <a:rPr lang="de-DE" altLang="de-DE" sz="1600"/>
            </a:br>
            <a:r>
              <a:rPr lang="de-DE" altLang="de-DE" sz="1600"/>
              <a:t>	anweisung3;</a:t>
            </a:r>
          </a:p>
          <a:p>
            <a:pPr lvl="2" eaLnBrk="1" hangingPunct="1"/>
            <a:r>
              <a:rPr lang="de-DE" altLang="de-DE" sz="1600" i="1"/>
              <a:t>anweisung1</a:t>
            </a:r>
            <a:r>
              <a:rPr lang="de-DE" altLang="de-DE" sz="1600"/>
              <a:t> wird ausgeführt, wenn </a:t>
            </a:r>
            <a:r>
              <a:rPr lang="de-DE" altLang="de-DE" sz="1600" i="1"/>
              <a:t>ausdruck1 true</a:t>
            </a:r>
            <a:r>
              <a:rPr lang="de-DE" altLang="de-DE" sz="1600"/>
              <a:t> ist</a:t>
            </a:r>
          </a:p>
          <a:p>
            <a:pPr lvl="2" eaLnBrk="1" hangingPunct="1"/>
            <a:r>
              <a:rPr lang="de-DE" altLang="de-DE" sz="1600"/>
              <a:t>ist </a:t>
            </a:r>
            <a:r>
              <a:rPr lang="de-DE" altLang="de-DE" sz="1600" i="1"/>
              <a:t>ausdruck1 false</a:t>
            </a:r>
            <a:r>
              <a:rPr lang="de-DE" altLang="de-DE" sz="1600"/>
              <a:t>, wird </a:t>
            </a:r>
            <a:r>
              <a:rPr lang="de-DE" altLang="de-DE" sz="1600" i="1"/>
              <a:t>ausdruck2</a:t>
            </a:r>
            <a:r>
              <a:rPr lang="de-DE" altLang="de-DE" sz="1600"/>
              <a:t> ausgewertet</a:t>
            </a:r>
          </a:p>
          <a:p>
            <a:pPr lvl="2" eaLnBrk="1" hangingPunct="1"/>
            <a:r>
              <a:rPr lang="de-DE" altLang="de-DE" sz="1600"/>
              <a:t>ist </a:t>
            </a:r>
            <a:r>
              <a:rPr lang="de-DE" altLang="de-DE" sz="1600" i="1"/>
              <a:t>ausdruck2 true</a:t>
            </a:r>
            <a:r>
              <a:rPr lang="de-DE" altLang="de-DE" sz="1600"/>
              <a:t>, wird </a:t>
            </a:r>
            <a:r>
              <a:rPr lang="de-DE" altLang="de-DE" sz="1600" i="1"/>
              <a:t>anweisung2</a:t>
            </a:r>
            <a:r>
              <a:rPr lang="de-DE" altLang="de-DE" sz="1600"/>
              <a:t> ausgeführt</a:t>
            </a:r>
          </a:p>
          <a:p>
            <a:pPr lvl="2" eaLnBrk="1" hangingPunct="1"/>
            <a:r>
              <a:rPr lang="de-DE" altLang="de-DE" sz="1600"/>
              <a:t>ist auch </a:t>
            </a:r>
            <a:r>
              <a:rPr lang="de-DE" altLang="de-DE" sz="1600" i="1"/>
              <a:t>ausdruck2 false</a:t>
            </a:r>
            <a:r>
              <a:rPr lang="de-DE" altLang="de-DE" sz="1600"/>
              <a:t>, wird </a:t>
            </a:r>
            <a:r>
              <a:rPr lang="de-DE" altLang="de-DE" sz="1600" i="1"/>
              <a:t>anweisung3</a:t>
            </a:r>
            <a:r>
              <a:rPr lang="de-DE" altLang="de-DE" sz="1600"/>
              <a:t> ausgeführt</a:t>
            </a:r>
          </a:p>
        </p:txBody>
      </p:sp>
      <p:sp>
        <p:nvSpPr>
          <p:cNvPr id="79878" name="Line 4"/>
          <p:cNvSpPr>
            <a:spLocks noChangeShapeType="1"/>
          </p:cNvSpPr>
          <p:nvPr/>
        </p:nvSpPr>
        <p:spPr bwMode="auto">
          <a:xfrm flipH="1">
            <a:off x="1908175" y="3068638"/>
            <a:ext cx="431800" cy="360362"/>
          </a:xfrm>
          <a:prstGeom prst="line">
            <a:avLst/>
          </a:prstGeom>
          <a:noFill/>
          <a:ln w="38100">
            <a:solidFill>
              <a:srgbClr val="0000FF"/>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63EE2CAA-61DC-E641-9C21-2BA90667D206}" type="slidenum">
              <a:rPr lang="de-DE" altLang="de-DE" sz="800" b="0">
                <a:solidFill>
                  <a:srgbClr val="969696"/>
                </a:solidFill>
              </a:rPr>
              <a:pPr eaLnBrk="1" hangingPunct="1"/>
              <a:t>77</a:t>
            </a:fld>
            <a:endParaRPr lang="de-DE" altLang="de-DE" sz="800" b="0">
              <a:solidFill>
                <a:srgbClr val="969696"/>
              </a:solidFill>
            </a:endParaRPr>
          </a:p>
        </p:txBody>
      </p:sp>
      <p:sp>
        <p:nvSpPr>
          <p:cNvPr id="80899" name="Rectangle 2"/>
          <p:cNvSpPr>
            <a:spLocks noGrp="1" noChangeArrowheads="1"/>
          </p:cNvSpPr>
          <p:nvPr>
            <p:ph type="title"/>
          </p:nvPr>
        </p:nvSpPr>
        <p:spPr/>
        <p:txBody>
          <a:bodyPr/>
          <a:lstStyle/>
          <a:p>
            <a:pPr eaLnBrk="1" hangingPunct="1"/>
            <a:r>
              <a:rPr lang="de-DE" altLang="de-DE"/>
              <a:t>Verzweigungen mit der switch-Anweisung</a:t>
            </a:r>
          </a:p>
        </p:txBody>
      </p:sp>
      <p:sp>
        <p:nvSpPr>
          <p:cNvPr id="80900" name="Rectangle 3"/>
          <p:cNvSpPr>
            <a:spLocks noGrp="1" noChangeArrowheads="1"/>
          </p:cNvSpPr>
          <p:nvPr>
            <p:ph type="body" idx="1"/>
          </p:nvPr>
        </p:nvSpPr>
        <p:spPr/>
        <p:txBody>
          <a:bodyPr/>
          <a:lstStyle/>
          <a:p>
            <a:pPr lvl="1" eaLnBrk="1" hangingPunct="1"/>
            <a:r>
              <a:rPr lang="de-DE" altLang="de-DE"/>
              <a:t>bietet die Möglichkeit der Mehrfachverzweigung</a:t>
            </a:r>
          </a:p>
          <a:p>
            <a:pPr lvl="2" eaLnBrk="1" hangingPunct="1"/>
            <a:r>
              <a:rPr lang="de-DE" altLang="de-DE"/>
              <a:t>Syntax</a:t>
            </a:r>
            <a:br>
              <a:rPr lang="de-DE" altLang="de-DE"/>
            </a:br>
            <a:r>
              <a:rPr lang="de-DE" altLang="de-DE"/>
              <a:t>switch (ausdruck) {</a:t>
            </a:r>
            <a:br>
              <a:rPr lang="de-DE" altLang="de-DE"/>
            </a:br>
            <a:r>
              <a:rPr lang="de-DE" altLang="de-DE"/>
              <a:t>	case constant1: anweisung1;</a:t>
            </a:r>
            <a:br>
              <a:rPr lang="de-DE" altLang="de-DE"/>
            </a:br>
            <a:r>
              <a:rPr lang="de-DE" altLang="de-DE"/>
              <a:t>	case constant2: anweisung2;</a:t>
            </a:r>
            <a:br>
              <a:rPr lang="de-DE" altLang="de-DE"/>
            </a:br>
            <a:r>
              <a:rPr lang="de-DE" altLang="de-DE"/>
              <a:t>	…</a:t>
            </a:r>
            <a:br>
              <a:rPr lang="de-DE" altLang="de-DE"/>
            </a:br>
            <a:r>
              <a:rPr lang="de-DE" altLang="de-DE"/>
              <a:t>	default: default_anweisung;</a:t>
            </a:r>
            <a:br>
              <a:rPr lang="de-DE" altLang="de-DE"/>
            </a:br>
            <a:r>
              <a:rPr lang="de-DE" altLang="de-DE"/>
              <a:t>}</a:t>
            </a:r>
          </a:p>
          <a:p>
            <a:pPr lvl="2" eaLnBrk="1" hangingPunct="1"/>
            <a:r>
              <a:rPr lang="de-DE" altLang="de-DE"/>
              <a:t>der </a:t>
            </a:r>
            <a:r>
              <a:rPr lang="de-DE" altLang="de-DE" i="1"/>
              <a:t>ausdruck</a:t>
            </a:r>
            <a:r>
              <a:rPr lang="de-DE" altLang="de-DE"/>
              <a:t> wird zunächst ausgewertet</a:t>
            </a:r>
          </a:p>
          <a:p>
            <a:pPr lvl="2" eaLnBrk="1" hangingPunct="1"/>
            <a:r>
              <a:rPr lang="de-DE" altLang="de-DE"/>
              <a:t>das Ergebnis wird mit den Konstanten der </a:t>
            </a:r>
            <a:r>
              <a:rPr lang="de-DE" altLang="de-DE" i="1"/>
              <a:t>case</a:t>
            </a:r>
            <a:r>
              <a:rPr lang="de-DE" altLang="de-DE"/>
              <a:t>-Label verglichen und bei Gleichheit die Anweisung und alle nachstehenden Anweisungen ausgeführt</a:t>
            </a:r>
          </a:p>
          <a:p>
            <a:pPr lvl="2" eaLnBrk="1" hangingPunct="1"/>
            <a:r>
              <a:rPr lang="de-DE" altLang="de-DE"/>
              <a:t>dies kann durch Einsatz einer </a:t>
            </a:r>
            <a:r>
              <a:rPr lang="de-DE" altLang="de-DE" i="1"/>
              <a:t>break</a:t>
            </a:r>
            <a:r>
              <a:rPr lang="de-DE" altLang="de-DE"/>
              <a:t>-Anweisung verhindert werden</a:t>
            </a:r>
          </a:p>
          <a:p>
            <a:pPr lvl="2" eaLnBrk="1" hangingPunct="1"/>
            <a:r>
              <a:rPr lang="de-DE" altLang="de-DE"/>
              <a:t>jede Konstante darf nur einmal auftauchen</a:t>
            </a:r>
          </a:p>
          <a:p>
            <a:pPr lvl="2" eaLnBrk="1" hangingPunct="1"/>
            <a:r>
              <a:rPr lang="de-DE" altLang="de-DE"/>
              <a:t>gibt es keine passende Konstante, wird das optionale </a:t>
            </a:r>
            <a:r>
              <a:rPr lang="de-DE" altLang="de-DE" i="1"/>
              <a:t>default</a:t>
            </a:r>
            <a:r>
              <a:rPr lang="de-DE" altLang="de-DE"/>
              <a:t>-Label am Ende der </a:t>
            </a:r>
            <a:r>
              <a:rPr lang="de-DE" altLang="de-DE" i="1"/>
              <a:t>switch</a:t>
            </a:r>
            <a:r>
              <a:rPr lang="de-DE" altLang="de-DE"/>
              <a:t>-Anweisung angesprungen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BD6C5A09-93E8-5D47-AC41-07A1EB54CD56}" type="slidenum">
              <a:rPr lang="de-DE" altLang="de-DE" sz="800" b="0">
                <a:solidFill>
                  <a:srgbClr val="969696"/>
                </a:solidFill>
              </a:rPr>
              <a:pPr eaLnBrk="1" hangingPunct="1"/>
              <a:t>78</a:t>
            </a:fld>
            <a:endParaRPr lang="de-DE" altLang="de-DE" sz="800" b="0">
              <a:solidFill>
                <a:srgbClr val="969696"/>
              </a:solidFill>
            </a:endParaRPr>
          </a:p>
        </p:txBody>
      </p:sp>
      <p:sp>
        <p:nvSpPr>
          <p:cNvPr id="81923" name="Rectangle 2"/>
          <p:cNvSpPr>
            <a:spLocks noGrp="1" noChangeArrowheads="1"/>
          </p:cNvSpPr>
          <p:nvPr>
            <p:ph type="title"/>
          </p:nvPr>
        </p:nvSpPr>
        <p:spPr/>
        <p:txBody>
          <a:bodyPr/>
          <a:lstStyle/>
          <a:p>
            <a:pPr eaLnBrk="1" hangingPunct="1"/>
            <a:r>
              <a:rPr lang="de-DE" altLang="de-DE"/>
              <a:t>Unterschiedliche Schleifenarten</a:t>
            </a:r>
          </a:p>
        </p:txBody>
      </p:sp>
      <p:sp>
        <p:nvSpPr>
          <p:cNvPr id="81924" name="Rectangle 3"/>
          <p:cNvSpPr>
            <a:spLocks noGrp="1" noChangeArrowheads="1"/>
          </p:cNvSpPr>
          <p:nvPr>
            <p:ph type="body" idx="1"/>
          </p:nvPr>
        </p:nvSpPr>
        <p:spPr/>
        <p:txBody>
          <a:bodyPr/>
          <a:lstStyle/>
          <a:p>
            <a:pPr lvl="1" eaLnBrk="1" hangingPunct="1"/>
            <a:r>
              <a:rPr lang="de-DE" altLang="de-DE"/>
              <a:t>kopfgesteuerte Schleifen</a:t>
            </a:r>
          </a:p>
          <a:p>
            <a:pPr lvl="2" eaLnBrk="1" hangingPunct="1"/>
            <a:r>
              <a:rPr lang="de-DE" altLang="de-DE"/>
              <a:t>die Abbruchbedingung steht im Schleifenkopf</a:t>
            </a:r>
          </a:p>
          <a:p>
            <a:pPr lvl="2" eaLnBrk="1" hangingPunct="1"/>
            <a:r>
              <a:rPr lang="de-DE" altLang="de-DE"/>
              <a:t>wird auch als abweisende Schleife bezeichnet</a:t>
            </a:r>
          </a:p>
          <a:p>
            <a:pPr lvl="2" eaLnBrk="1" hangingPunct="1"/>
            <a:r>
              <a:rPr lang="de-DE" altLang="de-DE"/>
              <a:t>wird 0, 1 oder n Mal durchlaufen</a:t>
            </a:r>
          </a:p>
          <a:p>
            <a:pPr lvl="1" eaLnBrk="1" hangingPunct="1"/>
            <a:r>
              <a:rPr lang="de-DE" altLang="de-DE"/>
              <a:t>fußgesteuerte Schleifen</a:t>
            </a:r>
          </a:p>
          <a:p>
            <a:pPr lvl="2" eaLnBrk="1" hangingPunct="1"/>
            <a:r>
              <a:rPr lang="de-DE" altLang="de-DE"/>
              <a:t>die Abbruchbedingung steht im Schleifenfuß</a:t>
            </a:r>
          </a:p>
          <a:p>
            <a:pPr lvl="2" eaLnBrk="1" hangingPunct="1"/>
            <a:r>
              <a:rPr lang="de-DE" altLang="de-DE"/>
              <a:t>wird auch als offene oder nicht abweisende Schleife bezeichnet</a:t>
            </a:r>
          </a:p>
          <a:p>
            <a:pPr lvl="2" eaLnBrk="1" hangingPunct="1"/>
            <a:r>
              <a:rPr lang="de-DE" altLang="de-DE"/>
              <a:t>wird mind. 1 Mal durchlaufen</a:t>
            </a:r>
          </a:p>
          <a:p>
            <a:pPr lvl="1" eaLnBrk="1" hangingPunct="1"/>
            <a:r>
              <a:rPr lang="de-DE" altLang="de-DE"/>
              <a:t>zählende Schleifen</a:t>
            </a:r>
          </a:p>
          <a:p>
            <a:pPr lvl="2" eaLnBrk="1" hangingPunct="1"/>
            <a:r>
              <a:rPr lang="de-DE" altLang="de-DE"/>
              <a:t>besitzt einen Zähler</a:t>
            </a:r>
          </a:p>
          <a:p>
            <a:pPr lvl="2" eaLnBrk="1" hangingPunct="1"/>
            <a:r>
              <a:rPr lang="de-DE" altLang="de-DE"/>
              <a:t>hat i.d.R. eine feste Anzahl an Durchläufen</a:t>
            </a:r>
          </a:p>
          <a:p>
            <a:pPr lvl="2" eaLnBrk="1" hangingPunct="1"/>
            <a:r>
              <a:rPr lang="de-DE" altLang="de-DE"/>
              <a:t>die Abbruchbedingung kann sich in Java nicht nur auf den Zähler beziehen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77F2F74-CC99-A047-9060-2CBEB5DD496A}" type="slidenum">
              <a:rPr lang="de-DE" altLang="de-DE" sz="800" b="0">
                <a:solidFill>
                  <a:srgbClr val="969696"/>
                </a:solidFill>
              </a:rPr>
              <a:pPr eaLnBrk="1" hangingPunct="1"/>
              <a:t>79</a:t>
            </a:fld>
            <a:endParaRPr lang="de-DE" altLang="de-DE" sz="800" b="0">
              <a:solidFill>
                <a:srgbClr val="969696"/>
              </a:solidFill>
            </a:endParaRPr>
          </a:p>
        </p:txBody>
      </p:sp>
      <p:sp>
        <p:nvSpPr>
          <p:cNvPr id="82947" name="Rectangle 2"/>
          <p:cNvSpPr>
            <a:spLocks noGrp="1" noChangeArrowheads="1"/>
          </p:cNvSpPr>
          <p:nvPr>
            <p:ph type="title"/>
          </p:nvPr>
        </p:nvSpPr>
        <p:spPr/>
        <p:txBody>
          <a:bodyPr/>
          <a:lstStyle/>
          <a:p>
            <a:pPr eaLnBrk="1" hangingPunct="1"/>
            <a:r>
              <a:rPr lang="de-DE" altLang="de-DE"/>
              <a:t>Kopfgesteuerte Schleifen</a:t>
            </a:r>
          </a:p>
        </p:txBody>
      </p:sp>
      <p:sp>
        <p:nvSpPr>
          <p:cNvPr id="82948" name="Rectangle 3"/>
          <p:cNvSpPr>
            <a:spLocks noGrp="1" noChangeArrowheads="1"/>
          </p:cNvSpPr>
          <p:nvPr>
            <p:ph type="body" idx="1"/>
          </p:nvPr>
        </p:nvSpPr>
        <p:spPr/>
        <p:txBody>
          <a:bodyPr/>
          <a:lstStyle/>
          <a:p>
            <a:pPr lvl="1" eaLnBrk="1" hangingPunct="1"/>
            <a:r>
              <a:rPr lang="de-DE" altLang="de-DE"/>
              <a:t>in Java realisiert durch die while-Schleife</a:t>
            </a:r>
          </a:p>
          <a:p>
            <a:pPr lvl="2" eaLnBrk="1" hangingPunct="1"/>
            <a:r>
              <a:rPr lang="de-DE" altLang="de-DE"/>
              <a:t>Syntax</a:t>
            </a:r>
            <a:br>
              <a:rPr lang="de-DE" altLang="de-DE"/>
            </a:br>
            <a:r>
              <a:rPr lang="de-DE" altLang="de-DE"/>
              <a:t>while (ausdruck)</a:t>
            </a:r>
            <a:br>
              <a:rPr lang="de-DE" altLang="de-DE"/>
            </a:br>
            <a:r>
              <a:rPr lang="de-DE" altLang="de-DE"/>
              <a:t>	anweisung;</a:t>
            </a:r>
          </a:p>
          <a:p>
            <a:pPr lvl="2" eaLnBrk="1" hangingPunct="1"/>
            <a:r>
              <a:rPr lang="de-DE" altLang="de-DE"/>
              <a:t>die Abbruchbedingung </a:t>
            </a:r>
            <a:r>
              <a:rPr lang="de-DE" altLang="de-DE" i="1"/>
              <a:t>ausdruck</a:t>
            </a:r>
            <a:r>
              <a:rPr lang="de-DE" altLang="de-DE"/>
              <a:t> muss als Ergebnis einen Wert vom Typ boolean zurückliefern</a:t>
            </a:r>
          </a:p>
          <a:p>
            <a:pPr lvl="2" eaLnBrk="1" hangingPunct="1"/>
            <a:r>
              <a:rPr lang="de-DE" altLang="de-DE"/>
              <a:t>ist das Ergebnis von </a:t>
            </a:r>
            <a:r>
              <a:rPr lang="de-DE" altLang="de-DE" i="1"/>
              <a:t>ausdruck true</a:t>
            </a:r>
            <a:r>
              <a:rPr lang="de-DE" altLang="de-DE"/>
              <a:t>, wird die Anweisung </a:t>
            </a:r>
            <a:r>
              <a:rPr lang="de-DE" altLang="de-DE" i="1"/>
              <a:t>anweisung; </a:t>
            </a:r>
            <a:r>
              <a:rPr lang="de-DE" altLang="de-DE"/>
              <a:t>ausgeführt</a:t>
            </a:r>
          </a:p>
          <a:p>
            <a:pPr lvl="2" eaLnBrk="1" hangingPunct="1"/>
            <a:r>
              <a:rPr lang="de-DE" altLang="de-DE"/>
              <a:t>liefert </a:t>
            </a:r>
            <a:r>
              <a:rPr lang="de-DE" altLang="de-DE" i="1"/>
              <a:t>ausdruck</a:t>
            </a:r>
            <a:r>
              <a:rPr lang="de-DE" altLang="de-DE"/>
              <a:t> als Ergebnis </a:t>
            </a:r>
            <a:r>
              <a:rPr lang="de-DE" altLang="de-DE" i="1"/>
              <a:t>false</a:t>
            </a:r>
            <a:r>
              <a:rPr lang="de-DE" altLang="de-DE"/>
              <a:t>, wird mit der ersten Anweisung nach der Schleife fortgefahren</a:t>
            </a:r>
          </a:p>
          <a:p>
            <a:pPr lvl="2" eaLnBrk="1" hangingPunct="1"/>
            <a:r>
              <a:rPr lang="de-DE" altLang="de-DE"/>
              <a:t>ist das Ergebnis von ausdruck gleich zu Beginn false, werden die Anweisungen in der Schleife nie ausgeführt </a:t>
            </a:r>
            <a:br>
              <a:rPr lang="de-DE" altLang="de-DE"/>
            </a:br>
            <a:r>
              <a:rPr lang="de-DE" altLang="de-DE">
                <a:sym typeface="Wingdings" charset="2"/>
              </a:rPr>
              <a:t> </a:t>
            </a:r>
            <a:r>
              <a:rPr lang="de-DE" altLang="de-DE"/>
              <a:t>daher der Begriff: abweisende Schleife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49AF4A67-A52A-1944-8F33-750278421E1D}" type="slidenum">
              <a:rPr lang="de-DE" altLang="de-DE" sz="800" b="0">
                <a:solidFill>
                  <a:srgbClr val="969696"/>
                </a:solidFill>
              </a:rPr>
              <a:pPr eaLnBrk="1" hangingPunct="1"/>
              <a:t>8</a:t>
            </a:fld>
            <a:endParaRPr lang="de-DE" altLang="de-DE" sz="800" b="0">
              <a:solidFill>
                <a:srgbClr val="969696"/>
              </a:solidFill>
            </a:endParaRPr>
          </a:p>
        </p:txBody>
      </p:sp>
      <p:sp>
        <p:nvSpPr>
          <p:cNvPr id="10243" name="Rectangle 2"/>
          <p:cNvSpPr>
            <a:spLocks noGrp="1" noChangeArrowheads="1"/>
          </p:cNvSpPr>
          <p:nvPr>
            <p:ph type="title"/>
          </p:nvPr>
        </p:nvSpPr>
        <p:spPr/>
        <p:txBody>
          <a:bodyPr/>
          <a:lstStyle/>
          <a:p>
            <a:pPr eaLnBrk="1" hangingPunct="1"/>
            <a:r>
              <a:rPr lang="de-DE" altLang="de-DE"/>
              <a:t>Definition des Algorithmusbegriffs</a:t>
            </a:r>
          </a:p>
        </p:txBody>
      </p:sp>
      <p:sp>
        <p:nvSpPr>
          <p:cNvPr id="10244" name="Rectangle 3"/>
          <p:cNvSpPr>
            <a:spLocks noGrp="1" noChangeArrowheads="1"/>
          </p:cNvSpPr>
          <p:nvPr>
            <p:ph type="body" idx="1"/>
          </p:nvPr>
        </p:nvSpPr>
        <p:spPr/>
        <p:txBody>
          <a:bodyPr/>
          <a:lstStyle/>
          <a:p>
            <a:pPr eaLnBrk="1" hangingPunct="1"/>
            <a:r>
              <a:rPr lang="de-DE" altLang="de-DE"/>
              <a:t>Duden</a:t>
            </a:r>
          </a:p>
          <a:p>
            <a:pPr marL="573088" lvl="1" indent="0" eaLnBrk="1" hangingPunct="1">
              <a:buFont typeface="Wingdings" charset="2"/>
              <a:buNone/>
            </a:pPr>
            <a:r>
              <a:rPr lang="de-DE" altLang="de-DE"/>
              <a:t>Al|go|rith|mus, der; ­, ...men [mlat. algorismus = Art der indischen Rechenkunst, in Anlehnung an griech. arithmós = Zahl entstellt aus dem Namen des pers.- arab. Mathematikers Al-Hwarizmi, gest. nach 846] (Math., Datenverarb.): Verfahren zur schrittweisen Umformung von Zeichenreihen; Rechenvorgang nach einem bestimmten [sich wiederholenden] Schema.</a:t>
            </a:r>
            <a:br>
              <a:rPr lang="de-DE" altLang="de-DE"/>
            </a:br>
            <a:endParaRPr lang="de-DE" altLang="de-DE"/>
          </a:p>
          <a:p>
            <a:pPr eaLnBrk="1" hangingPunct="1"/>
            <a:r>
              <a:rPr lang="de-DE" altLang="de-DE"/>
              <a:t>Informatik</a:t>
            </a:r>
          </a:p>
          <a:p>
            <a:pPr marL="573088" lvl="1" indent="0" eaLnBrk="1" hangingPunct="1">
              <a:buFont typeface="Wingdings" charset="2"/>
              <a:buNone/>
            </a:pPr>
            <a:r>
              <a:rPr lang="de-DE" altLang="de-DE"/>
              <a:t>Ein Algorithmus ist eine präzise (d.h. in einer festgelegten Sprache abgefasste) endliche Beschreibung eines allgemeinen Verfahrens unter Verwendung ausführbarer elementarer (Verarbeitungs-)Schritte.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CD408F04-E8BE-2A4A-8091-00F62E2B6D9E}" type="slidenum">
              <a:rPr lang="de-DE" altLang="de-DE" sz="800" b="0">
                <a:solidFill>
                  <a:srgbClr val="969696"/>
                </a:solidFill>
              </a:rPr>
              <a:pPr eaLnBrk="1" hangingPunct="1"/>
              <a:t>80</a:t>
            </a:fld>
            <a:endParaRPr lang="de-DE" altLang="de-DE" sz="800" b="0">
              <a:solidFill>
                <a:srgbClr val="969696"/>
              </a:solidFill>
            </a:endParaRPr>
          </a:p>
        </p:txBody>
      </p:sp>
      <p:sp>
        <p:nvSpPr>
          <p:cNvPr id="83971" name="Rectangle 2"/>
          <p:cNvSpPr>
            <a:spLocks noGrp="1" noChangeArrowheads="1"/>
          </p:cNvSpPr>
          <p:nvPr>
            <p:ph type="title"/>
          </p:nvPr>
        </p:nvSpPr>
        <p:spPr/>
        <p:txBody>
          <a:bodyPr/>
          <a:lstStyle/>
          <a:p>
            <a:pPr eaLnBrk="1" hangingPunct="1"/>
            <a:r>
              <a:rPr lang="de-DE" altLang="de-DE"/>
              <a:t>Fußgesteuerte Schleifen</a:t>
            </a:r>
          </a:p>
        </p:txBody>
      </p:sp>
      <p:sp>
        <p:nvSpPr>
          <p:cNvPr id="83972" name="Rectangle 3"/>
          <p:cNvSpPr>
            <a:spLocks noGrp="1" noChangeArrowheads="1"/>
          </p:cNvSpPr>
          <p:nvPr>
            <p:ph type="body" idx="1"/>
          </p:nvPr>
        </p:nvSpPr>
        <p:spPr/>
        <p:txBody>
          <a:bodyPr/>
          <a:lstStyle/>
          <a:p>
            <a:pPr lvl="1" eaLnBrk="1" hangingPunct="1"/>
            <a:r>
              <a:rPr lang="de-DE" altLang="de-DE"/>
              <a:t>in Java realisiert durch die do-while-Schleife</a:t>
            </a:r>
          </a:p>
          <a:p>
            <a:pPr lvl="2" eaLnBrk="1" hangingPunct="1"/>
            <a:r>
              <a:rPr lang="de-DE" altLang="de-DE"/>
              <a:t>Syntax</a:t>
            </a:r>
            <a:br>
              <a:rPr lang="de-DE" altLang="de-DE"/>
            </a:br>
            <a:r>
              <a:rPr lang="de-DE" altLang="de-DE"/>
              <a:t>do</a:t>
            </a:r>
            <a:br>
              <a:rPr lang="de-DE" altLang="de-DE"/>
            </a:br>
            <a:r>
              <a:rPr lang="de-DE" altLang="de-DE"/>
              <a:t>	anweisung1;</a:t>
            </a:r>
            <a:br>
              <a:rPr lang="de-DE" altLang="de-DE"/>
            </a:br>
            <a:r>
              <a:rPr lang="de-DE" altLang="de-DE"/>
              <a:t>while (ausdruck);</a:t>
            </a:r>
          </a:p>
          <a:p>
            <a:pPr lvl="2" eaLnBrk="1" hangingPunct="1"/>
            <a:r>
              <a:rPr lang="de-DE" altLang="de-DE"/>
              <a:t>zunächst wird </a:t>
            </a:r>
            <a:r>
              <a:rPr lang="de-DE" altLang="de-DE" i="1"/>
              <a:t>anweisung1;</a:t>
            </a:r>
            <a:r>
              <a:rPr lang="de-DE" altLang="de-DE"/>
              <a:t> ausgeführt</a:t>
            </a:r>
          </a:p>
          <a:p>
            <a:pPr lvl="2" eaLnBrk="1" hangingPunct="1"/>
            <a:r>
              <a:rPr lang="de-DE" altLang="de-DE"/>
              <a:t>erst danach wird das Ergebnis der Abbruchbedingung </a:t>
            </a:r>
            <a:r>
              <a:rPr lang="de-DE" altLang="de-DE" i="1"/>
              <a:t>ausdruck</a:t>
            </a:r>
            <a:r>
              <a:rPr lang="de-DE" altLang="de-DE"/>
              <a:t> geprüft</a:t>
            </a:r>
          </a:p>
          <a:p>
            <a:pPr lvl="2" eaLnBrk="1" hangingPunct="1"/>
            <a:r>
              <a:rPr lang="de-DE" altLang="de-DE"/>
              <a:t>ist das Ergebnis von </a:t>
            </a:r>
            <a:r>
              <a:rPr lang="de-DE" altLang="de-DE" i="1"/>
              <a:t>ausdruck true</a:t>
            </a:r>
            <a:r>
              <a:rPr lang="de-DE" altLang="de-DE"/>
              <a:t>, wird die Schleife ein weiteres Mal durchlaufen</a:t>
            </a:r>
          </a:p>
          <a:p>
            <a:pPr lvl="2" eaLnBrk="1" hangingPunct="1"/>
            <a:r>
              <a:rPr lang="de-DE" altLang="de-DE"/>
              <a:t>ist das Ergebnis von </a:t>
            </a:r>
            <a:r>
              <a:rPr lang="de-DE" altLang="de-DE" i="1"/>
              <a:t>ausdruck false</a:t>
            </a:r>
            <a:r>
              <a:rPr lang="de-DE" altLang="de-DE"/>
              <a:t>, wird die Schleifenverarbeitung beendet</a:t>
            </a:r>
          </a:p>
          <a:p>
            <a:pPr lvl="2" eaLnBrk="1" hangingPunct="1"/>
            <a:r>
              <a:rPr lang="de-DE" altLang="de-DE"/>
              <a:t>da die Bedingung erst nach dem ersten Durchlauf geprüft wird, muss die Schleife mindestens einmal durchlaufen werden</a:t>
            </a:r>
            <a:br>
              <a:rPr lang="de-DE" altLang="de-DE"/>
            </a:br>
            <a:r>
              <a:rPr lang="de-DE" altLang="de-DE">
                <a:sym typeface="Wingdings" charset="2"/>
              </a:rPr>
              <a:t></a:t>
            </a:r>
            <a:r>
              <a:rPr lang="de-DE" altLang="de-DE"/>
              <a:t> daher der Begriff: nicht abweisende Schleife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C44D81C-F00A-BC4F-98CE-56AEC92777C0}" type="slidenum">
              <a:rPr lang="de-DE" altLang="de-DE" sz="800" b="0">
                <a:solidFill>
                  <a:srgbClr val="969696"/>
                </a:solidFill>
              </a:rPr>
              <a:pPr eaLnBrk="1" hangingPunct="1"/>
              <a:t>81</a:t>
            </a:fld>
            <a:endParaRPr lang="de-DE" altLang="de-DE" sz="800" b="0">
              <a:solidFill>
                <a:srgbClr val="969696"/>
              </a:solidFill>
            </a:endParaRPr>
          </a:p>
        </p:txBody>
      </p:sp>
      <p:sp>
        <p:nvSpPr>
          <p:cNvPr id="84995" name="Rectangle 2"/>
          <p:cNvSpPr>
            <a:spLocks noGrp="1" noChangeArrowheads="1"/>
          </p:cNvSpPr>
          <p:nvPr>
            <p:ph type="title"/>
          </p:nvPr>
        </p:nvSpPr>
        <p:spPr/>
        <p:txBody>
          <a:bodyPr/>
          <a:lstStyle/>
          <a:p>
            <a:pPr eaLnBrk="1" hangingPunct="1"/>
            <a:r>
              <a:rPr lang="de-DE" altLang="de-DE"/>
              <a:t>Zählende Schleifen</a:t>
            </a:r>
          </a:p>
        </p:txBody>
      </p:sp>
      <p:sp>
        <p:nvSpPr>
          <p:cNvPr id="84996" name="Rectangle 3"/>
          <p:cNvSpPr>
            <a:spLocks noGrp="1" noChangeArrowheads="1"/>
          </p:cNvSpPr>
          <p:nvPr>
            <p:ph type="body" idx="1"/>
          </p:nvPr>
        </p:nvSpPr>
        <p:spPr/>
        <p:txBody>
          <a:bodyPr/>
          <a:lstStyle/>
          <a:p>
            <a:pPr lvl="1" eaLnBrk="1" hangingPunct="1"/>
            <a:r>
              <a:rPr lang="de-DE" altLang="de-DE"/>
              <a:t>in Java realisiert durch die for-Schleife</a:t>
            </a:r>
          </a:p>
          <a:p>
            <a:pPr lvl="2" eaLnBrk="1" hangingPunct="1"/>
            <a:r>
              <a:rPr lang="de-DE" altLang="de-DE"/>
              <a:t>Syntax</a:t>
            </a:r>
            <a:br>
              <a:rPr lang="de-DE" altLang="de-DE"/>
            </a:br>
            <a:r>
              <a:rPr lang="de-DE" altLang="de-DE"/>
              <a:t>for (init; test; update)</a:t>
            </a:r>
            <a:br>
              <a:rPr lang="de-DE" altLang="de-DE"/>
            </a:br>
            <a:r>
              <a:rPr lang="de-DE" altLang="de-DE"/>
              <a:t>	anweisung1;</a:t>
            </a:r>
          </a:p>
          <a:p>
            <a:pPr lvl="2" eaLnBrk="1" hangingPunct="1"/>
            <a:r>
              <a:rPr lang="de-DE" altLang="de-DE"/>
              <a:t>der Schleifenkopf besteht aus drei optionalen Ausdrücken</a:t>
            </a:r>
          </a:p>
          <a:p>
            <a:pPr lvl="2" eaLnBrk="1" hangingPunct="1"/>
            <a:r>
              <a:rPr lang="de-DE" altLang="de-DE"/>
              <a:t>der </a:t>
            </a:r>
            <a:r>
              <a:rPr lang="de-DE" altLang="de-DE" i="1"/>
              <a:t>init</a:t>
            </a:r>
            <a:r>
              <a:rPr lang="de-DE" altLang="de-DE"/>
              <a:t>-Teil wird i.d.R. zur Initialisierung von einem oder mehreren Schleifenzählern verwendet, die nur lokal innerhalb der Schleife bekannt sind</a:t>
            </a:r>
          </a:p>
          <a:p>
            <a:pPr lvl="2" eaLnBrk="1" hangingPunct="1"/>
            <a:r>
              <a:rPr lang="de-DE" altLang="de-DE"/>
              <a:t>der </a:t>
            </a:r>
            <a:r>
              <a:rPr lang="de-DE" altLang="de-DE" i="1"/>
              <a:t>test</a:t>
            </a:r>
            <a:r>
              <a:rPr lang="de-DE" altLang="de-DE"/>
              <a:t>-Teil bildet die Abbruchbedingung der Schleife</a:t>
            </a:r>
          </a:p>
          <a:p>
            <a:pPr lvl="2" eaLnBrk="1" hangingPunct="1"/>
            <a:r>
              <a:rPr lang="de-DE" altLang="de-DE" i="1"/>
              <a:t>anweisung1</a:t>
            </a:r>
            <a:r>
              <a:rPr lang="de-DE" altLang="de-DE"/>
              <a:t> wird nur dann ausgeführt, wenn </a:t>
            </a:r>
            <a:r>
              <a:rPr lang="de-DE" altLang="de-DE" i="1"/>
              <a:t>test</a:t>
            </a:r>
            <a:r>
              <a:rPr lang="de-DE" altLang="de-DE"/>
              <a:t> als Ergebnis </a:t>
            </a:r>
            <a:r>
              <a:rPr lang="de-DE" altLang="de-DE" i="1"/>
              <a:t>true</a:t>
            </a:r>
            <a:r>
              <a:rPr lang="de-DE" altLang="de-DE"/>
              <a:t> liefert</a:t>
            </a:r>
          </a:p>
          <a:p>
            <a:pPr lvl="2" eaLnBrk="1" hangingPunct="1"/>
            <a:r>
              <a:rPr lang="de-DE" altLang="de-DE"/>
              <a:t>fehlt der </a:t>
            </a:r>
            <a:r>
              <a:rPr lang="de-DE" altLang="de-DE" i="1"/>
              <a:t>test</a:t>
            </a:r>
            <a:r>
              <a:rPr lang="de-DE" altLang="de-DE"/>
              <a:t>-Teil, setzt der Compiler an diese Stelle die Konstante </a:t>
            </a:r>
            <a:r>
              <a:rPr lang="de-DE" altLang="de-DE" i="1"/>
              <a:t>true</a:t>
            </a:r>
          </a:p>
          <a:p>
            <a:pPr lvl="2" eaLnBrk="1" hangingPunct="1"/>
            <a:r>
              <a:rPr lang="de-DE" altLang="de-DE"/>
              <a:t>im </a:t>
            </a:r>
            <a:r>
              <a:rPr lang="de-DE" altLang="de-DE" i="1"/>
              <a:t>update</a:t>
            </a:r>
            <a:r>
              <a:rPr lang="de-DE" altLang="de-DE"/>
              <a:t>-Teil werden die Schleifenzähler verändert</a:t>
            </a:r>
          </a:p>
          <a:p>
            <a:pPr lvl="2" eaLnBrk="1" hangingPunct="1"/>
            <a:r>
              <a:rPr lang="de-DE" altLang="de-DE"/>
              <a:t>besondere for-Schleife zum Durchlaufen von Feldern (Arrays)</a:t>
            </a:r>
            <a:br>
              <a:rPr lang="de-DE" altLang="de-DE"/>
            </a:br>
            <a:r>
              <a:rPr lang="de-DE" altLang="de-DE"/>
              <a:t>for ( Typ Bezeicher : Feld )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CD6767AD-5596-374C-8BE0-8461C203D804}" type="slidenum">
              <a:rPr lang="de-DE" altLang="de-DE" sz="800" b="0">
                <a:solidFill>
                  <a:srgbClr val="969696"/>
                </a:solidFill>
              </a:rPr>
              <a:pPr eaLnBrk="1" hangingPunct="1"/>
              <a:t>82</a:t>
            </a:fld>
            <a:endParaRPr lang="de-DE" altLang="de-DE" sz="800" b="0">
              <a:solidFill>
                <a:srgbClr val="969696"/>
              </a:solidFill>
            </a:endParaRPr>
          </a:p>
        </p:txBody>
      </p:sp>
      <p:sp>
        <p:nvSpPr>
          <p:cNvPr id="86019" name="Rectangle 2"/>
          <p:cNvSpPr>
            <a:spLocks noGrp="1" noChangeArrowheads="1"/>
          </p:cNvSpPr>
          <p:nvPr>
            <p:ph type="title"/>
          </p:nvPr>
        </p:nvSpPr>
        <p:spPr/>
        <p:txBody>
          <a:bodyPr/>
          <a:lstStyle/>
          <a:p>
            <a:pPr eaLnBrk="1" hangingPunct="1"/>
            <a:r>
              <a:rPr lang="de-DE" altLang="de-DE"/>
              <a:t>Die break- und continue-Anweisung</a:t>
            </a:r>
          </a:p>
        </p:txBody>
      </p:sp>
      <p:sp>
        <p:nvSpPr>
          <p:cNvPr id="86020" name="Rectangle 3"/>
          <p:cNvSpPr>
            <a:spLocks noGrp="1" noChangeArrowheads="1"/>
          </p:cNvSpPr>
          <p:nvPr>
            <p:ph type="body" idx="1"/>
          </p:nvPr>
        </p:nvSpPr>
        <p:spPr/>
        <p:txBody>
          <a:bodyPr/>
          <a:lstStyle/>
          <a:p>
            <a:pPr lvl="1" eaLnBrk="1" hangingPunct="1"/>
            <a:r>
              <a:rPr lang="de-DE" altLang="de-DE"/>
              <a:t>beide Anweisungen dienen der Änderung des Ablaufs innerhalb von Schleifen</a:t>
            </a:r>
          </a:p>
          <a:p>
            <a:pPr lvl="1" eaLnBrk="1" hangingPunct="1"/>
            <a:r>
              <a:rPr lang="de-DE" altLang="de-DE"/>
              <a:t>die break-Anweisung</a:t>
            </a:r>
          </a:p>
          <a:p>
            <a:pPr lvl="2" eaLnBrk="1" hangingPunct="1"/>
            <a:r>
              <a:rPr lang="de-DE" altLang="de-DE"/>
              <a:t>eine break-Anweisung innerhalb einer Schleife führt zum Verlassen der Schleife</a:t>
            </a:r>
          </a:p>
          <a:p>
            <a:pPr lvl="2" eaLnBrk="1" hangingPunct="1"/>
            <a:r>
              <a:rPr lang="de-DE" altLang="de-DE"/>
              <a:t>das Programm wird mit der ersten Anweisung nach der Schleife fortgesetzt</a:t>
            </a:r>
          </a:p>
          <a:p>
            <a:pPr lvl="1" eaLnBrk="1" hangingPunct="1"/>
            <a:r>
              <a:rPr lang="de-DE" altLang="de-DE"/>
              <a:t>die continue-Anweisung</a:t>
            </a:r>
          </a:p>
          <a:p>
            <a:pPr lvl="2" eaLnBrk="1" hangingPunct="1"/>
            <a:r>
              <a:rPr lang="de-DE" altLang="de-DE"/>
              <a:t>der aktuelle Schleifendurchlauf wird beendet und das Programm springt zum Ende der Schleife</a:t>
            </a:r>
          </a:p>
          <a:p>
            <a:pPr lvl="2" eaLnBrk="1" hangingPunct="1"/>
            <a:r>
              <a:rPr lang="de-DE" altLang="de-DE"/>
              <a:t>ein neuer Durchlauf der Schleife mit Prüfung der Abbruchbedingung beginnt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p:txBody>
          <a:bodyPr/>
          <a:lstStyle/>
          <a:p>
            <a:pPr eaLnBrk="1" hangingPunct="1"/>
            <a:r>
              <a:rPr lang="de-DE" altLang="de-DE" dirty="0"/>
              <a:t>Einführung in die Programmierung</a:t>
            </a:r>
          </a:p>
        </p:txBody>
      </p:sp>
      <p:sp>
        <p:nvSpPr>
          <p:cNvPr id="87043" name="Rectangle 3"/>
          <p:cNvSpPr>
            <a:spLocks noGrp="1" noChangeArrowheads="1"/>
          </p:cNvSpPr>
          <p:nvPr>
            <p:ph type="subTitle" idx="1"/>
          </p:nvPr>
        </p:nvSpPr>
        <p:spPr/>
        <p:txBody>
          <a:bodyPr/>
          <a:lstStyle/>
          <a:p>
            <a:pPr eaLnBrk="1" hangingPunct="1"/>
            <a:r>
              <a:rPr lang="de-DE" altLang="de-DE"/>
              <a:t>Kapitel 5</a:t>
            </a:r>
            <a:br>
              <a:rPr lang="de-DE" altLang="de-DE"/>
            </a:br>
            <a:r>
              <a:rPr lang="de-DE" altLang="de-DE"/>
              <a:t>Objektorientierung</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57E9570-7DBB-4B40-A6B5-6C11DCC55A68}" type="slidenum">
              <a:rPr lang="de-DE" altLang="de-DE" sz="800" b="0">
                <a:solidFill>
                  <a:srgbClr val="969696"/>
                </a:solidFill>
              </a:rPr>
              <a:pPr eaLnBrk="1" hangingPunct="1"/>
              <a:t>84</a:t>
            </a:fld>
            <a:endParaRPr lang="de-DE" altLang="de-DE" sz="800" b="0">
              <a:solidFill>
                <a:srgbClr val="969696"/>
              </a:solidFill>
            </a:endParaRPr>
          </a:p>
        </p:txBody>
      </p:sp>
      <p:sp>
        <p:nvSpPr>
          <p:cNvPr id="88067" name="Rectangle 2"/>
          <p:cNvSpPr>
            <a:spLocks noGrp="1" noChangeArrowheads="1"/>
          </p:cNvSpPr>
          <p:nvPr>
            <p:ph type="title"/>
          </p:nvPr>
        </p:nvSpPr>
        <p:spPr/>
        <p:txBody>
          <a:bodyPr/>
          <a:lstStyle/>
          <a:p>
            <a:pPr eaLnBrk="1" hangingPunct="1"/>
            <a:r>
              <a:rPr lang="de-DE" altLang="de-DE"/>
              <a:t>Themenüberblick</a:t>
            </a:r>
          </a:p>
        </p:txBody>
      </p:sp>
      <p:pic>
        <p:nvPicPr>
          <p:cNvPr id="88068" name="Picture 3" descr="duk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983038"/>
            <a:ext cx="23050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8069" name="Group 20"/>
          <p:cNvGrpSpPr>
            <a:grpSpLocks/>
          </p:cNvGrpSpPr>
          <p:nvPr/>
        </p:nvGrpSpPr>
        <p:grpSpPr bwMode="auto">
          <a:xfrm>
            <a:off x="360363" y="1295400"/>
            <a:ext cx="7970837" cy="4672013"/>
            <a:chOff x="227" y="816"/>
            <a:chExt cx="5021" cy="2943"/>
          </a:xfrm>
        </p:grpSpPr>
        <p:sp>
          <p:nvSpPr>
            <p:cNvPr id="88070" name="Freeform 5"/>
            <p:cNvSpPr>
              <a:spLocks/>
            </p:cNvSpPr>
            <p:nvPr/>
          </p:nvSpPr>
          <p:spPr bwMode="auto">
            <a:xfrm>
              <a:off x="227" y="943"/>
              <a:ext cx="4032" cy="2816"/>
            </a:xfrm>
            <a:custGeom>
              <a:avLst/>
              <a:gdLst>
                <a:gd name="T0" fmla="*/ 0 w 4032"/>
                <a:gd name="T1" fmla="*/ 0 h 2816"/>
                <a:gd name="T2" fmla="*/ 3956 w 4032"/>
                <a:gd name="T3" fmla="*/ 855 h 2816"/>
                <a:gd name="T4" fmla="*/ 413 w 4032"/>
                <a:gd name="T5" fmla="*/ 1669 h 2816"/>
                <a:gd name="T6" fmla="*/ 4032 w 4032"/>
                <a:gd name="T7" fmla="*/ 2816 h 2816"/>
                <a:gd name="T8" fmla="*/ 0 60000 65536"/>
                <a:gd name="T9" fmla="*/ 0 60000 65536"/>
                <a:gd name="T10" fmla="*/ 0 60000 65536"/>
                <a:gd name="T11" fmla="*/ 0 60000 65536"/>
                <a:gd name="T12" fmla="*/ 0 w 4032"/>
                <a:gd name="T13" fmla="*/ 0 h 2816"/>
                <a:gd name="T14" fmla="*/ 4032 w 4032"/>
                <a:gd name="T15" fmla="*/ 2816 h 2816"/>
              </a:gdLst>
              <a:ahLst/>
              <a:cxnLst>
                <a:cxn ang="T8">
                  <a:pos x="T0" y="T1"/>
                </a:cxn>
                <a:cxn ang="T9">
                  <a:pos x="T2" y="T3"/>
                </a:cxn>
                <a:cxn ang="T10">
                  <a:pos x="T4" y="T5"/>
                </a:cxn>
                <a:cxn ang="T11">
                  <a:pos x="T6" y="T7"/>
                </a:cxn>
              </a:cxnLst>
              <a:rect l="T12" t="T13" r="T14" b="T15"/>
              <a:pathLst>
                <a:path w="4032" h="2816">
                  <a:moveTo>
                    <a:pt x="0" y="0"/>
                  </a:moveTo>
                  <a:cubicBezTo>
                    <a:pt x="660" y="142"/>
                    <a:pt x="3887" y="577"/>
                    <a:pt x="3956" y="855"/>
                  </a:cubicBezTo>
                  <a:cubicBezTo>
                    <a:pt x="4025" y="1133"/>
                    <a:pt x="400" y="1342"/>
                    <a:pt x="413" y="1669"/>
                  </a:cubicBezTo>
                  <a:cubicBezTo>
                    <a:pt x="426" y="1996"/>
                    <a:pt x="3278" y="2577"/>
                    <a:pt x="4032" y="2816"/>
                  </a:cubicBezTo>
                </a:path>
              </a:pathLst>
            </a:custGeom>
            <a:noFill/>
            <a:ln w="76200" cap="flat" cmpd="sng">
              <a:solidFill>
                <a:srgbClr val="FF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88071" name="Text Box 6"/>
            <p:cNvSpPr txBox="1">
              <a:spLocks noChangeArrowheads="1"/>
            </p:cNvSpPr>
            <p:nvPr/>
          </p:nvSpPr>
          <p:spPr bwMode="auto">
            <a:xfrm>
              <a:off x="768" y="816"/>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Einführung</a:t>
              </a:r>
            </a:p>
          </p:txBody>
        </p:sp>
        <p:sp>
          <p:nvSpPr>
            <p:cNvPr id="88072" name="Text Box 7"/>
            <p:cNvSpPr txBox="1">
              <a:spLocks noChangeArrowheads="1"/>
            </p:cNvSpPr>
            <p:nvPr/>
          </p:nvSpPr>
          <p:spPr bwMode="auto">
            <a:xfrm>
              <a:off x="2256" y="1065"/>
              <a:ext cx="1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Grundlagen von Java</a:t>
              </a:r>
            </a:p>
          </p:txBody>
        </p:sp>
        <p:sp>
          <p:nvSpPr>
            <p:cNvPr id="88073" name="Text Box 8"/>
            <p:cNvSpPr txBox="1">
              <a:spLocks noChangeArrowheads="1"/>
            </p:cNvSpPr>
            <p:nvPr/>
          </p:nvSpPr>
          <p:spPr bwMode="auto">
            <a:xfrm>
              <a:off x="4348" y="168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Datentypen</a:t>
              </a:r>
            </a:p>
          </p:txBody>
        </p:sp>
        <p:sp>
          <p:nvSpPr>
            <p:cNvPr id="88074" name="Text Box 9"/>
            <p:cNvSpPr txBox="1">
              <a:spLocks noChangeArrowheads="1"/>
            </p:cNvSpPr>
            <p:nvPr/>
          </p:nvSpPr>
          <p:spPr bwMode="auto">
            <a:xfrm>
              <a:off x="2304" y="2208"/>
              <a:ext cx="1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Ausdrücke &amp; Anweisungen</a:t>
              </a:r>
            </a:p>
          </p:txBody>
        </p:sp>
        <p:sp>
          <p:nvSpPr>
            <p:cNvPr id="88075" name="Text Box 10"/>
            <p:cNvSpPr txBox="1">
              <a:spLocks noChangeArrowheads="1"/>
            </p:cNvSpPr>
            <p:nvPr/>
          </p:nvSpPr>
          <p:spPr bwMode="auto">
            <a:xfrm>
              <a:off x="816" y="2505"/>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t>Objektorientierung</a:t>
              </a:r>
            </a:p>
          </p:txBody>
        </p:sp>
        <p:sp>
          <p:nvSpPr>
            <p:cNvPr id="88076" name="Text Box 11"/>
            <p:cNvSpPr txBox="1">
              <a:spLocks noChangeArrowheads="1"/>
            </p:cNvSpPr>
            <p:nvPr/>
          </p:nvSpPr>
          <p:spPr bwMode="auto">
            <a:xfrm>
              <a:off x="1968" y="292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Vererbung</a:t>
              </a:r>
            </a:p>
          </p:txBody>
        </p:sp>
        <p:sp>
          <p:nvSpPr>
            <p:cNvPr id="88077" name="Text Box 12"/>
            <p:cNvSpPr txBox="1">
              <a:spLocks noChangeArrowheads="1"/>
            </p:cNvSpPr>
            <p:nvPr/>
          </p:nvSpPr>
          <p:spPr bwMode="auto">
            <a:xfrm>
              <a:off x="3312" y="3264"/>
              <a:ext cx="7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1800">
                  <a:solidFill>
                    <a:srgbClr val="969696"/>
                  </a:solidFill>
                </a:rPr>
                <a:t>Interfaces</a:t>
              </a:r>
            </a:p>
          </p:txBody>
        </p:sp>
        <p:sp>
          <p:nvSpPr>
            <p:cNvPr id="88078" name="Oval 13"/>
            <p:cNvSpPr>
              <a:spLocks noChangeArrowheads="1"/>
            </p:cNvSpPr>
            <p:nvPr/>
          </p:nvSpPr>
          <p:spPr bwMode="auto">
            <a:xfrm>
              <a:off x="480" y="86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1</a:t>
              </a:r>
            </a:p>
          </p:txBody>
        </p:sp>
        <p:sp>
          <p:nvSpPr>
            <p:cNvPr id="88079" name="Oval 14"/>
            <p:cNvSpPr>
              <a:spLocks noChangeArrowheads="1"/>
            </p:cNvSpPr>
            <p:nvPr/>
          </p:nvSpPr>
          <p:spPr bwMode="auto">
            <a:xfrm>
              <a:off x="1968" y="1104"/>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2</a:t>
              </a:r>
            </a:p>
          </p:txBody>
        </p:sp>
        <p:sp>
          <p:nvSpPr>
            <p:cNvPr id="88080" name="Oval 15"/>
            <p:cNvSpPr>
              <a:spLocks noChangeArrowheads="1"/>
            </p:cNvSpPr>
            <p:nvPr/>
          </p:nvSpPr>
          <p:spPr bwMode="auto">
            <a:xfrm>
              <a:off x="4032" y="1680"/>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3</a:t>
              </a:r>
            </a:p>
          </p:txBody>
        </p:sp>
        <p:sp>
          <p:nvSpPr>
            <p:cNvPr id="88081" name="Oval 16"/>
            <p:cNvSpPr>
              <a:spLocks noChangeArrowheads="1"/>
            </p:cNvSpPr>
            <p:nvPr/>
          </p:nvSpPr>
          <p:spPr bwMode="auto">
            <a:xfrm>
              <a:off x="2016" y="2112"/>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4</a:t>
              </a:r>
            </a:p>
          </p:txBody>
        </p:sp>
        <p:sp>
          <p:nvSpPr>
            <p:cNvPr id="88082" name="Oval 17"/>
            <p:cNvSpPr>
              <a:spLocks noChangeArrowheads="1"/>
            </p:cNvSpPr>
            <p:nvPr/>
          </p:nvSpPr>
          <p:spPr bwMode="auto">
            <a:xfrm>
              <a:off x="480" y="2448"/>
              <a:ext cx="288" cy="288"/>
            </a:xfrm>
            <a:prstGeom prst="ellipse">
              <a:avLst/>
            </a:prstGeom>
            <a:solidFill>
              <a:srgbClr val="FFFF00"/>
            </a:solidFill>
            <a:ln w="63500">
              <a:solidFill>
                <a:srgbClr val="FF0000"/>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t>5</a:t>
              </a:r>
            </a:p>
          </p:txBody>
        </p:sp>
        <p:sp>
          <p:nvSpPr>
            <p:cNvPr id="88083" name="Oval 18"/>
            <p:cNvSpPr>
              <a:spLocks noChangeArrowheads="1"/>
            </p:cNvSpPr>
            <p:nvPr/>
          </p:nvSpPr>
          <p:spPr bwMode="auto">
            <a:xfrm>
              <a:off x="1680" y="2976"/>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6</a:t>
              </a:r>
            </a:p>
          </p:txBody>
        </p:sp>
        <p:sp>
          <p:nvSpPr>
            <p:cNvPr id="88084" name="Oval 19"/>
            <p:cNvSpPr>
              <a:spLocks noChangeArrowheads="1"/>
            </p:cNvSpPr>
            <p:nvPr/>
          </p:nvSpPr>
          <p:spPr bwMode="auto">
            <a:xfrm>
              <a:off x="3024" y="3312"/>
              <a:ext cx="288" cy="288"/>
            </a:xfrm>
            <a:prstGeom prst="ellipse">
              <a:avLst/>
            </a:prstGeom>
            <a:solidFill>
              <a:srgbClr val="C0C0C0"/>
            </a:solidFill>
            <a:ln w="63500">
              <a:solidFill>
                <a:srgbClr val="969696"/>
              </a:solidFill>
              <a:round/>
              <a:headEnd/>
              <a:tailEnd/>
            </a:ln>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algn="ctr" eaLnBrk="1" hangingPunct="1"/>
              <a:r>
                <a:rPr lang="de-DE" altLang="de-DE" sz="2000">
                  <a:solidFill>
                    <a:srgbClr val="969696"/>
                  </a:solidFill>
                </a:rPr>
                <a:t>7</a:t>
              </a: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73512F5D-9A77-7843-8AA5-ED9AC69C99D6}" type="slidenum">
              <a:rPr lang="de-DE" altLang="de-DE" sz="800" b="0">
                <a:solidFill>
                  <a:srgbClr val="969696"/>
                </a:solidFill>
              </a:rPr>
              <a:pPr eaLnBrk="1" hangingPunct="1"/>
              <a:t>85</a:t>
            </a:fld>
            <a:endParaRPr lang="de-DE" altLang="de-DE" sz="800" b="0">
              <a:solidFill>
                <a:srgbClr val="969696"/>
              </a:solidFill>
            </a:endParaRPr>
          </a:p>
        </p:txBody>
      </p:sp>
      <p:sp>
        <p:nvSpPr>
          <p:cNvPr id="89091" name="Rectangle 2"/>
          <p:cNvSpPr>
            <a:spLocks noGrp="1" noChangeArrowheads="1"/>
          </p:cNvSpPr>
          <p:nvPr>
            <p:ph type="title"/>
          </p:nvPr>
        </p:nvSpPr>
        <p:spPr/>
        <p:txBody>
          <a:bodyPr/>
          <a:lstStyle/>
          <a:p>
            <a:pPr eaLnBrk="1" hangingPunct="1"/>
            <a:r>
              <a:rPr lang="de-DE" altLang="de-DE"/>
              <a:t>Lernziele</a:t>
            </a:r>
          </a:p>
        </p:txBody>
      </p:sp>
      <p:sp>
        <p:nvSpPr>
          <p:cNvPr id="89092" name="Rectangle 3"/>
          <p:cNvSpPr>
            <a:spLocks noGrp="1" noChangeArrowheads="1"/>
          </p:cNvSpPr>
          <p:nvPr>
            <p:ph type="body" idx="1"/>
          </p:nvPr>
        </p:nvSpPr>
        <p:spPr>
          <a:xfrm>
            <a:off x="457200" y="981075"/>
            <a:ext cx="8229600" cy="5589588"/>
          </a:xfrm>
        </p:spPr>
        <p:txBody>
          <a:bodyPr/>
          <a:lstStyle/>
          <a:p>
            <a:pPr lvl="1" eaLnBrk="1" hangingPunct="1"/>
            <a:r>
              <a:rPr lang="de-DE" altLang="de-DE"/>
              <a:t>Sie kennen die Begriffe Klasse, Objekt, Attribut und Methode..</a:t>
            </a:r>
          </a:p>
          <a:p>
            <a:pPr lvl="1" eaLnBrk="1" hangingPunct="1"/>
            <a:r>
              <a:rPr lang="de-DE" altLang="de-DE"/>
              <a:t>Sie kennen die Eigenschaften von Attributen und Methoden.</a:t>
            </a:r>
          </a:p>
          <a:p>
            <a:pPr lvl="1" eaLnBrk="1" hangingPunct="1"/>
            <a:r>
              <a:rPr lang="de-DE" altLang="de-DE"/>
              <a:t>Sie können Klassen, Attribute und Methoden in der Unified Modelling Language (UML) darstellen.</a:t>
            </a:r>
          </a:p>
          <a:p>
            <a:pPr lvl="1" eaLnBrk="1" hangingPunct="1"/>
            <a:r>
              <a:rPr lang="de-DE" altLang="de-DE"/>
              <a:t>Sie können Objekte mithilfe von Konstruktoren erzeugen.</a:t>
            </a:r>
          </a:p>
          <a:p>
            <a:pPr lvl="1" eaLnBrk="1" hangingPunct="1"/>
            <a:r>
              <a:rPr lang="de-DE" altLang="de-DE"/>
              <a:t>Sie können das Prinzip der Kapselung im Zusammenhang mit Getter- und Setter-Methoden erläutern.</a:t>
            </a:r>
          </a:p>
          <a:p>
            <a:pPr lvl="1" eaLnBrk="1" hangingPunct="1"/>
            <a:r>
              <a:rPr lang="de-DE" altLang="de-DE"/>
              <a:t>Sie kennen die unterschiedlichen Sichtbarkeiten von Attributen und Methoden.</a:t>
            </a:r>
          </a:p>
          <a:p>
            <a:pPr lvl="1" eaLnBrk="1" hangingPunct="1"/>
            <a:r>
              <a:rPr lang="de-DE" altLang="de-DE"/>
              <a:t>Sie können Methoden überladen.</a:t>
            </a:r>
          </a:p>
          <a:p>
            <a:pPr lvl="1" eaLnBrk="1" hangingPunct="1"/>
            <a:r>
              <a:rPr lang="de-DE" altLang="de-DE"/>
              <a:t>Sie kennen die Begriffe der Klassenattribute</a:t>
            </a:r>
            <a:br>
              <a:rPr lang="de-DE" altLang="de-DE"/>
            </a:br>
            <a:r>
              <a:rPr lang="de-DE" altLang="de-DE"/>
              <a:t>und –methoden.</a:t>
            </a:r>
          </a:p>
          <a:p>
            <a:pPr lvl="1" eaLnBrk="1" hangingPunct="1"/>
            <a:r>
              <a:rPr lang="de-DE" altLang="de-DE"/>
              <a:t>Sie können Objekte mit dem Garbage Collector</a:t>
            </a:r>
            <a:br>
              <a:rPr lang="de-DE" altLang="de-DE"/>
            </a:br>
            <a:r>
              <a:rPr lang="de-DE" altLang="de-DE"/>
              <a:t>zerstören.</a:t>
            </a:r>
          </a:p>
          <a:p>
            <a:pPr lvl="1" eaLnBrk="1" hangingPunct="1"/>
            <a:r>
              <a:rPr lang="de-DE" altLang="de-DE"/>
              <a:t>Sie kennen die Begriffe Assoziation, Aggregation und Komposition.</a:t>
            </a:r>
          </a:p>
        </p:txBody>
      </p:sp>
      <p:pic>
        <p:nvPicPr>
          <p:cNvPr id="89093" name="Picture 4" descr="j0384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24425"/>
            <a:ext cx="17922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22AC2DFD-6D54-724B-911C-5B0F4D9EA1C8}" type="slidenum">
              <a:rPr lang="de-DE" altLang="de-DE" sz="800" b="0">
                <a:solidFill>
                  <a:srgbClr val="969696"/>
                </a:solidFill>
              </a:rPr>
              <a:pPr eaLnBrk="1" hangingPunct="1"/>
              <a:t>86</a:t>
            </a:fld>
            <a:endParaRPr lang="de-DE" altLang="de-DE" sz="800" b="0">
              <a:solidFill>
                <a:srgbClr val="969696"/>
              </a:solidFill>
            </a:endParaRPr>
          </a:p>
        </p:txBody>
      </p:sp>
      <p:sp>
        <p:nvSpPr>
          <p:cNvPr id="90115" name="Line 10"/>
          <p:cNvSpPr>
            <a:spLocks noChangeShapeType="1"/>
          </p:cNvSpPr>
          <p:nvPr/>
        </p:nvSpPr>
        <p:spPr bwMode="auto">
          <a:xfrm>
            <a:off x="0" y="3789363"/>
            <a:ext cx="9144000"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0116" name="Rectangle 2"/>
          <p:cNvSpPr>
            <a:spLocks noGrp="1" noChangeArrowheads="1"/>
          </p:cNvSpPr>
          <p:nvPr>
            <p:ph type="title"/>
          </p:nvPr>
        </p:nvSpPr>
        <p:spPr/>
        <p:txBody>
          <a:bodyPr/>
          <a:lstStyle/>
          <a:p>
            <a:pPr eaLnBrk="1" hangingPunct="1"/>
            <a:r>
              <a:rPr lang="de-DE" altLang="de-DE"/>
              <a:t>Einführung in die Objektorientierung</a:t>
            </a:r>
          </a:p>
        </p:txBody>
      </p:sp>
      <p:pic>
        <p:nvPicPr>
          <p:cNvPr id="90117"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374"/>
          <a:stretch>
            <a:fillRect/>
          </a:stretch>
        </p:blipFill>
        <p:spPr bwMode="auto">
          <a:xfrm>
            <a:off x="1908175" y="2663825"/>
            <a:ext cx="244792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8"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8400" y="4005263"/>
            <a:ext cx="2820988"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9" name="Picture 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75163" y="2205038"/>
            <a:ext cx="21859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0" name="Text Box 11"/>
          <p:cNvSpPr txBox="1">
            <a:spLocks noChangeArrowheads="1"/>
          </p:cNvSpPr>
          <p:nvPr/>
        </p:nvSpPr>
        <p:spPr bwMode="auto">
          <a:xfrm>
            <a:off x="0" y="34290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Attribute</a:t>
            </a:r>
          </a:p>
        </p:txBody>
      </p:sp>
      <p:sp>
        <p:nvSpPr>
          <p:cNvPr id="90121" name="Text Box 12"/>
          <p:cNvSpPr txBox="1">
            <a:spLocks noChangeArrowheads="1"/>
          </p:cNvSpPr>
          <p:nvPr/>
        </p:nvSpPr>
        <p:spPr bwMode="auto">
          <a:xfrm>
            <a:off x="0" y="3789363"/>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600"/>
              <a:t>Methoden</a:t>
            </a:r>
          </a:p>
        </p:txBody>
      </p:sp>
      <p:sp>
        <p:nvSpPr>
          <p:cNvPr id="90122" name="Text Box 13"/>
          <p:cNvSpPr txBox="1">
            <a:spLocks noChangeArrowheads="1"/>
          </p:cNvSpPr>
          <p:nvPr/>
        </p:nvSpPr>
        <p:spPr bwMode="auto">
          <a:xfrm>
            <a:off x="8243888" y="1268413"/>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Farbe</a:t>
            </a:r>
          </a:p>
        </p:txBody>
      </p:sp>
      <p:sp>
        <p:nvSpPr>
          <p:cNvPr id="90123" name="Text Box 15"/>
          <p:cNvSpPr txBox="1">
            <a:spLocks noChangeArrowheads="1"/>
          </p:cNvSpPr>
          <p:nvPr/>
        </p:nvSpPr>
        <p:spPr bwMode="auto">
          <a:xfrm>
            <a:off x="1692275" y="2060575"/>
            <a:ext cx="785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Raeder</a:t>
            </a:r>
          </a:p>
        </p:txBody>
      </p:sp>
      <p:sp>
        <p:nvSpPr>
          <p:cNvPr id="90124" name="Text Box 16"/>
          <p:cNvSpPr txBox="1">
            <a:spLocks noChangeArrowheads="1"/>
          </p:cNvSpPr>
          <p:nvPr/>
        </p:nvSpPr>
        <p:spPr bwMode="auto">
          <a:xfrm>
            <a:off x="3995738" y="2781300"/>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PS</a:t>
            </a:r>
          </a:p>
        </p:txBody>
      </p:sp>
      <p:sp>
        <p:nvSpPr>
          <p:cNvPr id="90125" name="Text Box 17"/>
          <p:cNvSpPr txBox="1">
            <a:spLocks noChangeArrowheads="1"/>
          </p:cNvSpPr>
          <p:nvPr/>
        </p:nvSpPr>
        <p:spPr bwMode="auto">
          <a:xfrm>
            <a:off x="611188" y="1773238"/>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Baujahr</a:t>
            </a:r>
          </a:p>
        </p:txBody>
      </p:sp>
      <p:sp>
        <p:nvSpPr>
          <p:cNvPr id="90126" name="Text Box 18"/>
          <p:cNvSpPr txBox="1">
            <a:spLocks noChangeArrowheads="1"/>
          </p:cNvSpPr>
          <p:nvPr/>
        </p:nvSpPr>
        <p:spPr bwMode="auto">
          <a:xfrm>
            <a:off x="2339975" y="1700213"/>
            <a:ext cx="1276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Schiebedach</a:t>
            </a:r>
          </a:p>
        </p:txBody>
      </p:sp>
      <p:sp>
        <p:nvSpPr>
          <p:cNvPr id="90127" name="Text Box 19"/>
          <p:cNvSpPr txBox="1">
            <a:spLocks noChangeArrowheads="1"/>
          </p:cNvSpPr>
          <p:nvPr/>
        </p:nvSpPr>
        <p:spPr bwMode="auto">
          <a:xfrm>
            <a:off x="4284663" y="1484313"/>
            <a:ext cx="598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Sitze</a:t>
            </a:r>
          </a:p>
        </p:txBody>
      </p:sp>
      <p:sp>
        <p:nvSpPr>
          <p:cNvPr id="90128" name="Text Box 20"/>
          <p:cNvSpPr txBox="1">
            <a:spLocks noChangeArrowheads="1"/>
          </p:cNvSpPr>
          <p:nvPr/>
        </p:nvSpPr>
        <p:spPr bwMode="auto">
          <a:xfrm>
            <a:off x="5364163" y="1557338"/>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Cabriolet</a:t>
            </a:r>
          </a:p>
        </p:txBody>
      </p:sp>
      <p:sp>
        <p:nvSpPr>
          <p:cNvPr id="90129" name="Text Box 21"/>
          <p:cNvSpPr txBox="1">
            <a:spLocks noChangeArrowheads="1"/>
          </p:cNvSpPr>
          <p:nvPr/>
        </p:nvSpPr>
        <p:spPr bwMode="auto">
          <a:xfrm>
            <a:off x="6659563" y="2349500"/>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Lichter</a:t>
            </a:r>
          </a:p>
        </p:txBody>
      </p:sp>
      <p:sp>
        <p:nvSpPr>
          <p:cNvPr id="90130" name="Text Box 22"/>
          <p:cNvSpPr txBox="1">
            <a:spLocks noChangeArrowheads="1"/>
          </p:cNvSpPr>
          <p:nvPr/>
        </p:nvSpPr>
        <p:spPr bwMode="auto">
          <a:xfrm>
            <a:off x="7092950" y="2924175"/>
            <a:ext cx="1276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Kennzeichen</a:t>
            </a:r>
          </a:p>
        </p:txBody>
      </p:sp>
      <p:sp>
        <p:nvSpPr>
          <p:cNvPr id="90131" name="Text Box 23"/>
          <p:cNvSpPr txBox="1">
            <a:spLocks noChangeArrowheads="1"/>
          </p:cNvSpPr>
          <p:nvPr/>
        </p:nvSpPr>
        <p:spPr bwMode="auto">
          <a:xfrm>
            <a:off x="6877050" y="1412875"/>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Marke</a:t>
            </a:r>
          </a:p>
        </p:txBody>
      </p:sp>
      <p:sp>
        <p:nvSpPr>
          <p:cNvPr id="90132" name="Text Box 24"/>
          <p:cNvSpPr txBox="1">
            <a:spLocks noChangeArrowheads="1"/>
          </p:cNvSpPr>
          <p:nvPr/>
        </p:nvSpPr>
        <p:spPr bwMode="auto">
          <a:xfrm>
            <a:off x="7596188" y="184467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Oldtimer</a:t>
            </a:r>
          </a:p>
        </p:txBody>
      </p:sp>
      <p:sp>
        <p:nvSpPr>
          <p:cNvPr id="90133" name="Text Box 25"/>
          <p:cNvSpPr txBox="1">
            <a:spLocks noChangeArrowheads="1"/>
          </p:cNvSpPr>
          <p:nvPr/>
        </p:nvSpPr>
        <p:spPr bwMode="auto">
          <a:xfrm>
            <a:off x="1476375" y="1268413"/>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Achsen</a:t>
            </a:r>
          </a:p>
        </p:txBody>
      </p:sp>
      <p:sp>
        <p:nvSpPr>
          <p:cNvPr id="90134" name="Text Box 26"/>
          <p:cNvSpPr txBox="1">
            <a:spLocks noChangeArrowheads="1"/>
          </p:cNvSpPr>
          <p:nvPr/>
        </p:nvSpPr>
        <p:spPr bwMode="auto">
          <a:xfrm>
            <a:off x="7885113" y="2492375"/>
            <a:ext cx="963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Hubraum</a:t>
            </a:r>
          </a:p>
        </p:txBody>
      </p:sp>
      <p:sp>
        <p:nvSpPr>
          <p:cNvPr id="90135" name="Text Box 27"/>
          <p:cNvSpPr txBox="1">
            <a:spLocks noChangeArrowheads="1"/>
          </p:cNvSpPr>
          <p:nvPr/>
        </p:nvSpPr>
        <p:spPr bwMode="auto">
          <a:xfrm>
            <a:off x="3563938" y="2133600"/>
            <a:ext cx="87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Gewicht</a:t>
            </a:r>
          </a:p>
        </p:txBody>
      </p:sp>
      <p:sp>
        <p:nvSpPr>
          <p:cNvPr id="90136" name="Text Box 28"/>
          <p:cNvSpPr txBox="1">
            <a:spLocks noChangeArrowheads="1"/>
          </p:cNvSpPr>
          <p:nvPr/>
        </p:nvSpPr>
        <p:spPr bwMode="auto">
          <a:xfrm>
            <a:off x="539750" y="443706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beschleunigen</a:t>
            </a:r>
          </a:p>
        </p:txBody>
      </p:sp>
      <p:sp>
        <p:nvSpPr>
          <p:cNvPr id="90137" name="Text Box 29"/>
          <p:cNvSpPr txBox="1">
            <a:spLocks noChangeArrowheads="1"/>
          </p:cNvSpPr>
          <p:nvPr/>
        </p:nvSpPr>
        <p:spPr bwMode="auto">
          <a:xfrm>
            <a:off x="1547813" y="5445125"/>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bremsen</a:t>
            </a:r>
          </a:p>
        </p:txBody>
      </p:sp>
      <p:sp>
        <p:nvSpPr>
          <p:cNvPr id="90138" name="Text Box 30"/>
          <p:cNvSpPr txBox="1">
            <a:spLocks noChangeArrowheads="1"/>
          </p:cNvSpPr>
          <p:nvPr/>
        </p:nvSpPr>
        <p:spPr bwMode="auto">
          <a:xfrm>
            <a:off x="395288" y="587692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starten</a:t>
            </a:r>
          </a:p>
        </p:txBody>
      </p:sp>
      <p:sp>
        <p:nvSpPr>
          <p:cNvPr id="90139" name="Text Box 31"/>
          <p:cNvSpPr txBox="1">
            <a:spLocks noChangeArrowheads="1"/>
          </p:cNvSpPr>
          <p:nvPr/>
        </p:nvSpPr>
        <p:spPr bwMode="auto">
          <a:xfrm>
            <a:off x="2771775" y="5949950"/>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Tür öffnen</a:t>
            </a:r>
          </a:p>
        </p:txBody>
      </p:sp>
      <p:sp>
        <p:nvSpPr>
          <p:cNvPr id="90140" name="Text Box 32"/>
          <p:cNvSpPr txBox="1">
            <a:spLocks noChangeArrowheads="1"/>
          </p:cNvSpPr>
          <p:nvPr/>
        </p:nvSpPr>
        <p:spPr bwMode="auto">
          <a:xfrm>
            <a:off x="5219700" y="5734050"/>
            <a:ext cx="1335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Tür schließen</a:t>
            </a:r>
          </a:p>
        </p:txBody>
      </p:sp>
      <p:sp>
        <p:nvSpPr>
          <p:cNvPr id="90141" name="Text Box 33"/>
          <p:cNvSpPr txBox="1">
            <a:spLocks noChangeArrowheads="1"/>
          </p:cNvSpPr>
          <p:nvPr/>
        </p:nvSpPr>
        <p:spPr bwMode="auto">
          <a:xfrm>
            <a:off x="6588125" y="5157788"/>
            <a:ext cx="754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tanken</a:t>
            </a:r>
          </a:p>
        </p:txBody>
      </p:sp>
      <p:sp>
        <p:nvSpPr>
          <p:cNvPr id="90142" name="Text Box 34"/>
          <p:cNvSpPr txBox="1">
            <a:spLocks noChangeArrowheads="1"/>
          </p:cNvSpPr>
          <p:nvPr/>
        </p:nvSpPr>
        <p:spPr bwMode="auto">
          <a:xfrm>
            <a:off x="7451725" y="4149725"/>
            <a:ext cx="1052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reparieren</a:t>
            </a:r>
          </a:p>
        </p:txBody>
      </p:sp>
      <p:sp>
        <p:nvSpPr>
          <p:cNvPr id="90143" name="Text Box 35"/>
          <p:cNvSpPr txBox="1">
            <a:spLocks noChangeArrowheads="1"/>
          </p:cNvSpPr>
          <p:nvPr/>
        </p:nvSpPr>
        <p:spPr bwMode="auto">
          <a:xfrm>
            <a:off x="4356100" y="6237288"/>
            <a:ext cx="157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Reifen wechseln</a:t>
            </a:r>
          </a:p>
        </p:txBody>
      </p:sp>
      <p:sp>
        <p:nvSpPr>
          <p:cNvPr id="90144" name="Text Box 36"/>
          <p:cNvSpPr txBox="1">
            <a:spLocks noChangeArrowheads="1"/>
          </p:cNvSpPr>
          <p:nvPr/>
        </p:nvSpPr>
        <p:spPr bwMode="auto">
          <a:xfrm>
            <a:off x="2268538" y="4941888"/>
            <a:ext cx="704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bauen</a:t>
            </a:r>
          </a:p>
        </p:txBody>
      </p:sp>
      <p:sp>
        <p:nvSpPr>
          <p:cNvPr id="90145" name="Text Box 37"/>
          <p:cNvSpPr txBox="1">
            <a:spLocks noChangeArrowheads="1"/>
          </p:cNvSpPr>
          <p:nvPr/>
        </p:nvSpPr>
        <p:spPr bwMode="auto">
          <a:xfrm>
            <a:off x="7235825" y="5876925"/>
            <a:ext cx="125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verschrotten</a:t>
            </a:r>
          </a:p>
        </p:txBody>
      </p:sp>
      <p:sp>
        <p:nvSpPr>
          <p:cNvPr id="90146" name="Text Box 38"/>
          <p:cNvSpPr txBox="1">
            <a:spLocks noChangeArrowheads="1"/>
          </p:cNvSpPr>
          <p:nvPr/>
        </p:nvSpPr>
        <p:spPr bwMode="auto">
          <a:xfrm>
            <a:off x="755650" y="2781300"/>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Türen</a:t>
            </a:r>
          </a:p>
        </p:txBody>
      </p:sp>
      <p:sp>
        <p:nvSpPr>
          <p:cNvPr id="90147" name="Text Box 39"/>
          <p:cNvSpPr txBox="1">
            <a:spLocks noChangeArrowheads="1"/>
          </p:cNvSpPr>
          <p:nvPr/>
        </p:nvSpPr>
        <p:spPr bwMode="auto">
          <a:xfrm>
            <a:off x="7812088" y="5157788"/>
            <a:ext cx="95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schieben</a:t>
            </a:r>
          </a:p>
        </p:txBody>
      </p:sp>
      <p:sp>
        <p:nvSpPr>
          <p:cNvPr id="90148" name="Text Box 40"/>
          <p:cNvSpPr txBox="1">
            <a:spLocks noChangeArrowheads="1"/>
          </p:cNvSpPr>
          <p:nvPr/>
        </p:nvSpPr>
        <p:spPr bwMode="auto">
          <a:xfrm>
            <a:off x="3492500" y="1196975"/>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a:t>Tank</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6F2D8F6F-3278-6F4A-9FB8-315C6482857F}" type="slidenum">
              <a:rPr lang="de-DE" altLang="de-DE" sz="800" b="0">
                <a:solidFill>
                  <a:srgbClr val="969696"/>
                </a:solidFill>
              </a:rPr>
              <a:pPr eaLnBrk="1" hangingPunct="1"/>
              <a:t>87</a:t>
            </a:fld>
            <a:endParaRPr lang="de-DE" altLang="de-DE" sz="800" b="0">
              <a:solidFill>
                <a:srgbClr val="969696"/>
              </a:solidFill>
            </a:endParaRPr>
          </a:p>
        </p:txBody>
      </p:sp>
      <p:sp>
        <p:nvSpPr>
          <p:cNvPr id="91139" name="Rectangle 2"/>
          <p:cNvSpPr>
            <a:spLocks noGrp="1" noChangeArrowheads="1"/>
          </p:cNvSpPr>
          <p:nvPr>
            <p:ph type="title"/>
          </p:nvPr>
        </p:nvSpPr>
        <p:spPr/>
        <p:txBody>
          <a:bodyPr/>
          <a:lstStyle/>
          <a:p>
            <a:pPr eaLnBrk="1" hangingPunct="1"/>
            <a:r>
              <a:rPr lang="de-DE" altLang="de-DE"/>
              <a:t>Einführung in die Objektorientierung</a:t>
            </a:r>
          </a:p>
        </p:txBody>
      </p:sp>
      <p:sp>
        <p:nvSpPr>
          <p:cNvPr id="91140" name="Rectangle 3"/>
          <p:cNvSpPr>
            <a:spLocks noGrp="1" noChangeArrowheads="1"/>
          </p:cNvSpPr>
          <p:nvPr>
            <p:ph type="body" idx="1"/>
          </p:nvPr>
        </p:nvSpPr>
        <p:spPr>
          <a:xfrm>
            <a:off x="457200" y="1268413"/>
            <a:ext cx="8229600" cy="5184775"/>
          </a:xfrm>
        </p:spPr>
        <p:txBody>
          <a:bodyPr/>
          <a:lstStyle/>
          <a:p>
            <a:pPr eaLnBrk="1" hangingPunct="1"/>
            <a:r>
              <a:rPr lang="de-DE" altLang="de-DE"/>
              <a:t>Klassen</a:t>
            </a:r>
          </a:p>
          <a:p>
            <a:pPr lvl="1" eaLnBrk="1" hangingPunct="1"/>
            <a:r>
              <a:rPr lang="de-DE" altLang="de-DE"/>
              <a:t>Klassen bilden den Bauplan (die Schablone) für Objekte</a:t>
            </a:r>
          </a:p>
          <a:p>
            <a:pPr lvl="1" eaLnBrk="1" hangingPunct="1"/>
            <a:r>
              <a:rPr lang="de-DE" altLang="de-DE"/>
              <a:t>nach dem Bauplan können mehrere Objekte erzeugt werden</a:t>
            </a:r>
          </a:p>
          <a:p>
            <a:pPr eaLnBrk="1" hangingPunct="1"/>
            <a:r>
              <a:rPr lang="de-DE" altLang="de-DE"/>
              <a:t>Objekte</a:t>
            </a:r>
          </a:p>
          <a:p>
            <a:pPr lvl="1" eaLnBrk="1" hangingPunct="1"/>
            <a:r>
              <a:rPr lang="de-DE" altLang="de-DE"/>
              <a:t>stellen die sog. Instanz einer Klasse dar</a:t>
            </a:r>
          </a:p>
          <a:p>
            <a:pPr lvl="1" eaLnBrk="1" hangingPunct="1"/>
            <a:r>
              <a:rPr lang="de-DE" altLang="de-DE"/>
              <a:t>können erzeugt, verändert und zerstört werden</a:t>
            </a:r>
          </a:p>
          <a:p>
            <a:pPr lvl="1" eaLnBrk="1" hangingPunct="1"/>
            <a:r>
              <a:rPr lang="de-DE" altLang="de-DE"/>
              <a:t>haben eine Identität und einen Zustand</a:t>
            </a:r>
          </a:p>
          <a:p>
            <a:pPr eaLnBrk="1" hangingPunct="1"/>
            <a:r>
              <a:rPr lang="de-DE" altLang="de-DE"/>
              <a:t>Attribute</a:t>
            </a:r>
          </a:p>
          <a:p>
            <a:pPr lvl="1" eaLnBrk="1" hangingPunct="1"/>
            <a:r>
              <a:rPr lang="de-DE" altLang="de-DE"/>
              <a:t>beschreiben die Eigenschaften von Objekten</a:t>
            </a:r>
          </a:p>
          <a:p>
            <a:pPr lvl="1" eaLnBrk="1" hangingPunct="1"/>
            <a:r>
              <a:rPr lang="de-DE" altLang="de-DE"/>
              <a:t>beschreiben den Zustand eines Objektes</a:t>
            </a:r>
          </a:p>
          <a:p>
            <a:pPr eaLnBrk="1" hangingPunct="1"/>
            <a:r>
              <a:rPr lang="de-DE" altLang="de-DE"/>
              <a:t>Methoden</a:t>
            </a:r>
          </a:p>
          <a:p>
            <a:pPr lvl="1" eaLnBrk="1" hangingPunct="1"/>
            <a:r>
              <a:rPr lang="de-DE" altLang="de-DE"/>
              <a:t>beschreiben das Verhalten von Objekten</a:t>
            </a:r>
          </a:p>
          <a:p>
            <a:pPr lvl="1" eaLnBrk="1" hangingPunct="1"/>
            <a:r>
              <a:rPr lang="de-DE" altLang="de-DE"/>
              <a:t>stellen die Funktionalität von Objekten dar</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59A16530-8593-3140-BAF6-A1B3A149D4C3}" type="slidenum">
              <a:rPr lang="de-DE" altLang="de-DE" sz="800" b="0">
                <a:solidFill>
                  <a:srgbClr val="969696"/>
                </a:solidFill>
              </a:rPr>
              <a:pPr eaLnBrk="1" hangingPunct="1"/>
              <a:t>88</a:t>
            </a:fld>
            <a:endParaRPr lang="de-DE" altLang="de-DE" sz="800" b="0">
              <a:solidFill>
                <a:srgbClr val="969696"/>
              </a:solidFill>
            </a:endParaRPr>
          </a:p>
        </p:txBody>
      </p:sp>
      <p:sp>
        <p:nvSpPr>
          <p:cNvPr id="92163" name="Rectangle 2"/>
          <p:cNvSpPr>
            <a:spLocks noGrp="1" noChangeArrowheads="1"/>
          </p:cNvSpPr>
          <p:nvPr>
            <p:ph type="title"/>
          </p:nvPr>
        </p:nvSpPr>
        <p:spPr/>
        <p:txBody>
          <a:bodyPr/>
          <a:lstStyle/>
          <a:p>
            <a:pPr eaLnBrk="1" hangingPunct="1"/>
            <a:r>
              <a:rPr lang="de-DE" altLang="de-DE"/>
              <a:t>Attribute und Methoden</a:t>
            </a:r>
          </a:p>
        </p:txBody>
      </p:sp>
      <p:sp>
        <p:nvSpPr>
          <p:cNvPr id="92164" name="Rectangle 3"/>
          <p:cNvSpPr>
            <a:spLocks noGrp="1" noChangeArrowheads="1"/>
          </p:cNvSpPr>
          <p:nvPr>
            <p:ph type="body" idx="1"/>
          </p:nvPr>
        </p:nvSpPr>
        <p:spPr>
          <a:xfrm>
            <a:off x="457200" y="1268413"/>
            <a:ext cx="8229600" cy="5256212"/>
          </a:xfrm>
        </p:spPr>
        <p:txBody>
          <a:bodyPr/>
          <a:lstStyle/>
          <a:p>
            <a:pPr lvl="1" eaLnBrk="1" hangingPunct="1"/>
            <a:r>
              <a:rPr lang="de-DE" altLang="de-DE"/>
              <a:t>Attribute sind Variable oder Konstanten innerhalb eines Objektes</a:t>
            </a:r>
          </a:p>
          <a:p>
            <a:pPr lvl="1" eaLnBrk="1" hangingPunct="1"/>
            <a:r>
              <a:rPr lang="de-DE" altLang="de-DE"/>
              <a:t>Attribute werden wie Variablen oder Konstanten deklariert</a:t>
            </a:r>
          </a:p>
          <a:p>
            <a:pPr lvl="1" eaLnBrk="1" hangingPunct="1"/>
            <a:r>
              <a:rPr lang="de-DE" altLang="de-DE"/>
              <a:t>in den Methoden werden die Algorithmen zu einem Objekt implementiert</a:t>
            </a:r>
          </a:p>
          <a:p>
            <a:pPr lvl="1" eaLnBrk="1" hangingPunct="1"/>
            <a:r>
              <a:rPr lang="de-DE" altLang="de-DE"/>
              <a:t>Methoden können einen Rückgabewert haben</a:t>
            </a:r>
          </a:p>
          <a:p>
            <a:pPr lvl="1" eaLnBrk="1" hangingPunct="1"/>
            <a:r>
              <a:rPr lang="de-DE" altLang="de-DE"/>
              <a:t>der Rückgabewert einer Methode kann von einem einfachen oder einem Referenzdatentyp oder vom Typ void sein</a:t>
            </a:r>
          </a:p>
          <a:p>
            <a:pPr lvl="1" eaLnBrk="1" hangingPunct="1"/>
            <a:r>
              <a:rPr lang="de-DE" altLang="de-DE"/>
              <a:t>Methoden vom Rückgabewerttyp void haben keinen Rückgabewert</a:t>
            </a:r>
          </a:p>
          <a:p>
            <a:pPr lvl="1" eaLnBrk="1" hangingPunct="1"/>
            <a:r>
              <a:rPr lang="de-DE" altLang="de-DE"/>
              <a:t>die Deklaration von Methoden erfolgt nach folgender Syntax</a:t>
            </a:r>
            <a:br>
              <a:rPr lang="de-DE" altLang="de-DE"/>
            </a:br>
            <a:r>
              <a:rPr lang="de-DE" altLang="de-DE"/>
              <a:t>[Modifier] Typ Name ([Übergabeparameter]) {</a:t>
            </a:r>
            <a:br>
              <a:rPr lang="de-DE" altLang="de-DE"/>
            </a:br>
            <a:r>
              <a:rPr lang="de-DE" altLang="de-DE"/>
              <a:t>	Anweisungen;</a:t>
            </a:r>
            <a:br>
              <a:rPr lang="de-DE" altLang="de-DE"/>
            </a:br>
            <a:r>
              <a:rPr lang="de-DE" altLang="de-DE"/>
              <a:t>}</a:t>
            </a:r>
          </a:p>
          <a:p>
            <a:pPr lvl="1" eaLnBrk="1" hangingPunct="1"/>
            <a:r>
              <a:rPr lang="de-DE" altLang="de-DE"/>
              <a:t>sowohl Attribute und Methoden haben einen Modifier, der die Sichtbarkeit außerhalb der Klassen festlegt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F5092F41-3230-AB49-B005-39D1E69FC834}" type="slidenum">
              <a:rPr lang="de-DE" altLang="de-DE" sz="800" b="0">
                <a:solidFill>
                  <a:srgbClr val="969696"/>
                </a:solidFill>
              </a:rPr>
              <a:pPr eaLnBrk="1" hangingPunct="1"/>
              <a:t>89</a:t>
            </a:fld>
            <a:endParaRPr lang="de-DE" altLang="de-DE" sz="800" b="0">
              <a:solidFill>
                <a:srgbClr val="969696"/>
              </a:solidFill>
            </a:endParaRPr>
          </a:p>
        </p:txBody>
      </p:sp>
      <p:sp>
        <p:nvSpPr>
          <p:cNvPr id="93187" name="Rectangle 2"/>
          <p:cNvSpPr>
            <a:spLocks noGrp="1" noChangeArrowheads="1"/>
          </p:cNvSpPr>
          <p:nvPr>
            <p:ph type="title"/>
          </p:nvPr>
        </p:nvSpPr>
        <p:spPr/>
        <p:txBody>
          <a:bodyPr/>
          <a:lstStyle/>
          <a:p>
            <a:pPr eaLnBrk="1" hangingPunct="1"/>
            <a:r>
              <a:rPr lang="de-DE" altLang="de-DE"/>
              <a:t>Darstellung von Klassen in der UML</a:t>
            </a:r>
          </a:p>
        </p:txBody>
      </p:sp>
      <p:sp>
        <p:nvSpPr>
          <p:cNvPr id="93188" name="Rectangle 3"/>
          <p:cNvSpPr>
            <a:spLocks noGrp="1" noChangeArrowheads="1"/>
          </p:cNvSpPr>
          <p:nvPr>
            <p:ph type="body" idx="1"/>
          </p:nvPr>
        </p:nvSpPr>
        <p:spPr/>
        <p:txBody>
          <a:bodyPr/>
          <a:lstStyle/>
          <a:p>
            <a:pPr lvl="1" eaLnBrk="1" hangingPunct="1"/>
            <a:r>
              <a:rPr lang="de-DE" altLang="de-DE"/>
              <a:t>UML steht für Unified Modelling Language</a:t>
            </a:r>
          </a:p>
          <a:p>
            <a:pPr lvl="1" eaLnBrk="1" hangingPunct="1"/>
            <a:r>
              <a:rPr lang="de-DE" altLang="de-DE"/>
              <a:t>wird im Rahmen der objektorientierten Analyse und im objektorientierten Design eingesetzt</a:t>
            </a:r>
          </a:p>
          <a:p>
            <a:pPr lvl="1" eaLnBrk="1" hangingPunct="1"/>
            <a:r>
              <a:rPr lang="de-DE" altLang="de-DE"/>
              <a:t>beschreibt eine standardisierte Sammlung von Diagrammen</a:t>
            </a:r>
          </a:p>
          <a:p>
            <a:pPr lvl="1" eaLnBrk="1" hangingPunct="1"/>
            <a:r>
              <a:rPr lang="de-DE" altLang="de-DE"/>
              <a:t>die Diagramme werden unterschieden in</a:t>
            </a:r>
          </a:p>
          <a:p>
            <a:pPr lvl="2" eaLnBrk="1" hangingPunct="1"/>
            <a:r>
              <a:rPr lang="de-DE" altLang="de-DE"/>
              <a:t>statische Diagramme</a:t>
            </a:r>
          </a:p>
          <a:p>
            <a:pPr lvl="2" eaLnBrk="1" hangingPunct="1"/>
            <a:r>
              <a:rPr lang="de-DE" altLang="de-DE"/>
              <a:t>dynamische Diagramme</a:t>
            </a:r>
          </a:p>
          <a:p>
            <a:pPr lvl="1" eaLnBrk="1" hangingPunct="1"/>
            <a:r>
              <a:rPr lang="de-DE" altLang="de-DE"/>
              <a:t>Klassen werden durch Klassendiagramme dargestellt</a:t>
            </a:r>
          </a:p>
          <a:p>
            <a:pPr lvl="1" eaLnBrk="1" hangingPunct="1"/>
            <a:r>
              <a:rPr lang="de-DE" altLang="de-DE"/>
              <a:t>Klassendiagramme zählen zu den statischen Diagrammen</a:t>
            </a:r>
          </a:p>
          <a:p>
            <a:pPr lvl="1" eaLnBrk="1" hangingPunct="1"/>
            <a:r>
              <a:rPr lang="de-DE" altLang="de-DE"/>
              <a:t>in den Klassendiagrammen werden festgelegt</a:t>
            </a:r>
          </a:p>
          <a:p>
            <a:pPr lvl="2" eaLnBrk="1" hangingPunct="1"/>
            <a:r>
              <a:rPr lang="de-DE" altLang="de-DE"/>
              <a:t>der Name der Klasse</a:t>
            </a:r>
          </a:p>
          <a:p>
            <a:pPr lvl="2" eaLnBrk="1" hangingPunct="1"/>
            <a:r>
              <a:rPr lang="de-DE" altLang="de-DE"/>
              <a:t>die Namen und Datentypen der Attribute</a:t>
            </a:r>
          </a:p>
          <a:p>
            <a:pPr lvl="2" eaLnBrk="1" hangingPunct="1"/>
            <a:r>
              <a:rPr lang="de-DE" altLang="de-DE"/>
              <a:t>die Namen und Rückgabewerte der Methoden</a:t>
            </a:r>
          </a:p>
          <a:p>
            <a:pPr lvl="2" eaLnBrk="1" hangingPunct="1"/>
            <a:r>
              <a:rPr lang="de-DE" altLang="de-DE"/>
              <a:t>die Sichtbarkeit von Attributen und Methoden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A402AA6-B821-2F4C-96BF-2C1804412C62}" type="slidenum">
              <a:rPr lang="de-DE" altLang="de-DE" sz="800" b="0">
                <a:solidFill>
                  <a:srgbClr val="969696"/>
                </a:solidFill>
              </a:rPr>
              <a:pPr eaLnBrk="1" hangingPunct="1"/>
              <a:t>9</a:t>
            </a:fld>
            <a:endParaRPr lang="de-DE" altLang="de-DE" sz="800" b="0">
              <a:solidFill>
                <a:srgbClr val="969696"/>
              </a:solidFill>
            </a:endParaRPr>
          </a:p>
        </p:txBody>
      </p:sp>
      <p:sp>
        <p:nvSpPr>
          <p:cNvPr id="11267" name="Rectangle 2"/>
          <p:cNvSpPr>
            <a:spLocks noGrp="1" noChangeArrowheads="1"/>
          </p:cNvSpPr>
          <p:nvPr>
            <p:ph type="title"/>
          </p:nvPr>
        </p:nvSpPr>
        <p:spPr/>
        <p:txBody>
          <a:bodyPr/>
          <a:lstStyle/>
          <a:p>
            <a:pPr eaLnBrk="1" hangingPunct="1"/>
            <a:r>
              <a:rPr lang="de-DE" altLang="de-DE"/>
              <a:t>Beispiel: Ein Kochrezept</a:t>
            </a:r>
          </a:p>
        </p:txBody>
      </p:sp>
      <p:sp>
        <p:nvSpPr>
          <p:cNvPr id="11268" name="Rectangle 3"/>
          <p:cNvSpPr>
            <a:spLocks noGrp="1" noChangeArrowheads="1"/>
          </p:cNvSpPr>
          <p:nvPr>
            <p:ph type="body" sz="half" idx="1"/>
          </p:nvPr>
        </p:nvSpPr>
        <p:spPr/>
        <p:txBody>
          <a:bodyPr/>
          <a:lstStyle/>
          <a:p>
            <a:pPr marL="0" indent="0" eaLnBrk="1" hangingPunct="1">
              <a:lnSpc>
                <a:spcPct val="80000"/>
              </a:lnSpc>
            </a:pPr>
            <a:r>
              <a:rPr lang="de-DE" altLang="de-DE" sz="2400" b="1" u="sng"/>
              <a:t>Zutaten</a:t>
            </a:r>
            <a:br>
              <a:rPr lang="de-DE" altLang="de-DE" sz="2400" b="1" u="sng"/>
            </a:br>
            <a:r>
              <a:rPr lang="de-DE" altLang="de-DE" sz="2400" b="1" u="sng"/>
              <a:t/>
            </a:r>
            <a:br>
              <a:rPr lang="de-DE" altLang="de-DE" sz="2400" b="1" u="sng"/>
            </a:br>
            <a:r>
              <a:rPr lang="de-DE" altLang="de-DE" sz="1800"/>
              <a:t>500 g Hackfleisch vom Rind</a:t>
            </a:r>
            <a:br>
              <a:rPr lang="de-DE" altLang="de-DE" sz="1800"/>
            </a:br>
            <a:r>
              <a:rPr lang="de-DE" altLang="de-DE" sz="1800"/>
              <a:t>2 große Zwiebeln, fein gehackt</a:t>
            </a:r>
            <a:br>
              <a:rPr lang="de-DE" altLang="de-DE" sz="1800"/>
            </a:br>
            <a:r>
              <a:rPr lang="de-DE" altLang="de-DE" sz="1800"/>
              <a:t>4 Stangen Staudensellerie, fein gehackt</a:t>
            </a:r>
            <a:br>
              <a:rPr lang="de-DE" altLang="de-DE" sz="1800"/>
            </a:br>
            <a:r>
              <a:rPr lang="de-DE" altLang="de-DE" sz="1800"/>
              <a:t>150 g Speck, fein gehackt</a:t>
            </a:r>
            <a:br>
              <a:rPr lang="de-DE" altLang="de-DE" sz="1800"/>
            </a:br>
            <a:r>
              <a:rPr lang="de-DE" altLang="de-DE" sz="1800"/>
              <a:t>2 Zehen Knoblauch, fein gehackt</a:t>
            </a:r>
            <a:br>
              <a:rPr lang="de-DE" altLang="de-DE" sz="1800"/>
            </a:br>
            <a:r>
              <a:rPr lang="de-DE" altLang="de-DE" sz="1800"/>
              <a:t>400 g geschälte Tomaten</a:t>
            </a:r>
            <a:br>
              <a:rPr lang="de-DE" altLang="de-DE" sz="1800"/>
            </a:br>
            <a:r>
              <a:rPr lang="de-DE" altLang="de-DE" sz="1800"/>
              <a:t>300 ml Fond (Bratenfond)</a:t>
            </a:r>
            <a:br>
              <a:rPr lang="de-DE" altLang="de-DE" sz="1800"/>
            </a:br>
            <a:r>
              <a:rPr lang="de-DE" altLang="de-DE" sz="1800"/>
              <a:t>1 Paprikaschote, rot, klein gewürfelt</a:t>
            </a:r>
            <a:br>
              <a:rPr lang="de-DE" altLang="de-DE" sz="1800"/>
            </a:br>
            <a:r>
              <a:rPr lang="de-DE" altLang="de-DE" sz="1800"/>
              <a:t>1 Gewürznelke</a:t>
            </a:r>
            <a:br>
              <a:rPr lang="de-DE" altLang="de-DE" sz="1800"/>
            </a:br>
            <a:r>
              <a:rPr lang="de-DE" altLang="de-DE" sz="1800"/>
              <a:t>1 Lorbeerblatt</a:t>
            </a:r>
            <a:br>
              <a:rPr lang="de-DE" altLang="de-DE" sz="1800"/>
            </a:br>
            <a:r>
              <a:rPr lang="de-DE" altLang="de-DE" sz="1800"/>
              <a:t>½ TL Oregano</a:t>
            </a:r>
            <a:br>
              <a:rPr lang="de-DE" altLang="de-DE" sz="1800"/>
            </a:br>
            <a:r>
              <a:rPr lang="de-DE" altLang="de-DE" sz="1800"/>
              <a:t>½ TL Muskat (gemahlen)</a:t>
            </a:r>
            <a:br>
              <a:rPr lang="de-DE" altLang="de-DE" sz="1800"/>
            </a:br>
            <a:r>
              <a:rPr lang="de-DE" altLang="de-DE" sz="1800"/>
              <a:t>3 EL Öl (Oliven)</a:t>
            </a:r>
            <a:br>
              <a:rPr lang="de-DE" altLang="de-DE" sz="1800"/>
            </a:br>
            <a:r>
              <a:rPr lang="de-DE" altLang="de-DE" sz="1800"/>
              <a:t>40 g Butter</a:t>
            </a:r>
            <a:br>
              <a:rPr lang="de-DE" altLang="de-DE" sz="1800"/>
            </a:br>
            <a:r>
              <a:rPr lang="de-DE" altLang="de-DE" sz="1800"/>
              <a:t>150 ml Wein, rot, trocken</a:t>
            </a:r>
            <a:br>
              <a:rPr lang="de-DE" altLang="de-DE" sz="1800"/>
            </a:br>
            <a:r>
              <a:rPr lang="de-DE" altLang="de-DE" sz="1800"/>
              <a:t>1 Chilischote, zerkleinert, getrocknet</a:t>
            </a:r>
          </a:p>
        </p:txBody>
      </p:sp>
      <p:sp>
        <p:nvSpPr>
          <p:cNvPr id="11269" name="Rectangle 4"/>
          <p:cNvSpPr>
            <a:spLocks noGrp="1" noChangeArrowheads="1"/>
          </p:cNvSpPr>
          <p:nvPr>
            <p:ph type="body" sz="half" idx="2"/>
          </p:nvPr>
        </p:nvSpPr>
        <p:spPr/>
        <p:txBody>
          <a:bodyPr/>
          <a:lstStyle/>
          <a:p>
            <a:pPr marL="0" indent="0" eaLnBrk="1" hangingPunct="1">
              <a:lnSpc>
                <a:spcPct val="80000"/>
              </a:lnSpc>
            </a:pPr>
            <a:r>
              <a:rPr lang="de-DE" altLang="de-DE" sz="2400" b="1" u="sng"/>
              <a:t>Zubereitung</a:t>
            </a:r>
            <a:br>
              <a:rPr lang="de-DE" altLang="de-DE" sz="2400" b="1" u="sng"/>
            </a:br>
            <a:r>
              <a:rPr lang="de-DE" altLang="de-DE" sz="2400" b="1" u="sng"/>
              <a:t/>
            </a:r>
            <a:br>
              <a:rPr lang="de-DE" altLang="de-DE" sz="2400" b="1" u="sng"/>
            </a:br>
            <a:r>
              <a:rPr lang="de-DE" altLang="de-DE" sz="1800"/>
              <a:t>Butter und Öl in einer Pfanne (besser Bräter) erhitzen. Zwiebeln, Sellerie, Speck und Paprika gut anbraten. Die Sachen aus der Pfanne nehmen und zur Seite stellen. Den Knoblauch leicht anrösten und dann das Hackfleisch dazugeben, alles gut anbraten. Die Sachen wieder dazugeben und alles ca.10 Min. köcheln lassen. Jetzt alle übrigen Zutaten und Gewürze dazugeben und das Ganze ca. 45 Min. ( bei geschlossenem Deckel ) köcheln lassen (gelegentlich abschmecken und ggf. nachwürzen).</a:t>
            </a:r>
          </a:p>
          <a:p>
            <a:pPr marL="0" indent="0" eaLnBrk="1" hangingPunct="1">
              <a:lnSpc>
                <a:spcPct val="80000"/>
              </a:lnSpc>
            </a:pPr>
            <a:r>
              <a:rPr lang="de-DE" altLang="de-DE" sz="1800"/>
              <a:t>Über die fertig gegarten Spaghetti geben.</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51EF838-56DD-1B41-A40C-E263F6EE52D4}" type="slidenum">
              <a:rPr lang="de-DE" altLang="de-DE" sz="800" b="0">
                <a:solidFill>
                  <a:srgbClr val="969696"/>
                </a:solidFill>
              </a:rPr>
              <a:pPr eaLnBrk="1" hangingPunct="1"/>
              <a:t>90</a:t>
            </a:fld>
            <a:endParaRPr lang="de-DE" altLang="de-DE" sz="800" b="0">
              <a:solidFill>
                <a:srgbClr val="969696"/>
              </a:solidFill>
            </a:endParaRPr>
          </a:p>
        </p:txBody>
      </p:sp>
      <p:sp>
        <p:nvSpPr>
          <p:cNvPr id="94211" name="Rectangle 2"/>
          <p:cNvSpPr>
            <a:spLocks noGrp="1" noChangeArrowheads="1"/>
          </p:cNvSpPr>
          <p:nvPr>
            <p:ph type="title"/>
          </p:nvPr>
        </p:nvSpPr>
        <p:spPr/>
        <p:txBody>
          <a:bodyPr/>
          <a:lstStyle/>
          <a:p>
            <a:pPr eaLnBrk="1" hangingPunct="1"/>
            <a:r>
              <a:rPr lang="de-DE" altLang="de-DE"/>
              <a:t>Darstellung der Klassen in der UML</a:t>
            </a:r>
          </a:p>
        </p:txBody>
      </p:sp>
      <p:pic>
        <p:nvPicPr>
          <p:cNvPr id="94212" name="Picture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219325"/>
            <a:ext cx="4725988"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Rectangle 74"/>
          <p:cNvSpPr>
            <a:spLocks noChangeArrowheads="1"/>
          </p:cNvSpPr>
          <p:nvPr/>
        </p:nvSpPr>
        <p:spPr bwMode="auto">
          <a:xfrm>
            <a:off x="4010025" y="2205038"/>
            <a:ext cx="574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4" name="Rectangle 75"/>
          <p:cNvSpPr>
            <a:spLocks noChangeArrowheads="1"/>
          </p:cNvSpPr>
          <p:nvPr/>
        </p:nvSpPr>
        <p:spPr bwMode="auto">
          <a:xfrm>
            <a:off x="1920875" y="2420938"/>
            <a:ext cx="4595813"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5" name="Rectangle 76"/>
          <p:cNvSpPr>
            <a:spLocks noChangeArrowheads="1"/>
          </p:cNvSpPr>
          <p:nvPr/>
        </p:nvSpPr>
        <p:spPr bwMode="auto">
          <a:xfrm>
            <a:off x="1920875" y="3717925"/>
            <a:ext cx="45958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6" name="Rectangle 79"/>
          <p:cNvSpPr>
            <a:spLocks noChangeArrowheads="1"/>
          </p:cNvSpPr>
          <p:nvPr/>
        </p:nvSpPr>
        <p:spPr bwMode="auto">
          <a:xfrm>
            <a:off x="1920875" y="458152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7" name="Rectangle 80"/>
          <p:cNvSpPr>
            <a:spLocks noChangeArrowheads="1"/>
          </p:cNvSpPr>
          <p:nvPr/>
        </p:nvSpPr>
        <p:spPr bwMode="auto">
          <a:xfrm>
            <a:off x="2136775" y="4581525"/>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8" name="Rectangle 81"/>
          <p:cNvSpPr>
            <a:spLocks noChangeArrowheads="1"/>
          </p:cNvSpPr>
          <p:nvPr/>
        </p:nvSpPr>
        <p:spPr bwMode="auto">
          <a:xfrm>
            <a:off x="3289300" y="4581525"/>
            <a:ext cx="2447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9" name="Rectangle 82"/>
          <p:cNvSpPr>
            <a:spLocks noChangeArrowheads="1"/>
          </p:cNvSpPr>
          <p:nvPr/>
        </p:nvSpPr>
        <p:spPr bwMode="auto">
          <a:xfrm>
            <a:off x="5737225" y="4581525"/>
            <a:ext cx="720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0" name="Rectangle 83"/>
          <p:cNvSpPr>
            <a:spLocks noChangeArrowheads="1"/>
          </p:cNvSpPr>
          <p:nvPr/>
        </p:nvSpPr>
        <p:spPr bwMode="auto">
          <a:xfrm>
            <a:off x="1920875" y="3321050"/>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1" name="Rectangle 84"/>
          <p:cNvSpPr>
            <a:spLocks noChangeArrowheads="1"/>
          </p:cNvSpPr>
          <p:nvPr/>
        </p:nvSpPr>
        <p:spPr bwMode="auto">
          <a:xfrm>
            <a:off x="2136775" y="3321050"/>
            <a:ext cx="9366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2" name="Rectangle 85"/>
          <p:cNvSpPr>
            <a:spLocks noChangeArrowheads="1"/>
          </p:cNvSpPr>
          <p:nvPr/>
        </p:nvSpPr>
        <p:spPr bwMode="auto">
          <a:xfrm>
            <a:off x="3073400" y="3321050"/>
            <a:ext cx="5762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3" name="Text Box 86"/>
          <p:cNvSpPr txBox="1">
            <a:spLocks noChangeArrowheads="1"/>
          </p:cNvSpPr>
          <p:nvPr/>
        </p:nvSpPr>
        <p:spPr bwMode="auto">
          <a:xfrm>
            <a:off x="2411413" y="1535113"/>
            <a:ext cx="10779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Attributname</a:t>
            </a:r>
          </a:p>
        </p:txBody>
      </p:sp>
      <p:sp>
        <p:nvSpPr>
          <p:cNvPr id="94224" name="Text Box 87"/>
          <p:cNvSpPr txBox="1">
            <a:spLocks noChangeArrowheads="1"/>
          </p:cNvSpPr>
          <p:nvPr/>
        </p:nvSpPr>
        <p:spPr bwMode="auto">
          <a:xfrm>
            <a:off x="1331913" y="1535113"/>
            <a:ext cx="7032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dirty="0" err="1"/>
              <a:t>Modifier</a:t>
            </a:r>
            <a:endParaRPr lang="de-DE" altLang="de-DE" sz="1400" b="0" dirty="0"/>
          </a:p>
        </p:txBody>
      </p:sp>
      <p:sp>
        <p:nvSpPr>
          <p:cNvPr id="94225" name="Text Box 88"/>
          <p:cNvSpPr txBox="1">
            <a:spLocks noChangeArrowheads="1"/>
          </p:cNvSpPr>
          <p:nvPr/>
        </p:nvSpPr>
        <p:spPr bwMode="auto">
          <a:xfrm>
            <a:off x="1331913" y="5567363"/>
            <a:ext cx="7032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Modifier</a:t>
            </a:r>
          </a:p>
        </p:txBody>
      </p:sp>
      <p:sp>
        <p:nvSpPr>
          <p:cNvPr id="94226" name="Text Box 89"/>
          <p:cNvSpPr txBox="1">
            <a:spLocks noChangeArrowheads="1"/>
          </p:cNvSpPr>
          <p:nvPr/>
        </p:nvSpPr>
        <p:spPr bwMode="auto">
          <a:xfrm>
            <a:off x="3792538" y="1535113"/>
            <a:ext cx="8715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Attributtyp</a:t>
            </a:r>
          </a:p>
        </p:txBody>
      </p:sp>
      <p:sp>
        <p:nvSpPr>
          <p:cNvPr id="94227" name="Text Box 90"/>
          <p:cNvSpPr txBox="1">
            <a:spLocks noChangeArrowheads="1"/>
          </p:cNvSpPr>
          <p:nvPr/>
        </p:nvSpPr>
        <p:spPr bwMode="auto">
          <a:xfrm>
            <a:off x="2139950" y="5567363"/>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Methodenname</a:t>
            </a:r>
          </a:p>
        </p:txBody>
      </p:sp>
      <p:sp>
        <p:nvSpPr>
          <p:cNvPr id="94228" name="Text Box 91"/>
          <p:cNvSpPr txBox="1">
            <a:spLocks noChangeArrowheads="1"/>
          </p:cNvSpPr>
          <p:nvPr/>
        </p:nvSpPr>
        <p:spPr bwMode="auto">
          <a:xfrm>
            <a:off x="3438525" y="5567363"/>
            <a:ext cx="1216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Parameterliste</a:t>
            </a:r>
          </a:p>
        </p:txBody>
      </p:sp>
      <p:sp>
        <p:nvSpPr>
          <p:cNvPr id="94229" name="Text Box 92"/>
          <p:cNvSpPr txBox="1">
            <a:spLocks noChangeArrowheads="1"/>
          </p:cNvSpPr>
          <p:nvPr/>
        </p:nvSpPr>
        <p:spPr bwMode="auto">
          <a:xfrm>
            <a:off x="4684713" y="5567363"/>
            <a:ext cx="14430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Rückgabewerttyp</a:t>
            </a:r>
          </a:p>
        </p:txBody>
      </p:sp>
      <p:cxnSp>
        <p:nvCxnSpPr>
          <p:cNvPr id="94230" name="AutoShape 93"/>
          <p:cNvCxnSpPr>
            <a:cxnSpLocks noChangeShapeType="1"/>
            <a:stCxn id="94225" idx="0"/>
            <a:endCxn id="94216" idx="2"/>
          </p:cNvCxnSpPr>
          <p:nvPr/>
        </p:nvCxnSpPr>
        <p:spPr bwMode="auto">
          <a:xfrm rot="-5400000">
            <a:off x="1471613" y="5010150"/>
            <a:ext cx="769938" cy="344487"/>
          </a:xfrm>
          <a:prstGeom prst="bentConnector3">
            <a:avLst>
              <a:gd name="adj1" fmla="val 49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1" name="AutoShape 94"/>
          <p:cNvCxnSpPr>
            <a:cxnSpLocks noChangeShapeType="1"/>
            <a:stCxn id="94227" idx="0"/>
            <a:endCxn id="94217" idx="2"/>
          </p:cNvCxnSpPr>
          <p:nvPr/>
        </p:nvCxnSpPr>
        <p:spPr bwMode="auto">
          <a:xfrm rot="5400000" flipH="1">
            <a:off x="2367757" y="5142706"/>
            <a:ext cx="769938" cy="79375"/>
          </a:xfrm>
          <a:prstGeom prst="bentConnector3">
            <a:avLst>
              <a:gd name="adj1" fmla="val 49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2" name="AutoShape 95"/>
          <p:cNvCxnSpPr>
            <a:cxnSpLocks noChangeShapeType="1"/>
            <a:stCxn id="94228" idx="0"/>
            <a:endCxn id="94218" idx="2"/>
          </p:cNvCxnSpPr>
          <p:nvPr/>
        </p:nvCxnSpPr>
        <p:spPr bwMode="auto">
          <a:xfrm rot="-5400000">
            <a:off x="3894932" y="4949031"/>
            <a:ext cx="769938" cy="466725"/>
          </a:xfrm>
          <a:prstGeom prst="bentConnector3">
            <a:avLst>
              <a:gd name="adj1" fmla="val 49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3" name="AutoShape 96"/>
          <p:cNvCxnSpPr>
            <a:cxnSpLocks noChangeShapeType="1"/>
            <a:stCxn id="94229" idx="0"/>
            <a:endCxn id="94219" idx="2"/>
          </p:cNvCxnSpPr>
          <p:nvPr/>
        </p:nvCxnSpPr>
        <p:spPr bwMode="auto">
          <a:xfrm rot="-5400000">
            <a:off x="5367338" y="4837112"/>
            <a:ext cx="769938" cy="690563"/>
          </a:xfrm>
          <a:prstGeom prst="bentConnector3">
            <a:avLst>
              <a:gd name="adj1" fmla="val 49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4" name="AutoShape 98"/>
          <p:cNvCxnSpPr>
            <a:cxnSpLocks noChangeShapeType="1"/>
            <a:stCxn id="94224" idx="2"/>
            <a:endCxn id="94220" idx="0"/>
          </p:cNvCxnSpPr>
          <p:nvPr/>
        </p:nvCxnSpPr>
        <p:spPr bwMode="auto">
          <a:xfrm rot="16200000" flipH="1">
            <a:off x="1106488" y="2398713"/>
            <a:ext cx="1500187" cy="344487"/>
          </a:xfrm>
          <a:prstGeom prst="bentConnector3">
            <a:avLst>
              <a:gd name="adj1" fmla="val 1026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5" name="AutoShape 101"/>
          <p:cNvCxnSpPr>
            <a:cxnSpLocks noChangeShapeType="1"/>
            <a:stCxn id="94223" idx="2"/>
            <a:endCxn id="94221" idx="0"/>
          </p:cNvCxnSpPr>
          <p:nvPr/>
        </p:nvCxnSpPr>
        <p:spPr bwMode="auto">
          <a:xfrm rot="5400000">
            <a:off x="2028032" y="2397919"/>
            <a:ext cx="1500187" cy="346075"/>
          </a:xfrm>
          <a:prstGeom prst="bentConnector3">
            <a:avLst>
              <a:gd name="adj1" fmla="val 1111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6" name="AutoShape 103"/>
          <p:cNvCxnSpPr>
            <a:cxnSpLocks noChangeShapeType="1"/>
            <a:stCxn id="94226" idx="2"/>
            <a:endCxn id="94222" idx="0"/>
          </p:cNvCxnSpPr>
          <p:nvPr/>
        </p:nvCxnSpPr>
        <p:spPr bwMode="auto">
          <a:xfrm rot="5400000">
            <a:off x="3045619" y="2137569"/>
            <a:ext cx="1500187" cy="866775"/>
          </a:xfrm>
          <a:prstGeom prst="bentConnector3">
            <a:avLst>
              <a:gd name="adj1" fmla="val 83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4237" name="Text Box 105"/>
          <p:cNvSpPr txBox="1">
            <a:spLocks noChangeArrowheads="1"/>
          </p:cNvSpPr>
          <p:nvPr/>
        </p:nvSpPr>
        <p:spPr bwMode="auto">
          <a:xfrm>
            <a:off x="7092950" y="2182813"/>
            <a:ext cx="11477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Klassenname</a:t>
            </a:r>
          </a:p>
        </p:txBody>
      </p:sp>
      <p:sp>
        <p:nvSpPr>
          <p:cNvPr id="94238" name="Text Box 106"/>
          <p:cNvSpPr txBox="1">
            <a:spLocks noChangeArrowheads="1"/>
          </p:cNvSpPr>
          <p:nvPr/>
        </p:nvSpPr>
        <p:spPr bwMode="auto">
          <a:xfrm>
            <a:off x="7092950" y="2997200"/>
            <a:ext cx="733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Attribute</a:t>
            </a:r>
          </a:p>
        </p:txBody>
      </p:sp>
      <p:sp>
        <p:nvSpPr>
          <p:cNvPr id="94239" name="Text Box 107"/>
          <p:cNvSpPr txBox="1">
            <a:spLocks noChangeArrowheads="1"/>
          </p:cNvSpPr>
          <p:nvPr/>
        </p:nvSpPr>
        <p:spPr bwMode="auto">
          <a:xfrm>
            <a:off x="7092950" y="4149725"/>
            <a:ext cx="860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Methoden</a:t>
            </a:r>
          </a:p>
        </p:txBody>
      </p:sp>
      <p:cxnSp>
        <p:nvCxnSpPr>
          <p:cNvPr id="94240" name="AutoShape 108"/>
          <p:cNvCxnSpPr>
            <a:cxnSpLocks noChangeShapeType="1"/>
            <a:stCxn id="94237" idx="1"/>
            <a:endCxn id="94213" idx="3"/>
          </p:cNvCxnSpPr>
          <p:nvPr/>
        </p:nvCxnSpPr>
        <p:spPr bwMode="auto">
          <a:xfrm flipH="1">
            <a:off x="4584700" y="2325688"/>
            <a:ext cx="2508250" cy="23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41" name="AutoShape 109"/>
          <p:cNvCxnSpPr>
            <a:cxnSpLocks noChangeShapeType="1"/>
            <a:stCxn id="94238" idx="1"/>
            <a:endCxn id="94214" idx="3"/>
          </p:cNvCxnSpPr>
          <p:nvPr/>
        </p:nvCxnSpPr>
        <p:spPr bwMode="auto">
          <a:xfrm flipH="1" flipV="1">
            <a:off x="6516688" y="3070225"/>
            <a:ext cx="576262" cy="69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42" name="AutoShape 110"/>
          <p:cNvCxnSpPr>
            <a:cxnSpLocks noChangeShapeType="1"/>
            <a:stCxn id="94239" idx="1"/>
            <a:endCxn id="94215" idx="3"/>
          </p:cNvCxnSpPr>
          <p:nvPr/>
        </p:nvCxnSpPr>
        <p:spPr bwMode="auto">
          <a:xfrm flipH="1">
            <a:off x="6516688" y="4292600"/>
            <a:ext cx="576262" cy="7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A51EF838-56DD-1B41-A40C-E263F6EE52D4}" type="slidenum">
              <a:rPr lang="de-DE" altLang="de-DE" sz="800" b="0">
                <a:solidFill>
                  <a:srgbClr val="969696"/>
                </a:solidFill>
              </a:rPr>
              <a:pPr eaLnBrk="1" hangingPunct="1"/>
              <a:t>91</a:t>
            </a:fld>
            <a:endParaRPr lang="de-DE" altLang="de-DE" sz="800" b="0">
              <a:solidFill>
                <a:srgbClr val="969696"/>
              </a:solidFill>
            </a:endParaRPr>
          </a:p>
        </p:txBody>
      </p:sp>
      <p:sp>
        <p:nvSpPr>
          <p:cNvPr id="94211" name="Rectangle 2"/>
          <p:cNvSpPr>
            <a:spLocks noGrp="1" noChangeArrowheads="1"/>
          </p:cNvSpPr>
          <p:nvPr>
            <p:ph type="title"/>
          </p:nvPr>
        </p:nvSpPr>
        <p:spPr/>
        <p:txBody>
          <a:bodyPr/>
          <a:lstStyle/>
          <a:p>
            <a:pPr eaLnBrk="1" hangingPunct="1"/>
            <a:r>
              <a:rPr lang="de-DE" altLang="de-DE"/>
              <a:t>Darstellung der Klassen in der UML</a:t>
            </a:r>
          </a:p>
        </p:txBody>
      </p:sp>
      <p:sp>
        <p:nvSpPr>
          <p:cNvPr id="94213" name="Rectangle 74"/>
          <p:cNvSpPr>
            <a:spLocks noChangeArrowheads="1"/>
          </p:cNvSpPr>
          <p:nvPr/>
        </p:nvSpPr>
        <p:spPr bwMode="auto">
          <a:xfrm>
            <a:off x="4010025" y="2205038"/>
            <a:ext cx="574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4" name="Rectangle 75"/>
          <p:cNvSpPr>
            <a:spLocks noChangeArrowheads="1"/>
          </p:cNvSpPr>
          <p:nvPr/>
        </p:nvSpPr>
        <p:spPr bwMode="auto">
          <a:xfrm>
            <a:off x="1920875" y="2420938"/>
            <a:ext cx="4595813"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5" name="Rectangle 76"/>
          <p:cNvSpPr>
            <a:spLocks noChangeArrowheads="1"/>
          </p:cNvSpPr>
          <p:nvPr/>
        </p:nvSpPr>
        <p:spPr bwMode="auto">
          <a:xfrm>
            <a:off x="1920875" y="3717925"/>
            <a:ext cx="45958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6" name="Rectangle 79"/>
          <p:cNvSpPr>
            <a:spLocks noChangeArrowheads="1"/>
          </p:cNvSpPr>
          <p:nvPr/>
        </p:nvSpPr>
        <p:spPr bwMode="auto">
          <a:xfrm>
            <a:off x="1920875" y="458152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7" name="Rectangle 80"/>
          <p:cNvSpPr>
            <a:spLocks noChangeArrowheads="1"/>
          </p:cNvSpPr>
          <p:nvPr/>
        </p:nvSpPr>
        <p:spPr bwMode="auto">
          <a:xfrm>
            <a:off x="2136775" y="4581525"/>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8" name="Rectangle 81"/>
          <p:cNvSpPr>
            <a:spLocks noChangeArrowheads="1"/>
          </p:cNvSpPr>
          <p:nvPr/>
        </p:nvSpPr>
        <p:spPr bwMode="auto">
          <a:xfrm>
            <a:off x="3289300" y="4581525"/>
            <a:ext cx="2447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19" name="Rectangle 82"/>
          <p:cNvSpPr>
            <a:spLocks noChangeArrowheads="1"/>
          </p:cNvSpPr>
          <p:nvPr/>
        </p:nvSpPr>
        <p:spPr bwMode="auto">
          <a:xfrm>
            <a:off x="5737225" y="4581525"/>
            <a:ext cx="720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0" name="Rectangle 83"/>
          <p:cNvSpPr>
            <a:spLocks noChangeArrowheads="1"/>
          </p:cNvSpPr>
          <p:nvPr/>
        </p:nvSpPr>
        <p:spPr bwMode="auto">
          <a:xfrm>
            <a:off x="1920875" y="3321050"/>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1" name="Rectangle 84"/>
          <p:cNvSpPr>
            <a:spLocks noChangeArrowheads="1"/>
          </p:cNvSpPr>
          <p:nvPr/>
        </p:nvSpPr>
        <p:spPr bwMode="auto">
          <a:xfrm>
            <a:off x="2136775" y="3321050"/>
            <a:ext cx="9366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2" name="Rectangle 85"/>
          <p:cNvSpPr>
            <a:spLocks noChangeArrowheads="1"/>
          </p:cNvSpPr>
          <p:nvPr/>
        </p:nvSpPr>
        <p:spPr bwMode="auto">
          <a:xfrm>
            <a:off x="3073400" y="3321050"/>
            <a:ext cx="5762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endParaRPr lang="de-DE" altLang="de-DE"/>
          </a:p>
        </p:txBody>
      </p:sp>
      <p:sp>
        <p:nvSpPr>
          <p:cNvPr id="94223" name="Text Box 86"/>
          <p:cNvSpPr txBox="1">
            <a:spLocks noChangeArrowheads="1"/>
          </p:cNvSpPr>
          <p:nvPr/>
        </p:nvSpPr>
        <p:spPr bwMode="auto">
          <a:xfrm>
            <a:off x="2411413" y="1535113"/>
            <a:ext cx="10779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Attributname</a:t>
            </a:r>
          </a:p>
        </p:txBody>
      </p:sp>
      <p:sp>
        <p:nvSpPr>
          <p:cNvPr id="94224" name="Text Box 87"/>
          <p:cNvSpPr txBox="1">
            <a:spLocks noChangeArrowheads="1"/>
          </p:cNvSpPr>
          <p:nvPr/>
        </p:nvSpPr>
        <p:spPr bwMode="auto">
          <a:xfrm>
            <a:off x="1331913" y="1535113"/>
            <a:ext cx="7032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dirty="0" err="1"/>
              <a:t>Modifier</a:t>
            </a:r>
            <a:endParaRPr lang="de-DE" altLang="de-DE" sz="1400" b="0" dirty="0"/>
          </a:p>
        </p:txBody>
      </p:sp>
      <p:sp>
        <p:nvSpPr>
          <p:cNvPr id="94225" name="Text Box 88"/>
          <p:cNvSpPr txBox="1">
            <a:spLocks noChangeArrowheads="1"/>
          </p:cNvSpPr>
          <p:nvPr/>
        </p:nvSpPr>
        <p:spPr bwMode="auto">
          <a:xfrm>
            <a:off x="1331913" y="5567363"/>
            <a:ext cx="7032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Modifier</a:t>
            </a:r>
          </a:p>
        </p:txBody>
      </p:sp>
      <p:sp>
        <p:nvSpPr>
          <p:cNvPr id="94226" name="Text Box 89"/>
          <p:cNvSpPr txBox="1">
            <a:spLocks noChangeArrowheads="1"/>
          </p:cNvSpPr>
          <p:nvPr/>
        </p:nvSpPr>
        <p:spPr bwMode="auto">
          <a:xfrm>
            <a:off x="3792538" y="1535113"/>
            <a:ext cx="8715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Attributtyp</a:t>
            </a:r>
          </a:p>
        </p:txBody>
      </p:sp>
      <p:sp>
        <p:nvSpPr>
          <p:cNvPr id="94227" name="Text Box 90"/>
          <p:cNvSpPr txBox="1">
            <a:spLocks noChangeArrowheads="1"/>
          </p:cNvSpPr>
          <p:nvPr/>
        </p:nvSpPr>
        <p:spPr bwMode="auto">
          <a:xfrm>
            <a:off x="2139950" y="5567363"/>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Methodenname</a:t>
            </a:r>
          </a:p>
        </p:txBody>
      </p:sp>
      <p:sp>
        <p:nvSpPr>
          <p:cNvPr id="94228" name="Text Box 91"/>
          <p:cNvSpPr txBox="1">
            <a:spLocks noChangeArrowheads="1"/>
          </p:cNvSpPr>
          <p:nvPr/>
        </p:nvSpPr>
        <p:spPr bwMode="auto">
          <a:xfrm>
            <a:off x="3438525" y="5567363"/>
            <a:ext cx="1216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Parameterliste</a:t>
            </a:r>
          </a:p>
        </p:txBody>
      </p:sp>
      <p:sp>
        <p:nvSpPr>
          <p:cNvPr id="94229" name="Text Box 92"/>
          <p:cNvSpPr txBox="1">
            <a:spLocks noChangeArrowheads="1"/>
          </p:cNvSpPr>
          <p:nvPr/>
        </p:nvSpPr>
        <p:spPr bwMode="auto">
          <a:xfrm>
            <a:off x="4684713" y="5567363"/>
            <a:ext cx="14430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Rückgabewerttyp</a:t>
            </a:r>
          </a:p>
        </p:txBody>
      </p:sp>
      <p:sp>
        <p:nvSpPr>
          <p:cNvPr id="94237" name="Text Box 105"/>
          <p:cNvSpPr txBox="1">
            <a:spLocks noChangeArrowheads="1"/>
          </p:cNvSpPr>
          <p:nvPr/>
        </p:nvSpPr>
        <p:spPr bwMode="auto">
          <a:xfrm>
            <a:off x="7092950" y="2182813"/>
            <a:ext cx="11477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Klassenname</a:t>
            </a:r>
          </a:p>
        </p:txBody>
      </p:sp>
      <p:sp>
        <p:nvSpPr>
          <p:cNvPr id="94238" name="Text Box 106"/>
          <p:cNvSpPr txBox="1">
            <a:spLocks noChangeArrowheads="1"/>
          </p:cNvSpPr>
          <p:nvPr/>
        </p:nvSpPr>
        <p:spPr bwMode="auto">
          <a:xfrm>
            <a:off x="7092950" y="2997200"/>
            <a:ext cx="733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Attribute</a:t>
            </a:r>
          </a:p>
        </p:txBody>
      </p:sp>
      <p:sp>
        <p:nvSpPr>
          <p:cNvPr id="94239" name="Text Box 107"/>
          <p:cNvSpPr txBox="1">
            <a:spLocks noChangeArrowheads="1"/>
          </p:cNvSpPr>
          <p:nvPr/>
        </p:nvSpPr>
        <p:spPr bwMode="auto">
          <a:xfrm>
            <a:off x="7092950" y="4149725"/>
            <a:ext cx="860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800" b="1">
                <a:solidFill>
                  <a:schemeClr val="tx1"/>
                </a:solidFill>
                <a:latin typeface="Arial" charset="0"/>
              </a:defRPr>
            </a:lvl1pPr>
            <a:lvl2pPr marL="742950" indent="-285750" eaLnBrk="0" hangingPunct="0">
              <a:defRPr sz="2800" b="1">
                <a:solidFill>
                  <a:schemeClr val="tx1"/>
                </a:solidFill>
                <a:latin typeface="Arial" charset="0"/>
              </a:defRPr>
            </a:lvl2pPr>
            <a:lvl3pPr marL="1143000" indent="-228600" eaLnBrk="0" hangingPunct="0">
              <a:defRPr sz="2800" b="1">
                <a:solidFill>
                  <a:schemeClr val="tx1"/>
                </a:solidFill>
                <a:latin typeface="Arial" charset="0"/>
              </a:defRPr>
            </a:lvl3pPr>
            <a:lvl4pPr marL="1600200" indent="-228600" eaLnBrk="0" hangingPunct="0">
              <a:defRPr sz="2800" b="1">
                <a:solidFill>
                  <a:schemeClr val="tx1"/>
                </a:solidFill>
                <a:latin typeface="Arial" charset="0"/>
              </a:defRPr>
            </a:lvl4pPr>
            <a:lvl5pPr marL="2057400" indent="-228600" eaLnBrk="0" hangingPunct="0">
              <a:defRPr sz="2800" b="1">
                <a:solidFill>
                  <a:schemeClr val="tx1"/>
                </a:solidFill>
                <a:latin typeface="Arial" charset="0"/>
              </a:defRPr>
            </a:lvl5pPr>
            <a:lvl6pPr marL="2514600" indent="-228600" eaLnBrk="0" fontAlgn="base" hangingPunct="0">
              <a:spcBef>
                <a:spcPct val="0"/>
              </a:spcBef>
              <a:spcAft>
                <a:spcPct val="0"/>
              </a:spcAft>
              <a:defRPr sz="2800" b="1">
                <a:solidFill>
                  <a:schemeClr val="tx1"/>
                </a:solidFill>
                <a:latin typeface="Arial" charset="0"/>
              </a:defRPr>
            </a:lvl6pPr>
            <a:lvl7pPr marL="2971800" indent="-228600" eaLnBrk="0" fontAlgn="base" hangingPunct="0">
              <a:spcBef>
                <a:spcPct val="0"/>
              </a:spcBef>
              <a:spcAft>
                <a:spcPct val="0"/>
              </a:spcAft>
              <a:defRPr sz="2800" b="1">
                <a:solidFill>
                  <a:schemeClr val="tx1"/>
                </a:solidFill>
                <a:latin typeface="Arial" charset="0"/>
              </a:defRPr>
            </a:lvl7pPr>
            <a:lvl8pPr marL="3429000" indent="-228600" eaLnBrk="0" fontAlgn="base" hangingPunct="0">
              <a:spcBef>
                <a:spcPct val="0"/>
              </a:spcBef>
              <a:spcAft>
                <a:spcPct val="0"/>
              </a:spcAft>
              <a:defRPr sz="2800" b="1">
                <a:solidFill>
                  <a:schemeClr val="tx1"/>
                </a:solidFill>
                <a:latin typeface="Arial" charset="0"/>
              </a:defRPr>
            </a:lvl8pPr>
            <a:lvl9pPr marL="3886200" indent="-228600" eaLnBrk="0" fontAlgn="base" hangingPunct="0">
              <a:spcBef>
                <a:spcPct val="0"/>
              </a:spcBef>
              <a:spcAft>
                <a:spcPct val="0"/>
              </a:spcAft>
              <a:defRPr sz="2800" b="1">
                <a:solidFill>
                  <a:schemeClr val="tx1"/>
                </a:solidFill>
                <a:latin typeface="Arial" charset="0"/>
              </a:defRPr>
            </a:lvl9pPr>
          </a:lstStyle>
          <a:p>
            <a:pPr eaLnBrk="1" hangingPunct="1"/>
            <a:r>
              <a:rPr lang="de-DE" altLang="de-DE" sz="1400" b="0"/>
              <a:t>Methoden</a:t>
            </a:r>
          </a:p>
        </p:txBody>
      </p:sp>
      <p:pic>
        <p:nvPicPr>
          <p:cNvPr id="2" name="Bild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675" y="2037557"/>
            <a:ext cx="4330700" cy="2819400"/>
          </a:xfrm>
          <a:prstGeom prst="rect">
            <a:avLst/>
          </a:prstGeom>
        </p:spPr>
      </p:pic>
      <p:cxnSp>
        <p:nvCxnSpPr>
          <p:cNvPr id="94230" name="AutoShape 93"/>
          <p:cNvCxnSpPr>
            <a:cxnSpLocks noChangeShapeType="1"/>
            <a:stCxn id="94225" idx="0"/>
          </p:cNvCxnSpPr>
          <p:nvPr/>
        </p:nvCxnSpPr>
        <p:spPr bwMode="auto">
          <a:xfrm rot="5400000" flipH="1" flipV="1">
            <a:off x="1321978" y="4845659"/>
            <a:ext cx="1083271" cy="360139"/>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1" name="AutoShape 94"/>
          <p:cNvCxnSpPr>
            <a:cxnSpLocks noChangeShapeType="1"/>
            <a:stCxn id="94227" idx="0"/>
          </p:cNvCxnSpPr>
          <p:nvPr/>
        </p:nvCxnSpPr>
        <p:spPr bwMode="auto">
          <a:xfrm rot="16200000" flipV="1">
            <a:off x="2119951" y="4895694"/>
            <a:ext cx="1081088" cy="262249"/>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2" name="AutoShape 95"/>
          <p:cNvCxnSpPr>
            <a:cxnSpLocks noChangeShapeType="1"/>
            <a:stCxn id="94228" idx="0"/>
          </p:cNvCxnSpPr>
          <p:nvPr/>
        </p:nvCxnSpPr>
        <p:spPr bwMode="auto">
          <a:xfrm rot="5400000" flipH="1" flipV="1">
            <a:off x="3649267" y="4883546"/>
            <a:ext cx="1081088" cy="286546"/>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3" name="AutoShape 96"/>
          <p:cNvCxnSpPr>
            <a:cxnSpLocks noChangeShapeType="1"/>
            <a:stCxn id="94229" idx="0"/>
          </p:cNvCxnSpPr>
          <p:nvPr/>
        </p:nvCxnSpPr>
        <p:spPr bwMode="auto">
          <a:xfrm rot="5400000" flipH="1" flipV="1">
            <a:off x="4988633" y="4903874"/>
            <a:ext cx="1081088" cy="24589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4" name="AutoShape 98"/>
          <p:cNvCxnSpPr>
            <a:cxnSpLocks noChangeShapeType="1"/>
            <a:stCxn id="94224" idx="2"/>
          </p:cNvCxnSpPr>
          <p:nvPr/>
        </p:nvCxnSpPr>
        <p:spPr bwMode="auto">
          <a:xfrm rot="16200000" flipH="1">
            <a:off x="1439863" y="2064543"/>
            <a:ext cx="838995" cy="35163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5" name="AutoShape 101"/>
          <p:cNvCxnSpPr>
            <a:cxnSpLocks noChangeShapeType="1"/>
            <a:stCxn id="94223" idx="2"/>
          </p:cNvCxnSpPr>
          <p:nvPr/>
        </p:nvCxnSpPr>
        <p:spPr bwMode="auto">
          <a:xfrm rot="5400000">
            <a:off x="2172035" y="1861681"/>
            <a:ext cx="819153" cy="73751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6" name="AutoShape 103"/>
          <p:cNvCxnSpPr>
            <a:cxnSpLocks noChangeShapeType="1"/>
            <a:stCxn id="94226" idx="2"/>
          </p:cNvCxnSpPr>
          <p:nvPr/>
        </p:nvCxnSpPr>
        <p:spPr bwMode="auto">
          <a:xfrm rot="5400000">
            <a:off x="3124071" y="1593721"/>
            <a:ext cx="877094" cy="1331379"/>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40" name="AutoShape 108"/>
          <p:cNvCxnSpPr>
            <a:cxnSpLocks noChangeShapeType="1"/>
            <a:stCxn id="94237" idx="1"/>
            <a:endCxn id="94213" idx="3"/>
          </p:cNvCxnSpPr>
          <p:nvPr/>
        </p:nvCxnSpPr>
        <p:spPr bwMode="auto">
          <a:xfrm flipH="1">
            <a:off x="4584700" y="2325688"/>
            <a:ext cx="2508250" cy="23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41" name="AutoShape 109"/>
          <p:cNvCxnSpPr>
            <a:cxnSpLocks noChangeShapeType="1"/>
            <a:stCxn id="94238" idx="1"/>
          </p:cNvCxnSpPr>
          <p:nvPr/>
        </p:nvCxnSpPr>
        <p:spPr bwMode="auto">
          <a:xfrm flipH="1" flipV="1">
            <a:off x="5652120" y="3117850"/>
            <a:ext cx="1440830" cy="22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42" name="AutoShape 110"/>
          <p:cNvCxnSpPr>
            <a:cxnSpLocks noChangeShapeType="1"/>
            <a:stCxn id="94239" idx="1"/>
          </p:cNvCxnSpPr>
          <p:nvPr/>
        </p:nvCxnSpPr>
        <p:spPr bwMode="auto">
          <a:xfrm flipH="1" flipV="1">
            <a:off x="5652120" y="4149725"/>
            <a:ext cx="1440830" cy="142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301164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CC63BCB2-5EE9-EB47-98EE-9C8F94E4DD6C}" type="slidenum">
              <a:rPr lang="de-DE" altLang="de-DE" sz="800" b="0">
                <a:solidFill>
                  <a:srgbClr val="969696"/>
                </a:solidFill>
              </a:rPr>
              <a:pPr eaLnBrk="1" hangingPunct="1"/>
              <a:t>92</a:t>
            </a:fld>
            <a:endParaRPr lang="de-DE" altLang="de-DE" sz="800" b="0">
              <a:solidFill>
                <a:srgbClr val="969696"/>
              </a:solidFill>
            </a:endParaRPr>
          </a:p>
        </p:txBody>
      </p:sp>
      <p:sp>
        <p:nvSpPr>
          <p:cNvPr id="95235" name="Rectangle 2"/>
          <p:cNvSpPr>
            <a:spLocks noGrp="1" noChangeArrowheads="1"/>
          </p:cNvSpPr>
          <p:nvPr>
            <p:ph type="title"/>
          </p:nvPr>
        </p:nvSpPr>
        <p:spPr/>
        <p:txBody>
          <a:bodyPr/>
          <a:lstStyle/>
          <a:p>
            <a:pPr eaLnBrk="1" hangingPunct="1"/>
            <a:r>
              <a:rPr lang="de-DE" altLang="de-DE"/>
              <a:t>Objekte erzeugen</a:t>
            </a:r>
          </a:p>
        </p:txBody>
      </p:sp>
      <p:sp>
        <p:nvSpPr>
          <p:cNvPr id="95236" name="Rectangle 3"/>
          <p:cNvSpPr>
            <a:spLocks noGrp="1" noChangeArrowheads="1"/>
          </p:cNvSpPr>
          <p:nvPr>
            <p:ph type="body" idx="1"/>
          </p:nvPr>
        </p:nvSpPr>
        <p:spPr>
          <a:xfrm>
            <a:off x="457200" y="1268413"/>
            <a:ext cx="8229600" cy="5256212"/>
          </a:xfrm>
        </p:spPr>
        <p:txBody>
          <a:bodyPr/>
          <a:lstStyle/>
          <a:p>
            <a:pPr lvl="1" eaLnBrk="1" hangingPunct="1"/>
            <a:r>
              <a:rPr lang="de-DE" altLang="de-DE"/>
              <a:t>Objekte sind Instanzen einer Klasse</a:t>
            </a:r>
          </a:p>
          <a:p>
            <a:pPr lvl="1" eaLnBrk="1" hangingPunct="1"/>
            <a:r>
              <a:rPr lang="de-DE" altLang="de-DE"/>
              <a:t>zum Erzeugen von Objekten muss zunächst eine Klasse definiert werden</a:t>
            </a:r>
          </a:p>
          <a:p>
            <a:pPr lvl="2" eaLnBrk="1" hangingPunct="1"/>
            <a:r>
              <a:rPr lang="de-DE" altLang="de-DE"/>
              <a:t>die Definition einer Klasse beginnt mit dem Schlüsselwort class</a:t>
            </a:r>
          </a:p>
          <a:p>
            <a:pPr lvl="2" eaLnBrk="1" hangingPunct="1"/>
            <a:r>
              <a:rPr lang="de-DE" altLang="de-DE"/>
              <a:t>innerhalb der Klasse werden die entsprechenden Attribute und Methoden zu der Klasse deklariert und implementiert</a:t>
            </a:r>
          </a:p>
          <a:p>
            <a:pPr lvl="2" eaLnBrk="1" hangingPunct="1"/>
            <a:r>
              <a:rPr lang="de-DE" altLang="de-DE"/>
              <a:t>die Definition einer Klasse beschreibt also den Aufbau und das Verhalten einer Klasse</a:t>
            </a:r>
          </a:p>
          <a:p>
            <a:pPr lvl="1" eaLnBrk="1" hangingPunct="1"/>
            <a:r>
              <a:rPr lang="de-DE" altLang="de-DE"/>
              <a:t>Objekte werden wie folgt erzeugt</a:t>
            </a:r>
          </a:p>
          <a:p>
            <a:pPr lvl="2" eaLnBrk="1" hangingPunct="1"/>
            <a:r>
              <a:rPr lang="de-DE" altLang="de-DE"/>
              <a:t>zunächst wird eine Variable vom Typ der Klasse deklariert</a:t>
            </a:r>
          </a:p>
          <a:p>
            <a:pPr lvl="2" eaLnBrk="1" hangingPunct="1"/>
            <a:r>
              <a:rPr lang="de-DE" altLang="de-DE"/>
              <a:t>mit Hilfe des new-Operators wird ein neues Objekt der Klasse instanziiert und muss der Variable zugewiesen werden</a:t>
            </a:r>
          </a:p>
          <a:p>
            <a:pPr lvl="2" eaLnBrk="1" hangingPunct="1"/>
            <a:r>
              <a:rPr lang="de-DE" altLang="de-DE"/>
              <a:t>durch Verwendung des new-Operators wird gleichzeitig für das neue Objekt Speicher allokiert</a:t>
            </a:r>
          </a:p>
          <a:p>
            <a:pPr lvl="2" eaLnBrk="1" hangingPunct="1"/>
            <a:r>
              <a:rPr lang="de-DE" altLang="de-DE"/>
              <a:t>mit dem new-Operator wird eine spezielle Methode der Klasse implizit aufgerufen, der Konstruktor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D59BF80-2E35-2248-B4D1-A4F705049CBF}" type="slidenum">
              <a:rPr lang="de-DE" altLang="de-DE" sz="800" b="0">
                <a:solidFill>
                  <a:srgbClr val="969696"/>
                </a:solidFill>
              </a:rPr>
              <a:pPr eaLnBrk="1" hangingPunct="1"/>
              <a:t>93</a:t>
            </a:fld>
            <a:endParaRPr lang="de-DE" altLang="de-DE" sz="800" b="0">
              <a:solidFill>
                <a:srgbClr val="969696"/>
              </a:solidFill>
            </a:endParaRPr>
          </a:p>
        </p:txBody>
      </p:sp>
      <p:sp>
        <p:nvSpPr>
          <p:cNvPr id="96259" name="Rectangle 2"/>
          <p:cNvSpPr>
            <a:spLocks noGrp="1" noChangeArrowheads="1"/>
          </p:cNvSpPr>
          <p:nvPr>
            <p:ph type="title"/>
          </p:nvPr>
        </p:nvSpPr>
        <p:spPr/>
        <p:txBody>
          <a:bodyPr/>
          <a:lstStyle/>
          <a:p>
            <a:pPr eaLnBrk="1" hangingPunct="1"/>
            <a:r>
              <a:rPr lang="de-DE" altLang="de-DE"/>
              <a:t>Konstruktoren</a:t>
            </a:r>
          </a:p>
        </p:txBody>
      </p:sp>
      <p:sp>
        <p:nvSpPr>
          <p:cNvPr id="96260" name="Rectangle 3"/>
          <p:cNvSpPr>
            <a:spLocks noGrp="1" noChangeArrowheads="1"/>
          </p:cNvSpPr>
          <p:nvPr>
            <p:ph type="body" idx="1"/>
          </p:nvPr>
        </p:nvSpPr>
        <p:spPr/>
        <p:txBody>
          <a:bodyPr/>
          <a:lstStyle/>
          <a:p>
            <a:pPr lvl="1" eaLnBrk="1" hangingPunct="1"/>
            <a:r>
              <a:rPr lang="de-DE" altLang="de-DE"/>
              <a:t>sind spezielle Methoden zum Erzeugen von neuen Objekten einer Klasse</a:t>
            </a:r>
          </a:p>
          <a:p>
            <a:pPr lvl="1" eaLnBrk="1" hangingPunct="1"/>
            <a:r>
              <a:rPr lang="de-DE" altLang="de-DE"/>
              <a:t>Konstruktoren tragen den gleichen Namen wie die Klasse</a:t>
            </a:r>
          </a:p>
          <a:p>
            <a:pPr lvl="1" eaLnBrk="1" hangingPunct="1"/>
            <a:r>
              <a:rPr lang="de-DE" altLang="de-DE"/>
              <a:t>werden ausschließlich über den new-Operator aufgerufen</a:t>
            </a:r>
          </a:p>
          <a:p>
            <a:pPr lvl="1" eaLnBrk="1" hangingPunct="1"/>
            <a:r>
              <a:rPr lang="de-DE" altLang="de-DE"/>
              <a:t>liefern als Ergebnis die Referenz auf das neu geschaffene Objekt zurück</a:t>
            </a:r>
          </a:p>
          <a:p>
            <a:pPr lvl="1" eaLnBrk="1" hangingPunct="1"/>
            <a:r>
              <a:rPr lang="de-DE" altLang="de-DE"/>
              <a:t>es existiert ein Standardkonstruktor</a:t>
            </a:r>
          </a:p>
          <a:p>
            <a:pPr lvl="2" eaLnBrk="1" hangingPunct="1"/>
            <a:r>
              <a:rPr lang="de-DE" altLang="de-DE"/>
              <a:t>dieser wird automatisch vom Compiler zur Verfügung gestellt, wenn in der Klassendefinition kein Konstruktor implementiert wurde</a:t>
            </a:r>
          </a:p>
          <a:p>
            <a:pPr lvl="2" eaLnBrk="1" hangingPunct="1"/>
            <a:r>
              <a:rPr lang="de-DE" altLang="de-DE"/>
              <a:t>besitzt keine Übergabeparameter</a:t>
            </a:r>
          </a:p>
          <a:p>
            <a:pPr lvl="2" eaLnBrk="1" hangingPunct="1"/>
            <a:r>
              <a:rPr lang="de-DE" altLang="de-DE"/>
              <a:t>sobald ein Konstruktor in der Klasse implementiert wurde, erzeugt der Compiler keinen Standardkonstruktor mehr</a:t>
            </a:r>
          </a:p>
          <a:p>
            <a:pPr lvl="1" eaLnBrk="1" hangingPunct="1"/>
            <a:r>
              <a:rPr lang="de-DE" altLang="de-DE"/>
              <a:t>Konstruktoren können dazu verwendet werden, um die Attribute zu initialisieren</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36669B4-581E-964F-9FB6-21B30CC204C1}" type="slidenum">
              <a:rPr lang="de-DE" altLang="de-DE" sz="800" b="0">
                <a:solidFill>
                  <a:srgbClr val="969696"/>
                </a:solidFill>
              </a:rPr>
              <a:pPr eaLnBrk="1" hangingPunct="1"/>
              <a:t>94</a:t>
            </a:fld>
            <a:endParaRPr lang="de-DE" altLang="de-DE" sz="800" b="0">
              <a:solidFill>
                <a:srgbClr val="969696"/>
              </a:solidFill>
            </a:endParaRPr>
          </a:p>
        </p:txBody>
      </p:sp>
      <p:sp>
        <p:nvSpPr>
          <p:cNvPr id="97283" name="Rectangle 2"/>
          <p:cNvSpPr>
            <a:spLocks noGrp="1" noChangeArrowheads="1"/>
          </p:cNvSpPr>
          <p:nvPr>
            <p:ph type="title"/>
          </p:nvPr>
        </p:nvSpPr>
        <p:spPr/>
        <p:txBody>
          <a:bodyPr/>
          <a:lstStyle/>
          <a:p>
            <a:pPr eaLnBrk="1" hangingPunct="1"/>
            <a:r>
              <a:rPr lang="de-DE" altLang="de-DE"/>
              <a:t>Beispiel für die Implementierung einer Klasse</a:t>
            </a:r>
          </a:p>
        </p:txBody>
      </p:sp>
      <p:sp>
        <p:nvSpPr>
          <p:cNvPr id="97284" name="Rectangle 3"/>
          <p:cNvSpPr>
            <a:spLocks noGrp="1" noChangeArrowheads="1"/>
          </p:cNvSpPr>
          <p:nvPr>
            <p:ph type="body" idx="1"/>
          </p:nvPr>
        </p:nvSpPr>
        <p:spPr/>
        <p:txBody>
          <a:bodyPr/>
          <a:lstStyle/>
          <a:p>
            <a:pPr eaLnBrk="1" hangingPunct="1"/>
            <a:endParaRPr lang="de-DE" altLang="de-DE"/>
          </a:p>
        </p:txBody>
      </p:sp>
      <p:sp>
        <p:nvSpPr>
          <p:cNvPr id="97285" name="Text Box 4"/>
          <p:cNvSpPr txBox="1">
            <a:spLocks noChangeArrowheads="1"/>
          </p:cNvSpPr>
          <p:nvPr/>
        </p:nvSpPr>
        <p:spPr bwMode="auto">
          <a:xfrm>
            <a:off x="468313" y="1268413"/>
            <a:ext cx="8207375" cy="5030787"/>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 {</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Deklaration der Attribute</a:t>
            </a:r>
          </a:p>
          <a:p>
            <a:pPr eaLnBrk="1" hangingPunct="1"/>
            <a:r>
              <a:rPr lang="de-DE" altLang="de-DE" sz="1200" b="0">
                <a:latin typeface="Times New Roman" charset="0"/>
              </a:rPr>
              <a:t>	</a:t>
            </a:r>
            <a:r>
              <a:rPr lang="de-DE" altLang="de-DE" sz="1200">
                <a:latin typeface="Times New Roman" charset="0"/>
              </a:rPr>
              <a:t>int</a:t>
            </a:r>
            <a:r>
              <a:rPr lang="de-DE" altLang="de-DE" sz="1200" b="0">
                <a:latin typeface="Times New Roman" charset="0"/>
              </a:rPr>
              <a:t> ps;</a:t>
            </a:r>
          </a:p>
          <a:p>
            <a:pPr eaLnBrk="1" hangingPunct="1"/>
            <a:r>
              <a:rPr lang="de-DE" altLang="de-DE" sz="1200" b="0">
                <a:latin typeface="Times New Roman" charset="0"/>
              </a:rPr>
              <a:t>	</a:t>
            </a:r>
            <a:r>
              <a:rPr lang="de-DE" altLang="de-DE" sz="1200">
                <a:latin typeface="Times New Roman" charset="0"/>
              </a:rPr>
              <a:t>float</a:t>
            </a:r>
            <a:r>
              <a:rPr lang="de-DE" altLang="de-DE" sz="1200" b="0">
                <a:latin typeface="Times New Roman" charset="0"/>
              </a:rPr>
              <a:t> kmh;</a:t>
            </a:r>
          </a:p>
          <a:p>
            <a:pPr eaLnBrk="1" hangingPunct="1"/>
            <a:r>
              <a:rPr lang="de-DE" altLang="de-DE" sz="1200" b="0">
                <a:latin typeface="Times New Roman" charset="0"/>
              </a:rPr>
              <a:t>	String kfzKZ;</a:t>
            </a:r>
          </a:p>
          <a:p>
            <a:pPr eaLnBrk="1" hangingPunct="1"/>
            <a:r>
              <a:rPr lang="de-DE" altLang="de-DE" sz="1200" b="0">
                <a:latin typeface="Times New Roman" charset="0"/>
              </a:rPr>
              <a:t>	String marke;</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Implementierung des Konstruktors</a:t>
            </a:r>
          </a:p>
          <a:p>
            <a:pPr eaLnBrk="1" hangingPunct="1"/>
            <a:r>
              <a:rPr lang="de-DE" altLang="de-DE" sz="1200" b="0">
                <a:latin typeface="Times New Roman" charset="0"/>
              </a:rPr>
              <a:t>	Auto(){</a:t>
            </a:r>
          </a:p>
          <a:p>
            <a:pPr eaLnBrk="1" hangingPunct="1"/>
            <a:r>
              <a:rPr lang="de-DE" altLang="de-DE" sz="1200" b="0">
                <a:latin typeface="Times New Roman" charset="0"/>
              </a:rPr>
              <a:t>		ps = 75;</a:t>
            </a:r>
          </a:p>
          <a:p>
            <a:pPr eaLnBrk="1" hangingPunct="1"/>
            <a:r>
              <a:rPr lang="de-DE" altLang="de-DE" sz="1200" b="0">
                <a:latin typeface="Times New Roman" charset="0"/>
              </a:rPr>
              <a:t>		kmh = 0;</a:t>
            </a:r>
          </a:p>
          <a:p>
            <a:pPr eaLnBrk="1" hangingPunct="1"/>
            <a:r>
              <a:rPr lang="de-DE" altLang="de-DE" sz="1200" b="0">
                <a:latin typeface="Times New Roman" charset="0"/>
              </a:rPr>
              <a:t>		kfzKZ = "XX-XX 0000";</a:t>
            </a:r>
          </a:p>
          <a:p>
            <a:pPr eaLnBrk="1" hangingPunct="1"/>
            <a:r>
              <a:rPr lang="de-DE" altLang="de-DE" sz="1200" b="0">
                <a:latin typeface="Times New Roman" charset="0"/>
              </a:rPr>
              <a:t>		marke = "Eigenbau";</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Implementierung der Methoden</a:t>
            </a:r>
          </a:p>
          <a:p>
            <a:pPr eaLnBrk="1" hangingPunct="1"/>
            <a:r>
              <a:rPr lang="de-DE" altLang="de-DE" sz="1200" b="0">
                <a:latin typeface="Times New Roman" charset="0"/>
              </a:rPr>
              <a:t>	</a:t>
            </a:r>
            <a:r>
              <a:rPr lang="de-DE" altLang="de-DE" sz="1200">
                <a:latin typeface="Times New Roman" charset="0"/>
              </a:rPr>
              <a:t>void</a:t>
            </a:r>
            <a:r>
              <a:rPr lang="de-DE" altLang="de-DE" sz="1200" b="0">
                <a:latin typeface="Times New Roman" charset="0"/>
              </a:rPr>
              <a:t> beschleunigen(</a:t>
            </a:r>
            <a:r>
              <a:rPr lang="de-DE" altLang="de-DE" sz="1200">
                <a:latin typeface="Times New Roman" charset="0"/>
              </a:rPr>
              <a:t>float</a:t>
            </a:r>
            <a:r>
              <a:rPr lang="de-DE" altLang="de-DE" sz="1200" b="0">
                <a:latin typeface="Times New Roman" charset="0"/>
              </a:rPr>
              <a:t> pluskmh){</a:t>
            </a:r>
          </a:p>
          <a:p>
            <a:pPr eaLnBrk="1" hangingPunct="1"/>
            <a:r>
              <a:rPr lang="de-DE" altLang="de-DE" sz="1200" b="0">
                <a:latin typeface="Times New Roman" charset="0"/>
              </a:rPr>
              <a:t>		kmh += pluskmh;</a:t>
            </a:r>
          </a:p>
          <a:p>
            <a:pPr eaLnBrk="1" hangingPunct="1"/>
            <a:r>
              <a:rPr lang="de-DE" altLang="de-DE" sz="1200" b="0">
                <a:latin typeface="Times New Roman" charset="0"/>
              </a:rPr>
              <a:t>	}</a:t>
            </a:r>
          </a:p>
          <a:p>
            <a:pPr eaLnBrk="1" hangingPunct="1"/>
            <a:r>
              <a:rPr lang="de-DE" altLang="de-DE" sz="1200" b="0">
                <a:latin typeface="Times New Roman" charset="0"/>
              </a:rPr>
              <a:t>	</a:t>
            </a:r>
            <a:r>
              <a:rPr lang="de-DE" altLang="de-DE" sz="1200">
                <a:latin typeface="Times New Roman" charset="0"/>
              </a:rPr>
              <a:t>void</a:t>
            </a:r>
            <a:r>
              <a:rPr lang="de-DE" altLang="de-DE" sz="1200" b="0">
                <a:latin typeface="Times New Roman" charset="0"/>
              </a:rPr>
              <a:t> bremsen(</a:t>
            </a:r>
            <a:r>
              <a:rPr lang="de-DE" altLang="de-DE" sz="1200">
                <a:latin typeface="Times New Roman" charset="0"/>
              </a:rPr>
              <a:t>float</a:t>
            </a:r>
            <a:r>
              <a:rPr lang="de-DE" altLang="de-DE" sz="1200" b="0">
                <a:latin typeface="Times New Roman" charset="0"/>
              </a:rPr>
              <a:t> minuskmh){</a:t>
            </a:r>
          </a:p>
          <a:p>
            <a:pPr eaLnBrk="1" hangingPunct="1"/>
            <a:r>
              <a:rPr lang="de-DE" altLang="de-DE" sz="1200" b="0">
                <a:latin typeface="Times New Roman" charset="0"/>
              </a:rPr>
              <a:t>		</a:t>
            </a:r>
            <a:r>
              <a:rPr lang="de-DE" altLang="de-DE" sz="1200">
                <a:latin typeface="Times New Roman" charset="0"/>
              </a:rPr>
              <a:t>if</a:t>
            </a:r>
            <a:r>
              <a:rPr lang="de-DE" altLang="de-DE" sz="1200" b="0">
                <a:latin typeface="Times New Roman" charset="0"/>
              </a:rPr>
              <a:t> (kmh - minuskmh &gt;= 0){</a:t>
            </a:r>
          </a:p>
          <a:p>
            <a:pPr eaLnBrk="1" hangingPunct="1"/>
            <a:r>
              <a:rPr lang="de-DE" altLang="de-DE" sz="1200" b="0">
                <a:latin typeface="Times New Roman" charset="0"/>
              </a:rPr>
              <a:t>			kmh -= minuskmh;</a:t>
            </a:r>
          </a:p>
          <a:p>
            <a:pPr eaLnBrk="1" hangingPunct="1"/>
            <a:r>
              <a:rPr lang="de-DE" altLang="de-DE" sz="1200" b="0">
                <a:latin typeface="Times New Roman" charset="0"/>
              </a:rPr>
              <a:t>		}</a:t>
            </a:r>
          </a:p>
          <a:p>
            <a:pPr eaLnBrk="1" hangingPunct="1"/>
            <a:r>
              <a:rPr lang="de-DE" altLang="de-DE" sz="1200" b="0">
                <a:latin typeface="Times New Roman" charset="0"/>
              </a:rPr>
              <a:t>	}</a:t>
            </a:r>
          </a:p>
          <a:p>
            <a:pPr eaLnBrk="1" hangingPunct="1"/>
            <a:r>
              <a:rPr lang="de-DE" altLang="de-DE" sz="1200" b="0">
                <a:latin typeface="Times New Roman" charset="0"/>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0090781E-C190-264B-BF04-A5F946C877E9}" type="slidenum">
              <a:rPr lang="de-DE" altLang="de-DE" sz="800" b="0">
                <a:solidFill>
                  <a:srgbClr val="969696"/>
                </a:solidFill>
              </a:rPr>
              <a:pPr eaLnBrk="1" hangingPunct="1"/>
              <a:t>95</a:t>
            </a:fld>
            <a:endParaRPr lang="de-DE" altLang="de-DE" sz="800" b="0">
              <a:solidFill>
                <a:srgbClr val="969696"/>
              </a:solidFill>
            </a:endParaRPr>
          </a:p>
        </p:txBody>
      </p:sp>
      <p:sp>
        <p:nvSpPr>
          <p:cNvPr id="98307" name="Rectangle 2"/>
          <p:cNvSpPr>
            <a:spLocks noGrp="1" noChangeArrowheads="1"/>
          </p:cNvSpPr>
          <p:nvPr>
            <p:ph type="title"/>
          </p:nvPr>
        </p:nvSpPr>
        <p:spPr/>
        <p:txBody>
          <a:bodyPr/>
          <a:lstStyle/>
          <a:p>
            <a:pPr eaLnBrk="1" hangingPunct="1"/>
            <a:r>
              <a:rPr lang="de-DE" altLang="de-DE"/>
              <a:t>Prinzip der Kapselung</a:t>
            </a:r>
          </a:p>
        </p:txBody>
      </p:sp>
      <p:sp>
        <p:nvSpPr>
          <p:cNvPr id="98308" name="Rectangle 3"/>
          <p:cNvSpPr>
            <a:spLocks noGrp="1" noChangeArrowheads="1"/>
          </p:cNvSpPr>
          <p:nvPr>
            <p:ph type="body" idx="1"/>
          </p:nvPr>
        </p:nvSpPr>
        <p:spPr>
          <a:xfrm>
            <a:off x="457200" y="1268413"/>
            <a:ext cx="8229600" cy="5184775"/>
          </a:xfrm>
        </p:spPr>
        <p:txBody>
          <a:bodyPr/>
          <a:lstStyle/>
          <a:p>
            <a:pPr lvl="1" eaLnBrk="1" hangingPunct="1"/>
            <a:r>
              <a:rPr lang="de-DE" altLang="de-DE"/>
              <a:t>die Kapselung ist ein Programmiergrundsatz in der objektorientierten Programmierung</a:t>
            </a:r>
          </a:p>
          <a:p>
            <a:pPr lvl="1" eaLnBrk="1" hangingPunct="1"/>
            <a:r>
              <a:rPr lang="de-DE" altLang="de-DE"/>
              <a:t>es handelt sich dabei um keine Eigenschaft der Programmiersprache Java</a:t>
            </a:r>
          </a:p>
          <a:p>
            <a:pPr lvl="1" eaLnBrk="1" hangingPunct="1"/>
            <a:r>
              <a:rPr lang="de-DE" altLang="de-DE"/>
              <a:t>Idee: auf die Attribute eines Objektes wird nicht direkt, sondern über spezielle Methoden zugegriffen</a:t>
            </a:r>
          </a:p>
          <a:p>
            <a:pPr lvl="1" eaLnBrk="1" hangingPunct="1"/>
            <a:r>
              <a:rPr lang="de-DE" altLang="de-DE"/>
              <a:t>dazu müssen die Attribute vor der Außenwelt verborgen und vor unerlaubtem Zugriff geschützt werden</a:t>
            </a:r>
          </a:p>
          <a:p>
            <a:pPr lvl="1" eaLnBrk="1" hangingPunct="1"/>
            <a:r>
              <a:rPr lang="de-DE" altLang="de-DE"/>
              <a:t>dies geschieht durch die Sichtbarkeitsmodifier</a:t>
            </a:r>
          </a:p>
          <a:p>
            <a:pPr lvl="1" eaLnBrk="1" hangingPunct="1"/>
            <a:r>
              <a:rPr lang="de-DE" altLang="de-DE"/>
              <a:t>Ziel: die Werte der Attribute dürfen nur im Sinne des Entwicklers sinnvoll verändert werden -&gt; Plausibilitätsprüfung</a:t>
            </a:r>
          </a:p>
          <a:p>
            <a:pPr lvl="1" eaLnBrk="1" hangingPunct="1"/>
            <a:r>
              <a:rPr lang="de-DE" altLang="de-DE"/>
              <a:t>die speziellen Änderungsmethoden werden als Getter- und Setter-Methoden bezeichnet</a:t>
            </a:r>
          </a:p>
          <a:p>
            <a:pPr lvl="2" eaLnBrk="1" hangingPunct="1"/>
            <a:r>
              <a:rPr lang="de-DE" altLang="de-DE"/>
              <a:t>Getter-Methoden dienen zum Auslesen der Attribute</a:t>
            </a:r>
          </a:p>
          <a:p>
            <a:pPr lvl="2" eaLnBrk="1" hangingPunct="1"/>
            <a:r>
              <a:rPr lang="de-DE" altLang="de-DE"/>
              <a:t>Setter-Methoden werden zum Verändern der Attribute verwendet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9CADC8FA-CCD3-3542-955F-3C370BCF9CBC}" type="slidenum">
              <a:rPr lang="de-DE" altLang="de-DE" sz="800" b="0">
                <a:solidFill>
                  <a:srgbClr val="969696"/>
                </a:solidFill>
              </a:rPr>
              <a:pPr eaLnBrk="1" hangingPunct="1"/>
              <a:t>96</a:t>
            </a:fld>
            <a:endParaRPr lang="de-DE" altLang="de-DE" sz="800" b="0">
              <a:solidFill>
                <a:srgbClr val="969696"/>
              </a:solidFill>
            </a:endParaRPr>
          </a:p>
        </p:txBody>
      </p:sp>
      <p:sp>
        <p:nvSpPr>
          <p:cNvPr id="99331" name="Rectangle 2"/>
          <p:cNvSpPr>
            <a:spLocks noGrp="1" noChangeArrowheads="1"/>
          </p:cNvSpPr>
          <p:nvPr>
            <p:ph type="title"/>
          </p:nvPr>
        </p:nvSpPr>
        <p:spPr/>
        <p:txBody>
          <a:bodyPr/>
          <a:lstStyle/>
          <a:p>
            <a:pPr eaLnBrk="1" hangingPunct="1"/>
            <a:r>
              <a:rPr lang="de-DE" altLang="de-DE"/>
              <a:t>Sichtbarkeit von Attributen und Methoden</a:t>
            </a:r>
          </a:p>
        </p:txBody>
      </p:sp>
      <p:sp>
        <p:nvSpPr>
          <p:cNvPr id="99332" name="Rectangle 3"/>
          <p:cNvSpPr>
            <a:spLocks noGrp="1" noChangeArrowheads="1"/>
          </p:cNvSpPr>
          <p:nvPr>
            <p:ph type="body" idx="1"/>
          </p:nvPr>
        </p:nvSpPr>
        <p:spPr/>
        <p:txBody>
          <a:bodyPr/>
          <a:lstStyle/>
          <a:p>
            <a:pPr lvl="1" eaLnBrk="1" hangingPunct="1"/>
            <a:r>
              <a:rPr lang="de-DE" altLang="de-DE"/>
              <a:t>private</a:t>
            </a:r>
          </a:p>
          <a:p>
            <a:pPr lvl="2" eaLnBrk="1" hangingPunct="1"/>
            <a:r>
              <a:rPr lang="de-DE" altLang="de-DE"/>
              <a:t>nur innerhalb der Klasse sichtbar</a:t>
            </a:r>
          </a:p>
          <a:p>
            <a:pPr lvl="2" eaLnBrk="1" hangingPunct="1"/>
            <a:r>
              <a:rPr lang="de-DE" altLang="de-DE"/>
              <a:t>stärkste Form der Kapselung, da auf die Attribute und Methoden nur innerhalb der Klasse zugegriffen werden kann</a:t>
            </a:r>
          </a:p>
          <a:p>
            <a:pPr lvl="1" eaLnBrk="1" hangingPunct="1"/>
            <a:r>
              <a:rPr lang="de-DE" altLang="de-DE"/>
              <a:t>protected</a:t>
            </a:r>
          </a:p>
          <a:p>
            <a:pPr lvl="2" eaLnBrk="1" hangingPunct="1"/>
            <a:r>
              <a:rPr lang="de-DE" altLang="de-DE"/>
              <a:t>nur innerhalb eines Paketes und in Subklassen (siehe Kapitel 6: Vererbung) sichtbar</a:t>
            </a:r>
          </a:p>
          <a:p>
            <a:pPr lvl="1" eaLnBrk="1" hangingPunct="1"/>
            <a:r>
              <a:rPr lang="de-DE" altLang="de-DE"/>
              <a:t>default</a:t>
            </a:r>
          </a:p>
          <a:p>
            <a:pPr lvl="2" eaLnBrk="1" hangingPunct="1"/>
            <a:r>
              <a:rPr lang="de-DE" altLang="de-DE"/>
              <a:t>nur innerhalb des Paketes sichtbar</a:t>
            </a:r>
          </a:p>
          <a:p>
            <a:pPr lvl="1" eaLnBrk="1" hangingPunct="1"/>
            <a:r>
              <a:rPr lang="de-DE" altLang="de-DE"/>
              <a:t>public</a:t>
            </a:r>
          </a:p>
          <a:p>
            <a:pPr lvl="2" eaLnBrk="1" hangingPunct="1"/>
            <a:r>
              <a:rPr lang="de-DE" altLang="de-DE"/>
              <a:t>von überall sichtbar</a:t>
            </a:r>
          </a:p>
          <a:p>
            <a:pPr lvl="2" eaLnBrk="1" hangingPunct="1"/>
            <a:r>
              <a:rPr lang="de-DE" altLang="de-DE"/>
              <a:t>normalerweise sind die Getter- und Setter-Methoden öffentlich, um auf private Attribute zuzugreifen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7CCAFA6-19D5-C247-8977-533556E2FEEA}" type="slidenum">
              <a:rPr lang="de-DE" altLang="de-DE" sz="800" b="0">
                <a:solidFill>
                  <a:srgbClr val="969696"/>
                </a:solidFill>
              </a:rPr>
              <a:pPr eaLnBrk="1" hangingPunct="1"/>
              <a:t>97</a:t>
            </a:fld>
            <a:endParaRPr lang="de-DE" altLang="de-DE" sz="800" b="0">
              <a:solidFill>
                <a:srgbClr val="969696"/>
              </a:solidFill>
            </a:endParaRPr>
          </a:p>
        </p:txBody>
      </p:sp>
      <p:sp>
        <p:nvSpPr>
          <p:cNvPr id="100355" name="Rectangle 2"/>
          <p:cNvSpPr>
            <a:spLocks noGrp="1" noChangeArrowheads="1"/>
          </p:cNvSpPr>
          <p:nvPr>
            <p:ph type="title"/>
          </p:nvPr>
        </p:nvSpPr>
        <p:spPr/>
        <p:txBody>
          <a:bodyPr/>
          <a:lstStyle/>
          <a:p>
            <a:pPr eaLnBrk="1" hangingPunct="1"/>
            <a:r>
              <a:rPr lang="de-DE" altLang="de-DE"/>
              <a:t>Beispiel für Getter- und Setter-Methoden</a:t>
            </a:r>
          </a:p>
        </p:txBody>
      </p:sp>
      <p:sp>
        <p:nvSpPr>
          <p:cNvPr id="100356" name="Text Box 6"/>
          <p:cNvSpPr txBox="1">
            <a:spLocks noChangeArrowheads="1"/>
          </p:cNvSpPr>
          <p:nvPr/>
        </p:nvSpPr>
        <p:spPr bwMode="auto">
          <a:xfrm>
            <a:off x="468313" y="1268413"/>
            <a:ext cx="8207375" cy="4848225"/>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 {</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Deklaration der gekapselten Attribute</a:t>
            </a:r>
          </a:p>
          <a:p>
            <a:pPr eaLnBrk="1" hangingPunct="1"/>
            <a:r>
              <a:rPr lang="de-DE" altLang="de-DE" sz="1200" b="0">
                <a:latin typeface="Times New Roman" charset="0"/>
              </a:rPr>
              <a:t>	</a:t>
            </a:r>
            <a:r>
              <a:rPr lang="de-DE" altLang="de-DE" sz="1200">
                <a:latin typeface="Times New Roman" charset="0"/>
              </a:rPr>
              <a:t>private int</a:t>
            </a:r>
            <a:r>
              <a:rPr lang="de-DE" altLang="de-DE" sz="1200" b="0">
                <a:latin typeface="Times New Roman" charset="0"/>
              </a:rPr>
              <a:t> ps;</a:t>
            </a:r>
          </a:p>
          <a:p>
            <a:pPr eaLnBrk="1" hangingPunct="1"/>
            <a:r>
              <a:rPr lang="de-DE" altLang="de-DE" sz="1200" b="0">
                <a:latin typeface="Times New Roman" charset="0"/>
              </a:rPr>
              <a:t>	</a:t>
            </a:r>
            <a:r>
              <a:rPr lang="de-DE" altLang="de-DE" sz="1200">
                <a:latin typeface="Times New Roman" charset="0"/>
              </a:rPr>
              <a:t>private float</a:t>
            </a:r>
            <a:r>
              <a:rPr lang="de-DE" altLang="de-DE" sz="1200" b="0">
                <a:latin typeface="Times New Roman" charset="0"/>
              </a:rPr>
              <a:t> kmh;</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kfzKZ;</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marke;</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Getter- und Setter-Methoden</a:t>
            </a:r>
          </a:p>
          <a:p>
            <a:pPr eaLnBrk="1" hangingPunct="1"/>
            <a:r>
              <a:rPr lang="de-DE" altLang="de-DE" sz="1200" b="0">
                <a:latin typeface="Times New Roman" charset="0"/>
              </a:rPr>
              <a:t>	</a:t>
            </a:r>
            <a:r>
              <a:rPr lang="de-DE" altLang="de-DE" sz="1200">
                <a:latin typeface="Times New Roman" charset="0"/>
              </a:rPr>
              <a:t>public</a:t>
            </a:r>
            <a:r>
              <a:rPr lang="de-DE" altLang="de-DE" sz="1200" b="0">
                <a:latin typeface="Times New Roman" charset="0"/>
              </a:rPr>
              <a:t> String getKfzKZ() {</a:t>
            </a:r>
          </a:p>
          <a:p>
            <a:pPr eaLnBrk="1" hangingPunct="1"/>
            <a:r>
              <a:rPr lang="de-DE" altLang="de-DE" sz="1200" b="0">
                <a:latin typeface="Times New Roman" charset="0"/>
              </a:rPr>
              <a:t>		</a:t>
            </a:r>
            <a:r>
              <a:rPr lang="de-DE" altLang="de-DE" sz="1200">
                <a:latin typeface="Times New Roman" charset="0"/>
              </a:rPr>
              <a:t>return</a:t>
            </a:r>
            <a:r>
              <a:rPr lang="de-DE" altLang="de-DE" sz="1200" b="0">
                <a:latin typeface="Times New Roman" charset="0"/>
              </a:rPr>
              <a:t> kfzKZ;</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void</a:t>
            </a:r>
            <a:r>
              <a:rPr lang="de-DE" altLang="de-DE" sz="1200" b="0">
                <a:latin typeface="Times New Roman" charset="0"/>
              </a:rPr>
              <a:t> setKfzKZ(String kfzKZ) {</a:t>
            </a:r>
          </a:p>
          <a:p>
            <a:pPr eaLnBrk="1" hangingPunct="1"/>
            <a:r>
              <a:rPr lang="de-DE" altLang="de-DE" sz="1200" b="0">
                <a:latin typeface="Times New Roman" charset="0"/>
              </a:rPr>
              <a:t>		</a:t>
            </a:r>
            <a:r>
              <a:rPr lang="de-DE" altLang="de-DE" sz="1200">
                <a:latin typeface="Times New Roman" charset="0"/>
              </a:rPr>
              <a:t>this</a:t>
            </a:r>
            <a:r>
              <a:rPr lang="de-DE" altLang="de-DE" sz="1200" b="0">
                <a:latin typeface="Times New Roman" charset="0"/>
              </a:rPr>
              <a:t>.kfzKZ = kfzKZ;</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float</a:t>
            </a:r>
            <a:r>
              <a:rPr lang="de-DE" altLang="de-DE" sz="1200" b="0">
                <a:latin typeface="Times New Roman" charset="0"/>
              </a:rPr>
              <a:t> getKmh() {</a:t>
            </a:r>
          </a:p>
          <a:p>
            <a:pPr eaLnBrk="1" hangingPunct="1"/>
            <a:r>
              <a:rPr lang="de-DE" altLang="de-DE" sz="1200" b="0">
                <a:latin typeface="Times New Roman" charset="0"/>
              </a:rPr>
              <a:t>		</a:t>
            </a:r>
            <a:r>
              <a:rPr lang="de-DE" altLang="de-DE" sz="1200">
                <a:latin typeface="Times New Roman" charset="0"/>
              </a:rPr>
              <a:t>return</a:t>
            </a:r>
            <a:r>
              <a:rPr lang="de-DE" altLang="de-DE" sz="1200" b="0">
                <a:latin typeface="Times New Roman" charset="0"/>
              </a:rPr>
              <a:t> kmh;</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void</a:t>
            </a:r>
            <a:r>
              <a:rPr lang="de-DE" altLang="de-DE" sz="1200" b="0">
                <a:latin typeface="Times New Roman" charset="0"/>
              </a:rPr>
              <a:t> setKmh(</a:t>
            </a:r>
            <a:r>
              <a:rPr lang="de-DE" altLang="de-DE" sz="1200">
                <a:latin typeface="Times New Roman" charset="0"/>
              </a:rPr>
              <a:t>float</a:t>
            </a:r>
            <a:r>
              <a:rPr lang="de-DE" altLang="de-DE" sz="1200" b="0">
                <a:latin typeface="Times New Roman" charset="0"/>
              </a:rPr>
              <a:t> kmh) {</a:t>
            </a:r>
          </a:p>
          <a:p>
            <a:pPr eaLnBrk="1" hangingPunct="1"/>
            <a:r>
              <a:rPr lang="de-DE" altLang="de-DE" sz="1200" b="0">
                <a:latin typeface="Times New Roman" charset="0"/>
              </a:rPr>
              <a:t>		</a:t>
            </a:r>
            <a:r>
              <a:rPr lang="de-DE" altLang="de-DE" sz="1200">
                <a:latin typeface="Times New Roman" charset="0"/>
              </a:rPr>
              <a:t>this</a:t>
            </a:r>
            <a:r>
              <a:rPr lang="de-DE" altLang="de-DE" sz="1200" b="0">
                <a:latin typeface="Times New Roman" charset="0"/>
              </a:rPr>
              <a:t>.kmh = kmh;</a:t>
            </a:r>
          </a:p>
          <a:p>
            <a:pPr eaLnBrk="1" hangingPunct="1"/>
            <a:r>
              <a:rPr lang="de-DE" altLang="de-DE" sz="1200" b="0">
                <a:latin typeface="Times New Roman" charset="0"/>
              </a:rPr>
              <a:t>	}</a:t>
            </a:r>
          </a:p>
          <a:p>
            <a:pPr eaLnBrk="1" hangingPunct="1"/>
            <a:r>
              <a:rPr lang="de-DE" altLang="de-DE" sz="1200" b="0">
                <a:latin typeface="Times New Roman" charset="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8C482BB5-9096-B445-9704-393342920F67}" type="slidenum">
              <a:rPr lang="de-DE" altLang="de-DE" sz="800" b="0">
                <a:solidFill>
                  <a:srgbClr val="969696"/>
                </a:solidFill>
              </a:rPr>
              <a:pPr eaLnBrk="1" hangingPunct="1"/>
              <a:t>98</a:t>
            </a:fld>
            <a:endParaRPr lang="de-DE" altLang="de-DE" sz="800" b="0">
              <a:solidFill>
                <a:srgbClr val="969696"/>
              </a:solidFill>
            </a:endParaRPr>
          </a:p>
        </p:txBody>
      </p:sp>
      <p:sp>
        <p:nvSpPr>
          <p:cNvPr id="101379" name="Rectangle 2"/>
          <p:cNvSpPr>
            <a:spLocks noGrp="1" noChangeArrowheads="1"/>
          </p:cNvSpPr>
          <p:nvPr>
            <p:ph type="title"/>
          </p:nvPr>
        </p:nvSpPr>
        <p:spPr/>
        <p:txBody>
          <a:bodyPr/>
          <a:lstStyle/>
          <a:p>
            <a:pPr eaLnBrk="1" hangingPunct="1"/>
            <a:r>
              <a:rPr lang="de-DE" altLang="de-DE"/>
              <a:t>Zugriff auf Attribute und Methoden</a:t>
            </a:r>
          </a:p>
        </p:txBody>
      </p:sp>
      <p:sp>
        <p:nvSpPr>
          <p:cNvPr id="101380" name="Rectangle 3"/>
          <p:cNvSpPr>
            <a:spLocks noGrp="1" noChangeArrowheads="1"/>
          </p:cNvSpPr>
          <p:nvPr>
            <p:ph type="body" idx="1"/>
          </p:nvPr>
        </p:nvSpPr>
        <p:spPr>
          <a:xfrm>
            <a:off x="457200" y="1268413"/>
            <a:ext cx="8229600" cy="5256212"/>
          </a:xfrm>
        </p:spPr>
        <p:txBody>
          <a:bodyPr/>
          <a:lstStyle/>
          <a:p>
            <a:pPr lvl="1" eaLnBrk="1" hangingPunct="1"/>
            <a:r>
              <a:rPr lang="de-DE" altLang="de-DE"/>
              <a:t>auf Methoden und Attribute wird in der Punktnotation zugegriffen</a:t>
            </a:r>
            <a:br>
              <a:rPr lang="de-DE" altLang="de-DE"/>
            </a:br>
            <a:r>
              <a:rPr lang="de-DE" altLang="de-DE"/>
              <a:t>objektname.methode(Übergabeparameter); </a:t>
            </a:r>
            <a:br>
              <a:rPr lang="de-DE" altLang="de-DE"/>
            </a:br>
            <a:r>
              <a:rPr lang="de-DE" altLang="de-DE"/>
              <a:t>objektname.attribut;</a:t>
            </a:r>
          </a:p>
          <a:p>
            <a:pPr lvl="1" eaLnBrk="1" hangingPunct="1"/>
            <a:r>
              <a:rPr lang="de-DE" altLang="de-DE"/>
              <a:t>Voraussetzung: die Sichtbarkeit der Methoden und Attribute lässt den direkten Zugriff zu</a:t>
            </a:r>
          </a:p>
          <a:p>
            <a:pPr lvl="1" eaLnBrk="1" hangingPunct="1"/>
            <a:r>
              <a:rPr lang="de-DE" altLang="de-DE"/>
              <a:t>call by value</a:t>
            </a:r>
          </a:p>
          <a:p>
            <a:pPr lvl="2" eaLnBrk="1" hangingPunct="1"/>
            <a:r>
              <a:rPr lang="de-DE" altLang="de-DE"/>
              <a:t>alle Parameter werden in Java mit call by value übergeben</a:t>
            </a:r>
          </a:p>
          <a:p>
            <a:pPr lvl="2" eaLnBrk="1" hangingPunct="1"/>
            <a:r>
              <a:rPr lang="de-DE" altLang="de-DE"/>
              <a:t>Änderungen der Werte innerhalb der Methoden haben keinen Einfluss auf den Übergabeparameter</a:t>
            </a:r>
          </a:p>
          <a:p>
            <a:pPr lvl="1" eaLnBrk="1" hangingPunct="1"/>
            <a:r>
              <a:rPr lang="de-DE" altLang="de-DE"/>
              <a:t>call by reference</a:t>
            </a:r>
          </a:p>
          <a:p>
            <a:pPr lvl="2" eaLnBrk="1" hangingPunct="1"/>
            <a:r>
              <a:rPr lang="de-DE" altLang="de-DE"/>
              <a:t>werden Referenzdatentypen (Objekte) übergeben, steht in der Methode die Referenz auf das Orginalobjekt zur Verfügung</a:t>
            </a:r>
          </a:p>
          <a:p>
            <a:pPr lvl="2" eaLnBrk="1" hangingPunct="1"/>
            <a:r>
              <a:rPr lang="de-DE" altLang="de-DE"/>
              <a:t>alle Methoden und Attribute zum Orginalobjekt stehen in der Methode zur Verfügung</a:t>
            </a:r>
          </a:p>
          <a:p>
            <a:pPr lvl="2" eaLnBrk="1" hangingPunct="1"/>
            <a:r>
              <a:rPr lang="de-DE" altLang="de-DE"/>
              <a:t>Änderungen der Attribute finden somit innerhalb des Orginalobjektes statt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ußzeilenplatzhalt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999413" algn="r"/>
              </a:tabLst>
              <a:defRPr sz="2800" b="1">
                <a:solidFill>
                  <a:schemeClr val="tx1"/>
                </a:solidFill>
                <a:latin typeface="Arial" charset="0"/>
              </a:defRPr>
            </a:lvl1pPr>
            <a:lvl2pPr marL="742950" indent="-285750" eaLnBrk="0" hangingPunct="0">
              <a:tabLst>
                <a:tab pos="7999413" algn="r"/>
              </a:tabLst>
              <a:defRPr sz="2800" b="1">
                <a:solidFill>
                  <a:schemeClr val="tx1"/>
                </a:solidFill>
                <a:latin typeface="Arial" charset="0"/>
              </a:defRPr>
            </a:lvl2pPr>
            <a:lvl3pPr marL="1143000" indent="-228600" eaLnBrk="0" hangingPunct="0">
              <a:tabLst>
                <a:tab pos="7999413" algn="r"/>
              </a:tabLst>
              <a:defRPr sz="2800" b="1">
                <a:solidFill>
                  <a:schemeClr val="tx1"/>
                </a:solidFill>
                <a:latin typeface="Arial" charset="0"/>
              </a:defRPr>
            </a:lvl3pPr>
            <a:lvl4pPr marL="1600200" indent="-228600" eaLnBrk="0" hangingPunct="0">
              <a:tabLst>
                <a:tab pos="7999413" algn="r"/>
              </a:tabLst>
              <a:defRPr sz="2800" b="1">
                <a:solidFill>
                  <a:schemeClr val="tx1"/>
                </a:solidFill>
                <a:latin typeface="Arial" charset="0"/>
              </a:defRPr>
            </a:lvl4pPr>
            <a:lvl5pPr marL="2057400" indent="-228600" eaLnBrk="0" hangingPunct="0">
              <a:tabLst>
                <a:tab pos="7999413" algn="r"/>
              </a:tabLst>
              <a:defRPr sz="2800" b="1">
                <a:solidFill>
                  <a:schemeClr val="tx1"/>
                </a:solidFill>
                <a:latin typeface="Arial" charset="0"/>
              </a:defRPr>
            </a:lvl5pPr>
            <a:lvl6pPr marL="2514600" indent="-228600" eaLnBrk="0" fontAlgn="base" hangingPunct="0">
              <a:spcBef>
                <a:spcPct val="0"/>
              </a:spcBef>
              <a:spcAft>
                <a:spcPct val="0"/>
              </a:spcAft>
              <a:tabLst>
                <a:tab pos="7999413" algn="r"/>
              </a:tabLst>
              <a:defRPr sz="2800" b="1">
                <a:solidFill>
                  <a:schemeClr val="tx1"/>
                </a:solidFill>
                <a:latin typeface="Arial" charset="0"/>
              </a:defRPr>
            </a:lvl6pPr>
            <a:lvl7pPr marL="2971800" indent="-228600" eaLnBrk="0" fontAlgn="base" hangingPunct="0">
              <a:spcBef>
                <a:spcPct val="0"/>
              </a:spcBef>
              <a:spcAft>
                <a:spcPct val="0"/>
              </a:spcAft>
              <a:tabLst>
                <a:tab pos="7999413" algn="r"/>
              </a:tabLst>
              <a:defRPr sz="2800" b="1">
                <a:solidFill>
                  <a:schemeClr val="tx1"/>
                </a:solidFill>
                <a:latin typeface="Arial" charset="0"/>
              </a:defRPr>
            </a:lvl7pPr>
            <a:lvl8pPr marL="3429000" indent="-228600" eaLnBrk="0" fontAlgn="base" hangingPunct="0">
              <a:spcBef>
                <a:spcPct val="0"/>
              </a:spcBef>
              <a:spcAft>
                <a:spcPct val="0"/>
              </a:spcAft>
              <a:tabLst>
                <a:tab pos="7999413" algn="r"/>
              </a:tabLst>
              <a:defRPr sz="2800" b="1">
                <a:solidFill>
                  <a:schemeClr val="tx1"/>
                </a:solidFill>
                <a:latin typeface="Arial" charset="0"/>
              </a:defRPr>
            </a:lvl8pPr>
            <a:lvl9pPr marL="3886200" indent="-228600" eaLnBrk="0" fontAlgn="base" hangingPunct="0">
              <a:spcBef>
                <a:spcPct val="0"/>
              </a:spcBef>
              <a:spcAft>
                <a:spcPct val="0"/>
              </a:spcAft>
              <a:tabLst>
                <a:tab pos="7999413" algn="r"/>
              </a:tabLst>
              <a:defRPr sz="2800" b="1">
                <a:solidFill>
                  <a:schemeClr val="tx1"/>
                </a:solidFill>
                <a:latin typeface="Arial" charset="0"/>
              </a:defRPr>
            </a:lvl9pPr>
          </a:lstStyle>
          <a:p>
            <a:pPr eaLnBrk="1" hangingPunct="1"/>
            <a:r>
              <a:rPr lang="de-DE" altLang="de-DE" sz="800" b="0">
                <a:solidFill>
                  <a:srgbClr val="969696"/>
                </a:solidFill>
              </a:rPr>
              <a:t>1. Semester: Programmierung 1, Michael Lang	Folie </a:t>
            </a:r>
            <a:fld id="{D6E8D027-4978-634F-901A-3C0EAE8CABF8}" type="slidenum">
              <a:rPr lang="de-DE" altLang="de-DE" sz="800" b="0">
                <a:solidFill>
                  <a:srgbClr val="969696"/>
                </a:solidFill>
              </a:rPr>
              <a:pPr eaLnBrk="1" hangingPunct="1"/>
              <a:t>99</a:t>
            </a:fld>
            <a:endParaRPr lang="de-DE" altLang="de-DE" sz="800" b="0">
              <a:solidFill>
                <a:srgbClr val="969696"/>
              </a:solidFill>
            </a:endParaRPr>
          </a:p>
        </p:txBody>
      </p:sp>
      <p:sp>
        <p:nvSpPr>
          <p:cNvPr id="102403" name="Rectangle 2"/>
          <p:cNvSpPr>
            <a:spLocks noGrp="1" noChangeArrowheads="1"/>
          </p:cNvSpPr>
          <p:nvPr>
            <p:ph type="title"/>
          </p:nvPr>
        </p:nvSpPr>
        <p:spPr/>
        <p:txBody>
          <a:bodyPr/>
          <a:lstStyle/>
          <a:p>
            <a:pPr eaLnBrk="1" hangingPunct="1"/>
            <a:r>
              <a:rPr lang="de-DE" altLang="de-DE"/>
              <a:t>Beispiel für Methoden- und Attributzugriffe</a:t>
            </a:r>
          </a:p>
        </p:txBody>
      </p:sp>
      <p:sp>
        <p:nvSpPr>
          <p:cNvPr id="102404" name="Text Box 5"/>
          <p:cNvSpPr txBox="1">
            <a:spLocks noChangeArrowheads="1"/>
          </p:cNvSpPr>
          <p:nvPr/>
        </p:nvSpPr>
        <p:spPr bwMode="auto">
          <a:xfrm>
            <a:off x="468313" y="1268413"/>
            <a:ext cx="3959225" cy="5030787"/>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 {</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Deklaration der Attribute</a:t>
            </a:r>
          </a:p>
          <a:p>
            <a:pPr eaLnBrk="1" hangingPunct="1"/>
            <a:r>
              <a:rPr lang="de-DE" altLang="de-DE" sz="1200" b="0">
                <a:latin typeface="Times New Roman" charset="0"/>
              </a:rPr>
              <a:t>	</a:t>
            </a:r>
            <a:r>
              <a:rPr lang="de-DE" altLang="de-DE" sz="1200">
                <a:latin typeface="Times New Roman" charset="0"/>
              </a:rPr>
              <a:t>private int</a:t>
            </a:r>
            <a:r>
              <a:rPr lang="de-DE" altLang="de-DE" sz="1200" b="0">
                <a:latin typeface="Times New Roman" charset="0"/>
              </a:rPr>
              <a:t> ps;</a:t>
            </a:r>
          </a:p>
          <a:p>
            <a:pPr eaLnBrk="1" hangingPunct="1"/>
            <a:r>
              <a:rPr lang="de-DE" altLang="de-DE" sz="1200" b="0">
                <a:latin typeface="Times New Roman" charset="0"/>
              </a:rPr>
              <a:t>	</a:t>
            </a:r>
            <a:r>
              <a:rPr lang="de-DE" altLang="de-DE" sz="1200">
                <a:latin typeface="Times New Roman" charset="0"/>
              </a:rPr>
              <a:t>private float</a:t>
            </a:r>
            <a:r>
              <a:rPr lang="de-DE" altLang="de-DE" sz="1200" b="0">
                <a:latin typeface="Times New Roman" charset="0"/>
              </a:rPr>
              <a:t> kmh;</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kfzKZ;</a:t>
            </a:r>
          </a:p>
          <a:p>
            <a:pPr eaLnBrk="1" hangingPunct="1"/>
            <a:r>
              <a:rPr lang="de-DE" altLang="de-DE" sz="1200" b="0">
                <a:latin typeface="Times New Roman" charset="0"/>
              </a:rPr>
              <a:t>	</a:t>
            </a:r>
            <a:r>
              <a:rPr lang="de-DE" altLang="de-DE" sz="1200">
                <a:latin typeface="Times New Roman" charset="0"/>
              </a:rPr>
              <a:t>private </a:t>
            </a:r>
            <a:r>
              <a:rPr lang="de-DE" altLang="de-DE" sz="1200" b="0">
                <a:latin typeface="Times New Roman" charset="0"/>
              </a:rPr>
              <a:t>String marke;</a:t>
            </a:r>
          </a:p>
          <a:p>
            <a:pPr eaLnBrk="1" hangingPunct="1"/>
            <a:r>
              <a:rPr lang="de-DE" altLang="de-DE" sz="1200" b="0">
                <a:latin typeface="Times New Roman" charset="0"/>
              </a:rPr>
              <a:t>	</a:t>
            </a:r>
            <a:r>
              <a:rPr lang="de-DE" altLang="de-DE" sz="1200">
                <a:latin typeface="Times New Roman" charset="0"/>
              </a:rPr>
              <a:t>public int</a:t>
            </a:r>
            <a:r>
              <a:rPr lang="de-DE" altLang="de-DE" sz="1200" b="0">
                <a:latin typeface="Times New Roman" charset="0"/>
              </a:rPr>
              <a:t> tueren;</a:t>
            </a:r>
          </a:p>
          <a:p>
            <a:pPr eaLnBrk="1" hangingPunct="1"/>
            <a:endParaRPr lang="de-DE" altLang="de-DE" sz="1200" b="0">
              <a:latin typeface="Times New Roman" charset="0"/>
            </a:endParaRPr>
          </a:p>
          <a:p>
            <a:pPr eaLnBrk="1" hangingPunct="1"/>
            <a:r>
              <a:rPr lang="de-DE" altLang="de-DE" sz="1200" b="0">
                <a:solidFill>
                  <a:srgbClr val="969696"/>
                </a:solidFill>
                <a:latin typeface="Times New Roman" charset="0"/>
              </a:rPr>
              <a:t>//	Getter- und Setter-Methoden</a:t>
            </a:r>
          </a:p>
          <a:p>
            <a:pPr eaLnBrk="1" hangingPunct="1"/>
            <a:r>
              <a:rPr lang="de-DE" altLang="de-DE" sz="1200" b="0">
                <a:latin typeface="Times New Roman" charset="0"/>
              </a:rPr>
              <a:t>	</a:t>
            </a:r>
            <a:r>
              <a:rPr lang="de-DE" altLang="de-DE" sz="1200">
                <a:latin typeface="Times New Roman" charset="0"/>
              </a:rPr>
              <a:t>public</a:t>
            </a:r>
            <a:r>
              <a:rPr lang="de-DE" altLang="de-DE" sz="1200" b="0">
                <a:latin typeface="Times New Roman" charset="0"/>
              </a:rPr>
              <a:t> String getKfzKZ() {</a:t>
            </a:r>
          </a:p>
          <a:p>
            <a:pPr eaLnBrk="1" hangingPunct="1"/>
            <a:r>
              <a:rPr lang="de-DE" altLang="de-DE" sz="1200" b="0">
                <a:latin typeface="Times New Roman" charset="0"/>
              </a:rPr>
              <a:t>		</a:t>
            </a:r>
            <a:r>
              <a:rPr lang="de-DE" altLang="de-DE" sz="1200">
                <a:latin typeface="Times New Roman" charset="0"/>
              </a:rPr>
              <a:t>return</a:t>
            </a:r>
            <a:r>
              <a:rPr lang="de-DE" altLang="de-DE" sz="1200" b="0">
                <a:latin typeface="Times New Roman" charset="0"/>
              </a:rPr>
              <a:t> kfzKZ;</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void</a:t>
            </a:r>
            <a:r>
              <a:rPr lang="de-DE" altLang="de-DE" sz="1200" b="0">
                <a:latin typeface="Times New Roman" charset="0"/>
              </a:rPr>
              <a:t> setKfzKZ(String kfzKZ) {</a:t>
            </a:r>
          </a:p>
          <a:p>
            <a:pPr eaLnBrk="1" hangingPunct="1"/>
            <a:r>
              <a:rPr lang="de-DE" altLang="de-DE" sz="1200" b="0">
                <a:latin typeface="Times New Roman" charset="0"/>
              </a:rPr>
              <a:t>		</a:t>
            </a:r>
            <a:r>
              <a:rPr lang="de-DE" altLang="de-DE" sz="1200">
                <a:latin typeface="Times New Roman" charset="0"/>
              </a:rPr>
              <a:t>this</a:t>
            </a:r>
            <a:r>
              <a:rPr lang="de-DE" altLang="de-DE" sz="1200" b="0">
                <a:latin typeface="Times New Roman" charset="0"/>
              </a:rPr>
              <a:t>.kfzKZ = kfzKZ;</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float</a:t>
            </a:r>
            <a:r>
              <a:rPr lang="de-DE" altLang="de-DE" sz="1200" b="0">
                <a:latin typeface="Times New Roman" charset="0"/>
              </a:rPr>
              <a:t> getKmh() {</a:t>
            </a:r>
          </a:p>
          <a:p>
            <a:pPr eaLnBrk="1" hangingPunct="1"/>
            <a:r>
              <a:rPr lang="de-DE" altLang="de-DE" sz="1200" b="0">
                <a:latin typeface="Times New Roman" charset="0"/>
              </a:rPr>
              <a:t>		</a:t>
            </a:r>
            <a:r>
              <a:rPr lang="de-DE" altLang="de-DE" sz="1200">
                <a:latin typeface="Times New Roman" charset="0"/>
              </a:rPr>
              <a:t>return</a:t>
            </a:r>
            <a:r>
              <a:rPr lang="de-DE" altLang="de-DE" sz="1200" b="0">
                <a:latin typeface="Times New Roman" charset="0"/>
              </a:rPr>
              <a:t> kmh;</a:t>
            </a:r>
          </a:p>
          <a:p>
            <a:pPr eaLnBrk="1" hangingPunct="1"/>
            <a:r>
              <a:rPr lang="de-DE" altLang="de-DE" sz="1200" b="0">
                <a:latin typeface="Times New Roman" charset="0"/>
              </a:rPr>
              <a:t>	}</a:t>
            </a:r>
          </a:p>
          <a:p>
            <a:pPr eaLnBrk="1" hangingPunct="1"/>
            <a:endParaRPr lang="de-DE" altLang="de-DE" sz="1200" b="0">
              <a:latin typeface="Times New Roman" charset="0"/>
            </a:endParaRPr>
          </a:p>
          <a:p>
            <a:pPr eaLnBrk="1" hangingPunct="1"/>
            <a:r>
              <a:rPr lang="de-DE" altLang="de-DE" sz="1200" b="0">
                <a:latin typeface="Times New Roman" charset="0"/>
              </a:rPr>
              <a:t>	</a:t>
            </a:r>
            <a:r>
              <a:rPr lang="de-DE" altLang="de-DE" sz="1200">
                <a:latin typeface="Times New Roman" charset="0"/>
              </a:rPr>
              <a:t>public void</a:t>
            </a:r>
            <a:r>
              <a:rPr lang="de-DE" altLang="de-DE" sz="1200" b="0">
                <a:latin typeface="Times New Roman" charset="0"/>
              </a:rPr>
              <a:t> setKmh(</a:t>
            </a:r>
            <a:r>
              <a:rPr lang="de-DE" altLang="de-DE" sz="1200">
                <a:latin typeface="Times New Roman" charset="0"/>
              </a:rPr>
              <a:t>float</a:t>
            </a:r>
            <a:r>
              <a:rPr lang="de-DE" altLang="de-DE" sz="1200" b="0">
                <a:latin typeface="Times New Roman" charset="0"/>
              </a:rPr>
              <a:t> kmh) {</a:t>
            </a:r>
          </a:p>
          <a:p>
            <a:pPr eaLnBrk="1" hangingPunct="1"/>
            <a:r>
              <a:rPr lang="de-DE" altLang="de-DE" sz="1200" b="0">
                <a:latin typeface="Times New Roman" charset="0"/>
              </a:rPr>
              <a:t>		</a:t>
            </a:r>
            <a:r>
              <a:rPr lang="de-DE" altLang="de-DE" sz="1200">
                <a:latin typeface="Times New Roman" charset="0"/>
              </a:rPr>
              <a:t>this</a:t>
            </a:r>
            <a:r>
              <a:rPr lang="de-DE" altLang="de-DE" sz="1200" b="0">
                <a:latin typeface="Times New Roman" charset="0"/>
              </a:rPr>
              <a:t>.kmh = kmh;</a:t>
            </a:r>
          </a:p>
          <a:p>
            <a:pPr eaLnBrk="1" hangingPunct="1"/>
            <a:r>
              <a:rPr lang="de-DE" altLang="de-DE" sz="1200" b="0">
                <a:latin typeface="Times New Roman" charset="0"/>
              </a:rPr>
              <a:t>	}</a:t>
            </a:r>
          </a:p>
          <a:p>
            <a:pPr eaLnBrk="1" hangingPunct="1"/>
            <a:r>
              <a:rPr lang="de-DE" altLang="de-DE" sz="1200" b="0">
                <a:latin typeface="Times New Roman" charset="0"/>
              </a:rPr>
              <a:t>}</a:t>
            </a:r>
          </a:p>
        </p:txBody>
      </p:sp>
      <p:sp>
        <p:nvSpPr>
          <p:cNvPr id="102405" name="Text Box 6"/>
          <p:cNvSpPr txBox="1">
            <a:spLocks noChangeArrowheads="1"/>
          </p:cNvSpPr>
          <p:nvPr/>
        </p:nvSpPr>
        <p:spPr bwMode="auto">
          <a:xfrm>
            <a:off x="4716463" y="1268413"/>
            <a:ext cx="3959225" cy="3752850"/>
          </a:xfrm>
          <a:prstGeom prst="rect">
            <a:avLst/>
          </a:prstGeom>
          <a:solidFill>
            <a:srgbClr val="FFFF99"/>
          </a:solidFill>
          <a:ln w="9525">
            <a:solidFill>
              <a:schemeClr val="tx1"/>
            </a:solidFill>
            <a:miter lim="800000"/>
            <a:headEnd/>
            <a:tailEnd/>
          </a:ln>
        </p:spPr>
        <p:txBody>
          <a:bodyPr>
            <a:spAutoFit/>
          </a:bodyPr>
          <a:lstStyle>
            <a:lvl1pPr eaLnBrk="0" hangingPunct="0">
              <a:tabLst>
                <a:tab pos="481013" algn="l"/>
                <a:tab pos="952500" algn="l"/>
                <a:tab pos="1433513" algn="l"/>
                <a:tab pos="1905000" algn="l"/>
                <a:tab pos="2386013" algn="l"/>
              </a:tabLst>
              <a:defRPr sz="2800" b="1">
                <a:solidFill>
                  <a:schemeClr val="tx1"/>
                </a:solidFill>
                <a:latin typeface="Arial" charset="0"/>
              </a:defRPr>
            </a:lvl1pPr>
            <a:lvl2pPr marL="742950" indent="-285750" eaLnBrk="0" hangingPunct="0">
              <a:tabLst>
                <a:tab pos="481013" algn="l"/>
                <a:tab pos="952500" algn="l"/>
                <a:tab pos="1433513" algn="l"/>
                <a:tab pos="1905000" algn="l"/>
                <a:tab pos="2386013" algn="l"/>
              </a:tabLst>
              <a:defRPr sz="2800" b="1">
                <a:solidFill>
                  <a:schemeClr val="tx1"/>
                </a:solidFill>
                <a:latin typeface="Arial" charset="0"/>
              </a:defRPr>
            </a:lvl2pPr>
            <a:lvl3pPr marL="1143000" indent="-228600" eaLnBrk="0" hangingPunct="0">
              <a:tabLst>
                <a:tab pos="481013" algn="l"/>
                <a:tab pos="952500" algn="l"/>
                <a:tab pos="1433513" algn="l"/>
                <a:tab pos="1905000" algn="l"/>
                <a:tab pos="2386013" algn="l"/>
              </a:tabLst>
              <a:defRPr sz="2800" b="1">
                <a:solidFill>
                  <a:schemeClr val="tx1"/>
                </a:solidFill>
                <a:latin typeface="Arial" charset="0"/>
              </a:defRPr>
            </a:lvl3pPr>
            <a:lvl4pPr marL="1600200" indent="-228600" eaLnBrk="0" hangingPunct="0">
              <a:tabLst>
                <a:tab pos="481013" algn="l"/>
                <a:tab pos="952500" algn="l"/>
                <a:tab pos="1433513" algn="l"/>
                <a:tab pos="1905000" algn="l"/>
                <a:tab pos="2386013" algn="l"/>
              </a:tabLst>
              <a:defRPr sz="2800" b="1">
                <a:solidFill>
                  <a:schemeClr val="tx1"/>
                </a:solidFill>
                <a:latin typeface="Arial" charset="0"/>
              </a:defRPr>
            </a:lvl4pPr>
            <a:lvl5pPr marL="2057400" indent="-228600" eaLnBrk="0" hangingPunct="0">
              <a:tabLst>
                <a:tab pos="481013" algn="l"/>
                <a:tab pos="952500" algn="l"/>
                <a:tab pos="1433513" algn="l"/>
                <a:tab pos="1905000" algn="l"/>
                <a:tab pos="2386013" algn="l"/>
              </a:tabLst>
              <a:defRPr sz="2800" b="1">
                <a:solidFill>
                  <a:schemeClr val="tx1"/>
                </a:solidFill>
                <a:latin typeface="Arial" charset="0"/>
              </a:defRPr>
            </a:lvl5pPr>
            <a:lvl6pPr marL="25146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6pPr>
            <a:lvl7pPr marL="29718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7pPr>
            <a:lvl8pPr marL="34290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8pPr>
            <a:lvl9pPr marL="3886200" indent="-228600" eaLnBrk="0" fontAlgn="base" hangingPunct="0">
              <a:spcBef>
                <a:spcPct val="0"/>
              </a:spcBef>
              <a:spcAft>
                <a:spcPct val="0"/>
              </a:spcAft>
              <a:tabLst>
                <a:tab pos="481013" algn="l"/>
                <a:tab pos="952500" algn="l"/>
                <a:tab pos="1433513" algn="l"/>
                <a:tab pos="1905000" algn="l"/>
                <a:tab pos="2386013" algn="l"/>
              </a:tabLst>
              <a:defRPr sz="2800" b="1">
                <a:solidFill>
                  <a:schemeClr val="tx1"/>
                </a:solidFill>
                <a:latin typeface="Arial" charset="0"/>
              </a:defRPr>
            </a:lvl9pPr>
          </a:lstStyle>
          <a:p>
            <a:pPr eaLnBrk="1" hangingPunct="1"/>
            <a:r>
              <a:rPr lang="de-DE" altLang="de-DE" sz="1200">
                <a:latin typeface="Times New Roman" charset="0"/>
              </a:rPr>
              <a:t>package</a:t>
            </a:r>
            <a:r>
              <a:rPr lang="de-DE" altLang="de-DE" sz="1200" b="0">
                <a:latin typeface="Times New Roman" charset="0"/>
              </a:rPr>
              <a:t> prog1.demos.objekt;</a:t>
            </a:r>
          </a:p>
          <a:p>
            <a:pPr eaLnBrk="1" hangingPunct="1"/>
            <a:r>
              <a:rPr lang="de-DE" altLang="de-DE" sz="1200">
                <a:latin typeface="Times New Roman" charset="0"/>
              </a:rPr>
              <a:t>class</a:t>
            </a:r>
            <a:r>
              <a:rPr lang="de-DE" altLang="de-DE" sz="1200" b="0">
                <a:latin typeface="Times New Roman" charset="0"/>
              </a:rPr>
              <a:t> AutoTest {</a:t>
            </a:r>
          </a:p>
          <a:p>
            <a:pPr eaLnBrk="1" hangingPunct="1"/>
            <a:r>
              <a:rPr lang="de-DE" altLang="de-DE" sz="1200" b="0">
                <a:latin typeface="Times New Roman" charset="0"/>
              </a:rPr>
              <a:t>	</a:t>
            </a:r>
            <a:r>
              <a:rPr lang="de-DE" altLang="de-DE" sz="1200">
                <a:latin typeface="Times New Roman" charset="0"/>
              </a:rPr>
              <a:t>public static void</a:t>
            </a:r>
            <a:r>
              <a:rPr lang="de-DE" altLang="de-DE" sz="1200" b="0">
                <a:latin typeface="Times New Roman" charset="0"/>
              </a:rPr>
              <a:t> main(String[] args) {</a:t>
            </a:r>
          </a:p>
          <a:p>
            <a:pPr eaLnBrk="1" hangingPunct="1"/>
            <a:endParaRPr lang="de-DE" altLang="de-DE" sz="1200" b="0">
              <a:latin typeface="Times New Roman" charset="0"/>
            </a:endParaRPr>
          </a:p>
          <a:p>
            <a:pPr eaLnBrk="1" hangingPunct="1"/>
            <a:r>
              <a:rPr lang="de-DE" altLang="de-DE" sz="1200" b="0">
                <a:latin typeface="Times New Roman" charset="0"/>
              </a:rPr>
              <a:t>		Auto bmw = </a:t>
            </a:r>
            <a:r>
              <a:rPr lang="de-DE" altLang="de-DE" sz="1200">
                <a:latin typeface="Times New Roman" charset="0"/>
              </a:rPr>
              <a:t>new</a:t>
            </a:r>
            <a:r>
              <a:rPr lang="de-DE" altLang="de-DE" sz="1200" b="0">
                <a:latin typeface="Times New Roman" charset="0"/>
              </a:rPr>
              <a:t> Auto();</a:t>
            </a:r>
          </a:p>
          <a:p>
            <a:pPr eaLnBrk="1" hangingPunct="1"/>
            <a:r>
              <a:rPr lang="de-DE" altLang="de-DE" sz="1200" b="0">
                <a:latin typeface="Times New Roman" charset="0"/>
              </a:rPr>
              <a:t>		Auto audi = </a:t>
            </a:r>
            <a:r>
              <a:rPr lang="de-DE" altLang="de-DE" sz="1200">
                <a:latin typeface="Times New Roman" charset="0"/>
              </a:rPr>
              <a:t>new</a:t>
            </a:r>
            <a:r>
              <a:rPr lang="de-DE" altLang="de-DE" sz="1200" b="0">
                <a:latin typeface="Times New Roman" charset="0"/>
              </a:rPr>
              <a:t> Auto();</a:t>
            </a:r>
          </a:p>
          <a:p>
            <a:pPr eaLnBrk="1" hangingPunct="1"/>
            <a:r>
              <a:rPr lang="de-DE" altLang="de-DE" sz="1200" b="0">
                <a:latin typeface="Times New Roman" charset="0"/>
              </a:rPr>
              <a:t>		</a:t>
            </a:r>
          </a:p>
          <a:p>
            <a:pPr eaLnBrk="1" hangingPunct="1"/>
            <a:r>
              <a:rPr lang="de-DE" altLang="de-DE" sz="1200" b="0">
                <a:latin typeface="Times New Roman" charset="0"/>
              </a:rPr>
              <a:t>		bmw.tueren = 5;</a:t>
            </a:r>
          </a:p>
          <a:p>
            <a:pPr eaLnBrk="1" hangingPunct="1"/>
            <a:r>
              <a:rPr lang="de-DE" altLang="de-DE" sz="1200" b="0">
                <a:latin typeface="Times New Roman" charset="0"/>
              </a:rPr>
              <a:t>		audi.tueren = 3;</a:t>
            </a:r>
          </a:p>
          <a:p>
            <a:pPr eaLnBrk="1" hangingPunct="1"/>
            <a:r>
              <a:rPr lang="de-DE" altLang="de-DE" sz="1200" b="0">
                <a:latin typeface="Times New Roman" charset="0"/>
              </a:rPr>
              <a:t>		</a:t>
            </a:r>
          </a:p>
          <a:p>
            <a:pPr eaLnBrk="1" hangingPunct="1"/>
            <a:r>
              <a:rPr lang="de-DE" altLang="de-DE" sz="1200" b="0">
                <a:latin typeface="Times New Roman" charset="0"/>
              </a:rPr>
              <a:t>		bmw.setKfzKZ("HD-XX 321");</a:t>
            </a:r>
          </a:p>
          <a:p>
            <a:pPr eaLnBrk="1" hangingPunct="1"/>
            <a:r>
              <a:rPr lang="de-DE" altLang="de-DE" sz="1200" b="0">
                <a:latin typeface="Times New Roman" charset="0"/>
              </a:rPr>
              <a:t>		audi.setKmh(135.7f);</a:t>
            </a:r>
          </a:p>
          <a:p>
            <a:pPr eaLnBrk="1" hangingPunct="1"/>
            <a:r>
              <a:rPr lang="de-DE" altLang="de-DE" sz="1200" b="0">
                <a:latin typeface="Times New Roman" charset="0"/>
              </a:rPr>
              <a:t>		</a:t>
            </a:r>
          </a:p>
          <a:p>
            <a:pPr eaLnBrk="1" hangingPunct="1"/>
            <a:r>
              <a:rPr lang="de-DE" altLang="de-DE" sz="1200" b="0">
                <a:latin typeface="Times New Roman" charset="0"/>
              </a:rPr>
              <a:t>		System.out.println("Der BMW hat das</a:t>
            </a:r>
          </a:p>
          <a:p>
            <a:pPr eaLnBrk="1" hangingPunct="1"/>
            <a:r>
              <a:rPr lang="de-DE" altLang="de-DE" sz="1200" b="0">
                <a:latin typeface="Times New Roman" charset="0"/>
              </a:rPr>
              <a:t>			Kennzeichen: " + bmw.getKfzKZ());</a:t>
            </a:r>
          </a:p>
          <a:p>
            <a:pPr eaLnBrk="1" hangingPunct="1"/>
            <a:endParaRPr lang="de-DE" altLang="de-DE" sz="1200" b="0">
              <a:latin typeface="Times New Roman" charset="0"/>
            </a:endParaRPr>
          </a:p>
          <a:p>
            <a:pPr eaLnBrk="1" hangingPunct="1"/>
            <a:r>
              <a:rPr lang="de-DE" altLang="de-DE" sz="1200" b="0">
                <a:latin typeface="Times New Roman" charset="0"/>
              </a:rPr>
              <a:t>		System.out.println("Der Audi fährt: " +</a:t>
            </a:r>
          </a:p>
          <a:p>
            <a:pPr eaLnBrk="1" hangingPunct="1"/>
            <a:r>
              <a:rPr lang="de-DE" altLang="de-DE" sz="1200" b="0">
                <a:latin typeface="Times New Roman" charset="0"/>
              </a:rPr>
              <a:t>			audi.getKmh());</a:t>
            </a:r>
          </a:p>
          <a:p>
            <a:pPr eaLnBrk="1" hangingPunct="1"/>
            <a:r>
              <a:rPr lang="de-DE" altLang="de-DE" sz="1200" b="0">
                <a:latin typeface="Times New Roman" charset="0"/>
              </a:rPr>
              <a:t>	}</a:t>
            </a:r>
          </a:p>
          <a:p>
            <a:pPr eaLnBrk="1" hangingPunct="1"/>
            <a:r>
              <a:rPr lang="de-DE" altLang="de-DE" sz="1200" b="0">
                <a:latin typeface="Times New Roman" charset="0"/>
              </a:rPr>
              <a:t>}</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7875</Words>
  <Application>Microsoft Macintosh PowerPoint</Application>
  <PresentationFormat>Bildschirmpräsentation (4:3)</PresentationFormat>
  <Paragraphs>1732</Paragraphs>
  <Slides>132</Slides>
  <Notes>1</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132</vt:i4>
      </vt:variant>
    </vt:vector>
  </HeadingPairs>
  <TitlesOfParts>
    <vt:vector size="139" baseType="lpstr">
      <vt:lpstr>Arial Black</vt:lpstr>
      <vt:lpstr>Times New Roman</vt:lpstr>
      <vt:lpstr>Wingdings</vt:lpstr>
      <vt:lpstr>Wingdings 2</vt:lpstr>
      <vt:lpstr>Wingdings 3</vt:lpstr>
      <vt:lpstr>Arial</vt:lpstr>
      <vt:lpstr>Pixel</vt:lpstr>
      <vt:lpstr>Einführung in die Programmierung</vt:lpstr>
      <vt:lpstr>Themenüberblick</vt:lpstr>
      <vt:lpstr>Einführung in die Programmierung</vt:lpstr>
      <vt:lpstr>Themenüberblick</vt:lpstr>
      <vt:lpstr>Lernziele</vt:lpstr>
      <vt:lpstr>Ziel der Programmierung</vt:lpstr>
      <vt:lpstr>Beispiele für Algorithmen</vt:lpstr>
      <vt:lpstr>Definition des Algorithmusbegriffs</vt:lpstr>
      <vt:lpstr>Beispiel: Ein Kochrezept</vt:lpstr>
      <vt:lpstr>Probleme bei diesem Beispiel</vt:lpstr>
      <vt:lpstr>Verbesserungsmöglichkeiten des Rezepts</vt:lpstr>
      <vt:lpstr>Eigenschaften von Algorithmen</vt:lpstr>
      <vt:lpstr>Bestandteile von Algorithmen</vt:lpstr>
      <vt:lpstr>Grundbegriffe der Programmierung</vt:lpstr>
      <vt:lpstr>Grundbegriffe der Programmierung</vt:lpstr>
      <vt:lpstr>Grundbegriffe der Programmierung</vt:lpstr>
      <vt:lpstr>Darstellungsformen von Algorithmen</vt:lpstr>
      <vt:lpstr>Pseudocode</vt:lpstr>
      <vt:lpstr>Beispiel: Pseudocode</vt:lpstr>
      <vt:lpstr>Programmablaufpläne</vt:lpstr>
      <vt:lpstr>Beispiel: Programmablaufplan</vt:lpstr>
      <vt:lpstr>Struktogramme</vt:lpstr>
      <vt:lpstr>Beispiel: Mathematische Problemstellung</vt:lpstr>
      <vt:lpstr>Einführung in die Programmierung</vt:lpstr>
      <vt:lpstr>Themenüberblick</vt:lpstr>
      <vt:lpstr>Lernziele</vt:lpstr>
      <vt:lpstr>Klassifizierung von Software</vt:lpstr>
      <vt:lpstr>Eigenschaften von Java</vt:lpstr>
      <vt:lpstr>Eigenschaften von Java</vt:lpstr>
      <vt:lpstr>Compiler</vt:lpstr>
      <vt:lpstr>Compiler</vt:lpstr>
      <vt:lpstr>Linker</vt:lpstr>
      <vt:lpstr>Interpreter</vt:lpstr>
      <vt:lpstr>Interpreter</vt:lpstr>
      <vt:lpstr>Bytecode und virtual Machine</vt:lpstr>
      <vt:lpstr>Bytecode und virtual Machine</vt:lpstr>
      <vt:lpstr>Wesentliche Java-Tools</vt:lpstr>
      <vt:lpstr>Das Paketkonzept in Java</vt:lpstr>
      <vt:lpstr>Wichtige Systemvariablen</vt:lpstr>
      <vt:lpstr>Funktionsumfang der Java 2™ Platform</vt:lpstr>
      <vt:lpstr>Funktionsumfang der Java 2™ Platform</vt:lpstr>
      <vt:lpstr>Eclipse als Entwicklungsumgebung</vt:lpstr>
      <vt:lpstr>Eclipse als Entwicklungsumgebung</vt:lpstr>
      <vt:lpstr>Ein neues Projekt anlegen</vt:lpstr>
      <vt:lpstr>Ein neues Paket anlegen</vt:lpstr>
      <vt:lpstr>Eine neue Klasse anlegen</vt:lpstr>
      <vt:lpstr>Die Symbolleiste</vt:lpstr>
      <vt:lpstr>Einführung in die Programmierung</vt:lpstr>
      <vt:lpstr>Themenüberblick</vt:lpstr>
      <vt:lpstr>Lernziele</vt:lpstr>
      <vt:lpstr>Variablen und Datentypen</vt:lpstr>
      <vt:lpstr>Variablen und Datentypen</vt:lpstr>
      <vt:lpstr>Wertebereiche und Speicherverbrauch</vt:lpstr>
      <vt:lpstr>Deklaration von Variablen und Konstanten</vt:lpstr>
      <vt:lpstr>Numerische Literale</vt:lpstr>
      <vt:lpstr>Alphanumerische Literale</vt:lpstr>
      <vt:lpstr>Standard-Escape-Sequenzen</vt:lpstr>
      <vt:lpstr>Konvertierungsregeln</vt:lpstr>
      <vt:lpstr>Aufbau eines Arrays</vt:lpstr>
      <vt:lpstr>Deklaration von Arrays</vt:lpstr>
      <vt:lpstr>Umgang mit Referenzdatentypen</vt:lpstr>
      <vt:lpstr>Einführung in die Programmierung</vt:lpstr>
      <vt:lpstr>Themenüberblick</vt:lpstr>
      <vt:lpstr>Lernziele</vt:lpstr>
      <vt:lpstr>Ausdrücke</vt:lpstr>
      <vt:lpstr>Arithmetische Operatoren</vt:lpstr>
      <vt:lpstr>Relationale Operatoren</vt:lpstr>
      <vt:lpstr>Logische Operatoren</vt:lpstr>
      <vt:lpstr>Bitweise Operatoren</vt:lpstr>
      <vt:lpstr>Bitweise Operatoren</vt:lpstr>
      <vt:lpstr>Zuweisungsoperatoren</vt:lpstr>
      <vt:lpstr>Zuweisungsoperatoren</vt:lpstr>
      <vt:lpstr>Sonstige Operatoren</vt:lpstr>
      <vt:lpstr>Anweisungen</vt:lpstr>
      <vt:lpstr>Verzweigungen mit der if-Anweisung</vt:lpstr>
      <vt:lpstr>Verzweigungen mit der if-Anweisung</vt:lpstr>
      <vt:lpstr>Verzweigungen mit der switch-Anweisung</vt:lpstr>
      <vt:lpstr>Unterschiedliche Schleifenarten</vt:lpstr>
      <vt:lpstr>Kopfgesteuerte Schleifen</vt:lpstr>
      <vt:lpstr>Fußgesteuerte Schleifen</vt:lpstr>
      <vt:lpstr>Zählende Schleifen</vt:lpstr>
      <vt:lpstr>Die break- und continue-Anweisung</vt:lpstr>
      <vt:lpstr>Einführung in die Programmierung</vt:lpstr>
      <vt:lpstr>Themenüberblick</vt:lpstr>
      <vt:lpstr>Lernziele</vt:lpstr>
      <vt:lpstr>Einführung in die Objektorientierung</vt:lpstr>
      <vt:lpstr>Einführung in die Objektorientierung</vt:lpstr>
      <vt:lpstr>Attribute und Methoden</vt:lpstr>
      <vt:lpstr>Darstellung von Klassen in der UML</vt:lpstr>
      <vt:lpstr>Darstellung der Klassen in der UML</vt:lpstr>
      <vt:lpstr>Darstellung der Klassen in der UML</vt:lpstr>
      <vt:lpstr>Objekte erzeugen</vt:lpstr>
      <vt:lpstr>Konstruktoren</vt:lpstr>
      <vt:lpstr>Beispiel für die Implementierung einer Klasse</vt:lpstr>
      <vt:lpstr>Prinzip der Kapselung</vt:lpstr>
      <vt:lpstr>Sichtbarkeit von Attributen und Methoden</vt:lpstr>
      <vt:lpstr>Beispiel für Getter- und Setter-Methoden</vt:lpstr>
      <vt:lpstr>Zugriff auf Attribute und Methoden</vt:lpstr>
      <vt:lpstr>Beispiel für Methoden- und Attributzugriffe</vt:lpstr>
      <vt:lpstr>Überladene Methoden</vt:lpstr>
      <vt:lpstr>Beispiel für überladene Methoden</vt:lpstr>
      <vt:lpstr>Klassenattribute und –methoden</vt:lpstr>
      <vt:lpstr>Beispiel für Klassenattribute und -methoden</vt:lpstr>
      <vt:lpstr>Objekte löschen mit dem Garbage-Collector</vt:lpstr>
      <vt:lpstr>Weitere Klassenarten</vt:lpstr>
      <vt:lpstr>Assoziation</vt:lpstr>
      <vt:lpstr>Aggregation</vt:lpstr>
      <vt:lpstr>Komposition</vt:lpstr>
      <vt:lpstr>Einführung in die Programmierung</vt:lpstr>
      <vt:lpstr>Themenüberblick</vt:lpstr>
      <vt:lpstr>Lernziele</vt:lpstr>
      <vt:lpstr>Eigenschaften der Vererbung</vt:lpstr>
      <vt:lpstr>Darstellung der Vererbung in der UML</vt:lpstr>
      <vt:lpstr>Darstellung der Vererbung in der UML</vt:lpstr>
      <vt:lpstr>Vererbung in Java</vt:lpstr>
      <vt:lpstr>Die Superklasse Object</vt:lpstr>
      <vt:lpstr>Sichtbarkeit von Methoden und Attributen</vt:lpstr>
      <vt:lpstr>Methoden überschreiben</vt:lpstr>
      <vt:lpstr>Weitere Modifier</vt:lpstr>
      <vt:lpstr>Bedeutung von this und super</vt:lpstr>
      <vt:lpstr>Narrowing cast</vt:lpstr>
      <vt:lpstr>Widening cast</vt:lpstr>
      <vt:lpstr>Polymorphie</vt:lpstr>
      <vt:lpstr>Einführung in die Programmierung</vt:lpstr>
      <vt:lpstr>Themenüberblick</vt:lpstr>
      <vt:lpstr>Lernziele</vt:lpstr>
      <vt:lpstr>Eigenschaften von Interfaces</vt:lpstr>
      <vt:lpstr>Implementierung von Interfaces</vt:lpstr>
      <vt:lpstr>Darstellung in der UML</vt:lpstr>
      <vt:lpstr>Polymorphie über Interfaces</vt:lpstr>
      <vt:lpstr>Kopieren von Objekten</vt:lpstr>
      <vt:lpstr>Literaturverzeichnis</vt:lpstr>
    </vt:vector>
  </TitlesOfParts>
  <Company>SAP</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Systemanalyse</dc:title>
  <dc:creator>d028357</dc:creator>
  <cp:lastModifiedBy>Berg-Neels, Matthias Uwe</cp:lastModifiedBy>
  <cp:revision>215</cp:revision>
  <dcterms:created xsi:type="dcterms:W3CDTF">2005-04-28T07:35:08Z</dcterms:created>
  <dcterms:modified xsi:type="dcterms:W3CDTF">2016-11-19T21:46:11Z</dcterms:modified>
</cp:coreProperties>
</file>