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22"/>
  </p:notesMasterIdLst>
  <p:handoutMasterIdLst>
    <p:handoutMasterId r:id="rId123"/>
  </p:handoutMasterIdLst>
  <p:sldIdLst>
    <p:sldId id="297" r:id="rId2"/>
    <p:sldId id="290" r:id="rId3"/>
    <p:sldId id="292" r:id="rId4"/>
    <p:sldId id="471" r:id="rId5"/>
    <p:sldId id="298" r:id="rId6"/>
    <p:sldId id="313" r:id="rId7"/>
    <p:sldId id="314" r:id="rId8"/>
    <p:sldId id="318" r:id="rId9"/>
    <p:sldId id="315" r:id="rId10"/>
    <p:sldId id="317" r:id="rId11"/>
    <p:sldId id="322" r:id="rId12"/>
    <p:sldId id="319" r:id="rId13"/>
    <p:sldId id="320" r:id="rId14"/>
    <p:sldId id="321" r:id="rId15"/>
    <p:sldId id="294" r:id="rId16"/>
    <p:sldId id="476" r:id="rId17"/>
    <p:sldId id="307" r:id="rId18"/>
    <p:sldId id="342" r:id="rId19"/>
    <p:sldId id="343" r:id="rId20"/>
    <p:sldId id="344" r:id="rId21"/>
    <p:sldId id="345" r:id="rId22"/>
    <p:sldId id="375" r:id="rId23"/>
    <p:sldId id="348" r:id="rId24"/>
    <p:sldId id="376" r:id="rId25"/>
    <p:sldId id="349" r:id="rId26"/>
    <p:sldId id="353" r:id="rId27"/>
    <p:sldId id="377" r:id="rId28"/>
    <p:sldId id="354" r:id="rId29"/>
    <p:sldId id="378" r:id="rId30"/>
    <p:sldId id="374" r:id="rId31"/>
    <p:sldId id="362" r:id="rId32"/>
    <p:sldId id="363" r:id="rId33"/>
    <p:sldId id="365" r:id="rId34"/>
    <p:sldId id="366" r:id="rId35"/>
    <p:sldId id="379" r:id="rId36"/>
    <p:sldId id="373" r:id="rId37"/>
    <p:sldId id="478" r:id="rId38"/>
    <p:sldId id="355" r:id="rId39"/>
    <p:sldId id="380" r:id="rId40"/>
    <p:sldId id="371" r:id="rId41"/>
    <p:sldId id="381" r:id="rId42"/>
    <p:sldId id="442" r:id="rId43"/>
    <p:sldId id="473" r:id="rId44"/>
    <p:sldId id="444" r:id="rId45"/>
    <p:sldId id="445" r:id="rId46"/>
    <p:sldId id="446" r:id="rId47"/>
    <p:sldId id="447" r:id="rId48"/>
    <p:sldId id="448" r:id="rId49"/>
    <p:sldId id="449" r:id="rId50"/>
    <p:sldId id="450" r:id="rId51"/>
    <p:sldId id="451" r:id="rId52"/>
    <p:sldId id="452" r:id="rId53"/>
    <p:sldId id="453" r:id="rId54"/>
    <p:sldId id="454" r:id="rId55"/>
    <p:sldId id="455" r:id="rId56"/>
    <p:sldId id="456" r:id="rId57"/>
    <p:sldId id="457" r:id="rId58"/>
    <p:sldId id="458" r:id="rId59"/>
    <p:sldId id="459" r:id="rId60"/>
    <p:sldId id="460" r:id="rId61"/>
    <p:sldId id="461" r:id="rId62"/>
    <p:sldId id="462" r:id="rId63"/>
    <p:sldId id="463" r:id="rId64"/>
    <p:sldId id="464" r:id="rId65"/>
    <p:sldId id="465" r:id="rId66"/>
    <p:sldId id="466" r:id="rId67"/>
    <p:sldId id="467" r:id="rId68"/>
    <p:sldId id="468" r:id="rId69"/>
    <p:sldId id="469" r:id="rId70"/>
    <p:sldId id="470" r:id="rId71"/>
    <p:sldId id="293" r:id="rId72"/>
    <p:sldId id="477" r:id="rId73"/>
    <p:sldId id="305" r:id="rId74"/>
    <p:sldId id="323" r:id="rId75"/>
    <p:sldId id="324" r:id="rId76"/>
    <p:sldId id="329" r:id="rId77"/>
    <p:sldId id="358" r:id="rId78"/>
    <p:sldId id="359" r:id="rId79"/>
    <p:sldId id="325" r:id="rId80"/>
    <p:sldId id="326" r:id="rId81"/>
    <p:sldId id="327" r:id="rId82"/>
    <p:sldId id="335" r:id="rId83"/>
    <p:sldId id="336" r:id="rId84"/>
    <p:sldId id="328" r:id="rId85"/>
    <p:sldId id="330" r:id="rId86"/>
    <p:sldId id="360" r:id="rId87"/>
    <p:sldId id="331" r:id="rId88"/>
    <p:sldId id="361" r:id="rId89"/>
    <p:sldId id="337" r:id="rId90"/>
    <p:sldId id="333" r:id="rId91"/>
    <p:sldId id="332" r:id="rId92"/>
    <p:sldId id="334" r:id="rId93"/>
    <p:sldId id="372" r:id="rId94"/>
    <p:sldId id="340" r:id="rId95"/>
    <p:sldId id="341" r:id="rId96"/>
    <p:sldId id="367" r:id="rId97"/>
    <p:sldId id="368" r:id="rId98"/>
    <p:sldId id="338" r:id="rId99"/>
    <p:sldId id="339" r:id="rId100"/>
    <p:sldId id="369" r:id="rId101"/>
    <p:sldId id="295" r:id="rId102"/>
    <p:sldId id="475" r:id="rId103"/>
    <p:sldId id="309" r:id="rId104"/>
    <p:sldId id="382" r:id="rId105"/>
    <p:sldId id="393" r:id="rId106"/>
    <p:sldId id="383" r:id="rId107"/>
    <p:sldId id="396" r:id="rId108"/>
    <p:sldId id="394" r:id="rId109"/>
    <p:sldId id="384" r:id="rId110"/>
    <p:sldId id="385" r:id="rId111"/>
    <p:sldId id="398" r:id="rId112"/>
    <p:sldId id="386" r:id="rId113"/>
    <p:sldId id="387" r:id="rId114"/>
    <p:sldId id="389" r:id="rId115"/>
    <p:sldId id="390" r:id="rId116"/>
    <p:sldId id="397" r:id="rId117"/>
    <p:sldId id="399" r:id="rId118"/>
    <p:sldId id="388" r:id="rId119"/>
    <p:sldId id="400" r:id="rId120"/>
    <p:sldId id="289" r:id="rId121"/>
  </p:sldIdLst>
  <p:sldSz cx="9144000" cy="6858000" type="screen4x3"/>
  <p:notesSz cx="7099300" cy="10234613"/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CCFF"/>
    <a:srgbClr val="666699"/>
    <a:srgbClr val="008000"/>
    <a:srgbClr val="FF0000"/>
    <a:srgbClr val="DDDDDD"/>
    <a:srgbClr val="C0C0C0"/>
    <a:srgbClr val="96969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 autoAdjust="0"/>
    <p:restoredTop sz="92821"/>
  </p:normalViewPr>
  <p:slideViewPr>
    <p:cSldViewPr snapToGrid="0">
      <p:cViewPr varScale="1">
        <p:scale>
          <a:sx n="160" d="100"/>
          <a:sy n="160" d="100"/>
        </p:scale>
        <p:origin x="2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notesViewPr>
    <p:cSldViewPr snapToGrid="0">
      <p:cViewPr varScale="1">
        <p:scale>
          <a:sx n="81" d="100"/>
          <a:sy n="81" d="100"/>
        </p:scale>
        <p:origin x="-1998" y="-6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handoutMaster" Target="handoutMasters/handoutMaster1.xml"/><Relationship Id="rId124" Type="http://schemas.openxmlformats.org/officeDocument/2006/relationships/presProps" Target="presProps.xml"/><Relationship Id="rId125" Type="http://schemas.openxmlformats.org/officeDocument/2006/relationships/viewProps" Target="viewProps.xml"/><Relationship Id="rId126" Type="http://schemas.openxmlformats.org/officeDocument/2006/relationships/theme" Target="theme/theme1.xml"/><Relationship Id="rId12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9.xml"/><Relationship Id="rId14" Type="http://schemas.openxmlformats.org/officeDocument/2006/relationships/slide" Target="slides/slide21.xml"/><Relationship Id="rId15" Type="http://schemas.openxmlformats.org/officeDocument/2006/relationships/slide" Target="slides/slide22.xml"/><Relationship Id="rId16" Type="http://schemas.openxmlformats.org/officeDocument/2006/relationships/slide" Target="slides/slide23.xml"/><Relationship Id="rId17" Type="http://schemas.openxmlformats.org/officeDocument/2006/relationships/slide" Target="slides/slide25.xml"/><Relationship Id="rId18" Type="http://schemas.openxmlformats.org/officeDocument/2006/relationships/slide" Target="slides/slide26.xml"/><Relationship Id="rId19" Type="http://schemas.openxmlformats.org/officeDocument/2006/relationships/slide" Target="slides/slide28.xml"/><Relationship Id="rId63" Type="http://schemas.openxmlformats.org/officeDocument/2006/relationships/slide" Target="slides/slide98.xml"/><Relationship Id="rId64" Type="http://schemas.openxmlformats.org/officeDocument/2006/relationships/slide" Target="slides/slide99.xml"/><Relationship Id="rId65" Type="http://schemas.openxmlformats.org/officeDocument/2006/relationships/slide" Target="slides/slide101.xml"/><Relationship Id="rId66" Type="http://schemas.openxmlformats.org/officeDocument/2006/relationships/slide" Target="slides/slide103.xml"/><Relationship Id="rId67" Type="http://schemas.openxmlformats.org/officeDocument/2006/relationships/slide" Target="slides/slide104.xml"/><Relationship Id="rId68" Type="http://schemas.openxmlformats.org/officeDocument/2006/relationships/slide" Target="slides/slide105.xml"/><Relationship Id="rId69" Type="http://schemas.openxmlformats.org/officeDocument/2006/relationships/slide" Target="slides/slide106.xml"/><Relationship Id="rId50" Type="http://schemas.openxmlformats.org/officeDocument/2006/relationships/slide" Target="slides/slide68.xml"/><Relationship Id="rId51" Type="http://schemas.openxmlformats.org/officeDocument/2006/relationships/slide" Target="slides/slide69.xml"/><Relationship Id="rId52" Type="http://schemas.openxmlformats.org/officeDocument/2006/relationships/slide" Target="slides/slide70.xml"/><Relationship Id="rId53" Type="http://schemas.openxmlformats.org/officeDocument/2006/relationships/slide" Target="slides/slide71.xml"/><Relationship Id="rId54" Type="http://schemas.openxmlformats.org/officeDocument/2006/relationships/slide" Target="slides/slide73.xml"/><Relationship Id="rId55" Type="http://schemas.openxmlformats.org/officeDocument/2006/relationships/slide" Target="slides/slide75.xml"/><Relationship Id="rId56" Type="http://schemas.openxmlformats.org/officeDocument/2006/relationships/slide" Target="slides/slide77.xml"/><Relationship Id="rId57" Type="http://schemas.openxmlformats.org/officeDocument/2006/relationships/slide" Target="slides/slide78.xml"/><Relationship Id="rId58" Type="http://schemas.openxmlformats.org/officeDocument/2006/relationships/slide" Target="slides/slide81.xml"/><Relationship Id="rId59" Type="http://schemas.openxmlformats.org/officeDocument/2006/relationships/slide" Target="slides/slide84.xml"/><Relationship Id="rId40" Type="http://schemas.openxmlformats.org/officeDocument/2006/relationships/slide" Target="slides/slide56.xml"/><Relationship Id="rId41" Type="http://schemas.openxmlformats.org/officeDocument/2006/relationships/slide" Target="slides/slide57.xml"/><Relationship Id="rId42" Type="http://schemas.openxmlformats.org/officeDocument/2006/relationships/slide" Target="slides/slide58.xml"/><Relationship Id="rId43" Type="http://schemas.openxmlformats.org/officeDocument/2006/relationships/slide" Target="slides/slide60.xml"/><Relationship Id="rId44" Type="http://schemas.openxmlformats.org/officeDocument/2006/relationships/slide" Target="slides/slide61.xml"/><Relationship Id="rId45" Type="http://schemas.openxmlformats.org/officeDocument/2006/relationships/slide" Target="slides/slide62.xml"/><Relationship Id="rId46" Type="http://schemas.openxmlformats.org/officeDocument/2006/relationships/slide" Target="slides/slide63.xml"/><Relationship Id="rId47" Type="http://schemas.openxmlformats.org/officeDocument/2006/relationships/slide" Target="slides/slide65.xml"/><Relationship Id="rId48" Type="http://schemas.openxmlformats.org/officeDocument/2006/relationships/slide" Target="slides/slide66.xml"/><Relationship Id="rId49" Type="http://schemas.openxmlformats.org/officeDocument/2006/relationships/slide" Target="slides/slide67.xml"/><Relationship Id="rId1" Type="http://schemas.openxmlformats.org/officeDocument/2006/relationships/slide" Target="slides/slide1.xml"/><Relationship Id="rId2" Type="http://schemas.openxmlformats.org/officeDocument/2006/relationships/slide" Target="slides/slide3.xml"/><Relationship Id="rId3" Type="http://schemas.openxmlformats.org/officeDocument/2006/relationships/slide" Target="slides/slide5.xml"/><Relationship Id="rId4" Type="http://schemas.openxmlformats.org/officeDocument/2006/relationships/slide" Target="slides/slide6.xml"/><Relationship Id="rId5" Type="http://schemas.openxmlformats.org/officeDocument/2006/relationships/slide" Target="slides/slide7.xml"/><Relationship Id="rId6" Type="http://schemas.openxmlformats.org/officeDocument/2006/relationships/slide" Target="slides/slide10.xml"/><Relationship Id="rId7" Type="http://schemas.openxmlformats.org/officeDocument/2006/relationships/slide" Target="slides/slide12.xml"/><Relationship Id="rId8" Type="http://schemas.openxmlformats.org/officeDocument/2006/relationships/slide" Target="slides/slide13.xml"/><Relationship Id="rId9" Type="http://schemas.openxmlformats.org/officeDocument/2006/relationships/slide" Target="slides/slide14.xml"/><Relationship Id="rId30" Type="http://schemas.openxmlformats.org/officeDocument/2006/relationships/slide" Target="slides/slide46.xml"/><Relationship Id="rId31" Type="http://schemas.openxmlformats.org/officeDocument/2006/relationships/slide" Target="slides/slide47.xml"/><Relationship Id="rId32" Type="http://schemas.openxmlformats.org/officeDocument/2006/relationships/slide" Target="slides/slide48.xml"/><Relationship Id="rId33" Type="http://schemas.openxmlformats.org/officeDocument/2006/relationships/slide" Target="slides/slide49.xml"/><Relationship Id="rId34" Type="http://schemas.openxmlformats.org/officeDocument/2006/relationships/slide" Target="slides/slide50.xml"/><Relationship Id="rId35" Type="http://schemas.openxmlformats.org/officeDocument/2006/relationships/slide" Target="slides/slide51.xml"/><Relationship Id="rId36" Type="http://schemas.openxmlformats.org/officeDocument/2006/relationships/slide" Target="slides/slide52.xml"/><Relationship Id="rId37" Type="http://schemas.openxmlformats.org/officeDocument/2006/relationships/slide" Target="slides/slide53.xml"/><Relationship Id="rId38" Type="http://schemas.openxmlformats.org/officeDocument/2006/relationships/slide" Target="slides/slide54.xml"/><Relationship Id="rId39" Type="http://schemas.openxmlformats.org/officeDocument/2006/relationships/slide" Target="slides/slide55.xml"/><Relationship Id="rId70" Type="http://schemas.openxmlformats.org/officeDocument/2006/relationships/slide" Target="slides/slide107.xml"/><Relationship Id="rId71" Type="http://schemas.openxmlformats.org/officeDocument/2006/relationships/slide" Target="slides/slide109.xml"/><Relationship Id="rId72" Type="http://schemas.openxmlformats.org/officeDocument/2006/relationships/slide" Target="slides/slide112.xml"/><Relationship Id="rId20" Type="http://schemas.openxmlformats.org/officeDocument/2006/relationships/slide" Target="slides/slide30.xml"/><Relationship Id="rId21" Type="http://schemas.openxmlformats.org/officeDocument/2006/relationships/slide" Target="slides/slide31.xml"/><Relationship Id="rId22" Type="http://schemas.openxmlformats.org/officeDocument/2006/relationships/slide" Target="slides/slide32.xml"/><Relationship Id="rId23" Type="http://schemas.openxmlformats.org/officeDocument/2006/relationships/slide" Target="slides/slide35.xml"/><Relationship Id="rId24" Type="http://schemas.openxmlformats.org/officeDocument/2006/relationships/slide" Target="slides/slide38.xml"/><Relationship Id="rId25" Type="http://schemas.openxmlformats.org/officeDocument/2006/relationships/slide" Target="slides/slide39.xml"/><Relationship Id="rId26" Type="http://schemas.openxmlformats.org/officeDocument/2006/relationships/slide" Target="slides/slide40.xml"/><Relationship Id="rId27" Type="http://schemas.openxmlformats.org/officeDocument/2006/relationships/slide" Target="slides/slide42.xml"/><Relationship Id="rId28" Type="http://schemas.openxmlformats.org/officeDocument/2006/relationships/slide" Target="slides/slide44.xml"/><Relationship Id="rId29" Type="http://schemas.openxmlformats.org/officeDocument/2006/relationships/slide" Target="slides/slide45.xml"/><Relationship Id="rId73" Type="http://schemas.openxmlformats.org/officeDocument/2006/relationships/slide" Target="slides/slide115.xml"/><Relationship Id="rId74" Type="http://schemas.openxmlformats.org/officeDocument/2006/relationships/slide" Target="slides/slide116.xml"/><Relationship Id="rId75" Type="http://schemas.openxmlformats.org/officeDocument/2006/relationships/slide" Target="slides/slide118.xml"/><Relationship Id="rId76" Type="http://schemas.openxmlformats.org/officeDocument/2006/relationships/slide" Target="slides/slide120.xml"/><Relationship Id="rId60" Type="http://schemas.openxmlformats.org/officeDocument/2006/relationships/slide" Target="slides/slide85.xml"/><Relationship Id="rId61" Type="http://schemas.openxmlformats.org/officeDocument/2006/relationships/slide" Target="slides/slide89.xml"/><Relationship Id="rId62" Type="http://schemas.openxmlformats.org/officeDocument/2006/relationships/slide" Target="slides/slide94.xml"/><Relationship Id="rId10" Type="http://schemas.openxmlformats.org/officeDocument/2006/relationships/slide" Target="slides/slide15.xml"/><Relationship Id="rId11" Type="http://schemas.openxmlformats.org/officeDocument/2006/relationships/slide" Target="slides/slide17.xml"/><Relationship Id="rId12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706800C-5B7C-EC49-B710-20504174D68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673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49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6BAF16A-CB4E-BA44-82EE-9E7DC07D2F2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80091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35A73C0-F9B0-F046-A161-664676B8C719}" type="slidenum">
              <a:rPr lang="de-DE" altLang="de-DE" sz="1300"/>
              <a:pPr eaLnBrk="1" hangingPunct="1"/>
              <a:t>25</a:t>
            </a:fld>
            <a:endParaRPr lang="de-DE" altLang="de-DE" sz="13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1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90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990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E0FFE0B-3A26-0341-8A51-A3C460047B90}" type="slidenum">
              <a:rPr lang="de-DE" altLang="de-DE" sz="1300"/>
              <a:pPr eaLnBrk="1" hangingPunct="1"/>
              <a:t>26</a:t>
            </a:fld>
            <a:endParaRPr lang="de-DE" altLang="de-DE" sz="13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2565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>
                  <a:defRPr/>
                </a:pPr>
                <a:endParaRPr lang="de-DE" sz="2400" b="0">
                  <a:latin typeface="Times New Roman" pitchFamily="18" charset="0"/>
                </a:endParaRPr>
              </a:p>
            </p:txBody>
          </p:sp>
        </p:grpSp>
      </p:grpSp>
      <p:sp>
        <p:nvSpPr>
          <p:cNvPr id="409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300">
                <a:solidFill>
                  <a:srgbClr val="FFFFFF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409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defRPr sz="2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tabLst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 Black" charset="0"/>
              </a:defRPr>
            </a:lvl1pPr>
          </a:lstStyle>
          <a:p>
            <a:fld id="{FBE7CD02-6135-8540-9FF4-5FAB45E37A1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88078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C0D4E5C6-0EEE-6446-83B4-7D07646F4EBE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7899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912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912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A6F18C7C-79DA-604E-81B3-709022604E74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767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657B830-7B58-F145-8920-CFFB4044F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626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A0D5D22-8980-094E-929F-3388FF54C8A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335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9799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7EE49A51-4598-C247-895A-27183AC61E7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4414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3326851C-BCD8-CB4C-9717-0CA6BCBFA91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71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B0355D5A-E47A-C644-9CDC-B0E441CD9215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56346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18D572BD-3865-CE4D-A546-FC1ED261F53D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2624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41F8EFC2-02D0-984B-BEFA-49720B8E1450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4658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altLang="de-DE"/>
              <a:t>2. Semester: Programmierung 2, Michael Lang	Folie </a:t>
            </a:r>
            <a:fld id="{E8977F43-E433-2C45-B941-26E2292E8891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92459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8400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800" b="0">
                <a:solidFill>
                  <a:srgbClr val="969696"/>
                </a:solidFill>
              </a:defRPr>
            </a:lvl1pPr>
          </a:lstStyle>
          <a:p>
            <a:r>
              <a:rPr lang="de-DE" altLang="de-DE"/>
              <a:t>2. Semester: Programmierung 2, Michael Lang	Folie </a:t>
            </a:r>
            <a:fld id="{02FC5F1D-D6D4-E24F-8CE9-1D0E8F7272F9}" type="slidenum">
              <a:rPr lang="de-DE" altLang="de-DE"/>
              <a:pPr/>
              <a:t>‹Nr.›</a:t>
            </a:fld>
            <a:endParaRPr lang="de-DE" altLang="de-DE"/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99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hlink"/>
                </a:solidFill>
              </a:endParaRPr>
            </a:p>
          </p:txBody>
        </p:sp>
        <p:sp>
          <p:nvSpPr>
            <p:cNvPr id="399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2400" b="0">
                <a:latin typeface="Times New Roman" pitchFamily="18" charset="0"/>
              </a:endParaRPr>
            </a:p>
          </p:txBody>
        </p:sp>
        <p:sp>
          <p:nvSpPr>
            <p:cNvPr id="399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  <p:sp>
          <p:nvSpPr>
            <p:cNvPr id="399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defRPr/>
              </a:pPr>
              <a:endParaRPr lang="de-DE" sz="1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05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Titelmasterformat durch Klicken bearbeiten</a:t>
            </a:r>
          </a:p>
        </p:txBody>
      </p:sp>
      <p:sp>
        <p:nvSpPr>
          <p:cNvPr id="205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2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" charset="2"/>
        <a:buChar char="t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charset="2"/>
        <a:buChar char="Þ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charset="2"/>
        <a:buChar char="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3" pitchFamily="18" charset="2"/>
        <a:buChar char="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Michael Lang</a:t>
            </a:r>
          </a:p>
        </p:txBody>
      </p:sp>
      <p:pic>
        <p:nvPicPr>
          <p:cNvPr id="4100" name="Picture 4" descr="JAVAbut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4419600"/>
            <a:ext cx="22002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A6CE845-8F10-2E49-ACFB-D4A181F36905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Ausnahmen behandeln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524000"/>
          </a:xfrm>
        </p:spPr>
        <p:txBody>
          <a:bodyPr/>
          <a:lstStyle/>
          <a:p>
            <a:pPr lvl="1" eaLnBrk="1" hangingPunct="1"/>
            <a:r>
              <a:rPr lang="de-DE" altLang="de-DE"/>
              <a:t>Überwachung des Codingbereichs, in dem Ausnahmen ausgelöst werden können</a:t>
            </a:r>
          </a:p>
          <a:p>
            <a:pPr lvl="1" eaLnBrk="1" hangingPunct="1"/>
            <a:r>
              <a:rPr lang="de-DE" altLang="de-DE"/>
              <a:t>spezieller Code zur Behandlung aufgetretener Ausnahmen</a:t>
            </a:r>
          </a:p>
        </p:txBody>
      </p:sp>
      <p:pic>
        <p:nvPicPr>
          <p:cNvPr id="13317" name="Picture 5" descr="365_java_07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50925"/>
            <a:ext cx="82296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457200" y="4495800"/>
            <a:ext cx="31416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/>
              <a:t>© Christian Ullenboom,Java ist auch eine Insel, 3.Auflage, S. 359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B096208-015A-5E4B-AC4C-A66C146562E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den Umgang mit ResourceBundle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467600" cy="4848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java.util.*;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BundleDemo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String bundleName = "DemoBundle";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Locale.setDefault(Locale.CHINA);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ResourceBundle bundle = ResourceBundle.getBundle(bundleName);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System.out.println(bundle.getString("alias"));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Locale.setDefault(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Locale("de"));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bundle = ResourceBundle.getBundle(bundleName);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System.out.println(bundle.getString("alias"));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Locale.setDefault(Locale.ENGLISH);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bundle = ResourceBundle.getBundle(bundleName);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System.out.println(bundle.getString("alias"));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(MissingResourceException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System.err.println(e.getMessage());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1981200" y="5675313"/>
            <a:ext cx="3276600" cy="649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der Standardtext.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die deutsche Variante.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This is the english version.</a:t>
            </a:r>
          </a:p>
        </p:txBody>
      </p:sp>
      <p:pic>
        <p:nvPicPr>
          <p:cNvPr id="10343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1676400"/>
            <a:ext cx="3209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3190875"/>
            <a:ext cx="320992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3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4724400"/>
            <a:ext cx="3200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33" name="Rectangle 10"/>
          <p:cNvSpPr>
            <a:spLocks noChangeArrowheads="1"/>
          </p:cNvSpPr>
          <p:nvPr/>
        </p:nvSpPr>
        <p:spPr bwMode="auto">
          <a:xfrm>
            <a:off x="3581400" y="2743200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434" name="Rectangle 11"/>
          <p:cNvSpPr>
            <a:spLocks noChangeArrowheads="1"/>
          </p:cNvSpPr>
          <p:nvPr/>
        </p:nvSpPr>
        <p:spPr bwMode="auto">
          <a:xfrm>
            <a:off x="3886200" y="3505200"/>
            <a:ext cx="38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435" name="Rectangle 13"/>
          <p:cNvSpPr>
            <a:spLocks noChangeArrowheads="1"/>
          </p:cNvSpPr>
          <p:nvPr/>
        </p:nvSpPr>
        <p:spPr bwMode="auto">
          <a:xfrm>
            <a:off x="3581400" y="4191000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03436" name="AutoShape 14"/>
          <p:cNvCxnSpPr>
            <a:cxnSpLocks noChangeShapeType="1"/>
            <a:stCxn id="103433" idx="3"/>
          </p:cNvCxnSpPr>
          <p:nvPr/>
        </p:nvCxnSpPr>
        <p:spPr bwMode="auto">
          <a:xfrm flipV="1">
            <a:off x="4114800" y="2252663"/>
            <a:ext cx="1666875" cy="604837"/>
          </a:xfrm>
          <a:prstGeom prst="bentConnector3">
            <a:avLst>
              <a:gd name="adj1" fmla="val 780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7" name="AutoShape 15"/>
          <p:cNvCxnSpPr>
            <a:cxnSpLocks noChangeShapeType="1"/>
            <a:stCxn id="103434" idx="3"/>
          </p:cNvCxnSpPr>
          <p:nvPr/>
        </p:nvCxnSpPr>
        <p:spPr bwMode="auto">
          <a:xfrm>
            <a:off x="4267200" y="3581400"/>
            <a:ext cx="1514475" cy="185738"/>
          </a:xfrm>
          <a:prstGeom prst="bentConnector3">
            <a:avLst>
              <a:gd name="adj1" fmla="val 755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8" name="AutoShape 16"/>
          <p:cNvCxnSpPr>
            <a:cxnSpLocks noChangeShapeType="1"/>
            <a:stCxn id="103435" idx="3"/>
          </p:cNvCxnSpPr>
          <p:nvPr/>
        </p:nvCxnSpPr>
        <p:spPr bwMode="auto">
          <a:xfrm>
            <a:off x="4267200" y="4305300"/>
            <a:ext cx="1514475" cy="990600"/>
          </a:xfrm>
          <a:prstGeom prst="bentConnector3">
            <a:avLst>
              <a:gd name="adj1" fmla="val 75579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Kapitel 5</a:t>
            </a:r>
            <a:br>
              <a:rPr lang="de-DE" altLang="de-DE"/>
            </a:br>
            <a:r>
              <a:rPr lang="de-DE" altLang="de-DE"/>
              <a:t>Optional: Threads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9FB1C00-6712-724D-9358-EA3CCC7E96B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105476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77" name="Freeform 4"/>
          <p:cNvSpPr>
            <a:spLocks/>
          </p:cNvSpPr>
          <p:nvPr/>
        </p:nvSpPr>
        <p:spPr bwMode="auto">
          <a:xfrm>
            <a:off x="395288" y="1470025"/>
            <a:ext cx="6400800" cy="4470400"/>
          </a:xfrm>
          <a:custGeom>
            <a:avLst/>
            <a:gdLst>
              <a:gd name="T0" fmla="*/ 0 w 4032"/>
              <a:gd name="T1" fmla="*/ 0 h 2816"/>
              <a:gd name="T2" fmla="*/ 3956 w 4032"/>
              <a:gd name="T3" fmla="*/ 855 h 2816"/>
              <a:gd name="T4" fmla="*/ 413 w 4032"/>
              <a:gd name="T5" fmla="*/ 1669 h 2816"/>
              <a:gd name="T6" fmla="*/ 4032 w 4032"/>
              <a:gd name="T7" fmla="*/ 2816 h 2816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16"/>
              <a:gd name="T14" fmla="*/ 4032 w 4032"/>
              <a:gd name="T15" fmla="*/ 2816 h 2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16">
                <a:moveTo>
                  <a:pt x="0" y="0"/>
                </a:moveTo>
                <a:cubicBezTo>
                  <a:pt x="660" y="142"/>
                  <a:pt x="3887" y="577"/>
                  <a:pt x="3956" y="855"/>
                </a:cubicBezTo>
                <a:cubicBezTo>
                  <a:pt x="4025" y="1133"/>
                  <a:pt x="400" y="1342"/>
                  <a:pt x="413" y="1669"/>
                </a:cubicBezTo>
                <a:cubicBezTo>
                  <a:pt x="426" y="1996"/>
                  <a:pt x="3278" y="2577"/>
                  <a:pt x="4032" y="281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5478" name="Text Box 5"/>
          <p:cNvSpPr txBox="1">
            <a:spLocks noChangeArrowheads="1"/>
          </p:cNvSpPr>
          <p:nvPr/>
        </p:nvSpPr>
        <p:spPr bwMode="auto">
          <a:xfrm>
            <a:off x="2025650" y="13970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Exception Handling</a:t>
            </a:r>
            <a:endParaRPr lang="de-DE" altLang="de-DE"/>
          </a:p>
        </p:txBody>
      </p:sp>
      <p:sp>
        <p:nvSpPr>
          <p:cNvPr id="105479" name="Text Box 6"/>
          <p:cNvSpPr txBox="1">
            <a:spLocks noChangeArrowheads="1"/>
          </p:cNvSpPr>
          <p:nvPr/>
        </p:nvSpPr>
        <p:spPr bwMode="auto">
          <a:xfrm>
            <a:off x="5329238" y="1989138"/>
            <a:ext cx="262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Collection Framework</a:t>
            </a:r>
            <a:endParaRPr lang="de-DE" altLang="de-DE"/>
          </a:p>
        </p:txBody>
      </p:sp>
      <p:sp>
        <p:nvSpPr>
          <p:cNvPr id="105480" name="Text Box 7"/>
          <p:cNvSpPr txBox="1">
            <a:spLocks noChangeArrowheads="1"/>
          </p:cNvSpPr>
          <p:nvPr/>
        </p:nvSpPr>
        <p:spPr bwMode="auto">
          <a:xfrm>
            <a:off x="4294188" y="334962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Swing</a:t>
            </a:r>
            <a:endParaRPr lang="de-DE" altLang="de-DE"/>
          </a:p>
        </p:txBody>
      </p:sp>
      <p:sp>
        <p:nvSpPr>
          <p:cNvPr id="105481" name="Text Box 8"/>
          <p:cNvSpPr txBox="1">
            <a:spLocks noChangeArrowheads="1"/>
          </p:cNvSpPr>
          <p:nvPr/>
        </p:nvSpPr>
        <p:spPr bwMode="auto">
          <a:xfrm>
            <a:off x="1293813" y="3949700"/>
            <a:ext cx="377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Input- &amp; Output-Stream</a:t>
            </a:r>
            <a:endParaRPr lang="de-DE" altLang="de-DE"/>
          </a:p>
        </p:txBody>
      </p:sp>
      <p:sp>
        <p:nvSpPr>
          <p:cNvPr id="105482" name="Text Box 9"/>
          <p:cNvSpPr txBox="1">
            <a:spLocks noChangeArrowheads="1"/>
          </p:cNvSpPr>
          <p:nvPr/>
        </p:nvSpPr>
        <p:spPr bwMode="auto">
          <a:xfrm>
            <a:off x="4400550" y="49418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Threads</a:t>
            </a:r>
            <a:endParaRPr lang="de-DE" altLang="de-DE"/>
          </a:p>
        </p:txBody>
      </p:sp>
      <p:sp>
        <p:nvSpPr>
          <p:cNvPr id="105483" name="Oval 10"/>
          <p:cNvSpPr>
            <a:spLocks noChangeArrowheads="1"/>
          </p:cNvSpPr>
          <p:nvPr/>
        </p:nvSpPr>
        <p:spPr bwMode="auto">
          <a:xfrm>
            <a:off x="1476375" y="14589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1</a:t>
            </a:r>
            <a:endParaRPr lang="de-DE" altLang="de-DE"/>
          </a:p>
        </p:txBody>
      </p:sp>
      <p:sp>
        <p:nvSpPr>
          <p:cNvPr id="105484" name="Oval 11"/>
          <p:cNvSpPr>
            <a:spLocks noChangeArrowheads="1"/>
          </p:cNvSpPr>
          <p:nvPr/>
        </p:nvSpPr>
        <p:spPr bwMode="auto">
          <a:xfrm>
            <a:off x="4852988" y="2022475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2</a:t>
            </a:r>
            <a:endParaRPr lang="de-DE" altLang="de-DE"/>
          </a:p>
        </p:txBody>
      </p:sp>
      <p:sp>
        <p:nvSpPr>
          <p:cNvPr id="105485" name="Oval 12"/>
          <p:cNvSpPr>
            <a:spLocks noChangeArrowheads="1"/>
          </p:cNvSpPr>
          <p:nvPr/>
        </p:nvSpPr>
        <p:spPr bwMode="auto">
          <a:xfrm>
            <a:off x="3779838" y="3175000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3</a:t>
            </a:r>
            <a:endParaRPr lang="de-DE" altLang="de-DE"/>
          </a:p>
        </p:txBody>
      </p:sp>
      <p:sp>
        <p:nvSpPr>
          <p:cNvPr id="105486" name="Oval 13"/>
          <p:cNvSpPr>
            <a:spLocks noChangeArrowheads="1"/>
          </p:cNvSpPr>
          <p:nvPr/>
        </p:nvSpPr>
        <p:spPr bwMode="auto">
          <a:xfrm>
            <a:off x="796925" y="38592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4</a:t>
            </a:r>
            <a:endParaRPr lang="de-DE" altLang="de-DE"/>
          </a:p>
        </p:txBody>
      </p:sp>
      <p:sp>
        <p:nvSpPr>
          <p:cNvPr id="105487" name="Oval 14"/>
          <p:cNvSpPr>
            <a:spLocks noChangeArrowheads="1"/>
          </p:cNvSpPr>
          <p:nvPr/>
        </p:nvSpPr>
        <p:spPr bwMode="auto">
          <a:xfrm>
            <a:off x="3851275" y="4986338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5</a:t>
            </a:r>
            <a:endParaRPr lang="de-DE" altLang="de-DE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3F1AD2E-961C-C745-B8EB-1FB03BB098D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Lernziele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Sie können den Unterschied zwischen Multi-Tasking und Multi-Threading erklären</a:t>
            </a:r>
          </a:p>
          <a:p>
            <a:pPr lvl="1" eaLnBrk="1" hangingPunct="1"/>
            <a:r>
              <a:rPr lang="de-DE" altLang="de-DE"/>
              <a:t>Sie können die wesentlichen Anwendungsgebiete von Threads aufzählen</a:t>
            </a:r>
          </a:p>
          <a:p>
            <a:pPr lvl="1" eaLnBrk="1" hangingPunct="1"/>
            <a:r>
              <a:rPr lang="de-DE" altLang="de-DE"/>
              <a:t>Sie können Threads erzeugen, starten und beenden</a:t>
            </a:r>
          </a:p>
          <a:p>
            <a:pPr lvl="1" eaLnBrk="1" hangingPunct="1"/>
            <a:r>
              <a:rPr lang="de-DE" altLang="de-DE"/>
              <a:t>Sie können die unterschiedlichen Zustände eines Threads benennen und erläutern</a:t>
            </a:r>
          </a:p>
          <a:p>
            <a:pPr lvl="1" eaLnBrk="1" hangingPunct="1"/>
            <a:r>
              <a:rPr lang="de-DE" altLang="de-DE"/>
              <a:t>Sie können Threads beim Zugriff auf gemeinsame Daten synchronisieren</a:t>
            </a:r>
          </a:p>
          <a:p>
            <a:pPr lvl="1" eaLnBrk="1" hangingPunct="1"/>
            <a:r>
              <a:rPr lang="de-DE" altLang="de-DE"/>
              <a:t>Sie haben das Consumer-Producer-Problem verstanden und können es implementieren</a:t>
            </a:r>
          </a:p>
          <a:p>
            <a:pPr lvl="1" eaLnBrk="1" hangingPunct="1"/>
            <a:r>
              <a:rPr lang="de-DE" altLang="de-DE"/>
              <a:t>Sie können Threads als Dämonen kennzeichnen</a:t>
            </a:r>
          </a:p>
        </p:txBody>
      </p:sp>
      <p:pic>
        <p:nvPicPr>
          <p:cNvPr id="106501" name="Picture 4" descr="j0384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24425"/>
            <a:ext cx="17922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F795A364-7665-1944-AF38-0E8C0D01E8F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Grundlegende Begriffe zu Threads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moderne Betriebssysteme scheinen Programme parallel auszuführen -&gt; Multi-Tasking</a:t>
            </a:r>
          </a:p>
          <a:p>
            <a:pPr lvl="1" eaLnBrk="1" hangingPunct="1"/>
            <a:r>
              <a:rPr lang="de-DE" altLang="de-DE"/>
              <a:t>Multi-Tasking: bei Rechnern mit einem Prozessor wird zwischen Prozessen (Programme, Daten in festem Speicheradressraum, Ressourcen) in kurzen Zeitabständen umgeschaltet</a:t>
            </a:r>
          </a:p>
          <a:p>
            <a:pPr lvl="1" eaLnBrk="1" hangingPunct="1"/>
            <a:r>
              <a:rPr lang="de-DE" altLang="de-DE"/>
              <a:t>die Umschaltung wird vom Scheduler übernommen</a:t>
            </a:r>
          </a:p>
          <a:p>
            <a:pPr lvl="1" eaLnBrk="1" hangingPunct="1"/>
            <a:r>
              <a:rPr lang="de-DE" altLang="de-DE"/>
              <a:t>der Anwender nimmt eine Quasi-Parallelität der Abarbeitung war</a:t>
            </a:r>
          </a:p>
          <a:p>
            <a:pPr lvl="1" eaLnBrk="1" hangingPunct="1"/>
            <a:r>
              <a:rPr lang="de-DE" altLang="de-DE"/>
              <a:t>Ziel: Quasi-Parallelität nicht nur auf Betriebssystemebene, sondern innerhalb eines Programms zur Verfügung zu haben</a:t>
            </a:r>
          </a:p>
          <a:p>
            <a:pPr lvl="1" eaLnBrk="1" hangingPunct="1"/>
            <a:r>
              <a:rPr lang="de-DE" altLang="de-DE"/>
              <a:t>Java unterstützt nebenläufige Programmierung über Threads</a:t>
            </a:r>
          </a:p>
          <a:p>
            <a:pPr lvl="1" eaLnBrk="1" hangingPunct="1"/>
            <a:r>
              <a:rPr lang="de-DE" altLang="de-DE"/>
              <a:t>Threads laufen innerhalb eines Prozesses und somit innerhalb eines festen Speicherbereichs -&gt; Zugriff auf öffentliche Attribute möglich</a:t>
            </a:r>
          </a:p>
          <a:p>
            <a:pPr lvl="1" eaLnBrk="1" hangingPunct="1"/>
            <a:r>
              <a:rPr lang="de-DE" altLang="de-DE"/>
              <a:t>falls das Betriebssystem kein Multi-Threading unterstützt, simuliert die JVM die Parallelität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D624D17-7CC8-A240-9DFD-DABE93995F8B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Anwendungsgebiete von Threads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gleichzeitige Nutzung unterschiedlicher Hardware-Ressourcen</a:t>
            </a:r>
          </a:p>
          <a:p>
            <a:pPr lvl="2" eaLnBrk="1" hangingPunct="1"/>
            <a:r>
              <a:rPr lang="de-DE" altLang="de-DE"/>
              <a:t>Hauptspeicherzugriffe</a:t>
            </a:r>
          </a:p>
          <a:p>
            <a:pPr lvl="2" eaLnBrk="1" hangingPunct="1"/>
            <a:r>
              <a:rPr lang="de-DE" altLang="de-DE"/>
              <a:t>Prozessor</a:t>
            </a:r>
          </a:p>
          <a:p>
            <a:pPr lvl="2" eaLnBrk="1" hangingPunct="1"/>
            <a:r>
              <a:rPr lang="de-DE" altLang="de-DE"/>
              <a:t>Dateioperationen</a:t>
            </a:r>
          </a:p>
          <a:p>
            <a:pPr lvl="2" eaLnBrk="1" hangingPunct="1"/>
            <a:r>
              <a:rPr lang="de-DE" altLang="de-DE"/>
              <a:t>Festplatte</a:t>
            </a:r>
          </a:p>
          <a:p>
            <a:pPr lvl="2" eaLnBrk="1" hangingPunct="1"/>
            <a:r>
              <a:rPr lang="de-DE" altLang="de-DE"/>
              <a:t>Datenbankzugriff</a:t>
            </a:r>
          </a:p>
          <a:p>
            <a:pPr lvl="2" eaLnBrk="1" hangingPunct="1"/>
            <a:r>
              <a:rPr lang="de-DE" altLang="de-DE"/>
              <a:t>Server, Netzwerkverbindung </a:t>
            </a:r>
          </a:p>
          <a:p>
            <a:pPr lvl="1" eaLnBrk="1" hangingPunct="1"/>
            <a:r>
              <a:rPr lang="de-DE" altLang="de-DE"/>
              <a:t>Steigerung der Verarbeitungsgeschwindigkeit</a:t>
            </a:r>
          </a:p>
          <a:p>
            <a:pPr lvl="1" eaLnBrk="1" hangingPunct="1"/>
            <a:r>
              <a:rPr lang="de-DE" altLang="de-DE"/>
              <a:t>Anwendungsbeispiele für Threads</a:t>
            </a:r>
          </a:p>
          <a:p>
            <a:pPr lvl="2" eaLnBrk="1" hangingPunct="1"/>
            <a:r>
              <a:rPr lang="de-DE" altLang="de-DE"/>
              <a:t>Öffnen eines Fensters und Öffnen bzw. Lesen einer Datei</a:t>
            </a:r>
          </a:p>
          <a:p>
            <a:pPr lvl="2" eaLnBrk="1" hangingPunct="1"/>
            <a:r>
              <a:rPr lang="de-DE" altLang="de-DE"/>
              <a:t>Lesen von Daten aus einer Datei und Analyse bereits geladener Daten</a:t>
            </a:r>
          </a:p>
          <a:p>
            <a:pPr lvl="2" eaLnBrk="1" hangingPunct="1"/>
            <a:r>
              <a:rPr lang="de-DE" altLang="de-DE"/>
              <a:t>Analyse neu gelesener Daten und Speichern von alten Daten in Dateien</a:t>
            </a:r>
          </a:p>
          <a:p>
            <a:pPr lvl="2" eaLnBrk="1" hangingPunct="1"/>
            <a:r>
              <a:rPr lang="de-DE" altLang="de-DE"/>
              <a:t>typisches Beispiel: Consumer-Producer-Problematik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56E5DD4-B8E7-3746-B992-CF2964F7549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Threads erzeugen und starten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Zwei Alternativen zur Erzeugung von Threads</a:t>
            </a:r>
          </a:p>
          <a:p>
            <a:pPr lvl="1" eaLnBrk="1" hangingPunct="1"/>
            <a:r>
              <a:rPr lang="de-DE" altLang="de-DE"/>
              <a:t>Ableiten von der Klasse Thread aus dem Package java.lang</a:t>
            </a:r>
          </a:p>
          <a:p>
            <a:pPr lvl="1" eaLnBrk="1" hangingPunct="1"/>
            <a:r>
              <a:rPr lang="de-DE" altLang="de-DE"/>
              <a:t>Implementieren des Interfaces Runnable aus dem Package java.lang</a:t>
            </a:r>
          </a:p>
          <a:p>
            <a:pPr lvl="1" eaLnBrk="1" hangingPunct="1"/>
            <a:r>
              <a:rPr lang="de-DE" altLang="de-DE"/>
              <a:t>in beiden Fällen muss die Instanzenmethode run() überschrieben bzw. implementiert werden</a:t>
            </a:r>
          </a:p>
          <a:p>
            <a:pPr eaLnBrk="1" hangingPunct="1"/>
            <a:r>
              <a:rPr lang="de-DE" altLang="de-DE"/>
              <a:t>Starten von Threads</a:t>
            </a:r>
          </a:p>
          <a:p>
            <a:pPr lvl="1" eaLnBrk="1" hangingPunct="1"/>
            <a:r>
              <a:rPr lang="de-DE" altLang="de-DE"/>
              <a:t>Instanziieren einer Referenzvariable zu einer Klasse die von Thread abgeleitet ist oder das Interface Runnable implementiert</a:t>
            </a:r>
          </a:p>
          <a:p>
            <a:pPr lvl="1" eaLnBrk="1" hangingPunct="1"/>
            <a:r>
              <a:rPr lang="de-DE" altLang="de-DE"/>
              <a:t>Aufruf der Methode start() über die Referenzvariable</a:t>
            </a:r>
          </a:p>
          <a:p>
            <a:pPr lvl="1" eaLnBrk="1" hangingPunct="1"/>
            <a:r>
              <a:rPr lang="de-DE" altLang="de-DE"/>
              <a:t>die Methode start() ruft implizit die Methode run()</a:t>
            </a:r>
          </a:p>
          <a:p>
            <a:pPr lvl="1" eaLnBrk="1" hangingPunct="1"/>
            <a:r>
              <a:rPr lang="de-DE" altLang="de-DE"/>
              <a:t>nach Abarbeitung der run()-Methode wird der Thread auf Betriebssystem-Ebene von der JVM zerstört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BA25A7D5-A890-B249-93B6-8E2EF4AD47D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05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Weitere Aspekte im Umgang mit Threads</a:t>
            </a:r>
          </a:p>
        </p:txBody>
      </p:sp>
      <p:sp>
        <p:nvSpPr>
          <p:cNvPr id="1105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Unterschiede beim Starten über start() oder run()</a:t>
            </a:r>
          </a:p>
          <a:p>
            <a:pPr lvl="1" eaLnBrk="1" hangingPunct="1"/>
            <a:r>
              <a:rPr lang="de-DE" altLang="de-DE"/>
              <a:t>kaum Unterschiede für den Anwender erkennbar</a:t>
            </a:r>
          </a:p>
          <a:p>
            <a:pPr lvl="1" eaLnBrk="1" hangingPunct="1"/>
            <a:r>
              <a:rPr lang="de-DE" altLang="de-DE"/>
              <a:t>beim Starten der Threads über start() erfolgt eine nebenläufige Abarbeitung der einzelnen Threads</a:t>
            </a:r>
          </a:p>
          <a:p>
            <a:pPr lvl="1" eaLnBrk="1" hangingPunct="1"/>
            <a:r>
              <a:rPr lang="de-DE" altLang="de-DE"/>
              <a:t>beim Starten über run() erfolgt die Abarbeitung der run()-Methoden sequentiell</a:t>
            </a:r>
          </a:p>
          <a:p>
            <a:pPr lvl="1" eaLnBrk="1" hangingPunct="1"/>
            <a:endParaRPr lang="de-DE" altLang="de-DE"/>
          </a:p>
          <a:p>
            <a:pPr eaLnBrk="1" hangingPunct="1"/>
            <a:r>
              <a:rPr lang="de-DE" altLang="de-DE"/>
              <a:t>Thread-Klassen über Runnable oder Thread erzeugen</a:t>
            </a:r>
          </a:p>
          <a:p>
            <a:pPr lvl="1" eaLnBrk="1" hangingPunct="1"/>
            <a:r>
              <a:rPr lang="de-DE" altLang="de-DE"/>
              <a:t>Einschränkung ist die Einfachvererbung in Java</a:t>
            </a:r>
          </a:p>
          <a:p>
            <a:pPr lvl="1" eaLnBrk="1" hangingPunct="1"/>
            <a:r>
              <a:rPr lang="de-DE" altLang="de-DE"/>
              <a:t>Implementierung von Runnable sinnvoll, wenn von einer Super-Klasse ungleich Thread abgeleitet werden soll</a:t>
            </a:r>
          </a:p>
          <a:p>
            <a:pPr lvl="1" eaLnBrk="1" hangingPunct="1"/>
            <a:r>
              <a:rPr lang="de-DE" altLang="de-DE"/>
              <a:t>existieren keine weiteren Super-Klassen, kann von Thread abgeleitet werden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342D207-758B-0447-B6D9-9B7E794183D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16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Threads erzeugen und starten</a:t>
            </a:r>
          </a:p>
        </p:txBody>
      </p:sp>
      <p:sp>
        <p:nvSpPr>
          <p:cNvPr id="111620" name="Text Box 1028"/>
          <p:cNvSpPr txBox="1">
            <a:spLocks noChangeArrowheads="1"/>
          </p:cNvSpPr>
          <p:nvPr/>
        </p:nvSpPr>
        <p:spPr bwMode="auto">
          <a:xfrm>
            <a:off x="457200" y="1143000"/>
            <a:ext cx="6629400" cy="21097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Hase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name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Hase(String name)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.name = 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for 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i = 0; i &lt; 100; i++){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System.out.println(name + " futtert eine Karotte!");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1621" name="Text Box 1029"/>
          <p:cNvSpPr txBox="1">
            <a:spLocks noChangeArrowheads="1"/>
          </p:cNvSpPr>
          <p:nvPr/>
        </p:nvSpPr>
        <p:spPr bwMode="auto">
          <a:xfrm>
            <a:off x="1676400" y="2767013"/>
            <a:ext cx="5791200" cy="21097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Hamster </a:t>
            </a:r>
            <a:r>
              <a:rPr lang="de-DE" altLang="de-DE" sz="1200">
                <a:latin typeface="Times New Roman" charset="0"/>
              </a:rPr>
              <a:t>implements </a:t>
            </a:r>
            <a:r>
              <a:rPr lang="de-DE" altLang="de-DE" sz="1200" b="0">
                <a:latin typeface="Times New Roman" charset="0"/>
              </a:rPr>
              <a:t>Runnable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name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Hamster(String name)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.name = 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for 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i = 0; i &lt; 100; i++){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System.out.println(name + " futtert eine Karotte!");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1622" name="Text Box 1031"/>
          <p:cNvSpPr txBox="1">
            <a:spLocks noChangeArrowheads="1"/>
          </p:cNvSpPr>
          <p:nvPr/>
        </p:nvSpPr>
        <p:spPr bwMode="auto">
          <a:xfrm>
            <a:off x="2895600" y="4427538"/>
            <a:ext cx="5791200" cy="17446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DemoThreads1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Hase hase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Hase("Bugs Bunny");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Hamster hamster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Hamster("Roger Rabbit");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Thread runThread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Thread(hamster);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hase.start();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runThread.start();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1623" name="Text Box 1030"/>
          <p:cNvSpPr txBox="1">
            <a:spLocks noChangeArrowheads="1"/>
          </p:cNvSpPr>
          <p:nvPr/>
        </p:nvSpPr>
        <p:spPr bwMode="auto">
          <a:xfrm>
            <a:off x="5257800" y="2057400"/>
            <a:ext cx="3581400" cy="1562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Roger Rabbit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Roger Rabbit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EFB2927-53B6-864E-9B5D-39ACA4C6CF8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109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Unterschiedliche Zustände eines Threads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es wird ein neues Thread-Objekt erzeugt, welches sich im Status new befindet</a:t>
            </a:r>
          </a:p>
          <a:p>
            <a:pPr lvl="1" eaLnBrk="1" hangingPunct="1"/>
            <a:r>
              <a:rPr lang="de-DE" altLang="de-DE"/>
              <a:t>mit der Methode start() wird der Thread in den Status ready versetzt, bis der Scheduler ihn in den Status running versetzt</a:t>
            </a:r>
          </a:p>
          <a:p>
            <a:pPr lvl="1" eaLnBrk="1" hangingPunct="1"/>
            <a:r>
              <a:rPr lang="de-DE" altLang="de-DE"/>
              <a:t>der Status running kann unterbrochen werden</a:t>
            </a:r>
          </a:p>
          <a:p>
            <a:pPr lvl="2" eaLnBrk="1" hangingPunct="1"/>
            <a:r>
              <a:rPr lang="de-DE" altLang="de-DE"/>
              <a:t>run() wird beendet (z.B. Auslösen einer Ausnahme, return-Anweisung,etc.) und der Thread gelangt in den Status dead</a:t>
            </a:r>
          </a:p>
          <a:p>
            <a:pPr lvl="2" eaLnBrk="1" hangingPunct="1"/>
            <a:r>
              <a:rPr lang="de-DE" altLang="de-DE"/>
              <a:t>der Thread kann  das CPU-Nutzungsrecht mit der Methode yield() abgeben und ist selbst im Status ready</a:t>
            </a:r>
          </a:p>
          <a:p>
            <a:pPr lvl="2" eaLnBrk="1" hangingPunct="1"/>
            <a:r>
              <a:rPr lang="de-DE" altLang="de-DE"/>
              <a:t>der Scheduler unterbricht den aktiven Thread und der Status des Thread ist ready</a:t>
            </a:r>
          </a:p>
          <a:p>
            <a:pPr lvl="2" eaLnBrk="1" hangingPunct="1"/>
            <a:r>
              <a:rPr lang="de-DE" altLang="de-DE"/>
              <a:t>ein Thread kann durch Warten auf andere Threads oder durch die sleep()-Methode auf den Status blocked gesetzt werden</a:t>
            </a:r>
          </a:p>
          <a:p>
            <a:pPr lvl="1" eaLnBrk="1" hangingPunct="1"/>
            <a:r>
              <a:rPr lang="de-DE" altLang="de-DE"/>
              <a:t>der Status dead kann auch von außen erzwungen werden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1F7D50D-A59D-6143-996E-D534498A2B02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43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Ausnahmen behandeln</a:t>
            </a:r>
          </a:p>
        </p:txBody>
      </p:sp>
      <p:sp>
        <p:nvSpPr>
          <p:cNvPr id="14340" name="Text Box 1028"/>
          <p:cNvSpPr txBox="1">
            <a:spLocks noChangeArrowheads="1"/>
          </p:cNvSpPr>
          <p:nvPr/>
        </p:nvSpPr>
        <p:spPr bwMode="auto">
          <a:xfrm>
            <a:off x="3143250" y="1600200"/>
            <a:ext cx="5467350" cy="44831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TankLeerDemo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Auto bmw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Auto(0, 35487);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bmw.fahren();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(TankLeer e1)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System.out.println(e1.getMessage());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System.out.println(e1.toString());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e1.printStackTrace();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(Exception e2)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e2.printStackTrace();</a:t>
            </a:r>
            <a:endParaRPr lang="de-DE" altLang="de-DE" sz="120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   </a:t>
            </a:r>
            <a:r>
              <a:rPr lang="de-DE" altLang="de-DE" sz="1200">
                <a:latin typeface="Times New Roman" charset="0"/>
              </a:rPr>
              <a:t>finally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</a:t>
            </a:r>
            <a:r>
              <a:rPr lang="de-DE" altLang="de-DE" sz="1200" b="0">
                <a:solidFill>
                  <a:srgbClr val="0000FF"/>
                </a:solidFill>
                <a:latin typeface="Times New Roman" charset="0"/>
              </a:rPr>
              <a:t>"Der neue Kilometerstand: "</a:t>
            </a:r>
            <a:r>
              <a:rPr lang="de-DE" altLang="de-DE" sz="1200" b="0">
                <a:latin typeface="Times New Roman" charset="0"/>
              </a:rPr>
              <a:t> + 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	bmw.getKmCount());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4341" name="AutoShape 1029"/>
          <p:cNvSpPr>
            <a:spLocks noChangeArrowheads="1"/>
          </p:cNvSpPr>
          <p:nvPr/>
        </p:nvSpPr>
        <p:spPr bwMode="auto">
          <a:xfrm flipH="1">
            <a:off x="5562600" y="28194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342" name="Text Box 1030"/>
          <p:cNvSpPr txBox="1">
            <a:spLocks noChangeArrowheads="1"/>
          </p:cNvSpPr>
          <p:nvPr/>
        </p:nvSpPr>
        <p:spPr bwMode="auto">
          <a:xfrm>
            <a:off x="533400" y="3276600"/>
            <a:ext cx="20574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00FF"/>
                </a:solidFill>
              </a:rPr>
              <a:t>catch</a:t>
            </a:r>
            <a:r>
              <a:rPr lang="de-DE" altLang="de-DE" sz="1400" b="0">
                <a:solidFill>
                  <a:srgbClr val="0000FF"/>
                </a:solidFill>
              </a:rPr>
              <a:t> beendet die Überwachung und fängt mögliche Ausnahmen auf</a:t>
            </a:r>
            <a:endParaRPr lang="de-DE" altLang="de-DE" sz="1400" b="0" i="1">
              <a:solidFill>
                <a:srgbClr val="0000FF"/>
              </a:solidFill>
            </a:endParaRPr>
          </a:p>
        </p:txBody>
      </p:sp>
      <p:sp>
        <p:nvSpPr>
          <p:cNvPr id="14343" name="Text Box 1033"/>
          <p:cNvSpPr txBox="1">
            <a:spLocks noChangeArrowheads="1"/>
          </p:cNvSpPr>
          <p:nvPr/>
        </p:nvSpPr>
        <p:spPr bwMode="auto">
          <a:xfrm>
            <a:off x="533400" y="1600200"/>
            <a:ext cx="20574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FF0000"/>
                </a:solidFill>
              </a:rPr>
              <a:t>try </a:t>
            </a:r>
            <a:r>
              <a:rPr lang="de-DE" altLang="de-DE" sz="1400" b="0">
                <a:solidFill>
                  <a:srgbClr val="FF0000"/>
                </a:solidFill>
              </a:rPr>
              <a:t>markiert den Beginn des Über-wachungsbereichs</a:t>
            </a:r>
          </a:p>
        </p:txBody>
      </p:sp>
      <p:sp>
        <p:nvSpPr>
          <p:cNvPr id="14344" name="Text Box 1034"/>
          <p:cNvSpPr txBox="1">
            <a:spLocks noChangeArrowheads="1"/>
          </p:cNvSpPr>
          <p:nvPr/>
        </p:nvSpPr>
        <p:spPr bwMode="auto">
          <a:xfrm>
            <a:off x="533400" y="5067300"/>
            <a:ext cx="20574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8000"/>
                </a:solidFill>
              </a:rPr>
              <a:t>finally</a:t>
            </a:r>
            <a:r>
              <a:rPr lang="de-DE" altLang="de-DE" sz="1400" b="0">
                <a:solidFill>
                  <a:srgbClr val="008000"/>
                </a:solidFill>
              </a:rPr>
              <a:t> wird unabhängig vom Auftreten von Ausnahmen ausgeführt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sp>
        <p:nvSpPr>
          <p:cNvPr id="14345" name="Rectangle 1038"/>
          <p:cNvSpPr>
            <a:spLocks noChangeArrowheads="1"/>
          </p:cNvSpPr>
          <p:nvPr/>
        </p:nvSpPr>
        <p:spPr bwMode="auto">
          <a:xfrm>
            <a:off x="4114800" y="2743200"/>
            <a:ext cx="38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346" name="Rectangle 1039"/>
          <p:cNvSpPr>
            <a:spLocks noChangeArrowheads="1"/>
          </p:cNvSpPr>
          <p:nvPr/>
        </p:nvSpPr>
        <p:spPr bwMode="auto">
          <a:xfrm>
            <a:off x="4191000" y="31242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347" name="Rectangle 1040"/>
          <p:cNvSpPr>
            <a:spLocks noChangeArrowheads="1"/>
          </p:cNvSpPr>
          <p:nvPr/>
        </p:nvSpPr>
        <p:spPr bwMode="auto">
          <a:xfrm>
            <a:off x="4191000" y="38100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4348" name="Rectangle 1041"/>
          <p:cNvSpPr>
            <a:spLocks noChangeArrowheads="1"/>
          </p:cNvSpPr>
          <p:nvPr/>
        </p:nvSpPr>
        <p:spPr bwMode="auto">
          <a:xfrm>
            <a:off x="4267200" y="4572000"/>
            <a:ext cx="45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4349" name="AutoShape 1043"/>
          <p:cNvCxnSpPr>
            <a:cxnSpLocks noChangeShapeType="1"/>
            <a:stCxn id="14343" idx="3"/>
            <a:endCxn id="14345" idx="1"/>
          </p:cNvCxnSpPr>
          <p:nvPr/>
        </p:nvCxnSpPr>
        <p:spPr bwMode="auto">
          <a:xfrm>
            <a:off x="2590800" y="1970088"/>
            <a:ext cx="1524000" cy="887412"/>
          </a:xfrm>
          <a:prstGeom prst="bentConnector3">
            <a:avLst>
              <a:gd name="adj1" fmla="val 2573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046"/>
          <p:cNvCxnSpPr>
            <a:cxnSpLocks noChangeShapeType="1"/>
            <a:stCxn id="14342" idx="3"/>
            <a:endCxn id="14347" idx="1"/>
          </p:cNvCxnSpPr>
          <p:nvPr/>
        </p:nvCxnSpPr>
        <p:spPr bwMode="auto">
          <a:xfrm>
            <a:off x="2590800" y="3752850"/>
            <a:ext cx="1600200" cy="171450"/>
          </a:xfrm>
          <a:prstGeom prst="bentConnector3">
            <a:avLst>
              <a:gd name="adj1" fmla="val 23514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047"/>
          <p:cNvCxnSpPr>
            <a:cxnSpLocks noChangeShapeType="1"/>
            <a:stCxn id="14344" idx="3"/>
            <a:endCxn id="14348" idx="1"/>
          </p:cNvCxnSpPr>
          <p:nvPr/>
        </p:nvCxnSpPr>
        <p:spPr bwMode="auto">
          <a:xfrm flipV="1">
            <a:off x="2590800" y="4686300"/>
            <a:ext cx="1676400" cy="750888"/>
          </a:xfrm>
          <a:prstGeom prst="bentConnector3">
            <a:avLst>
              <a:gd name="adj1" fmla="val 22912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2" name="AutoShape 1049"/>
          <p:cNvCxnSpPr>
            <a:cxnSpLocks noChangeShapeType="1"/>
            <a:stCxn id="14342" idx="3"/>
            <a:endCxn id="14346" idx="1"/>
          </p:cNvCxnSpPr>
          <p:nvPr/>
        </p:nvCxnSpPr>
        <p:spPr bwMode="auto">
          <a:xfrm flipV="1">
            <a:off x="2590800" y="3238500"/>
            <a:ext cx="1600200" cy="514350"/>
          </a:xfrm>
          <a:prstGeom prst="bentConnector3">
            <a:avLst>
              <a:gd name="adj1" fmla="val 23310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9900270-EDF2-1D4B-B878-FF128611370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Threads von außen beenden (alte Technik)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6248400" cy="3752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Hase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name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boolean </a:t>
            </a:r>
            <a:r>
              <a:rPr lang="de-DE" altLang="de-DE" sz="1200" b="0">
                <a:latin typeface="Times New Roman" charset="0"/>
              </a:rPr>
              <a:t>aktiv = 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  <a:r>
              <a:rPr lang="de-DE" altLang="de-DE" sz="1200" b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for 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i = 0; i &lt; 100; i++){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(!nochAktiv())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System.out.println("Hase ist satt!");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</a:t>
            </a:r>
            <a:r>
              <a:rPr lang="de-DE" altLang="de-DE" sz="1200">
                <a:latin typeface="Times New Roman" charset="0"/>
              </a:rPr>
              <a:t>return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System.out.println(name + " futtert eine Karotte!");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boolean </a:t>
            </a:r>
            <a:r>
              <a:rPr lang="de-DE" altLang="de-DE" sz="1200" b="0">
                <a:latin typeface="Times New Roman" charset="0"/>
              </a:rPr>
              <a:t>nochAktiv()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 </a:t>
            </a:r>
            <a:r>
              <a:rPr lang="de-DE" altLang="de-DE" sz="1200" b="0">
                <a:latin typeface="Times New Roman" charset="0"/>
              </a:rPr>
              <a:t>aktiv;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deaktivieren()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aktiv =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895600" y="3276600"/>
            <a:ext cx="4343400" cy="21097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DemoThreads2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Hase hase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Hase("Bugs Bunny");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Hamster hamster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Hamster("Roger Rabbit");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Thread runThread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Thread(hamster);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hase.start();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runThread.start();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hase.deaktivieren();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5257800" y="4495800"/>
            <a:ext cx="3429000" cy="1014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Bugs Bunny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Roger Rabbit futtert eine Karotte!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Hase ist satt!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Roger Rabbit futtert eine Karotte!</a:t>
            </a:r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533400" y="5661025"/>
            <a:ext cx="17526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Attribut, dass den Zustand des Threads beschreibt</a:t>
            </a:r>
          </a:p>
        </p:txBody>
      </p:sp>
      <p:sp>
        <p:nvSpPr>
          <p:cNvPr id="113672" name="Text Box 8"/>
          <p:cNvSpPr txBox="1">
            <a:spLocks noChangeArrowheads="1"/>
          </p:cNvSpPr>
          <p:nvPr/>
        </p:nvSpPr>
        <p:spPr bwMode="auto">
          <a:xfrm>
            <a:off x="4876800" y="5638800"/>
            <a:ext cx="25146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sobald der Thread deaktiviert wurde, wird die Methode </a:t>
            </a:r>
            <a:r>
              <a:rPr lang="de-DE" altLang="de-DE" sz="1400" b="0" i="1">
                <a:solidFill>
                  <a:srgbClr val="FF0000"/>
                </a:solidFill>
              </a:rPr>
              <a:t>run()</a:t>
            </a:r>
            <a:r>
              <a:rPr lang="de-DE" altLang="de-DE" sz="1400" b="0">
                <a:solidFill>
                  <a:srgbClr val="FF0000"/>
                </a:solidFill>
              </a:rPr>
              <a:t> mit </a:t>
            </a:r>
            <a:r>
              <a:rPr lang="de-DE" altLang="de-DE" sz="1400" b="0" i="1">
                <a:solidFill>
                  <a:srgbClr val="FF0000"/>
                </a:solidFill>
              </a:rPr>
              <a:t>return </a:t>
            </a:r>
            <a:r>
              <a:rPr lang="de-DE" altLang="de-DE" sz="1400" b="0">
                <a:solidFill>
                  <a:srgbClr val="FF0000"/>
                </a:solidFill>
              </a:rPr>
              <a:t>beendet</a:t>
            </a:r>
          </a:p>
        </p:txBody>
      </p:sp>
      <p:cxnSp>
        <p:nvCxnSpPr>
          <p:cNvPr id="113673" name="AutoShape 9"/>
          <p:cNvCxnSpPr>
            <a:cxnSpLocks noChangeShapeType="1"/>
            <a:stCxn id="113672" idx="3"/>
            <a:endCxn id="113675" idx="3"/>
          </p:cNvCxnSpPr>
          <p:nvPr/>
        </p:nvCxnSpPr>
        <p:spPr bwMode="auto">
          <a:xfrm flipH="1" flipV="1">
            <a:off x="3124200" y="2400300"/>
            <a:ext cx="4267200" cy="3608388"/>
          </a:xfrm>
          <a:prstGeom prst="bentConnector3">
            <a:avLst>
              <a:gd name="adj1" fmla="val -34972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3674" name="AutoShape 10"/>
          <p:cNvCxnSpPr>
            <a:cxnSpLocks noChangeShapeType="1"/>
            <a:stCxn id="113671" idx="1"/>
            <a:endCxn id="113676" idx="1"/>
          </p:cNvCxnSpPr>
          <p:nvPr/>
        </p:nvCxnSpPr>
        <p:spPr bwMode="auto">
          <a:xfrm rot="10800000" flipH="1">
            <a:off x="533400" y="1676400"/>
            <a:ext cx="457200" cy="4354513"/>
          </a:xfrm>
          <a:prstGeom prst="bentConnector3">
            <a:avLst>
              <a:gd name="adj1" fmla="val -50000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5" name="Rectangle 11"/>
          <p:cNvSpPr>
            <a:spLocks noChangeArrowheads="1"/>
          </p:cNvSpPr>
          <p:nvPr/>
        </p:nvSpPr>
        <p:spPr bwMode="auto">
          <a:xfrm>
            <a:off x="1981200" y="2286000"/>
            <a:ext cx="1143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990600" y="1600200"/>
            <a:ext cx="152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3677" name="Text Box 15"/>
          <p:cNvSpPr txBox="1">
            <a:spLocks noChangeArrowheads="1"/>
          </p:cNvSpPr>
          <p:nvPr/>
        </p:nvSpPr>
        <p:spPr bwMode="auto">
          <a:xfrm>
            <a:off x="2590800" y="5661025"/>
            <a:ext cx="19812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setzt das Attribut auf false, um den Thread zu deaktivieren</a:t>
            </a:r>
          </a:p>
        </p:txBody>
      </p:sp>
      <p:cxnSp>
        <p:nvCxnSpPr>
          <p:cNvPr id="113678" name="AutoShape 16"/>
          <p:cNvCxnSpPr>
            <a:cxnSpLocks noChangeShapeType="1"/>
            <a:stCxn id="113677" idx="0"/>
            <a:endCxn id="113679" idx="1"/>
          </p:cNvCxnSpPr>
          <p:nvPr/>
        </p:nvCxnSpPr>
        <p:spPr bwMode="auto">
          <a:xfrm rot="-5400000">
            <a:off x="3341687" y="5116513"/>
            <a:ext cx="784225" cy="304800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3679" name="Rectangle 17"/>
          <p:cNvSpPr>
            <a:spLocks noChangeArrowheads="1"/>
          </p:cNvSpPr>
          <p:nvPr/>
        </p:nvSpPr>
        <p:spPr bwMode="auto">
          <a:xfrm>
            <a:off x="3886200" y="4800600"/>
            <a:ext cx="1143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B2A9BA6-33BB-1A4F-B40F-E0A1CE2DD6A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46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Threads über Interrupt beenden (neue Technik)</a:t>
            </a:r>
          </a:p>
        </p:txBody>
      </p:sp>
      <p:sp>
        <p:nvSpPr>
          <p:cNvPr id="114692" name="Text Box 1028"/>
          <p:cNvSpPr txBox="1">
            <a:spLocks noChangeArrowheads="1"/>
          </p:cNvSpPr>
          <p:nvPr/>
        </p:nvSpPr>
        <p:spPr bwMode="auto">
          <a:xfrm>
            <a:off x="457200" y="1143000"/>
            <a:ext cx="7162800" cy="3935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DemoInterrupt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 </a:t>
            </a:r>
            <a:r>
              <a:rPr lang="de-DE" altLang="de-DE" sz="1200" b="0">
                <a:latin typeface="Times New Roman" charset="0"/>
              </a:rPr>
              <a:t>(!isInterrupted())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System.out.println("Dies ist ein Test!");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Thread.sleep(20);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catch</a:t>
            </a:r>
            <a:r>
              <a:rPr lang="de-DE" altLang="de-DE" sz="1200" b="0">
                <a:latin typeface="Times New Roman" charset="0"/>
              </a:rPr>
              <a:t> (InterruptedException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interrupt();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System.out.println("Abbruch");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throws InterruptedException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DemoInterrupt test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DemoInterrupt();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test.start();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Thread.sleep(100);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test.interrupt();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4693" name="Text Box 1029"/>
          <p:cNvSpPr txBox="1">
            <a:spLocks noChangeArrowheads="1"/>
          </p:cNvSpPr>
          <p:nvPr/>
        </p:nvSpPr>
        <p:spPr bwMode="auto">
          <a:xfrm>
            <a:off x="4724400" y="4191000"/>
            <a:ext cx="2667000" cy="1014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ein Test!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ein Test!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ein Test!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ein Test!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Abbruch</a:t>
            </a:r>
          </a:p>
        </p:txBody>
      </p:sp>
      <p:sp>
        <p:nvSpPr>
          <p:cNvPr id="114694" name="Text Box 1030"/>
          <p:cNvSpPr txBox="1">
            <a:spLocks noChangeArrowheads="1"/>
          </p:cNvSpPr>
          <p:nvPr/>
        </p:nvSpPr>
        <p:spPr bwMode="auto">
          <a:xfrm>
            <a:off x="4572000" y="5410200"/>
            <a:ext cx="30480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wenn der Thread beim „Schlafen“ abgebrochen wird, wird eine </a:t>
            </a:r>
            <a:r>
              <a:rPr lang="de-DE" altLang="de-DE" sz="1400" b="0" i="1">
                <a:solidFill>
                  <a:srgbClr val="0000FF"/>
                </a:solidFill>
              </a:rPr>
              <a:t>InterruptedException</a:t>
            </a:r>
            <a:r>
              <a:rPr lang="de-DE" altLang="de-DE" sz="1400" b="0">
                <a:solidFill>
                  <a:srgbClr val="0000FF"/>
                </a:solidFill>
              </a:rPr>
              <a:t> ausgelöst und das Abbruch-Flag auf </a:t>
            </a:r>
            <a:r>
              <a:rPr lang="de-DE" altLang="de-DE" sz="1400" b="0" i="1">
                <a:solidFill>
                  <a:srgbClr val="0000FF"/>
                </a:solidFill>
              </a:rPr>
              <a:t>false</a:t>
            </a:r>
            <a:r>
              <a:rPr lang="de-DE" altLang="de-DE" sz="1400" b="0">
                <a:solidFill>
                  <a:srgbClr val="0000FF"/>
                </a:solidFill>
              </a:rPr>
              <a:t> gesetzt</a:t>
            </a:r>
          </a:p>
        </p:txBody>
      </p:sp>
      <p:sp>
        <p:nvSpPr>
          <p:cNvPr id="114695" name="Text Box 1031"/>
          <p:cNvSpPr txBox="1">
            <a:spLocks noChangeArrowheads="1"/>
          </p:cNvSpPr>
          <p:nvPr/>
        </p:nvSpPr>
        <p:spPr bwMode="auto">
          <a:xfrm>
            <a:off x="609600" y="5410200"/>
            <a:ext cx="19050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überprüft, ob die Methode </a:t>
            </a:r>
            <a:r>
              <a:rPr lang="de-DE" altLang="de-DE" sz="1400" b="0" i="1">
                <a:solidFill>
                  <a:srgbClr val="FF0000"/>
                </a:solidFill>
              </a:rPr>
              <a:t>interrupt()</a:t>
            </a:r>
            <a:r>
              <a:rPr lang="de-DE" altLang="de-DE" sz="1400" b="0">
                <a:solidFill>
                  <a:srgbClr val="FF0000"/>
                </a:solidFill>
              </a:rPr>
              <a:t> das Abbruch-Flag gesetzt hat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cxnSp>
        <p:nvCxnSpPr>
          <p:cNvPr id="114696" name="AutoShape 1032"/>
          <p:cNvCxnSpPr>
            <a:cxnSpLocks noChangeShapeType="1"/>
            <a:stCxn id="114695" idx="1"/>
            <a:endCxn id="114698" idx="1"/>
          </p:cNvCxnSpPr>
          <p:nvPr/>
        </p:nvCxnSpPr>
        <p:spPr bwMode="auto">
          <a:xfrm rot="10800000" flipH="1">
            <a:off x="609600" y="1828800"/>
            <a:ext cx="838200" cy="4057650"/>
          </a:xfrm>
          <a:prstGeom prst="bentConnector3">
            <a:avLst>
              <a:gd name="adj1" fmla="val -27273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697" name="AutoShape 1033"/>
          <p:cNvCxnSpPr>
            <a:cxnSpLocks noChangeShapeType="1"/>
            <a:stCxn id="114694" idx="3"/>
            <a:endCxn id="114699" idx="3"/>
          </p:cNvCxnSpPr>
          <p:nvPr/>
        </p:nvCxnSpPr>
        <p:spPr bwMode="auto">
          <a:xfrm flipH="1" flipV="1">
            <a:off x="3124200" y="2743200"/>
            <a:ext cx="4495800" cy="3143250"/>
          </a:xfrm>
          <a:prstGeom prst="bentConnector3">
            <a:avLst>
              <a:gd name="adj1" fmla="val -5083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698" name="Rectangle 1034"/>
          <p:cNvSpPr>
            <a:spLocks noChangeArrowheads="1"/>
          </p:cNvSpPr>
          <p:nvPr/>
        </p:nvSpPr>
        <p:spPr bwMode="auto">
          <a:xfrm>
            <a:off x="1447800" y="1752600"/>
            <a:ext cx="1676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4699" name="Rectangle 1035"/>
          <p:cNvSpPr>
            <a:spLocks noChangeArrowheads="1"/>
          </p:cNvSpPr>
          <p:nvPr/>
        </p:nvSpPr>
        <p:spPr bwMode="auto">
          <a:xfrm>
            <a:off x="2438400" y="2667000"/>
            <a:ext cx="685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14700" name="Text Box 1036"/>
          <p:cNvSpPr txBox="1">
            <a:spLocks noChangeArrowheads="1"/>
          </p:cNvSpPr>
          <p:nvPr/>
        </p:nvSpPr>
        <p:spPr bwMode="auto">
          <a:xfrm>
            <a:off x="3048000" y="5410200"/>
            <a:ext cx="12192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setzt das Abbruch-Flag auf </a:t>
            </a:r>
            <a:r>
              <a:rPr lang="de-DE" altLang="de-DE" sz="1400" b="0" i="1">
                <a:solidFill>
                  <a:srgbClr val="008000"/>
                </a:solidFill>
              </a:rPr>
              <a:t>true</a:t>
            </a:r>
          </a:p>
        </p:txBody>
      </p:sp>
      <p:cxnSp>
        <p:nvCxnSpPr>
          <p:cNvPr id="114701" name="AutoShape 1037"/>
          <p:cNvCxnSpPr>
            <a:cxnSpLocks noChangeShapeType="1"/>
            <a:stCxn id="114700" idx="1"/>
            <a:endCxn id="114702" idx="3"/>
          </p:cNvCxnSpPr>
          <p:nvPr/>
        </p:nvCxnSpPr>
        <p:spPr bwMode="auto">
          <a:xfrm rot="10800000">
            <a:off x="2438400" y="4572000"/>
            <a:ext cx="609600" cy="12080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02" name="Rectangle 1038"/>
          <p:cNvSpPr>
            <a:spLocks noChangeArrowheads="1"/>
          </p:cNvSpPr>
          <p:nvPr/>
        </p:nvSpPr>
        <p:spPr bwMode="auto">
          <a:xfrm>
            <a:off x="1524000" y="4495800"/>
            <a:ext cx="914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8053DE1-A9CC-8343-A091-CB8DEC2006E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Weitere Methoden der Klasse Thread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sleep(long m) oder sleep(long m,int n)</a:t>
            </a:r>
          </a:p>
          <a:p>
            <a:pPr lvl="2" eaLnBrk="1" hangingPunct="1"/>
            <a:r>
              <a:rPr lang="de-DE" altLang="de-DE"/>
              <a:t>statische Methoden der Klasse Thread</a:t>
            </a:r>
          </a:p>
          <a:p>
            <a:pPr lvl="2" eaLnBrk="1" hangingPunct="1"/>
            <a:r>
              <a:rPr lang="de-DE" altLang="de-DE"/>
              <a:t>für eine festgelegte Zeit wird der Thread vom Scheduler nicht berücksichtigt</a:t>
            </a:r>
          </a:p>
          <a:p>
            <a:pPr lvl="2" eaLnBrk="1" hangingPunct="1"/>
            <a:r>
              <a:rPr lang="de-DE" altLang="de-DE"/>
              <a:t>die Zeitangabe erfolgt in Millisekunden m und optional in Nanosekunden n</a:t>
            </a:r>
          </a:p>
          <a:p>
            <a:pPr lvl="2" eaLnBrk="1" hangingPunct="1"/>
            <a:r>
              <a:rPr lang="de-DE" altLang="de-DE"/>
              <a:t>checked Exception der Ausnahme InterruptedException</a:t>
            </a:r>
          </a:p>
          <a:p>
            <a:pPr lvl="2" eaLnBrk="1" hangingPunct="1"/>
            <a:endParaRPr lang="de-DE" altLang="de-DE"/>
          </a:p>
          <a:p>
            <a:pPr lvl="1" eaLnBrk="1" hangingPunct="1"/>
            <a:r>
              <a:rPr lang="de-DE" altLang="de-DE"/>
              <a:t>setPriority(int p) und getPriority()</a:t>
            </a:r>
          </a:p>
          <a:p>
            <a:pPr lvl="2" eaLnBrk="1" hangingPunct="1"/>
            <a:r>
              <a:rPr lang="de-DE" altLang="de-DE"/>
              <a:t>setPriority(int p) legt die Priorität des Threads fest (1 = sehr niedrig, 10 = sehr hoch)</a:t>
            </a:r>
          </a:p>
          <a:p>
            <a:pPr lvl="2" eaLnBrk="1" hangingPunct="1"/>
            <a:r>
              <a:rPr lang="de-DE" altLang="de-DE"/>
              <a:t>die Priorität besagt, wie viel Rechenzeit ein Thread relativ zu anderen Threads vom Scheduler zugeteilt bekommt</a:t>
            </a:r>
          </a:p>
          <a:p>
            <a:pPr lvl="2" eaLnBrk="1" hangingPunct="1"/>
            <a:r>
              <a:rPr lang="de-DE" altLang="de-DE"/>
              <a:t>mit getPriority() kann man die Priorität eines Threads abfragen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BCE573D7-BCF6-2840-B6E7-BED2FE4AF40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Probleme beim Zugriff auf gemeinsame Daten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6629400" cy="24749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Buch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boolean </a:t>
            </a:r>
            <a:r>
              <a:rPr lang="de-DE" altLang="de-DE" sz="1200" b="0">
                <a:latin typeface="Times New Roman" charset="0"/>
              </a:rPr>
              <a:t>ausgeliehen =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titel = "Java ist auch eine Insel";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ausleihen()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(!ausgeliehen)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ausgeliehen = 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System.out.println("Buch " + titel + " wurde ausgeliehen.");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else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System.out.println("Buch ist schon weg!");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676400" y="3124200"/>
            <a:ext cx="5791200" cy="17446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Student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Buch buch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Student(Buch buch)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.buch = buch;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buch.ausleihen();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895600" y="4503738"/>
            <a:ext cx="5791200" cy="17446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DemoThreads3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Buch javaInsel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Buch();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studie1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Student(javaInsel);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studie2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Student(javaInsel);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studie1.start();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studie2.start();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4800600" y="2819400"/>
            <a:ext cx="36576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Buch Java ist auch eine Insel wurde ausgeliehen.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Buch Java ist auch eine Insel wurde ausgeliehen.</a:t>
            </a:r>
          </a:p>
        </p:txBody>
      </p:sp>
      <p:sp>
        <p:nvSpPr>
          <p:cNvPr id="116744" name="AutoShape 8"/>
          <p:cNvSpPr>
            <a:spLocks noChangeArrowheads="1"/>
          </p:cNvSpPr>
          <p:nvPr/>
        </p:nvSpPr>
        <p:spPr bwMode="auto">
          <a:xfrm flipH="1">
            <a:off x="3276600" y="20574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BA9E044-4028-F04D-9036-A0F9088EBF3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Synchronisieren von Threads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6629400" cy="24749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Buch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boolean </a:t>
            </a:r>
            <a:r>
              <a:rPr lang="de-DE" altLang="de-DE" sz="1200" b="0">
                <a:latin typeface="Times New Roman" charset="0"/>
              </a:rPr>
              <a:t>ausgeliehen =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titel = "Java ist auch eine Insel";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synchronized void </a:t>
            </a:r>
            <a:r>
              <a:rPr lang="de-DE" altLang="de-DE" sz="1200" b="0">
                <a:latin typeface="Times New Roman" charset="0"/>
              </a:rPr>
              <a:t>ausleihen()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(!ausgeliehen)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ausgeliehen = 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System.out.println("Buch " + titel + " wurde ausgeliehen.");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else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System.out.println("Buch ist schon weg!");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1676400" y="3124200"/>
            <a:ext cx="5791200" cy="17446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Student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Buch buch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Student(Buch buch)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.buch = buch;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buch.ausleihen();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895600" y="4503738"/>
            <a:ext cx="5791200" cy="17446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DemoThreads3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Buch javaInsel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Buch();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studie1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Student(javaInsel);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studie2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Student(javaInsel);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studie1.start();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studie2.start();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17767" name="Text Box 7"/>
          <p:cNvSpPr txBox="1">
            <a:spLocks noChangeArrowheads="1"/>
          </p:cNvSpPr>
          <p:nvPr/>
        </p:nvSpPr>
        <p:spPr bwMode="auto">
          <a:xfrm>
            <a:off x="4800600" y="2819400"/>
            <a:ext cx="3657600" cy="6492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Buch Java ist auch eine Insel wurde ausgeliehen.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Buch ist schon weg!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30155E8-D7B1-4B41-BF46-F12BCFFEDD0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Zeitliche Synchronisation mit wait und notify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wait(), wait(long m) oder wait(long m, int n)</a:t>
            </a:r>
          </a:p>
          <a:p>
            <a:pPr lvl="2" eaLnBrk="1" hangingPunct="1"/>
            <a:r>
              <a:rPr lang="de-DE" altLang="de-DE"/>
              <a:t>der ausführende Thread wird deaktiviert, bis ein anderer Thread die Methode notify() oder notifyAll() ausführt</a:t>
            </a:r>
          </a:p>
          <a:p>
            <a:pPr lvl="2" eaLnBrk="1" hangingPunct="1"/>
            <a:r>
              <a:rPr lang="de-DE" altLang="de-DE"/>
              <a:t>mit wait(long m) oder wait(long m, int n) wird eine maximale Wartedauer in Milli- bzw. Nanosekunden angegeben</a:t>
            </a:r>
          </a:p>
          <a:p>
            <a:pPr lvl="2" eaLnBrk="1" hangingPunct="1"/>
            <a:r>
              <a:rPr lang="de-DE" altLang="de-DE"/>
              <a:t>der Thread wird nach Ablauf der Wartezeit oder über die notify()/notifyAll()-Methode reaktiviert</a:t>
            </a:r>
          </a:p>
          <a:p>
            <a:pPr lvl="1" eaLnBrk="1" hangingPunct="1"/>
            <a:r>
              <a:rPr lang="de-DE" altLang="de-DE"/>
              <a:t>notify()</a:t>
            </a:r>
          </a:p>
          <a:p>
            <a:pPr lvl="2" eaLnBrk="1" hangingPunct="1"/>
            <a:r>
              <a:rPr lang="de-DE" altLang="de-DE"/>
              <a:t>reaktiviert einen Thread, der auf das bis dahin gesperrte Objekt wartet</a:t>
            </a:r>
          </a:p>
          <a:p>
            <a:pPr lvl="1" eaLnBrk="1" hangingPunct="1"/>
            <a:r>
              <a:rPr lang="de-DE" altLang="de-DE"/>
              <a:t>notifyAll()</a:t>
            </a:r>
          </a:p>
          <a:p>
            <a:pPr lvl="2" eaLnBrk="1" hangingPunct="1"/>
            <a:r>
              <a:rPr lang="de-DE" altLang="de-DE"/>
              <a:t>reaktiviert alle Threads, die auf das bis dahin gesperrte Objekt warten</a:t>
            </a:r>
          </a:p>
          <a:p>
            <a:pPr lvl="2" eaLnBrk="1" hangingPunct="1"/>
            <a:r>
              <a:rPr lang="de-DE" altLang="de-DE"/>
              <a:t>die Threads konkurrieren um die Sperre für das Objekt</a:t>
            </a:r>
          </a:p>
          <a:p>
            <a:pPr lvl="2" eaLnBrk="1" hangingPunct="1"/>
            <a:r>
              <a:rPr lang="de-DE" altLang="de-DE"/>
              <a:t>dabei wird ein Thread vom Betriebssystem ausgewählt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02AFFF4-6B40-8D4F-B502-830C8CDEE72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Consumer-Producer-Problem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zwei Threads arbeiten im Wechsel auf dem gleichen Datenobjekt</a:t>
            </a:r>
          </a:p>
          <a:p>
            <a:pPr lvl="1" eaLnBrk="1" hangingPunct="1"/>
            <a:r>
              <a:rPr lang="de-DE" altLang="de-DE"/>
              <a:t>der Erzeuger ändert den Wert und damit den Zustand des Datenobjektes</a:t>
            </a:r>
          </a:p>
          <a:p>
            <a:pPr lvl="1" eaLnBrk="1" hangingPunct="1"/>
            <a:r>
              <a:rPr lang="de-DE" altLang="de-DE"/>
              <a:t>der Verbraucher wartet darauf, dass der Erzeuger seine Änderung durchgeführt hat</a:t>
            </a:r>
          </a:p>
          <a:p>
            <a:pPr lvl="1" eaLnBrk="1" hangingPunct="1"/>
            <a:r>
              <a:rPr lang="de-DE" altLang="de-DE"/>
              <a:t>der Verbraucher liest den geänderten Wert aus</a:t>
            </a:r>
          </a:p>
          <a:p>
            <a:pPr lvl="1" eaLnBrk="1" hangingPunct="1"/>
            <a:r>
              <a:rPr lang="de-DE" altLang="de-DE"/>
              <a:t>der Erzeuger wartet, bis der Verbraucher seinen Teil abgearbeitet hat</a:t>
            </a:r>
          </a:p>
          <a:p>
            <a:pPr lvl="1" eaLnBrk="1" hangingPunct="1"/>
            <a:r>
              <a:rPr lang="de-DE" altLang="de-DE"/>
              <a:t>Anwendungsbeispiele für das Consumer-Producer-Problem</a:t>
            </a:r>
          </a:p>
          <a:p>
            <a:pPr lvl="2" eaLnBrk="1" hangingPunct="1"/>
            <a:r>
              <a:rPr lang="de-DE" altLang="de-DE"/>
              <a:t>Warteschlangen mit einer bestimmten Kapazität</a:t>
            </a:r>
          </a:p>
          <a:p>
            <a:pPr lvl="2" eaLnBrk="1" hangingPunct="1"/>
            <a:r>
              <a:rPr lang="de-DE" altLang="de-DE"/>
              <a:t>bei verteilten Systemen zur Beschaffung und Verarbeitung von Daten</a:t>
            </a:r>
          </a:p>
          <a:p>
            <a:pPr lvl="2" eaLnBrk="1" hangingPunct="1"/>
            <a:r>
              <a:rPr lang="de-DE" altLang="de-DE"/>
              <a:t>Lese-Schreibe-Problematiken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9946655-617F-224E-B671-B956E74D128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083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Consumer-Producer-Problem</a:t>
            </a:r>
          </a:p>
        </p:txBody>
      </p:sp>
      <p:sp>
        <p:nvSpPr>
          <p:cNvPr id="120836" name="Text Box 1028"/>
          <p:cNvSpPr txBox="1">
            <a:spLocks noChangeArrowheads="1"/>
          </p:cNvSpPr>
          <p:nvPr/>
        </p:nvSpPr>
        <p:spPr bwMode="auto">
          <a:xfrm>
            <a:off x="457200" y="1143000"/>
            <a:ext cx="5410200" cy="4117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Baecker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synchronized void </a:t>
            </a:r>
            <a:r>
              <a:rPr lang="de-DE" altLang="de-DE" sz="1200" b="0">
                <a:latin typeface="Times New Roman" charset="0"/>
              </a:rPr>
              <a:t>backen() </a:t>
            </a:r>
            <a:r>
              <a:rPr lang="de-DE" altLang="de-DE" sz="1200">
                <a:latin typeface="Times New Roman" charset="0"/>
              </a:rPr>
              <a:t>throws </a:t>
            </a:r>
            <a:r>
              <a:rPr lang="de-DE" altLang="de-DE" sz="1200" b="0">
                <a:latin typeface="Times New Roman" charset="0"/>
              </a:rPr>
              <a:t>InterruptedException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(bestand == LAGERGROESSE)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wait();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bestand++;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System.out.println("Neuer Lagerbestand: " + bestand + " Keks(e)");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(bestand &gt; 0)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notify();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synchronized void </a:t>
            </a:r>
            <a:r>
              <a:rPr lang="de-DE" altLang="de-DE" sz="1200" b="0">
                <a:latin typeface="Times New Roman" charset="0"/>
              </a:rPr>
              <a:t>futtern() </a:t>
            </a:r>
            <a:r>
              <a:rPr lang="de-DE" altLang="de-DE" sz="1200">
                <a:latin typeface="Times New Roman" charset="0"/>
              </a:rPr>
              <a:t>throws </a:t>
            </a:r>
            <a:r>
              <a:rPr lang="de-DE" altLang="de-DE" sz="1200" b="0">
                <a:latin typeface="Times New Roman" charset="0"/>
              </a:rPr>
              <a:t>InterruptedException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((bestand == 0) &amp;&amp; (arbeitet))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wait();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(bestand &gt;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bestand--;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System.out.println("Keks gefuttert!");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(bestand &lt; LAGERGROESSE)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notify();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20837" name="Text Box 1029"/>
          <p:cNvSpPr txBox="1">
            <a:spLocks noChangeArrowheads="1"/>
          </p:cNvSpPr>
          <p:nvPr/>
        </p:nvSpPr>
        <p:spPr bwMode="auto">
          <a:xfrm>
            <a:off x="4572000" y="3657600"/>
            <a:ext cx="4114800" cy="26574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Monster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(futtern)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baecker.futtern();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sleep(100);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(InterruptedException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20838" name="Text Box 1030"/>
          <p:cNvSpPr txBox="1">
            <a:spLocks noChangeArrowheads="1"/>
          </p:cNvSpPr>
          <p:nvPr/>
        </p:nvSpPr>
        <p:spPr bwMode="auto">
          <a:xfrm>
            <a:off x="1828800" y="4800600"/>
            <a:ext cx="3124200" cy="13795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Neuer Lagerbestand: 1 Keks(e)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Keks gefuttert!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Neuer Lagerbestand: 1 Keks(e)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Keks gefuttert!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Neuer Lagerbestand: 1 Keks(e)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Keks gefuttert!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</p:txBody>
      </p:sp>
      <p:sp>
        <p:nvSpPr>
          <p:cNvPr id="120839" name="Rectangle 1033"/>
          <p:cNvSpPr>
            <a:spLocks noChangeArrowheads="1"/>
          </p:cNvSpPr>
          <p:nvPr/>
        </p:nvSpPr>
        <p:spPr bwMode="auto">
          <a:xfrm>
            <a:off x="1981200" y="26670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0840" name="Rectangle 1034"/>
          <p:cNvSpPr>
            <a:spLocks noChangeArrowheads="1"/>
          </p:cNvSpPr>
          <p:nvPr/>
        </p:nvSpPr>
        <p:spPr bwMode="auto">
          <a:xfrm>
            <a:off x="1981200" y="1905000"/>
            <a:ext cx="533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0841" name="Rectangle 1035"/>
          <p:cNvSpPr>
            <a:spLocks noChangeArrowheads="1"/>
          </p:cNvSpPr>
          <p:nvPr/>
        </p:nvSpPr>
        <p:spPr bwMode="auto">
          <a:xfrm>
            <a:off x="1981200" y="34290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0842" name="Rectangle 1036"/>
          <p:cNvSpPr>
            <a:spLocks noChangeArrowheads="1"/>
          </p:cNvSpPr>
          <p:nvPr/>
        </p:nvSpPr>
        <p:spPr bwMode="auto">
          <a:xfrm>
            <a:off x="2438400" y="4343400"/>
            <a:ext cx="533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20843" name="AutoShape 1037"/>
          <p:cNvCxnSpPr>
            <a:cxnSpLocks noChangeShapeType="1"/>
            <a:stCxn id="120839" idx="1"/>
            <a:endCxn id="120841" idx="1"/>
          </p:cNvCxnSpPr>
          <p:nvPr/>
        </p:nvCxnSpPr>
        <p:spPr bwMode="auto">
          <a:xfrm rot="10800000" flipH="1" flipV="1">
            <a:off x="1981200" y="2743200"/>
            <a:ext cx="1588" cy="762000"/>
          </a:xfrm>
          <a:prstGeom prst="bentConnector3">
            <a:avLst>
              <a:gd name="adj1" fmla="val -7320003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0844" name="AutoShape 1038"/>
          <p:cNvCxnSpPr>
            <a:cxnSpLocks noChangeShapeType="1"/>
            <a:stCxn id="120842" idx="1"/>
            <a:endCxn id="120840" idx="1"/>
          </p:cNvCxnSpPr>
          <p:nvPr/>
        </p:nvCxnSpPr>
        <p:spPr bwMode="auto">
          <a:xfrm rot="10800000">
            <a:off x="1981200" y="2019300"/>
            <a:ext cx="457200" cy="2400300"/>
          </a:xfrm>
          <a:prstGeom prst="bentConnector3">
            <a:avLst>
              <a:gd name="adj1" fmla="val 39652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AB98B10-99A8-E44C-9188-341EDB5BA88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Dämonen - eine spezielle Art von Threads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Dämonen sind speziell gekennzeichnete Threads</a:t>
            </a:r>
          </a:p>
          <a:p>
            <a:pPr lvl="1" eaLnBrk="1" hangingPunct="1"/>
            <a:r>
              <a:rPr lang="de-DE" altLang="de-DE"/>
              <a:t>sie werden automatisch von der Laufzeitumgebung beendet, sobald kein „normaler“ Anwendungsthread mehr läuft</a:t>
            </a:r>
          </a:p>
          <a:p>
            <a:pPr lvl="1" eaLnBrk="1" hangingPunct="1"/>
            <a:r>
              <a:rPr lang="de-DE" altLang="de-DE"/>
              <a:t>Einsatz von Dämonen bei Überwachungs- oder Serveraufgaben sinnvoll (Prozeße, Dienste, etc.) </a:t>
            </a:r>
          </a:p>
          <a:p>
            <a:pPr lvl="1" eaLnBrk="1" hangingPunct="1"/>
            <a:r>
              <a:rPr lang="de-DE" altLang="de-DE"/>
              <a:t>Kennzeichnung eines Threads mit Hilfe der Methode setDaemon(true), die vor dem Start des Threads ausgeführt werden muss</a:t>
            </a:r>
          </a:p>
          <a:p>
            <a:pPr lvl="1" eaLnBrk="1" hangingPunct="1"/>
            <a:r>
              <a:rPr lang="de-DE" altLang="de-DE"/>
              <a:t>ist ein Thread als Dämon gekennzeichnet, kann er nicht mehr zurückverwandelt werden</a:t>
            </a:r>
          </a:p>
        </p:txBody>
      </p:sp>
      <p:pic>
        <p:nvPicPr>
          <p:cNvPr id="121861" name="Picture 5" descr="365_java_09_0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8" y="4746625"/>
            <a:ext cx="6446837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C924004-0235-F247-91F9-2EED04CB9E0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119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28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die Implementierung eines Dämons</a:t>
            </a:r>
          </a:p>
        </p:txBody>
      </p:sp>
      <p:sp>
        <p:nvSpPr>
          <p:cNvPr id="122884" name="Text Box 1029"/>
          <p:cNvSpPr txBox="1">
            <a:spLocks noChangeArrowheads="1"/>
          </p:cNvSpPr>
          <p:nvPr/>
        </p:nvSpPr>
        <p:spPr bwMode="auto">
          <a:xfrm>
            <a:off x="457200" y="1143000"/>
            <a:ext cx="5410200" cy="3752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MeinDaemon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Thread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boolean </a:t>
            </a:r>
            <a:r>
              <a:rPr lang="de-DE" altLang="de-DE" sz="1200" b="0">
                <a:latin typeface="Times New Roman" charset="0"/>
              </a:rPr>
              <a:t>auftrag =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nachricht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MeinDaemon(){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setDaemon(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run()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 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(auftrag)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System.out.println(nachricht);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auftrag =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setNachricht(String message)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nachricht = message;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auftrag = 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22885" name="Text Box 1030"/>
          <p:cNvSpPr txBox="1">
            <a:spLocks noChangeArrowheads="1"/>
          </p:cNvSpPr>
          <p:nvPr/>
        </p:nvSpPr>
        <p:spPr bwMode="auto">
          <a:xfrm>
            <a:off x="3810000" y="3657600"/>
            <a:ext cx="4953000" cy="22923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DemoDaemon{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</a:t>
            </a:r>
            <a:r>
              <a:rPr lang="de-DE" altLang="de-DE" sz="1200">
                <a:latin typeface="Times New Roman" charset="0"/>
              </a:rPr>
              <a:t>throws</a:t>
            </a:r>
            <a:r>
              <a:rPr lang="de-DE" altLang="de-DE" sz="1200" b="0">
                <a:latin typeface="Times New Roman" charset="0"/>
              </a:rPr>
              <a:t> InterruptedException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MeinDaemon daemon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MeinDaemon();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daemon.start();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for 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i = 0; i &lt; 10; i++)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daemon.setNachricht("Dies ist Nachricht Nr. " + i);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Thread.sleep(10);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22886" name="Text Box 1028"/>
          <p:cNvSpPr txBox="1">
            <a:spLocks noChangeArrowheads="1"/>
          </p:cNvSpPr>
          <p:nvPr/>
        </p:nvSpPr>
        <p:spPr bwMode="auto">
          <a:xfrm>
            <a:off x="762000" y="4724400"/>
            <a:ext cx="3124200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Nachricht Nr. 0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Nachricht Nr. 1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Nachricht Nr. 2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Nachricht Nr. 3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Nachricht Nr. 4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F5691FD-F149-D74B-BFBC-B024995D9A32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Wichtige Methoden der Klasse Throwable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public String getMessage()</a:t>
            </a:r>
          </a:p>
          <a:p>
            <a:pPr lvl="2" eaLnBrk="1" hangingPunct="1"/>
            <a:r>
              <a:rPr lang="de-DE" altLang="de-DE"/>
              <a:t>liefert den Fehlertext zurück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public String toString()</a:t>
            </a:r>
          </a:p>
          <a:p>
            <a:pPr lvl="2" eaLnBrk="1" hangingPunct="1"/>
            <a:r>
              <a:rPr lang="de-DE" altLang="de-DE"/>
              <a:t>liefert die Objektbeschreibung und den Fehlertext zurück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endParaRPr lang="de-DE" altLang="de-DE"/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Public void printStackTrace()</a:t>
            </a:r>
          </a:p>
          <a:p>
            <a:pPr lvl="2" eaLnBrk="1" hangingPunct="1"/>
            <a:r>
              <a:rPr lang="de-DE" altLang="de-DE"/>
              <a:t>liefert die Objektbeschreibung, den Fehlertext sowie die Weitergabehierarchie bis zur genauen Auslösestelle zurück</a:t>
            </a:r>
          </a:p>
        </p:txBody>
      </p: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295400" y="2078038"/>
            <a:ext cx="5467350" cy="2841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Der Tank ist nach 1100 Kilometern leer.</a:t>
            </a:r>
          </a:p>
        </p:txBody>
      </p: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1295400" y="3495675"/>
            <a:ext cx="546735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prog2.demos.exceptions.TankLeer: Der Tank ist nach 1100 Kilometern leer.</a:t>
            </a:r>
          </a:p>
        </p:txBody>
      </p:sp>
      <p:sp>
        <p:nvSpPr>
          <p:cNvPr id="15367" name="Text Box 11"/>
          <p:cNvSpPr txBox="1">
            <a:spLocks noChangeArrowheads="1"/>
          </p:cNvSpPr>
          <p:nvPr/>
        </p:nvSpPr>
        <p:spPr bwMode="auto">
          <a:xfrm>
            <a:off x="1295400" y="5599113"/>
            <a:ext cx="5467350" cy="649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FF0000"/>
                </a:solidFill>
                <a:latin typeface="Courier New" charset="0"/>
              </a:rPr>
              <a:t>prog2.demos.exceptions.TankLeer: Der Tank ist nach 1100 Kilometern leer.</a:t>
            </a:r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FF0000"/>
                </a:solidFill>
                <a:latin typeface="Courier New" charset="0"/>
              </a:rPr>
              <a:t>at prog2.demos.exceptions.Auto.fahren(</a:t>
            </a:r>
            <a:r>
              <a:rPr lang="de-DE" altLang="de-DE" sz="1200" b="0" u="sng">
                <a:solidFill>
                  <a:srgbClr val="000080"/>
                </a:solidFill>
                <a:latin typeface="Courier New" charset="0"/>
              </a:rPr>
              <a:t>Auto.java:21</a:t>
            </a:r>
            <a:r>
              <a:rPr lang="de-DE" altLang="de-DE" sz="1200" b="0">
                <a:solidFill>
                  <a:srgbClr val="FF0000"/>
                </a:solidFill>
                <a:latin typeface="Courier New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1010585-867D-E044-820B-F172385101C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120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Literaturverzeichnis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sz="1400"/>
              <a:t>ULLENBOOM, Christian: Java ist auch eine Insel, Galileo Press, 3. Auflage 2003,</a:t>
            </a:r>
            <a:br>
              <a:rPr lang="de-DE" altLang="de-DE" sz="1400"/>
            </a:br>
            <a:r>
              <a:rPr lang="de-DE" altLang="de-DE" sz="1400"/>
              <a:t>ISBN 3-89842-365-4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ULLENBOOM, Christian: Java ist auch eine Insel, Galileo Press, 5. aktualisierte und erweiterte Auflage 2006, ISBN 3-89842-747-1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KRÜGER, Guido: Handbuch der Java-Programmierung, Addison-Wesley, 4. veränderte Auflage 2006, ISBN 3-8273-2361-4</a:t>
            </a:r>
          </a:p>
          <a:p>
            <a:pPr eaLnBrk="1" hangingPunct="1"/>
            <a:endParaRPr lang="de-DE" altLang="de-DE" sz="1400"/>
          </a:p>
          <a:p>
            <a:pPr eaLnBrk="1" hangingPunct="1"/>
            <a:r>
              <a:rPr lang="de-DE" altLang="de-DE" sz="1400"/>
              <a:t>MISCH, Jens-Peter: Java 4 U Programmentwicklung mit Java, Bildungsverlag EINS, 1. Auflage 2003, ISBN 3-427-01144-5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FDF3A6A1-DF5E-7049-AB5B-4D5B854B51C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Checked Exceptions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müssen mit try/catch abgefangen oder mit throws an den Aufrufer weitergegeben werden</a:t>
            </a:r>
          </a:p>
          <a:p>
            <a:pPr lvl="1" eaLnBrk="1" hangingPunct="1"/>
            <a:r>
              <a:rPr lang="de-DE" altLang="de-DE"/>
              <a:t>checked Exceptions treten nur durch explizites Auslösen auf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609600" y="2362200"/>
            <a:ext cx="4648200" cy="1014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TankLeer </a:t>
            </a:r>
            <a:r>
              <a:rPr lang="de-DE" altLang="de-DE" sz="1200">
                <a:latin typeface="Times New Roman" charset="0"/>
              </a:rPr>
              <a:t>extends</a:t>
            </a:r>
            <a:r>
              <a:rPr lang="de-DE" altLang="de-DE" sz="1200" b="0">
                <a:latin typeface="Times New Roman" charset="0"/>
              </a:rPr>
              <a:t> Exception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</a:t>
            </a:r>
            <a:r>
              <a:rPr lang="de-DE" altLang="de-DE" sz="1200" b="0">
                <a:latin typeface="Times New Roman" charset="0"/>
              </a:rPr>
              <a:t> TankLeer (</a:t>
            </a:r>
            <a:r>
              <a:rPr lang="de-DE" altLang="de-DE" sz="1200">
                <a:latin typeface="Times New Roman" charset="0"/>
              </a:rPr>
              <a:t>int</a:t>
            </a:r>
            <a:r>
              <a:rPr lang="de-DE" altLang="de-DE" sz="1200" b="0">
                <a:latin typeface="Times New Roman" charset="0"/>
              </a:rPr>
              <a:t> km)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super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 b="0">
                <a:solidFill>
                  <a:srgbClr val="0000FF"/>
                </a:solidFill>
                <a:latin typeface="Times New Roman" charset="0"/>
              </a:rPr>
              <a:t>"Der Tank ist nach "</a:t>
            </a:r>
            <a:r>
              <a:rPr lang="de-DE" altLang="de-DE" sz="1200" b="0">
                <a:latin typeface="Times New Roman" charset="0"/>
              </a:rPr>
              <a:t> + km + </a:t>
            </a:r>
            <a:r>
              <a:rPr lang="de-DE" altLang="de-DE" sz="1200" b="0">
                <a:solidFill>
                  <a:srgbClr val="0000FF"/>
                </a:solidFill>
                <a:latin typeface="Times New Roman" charset="0"/>
              </a:rPr>
              <a:t>" Kilometern leer."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  <a:endParaRPr lang="de-DE" altLang="de-DE" sz="1200">
              <a:latin typeface="Times New Roman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2152650" y="3148013"/>
            <a:ext cx="3790950" cy="21097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Auto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</a:t>
            </a:r>
            <a:r>
              <a:rPr lang="de-DE" altLang="de-DE" sz="1200" b="0">
                <a:latin typeface="Times New Roman" charset="0"/>
              </a:rPr>
              <a:t> fahren() </a:t>
            </a:r>
            <a:r>
              <a:rPr lang="de-DE" altLang="de-DE" sz="1200">
                <a:latin typeface="Times New Roman" charset="0"/>
              </a:rPr>
              <a:t>throws</a:t>
            </a:r>
            <a:r>
              <a:rPr lang="de-DE" altLang="de-DE" sz="1200" b="0">
                <a:latin typeface="Times New Roman" charset="0"/>
              </a:rPr>
              <a:t> TankLeer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(fuel &gt;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else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throw new </a:t>
            </a:r>
            <a:r>
              <a:rPr lang="de-DE" altLang="de-DE" sz="1200" b="0">
                <a:latin typeface="Times New Roman" charset="0"/>
              </a:rPr>
              <a:t>TankLeer(tagesKM);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3886200" y="4549775"/>
            <a:ext cx="3810000" cy="1927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TankLeerDemo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Auto bmw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Auto(0, 35487);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bmw.fahren();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(TankLeer e1)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e1.printStackTrace();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6392" name="Rectangle 7"/>
          <p:cNvSpPr>
            <a:spLocks noChangeArrowheads="1"/>
          </p:cNvSpPr>
          <p:nvPr/>
        </p:nvSpPr>
        <p:spPr bwMode="auto">
          <a:xfrm>
            <a:off x="5334000" y="5318125"/>
            <a:ext cx="99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3" name="Rectangle 8"/>
          <p:cNvSpPr>
            <a:spLocks noChangeArrowheads="1"/>
          </p:cNvSpPr>
          <p:nvPr/>
        </p:nvSpPr>
        <p:spPr bwMode="auto">
          <a:xfrm>
            <a:off x="2667000" y="3529013"/>
            <a:ext cx="259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4" name="Rectangle 9"/>
          <p:cNvSpPr>
            <a:spLocks noChangeArrowheads="1"/>
          </p:cNvSpPr>
          <p:nvPr/>
        </p:nvSpPr>
        <p:spPr bwMode="auto">
          <a:xfrm>
            <a:off x="3657600" y="4291013"/>
            <a:ext cx="2057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5" name="Rectangle 10"/>
          <p:cNvSpPr>
            <a:spLocks noChangeArrowheads="1"/>
          </p:cNvSpPr>
          <p:nvPr/>
        </p:nvSpPr>
        <p:spPr bwMode="auto">
          <a:xfrm>
            <a:off x="1143000" y="2590800"/>
            <a:ext cx="1752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6396" name="Rectangle 11"/>
          <p:cNvSpPr>
            <a:spLocks noChangeArrowheads="1"/>
          </p:cNvSpPr>
          <p:nvPr/>
        </p:nvSpPr>
        <p:spPr bwMode="auto">
          <a:xfrm>
            <a:off x="4876800" y="5470525"/>
            <a:ext cx="1600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6397" name="AutoShape 12"/>
          <p:cNvCxnSpPr>
            <a:cxnSpLocks noChangeShapeType="1"/>
            <a:stCxn id="16392" idx="3"/>
            <a:endCxn id="16393" idx="3"/>
          </p:cNvCxnSpPr>
          <p:nvPr/>
        </p:nvCxnSpPr>
        <p:spPr bwMode="auto">
          <a:xfrm flipH="1" flipV="1">
            <a:off x="5257800" y="3643313"/>
            <a:ext cx="1066800" cy="1789112"/>
          </a:xfrm>
          <a:prstGeom prst="bentConnector3">
            <a:avLst>
              <a:gd name="adj1" fmla="val -1529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3"/>
          <p:cNvCxnSpPr>
            <a:cxnSpLocks noChangeShapeType="1"/>
            <a:stCxn id="16394" idx="3"/>
            <a:endCxn id="16395" idx="3"/>
          </p:cNvCxnSpPr>
          <p:nvPr/>
        </p:nvCxnSpPr>
        <p:spPr bwMode="auto">
          <a:xfrm flipH="1" flipV="1">
            <a:off x="2895600" y="2705100"/>
            <a:ext cx="2819400" cy="1700213"/>
          </a:xfrm>
          <a:prstGeom prst="bentConnector3">
            <a:avLst>
              <a:gd name="adj1" fmla="val -1621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4"/>
          <p:cNvCxnSpPr>
            <a:cxnSpLocks noChangeShapeType="1"/>
            <a:stCxn id="16395" idx="1"/>
            <a:endCxn id="16393" idx="1"/>
          </p:cNvCxnSpPr>
          <p:nvPr/>
        </p:nvCxnSpPr>
        <p:spPr bwMode="auto">
          <a:xfrm rot="10800000" flipH="1" flipV="1">
            <a:off x="1143000" y="2705100"/>
            <a:ext cx="1524000" cy="938213"/>
          </a:xfrm>
          <a:prstGeom prst="bentConnector3">
            <a:avLst>
              <a:gd name="adj1" fmla="val -4656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5"/>
          <p:cNvCxnSpPr>
            <a:cxnSpLocks noChangeShapeType="1"/>
            <a:stCxn id="16393" idx="1"/>
            <a:endCxn id="16396" idx="1"/>
          </p:cNvCxnSpPr>
          <p:nvPr/>
        </p:nvCxnSpPr>
        <p:spPr bwMode="auto">
          <a:xfrm rot="10800000" flipH="1" flipV="1">
            <a:off x="2667000" y="3643313"/>
            <a:ext cx="2209800" cy="1941512"/>
          </a:xfrm>
          <a:prstGeom prst="bentConnector3">
            <a:avLst>
              <a:gd name="adj1" fmla="val -3455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A4C4D7F-1718-BA45-9B22-57E431AC35D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Unchecked Exceptions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treten erst zur Laufzeit auf</a:t>
            </a:r>
          </a:p>
          <a:p>
            <a:pPr lvl="1" eaLnBrk="1" hangingPunct="1"/>
            <a:r>
              <a:rPr lang="de-DE" altLang="de-DE"/>
              <a:t>werden automatisch an den Aufrufer weitergegeben</a:t>
            </a:r>
          </a:p>
          <a:p>
            <a:pPr lvl="1" eaLnBrk="1" hangingPunct="1"/>
            <a:r>
              <a:rPr lang="de-DE" altLang="de-DE"/>
              <a:t>können ebenfalls mit try/catch aufgefangen werden</a:t>
            </a:r>
          </a:p>
          <a:p>
            <a:pPr lvl="1" eaLnBrk="1" hangingPunct="1"/>
            <a:r>
              <a:rPr lang="de-DE" altLang="de-DE"/>
              <a:t>oftmals handelt es sich um logische Programmierfehler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1066800" y="2832100"/>
            <a:ext cx="5467350" cy="32051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DivisionNull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int</a:t>
            </a:r>
            <a:r>
              <a:rPr lang="de-DE" altLang="de-DE" sz="1200" b="0">
                <a:latin typeface="Times New Roman" charset="0"/>
              </a:rPr>
              <a:t> zahl1 = 10;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int</a:t>
            </a:r>
            <a:r>
              <a:rPr lang="de-DE" altLang="de-DE" sz="1200" b="0">
                <a:latin typeface="Times New Roman" charset="0"/>
              </a:rPr>
              <a:t> divisor = 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double</a:t>
            </a:r>
            <a:r>
              <a:rPr lang="de-DE" altLang="de-DE" sz="1200" b="0">
                <a:latin typeface="Times New Roman" charset="0"/>
              </a:rPr>
              <a:t> ergebnis = 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ergebnis = zahl1 / divisor;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(ArithmeticException ae){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System.out.println(ae.getMessage());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System.out.println(ergebnis);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 flipH="1">
            <a:off x="4267200" y="44196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6781800" y="4648200"/>
            <a:ext cx="2057400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RuntimeException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667000" y="4724400"/>
            <a:ext cx="1600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7417" name="AutoShape 8"/>
          <p:cNvCxnSpPr>
            <a:cxnSpLocks noChangeShapeType="1"/>
            <a:stCxn id="17415" idx="1"/>
            <a:endCxn id="17416" idx="3"/>
          </p:cNvCxnSpPr>
          <p:nvPr/>
        </p:nvCxnSpPr>
        <p:spPr bwMode="auto">
          <a:xfrm rot="10800000">
            <a:off x="4267200" y="4800600"/>
            <a:ext cx="2514600" cy="476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Kapitel 2</a:t>
            </a:r>
            <a:br>
              <a:rPr lang="de-DE" altLang="de-DE"/>
            </a:br>
            <a:r>
              <a:rPr lang="de-DE" altLang="de-DE"/>
              <a:t>Collection Framework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D715238-4869-024E-8EB6-8E224097049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19460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61" name="Group 16"/>
          <p:cNvGrpSpPr>
            <a:grpSpLocks/>
          </p:cNvGrpSpPr>
          <p:nvPr/>
        </p:nvGrpSpPr>
        <p:grpSpPr bwMode="auto">
          <a:xfrm>
            <a:off x="395288" y="1397000"/>
            <a:ext cx="7561262" cy="4543425"/>
            <a:chOff x="249" y="880"/>
            <a:chExt cx="4763" cy="2862"/>
          </a:xfrm>
        </p:grpSpPr>
        <p:sp>
          <p:nvSpPr>
            <p:cNvPr id="19462" name="Freeform 5"/>
            <p:cNvSpPr>
              <a:spLocks/>
            </p:cNvSpPr>
            <p:nvPr/>
          </p:nvSpPr>
          <p:spPr bwMode="auto">
            <a:xfrm>
              <a:off x="249" y="926"/>
              <a:ext cx="4032" cy="2816"/>
            </a:xfrm>
            <a:custGeom>
              <a:avLst/>
              <a:gdLst>
                <a:gd name="T0" fmla="*/ 0 w 4032"/>
                <a:gd name="T1" fmla="*/ 0 h 2816"/>
                <a:gd name="T2" fmla="*/ 3956 w 4032"/>
                <a:gd name="T3" fmla="*/ 855 h 2816"/>
                <a:gd name="T4" fmla="*/ 413 w 4032"/>
                <a:gd name="T5" fmla="*/ 1669 h 2816"/>
                <a:gd name="T6" fmla="*/ 4032 w 4032"/>
                <a:gd name="T7" fmla="*/ 2816 h 2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32"/>
                <a:gd name="T13" fmla="*/ 0 h 2816"/>
                <a:gd name="T14" fmla="*/ 4032 w 4032"/>
                <a:gd name="T15" fmla="*/ 2816 h 2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32" h="2816">
                  <a:moveTo>
                    <a:pt x="0" y="0"/>
                  </a:moveTo>
                  <a:cubicBezTo>
                    <a:pt x="660" y="142"/>
                    <a:pt x="3887" y="577"/>
                    <a:pt x="3956" y="855"/>
                  </a:cubicBezTo>
                  <a:cubicBezTo>
                    <a:pt x="4025" y="1133"/>
                    <a:pt x="400" y="1342"/>
                    <a:pt x="413" y="1669"/>
                  </a:cubicBezTo>
                  <a:cubicBezTo>
                    <a:pt x="426" y="1996"/>
                    <a:pt x="3278" y="2577"/>
                    <a:pt x="4032" y="281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463" name="Text Box 6"/>
            <p:cNvSpPr txBox="1">
              <a:spLocks noChangeArrowheads="1"/>
            </p:cNvSpPr>
            <p:nvPr/>
          </p:nvSpPr>
          <p:spPr bwMode="auto">
            <a:xfrm>
              <a:off x="1276" y="880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Exception Handling</a:t>
              </a:r>
              <a:endParaRPr lang="de-DE" altLang="de-DE"/>
            </a:p>
          </p:txBody>
        </p:sp>
        <p:sp>
          <p:nvSpPr>
            <p:cNvPr id="19464" name="Text Box 7"/>
            <p:cNvSpPr txBox="1">
              <a:spLocks noChangeArrowheads="1"/>
            </p:cNvSpPr>
            <p:nvPr/>
          </p:nvSpPr>
          <p:spPr bwMode="auto">
            <a:xfrm>
              <a:off x="3357" y="1253"/>
              <a:ext cx="16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Collection Framework</a:t>
              </a:r>
              <a:endParaRPr lang="de-DE" altLang="de-DE"/>
            </a:p>
          </p:txBody>
        </p:sp>
        <p:sp>
          <p:nvSpPr>
            <p:cNvPr id="19465" name="Text Box 8"/>
            <p:cNvSpPr txBox="1">
              <a:spLocks noChangeArrowheads="1"/>
            </p:cNvSpPr>
            <p:nvPr/>
          </p:nvSpPr>
          <p:spPr bwMode="auto">
            <a:xfrm>
              <a:off x="2705" y="211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Swing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815" y="2488"/>
              <a:ext cx="2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Input- &amp; Output-Stream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19467" name="Text Box 10"/>
            <p:cNvSpPr txBox="1">
              <a:spLocks noChangeArrowheads="1"/>
            </p:cNvSpPr>
            <p:nvPr/>
          </p:nvSpPr>
          <p:spPr bwMode="auto">
            <a:xfrm>
              <a:off x="2772" y="311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Threads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19468" name="Oval 11"/>
            <p:cNvSpPr>
              <a:spLocks noChangeArrowheads="1"/>
            </p:cNvSpPr>
            <p:nvPr/>
          </p:nvSpPr>
          <p:spPr bwMode="auto">
            <a:xfrm>
              <a:off x="930" y="919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1</a:t>
              </a:r>
              <a:endParaRPr lang="de-DE" altLang="de-DE"/>
            </a:p>
          </p:txBody>
        </p:sp>
        <p:sp>
          <p:nvSpPr>
            <p:cNvPr id="19469" name="Oval 12"/>
            <p:cNvSpPr>
              <a:spLocks noChangeArrowheads="1"/>
            </p:cNvSpPr>
            <p:nvPr/>
          </p:nvSpPr>
          <p:spPr bwMode="auto">
            <a:xfrm>
              <a:off x="3057" y="1274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2</a:t>
              </a:r>
            </a:p>
          </p:txBody>
        </p:sp>
        <p:sp>
          <p:nvSpPr>
            <p:cNvPr id="19470" name="Oval 13"/>
            <p:cNvSpPr>
              <a:spLocks noChangeArrowheads="1"/>
            </p:cNvSpPr>
            <p:nvPr/>
          </p:nvSpPr>
          <p:spPr bwMode="auto">
            <a:xfrm>
              <a:off x="2381" y="2000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3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19471" name="Oval 14"/>
            <p:cNvSpPr>
              <a:spLocks noChangeArrowheads="1"/>
            </p:cNvSpPr>
            <p:nvPr/>
          </p:nvSpPr>
          <p:spPr bwMode="auto">
            <a:xfrm>
              <a:off x="502" y="243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4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19472" name="Oval 15"/>
            <p:cNvSpPr>
              <a:spLocks noChangeArrowheads="1"/>
            </p:cNvSpPr>
            <p:nvPr/>
          </p:nvSpPr>
          <p:spPr bwMode="auto">
            <a:xfrm>
              <a:off x="2426" y="314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5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86AE280-A167-9E4F-9C96-9A96C2B508D5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Lernziele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Sie können die Unterschiede der 3 Objekt-Containerarten erklären</a:t>
            </a:r>
          </a:p>
          <a:p>
            <a:pPr lvl="1" eaLnBrk="1" hangingPunct="1"/>
            <a:r>
              <a:rPr lang="de-DE" altLang="de-DE"/>
              <a:t>Sie können Objekte in den Containern einfügen, löschen und finden</a:t>
            </a:r>
          </a:p>
          <a:p>
            <a:pPr lvl="1" eaLnBrk="1" hangingPunct="1"/>
            <a:r>
              <a:rPr lang="de-DE" altLang="de-DE"/>
              <a:t>Sie können mit Iteratoren die Container durchlaufen</a:t>
            </a:r>
          </a:p>
          <a:p>
            <a:pPr lvl="1" eaLnBrk="1" hangingPunct="1"/>
            <a:r>
              <a:rPr lang="de-DE" altLang="de-DE"/>
              <a:t>Sie können sortierbare Container mit Comparable und Comparator sortieren</a:t>
            </a:r>
          </a:p>
          <a:p>
            <a:pPr lvl="1" eaLnBrk="1" hangingPunct="1"/>
            <a:r>
              <a:rPr lang="de-DE" altLang="de-DE"/>
              <a:t>Sie können die equals()- und die hashCode()-Methode in eigenen Klassen überschreiben</a:t>
            </a:r>
          </a:p>
        </p:txBody>
      </p:sp>
      <p:pic>
        <p:nvPicPr>
          <p:cNvPr id="20485" name="Picture 5" descr="j0384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24425"/>
            <a:ext cx="17922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615B0785-36D7-3944-A6E8-6E5D553525E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Datenstrukturen und -container</a:t>
            </a:r>
          </a:p>
        </p:txBody>
      </p:sp>
      <p:sp>
        <p:nvSpPr>
          <p:cNvPr id="21508" name="Oval 8"/>
          <p:cNvSpPr>
            <a:spLocks noChangeArrowheads="1"/>
          </p:cNvSpPr>
          <p:nvPr/>
        </p:nvSpPr>
        <p:spPr bwMode="auto">
          <a:xfrm>
            <a:off x="3492500" y="1905000"/>
            <a:ext cx="2159000" cy="2159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600"/>
              <a:t>Objekte</a:t>
            </a:r>
          </a:p>
        </p:txBody>
      </p:sp>
      <p:sp>
        <p:nvSpPr>
          <p:cNvPr id="21509" name="Oval 9"/>
          <p:cNvSpPr>
            <a:spLocks noChangeArrowheads="1"/>
          </p:cNvSpPr>
          <p:nvPr/>
        </p:nvSpPr>
        <p:spPr bwMode="auto">
          <a:xfrm>
            <a:off x="6527800" y="2514600"/>
            <a:ext cx="2159000" cy="21590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600"/>
              <a:t>Container-</a:t>
            </a:r>
          </a:p>
          <a:p>
            <a:pPr eaLnBrk="1" hangingPunct="1"/>
            <a:r>
              <a:rPr lang="de-DE" altLang="de-DE" sz="1600"/>
              <a:t>objekte</a:t>
            </a:r>
          </a:p>
        </p:txBody>
      </p:sp>
      <p:sp>
        <p:nvSpPr>
          <p:cNvPr id="21510" name="Oval 10"/>
          <p:cNvSpPr>
            <a:spLocks noChangeArrowheads="1"/>
          </p:cNvSpPr>
          <p:nvPr/>
        </p:nvSpPr>
        <p:spPr bwMode="auto">
          <a:xfrm>
            <a:off x="457200" y="1295400"/>
            <a:ext cx="2159000" cy="215900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600"/>
              <a:t>Elementare</a:t>
            </a:r>
            <a:br>
              <a:rPr lang="de-DE" altLang="de-DE" sz="1600"/>
            </a:br>
            <a:r>
              <a:rPr lang="de-DE" altLang="de-DE" sz="1600"/>
              <a:t>Datentypen</a:t>
            </a:r>
          </a:p>
        </p:txBody>
      </p:sp>
      <p:sp>
        <p:nvSpPr>
          <p:cNvPr id="21511" name="Oval 12"/>
          <p:cNvSpPr>
            <a:spLocks noChangeAspect="1" noChangeArrowheads="1"/>
          </p:cNvSpPr>
          <p:nvPr/>
        </p:nvSpPr>
        <p:spPr bwMode="auto">
          <a:xfrm>
            <a:off x="3886200" y="2222500"/>
            <a:ext cx="539750" cy="539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600"/>
              <a:t>Elementare</a:t>
            </a:r>
            <a:br>
              <a:rPr lang="de-DE" altLang="de-DE" sz="600"/>
            </a:br>
            <a:r>
              <a:rPr lang="de-DE" altLang="de-DE" sz="600"/>
              <a:t>Datentypen</a:t>
            </a:r>
          </a:p>
        </p:txBody>
      </p:sp>
      <p:sp>
        <p:nvSpPr>
          <p:cNvPr id="21512" name="Oval 13"/>
          <p:cNvSpPr>
            <a:spLocks noChangeAspect="1" noChangeArrowheads="1"/>
          </p:cNvSpPr>
          <p:nvPr/>
        </p:nvSpPr>
        <p:spPr bwMode="auto">
          <a:xfrm>
            <a:off x="4724400" y="3213100"/>
            <a:ext cx="539750" cy="539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600"/>
              <a:t>Elementare</a:t>
            </a:r>
            <a:br>
              <a:rPr lang="de-DE" altLang="de-DE" sz="600"/>
            </a:br>
            <a:r>
              <a:rPr lang="de-DE" altLang="de-DE" sz="600"/>
              <a:t>Datentypen</a:t>
            </a:r>
          </a:p>
        </p:txBody>
      </p:sp>
      <p:sp>
        <p:nvSpPr>
          <p:cNvPr id="21513" name="Oval 14"/>
          <p:cNvSpPr>
            <a:spLocks noChangeAspect="1" noChangeArrowheads="1"/>
          </p:cNvSpPr>
          <p:nvPr/>
        </p:nvSpPr>
        <p:spPr bwMode="auto">
          <a:xfrm>
            <a:off x="4800600" y="2298700"/>
            <a:ext cx="539750" cy="539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600"/>
              <a:t>Elementare</a:t>
            </a:r>
            <a:br>
              <a:rPr lang="de-DE" altLang="de-DE" sz="600"/>
            </a:br>
            <a:r>
              <a:rPr lang="de-DE" altLang="de-DE" sz="600"/>
              <a:t>Datentypen</a:t>
            </a:r>
          </a:p>
        </p:txBody>
      </p:sp>
      <p:sp>
        <p:nvSpPr>
          <p:cNvPr id="21514" name="Oval 15"/>
          <p:cNvSpPr>
            <a:spLocks noChangeAspect="1" noChangeArrowheads="1"/>
          </p:cNvSpPr>
          <p:nvPr/>
        </p:nvSpPr>
        <p:spPr bwMode="auto">
          <a:xfrm>
            <a:off x="3886200" y="3213100"/>
            <a:ext cx="539750" cy="5397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600"/>
              <a:t>Elementare</a:t>
            </a:r>
            <a:br>
              <a:rPr lang="de-DE" altLang="de-DE" sz="600"/>
            </a:br>
            <a:r>
              <a:rPr lang="de-DE" altLang="de-DE" sz="600"/>
              <a:t>Datentypen</a:t>
            </a:r>
          </a:p>
        </p:txBody>
      </p:sp>
      <p:sp>
        <p:nvSpPr>
          <p:cNvPr id="21515" name="Oval 16"/>
          <p:cNvSpPr>
            <a:spLocks noChangeAspect="1" noChangeArrowheads="1"/>
          </p:cNvSpPr>
          <p:nvPr/>
        </p:nvSpPr>
        <p:spPr bwMode="auto">
          <a:xfrm>
            <a:off x="8077200" y="35306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700"/>
              <a:t>Objekte</a:t>
            </a:r>
          </a:p>
        </p:txBody>
      </p:sp>
      <p:sp>
        <p:nvSpPr>
          <p:cNvPr id="21516" name="Oval 17"/>
          <p:cNvSpPr>
            <a:spLocks noChangeAspect="1" noChangeArrowheads="1"/>
          </p:cNvSpPr>
          <p:nvPr/>
        </p:nvSpPr>
        <p:spPr bwMode="auto">
          <a:xfrm>
            <a:off x="7391400" y="39878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700"/>
              <a:t>Objekte</a:t>
            </a:r>
          </a:p>
        </p:txBody>
      </p:sp>
      <p:sp>
        <p:nvSpPr>
          <p:cNvPr id="21517" name="Oval 18"/>
          <p:cNvSpPr>
            <a:spLocks noChangeAspect="1" noChangeArrowheads="1"/>
          </p:cNvSpPr>
          <p:nvPr/>
        </p:nvSpPr>
        <p:spPr bwMode="auto">
          <a:xfrm>
            <a:off x="6858000" y="27686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700"/>
              <a:t>Objekte</a:t>
            </a:r>
          </a:p>
        </p:txBody>
      </p:sp>
      <p:sp>
        <p:nvSpPr>
          <p:cNvPr id="21518" name="Oval 19"/>
          <p:cNvSpPr>
            <a:spLocks noChangeAspect="1" noChangeArrowheads="1"/>
          </p:cNvSpPr>
          <p:nvPr/>
        </p:nvSpPr>
        <p:spPr bwMode="auto">
          <a:xfrm>
            <a:off x="6705600" y="36830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700"/>
              <a:t>Objekte</a:t>
            </a:r>
          </a:p>
        </p:txBody>
      </p:sp>
      <p:sp>
        <p:nvSpPr>
          <p:cNvPr id="21519" name="Oval 20"/>
          <p:cNvSpPr>
            <a:spLocks noChangeAspect="1" noChangeArrowheads="1"/>
          </p:cNvSpPr>
          <p:nvPr/>
        </p:nvSpPr>
        <p:spPr bwMode="auto">
          <a:xfrm>
            <a:off x="7696200" y="2692400"/>
            <a:ext cx="539750" cy="53975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700"/>
              <a:t>Objekte</a:t>
            </a:r>
          </a:p>
        </p:txBody>
      </p:sp>
      <p:sp>
        <p:nvSpPr>
          <p:cNvPr id="21520" name="Oval 21"/>
          <p:cNvSpPr>
            <a:spLocks noChangeAspect="1" noChangeArrowheads="1"/>
          </p:cNvSpPr>
          <p:nvPr/>
        </p:nvSpPr>
        <p:spPr bwMode="auto">
          <a:xfrm>
            <a:off x="685800" y="2590800"/>
            <a:ext cx="503238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Char</a:t>
            </a:r>
          </a:p>
        </p:txBody>
      </p:sp>
      <p:sp>
        <p:nvSpPr>
          <p:cNvPr id="21521" name="Oval 22"/>
          <p:cNvSpPr>
            <a:spLocks noChangeAspect="1" noChangeArrowheads="1"/>
          </p:cNvSpPr>
          <p:nvPr/>
        </p:nvSpPr>
        <p:spPr bwMode="auto">
          <a:xfrm>
            <a:off x="1828800" y="2620963"/>
            <a:ext cx="503238" cy="5032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Float</a:t>
            </a:r>
          </a:p>
        </p:txBody>
      </p:sp>
      <p:sp>
        <p:nvSpPr>
          <p:cNvPr id="21522" name="Oval 23"/>
          <p:cNvSpPr>
            <a:spLocks noChangeAspect="1" noChangeArrowheads="1"/>
          </p:cNvSpPr>
          <p:nvPr/>
        </p:nvSpPr>
        <p:spPr bwMode="auto">
          <a:xfrm>
            <a:off x="1219200" y="2819400"/>
            <a:ext cx="503238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Double</a:t>
            </a:r>
          </a:p>
        </p:txBody>
      </p:sp>
      <p:sp>
        <p:nvSpPr>
          <p:cNvPr id="21523" name="Oval 24"/>
          <p:cNvSpPr>
            <a:spLocks noChangeAspect="1" noChangeArrowheads="1"/>
          </p:cNvSpPr>
          <p:nvPr/>
        </p:nvSpPr>
        <p:spPr bwMode="auto">
          <a:xfrm>
            <a:off x="1600200" y="1524000"/>
            <a:ext cx="503238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Long</a:t>
            </a:r>
          </a:p>
        </p:txBody>
      </p:sp>
      <p:sp>
        <p:nvSpPr>
          <p:cNvPr id="21524" name="Oval 25"/>
          <p:cNvSpPr>
            <a:spLocks noChangeAspect="1" noChangeArrowheads="1"/>
          </p:cNvSpPr>
          <p:nvPr/>
        </p:nvSpPr>
        <p:spPr bwMode="auto">
          <a:xfrm>
            <a:off x="868363" y="1524000"/>
            <a:ext cx="503237" cy="5032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Byte</a:t>
            </a:r>
          </a:p>
        </p:txBody>
      </p:sp>
      <p:cxnSp>
        <p:nvCxnSpPr>
          <p:cNvPr id="21525" name="AutoShape 26"/>
          <p:cNvCxnSpPr>
            <a:cxnSpLocks noChangeShapeType="1"/>
            <a:stCxn id="21510" idx="6"/>
            <a:endCxn id="21508" idx="2"/>
          </p:cNvCxnSpPr>
          <p:nvPr/>
        </p:nvCxnSpPr>
        <p:spPr bwMode="auto">
          <a:xfrm>
            <a:off x="2616200" y="2374900"/>
            <a:ext cx="8763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7"/>
          <p:cNvCxnSpPr>
            <a:cxnSpLocks noChangeShapeType="1"/>
            <a:stCxn id="21508" idx="6"/>
            <a:endCxn id="21509" idx="2"/>
          </p:cNvCxnSpPr>
          <p:nvPr/>
        </p:nvCxnSpPr>
        <p:spPr bwMode="auto">
          <a:xfrm>
            <a:off x="5651500" y="2984500"/>
            <a:ext cx="876300" cy="609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30"/>
          <p:cNvSpPr>
            <a:spLocks noGrp="1" noChangeArrowheads="1"/>
          </p:cNvSpPr>
          <p:nvPr>
            <p:ph type="body" idx="1"/>
          </p:nvPr>
        </p:nvSpPr>
        <p:spPr>
          <a:xfrm>
            <a:off x="457200" y="4800600"/>
            <a:ext cx="8229600" cy="1508125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Das Collection Framework bietet generische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können verschiedenste Objekte enthalten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können beliebig viele Objekte aufnehmen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können auf bestimmte Objekte typisiert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D94EE8B-C153-F24A-8661-7D3DCB4EA24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19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drei Arten von Containern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Listen (List)</a:t>
            </a:r>
          </a:p>
          <a:p>
            <a:pPr lvl="1" eaLnBrk="1" hangingPunct="1"/>
            <a:r>
              <a:rPr lang="de-DE" altLang="de-DE"/>
              <a:t>Zugriff sequentiell oder wahlfrei</a:t>
            </a:r>
          </a:p>
          <a:p>
            <a:pPr lvl="1" eaLnBrk="1" hangingPunct="1"/>
            <a:r>
              <a:rPr lang="de-DE" altLang="de-DE"/>
              <a:t>Duplikate erlaubt</a:t>
            </a:r>
          </a:p>
          <a:p>
            <a:pPr lvl="1" eaLnBrk="1" hangingPunct="1"/>
            <a:r>
              <a:rPr lang="de-DE" altLang="de-DE"/>
              <a:t>Reihenfolge des Einfügens bleibt erhalten</a:t>
            </a:r>
          </a:p>
          <a:p>
            <a:pPr eaLnBrk="1" hangingPunct="1"/>
            <a:r>
              <a:rPr lang="de-DE" altLang="de-DE"/>
              <a:t>Mengen (Set)</a:t>
            </a:r>
          </a:p>
          <a:p>
            <a:pPr lvl="1" eaLnBrk="1" hangingPunct="1"/>
            <a:r>
              <a:rPr lang="de-DE" altLang="de-DE"/>
              <a:t>Zugriff erfolgt über Iteratoren</a:t>
            </a:r>
          </a:p>
          <a:p>
            <a:pPr lvl="1" eaLnBrk="1" hangingPunct="1"/>
            <a:r>
              <a:rPr lang="de-DE" altLang="de-DE"/>
              <a:t>keine Duplikate</a:t>
            </a:r>
          </a:p>
          <a:p>
            <a:pPr lvl="1" eaLnBrk="1" hangingPunct="1"/>
            <a:r>
              <a:rPr lang="de-DE" altLang="de-DE"/>
              <a:t>Reihenfolge des Einfügens bleibt nicht erhalten</a:t>
            </a:r>
          </a:p>
          <a:p>
            <a:pPr eaLnBrk="1" hangingPunct="1"/>
            <a:r>
              <a:rPr lang="de-DE" altLang="de-DE"/>
              <a:t>Schlüssel-Werte-Paare (Map)</a:t>
            </a:r>
          </a:p>
          <a:p>
            <a:pPr lvl="1" eaLnBrk="1" hangingPunct="1"/>
            <a:r>
              <a:rPr lang="de-DE" altLang="de-DE"/>
              <a:t>zusammengehörige Objektpaare</a:t>
            </a:r>
          </a:p>
          <a:p>
            <a:pPr lvl="1" eaLnBrk="1" hangingPunct="1"/>
            <a:r>
              <a:rPr lang="de-DE" altLang="de-DE"/>
              <a:t>Schlüssel sind immer eindeutig</a:t>
            </a:r>
          </a:p>
          <a:p>
            <a:pPr lvl="1" eaLnBrk="1" hangingPunct="1"/>
            <a:r>
              <a:rPr lang="de-DE" altLang="de-DE"/>
              <a:t>Zugriff über Schlüssel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9F0C095-7CD0-FE45-BB6F-6F163382FBA7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5124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Freeform 25"/>
          <p:cNvSpPr>
            <a:spLocks/>
          </p:cNvSpPr>
          <p:nvPr/>
        </p:nvSpPr>
        <p:spPr bwMode="auto">
          <a:xfrm>
            <a:off x="395288" y="1470025"/>
            <a:ext cx="6400800" cy="4470400"/>
          </a:xfrm>
          <a:custGeom>
            <a:avLst/>
            <a:gdLst>
              <a:gd name="T0" fmla="*/ 0 w 4032"/>
              <a:gd name="T1" fmla="*/ 0 h 2816"/>
              <a:gd name="T2" fmla="*/ 3956 w 4032"/>
              <a:gd name="T3" fmla="*/ 855 h 2816"/>
              <a:gd name="T4" fmla="*/ 413 w 4032"/>
              <a:gd name="T5" fmla="*/ 1669 h 2816"/>
              <a:gd name="T6" fmla="*/ 4032 w 4032"/>
              <a:gd name="T7" fmla="*/ 2816 h 2816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16"/>
              <a:gd name="T14" fmla="*/ 4032 w 4032"/>
              <a:gd name="T15" fmla="*/ 2816 h 2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16">
                <a:moveTo>
                  <a:pt x="0" y="0"/>
                </a:moveTo>
                <a:cubicBezTo>
                  <a:pt x="660" y="142"/>
                  <a:pt x="3887" y="577"/>
                  <a:pt x="3956" y="855"/>
                </a:cubicBezTo>
                <a:cubicBezTo>
                  <a:pt x="4025" y="1133"/>
                  <a:pt x="400" y="1342"/>
                  <a:pt x="413" y="1669"/>
                </a:cubicBezTo>
                <a:cubicBezTo>
                  <a:pt x="426" y="1996"/>
                  <a:pt x="3278" y="2577"/>
                  <a:pt x="4032" y="281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5126" name="Text Box 27"/>
          <p:cNvSpPr txBox="1">
            <a:spLocks noChangeArrowheads="1"/>
          </p:cNvSpPr>
          <p:nvPr/>
        </p:nvSpPr>
        <p:spPr bwMode="auto">
          <a:xfrm>
            <a:off x="2025650" y="13970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Exception Handling</a:t>
            </a:r>
            <a:endParaRPr lang="de-DE" altLang="de-DE"/>
          </a:p>
        </p:txBody>
      </p:sp>
      <p:sp>
        <p:nvSpPr>
          <p:cNvPr id="5127" name="Text Box 28"/>
          <p:cNvSpPr txBox="1">
            <a:spLocks noChangeArrowheads="1"/>
          </p:cNvSpPr>
          <p:nvPr/>
        </p:nvSpPr>
        <p:spPr bwMode="auto">
          <a:xfrm>
            <a:off x="5329238" y="1989138"/>
            <a:ext cx="262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Collection Framework</a:t>
            </a:r>
            <a:endParaRPr lang="de-DE" altLang="de-DE"/>
          </a:p>
        </p:txBody>
      </p:sp>
      <p:sp>
        <p:nvSpPr>
          <p:cNvPr id="5128" name="Text Box 29"/>
          <p:cNvSpPr txBox="1">
            <a:spLocks noChangeArrowheads="1"/>
          </p:cNvSpPr>
          <p:nvPr/>
        </p:nvSpPr>
        <p:spPr bwMode="auto">
          <a:xfrm>
            <a:off x="4294188" y="334962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Swing</a:t>
            </a:r>
            <a:endParaRPr lang="de-DE" altLang="de-DE"/>
          </a:p>
        </p:txBody>
      </p:sp>
      <p:sp>
        <p:nvSpPr>
          <p:cNvPr id="5129" name="Text Box 30"/>
          <p:cNvSpPr txBox="1">
            <a:spLocks noChangeArrowheads="1"/>
          </p:cNvSpPr>
          <p:nvPr/>
        </p:nvSpPr>
        <p:spPr bwMode="auto">
          <a:xfrm>
            <a:off x="1293813" y="3949700"/>
            <a:ext cx="377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Input- &amp; Output-Stream</a:t>
            </a:r>
            <a:endParaRPr lang="de-DE" altLang="de-DE"/>
          </a:p>
        </p:txBody>
      </p:sp>
      <p:sp>
        <p:nvSpPr>
          <p:cNvPr id="5130" name="Text Box 31"/>
          <p:cNvSpPr txBox="1">
            <a:spLocks noChangeArrowheads="1"/>
          </p:cNvSpPr>
          <p:nvPr/>
        </p:nvSpPr>
        <p:spPr bwMode="auto">
          <a:xfrm>
            <a:off x="4400550" y="49418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Threads</a:t>
            </a:r>
            <a:endParaRPr lang="de-DE" altLang="de-DE"/>
          </a:p>
        </p:txBody>
      </p:sp>
      <p:sp>
        <p:nvSpPr>
          <p:cNvPr id="5131" name="Oval 33"/>
          <p:cNvSpPr>
            <a:spLocks noChangeArrowheads="1"/>
          </p:cNvSpPr>
          <p:nvPr/>
        </p:nvSpPr>
        <p:spPr bwMode="auto">
          <a:xfrm>
            <a:off x="1476375" y="14589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1</a:t>
            </a:r>
            <a:endParaRPr lang="de-DE" altLang="de-DE"/>
          </a:p>
        </p:txBody>
      </p:sp>
      <p:sp>
        <p:nvSpPr>
          <p:cNvPr id="5132" name="Oval 34"/>
          <p:cNvSpPr>
            <a:spLocks noChangeArrowheads="1"/>
          </p:cNvSpPr>
          <p:nvPr/>
        </p:nvSpPr>
        <p:spPr bwMode="auto">
          <a:xfrm>
            <a:off x="4852988" y="2022475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2</a:t>
            </a:r>
            <a:endParaRPr lang="de-DE" altLang="de-DE"/>
          </a:p>
        </p:txBody>
      </p:sp>
      <p:sp>
        <p:nvSpPr>
          <p:cNvPr id="5133" name="Oval 35"/>
          <p:cNvSpPr>
            <a:spLocks noChangeArrowheads="1"/>
          </p:cNvSpPr>
          <p:nvPr/>
        </p:nvSpPr>
        <p:spPr bwMode="auto">
          <a:xfrm>
            <a:off x="3779838" y="3175000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3</a:t>
            </a:r>
            <a:endParaRPr lang="de-DE" altLang="de-DE"/>
          </a:p>
        </p:txBody>
      </p:sp>
      <p:sp>
        <p:nvSpPr>
          <p:cNvPr id="5134" name="Oval 36"/>
          <p:cNvSpPr>
            <a:spLocks noChangeArrowheads="1"/>
          </p:cNvSpPr>
          <p:nvPr/>
        </p:nvSpPr>
        <p:spPr bwMode="auto">
          <a:xfrm>
            <a:off x="796925" y="38592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4</a:t>
            </a:r>
            <a:endParaRPr lang="de-DE" altLang="de-DE"/>
          </a:p>
        </p:txBody>
      </p:sp>
      <p:sp>
        <p:nvSpPr>
          <p:cNvPr id="5135" name="Oval 37"/>
          <p:cNvSpPr>
            <a:spLocks noChangeArrowheads="1"/>
          </p:cNvSpPr>
          <p:nvPr/>
        </p:nvSpPr>
        <p:spPr bwMode="auto">
          <a:xfrm>
            <a:off x="3851275" y="4986338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5</a:t>
            </a:r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5CC8AA6-3B89-CB4A-BCDF-97B7C22F7877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3555" name="Rectangle 69"/>
          <p:cNvSpPr>
            <a:spLocks noChangeArrowheads="1"/>
          </p:cNvSpPr>
          <p:nvPr/>
        </p:nvSpPr>
        <p:spPr bwMode="auto">
          <a:xfrm>
            <a:off x="228600" y="4495800"/>
            <a:ext cx="5867400" cy="2057400"/>
          </a:xfrm>
          <a:prstGeom prst="rect">
            <a:avLst/>
          </a:prstGeom>
          <a:solidFill>
            <a:srgbClr val="C0C0C0"/>
          </a:solidFill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Überblick über das Collection Framework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838200" y="10668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Collection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685800" y="23622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Set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6858000" y="23622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List</a:t>
            </a:r>
          </a:p>
        </p:txBody>
      </p:sp>
      <p:sp>
        <p:nvSpPr>
          <p:cNvPr id="23560" name="Rectangle 14"/>
          <p:cNvSpPr>
            <a:spLocks noChangeArrowheads="1"/>
          </p:cNvSpPr>
          <p:nvPr/>
        </p:nvSpPr>
        <p:spPr bwMode="auto">
          <a:xfrm>
            <a:off x="685800" y="36576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SortedSet</a:t>
            </a:r>
          </a:p>
        </p:txBody>
      </p:sp>
      <p:sp>
        <p:nvSpPr>
          <p:cNvPr id="23561" name="Rectangle 15"/>
          <p:cNvSpPr>
            <a:spLocks noChangeArrowheads="1"/>
          </p:cNvSpPr>
          <p:nvPr/>
        </p:nvSpPr>
        <p:spPr bwMode="auto">
          <a:xfrm>
            <a:off x="4419600" y="10668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Abstract-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Collection</a:t>
            </a:r>
          </a:p>
        </p:txBody>
      </p:sp>
      <p:sp>
        <p:nvSpPr>
          <p:cNvPr id="23562" name="Rectangle 16"/>
          <p:cNvSpPr>
            <a:spLocks noChangeArrowheads="1"/>
          </p:cNvSpPr>
          <p:nvPr/>
        </p:nvSpPr>
        <p:spPr bwMode="auto">
          <a:xfrm>
            <a:off x="5181600" y="23622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Abstract-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23563" name="Rectangle 17"/>
          <p:cNvSpPr>
            <a:spLocks noChangeArrowheads="1"/>
          </p:cNvSpPr>
          <p:nvPr/>
        </p:nvSpPr>
        <p:spPr bwMode="auto">
          <a:xfrm>
            <a:off x="3505200" y="23622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Abstract-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23564" name="Rectangle 18"/>
          <p:cNvSpPr>
            <a:spLocks noChangeArrowheads="1"/>
          </p:cNvSpPr>
          <p:nvPr/>
        </p:nvSpPr>
        <p:spPr bwMode="auto">
          <a:xfrm>
            <a:off x="3810000" y="36576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HashSet</a:t>
            </a:r>
          </a:p>
        </p:txBody>
      </p:sp>
      <p:sp>
        <p:nvSpPr>
          <p:cNvPr id="23565" name="Rectangle 19"/>
          <p:cNvSpPr>
            <a:spLocks noChangeArrowheads="1"/>
          </p:cNvSpPr>
          <p:nvPr/>
        </p:nvSpPr>
        <p:spPr bwMode="auto">
          <a:xfrm>
            <a:off x="2590800" y="36576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TreeSet</a:t>
            </a:r>
          </a:p>
        </p:txBody>
      </p:sp>
      <p:cxnSp>
        <p:nvCxnSpPr>
          <p:cNvPr id="23566" name="AutoShape 20"/>
          <p:cNvCxnSpPr>
            <a:cxnSpLocks noChangeShapeType="1"/>
            <a:stCxn id="23560" idx="0"/>
            <a:endCxn id="23558" idx="2"/>
          </p:cNvCxnSpPr>
          <p:nvPr/>
        </p:nvCxnSpPr>
        <p:spPr bwMode="auto">
          <a:xfrm rot="-5400000">
            <a:off x="762000" y="32766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21"/>
          <p:cNvCxnSpPr>
            <a:cxnSpLocks noChangeShapeType="1"/>
            <a:stCxn id="23558" idx="0"/>
            <a:endCxn id="23557" idx="2"/>
          </p:cNvCxnSpPr>
          <p:nvPr/>
        </p:nvCxnSpPr>
        <p:spPr bwMode="auto">
          <a:xfrm rot="-5400000">
            <a:off x="838200" y="1905000"/>
            <a:ext cx="7620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8" name="AutoShape 22"/>
          <p:cNvCxnSpPr>
            <a:cxnSpLocks noChangeShapeType="1"/>
            <a:stCxn id="23559" idx="0"/>
            <a:endCxn id="23557" idx="2"/>
          </p:cNvCxnSpPr>
          <p:nvPr/>
        </p:nvCxnSpPr>
        <p:spPr bwMode="auto">
          <a:xfrm rot="5400000" flipH="1">
            <a:off x="3924300" y="-1028700"/>
            <a:ext cx="762000" cy="6019800"/>
          </a:xfrm>
          <a:prstGeom prst="bentConnector3">
            <a:avLst>
              <a:gd name="adj1" fmla="val 6707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9" name="Rectangle 24"/>
          <p:cNvSpPr>
            <a:spLocks noChangeArrowheads="1"/>
          </p:cNvSpPr>
          <p:nvPr/>
        </p:nvSpPr>
        <p:spPr bwMode="auto">
          <a:xfrm>
            <a:off x="5029200" y="36576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ArrayList</a:t>
            </a:r>
          </a:p>
        </p:txBody>
      </p:sp>
      <p:sp>
        <p:nvSpPr>
          <p:cNvPr id="23570" name="Rectangle 25"/>
          <p:cNvSpPr>
            <a:spLocks noChangeArrowheads="1"/>
          </p:cNvSpPr>
          <p:nvPr/>
        </p:nvSpPr>
        <p:spPr bwMode="auto">
          <a:xfrm>
            <a:off x="6248400" y="3657600"/>
            <a:ext cx="914400" cy="6096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Abstract-</a:t>
            </a:r>
            <a:br>
              <a:rPr lang="de-DE" altLang="de-DE" sz="1300">
                <a:solidFill>
                  <a:schemeClr val="bg1"/>
                </a:solidFill>
              </a:rPr>
            </a:br>
            <a:r>
              <a:rPr lang="de-DE" altLang="de-DE" sz="1300">
                <a:solidFill>
                  <a:schemeClr val="bg1"/>
                </a:solidFill>
              </a:rPr>
              <a:t>Sequential</a:t>
            </a:r>
            <a:br>
              <a:rPr lang="de-DE" altLang="de-DE" sz="1300">
                <a:solidFill>
                  <a:schemeClr val="bg1"/>
                </a:solidFill>
              </a:rPr>
            </a:br>
            <a:r>
              <a:rPr lang="de-DE" altLang="de-DE" sz="130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23571" name="Rectangle 26"/>
          <p:cNvSpPr>
            <a:spLocks noChangeArrowheads="1"/>
          </p:cNvSpPr>
          <p:nvPr/>
        </p:nvSpPr>
        <p:spPr bwMode="auto">
          <a:xfrm>
            <a:off x="7467600" y="36576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23572" name="Rectangle 27"/>
          <p:cNvSpPr>
            <a:spLocks noChangeArrowheads="1"/>
          </p:cNvSpPr>
          <p:nvPr/>
        </p:nvSpPr>
        <p:spPr bwMode="auto">
          <a:xfrm>
            <a:off x="6248400" y="4572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Linked-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23573" name="Rectangle 28"/>
          <p:cNvSpPr>
            <a:spLocks noChangeArrowheads="1"/>
          </p:cNvSpPr>
          <p:nvPr/>
        </p:nvSpPr>
        <p:spPr bwMode="auto">
          <a:xfrm>
            <a:off x="7467600" y="4572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Stack</a:t>
            </a:r>
          </a:p>
        </p:txBody>
      </p:sp>
      <p:cxnSp>
        <p:nvCxnSpPr>
          <p:cNvPr id="23574" name="AutoShape 29"/>
          <p:cNvCxnSpPr>
            <a:cxnSpLocks noChangeShapeType="1"/>
            <a:stCxn id="23565" idx="0"/>
            <a:endCxn id="23563" idx="2"/>
          </p:cNvCxnSpPr>
          <p:nvPr/>
        </p:nvCxnSpPr>
        <p:spPr bwMode="auto">
          <a:xfrm rot="-5400000">
            <a:off x="3124200" y="28194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30"/>
          <p:cNvCxnSpPr>
            <a:cxnSpLocks noChangeShapeType="1"/>
            <a:stCxn id="23564" idx="0"/>
            <a:endCxn id="23563" idx="2"/>
          </p:cNvCxnSpPr>
          <p:nvPr/>
        </p:nvCxnSpPr>
        <p:spPr bwMode="auto">
          <a:xfrm rot="5400000" flipH="1">
            <a:off x="3733800" y="3124200"/>
            <a:ext cx="762000" cy="304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6" name="AutoShape 31"/>
          <p:cNvCxnSpPr>
            <a:cxnSpLocks noChangeShapeType="1"/>
            <a:stCxn id="23563" idx="0"/>
            <a:endCxn id="23561" idx="2"/>
          </p:cNvCxnSpPr>
          <p:nvPr/>
        </p:nvCxnSpPr>
        <p:spPr bwMode="auto">
          <a:xfrm rot="-5400000">
            <a:off x="4038600" y="1524000"/>
            <a:ext cx="7620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7" name="AutoShape 32"/>
          <p:cNvCxnSpPr>
            <a:cxnSpLocks noChangeShapeType="1"/>
            <a:stCxn id="23562" idx="0"/>
            <a:endCxn id="23561" idx="2"/>
          </p:cNvCxnSpPr>
          <p:nvPr/>
        </p:nvCxnSpPr>
        <p:spPr bwMode="auto">
          <a:xfrm rot="5400000" flipH="1">
            <a:off x="4876800" y="1600200"/>
            <a:ext cx="762000" cy="762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33"/>
          <p:cNvCxnSpPr>
            <a:cxnSpLocks noChangeShapeType="1"/>
            <a:stCxn id="23569" idx="0"/>
            <a:endCxn id="23562" idx="2"/>
          </p:cNvCxnSpPr>
          <p:nvPr/>
        </p:nvCxnSpPr>
        <p:spPr bwMode="auto">
          <a:xfrm rot="-5400000">
            <a:off x="5181600" y="3200400"/>
            <a:ext cx="762000" cy="152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34"/>
          <p:cNvCxnSpPr>
            <a:cxnSpLocks noChangeShapeType="1"/>
            <a:stCxn id="23570" idx="0"/>
            <a:endCxn id="23562" idx="2"/>
          </p:cNvCxnSpPr>
          <p:nvPr/>
        </p:nvCxnSpPr>
        <p:spPr bwMode="auto">
          <a:xfrm rot="5400000" flipH="1">
            <a:off x="5791200" y="2743200"/>
            <a:ext cx="762000" cy="1066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AutoShape 35"/>
          <p:cNvCxnSpPr>
            <a:cxnSpLocks noChangeShapeType="1"/>
            <a:stCxn id="23572" idx="0"/>
            <a:endCxn id="23570" idx="2"/>
          </p:cNvCxnSpPr>
          <p:nvPr/>
        </p:nvCxnSpPr>
        <p:spPr bwMode="auto">
          <a:xfrm flipV="1">
            <a:off x="6705600" y="4267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AutoShape 36"/>
          <p:cNvCxnSpPr>
            <a:cxnSpLocks noChangeShapeType="1"/>
            <a:stCxn id="23573" idx="0"/>
            <a:endCxn id="23571" idx="2"/>
          </p:cNvCxnSpPr>
          <p:nvPr/>
        </p:nvCxnSpPr>
        <p:spPr bwMode="auto">
          <a:xfrm flipV="1">
            <a:off x="7924800" y="41910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2" name="AutoShape 37"/>
          <p:cNvCxnSpPr>
            <a:cxnSpLocks noChangeShapeType="1"/>
            <a:stCxn id="23571" idx="0"/>
            <a:endCxn id="23562" idx="2"/>
          </p:cNvCxnSpPr>
          <p:nvPr/>
        </p:nvCxnSpPr>
        <p:spPr bwMode="auto">
          <a:xfrm rot="5400000" flipH="1">
            <a:off x="6400800" y="2133600"/>
            <a:ext cx="762000" cy="2286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3" name="AutoShape 42"/>
          <p:cNvCxnSpPr>
            <a:cxnSpLocks noChangeShapeType="1"/>
            <a:stCxn id="23565" idx="1"/>
            <a:endCxn id="23560" idx="3"/>
          </p:cNvCxnSpPr>
          <p:nvPr/>
        </p:nvCxnSpPr>
        <p:spPr bwMode="auto">
          <a:xfrm rot="10800000">
            <a:off x="1600200" y="39243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4" name="AutoShape 43"/>
          <p:cNvCxnSpPr>
            <a:cxnSpLocks noChangeShapeType="1"/>
            <a:stCxn id="23564" idx="2"/>
            <a:endCxn id="23558" idx="1"/>
          </p:cNvCxnSpPr>
          <p:nvPr/>
        </p:nvCxnSpPr>
        <p:spPr bwMode="auto">
          <a:xfrm rot="16200000" flipV="1">
            <a:off x="1695450" y="1619250"/>
            <a:ext cx="1562100" cy="3581400"/>
          </a:xfrm>
          <a:prstGeom prst="bentConnector4">
            <a:avLst>
              <a:gd name="adj1" fmla="val -14634"/>
              <a:gd name="adj2" fmla="val 106384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5" name="AutoShape 44"/>
          <p:cNvCxnSpPr>
            <a:cxnSpLocks noChangeShapeType="1"/>
            <a:stCxn id="23563" idx="1"/>
            <a:endCxn id="23558" idx="3"/>
          </p:cNvCxnSpPr>
          <p:nvPr/>
        </p:nvCxnSpPr>
        <p:spPr bwMode="auto">
          <a:xfrm rot="10800000">
            <a:off x="1600200" y="26289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6" name="AutoShape 45"/>
          <p:cNvCxnSpPr>
            <a:cxnSpLocks noChangeShapeType="1"/>
            <a:stCxn id="23561" idx="1"/>
            <a:endCxn id="23557" idx="3"/>
          </p:cNvCxnSpPr>
          <p:nvPr/>
        </p:nvCxnSpPr>
        <p:spPr bwMode="auto">
          <a:xfrm flipH="1">
            <a:off x="1752600" y="1333500"/>
            <a:ext cx="2667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7" name="AutoShape 46"/>
          <p:cNvCxnSpPr>
            <a:cxnSpLocks noChangeShapeType="1"/>
            <a:stCxn id="23562" idx="3"/>
            <a:endCxn id="23559" idx="1"/>
          </p:cNvCxnSpPr>
          <p:nvPr/>
        </p:nvCxnSpPr>
        <p:spPr bwMode="auto">
          <a:xfrm>
            <a:off x="6096000" y="2628900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8" name="AutoShape 47"/>
          <p:cNvCxnSpPr>
            <a:cxnSpLocks noChangeShapeType="1"/>
            <a:stCxn id="23571" idx="3"/>
            <a:endCxn id="23559" idx="3"/>
          </p:cNvCxnSpPr>
          <p:nvPr/>
        </p:nvCxnSpPr>
        <p:spPr bwMode="auto">
          <a:xfrm flipH="1" flipV="1">
            <a:off x="7772400" y="2628900"/>
            <a:ext cx="609600" cy="1295400"/>
          </a:xfrm>
          <a:prstGeom prst="bentConnector3">
            <a:avLst>
              <a:gd name="adj1" fmla="val -375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AutoShape 49"/>
          <p:cNvCxnSpPr>
            <a:cxnSpLocks noChangeShapeType="1"/>
            <a:stCxn id="23572" idx="2"/>
            <a:endCxn id="23559" idx="3"/>
          </p:cNvCxnSpPr>
          <p:nvPr/>
        </p:nvCxnSpPr>
        <p:spPr bwMode="auto">
          <a:xfrm rot="5400000" flipH="1" flipV="1">
            <a:off x="6000750" y="3333750"/>
            <a:ext cx="2476500" cy="1066800"/>
          </a:xfrm>
          <a:prstGeom prst="bentConnector4">
            <a:avLst>
              <a:gd name="adj1" fmla="val -9231"/>
              <a:gd name="adj2" fmla="val 20178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AutoShape 50"/>
          <p:cNvCxnSpPr>
            <a:cxnSpLocks noChangeShapeType="1"/>
            <a:stCxn id="23569" idx="1"/>
            <a:endCxn id="23559" idx="2"/>
          </p:cNvCxnSpPr>
          <p:nvPr/>
        </p:nvCxnSpPr>
        <p:spPr bwMode="auto">
          <a:xfrm rot="10800000" flipH="1">
            <a:off x="5029200" y="2895600"/>
            <a:ext cx="2286000" cy="1028700"/>
          </a:xfrm>
          <a:prstGeom prst="bentConnector4">
            <a:avLst>
              <a:gd name="adj1" fmla="val -7157"/>
              <a:gd name="adj2" fmla="val 76542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91" name="Rectangle 51"/>
          <p:cNvSpPr>
            <a:spLocks noChangeArrowheads="1"/>
          </p:cNvSpPr>
          <p:nvPr/>
        </p:nvSpPr>
        <p:spPr bwMode="auto">
          <a:xfrm>
            <a:off x="533400" y="45720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Map</a:t>
            </a:r>
          </a:p>
        </p:txBody>
      </p:sp>
      <p:sp>
        <p:nvSpPr>
          <p:cNvPr id="23592" name="Rectangle 52"/>
          <p:cNvSpPr>
            <a:spLocks noChangeArrowheads="1"/>
          </p:cNvSpPr>
          <p:nvPr/>
        </p:nvSpPr>
        <p:spPr bwMode="auto">
          <a:xfrm>
            <a:off x="3657600" y="5715000"/>
            <a:ext cx="914400" cy="53340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/>
              <a:t>&lt;&lt;Interface&gt;&gt;</a:t>
            </a:r>
          </a:p>
          <a:p>
            <a:pPr eaLnBrk="1" hangingPunct="1"/>
            <a:r>
              <a:rPr lang="de-DE" altLang="de-DE" sz="1300"/>
              <a:t>SortedMap</a:t>
            </a:r>
          </a:p>
        </p:txBody>
      </p:sp>
      <p:sp>
        <p:nvSpPr>
          <p:cNvPr id="23593" name="Rectangle 53"/>
          <p:cNvSpPr>
            <a:spLocks noChangeArrowheads="1"/>
          </p:cNvSpPr>
          <p:nvPr/>
        </p:nvSpPr>
        <p:spPr bwMode="auto">
          <a:xfrm>
            <a:off x="2438400" y="4572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Abstract-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23594" name="Rectangle 54"/>
          <p:cNvSpPr>
            <a:spLocks noChangeArrowheads="1"/>
          </p:cNvSpPr>
          <p:nvPr/>
        </p:nvSpPr>
        <p:spPr bwMode="auto">
          <a:xfrm>
            <a:off x="1066800" y="5715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23595" name="Rectangle 55"/>
          <p:cNvSpPr>
            <a:spLocks noChangeArrowheads="1"/>
          </p:cNvSpPr>
          <p:nvPr/>
        </p:nvSpPr>
        <p:spPr bwMode="auto">
          <a:xfrm>
            <a:off x="2362200" y="5715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Weak-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HashMap</a:t>
            </a:r>
          </a:p>
        </p:txBody>
      </p:sp>
      <p:sp>
        <p:nvSpPr>
          <p:cNvPr id="23596" name="Rectangle 56"/>
          <p:cNvSpPr>
            <a:spLocks noChangeArrowheads="1"/>
          </p:cNvSpPr>
          <p:nvPr/>
        </p:nvSpPr>
        <p:spPr bwMode="auto">
          <a:xfrm>
            <a:off x="5029200" y="5715000"/>
            <a:ext cx="9144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TreeMap</a:t>
            </a:r>
          </a:p>
        </p:txBody>
      </p:sp>
      <p:cxnSp>
        <p:nvCxnSpPr>
          <p:cNvPr id="23597" name="AutoShape 57"/>
          <p:cNvCxnSpPr>
            <a:cxnSpLocks noChangeShapeType="1"/>
            <a:stCxn id="23594" idx="0"/>
            <a:endCxn id="23593" idx="2"/>
          </p:cNvCxnSpPr>
          <p:nvPr/>
        </p:nvCxnSpPr>
        <p:spPr bwMode="auto">
          <a:xfrm rot="-5400000">
            <a:off x="1905000" y="4724400"/>
            <a:ext cx="609600" cy="1371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8" name="AutoShape 58"/>
          <p:cNvCxnSpPr>
            <a:cxnSpLocks noChangeShapeType="1"/>
            <a:stCxn id="23595" idx="0"/>
            <a:endCxn id="23593" idx="2"/>
          </p:cNvCxnSpPr>
          <p:nvPr/>
        </p:nvCxnSpPr>
        <p:spPr bwMode="auto">
          <a:xfrm rot="-5400000">
            <a:off x="2552700" y="5372100"/>
            <a:ext cx="609600" cy="76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9" name="AutoShape 59"/>
          <p:cNvCxnSpPr>
            <a:cxnSpLocks noChangeShapeType="1"/>
            <a:stCxn id="23596" idx="0"/>
            <a:endCxn id="23593" idx="2"/>
          </p:cNvCxnSpPr>
          <p:nvPr/>
        </p:nvCxnSpPr>
        <p:spPr bwMode="auto">
          <a:xfrm rot="5400000" flipH="1">
            <a:off x="3886200" y="4114800"/>
            <a:ext cx="609600" cy="2590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0" name="AutoShape 60"/>
          <p:cNvCxnSpPr>
            <a:cxnSpLocks noChangeShapeType="1"/>
            <a:stCxn id="23592" idx="0"/>
            <a:endCxn id="23591" idx="2"/>
          </p:cNvCxnSpPr>
          <p:nvPr/>
        </p:nvCxnSpPr>
        <p:spPr bwMode="auto">
          <a:xfrm rot="5400000" flipH="1">
            <a:off x="2247900" y="3848100"/>
            <a:ext cx="609600" cy="3124200"/>
          </a:xfrm>
          <a:prstGeom prst="bentConnector3">
            <a:avLst>
              <a:gd name="adj1" fmla="val 68486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1" name="AutoShape 63"/>
          <p:cNvCxnSpPr>
            <a:cxnSpLocks noChangeShapeType="1"/>
            <a:stCxn id="23594" idx="2"/>
            <a:endCxn id="23591" idx="1"/>
          </p:cNvCxnSpPr>
          <p:nvPr/>
        </p:nvCxnSpPr>
        <p:spPr bwMode="auto">
          <a:xfrm rot="16200000" flipV="1">
            <a:off x="323850" y="5048250"/>
            <a:ext cx="1409700" cy="990600"/>
          </a:xfrm>
          <a:prstGeom prst="bentConnector4">
            <a:avLst>
              <a:gd name="adj1" fmla="val -16218"/>
              <a:gd name="adj2" fmla="val 123079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2" name="AutoShape 64"/>
          <p:cNvCxnSpPr>
            <a:cxnSpLocks noChangeShapeType="1"/>
            <a:stCxn id="23593" idx="1"/>
            <a:endCxn id="23591" idx="3"/>
          </p:cNvCxnSpPr>
          <p:nvPr/>
        </p:nvCxnSpPr>
        <p:spPr bwMode="auto">
          <a:xfrm flipH="1">
            <a:off x="1447800" y="483870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3" name="AutoShape 65"/>
          <p:cNvCxnSpPr>
            <a:cxnSpLocks noChangeShapeType="1"/>
            <a:stCxn id="23595" idx="2"/>
            <a:endCxn id="23591" idx="1"/>
          </p:cNvCxnSpPr>
          <p:nvPr/>
        </p:nvCxnSpPr>
        <p:spPr bwMode="auto">
          <a:xfrm rot="16200000" flipV="1">
            <a:off x="971550" y="4400550"/>
            <a:ext cx="1409700" cy="2286000"/>
          </a:xfrm>
          <a:prstGeom prst="bentConnector4">
            <a:avLst>
              <a:gd name="adj1" fmla="val -16218"/>
              <a:gd name="adj2" fmla="val 110000"/>
            </a:avLst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604" name="AutoShape 66"/>
          <p:cNvCxnSpPr>
            <a:cxnSpLocks noChangeShapeType="1"/>
            <a:stCxn id="23596" idx="1"/>
            <a:endCxn id="23592" idx="3"/>
          </p:cNvCxnSpPr>
          <p:nvPr/>
        </p:nvCxnSpPr>
        <p:spPr bwMode="auto">
          <a:xfrm flipH="1">
            <a:off x="4572000" y="5981700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15957F7-D8E6-A249-8136-8B2A5E1EDB02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Interface List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befindet sich im Package java.util</a:t>
            </a:r>
          </a:p>
          <a:p>
            <a:pPr lvl="1" eaLnBrk="1" hangingPunct="1"/>
            <a:r>
              <a:rPr lang="de-DE" altLang="de-DE"/>
              <a:t>Zugriff auf die Container erfolgt sequentiell oder über Indexzugriff</a:t>
            </a:r>
          </a:p>
          <a:p>
            <a:pPr lvl="1" eaLnBrk="1" hangingPunct="1"/>
            <a:r>
              <a:rPr lang="de-DE" altLang="de-DE"/>
              <a:t>sequentieller Zugriff erfolgt über Iteratoren</a:t>
            </a:r>
          </a:p>
          <a:p>
            <a:pPr lvl="1" eaLnBrk="1" hangingPunct="1"/>
            <a:r>
              <a:rPr lang="de-DE" altLang="de-DE"/>
              <a:t>Index beginnt mit 0 und endet bei n Elementen bei n-1</a:t>
            </a:r>
          </a:p>
          <a:p>
            <a:pPr lvl="1" eaLnBrk="1" hangingPunct="1"/>
            <a:r>
              <a:rPr lang="de-DE" altLang="de-DE"/>
              <a:t>Größe der Liste wird dynamisch beim Einfügen</a:t>
            </a:r>
            <a:br>
              <a:rPr lang="de-DE" altLang="de-DE"/>
            </a:br>
            <a:r>
              <a:rPr lang="de-DE" altLang="de-DE"/>
              <a:t>oder Löschen von Elementen angepasst</a:t>
            </a:r>
          </a:p>
          <a:p>
            <a:pPr lvl="1" eaLnBrk="1" hangingPunct="1"/>
            <a:r>
              <a:rPr lang="de-DE" altLang="de-DE"/>
              <a:t>Duplikate sind erlaubt</a:t>
            </a:r>
          </a:p>
          <a:p>
            <a:pPr lvl="1" eaLnBrk="1" hangingPunct="1"/>
            <a:r>
              <a:rPr lang="de-DE" altLang="de-DE"/>
              <a:t>die Reihenfolge, in der Elemente eingefügt</a:t>
            </a:r>
            <a:br>
              <a:rPr lang="de-DE" altLang="de-DE"/>
            </a:br>
            <a:r>
              <a:rPr lang="de-DE" altLang="de-DE"/>
              <a:t>werden, bleibt erhalten</a:t>
            </a:r>
          </a:p>
          <a:p>
            <a:pPr lvl="1" eaLnBrk="1" hangingPunct="1"/>
            <a:r>
              <a:rPr lang="de-DE" altLang="de-DE"/>
              <a:t>Vector und ArrayList sind intern als Arrays realisiert</a:t>
            </a:r>
          </a:p>
          <a:p>
            <a:pPr lvl="1" eaLnBrk="1" hangingPunct="1"/>
            <a:r>
              <a:rPr lang="de-DE" altLang="de-DE"/>
              <a:t>Hauptunterschied zwischen ArrayList</a:t>
            </a:r>
            <a:br>
              <a:rPr lang="de-DE" altLang="de-DE"/>
            </a:br>
            <a:r>
              <a:rPr lang="de-DE" altLang="de-DE"/>
              <a:t>und Vector: Zugriffsmethoden auf Vector</a:t>
            </a:r>
            <a:br>
              <a:rPr lang="de-DE" altLang="de-DE"/>
            </a:br>
            <a:r>
              <a:rPr lang="de-DE" altLang="de-DE"/>
              <a:t>sind synchronisiert (wichtig bei Threads)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072D26E-2975-F640-A5E4-0E2ECC31082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560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Wesentliche Methoden im Umgang mit Listen</a:t>
            </a:r>
          </a:p>
        </p:txBody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08587"/>
          </a:xfrm>
        </p:spPr>
        <p:txBody>
          <a:bodyPr/>
          <a:lstStyle/>
          <a:p>
            <a:pPr lvl="1" eaLnBrk="1" hangingPunct="1"/>
            <a:r>
              <a:rPr lang="de-DE" altLang="de-DE"/>
              <a:t>add(int i, Object o) oder add(Object o) fügt neue Objekte in die Liste ein</a:t>
            </a:r>
          </a:p>
          <a:p>
            <a:pPr lvl="1" eaLnBrk="1" hangingPunct="1"/>
            <a:r>
              <a:rPr lang="de-DE" altLang="de-DE"/>
              <a:t>set(int i, Object o) überschreibt das Objekt an der Stelle i mit dem Objekt o</a:t>
            </a:r>
          </a:p>
          <a:p>
            <a:pPr lvl="1" eaLnBrk="1" hangingPunct="1"/>
            <a:r>
              <a:rPr lang="de-DE" altLang="de-DE"/>
              <a:t>get(int i) liefert das Objekt an der Stelle i zurück</a:t>
            </a:r>
          </a:p>
          <a:p>
            <a:pPr lvl="1" eaLnBrk="1" hangingPunct="1"/>
            <a:r>
              <a:rPr lang="de-DE" altLang="de-DE"/>
              <a:t>contains(Object o) überprüft, ob das Objekt o in der Liste enthalten ist </a:t>
            </a:r>
          </a:p>
          <a:p>
            <a:pPr lvl="1" eaLnBrk="1" hangingPunct="1"/>
            <a:r>
              <a:rPr lang="de-DE" altLang="de-DE"/>
              <a:t>indexOf(Object o) liefert den Index zurück, an der das Objekt o in der Liste abgelegt ist (-1, wenn das Objekt nicht enthalten ist)</a:t>
            </a:r>
          </a:p>
          <a:p>
            <a:pPr lvl="1" eaLnBrk="1" hangingPunct="1"/>
            <a:r>
              <a:rPr lang="de-DE" altLang="de-DE"/>
              <a:t>remove(int i) oder remove(Object o) löscht das Objekt aus der Liste</a:t>
            </a:r>
          </a:p>
          <a:p>
            <a:pPr lvl="1" eaLnBrk="1" hangingPunct="1"/>
            <a:r>
              <a:rPr lang="de-DE" altLang="de-DE"/>
              <a:t>clear() initialisiert die Liste</a:t>
            </a:r>
          </a:p>
          <a:p>
            <a:pPr lvl="1" eaLnBrk="1" hangingPunct="1"/>
            <a:r>
              <a:rPr lang="de-DE" altLang="de-DE"/>
              <a:t>size() liefert die Länge der Liste zurück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B8E7E8D-FA15-774A-931C-74A7F28EF63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Der Umgang mit Iteratoren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13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altLang="de-DE"/>
              <a:t>Merkmale von Iteratoren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einheitlicher Standard zum Durchlaufen von Datencontainern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Container wird sequentiell durchlaufen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es können keine Elemente übersprungen werden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der Container kann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/>
              <a:t>bis Java 5 nur „vorwärts“ durchlaufen werden</a:t>
            </a:r>
          </a:p>
          <a:p>
            <a:pPr lvl="2" eaLnBrk="1" hangingPunct="1">
              <a:lnSpc>
                <a:spcPct val="90000"/>
              </a:lnSpc>
            </a:pPr>
            <a:r>
              <a:rPr lang="de-DE" altLang="de-DE"/>
              <a:t>ab Java 6 in beide Richtungen durchlaufen werden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bei Änderung des Containerinhalts muss der Iterator neu erzeugt werden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/>
              <a:t>Wichtige Iterator-Methoden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hasNext() überprüft, ob das aktuelle Element im Container noch einen Nachfolger hat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next() greift auf das nächste Element des Containers zu</a:t>
            </a:r>
          </a:p>
          <a:p>
            <a:pPr lvl="1" eaLnBrk="1" hangingPunct="1">
              <a:lnSpc>
                <a:spcPct val="90000"/>
              </a:lnSpc>
            </a:pPr>
            <a:r>
              <a:rPr lang="de-DE" altLang="de-DE"/>
              <a:t>remove() löscht das Element aus dem Container, welches zuletzt vom Iterator gelesen wurde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7CC2067-DACC-DA42-AD45-551DE2FF07B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457200" y="1120775"/>
            <a:ext cx="4343400" cy="4848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java.util.ArrayList;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java.util.Iterator;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prog2.demos.exceptions.Auto;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DemoListe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ArrayList liste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ArrayList();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liste.add("Otto");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liste.add("Karl");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liste.add("Ludwig");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liste.add(new Auto(0, 0));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liste.add(2,"Otto");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liste.set(3,"Überschreibt den Ludwig");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System.out.println(liste.contains("Otto"));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System.out.println(liste.indexOf("Ludwig"));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System.out.println(liste.get(3));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System.out.println(liste.size());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Iterator i = liste.iterator();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 (i.hasNext())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System.out.println(i.next());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liste.clear();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System.out.println(liste.size());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eine Liste mit Iteratoren</a:t>
            </a:r>
          </a:p>
        </p:txBody>
      </p:sp>
      <p:sp>
        <p:nvSpPr>
          <p:cNvPr id="27653" name="Text Box 14"/>
          <p:cNvSpPr txBox="1">
            <a:spLocks noChangeArrowheads="1"/>
          </p:cNvSpPr>
          <p:nvPr/>
        </p:nvSpPr>
        <p:spPr bwMode="auto">
          <a:xfrm>
            <a:off x="4648200" y="4549775"/>
            <a:ext cx="3505200" cy="1927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true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-1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Überschreibt den Ludwig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5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Otto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Karl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Otto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Überschreibt den Ludwig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prog2.demos.exceptions.Auto@923e30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0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181600" y="3482975"/>
            <a:ext cx="19050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00FF"/>
                </a:solidFill>
              </a:rPr>
              <a:t>next() </a:t>
            </a:r>
            <a:r>
              <a:rPr lang="de-DE" altLang="de-DE" sz="1400" b="0">
                <a:solidFill>
                  <a:srgbClr val="0000FF"/>
                </a:solidFill>
              </a:rPr>
              <a:t>besorgt sich das nächste Objekt aus der Liste</a:t>
            </a:r>
          </a:p>
        </p:txBody>
      </p:sp>
      <p:sp>
        <p:nvSpPr>
          <p:cNvPr id="27655" name="Text Box 6"/>
          <p:cNvSpPr txBox="1">
            <a:spLocks noChangeArrowheads="1"/>
          </p:cNvSpPr>
          <p:nvPr/>
        </p:nvSpPr>
        <p:spPr bwMode="auto">
          <a:xfrm>
            <a:off x="5181600" y="1196975"/>
            <a:ext cx="19050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erzeugt den Iterator für das Listenobjekt über die Methode </a:t>
            </a:r>
            <a:r>
              <a:rPr lang="de-DE" altLang="de-DE" sz="1400" b="0" i="1">
                <a:solidFill>
                  <a:srgbClr val="FF0000"/>
                </a:solidFill>
              </a:rPr>
              <a:t>iterator()</a:t>
            </a: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5181600" y="2339975"/>
            <a:ext cx="1905000" cy="9525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überprüft mit </a:t>
            </a:r>
            <a:r>
              <a:rPr lang="de-DE" altLang="de-DE" sz="1400" b="0" i="1">
                <a:solidFill>
                  <a:srgbClr val="008000"/>
                </a:solidFill>
              </a:rPr>
              <a:t>hasNext(),</a:t>
            </a:r>
            <a:r>
              <a:rPr lang="de-DE" altLang="de-DE" sz="1400" b="0">
                <a:solidFill>
                  <a:srgbClr val="008000"/>
                </a:solidFill>
              </a:rPr>
              <a:t> ob es im Listenobjekt noch ein weiteres Element gibt</a:t>
            </a:r>
          </a:p>
        </p:txBody>
      </p:sp>
      <p:cxnSp>
        <p:nvCxnSpPr>
          <p:cNvPr id="27657" name="AutoShape 8"/>
          <p:cNvCxnSpPr>
            <a:cxnSpLocks noChangeShapeType="1"/>
            <a:stCxn id="27655" idx="1"/>
            <a:endCxn id="27660" idx="3"/>
          </p:cNvCxnSpPr>
          <p:nvPr/>
        </p:nvCxnSpPr>
        <p:spPr bwMode="auto">
          <a:xfrm rot="10800000" flipV="1">
            <a:off x="3124200" y="1673225"/>
            <a:ext cx="2057400" cy="2876550"/>
          </a:xfrm>
          <a:prstGeom prst="bentConnector3">
            <a:avLst>
              <a:gd name="adj1" fmla="val 4158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AutoShape 9"/>
          <p:cNvCxnSpPr>
            <a:cxnSpLocks noChangeShapeType="1"/>
            <a:stCxn id="27656" idx="1"/>
            <a:endCxn id="27662" idx="3"/>
          </p:cNvCxnSpPr>
          <p:nvPr/>
        </p:nvCxnSpPr>
        <p:spPr bwMode="auto">
          <a:xfrm rot="10800000" flipV="1">
            <a:off x="2819400" y="2816225"/>
            <a:ext cx="2362200" cy="1924050"/>
          </a:xfrm>
          <a:prstGeom prst="bentConnector3">
            <a:avLst>
              <a:gd name="adj1" fmla="val 30037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0"/>
          <p:cNvCxnSpPr>
            <a:cxnSpLocks noChangeShapeType="1"/>
            <a:stCxn id="27654" idx="1"/>
            <a:endCxn id="27661" idx="3"/>
          </p:cNvCxnSpPr>
          <p:nvPr/>
        </p:nvCxnSpPr>
        <p:spPr bwMode="auto">
          <a:xfrm rot="10800000" flipV="1">
            <a:off x="3733800" y="3852863"/>
            <a:ext cx="1447800" cy="1077912"/>
          </a:xfrm>
          <a:prstGeom prst="bentConnector3">
            <a:avLst>
              <a:gd name="adj1" fmla="val 41667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1447800" y="4473575"/>
            <a:ext cx="1676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7661" name="Rectangle 12"/>
          <p:cNvSpPr>
            <a:spLocks noChangeArrowheads="1"/>
          </p:cNvSpPr>
          <p:nvPr/>
        </p:nvSpPr>
        <p:spPr bwMode="auto">
          <a:xfrm>
            <a:off x="1981200" y="4854575"/>
            <a:ext cx="1752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1447800" y="4625975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432E9F4-CC55-BD44-9EFC-A595BE0B0C2B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Klasse TreeSet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befindet sich im Package java.util</a:t>
            </a:r>
          </a:p>
          <a:p>
            <a:pPr lvl="1" eaLnBrk="1" hangingPunct="1"/>
            <a:r>
              <a:rPr lang="de-DE" altLang="de-DE"/>
              <a:t>Zugriff auf die Container erfolgt sequentiell über Iteratoren</a:t>
            </a:r>
          </a:p>
          <a:p>
            <a:pPr lvl="1" eaLnBrk="1" hangingPunct="1"/>
            <a:r>
              <a:rPr lang="de-DE" altLang="de-DE"/>
              <a:t>Index beginnt mit 0 und endet bei n Elementen bei n-1</a:t>
            </a:r>
          </a:p>
          <a:p>
            <a:pPr lvl="1" eaLnBrk="1" hangingPunct="1"/>
            <a:r>
              <a:rPr lang="de-DE" altLang="de-DE"/>
              <a:t>Größe der Liste wird dynamisch beim Einfügen</a:t>
            </a:r>
            <a:br>
              <a:rPr lang="de-DE" altLang="de-DE"/>
            </a:br>
            <a:r>
              <a:rPr lang="de-DE" altLang="de-DE"/>
              <a:t>oder Löschen von Elementen angepasst</a:t>
            </a:r>
          </a:p>
          <a:p>
            <a:pPr lvl="1" eaLnBrk="1" hangingPunct="1"/>
            <a:r>
              <a:rPr lang="de-DE" altLang="de-DE"/>
              <a:t>Duplikate sind nicht erlaubt (Vergleich über die equals-Methode)</a:t>
            </a:r>
          </a:p>
          <a:p>
            <a:pPr lvl="1" eaLnBrk="1" hangingPunct="1"/>
            <a:r>
              <a:rPr lang="de-DE" altLang="de-DE"/>
              <a:t>die Reihenfolge, in der Elemente eingefügt</a:t>
            </a:r>
            <a:br>
              <a:rPr lang="de-DE" altLang="de-DE"/>
            </a:br>
            <a:r>
              <a:rPr lang="de-DE" altLang="de-DE"/>
              <a:t>werden, bleibt nicht erhalten</a:t>
            </a:r>
          </a:p>
          <a:p>
            <a:pPr lvl="1" eaLnBrk="1" hangingPunct="1"/>
            <a:r>
              <a:rPr lang="de-DE" altLang="de-DE"/>
              <a:t>Einfluss auf die Sortierung der Elemente</a:t>
            </a:r>
          </a:p>
          <a:p>
            <a:pPr lvl="2" eaLnBrk="1" hangingPunct="1"/>
            <a:r>
              <a:rPr lang="de-DE" altLang="de-DE"/>
              <a:t>Sortieren nach der natürlichen Ordnung durch Implementierung des Comparable-Interface</a:t>
            </a:r>
          </a:p>
          <a:p>
            <a:pPr lvl="2" eaLnBrk="1" hangingPunct="1"/>
            <a:r>
              <a:rPr lang="de-DE" altLang="de-DE"/>
              <a:t>Das Comparable-Interface muss auf jeden Fall implementiert werden, wenn Objekte in ein TreeSet eingefügt werden</a:t>
            </a:r>
          </a:p>
          <a:p>
            <a:pPr lvl="2" eaLnBrk="1" hangingPunct="1"/>
            <a:r>
              <a:rPr lang="de-DE" altLang="de-DE"/>
              <a:t>Beliebige Sortierung durch Implementierung des Comparator-Interface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0FC2341-AC54-AE49-84FD-27FCAB007A5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Interface Comparable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sortiert Elemente beim Einfügen in Sets oder Maps</a:t>
            </a:r>
          </a:p>
          <a:p>
            <a:pPr lvl="1" eaLnBrk="1" hangingPunct="1"/>
            <a:r>
              <a:rPr lang="de-DE" altLang="de-DE"/>
              <a:t>Sortierung erfolgt nach der natürlichen Ordnung</a:t>
            </a:r>
          </a:p>
          <a:p>
            <a:pPr lvl="1" eaLnBrk="1" hangingPunct="1"/>
            <a:r>
              <a:rPr lang="de-DE" altLang="de-DE"/>
              <a:t>muss für alle Klassen implementiert werden, deren Instanzen in Sets oder Maps gespeichert werden</a:t>
            </a:r>
          </a:p>
          <a:p>
            <a:pPr lvl="1" eaLnBrk="1" hangingPunct="1"/>
            <a:r>
              <a:rPr lang="de-DE" altLang="de-DE"/>
              <a:t>beinhaltet genau eine Methode: public int compareTo(Object o)</a:t>
            </a:r>
          </a:p>
          <a:p>
            <a:pPr lvl="1" eaLnBrk="1" hangingPunct="1"/>
            <a:r>
              <a:rPr lang="de-DE" altLang="de-DE"/>
              <a:t>Bedeutung der Rückgabewerte</a:t>
            </a:r>
          </a:p>
          <a:p>
            <a:pPr lvl="2" eaLnBrk="1" hangingPunct="1"/>
            <a:r>
              <a:rPr lang="de-DE" altLang="de-DE"/>
              <a:t>Wert &lt; 0</a:t>
            </a:r>
            <a:br>
              <a:rPr lang="de-DE" altLang="de-DE"/>
            </a:br>
            <a:r>
              <a:rPr lang="de-DE" altLang="de-DE"/>
              <a:t>das einzufügende Element liegt vor dem Vergleichsobjekt</a:t>
            </a:r>
          </a:p>
          <a:p>
            <a:pPr lvl="2" eaLnBrk="1" hangingPunct="1"/>
            <a:r>
              <a:rPr lang="de-DE" altLang="de-DE"/>
              <a:t>Wert = 0</a:t>
            </a:r>
            <a:br>
              <a:rPr lang="de-DE" altLang="de-DE"/>
            </a:br>
            <a:r>
              <a:rPr lang="de-DE" altLang="de-DE"/>
              <a:t>das einzufügende Element und das Vergleichsobjekt sind gleich</a:t>
            </a:r>
          </a:p>
          <a:p>
            <a:pPr lvl="2" eaLnBrk="1" hangingPunct="1"/>
            <a:r>
              <a:rPr lang="de-DE" altLang="de-DE"/>
              <a:t>Wert &gt; 0</a:t>
            </a:r>
            <a:br>
              <a:rPr lang="de-DE" altLang="de-DE"/>
            </a:br>
            <a:r>
              <a:rPr lang="de-DE" altLang="de-DE"/>
              <a:t>das einzufügende Element liegt hinter dem Vergleichsobjekt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FD0945F-3A6A-3345-860E-535F74BCE7E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072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eine Comparable-Implementierung</a:t>
            </a:r>
          </a:p>
        </p:txBody>
      </p:sp>
      <p:sp>
        <p:nvSpPr>
          <p:cNvPr id="30724" name="Text Box 1029"/>
          <p:cNvSpPr txBox="1">
            <a:spLocks noChangeArrowheads="1"/>
          </p:cNvSpPr>
          <p:nvPr/>
        </p:nvSpPr>
        <p:spPr bwMode="auto">
          <a:xfrm>
            <a:off x="457200" y="2667000"/>
            <a:ext cx="6324600" cy="35702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java.util.Iterator;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java.util.TreeSet;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DemoMenge1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TreeSet menge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TreeSet();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Student("Peter", "Maier", 75382));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Student("Hans", "Müller", 65871));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Student("Karl", "Schmidt", 19853));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Student("Hans", "Müller", 65872));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Student("Karl", "Schmidt", 19853));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Iterator i = menge.iterator();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(i.hasNext())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Student studie = (Student) i.next();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System.out.println(studie.getMatrikelNo() + " " +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studie.getVorname() + " " + studie.getNachname());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0725" name="Text Box 1030"/>
          <p:cNvSpPr txBox="1">
            <a:spLocks noChangeArrowheads="1"/>
          </p:cNvSpPr>
          <p:nvPr/>
        </p:nvSpPr>
        <p:spPr bwMode="auto">
          <a:xfrm>
            <a:off x="4038600" y="5715000"/>
            <a:ext cx="38862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19853 Karl Schmidt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65871 Hans Müller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65872 Hans Müller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75382 Peter Maier</a:t>
            </a:r>
          </a:p>
        </p:txBody>
      </p:sp>
      <p:sp>
        <p:nvSpPr>
          <p:cNvPr id="30726" name="Text Box 1028"/>
          <p:cNvSpPr txBox="1">
            <a:spLocks noChangeArrowheads="1"/>
          </p:cNvSpPr>
          <p:nvPr/>
        </p:nvSpPr>
        <p:spPr bwMode="auto">
          <a:xfrm>
            <a:off x="3657600" y="1143000"/>
            <a:ext cx="5105400" cy="26574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Student </a:t>
            </a:r>
            <a:r>
              <a:rPr lang="de-DE" altLang="de-DE" sz="1200">
                <a:latin typeface="Times New Roman" charset="0"/>
              </a:rPr>
              <a:t>implements </a:t>
            </a:r>
            <a:r>
              <a:rPr lang="de-DE" altLang="de-DE" sz="1200" b="0">
                <a:latin typeface="Times New Roman" charset="0"/>
              </a:rPr>
              <a:t>Comparable{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vorname;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nachname;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int </a:t>
            </a:r>
            <a:r>
              <a:rPr lang="de-DE" altLang="de-DE" sz="1200" b="0">
                <a:latin typeface="Times New Roman" charset="0"/>
              </a:rPr>
              <a:t>matrikelNo;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Student(String vName, String nName, 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no)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this.</a:t>
            </a:r>
            <a:r>
              <a:rPr lang="de-DE" altLang="de-DE" sz="1200" b="0">
                <a:latin typeface="Times New Roman" charset="0"/>
              </a:rPr>
              <a:t>vorname = vName;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this.</a:t>
            </a:r>
            <a:r>
              <a:rPr lang="de-DE" altLang="de-DE" sz="1200" b="0">
                <a:latin typeface="Times New Roman" charset="0"/>
              </a:rPr>
              <a:t>nachname = nName;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this.</a:t>
            </a:r>
            <a:r>
              <a:rPr lang="de-DE" altLang="de-DE" sz="1200" b="0">
                <a:latin typeface="Times New Roman" charset="0"/>
              </a:rPr>
              <a:t>matrikelNo = no;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int </a:t>
            </a:r>
            <a:r>
              <a:rPr lang="de-DE" altLang="de-DE" sz="1200" b="0">
                <a:latin typeface="Times New Roman" charset="0"/>
              </a:rPr>
              <a:t>compareTo(Object vStudent)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 this.</a:t>
            </a:r>
            <a:r>
              <a:rPr lang="de-DE" altLang="de-DE" sz="1200" b="0">
                <a:latin typeface="Times New Roman" charset="0"/>
              </a:rPr>
              <a:t>matrikelNo - ((Student) vStudent).getMatrikelNo();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1F17D9B-2CEA-014B-8BC3-6BBE0858FC8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Interface Comparator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08587"/>
          </a:xfrm>
        </p:spPr>
        <p:txBody>
          <a:bodyPr/>
          <a:lstStyle/>
          <a:p>
            <a:pPr lvl="1" eaLnBrk="1" hangingPunct="1"/>
            <a:r>
              <a:rPr lang="de-DE" altLang="de-DE"/>
              <a:t>sortiert Elemente beim Einfügen in Sets oder Maps</a:t>
            </a:r>
          </a:p>
          <a:p>
            <a:pPr lvl="1" eaLnBrk="1" hangingPunct="1"/>
            <a:r>
              <a:rPr lang="de-DE" altLang="de-DE"/>
              <a:t>Sortierung erfolgt nach einer beliebigen Sortierreihenolge und übersteuert die natürliche Ordnung</a:t>
            </a:r>
          </a:p>
          <a:p>
            <a:pPr lvl="1" eaLnBrk="1" hangingPunct="1"/>
            <a:r>
              <a:rPr lang="de-DE" altLang="de-DE"/>
              <a:t>Comparator sollten in eigener Klasse implementiert werden</a:t>
            </a:r>
          </a:p>
          <a:p>
            <a:pPr lvl="1" eaLnBrk="1" hangingPunct="1"/>
            <a:r>
              <a:rPr lang="de-DE" altLang="de-DE"/>
              <a:t>zur Verwendung des Comparators wird die implementierende Klasse dem Konstruktor des Sets oder der Map übergeben</a:t>
            </a:r>
          </a:p>
          <a:p>
            <a:pPr lvl="1" eaLnBrk="1" hangingPunct="1"/>
            <a:r>
              <a:rPr lang="de-DE" altLang="de-DE"/>
              <a:t>beinhaltet genau eine Methode:</a:t>
            </a:r>
            <a:br>
              <a:rPr lang="de-DE" altLang="de-DE"/>
            </a:br>
            <a:r>
              <a:rPr lang="de-DE" altLang="de-DE"/>
              <a:t>public int compare(Object o1, Object o2)</a:t>
            </a:r>
          </a:p>
          <a:p>
            <a:pPr lvl="1" eaLnBrk="1" hangingPunct="1"/>
            <a:r>
              <a:rPr lang="de-DE" altLang="de-DE"/>
              <a:t>Bedeutung der Rückgabewerte</a:t>
            </a:r>
          </a:p>
          <a:p>
            <a:pPr lvl="2" eaLnBrk="1" hangingPunct="1"/>
            <a:r>
              <a:rPr lang="de-DE" altLang="de-DE"/>
              <a:t>Wert &lt; 0</a:t>
            </a:r>
            <a:br>
              <a:rPr lang="de-DE" altLang="de-DE"/>
            </a:br>
            <a:r>
              <a:rPr lang="de-DE" altLang="de-DE"/>
              <a:t>o1 liegt vor o2</a:t>
            </a:r>
          </a:p>
          <a:p>
            <a:pPr lvl="2" eaLnBrk="1" hangingPunct="1"/>
            <a:r>
              <a:rPr lang="de-DE" altLang="de-DE"/>
              <a:t>Wert = 0</a:t>
            </a:r>
            <a:br>
              <a:rPr lang="de-DE" altLang="de-DE"/>
            </a:br>
            <a:r>
              <a:rPr lang="de-DE" altLang="de-DE"/>
              <a:t>o1 und o2 sind gleich</a:t>
            </a:r>
          </a:p>
          <a:p>
            <a:pPr lvl="2" eaLnBrk="1" hangingPunct="1"/>
            <a:r>
              <a:rPr lang="de-DE" altLang="de-DE"/>
              <a:t>Wert &gt; 0</a:t>
            </a:r>
            <a:br>
              <a:rPr lang="de-DE" altLang="de-DE"/>
            </a:br>
            <a:r>
              <a:rPr lang="de-DE" altLang="de-DE"/>
              <a:t>o1 liegt hinter o2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2A48060-E4A6-A54F-82A0-C30DF6ED50E5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29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2771" name="Text Box 1030"/>
          <p:cNvSpPr txBox="1">
            <a:spLocks noChangeArrowheads="1"/>
          </p:cNvSpPr>
          <p:nvPr/>
        </p:nvSpPr>
        <p:spPr bwMode="auto">
          <a:xfrm>
            <a:off x="457200" y="1143000"/>
            <a:ext cx="6629400" cy="3022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java.util.Comparator;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StudentComparator </a:t>
            </a:r>
            <a:r>
              <a:rPr lang="de-DE" altLang="de-DE" sz="1200">
                <a:latin typeface="Times New Roman" charset="0"/>
              </a:rPr>
              <a:t>implements </a:t>
            </a:r>
            <a:r>
              <a:rPr lang="de-DE" altLang="de-DE" sz="1200" b="0">
                <a:latin typeface="Times New Roman" charset="0"/>
              </a:rPr>
              <a:t>Comparator{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int </a:t>
            </a:r>
            <a:r>
              <a:rPr lang="de-DE" altLang="de-DE" sz="1200" b="0">
                <a:latin typeface="Times New Roman" charset="0"/>
              </a:rPr>
              <a:t>compare(Object obj1, Object obj2)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studie1 = (Student) obj1;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Student studie2 = (Student) obj2;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((studie1.getNachname().compareTo(studie2.getNachname())) !=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return studie1.getNachname().compareTo(studie2.getNachname());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else if </a:t>
            </a:r>
            <a:r>
              <a:rPr lang="de-DE" altLang="de-DE" sz="1200" b="0">
                <a:latin typeface="Times New Roman" charset="0"/>
              </a:rPr>
              <a:t>((studie1.getVorname().compareTo(studie2.getVorname())) !=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return studie1.getVorname().compareTo(studie2.getVorname());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else if </a:t>
            </a:r>
            <a:r>
              <a:rPr lang="de-DE" altLang="de-DE" sz="1200" b="0">
                <a:latin typeface="Times New Roman" charset="0"/>
              </a:rPr>
              <a:t>((studie1.getMatrikelNo() - studie2.getMatrikelNo()) !=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return </a:t>
            </a:r>
            <a:r>
              <a:rPr lang="de-DE" altLang="de-DE" sz="1200" b="0">
                <a:latin typeface="Times New Roman" charset="0"/>
              </a:rPr>
              <a:t>studie1.getMatrikelNo() - studie2.getMatrikelNo();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</a:t>
            </a:r>
            <a:r>
              <a:rPr lang="de-DE" altLang="de-DE" sz="1200" b="0">
                <a:latin typeface="Times New Roman" charset="0"/>
              </a:rPr>
              <a:t> 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27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eine Comparator-Implementierung</a:t>
            </a:r>
          </a:p>
        </p:txBody>
      </p:sp>
      <p:sp>
        <p:nvSpPr>
          <p:cNvPr id="32773" name="Text Box 1028"/>
          <p:cNvSpPr txBox="1">
            <a:spLocks noChangeArrowheads="1"/>
          </p:cNvSpPr>
          <p:nvPr/>
        </p:nvSpPr>
        <p:spPr bwMode="auto">
          <a:xfrm>
            <a:off x="2438400" y="3454400"/>
            <a:ext cx="5791200" cy="3022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DemoMenge1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TreeSet menge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TreeSet(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StudentComparator());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Student("Peter", "Maier", 75382));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menge.add(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Student(„Karl", "Maier", 85383));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Iterator i = menge.iterator();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(i.hasNext())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Student studie = (Student) i.next();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System.out.println(studie.getMatrikelNo() + " " +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studie.getVorname() + " " + studie.getNachname());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2774" name="Text Box 1029"/>
          <p:cNvSpPr txBox="1">
            <a:spLocks noChangeArrowheads="1"/>
          </p:cNvSpPr>
          <p:nvPr/>
        </p:nvSpPr>
        <p:spPr bwMode="auto">
          <a:xfrm>
            <a:off x="5867400" y="3213100"/>
            <a:ext cx="2895600" cy="1014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85383 Karl Maier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75382 Peter Maier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65871 Hans Müller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65872 Hans Müller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19853 Karl Schmidt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Kapitel 1</a:t>
            </a:r>
            <a:br>
              <a:rPr lang="de-DE" altLang="de-DE"/>
            </a:br>
            <a:r>
              <a:rPr lang="de-DE" altLang="de-DE"/>
              <a:t>Exception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1958E18-F8CA-124C-8A2E-B96D955447E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Sortieren von Listen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Listen (Vector, ArrayList, …) sind normalerweise unsortiert</a:t>
            </a:r>
          </a:p>
          <a:p>
            <a:pPr lvl="1" eaLnBrk="1" hangingPunct="1"/>
            <a:r>
              <a:rPr lang="de-DE" altLang="de-DE"/>
              <a:t>die Klasse Collections bietet eine überladene Sortiermethode zum Sortieren von List-Objekten an</a:t>
            </a:r>
          </a:p>
          <a:p>
            <a:pPr lvl="1" eaLnBrk="1" hangingPunct="1"/>
            <a:r>
              <a:rPr lang="de-DE" altLang="de-DE"/>
              <a:t>folgende Sortiermöglichkeiten werden angeboten</a:t>
            </a:r>
          </a:p>
          <a:p>
            <a:pPr lvl="2" eaLnBrk="1" hangingPunct="1"/>
            <a:r>
              <a:rPr lang="de-DE" altLang="de-DE"/>
              <a:t>static void sort(List liste)</a:t>
            </a:r>
          </a:p>
          <a:p>
            <a:pPr lvl="3" eaLnBrk="1" hangingPunct="1"/>
            <a:r>
              <a:rPr lang="de-DE" altLang="de-DE"/>
              <a:t>sortiert die Liste nach der natürlichen Ordnung</a:t>
            </a:r>
          </a:p>
          <a:p>
            <a:pPr lvl="3" eaLnBrk="1" hangingPunct="1"/>
            <a:r>
              <a:rPr lang="de-DE" altLang="de-DE"/>
              <a:t>dazu müssen die Klassen das Interface Comparable implementieren, deren Instanzen in der Liste gespeichert sind</a:t>
            </a:r>
          </a:p>
          <a:p>
            <a:pPr lvl="2" eaLnBrk="1" hangingPunct="1"/>
            <a:r>
              <a:rPr lang="de-DE" altLang="de-DE"/>
              <a:t>static void sort(List liste, Comparator c)</a:t>
            </a:r>
          </a:p>
          <a:p>
            <a:pPr lvl="3" eaLnBrk="1" hangingPunct="1"/>
            <a:r>
              <a:rPr lang="de-DE" altLang="de-DE"/>
              <a:t>übersteuert die natürliche Ordnung und sortiert die Objekte der Liste über den entsprechenden Comparator 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584C03E-56CE-AE4F-82EA-7389FA377CC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Der Vergleich von Objekten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Vergleich mit dem ==-Operator prüft, ob es sich um die identische Speicherreferenz handelt</a:t>
            </a:r>
          </a:p>
          <a:p>
            <a:pPr lvl="1" eaLnBrk="1" hangingPunct="1"/>
            <a:r>
              <a:rPr lang="de-DE" altLang="de-DE"/>
              <a:t>inhaltliche Vergleiche erfolgen über die equals()-Methode (equals()-Methode der Klasse Object entspricht dem </a:t>
            </a:r>
            <a:br>
              <a:rPr lang="de-DE" altLang="de-DE"/>
            </a:br>
            <a:r>
              <a:rPr lang="de-DE" altLang="de-DE"/>
              <a:t>==-Operator)</a:t>
            </a:r>
          </a:p>
          <a:p>
            <a:pPr lvl="1" eaLnBrk="1" hangingPunct="1"/>
            <a:r>
              <a:rPr lang="de-DE" altLang="de-DE"/>
              <a:t>der equals-Vertrag aus der Dokumentation zur Klasse Object</a:t>
            </a:r>
          </a:p>
          <a:p>
            <a:pPr lvl="2" eaLnBrk="1" hangingPunct="1"/>
            <a:r>
              <a:rPr lang="de-DE" altLang="de-DE"/>
              <a:t>reflexiv: jedes Objekt liefert beim Vergleich mit sich selbst </a:t>
            </a:r>
            <a:r>
              <a:rPr lang="de-DE" altLang="de-DE" b="1"/>
              <a:t>true</a:t>
            </a:r>
            <a:endParaRPr lang="de-DE" altLang="de-DE"/>
          </a:p>
          <a:p>
            <a:pPr lvl="2" eaLnBrk="1" hangingPunct="1"/>
            <a:r>
              <a:rPr lang="de-DE" altLang="de-DE"/>
              <a:t>symmetrisch: x verglichen mit y liefert das gleiche Ergebnis, wie der Vergleich von y mit x</a:t>
            </a:r>
          </a:p>
          <a:p>
            <a:pPr lvl="2" eaLnBrk="1" hangingPunct="1"/>
            <a:r>
              <a:rPr lang="de-DE" altLang="de-DE"/>
              <a:t>transitiv: wenn x gleich y und y gleich z ist, dann ist auch x gleich z</a:t>
            </a:r>
          </a:p>
          <a:p>
            <a:pPr lvl="2" eaLnBrk="1" hangingPunct="1"/>
            <a:r>
              <a:rPr lang="de-DE" altLang="de-DE"/>
              <a:t>konsistent: solange sich zwei Objekte nicht verändern, liefert der Vergleich der beiden Objekte immer das gleiche Ergebnis</a:t>
            </a:r>
          </a:p>
          <a:p>
            <a:pPr lvl="2" eaLnBrk="1" hangingPunct="1"/>
            <a:r>
              <a:rPr lang="de-DE" altLang="de-DE"/>
              <a:t>Objekte müssen von </a:t>
            </a:r>
            <a:r>
              <a:rPr lang="de-DE" altLang="de-DE" b="1"/>
              <a:t>null </a:t>
            </a:r>
            <a:r>
              <a:rPr lang="de-DE" altLang="de-DE"/>
              <a:t>verschieden sein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ußzeilenplatzhalt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1356DE8-D886-AC46-935D-5A6F6D270EB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Überschreiben der equals()-Methode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 eaLnBrk="1" hangingPunct="1"/>
            <a:r>
              <a:rPr lang="de-DE" altLang="de-DE" sz="2000"/>
              <a:t>direkte Sub-Klasse von Object</a:t>
            </a:r>
          </a:p>
          <a:p>
            <a:pPr lvl="1" eaLnBrk="1" hangingPunct="1"/>
            <a:r>
              <a:rPr lang="de-DE" altLang="de-DE" sz="1800"/>
              <a:t>Alias-Check mit dem </a:t>
            </a:r>
            <a:br>
              <a:rPr lang="de-DE" altLang="de-DE" sz="1800"/>
            </a:br>
            <a:r>
              <a:rPr lang="de-DE" altLang="de-DE" sz="1800"/>
              <a:t>==-Operator</a:t>
            </a:r>
          </a:p>
          <a:p>
            <a:pPr lvl="1" eaLnBrk="1" hangingPunct="1"/>
            <a:endParaRPr lang="de-DE" altLang="de-DE" sz="1800"/>
          </a:p>
          <a:p>
            <a:pPr lvl="1" eaLnBrk="1" hangingPunct="1"/>
            <a:r>
              <a:rPr lang="de-DE" altLang="de-DE" sz="1800"/>
              <a:t>Test auf </a:t>
            </a:r>
            <a:r>
              <a:rPr lang="de-DE" altLang="de-DE" sz="1800" b="1"/>
              <a:t>null</a:t>
            </a:r>
          </a:p>
          <a:p>
            <a:pPr lvl="1" eaLnBrk="1" hangingPunct="1"/>
            <a:endParaRPr lang="de-DE" altLang="de-DE" sz="1800"/>
          </a:p>
          <a:p>
            <a:pPr lvl="1" eaLnBrk="1" hangingPunct="1"/>
            <a:r>
              <a:rPr lang="de-DE" altLang="de-DE" sz="1800"/>
              <a:t>Typverträglichkeit überprüft, ob es sich um Instanzen der gleichen Klasse handelt</a:t>
            </a:r>
          </a:p>
          <a:p>
            <a:pPr lvl="1" eaLnBrk="1" hangingPunct="1"/>
            <a:endParaRPr lang="de-DE" altLang="de-DE" sz="1800"/>
          </a:p>
          <a:p>
            <a:pPr lvl="1" eaLnBrk="1" hangingPunct="1"/>
            <a:r>
              <a:rPr lang="de-DE" altLang="de-DE" sz="1800"/>
              <a:t>Feld-Vergleich überprüft die inhaltliche Gleichheit der Attribute</a:t>
            </a:r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 eaLnBrk="1" hangingPunct="1"/>
            <a:r>
              <a:rPr lang="de-DE" altLang="de-DE" sz="2000"/>
              <a:t>indirekte Sub-Klasse von Object</a:t>
            </a:r>
          </a:p>
          <a:p>
            <a:pPr lvl="1" eaLnBrk="1" hangingPunct="1"/>
            <a:r>
              <a:rPr lang="de-DE" altLang="de-DE" sz="1800"/>
              <a:t>Alias-Check mit dem </a:t>
            </a:r>
            <a:br>
              <a:rPr lang="de-DE" altLang="de-DE" sz="1800"/>
            </a:br>
            <a:r>
              <a:rPr lang="de-DE" altLang="de-DE" sz="1800"/>
              <a:t>==-Operator</a:t>
            </a:r>
          </a:p>
          <a:p>
            <a:pPr lvl="1" eaLnBrk="1" hangingPunct="1"/>
            <a:endParaRPr lang="de-DE" altLang="de-DE" sz="1800"/>
          </a:p>
          <a:p>
            <a:pPr lvl="1" eaLnBrk="1" hangingPunct="1"/>
            <a:r>
              <a:rPr lang="de-DE" altLang="de-DE" sz="1800"/>
              <a:t>Delegation an die Oberklasse</a:t>
            </a:r>
            <a:br>
              <a:rPr lang="de-DE" altLang="de-DE" sz="1800"/>
            </a:br>
            <a:r>
              <a:rPr lang="de-DE" altLang="de-DE" sz="1800"/>
              <a:t>ermöglicht die Prüfung der Gleichheit der von der Oberklasse geerbten Anteile</a:t>
            </a:r>
          </a:p>
          <a:p>
            <a:pPr lvl="1" eaLnBrk="1" hangingPunct="1"/>
            <a:endParaRPr lang="de-DE" altLang="de-DE" sz="1800"/>
          </a:p>
          <a:p>
            <a:pPr lvl="1" eaLnBrk="1" hangingPunct="1"/>
            <a:endParaRPr lang="de-DE" altLang="de-DE" sz="1800"/>
          </a:p>
          <a:p>
            <a:pPr lvl="1" eaLnBrk="1" hangingPunct="1"/>
            <a:r>
              <a:rPr lang="de-DE" altLang="de-DE" sz="1800"/>
              <a:t>Feld-Vergleich überprüft die inhaltliche Gleichheit der Attribute der Sub-Klasse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8690865-126A-AB42-BAE5-A9E8B164F2D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Überschreiben der equals()-Methode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6629400" cy="32051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Haustier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art;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int </a:t>
            </a:r>
            <a:r>
              <a:rPr lang="de-DE" altLang="de-DE" sz="1200" b="0">
                <a:latin typeface="Times New Roman" charset="0"/>
              </a:rPr>
              <a:t>gewicht;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boolean </a:t>
            </a:r>
            <a:r>
              <a:rPr lang="de-DE" altLang="de-DE" sz="1200" b="0">
                <a:latin typeface="Times New Roman" charset="0"/>
              </a:rPr>
              <a:t>equals(Object objekt)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// Alias-Check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 == objekt) </a:t>
            </a:r>
            <a:r>
              <a:rPr lang="de-DE" altLang="de-DE" sz="1200">
                <a:latin typeface="Times New Roman" charset="0"/>
              </a:rPr>
              <a:t>return 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// Test auf null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(objekt ==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) </a:t>
            </a:r>
            <a:r>
              <a:rPr lang="de-DE" altLang="de-DE" sz="1200">
                <a:latin typeface="Times New Roman" charset="0"/>
              </a:rPr>
              <a:t>return 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// Typverträglichkeit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(objekt.getClass() != 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.getClass()) </a:t>
            </a:r>
            <a:r>
              <a:rPr lang="de-DE" altLang="de-DE" sz="1200">
                <a:latin typeface="Times New Roman" charset="0"/>
              </a:rPr>
              <a:t>return 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// Feldvergleich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(!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.art.equals(((Haustier) objekt).getArt())) </a:t>
            </a:r>
            <a:r>
              <a:rPr lang="de-DE" altLang="de-DE" sz="1200">
                <a:latin typeface="Times New Roman" charset="0"/>
              </a:rPr>
              <a:t>return 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(!(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.gewicht == ((Haustier) objekt).getGewicht())) </a:t>
            </a:r>
            <a:r>
              <a:rPr lang="de-DE" altLang="de-DE" sz="1200">
                <a:latin typeface="Times New Roman" charset="0"/>
              </a:rPr>
              <a:t>return false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 true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2362200" y="3810000"/>
            <a:ext cx="5791200" cy="1927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DemoEquals1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Haustier tier1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Haustier("Hase", 10);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Haustier tier2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Haustier("Hase", 10);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System.out.println("Tier1 verglichen mit Tier2 über den ==-Operator");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System.out.println(tier1 == tier2);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System.out.println("... und der Vergleich mit der equals()-Methode");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System.out.println(tier1.equals(tier2));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276600" y="5410200"/>
            <a:ext cx="46482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Tier1 verglichen mit Tier2 über den ==-Operator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false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... und der Vergleich mit der equals()-Methode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true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51B8CE1-44D7-0243-A432-B2C4EA5BCF8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Überschreiben der equals()-Methode</a:t>
            </a:r>
          </a:p>
        </p:txBody>
      </p:sp>
      <p:sp>
        <p:nvSpPr>
          <p:cNvPr id="37892" name="Text Box 7"/>
          <p:cNvSpPr txBox="1">
            <a:spLocks noChangeArrowheads="1"/>
          </p:cNvSpPr>
          <p:nvPr/>
        </p:nvSpPr>
        <p:spPr bwMode="auto">
          <a:xfrm>
            <a:off x="457200" y="1143000"/>
            <a:ext cx="6629400" cy="3022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Hund </a:t>
            </a:r>
            <a:r>
              <a:rPr lang="de-DE" altLang="de-DE" sz="1200" dirty="0" err="1">
                <a:latin typeface="Times New Roman" charset="0"/>
              </a:rPr>
              <a:t>extends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Haustier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>
                <a:latin typeface="Times New Roman" charset="0"/>
              </a:rPr>
              <a:t>private</a:t>
            </a:r>
            <a:r>
              <a:rPr lang="de-DE" altLang="de-DE" sz="1200" b="0" dirty="0">
                <a:latin typeface="Times New Roman" charset="0"/>
              </a:rPr>
              <a:t> String </a:t>
            </a:r>
            <a:r>
              <a:rPr lang="de-DE" altLang="de-DE" sz="1200" b="0" dirty="0" err="1">
                <a:latin typeface="Times New Roman" charset="0"/>
              </a:rPr>
              <a:t>rasse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boolean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equals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b="0" dirty="0" err="1">
                <a:latin typeface="Times New Roman" charset="0"/>
              </a:rPr>
              <a:t>Object</a:t>
            </a:r>
            <a:r>
              <a:rPr lang="de-DE" altLang="de-DE" sz="1200" b="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objekt</a:t>
            </a:r>
            <a:r>
              <a:rPr lang="de-DE" altLang="de-DE" sz="1200" b="0" dirty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// Alias-Check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dirty="0" err="1">
                <a:latin typeface="Times New Roman" charset="0"/>
              </a:rPr>
              <a:t>this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== </a:t>
            </a:r>
            <a:r>
              <a:rPr lang="de-DE" altLang="de-DE" sz="1200" b="0" dirty="0" err="1">
                <a:latin typeface="Times New Roman" charset="0"/>
              </a:rPr>
              <a:t>objekt</a:t>
            </a:r>
            <a:r>
              <a:rPr lang="de-DE" altLang="de-DE" sz="1200" b="0" dirty="0">
                <a:latin typeface="Times New Roman" charset="0"/>
              </a:rPr>
              <a:t>) 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dirty="0" err="1">
                <a:latin typeface="Times New Roman" charset="0"/>
              </a:rPr>
              <a:t>return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true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// Delegation an super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(!</a:t>
            </a:r>
            <a:r>
              <a:rPr lang="de-DE" altLang="de-DE" sz="1200" dirty="0" err="1">
                <a:latin typeface="Times New Roman" charset="0"/>
              </a:rPr>
              <a:t>super</a:t>
            </a:r>
            <a:r>
              <a:rPr lang="de-DE" altLang="de-DE" sz="1200" b="0" dirty="0" err="1">
                <a:latin typeface="Times New Roman" charset="0"/>
              </a:rPr>
              <a:t>.equals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b="0" dirty="0" err="1">
                <a:latin typeface="Times New Roman" charset="0"/>
              </a:rPr>
              <a:t>objekt</a:t>
            </a:r>
            <a:r>
              <a:rPr lang="de-DE" altLang="de-DE" sz="1200" b="0" dirty="0">
                <a:latin typeface="Times New Roman" charset="0"/>
              </a:rPr>
              <a:t>))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dirty="0" err="1">
                <a:latin typeface="Times New Roman" charset="0"/>
              </a:rPr>
              <a:t>return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false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// Feldvergleich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(!</a:t>
            </a:r>
            <a:r>
              <a:rPr lang="de-DE" altLang="de-DE" sz="1200" dirty="0" err="1">
                <a:latin typeface="Times New Roman" charset="0"/>
              </a:rPr>
              <a:t>this</a:t>
            </a:r>
            <a:r>
              <a:rPr lang="de-DE" altLang="de-DE" sz="1200" b="0" dirty="0" err="1">
                <a:latin typeface="Times New Roman" charset="0"/>
              </a:rPr>
              <a:t>.rasse.equals</a:t>
            </a:r>
            <a:r>
              <a:rPr lang="de-DE" altLang="de-DE" sz="1200" b="0" dirty="0">
                <a:latin typeface="Times New Roman" charset="0"/>
              </a:rPr>
              <a:t>(((Hund) </a:t>
            </a:r>
            <a:r>
              <a:rPr lang="de-DE" altLang="de-DE" sz="1200" b="0" dirty="0" err="1">
                <a:latin typeface="Times New Roman" charset="0"/>
              </a:rPr>
              <a:t>objekt</a:t>
            </a:r>
            <a:r>
              <a:rPr lang="de-DE" altLang="de-DE" sz="1200" b="0" dirty="0">
                <a:latin typeface="Times New Roman" charset="0"/>
              </a:rPr>
              <a:t>).</a:t>
            </a:r>
            <a:r>
              <a:rPr lang="de-DE" altLang="de-DE" sz="1200" b="0" dirty="0" err="1">
                <a:latin typeface="Times New Roman" charset="0"/>
              </a:rPr>
              <a:t>getRasse</a:t>
            </a:r>
            <a:r>
              <a:rPr lang="de-DE" altLang="de-DE" sz="1200" b="0" dirty="0">
                <a:latin typeface="Times New Roman" charset="0"/>
              </a:rPr>
              <a:t>()))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dirty="0" err="1">
                <a:latin typeface="Times New Roman" charset="0"/>
              </a:rPr>
              <a:t>return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false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return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true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37893" name="Text Box 8"/>
          <p:cNvSpPr txBox="1">
            <a:spLocks noChangeArrowheads="1"/>
          </p:cNvSpPr>
          <p:nvPr/>
        </p:nvSpPr>
        <p:spPr bwMode="auto">
          <a:xfrm>
            <a:off x="2362200" y="3733800"/>
            <a:ext cx="5791200" cy="1927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DemoEquals2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static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void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main</a:t>
            </a:r>
            <a:r>
              <a:rPr lang="de-DE" altLang="de-DE" sz="1200" b="0" dirty="0">
                <a:latin typeface="Times New Roman" charset="0"/>
              </a:rPr>
              <a:t>(String[] </a:t>
            </a:r>
            <a:r>
              <a:rPr lang="de-DE" altLang="de-DE" sz="1200" b="0" dirty="0" err="1">
                <a:latin typeface="Times New Roman" charset="0"/>
              </a:rPr>
              <a:t>args</a:t>
            </a:r>
            <a:r>
              <a:rPr lang="de-DE" altLang="de-DE" sz="1200" b="0" dirty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Hund hund1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Hund(20, "Collie");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Hund hund2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b="0" dirty="0">
                <a:latin typeface="Times New Roman" charset="0"/>
              </a:rPr>
              <a:t> Hund(50, "Bernhardiner");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("Hund1 verglichen mit Hund2 über den ==-Operator");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(hund1 == hund2);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("... und der Vergleich mit der </a:t>
            </a:r>
            <a:r>
              <a:rPr lang="de-DE" altLang="de-DE" sz="1200" b="0" dirty="0" err="1">
                <a:latin typeface="Times New Roman" charset="0"/>
              </a:rPr>
              <a:t>equals</a:t>
            </a:r>
            <a:r>
              <a:rPr lang="de-DE" altLang="de-DE" sz="1200" b="0" dirty="0">
                <a:latin typeface="Times New Roman" charset="0"/>
              </a:rPr>
              <a:t>()-Methode");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(hund1.equals(hund2));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37894" name="Text Box 9"/>
          <p:cNvSpPr txBox="1">
            <a:spLocks noChangeArrowheads="1"/>
          </p:cNvSpPr>
          <p:nvPr/>
        </p:nvSpPr>
        <p:spPr bwMode="auto">
          <a:xfrm>
            <a:off x="3276600" y="5410200"/>
            <a:ext cx="46482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Hund1 verglichen mit Hund2 über den ==-Operator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false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... und der Vergleich mit der equals()-Methode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false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990CD7F-1BEC-514A-A93A-48F8C9C59A6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Zusammenhang hashCode() und equals()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5208587"/>
          </a:xfrm>
        </p:spPr>
        <p:txBody>
          <a:bodyPr/>
          <a:lstStyle/>
          <a:p>
            <a:pPr lvl="1" eaLnBrk="1" hangingPunct="1"/>
            <a:r>
              <a:rPr lang="de-DE" altLang="de-DE"/>
              <a:t>Verwendung für die Verwaltung der Einträge in hash-basierten Datencontainern (HashSet, HashMap, …)</a:t>
            </a:r>
          </a:p>
          <a:p>
            <a:pPr lvl="1" eaLnBrk="1" hangingPunct="1"/>
            <a:r>
              <a:rPr lang="de-DE" altLang="de-DE"/>
              <a:t>korrekte Verwaltung der Einträge basiert auf folgender Bedingung</a:t>
            </a:r>
          </a:p>
          <a:p>
            <a:pPr lvl="2" eaLnBrk="1" hangingPunct="1"/>
            <a:r>
              <a:rPr lang="de-DE" altLang="de-DE"/>
              <a:t>wenn o1.equals(o2) den Wert </a:t>
            </a:r>
            <a:r>
              <a:rPr lang="de-DE" altLang="de-DE" b="1"/>
              <a:t>true</a:t>
            </a:r>
            <a:r>
              <a:rPr lang="de-DE" altLang="de-DE"/>
              <a:t> liefert,</a:t>
            </a:r>
          </a:p>
          <a:p>
            <a:pPr lvl="2" eaLnBrk="1" hangingPunct="1"/>
            <a:r>
              <a:rPr lang="de-DE" altLang="de-DE"/>
              <a:t>dann muss o1.hashCode() den gleichen Wert ergeben, wie o2.hashCode()</a:t>
            </a:r>
          </a:p>
          <a:p>
            <a:pPr lvl="1" eaLnBrk="1" hangingPunct="1"/>
            <a:r>
              <a:rPr lang="de-DE" altLang="de-DE"/>
              <a:t>sobald die equals()-Methode überschrieben wird, muss auch die hashCode()-Methode überschrieben werden, so dass o.g. Bedingung erfüllt wird</a:t>
            </a:r>
          </a:p>
          <a:p>
            <a:pPr lvl="1" eaLnBrk="1" hangingPunct="1"/>
            <a:r>
              <a:rPr lang="de-DE" altLang="de-DE"/>
              <a:t>Vorschlag zur Implementierung</a:t>
            </a:r>
          </a:p>
          <a:p>
            <a:pPr lvl="2" eaLnBrk="1" hangingPunct="1"/>
            <a:r>
              <a:rPr lang="de-DE" altLang="de-DE"/>
              <a:t>Verwendung der Attribute, die bei der Implementierung der equals()-Methode verwendet werden</a:t>
            </a:r>
          </a:p>
          <a:p>
            <a:pPr lvl="2" eaLnBrk="1" hangingPunct="1"/>
            <a:r>
              <a:rPr lang="de-DE" altLang="de-DE"/>
              <a:t>Ermittlung der Hash-Codes der ausgewählten Attribute einer Klasse</a:t>
            </a:r>
          </a:p>
          <a:p>
            <a:pPr lvl="2" eaLnBrk="1" hangingPunct="1"/>
            <a:r>
              <a:rPr lang="de-DE" altLang="de-DE"/>
              <a:t>Addition oder bitweise Verknüpfung mit exklusivem Oder der einzelnen Hash-Codes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0FE9ACA-BEDB-D04A-892B-C8BE89054097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3993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Überschreiben der hashCode()-Methode</a:t>
            </a:r>
          </a:p>
        </p:txBody>
      </p:sp>
      <p:sp>
        <p:nvSpPr>
          <p:cNvPr id="39940" name="Text Box 1028"/>
          <p:cNvSpPr txBox="1">
            <a:spLocks noChangeArrowheads="1"/>
          </p:cNvSpPr>
          <p:nvPr/>
        </p:nvSpPr>
        <p:spPr bwMode="auto">
          <a:xfrm>
            <a:off x="457200" y="1143000"/>
            <a:ext cx="6629400" cy="26574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Haustier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art;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int </a:t>
            </a:r>
            <a:r>
              <a:rPr lang="de-DE" altLang="de-DE" sz="1200" b="0">
                <a:latin typeface="Times New Roman" charset="0"/>
              </a:rPr>
              <a:t>gewicht;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// Getter- und Setter-Methoden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boolean </a:t>
            </a:r>
            <a:r>
              <a:rPr lang="de-DE" altLang="de-DE" sz="1200" b="0">
                <a:latin typeface="Times New Roman" charset="0"/>
              </a:rPr>
              <a:t>equals(Object objekt)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int </a:t>
            </a:r>
            <a:r>
              <a:rPr lang="de-DE" altLang="de-DE" sz="1200" b="0">
                <a:latin typeface="Times New Roman" charset="0"/>
              </a:rPr>
              <a:t>hashCode()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 this</a:t>
            </a:r>
            <a:r>
              <a:rPr lang="de-DE" altLang="de-DE" sz="1200" b="0">
                <a:latin typeface="Times New Roman" charset="0"/>
              </a:rPr>
              <a:t>.getArt().hashCode() ^ 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.getGewicht();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39941" name="Text Box 1029"/>
          <p:cNvSpPr txBox="1">
            <a:spLocks noChangeArrowheads="1"/>
          </p:cNvSpPr>
          <p:nvPr/>
        </p:nvSpPr>
        <p:spPr bwMode="auto">
          <a:xfrm>
            <a:off x="2362200" y="3581400"/>
            <a:ext cx="5791200" cy="22923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Hund </a:t>
            </a:r>
            <a:r>
              <a:rPr lang="de-DE" altLang="de-DE" sz="1200">
                <a:latin typeface="Times New Roman" charset="0"/>
              </a:rPr>
              <a:t>extends </a:t>
            </a:r>
            <a:r>
              <a:rPr lang="de-DE" altLang="de-DE" sz="1200" b="0">
                <a:latin typeface="Times New Roman" charset="0"/>
              </a:rPr>
              <a:t>Haustier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String rasse;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// Getter- und Setter-Methoden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boolean </a:t>
            </a:r>
            <a:r>
              <a:rPr lang="de-DE" altLang="de-DE" sz="1200" b="0">
                <a:latin typeface="Times New Roman" charset="0"/>
              </a:rPr>
              <a:t>equals(Object objekt)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int </a:t>
            </a:r>
            <a:r>
              <a:rPr lang="de-DE" altLang="de-DE" sz="1200" b="0">
                <a:latin typeface="Times New Roman" charset="0"/>
              </a:rPr>
              <a:t>hashCode()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return super</a:t>
            </a:r>
            <a:r>
              <a:rPr lang="de-DE" altLang="de-DE" sz="1200" b="0">
                <a:latin typeface="Times New Roman" charset="0"/>
              </a:rPr>
              <a:t>.hashCode() ^ </a:t>
            </a:r>
            <a:r>
              <a:rPr lang="de-DE" altLang="de-DE" sz="1200">
                <a:latin typeface="Times New Roman" charset="0"/>
              </a:rPr>
              <a:t>this</a:t>
            </a:r>
            <a:r>
              <a:rPr lang="de-DE" altLang="de-DE" sz="1200" b="0">
                <a:latin typeface="Times New Roman" charset="0"/>
              </a:rPr>
              <a:t>.getRasse().hashCode();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HashCode</a:t>
            </a:r>
            <a:r>
              <a:rPr lang="de-DE" dirty="0" smtClean="0"/>
              <a:t>() – Alternative </a:t>
            </a:r>
            <a:r>
              <a:rPr lang="de-DE" dirty="0"/>
              <a:t>I</a:t>
            </a:r>
            <a:r>
              <a:rPr lang="de-DE" dirty="0" smtClean="0"/>
              <a:t>mplementierung </a:t>
            </a:r>
            <a:endParaRPr lang="de-DE" dirty="0"/>
          </a:p>
        </p:txBody>
      </p:sp>
      <p:graphicFrame>
        <p:nvGraphicFramePr>
          <p:cNvPr id="10" name="Inhaltsplatzhalt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840890"/>
              </p:ext>
            </p:extLst>
          </p:nvPr>
        </p:nvGraphicFramePr>
        <p:xfrm>
          <a:off x="457200" y="1268413"/>
          <a:ext cx="8229600" cy="292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79"/>
                <a:gridCol w="5789221"/>
              </a:tblGrid>
              <a:tr h="429758">
                <a:tc>
                  <a:txBody>
                    <a:bodyPr/>
                    <a:lstStyle/>
                    <a:p>
                      <a:r>
                        <a:rPr lang="de-DE" dirty="0" smtClean="0"/>
                        <a:t>Typ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Zugeordneter Integer Wert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Boolean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 ? 0 : 1)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byte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char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short</a:t>
                      </a:r>
                      <a:r>
                        <a:rPr lang="de-DE" dirty="0" smtClean="0"/>
                        <a:t>, </a:t>
                      </a:r>
                      <a:r>
                        <a:rPr lang="de-DE" dirty="0" err="1" smtClean="0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) </a:t>
                      </a:r>
                      <a:r>
                        <a:rPr lang="de-DE" dirty="0" err="1" smtClean="0"/>
                        <a:t>field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long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)(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&gt;&gt;&gt;32) ^ (</a:t>
                      </a:r>
                      <a:r>
                        <a:rPr lang="de-DE" dirty="0" err="1" smtClean="0"/>
                        <a:t>int</a:t>
                      </a:r>
                      <a:r>
                        <a:rPr lang="de-DE" dirty="0" smtClean="0"/>
                        <a:t>)(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 &amp; 0xFFFFFFFF)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float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((x==0.0F) ? 0 : </a:t>
                      </a:r>
                      <a:r>
                        <a:rPr lang="de-DE" dirty="0" err="1" smtClean="0"/>
                        <a:t>Float.floatToIntBits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))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double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((x==0.0) ? 0L : </a:t>
                      </a:r>
                      <a:r>
                        <a:rPr lang="de-DE" dirty="0" err="1" smtClean="0"/>
                        <a:t>Double.doubleToLongBits</a:t>
                      </a:r>
                      <a:r>
                        <a:rPr lang="de-DE" dirty="0" smtClean="0"/>
                        <a:t>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))  [</a:t>
                      </a:r>
                      <a:r>
                        <a:rPr lang="de-DE" dirty="0" err="1" smtClean="0"/>
                        <a:t>anschliessende</a:t>
                      </a:r>
                      <a:r>
                        <a:rPr lang="de-DE" dirty="0" smtClean="0"/>
                        <a:t> Behandlung wie bei </a:t>
                      </a:r>
                      <a:r>
                        <a:rPr lang="de-DE" dirty="0" err="1" smtClean="0"/>
                        <a:t>long</a:t>
                      </a:r>
                      <a:r>
                        <a:rPr lang="de-DE" dirty="0" smtClean="0"/>
                        <a:t>]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Referenz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((</a:t>
                      </a:r>
                      <a:r>
                        <a:rPr lang="de-DE" dirty="0" err="1" smtClean="0"/>
                        <a:t>field</a:t>
                      </a:r>
                      <a:r>
                        <a:rPr lang="de-DE" dirty="0" smtClean="0"/>
                        <a:t>==null) ? 0 : </a:t>
                      </a:r>
                      <a:r>
                        <a:rPr lang="de-DE" dirty="0" err="1" smtClean="0"/>
                        <a:t>field.hashCode</a:t>
                      </a:r>
                      <a:r>
                        <a:rPr lang="de-DE" dirty="0" smtClean="0"/>
                        <a:t>())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de-DE" smtClean="0"/>
              <a:t>2. Semester: Programmierung 2, Michael Lang	Folie </a:t>
            </a:r>
            <a:fld id="{7657B830-7B58-F145-8920-CFFB4044F215}" type="slidenum">
              <a:rPr lang="de-DE" altLang="de-DE" smtClean="0"/>
              <a:pPr/>
              <a:t>37</a:t>
            </a:fld>
            <a:endParaRPr lang="de-DE" altLang="de-DE"/>
          </a:p>
        </p:txBody>
      </p:sp>
      <p:sp>
        <p:nvSpPr>
          <p:cNvPr id="9" name="Text Box 1028"/>
          <p:cNvSpPr txBox="1">
            <a:spLocks noChangeArrowheads="1"/>
          </p:cNvSpPr>
          <p:nvPr/>
        </p:nvSpPr>
        <p:spPr bwMode="auto">
          <a:xfrm>
            <a:off x="2300844" y="4193284"/>
            <a:ext cx="6629400" cy="2308324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Haustier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en-US" altLang="de-DE" sz="1200" dirty="0">
                <a:latin typeface="Times New Roman" charset="0"/>
              </a:rPr>
              <a:t>public </a:t>
            </a:r>
            <a:r>
              <a:rPr lang="en-US" altLang="de-DE" sz="1200" dirty="0" err="1">
                <a:latin typeface="Times New Roman" charset="0"/>
              </a:rPr>
              <a:t>int</a:t>
            </a:r>
            <a:r>
              <a:rPr lang="en-US" altLang="de-DE" sz="1200" dirty="0">
                <a:latin typeface="Times New Roman" charset="0"/>
              </a:rPr>
              <a:t> </a:t>
            </a:r>
            <a:r>
              <a:rPr lang="en-US" altLang="de-DE" sz="1200" dirty="0" err="1">
                <a:latin typeface="Times New Roman" charset="0"/>
              </a:rPr>
              <a:t>hashCode</a:t>
            </a:r>
            <a:r>
              <a:rPr lang="en-US" altLang="de-DE" sz="1200" dirty="0">
                <a:latin typeface="Times New Roman" charset="0"/>
              </a:rPr>
              <a:t>() {     </a:t>
            </a:r>
            <a:endParaRPr lang="en-US" altLang="de-DE" sz="1200" dirty="0" smtClean="0">
              <a:latin typeface="Times New Roman" charset="0"/>
            </a:endParaRP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	</a:t>
            </a:r>
            <a:r>
              <a:rPr lang="en-US" altLang="de-DE" sz="1200" dirty="0" err="1" smtClean="0">
                <a:latin typeface="Times New Roman" charset="0"/>
              </a:rPr>
              <a:t>int</a:t>
            </a:r>
            <a:r>
              <a:rPr lang="en-US" altLang="de-DE" sz="1200" dirty="0" smtClean="0">
                <a:latin typeface="Times New Roman" charset="0"/>
              </a:rPr>
              <a:t> </a:t>
            </a:r>
            <a:r>
              <a:rPr lang="en-US" altLang="de-DE" sz="1200" dirty="0" err="1">
                <a:latin typeface="Times New Roman" charset="0"/>
              </a:rPr>
              <a:t>hc</a:t>
            </a:r>
            <a:r>
              <a:rPr lang="en-US" altLang="de-DE" sz="1200" dirty="0">
                <a:latin typeface="Times New Roman" charset="0"/>
              </a:rPr>
              <a:t> = 17;    </a:t>
            </a:r>
            <a:r>
              <a:rPr lang="en-US" altLang="de-DE" sz="1200" dirty="0" smtClean="0">
                <a:latin typeface="Times New Roman" charset="0"/>
              </a:rPr>
              <a:t>			// </a:t>
            </a:r>
            <a:r>
              <a:rPr lang="en-US" altLang="de-DE" sz="1200" dirty="0" err="1" smtClean="0">
                <a:latin typeface="Times New Roman" charset="0"/>
              </a:rPr>
              <a:t>beliebiger</a:t>
            </a:r>
            <a:r>
              <a:rPr lang="en-US" altLang="de-DE" sz="1200" dirty="0" smtClean="0">
                <a:latin typeface="Times New Roman" charset="0"/>
              </a:rPr>
              <a:t> </a:t>
            </a:r>
            <a:r>
              <a:rPr lang="en-US" altLang="de-DE" sz="1200" dirty="0" err="1" smtClean="0">
                <a:latin typeface="Times New Roman" charset="0"/>
              </a:rPr>
              <a:t>Initialwert</a:t>
            </a:r>
            <a:r>
              <a:rPr lang="en-US" altLang="de-DE" sz="1200" dirty="0" smtClean="0">
                <a:latin typeface="Times New Roman" charset="0"/>
              </a:rPr>
              <a:t> </a:t>
            </a: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	</a:t>
            </a:r>
            <a:r>
              <a:rPr lang="en-US" altLang="de-DE" sz="1200" dirty="0" err="1" smtClean="0">
                <a:latin typeface="Times New Roman" charset="0"/>
              </a:rPr>
              <a:t>int</a:t>
            </a:r>
            <a:r>
              <a:rPr lang="en-US" altLang="de-DE" sz="1200" dirty="0" smtClean="0">
                <a:latin typeface="Times New Roman" charset="0"/>
              </a:rPr>
              <a:t> </a:t>
            </a:r>
            <a:r>
              <a:rPr lang="en-US" altLang="de-DE" sz="1200" dirty="0" err="1">
                <a:latin typeface="Times New Roman" charset="0"/>
              </a:rPr>
              <a:t>hashMultiplier</a:t>
            </a:r>
            <a:r>
              <a:rPr lang="en-US" altLang="de-DE" sz="1200" dirty="0">
                <a:latin typeface="Times New Roman" charset="0"/>
              </a:rPr>
              <a:t> = 59;     </a:t>
            </a:r>
            <a:r>
              <a:rPr lang="en-US" altLang="de-DE" sz="1200" dirty="0" smtClean="0">
                <a:latin typeface="Times New Roman" charset="0"/>
              </a:rPr>
              <a:t>	// </a:t>
            </a:r>
            <a:r>
              <a:rPr lang="en-US" altLang="de-DE" sz="1200" dirty="0" err="1" smtClean="0">
                <a:latin typeface="Times New Roman" charset="0"/>
              </a:rPr>
              <a:t>beliebige</a:t>
            </a:r>
            <a:r>
              <a:rPr lang="en-US" altLang="de-DE" sz="1200" dirty="0" smtClean="0">
                <a:latin typeface="Times New Roman" charset="0"/>
              </a:rPr>
              <a:t> (</a:t>
            </a:r>
            <a:r>
              <a:rPr lang="en-US" altLang="de-DE" sz="1200" dirty="0" err="1" smtClean="0">
                <a:latin typeface="Times New Roman" charset="0"/>
              </a:rPr>
              <a:t>kleine</a:t>
            </a:r>
            <a:r>
              <a:rPr lang="en-US" altLang="de-DE" sz="1200" dirty="0" smtClean="0">
                <a:latin typeface="Times New Roman" charset="0"/>
              </a:rPr>
              <a:t>) </a:t>
            </a:r>
            <a:r>
              <a:rPr lang="en-US" altLang="de-DE" sz="1200" dirty="0" err="1" smtClean="0">
                <a:latin typeface="Times New Roman" charset="0"/>
              </a:rPr>
              <a:t>Primzahl</a:t>
            </a:r>
            <a:endParaRPr lang="en-US" altLang="de-DE" sz="1200" dirty="0" smtClean="0">
              <a:latin typeface="Times New Roman" charset="0"/>
            </a:endParaRP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	</a:t>
            </a:r>
          </a:p>
          <a:p>
            <a:pPr algn="l" eaLnBrk="1" hangingPunct="1"/>
            <a:r>
              <a:rPr lang="en-US" altLang="de-DE" sz="1200" dirty="0" smtClean="0">
                <a:latin typeface="Times New Roman" charset="0"/>
              </a:rPr>
              <a:t>		</a:t>
            </a:r>
            <a:r>
              <a:rPr lang="en-US" altLang="de-DE" sz="1200" dirty="0" err="1" smtClean="0">
                <a:latin typeface="Times New Roman" charset="0"/>
              </a:rPr>
              <a:t>hc</a:t>
            </a:r>
            <a:r>
              <a:rPr lang="en-US" altLang="de-DE" sz="1200" dirty="0" smtClean="0">
                <a:latin typeface="Times New Roman" charset="0"/>
              </a:rPr>
              <a:t> = </a:t>
            </a:r>
            <a:r>
              <a:rPr lang="en-US" altLang="de-DE" sz="1200" dirty="0" err="1" smtClean="0">
                <a:latin typeface="Times New Roman" charset="0"/>
              </a:rPr>
              <a:t>hc</a:t>
            </a:r>
            <a:r>
              <a:rPr lang="en-US" altLang="de-DE" sz="1200" dirty="0" smtClean="0">
                <a:latin typeface="Times New Roman" charset="0"/>
              </a:rPr>
              <a:t> * </a:t>
            </a:r>
            <a:r>
              <a:rPr lang="en-US" altLang="de-DE" sz="1200" dirty="0" err="1" smtClean="0">
                <a:latin typeface="Times New Roman" charset="0"/>
              </a:rPr>
              <a:t>hashMultiplier</a:t>
            </a:r>
            <a:r>
              <a:rPr lang="en-US" altLang="de-DE" sz="1200" dirty="0" smtClean="0">
                <a:latin typeface="Times New Roman" charset="0"/>
              </a:rPr>
              <a:t> + &lt;</a:t>
            </a:r>
            <a:r>
              <a:rPr lang="en-US" altLang="de-DE" sz="1200" dirty="0" err="1" smtClean="0">
                <a:latin typeface="Times New Roman" charset="0"/>
              </a:rPr>
              <a:t>feldwert</a:t>
            </a:r>
            <a:r>
              <a:rPr lang="en-US" altLang="de-DE" sz="1200" dirty="0" smtClean="0">
                <a:latin typeface="Times New Roman" charset="0"/>
              </a:rPr>
              <a:t>&gt;</a:t>
            </a: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	</a:t>
            </a:r>
            <a:r>
              <a:rPr lang="is-IS" altLang="de-DE" sz="1200" dirty="0" smtClean="0">
                <a:latin typeface="Times New Roman" charset="0"/>
              </a:rPr>
              <a:t>…</a:t>
            </a:r>
            <a:endParaRPr lang="en-US" altLang="de-DE" sz="1200" dirty="0">
              <a:latin typeface="Times New Roman" charset="0"/>
            </a:endParaRPr>
          </a:p>
          <a:p>
            <a:pPr algn="l" eaLnBrk="1" hangingPunct="1"/>
            <a:endParaRPr lang="en-US" altLang="de-DE" sz="1200" dirty="0" smtClean="0">
              <a:latin typeface="Times New Roman" charset="0"/>
            </a:endParaRP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	return </a:t>
            </a:r>
            <a:r>
              <a:rPr lang="en-US" altLang="de-DE" sz="1200" dirty="0" err="1">
                <a:latin typeface="Times New Roman" charset="0"/>
              </a:rPr>
              <a:t>hc</a:t>
            </a:r>
            <a:r>
              <a:rPr lang="en-US" altLang="de-DE" sz="1200" dirty="0">
                <a:latin typeface="Times New Roman" charset="0"/>
              </a:rPr>
              <a:t>; </a:t>
            </a:r>
            <a:endParaRPr lang="en-US" altLang="de-DE" sz="1200" dirty="0" smtClean="0">
              <a:latin typeface="Times New Roman" charset="0"/>
            </a:endParaRPr>
          </a:p>
          <a:p>
            <a:pPr algn="l" eaLnBrk="1" hangingPunct="1"/>
            <a:r>
              <a:rPr lang="en-US" altLang="de-DE" sz="1200" dirty="0">
                <a:latin typeface="Times New Roman" charset="0"/>
              </a:rPr>
              <a:t>	</a:t>
            </a:r>
            <a:r>
              <a:rPr lang="en-US" altLang="de-DE" sz="1200" dirty="0" smtClean="0">
                <a:latin typeface="Times New Roman" charset="0"/>
              </a:rPr>
              <a:t>}</a:t>
            </a:r>
          </a:p>
          <a:p>
            <a:pPr algn="l" eaLnBrk="1" hangingPunct="1"/>
            <a:r>
              <a:rPr lang="de-DE" altLang="de-DE" sz="1200" b="0" dirty="0" smtClean="0">
                <a:latin typeface="Times New Roman" charset="0"/>
              </a:rPr>
              <a:t>}</a:t>
            </a:r>
            <a:endParaRPr lang="de-DE" altLang="de-DE" sz="1200" b="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29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8FD9498-5076-2149-97A0-F975104812F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Das Interface Map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befindet sich im Package java.util</a:t>
            </a:r>
          </a:p>
          <a:p>
            <a:pPr lvl="1" eaLnBrk="1" hangingPunct="1"/>
            <a:r>
              <a:rPr lang="de-DE" altLang="de-DE"/>
              <a:t>ist kein Sub-Interface von Collection</a:t>
            </a:r>
          </a:p>
          <a:p>
            <a:pPr lvl="1" eaLnBrk="1" hangingPunct="1"/>
            <a:r>
              <a:rPr lang="de-DE" altLang="de-DE"/>
              <a:t>es werden immer Schlüssel-Werte-Paare eingefügt</a:t>
            </a:r>
          </a:p>
          <a:p>
            <a:pPr lvl="1" eaLnBrk="1" hangingPunct="1"/>
            <a:r>
              <a:rPr lang="de-DE" altLang="de-DE"/>
              <a:t>jeder Schlüssel ist eindeutig</a:t>
            </a:r>
          </a:p>
          <a:p>
            <a:pPr lvl="1" eaLnBrk="1" hangingPunct="1"/>
            <a:r>
              <a:rPr lang="de-DE" altLang="de-DE"/>
              <a:t>wird mit dem gleichen Schlüssel ein weiterer Wert eingefügt, so wird der erste Wert überschrieben</a:t>
            </a:r>
          </a:p>
          <a:p>
            <a:pPr lvl="1" eaLnBrk="1" hangingPunct="1"/>
            <a:r>
              <a:rPr lang="de-DE" altLang="de-DE"/>
              <a:t>Zugriff auf die Werte-Objekte erfolgt über die Schlüssel</a:t>
            </a:r>
          </a:p>
          <a:p>
            <a:pPr lvl="1" eaLnBrk="1" hangingPunct="1"/>
            <a:r>
              <a:rPr lang="de-DE" altLang="de-DE"/>
              <a:t>zwei wesentliche Vertreter</a:t>
            </a:r>
          </a:p>
          <a:p>
            <a:pPr lvl="2" eaLnBrk="1" hangingPunct="1"/>
            <a:r>
              <a:rPr lang="de-DE" altLang="de-DE"/>
              <a:t>TreeMap: Einträge werden nach Schlüsseln sortiert -&gt; Schlüssel-Klasse muss das Interface Comparable implementieren</a:t>
            </a:r>
          </a:p>
          <a:p>
            <a:pPr lvl="2" eaLnBrk="1" hangingPunct="1"/>
            <a:r>
              <a:rPr lang="de-DE" altLang="de-DE"/>
              <a:t>HashMap: auf Basis der hashCode()-Methode der Schlüsselklasse wird eine interne Position (Bucket) berechnet, an der das Schlüssel-Werte-Paar in die Map aufgenommen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F6EBE8EA-7DD3-D949-ACB9-9B079BCD39CA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39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19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Wesentliche Methoden im Umgang mit Maps</a:t>
            </a:r>
          </a:p>
        </p:txBody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keySet() liefert ein Set der Schlüssel einer Map ohne Duplikate zurück</a:t>
            </a:r>
          </a:p>
          <a:p>
            <a:pPr lvl="1" eaLnBrk="1" hangingPunct="1"/>
            <a:r>
              <a:rPr lang="de-DE" altLang="de-DE"/>
              <a:t>values() liefert eine Collection der Werte einer Map zurück (Duplikate erlaubt)</a:t>
            </a:r>
          </a:p>
          <a:p>
            <a:pPr lvl="1" eaLnBrk="1" hangingPunct="1"/>
            <a:r>
              <a:rPr lang="de-DE" altLang="de-DE"/>
              <a:t>put(Object k, Object v) nimmt ein Schlüssel-Werte-Paar in die Map auf</a:t>
            </a:r>
          </a:p>
          <a:p>
            <a:pPr lvl="1" eaLnBrk="1" hangingPunct="1"/>
            <a:r>
              <a:rPr lang="de-DE" altLang="de-DE"/>
              <a:t>get(Object k) liefert den Wert zum Schlüssel-Objekt k zurück</a:t>
            </a:r>
          </a:p>
          <a:p>
            <a:pPr lvl="1" eaLnBrk="1" hangingPunct="1"/>
            <a:r>
              <a:rPr lang="de-DE" altLang="de-DE"/>
              <a:t>containsKey(Object k) liefert </a:t>
            </a:r>
            <a:r>
              <a:rPr lang="de-DE" altLang="de-DE" b="1"/>
              <a:t>true</a:t>
            </a:r>
            <a:r>
              <a:rPr lang="de-DE" altLang="de-DE"/>
              <a:t> zurück, wenn zu dem Schlüssel k ein Eintrag in der Map enthalten ist</a:t>
            </a:r>
          </a:p>
          <a:p>
            <a:pPr lvl="1" eaLnBrk="1" hangingPunct="1"/>
            <a:r>
              <a:rPr lang="de-DE" altLang="de-DE"/>
              <a:t>containsValue(Object v) liefert </a:t>
            </a:r>
            <a:r>
              <a:rPr lang="de-DE" altLang="de-DE" b="1"/>
              <a:t>true</a:t>
            </a:r>
            <a:r>
              <a:rPr lang="de-DE" altLang="de-DE"/>
              <a:t> zurück, wenn zu dem Wert v ein Eintrag in der Map enthalten ist</a:t>
            </a:r>
          </a:p>
          <a:p>
            <a:pPr lvl="1" eaLnBrk="1" hangingPunct="1"/>
            <a:r>
              <a:rPr lang="de-DE" altLang="de-DE"/>
              <a:t>remove(Object k) löscht den Eintrag zum Schlüssel k aus der Map</a:t>
            </a:r>
          </a:p>
          <a:p>
            <a:pPr lvl="1" eaLnBrk="1" hangingPunct="1"/>
            <a:r>
              <a:rPr lang="de-DE" altLang="de-DE"/>
              <a:t>size() liefert die Länge der Map zurück</a:t>
            </a:r>
          </a:p>
          <a:p>
            <a:pPr lvl="1" eaLnBrk="1" hangingPunct="1"/>
            <a:r>
              <a:rPr lang="de-DE" altLang="de-DE"/>
              <a:t>clear() initialisiert die Map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BEF1571-1441-C747-A7E9-EA99C24A1BE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7172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3" name="Group 15"/>
          <p:cNvGrpSpPr>
            <a:grpSpLocks/>
          </p:cNvGrpSpPr>
          <p:nvPr/>
        </p:nvGrpSpPr>
        <p:grpSpPr bwMode="auto">
          <a:xfrm>
            <a:off x="395288" y="1397000"/>
            <a:ext cx="7561262" cy="4543425"/>
            <a:chOff x="249" y="880"/>
            <a:chExt cx="4763" cy="2862"/>
          </a:xfrm>
        </p:grpSpPr>
        <p:sp>
          <p:nvSpPr>
            <p:cNvPr id="7174" name="Freeform 4"/>
            <p:cNvSpPr>
              <a:spLocks/>
            </p:cNvSpPr>
            <p:nvPr/>
          </p:nvSpPr>
          <p:spPr bwMode="auto">
            <a:xfrm>
              <a:off x="249" y="926"/>
              <a:ext cx="4032" cy="2816"/>
            </a:xfrm>
            <a:custGeom>
              <a:avLst/>
              <a:gdLst>
                <a:gd name="T0" fmla="*/ 0 w 4032"/>
                <a:gd name="T1" fmla="*/ 0 h 2816"/>
                <a:gd name="T2" fmla="*/ 3956 w 4032"/>
                <a:gd name="T3" fmla="*/ 855 h 2816"/>
                <a:gd name="T4" fmla="*/ 413 w 4032"/>
                <a:gd name="T5" fmla="*/ 1669 h 2816"/>
                <a:gd name="T6" fmla="*/ 4032 w 4032"/>
                <a:gd name="T7" fmla="*/ 2816 h 2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32"/>
                <a:gd name="T13" fmla="*/ 0 h 2816"/>
                <a:gd name="T14" fmla="*/ 4032 w 4032"/>
                <a:gd name="T15" fmla="*/ 2816 h 2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32" h="2816">
                  <a:moveTo>
                    <a:pt x="0" y="0"/>
                  </a:moveTo>
                  <a:cubicBezTo>
                    <a:pt x="660" y="142"/>
                    <a:pt x="3887" y="577"/>
                    <a:pt x="3956" y="855"/>
                  </a:cubicBezTo>
                  <a:cubicBezTo>
                    <a:pt x="4025" y="1133"/>
                    <a:pt x="400" y="1342"/>
                    <a:pt x="413" y="1669"/>
                  </a:cubicBezTo>
                  <a:cubicBezTo>
                    <a:pt x="426" y="1996"/>
                    <a:pt x="3278" y="2577"/>
                    <a:pt x="4032" y="281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175" name="Text Box 5"/>
            <p:cNvSpPr txBox="1">
              <a:spLocks noChangeArrowheads="1"/>
            </p:cNvSpPr>
            <p:nvPr/>
          </p:nvSpPr>
          <p:spPr bwMode="auto">
            <a:xfrm>
              <a:off x="1276" y="880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Exception Handling</a:t>
              </a:r>
              <a:endParaRPr lang="de-DE" altLang="de-DE"/>
            </a:p>
          </p:txBody>
        </p:sp>
        <p:sp>
          <p:nvSpPr>
            <p:cNvPr id="7176" name="Text Box 6"/>
            <p:cNvSpPr txBox="1">
              <a:spLocks noChangeArrowheads="1"/>
            </p:cNvSpPr>
            <p:nvPr/>
          </p:nvSpPr>
          <p:spPr bwMode="auto">
            <a:xfrm>
              <a:off x="3357" y="1253"/>
              <a:ext cx="16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Collection Framework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2705" y="211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Swing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78" name="Text Box 8"/>
            <p:cNvSpPr txBox="1">
              <a:spLocks noChangeArrowheads="1"/>
            </p:cNvSpPr>
            <p:nvPr/>
          </p:nvSpPr>
          <p:spPr bwMode="auto">
            <a:xfrm>
              <a:off x="815" y="2488"/>
              <a:ext cx="2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Input- &amp; Output-Stream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79" name="Text Box 9"/>
            <p:cNvSpPr txBox="1">
              <a:spLocks noChangeArrowheads="1"/>
            </p:cNvSpPr>
            <p:nvPr/>
          </p:nvSpPr>
          <p:spPr bwMode="auto">
            <a:xfrm>
              <a:off x="2772" y="311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Threads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80" name="Oval 10"/>
            <p:cNvSpPr>
              <a:spLocks noChangeArrowheads="1"/>
            </p:cNvSpPr>
            <p:nvPr/>
          </p:nvSpPr>
          <p:spPr bwMode="auto">
            <a:xfrm>
              <a:off x="930" y="919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1</a:t>
              </a:r>
              <a:endParaRPr lang="de-DE" altLang="de-DE"/>
            </a:p>
          </p:txBody>
        </p:sp>
        <p:sp>
          <p:nvSpPr>
            <p:cNvPr id="7181" name="Oval 11"/>
            <p:cNvSpPr>
              <a:spLocks noChangeArrowheads="1"/>
            </p:cNvSpPr>
            <p:nvPr/>
          </p:nvSpPr>
          <p:spPr bwMode="auto">
            <a:xfrm>
              <a:off x="3057" y="1274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2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82" name="Oval 12"/>
            <p:cNvSpPr>
              <a:spLocks noChangeArrowheads="1"/>
            </p:cNvSpPr>
            <p:nvPr/>
          </p:nvSpPr>
          <p:spPr bwMode="auto">
            <a:xfrm>
              <a:off x="2381" y="2000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3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83" name="Oval 13"/>
            <p:cNvSpPr>
              <a:spLocks noChangeArrowheads="1"/>
            </p:cNvSpPr>
            <p:nvPr/>
          </p:nvSpPr>
          <p:spPr bwMode="auto">
            <a:xfrm>
              <a:off x="502" y="243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4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184" name="Oval 14"/>
            <p:cNvSpPr>
              <a:spLocks noChangeArrowheads="1"/>
            </p:cNvSpPr>
            <p:nvPr/>
          </p:nvSpPr>
          <p:spPr bwMode="auto">
            <a:xfrm>
              <a:off x="2426" y="314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5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16A0843-141F-DF40-B378-82AC3B378A3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Umgang mit Wrapper-Klassen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statt elementarer Datentypen werden Objekte erwartet (z.B. in Datencontainern)</a:t>
            </a:r>
          </a:p>
          <a:p>
            <a:pPr lvl="1" eaLnBrk="1" hangingPunct="1"/>
            <a:r>
              <a:rPr lang="de-DE" altLang="de-DE"/>
              <a:t>um elementare Datentypen in Objekten zu kapseln, gibt es die Wrapper-Klassen</a:t>
            </a:r>
          </a:p>
          <a:p>
            <a:pPr lvl="2" eaLnBrk="1" hangingPunct="1"/>
            <a:r>
              <a:rPr lang="de-DE" altLang="de-DE"/>
              <a:t>stellen Methoden zur Ein- und Ausgabe sowie zur Manipulation zur Verfügung</a:t>
            </a:r>
          </a:p>
          <a:p>
            <a:pPr lvl="2" eaLnBrk="1" hangingPunct="1"/>
            <a:r>
              <a:rPr lang="de-DE" altLang="de-DE"/>
              <a:t>stellen Methoden zur Umwandlung von Datentypen zur Verfügung</a:t>
            </a:r>
          </a:p>
          <a:p>
            <a:pPr lvl="1" eaLnBrk="1" hangingPunct="1"/>
            <a:r>
              <a:rPr lang="de-DE" altLang="de-DE"/>
              <a:t>Wrapper-Klassen existieren für folgende Datentypen</a:t>
            </a:r>
          </a:p>
          <a:p>
            <a:pPr lvl="2" eaLnBrk="1" hangingPunct="1"/>
            <a:r>
              <a:rPr lang="de-DE" altLang="de-DE"/>
              <a:t>boolean</a:t>
            </a:r>
          </a:p>
          <a:p>
            <a:pPr lvl="2" eaLnBrk="1" hangingPunct="1"/>
            <a:r>
              <a:rPr lang="de-DE" altLang="de-DE"/>
              <a:t>byte</a:t>
            </a:r>
          </a:p>
          <a:p>
            <a:pPr lvl="2" eaLnBrk="1" hangingPunct="1"/>
            <a:r>
              <a:rPr lang="de-DE" altLang="de-DE"/>
              <a:t>char</a:t>
            </a:r>
          </a:p>
          <a:p>
            <a:pPr lvl="2" eaLnBrk="1" hangingPunct="1"/>
            <a:r>
              <a:rPr lang="de-DE" altLang="de-DE"/>
              <a:t>double</a:t>
            </a:r>
          </a:p>
          <a:p>
            <a:pPr lvl="2" eaLnBrk="1" hangingPunct="1"/>
            <a:r>
              <a:rPr lang="de-DE" altLang="de-DE"/>
              <a:t>float</a:t>
            </a:r>
          </a:p>
          <a:p>
            <a:pPr lvl="2" eaLnBrk="1" hangingPunct="1"/>
            <a:r>
              <a:rPr lang="de-DE" altLang="de-DE"/>
              <a:t>int, long short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C0751D2-888D-BA45-8B65-455AE74258E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eine TreeMap mit Iteratoren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457200" y="1120775"/>
            <a:ext cx="7162800" cy="4117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java.util.Set;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java.util.Iterator;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java.util.TreeMap;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DemoMap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TreeMap paar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TreeMap();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paar.put(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Integer(130),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Hund(20, "Collie"));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paar.put(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Integer(110),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Hund(50, "Bernhardiner"));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paar.put(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Integer(100),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Hund(18, "Labrador"));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paar.put(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Integer(120),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Hund(30, "Schäferhund"));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paar.put(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Integer(130),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Hund(20, "Cocker"));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Set schluessel = paar.keySet();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Iterator i = schluessel.iterator();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 </a:t>
            </a:r>
            <a:r>
              <a:rPr lang="de-DE" altLang="de-DE" sz="1200" b="0">
                <a:latin typeface="Times New Roman" charset="0"/>
              </a:rPr>
              <a:t>(i.hasNext())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Integer a = (Integer) i.next();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Hund dog = (Hund) paar.get(a);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System.out.println("Schlüssel: " + a + " Wert: " + dog.getRasse());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System.out.println(paar.size());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4648200"/>
            <a:ext cx="3581400" cy="1014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Schlüssel: 100 Wert: Labrador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Schlüssel: 110 Wert: Bernhardiner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Schlüssel: 120 Wert: Schäferhund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Schlüssel: 130 Wert: Cocker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4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819400" y="5410200"/>
            <a:ext cx="19050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liest den nächsten Schlüssel aus und beschafft sich den dazugehörigen Wert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609600" y="5410200"/>
            <a:ext cx="19050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beschafft sich das Schlüssel-Set und erzeugt einen passenden Iterator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cxnSp>
        <p:nvCxnSpPr>
          <p:cNvPr id="44040" name="AutoShape 9"/>
          <p:cNvCxnSpPr>
            <a:cxnSpLocks noChangeShapeType="1"/>
            <a:stCxn id="44039" idx="1"/>
            <a:endCxn id="44042" idx="1"/>
          </p:cNvCxnSpPr>
          <p:nvPr/>
        </p:nvCxnSpPr>
        <p:spPr bwMode="auto">
          <a:xfrm rot="10800000" flipH="1">
            <a:off x="609600" y="3543300"/>
            <a:ext cx="914400" cy="2343150"/>
          </a:xfrm>
          <a:prstGeom prst="bentConnector3">
            <a:avLst>
              <a:gd name="adj1" fmla="val -36116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1" name="AutoShape 11"/>
          <p:cNvCxnSpPr>
            <a:cxnSpLocks noChangeShapeType="1"/>
            <a:stCxn id="44038" idx="3"/>
            <a:endCxn id="44043" idx="3"/>
          </p:cNvCxnSpPr>
          <p:nvPr/>
        </p:nvCxnSpPr>
        <p:spPr bwMode="auto">
          <a:xfrm flipH="1" flipV="1">
            <a:off x="3886200" y="4114800"/>
            <a:ext cx="838200" cy="1771650"/>
          </a:xfrm>
          <a:prstGeom prst="bentConnector3">
            <a:avLst>
              <a:gd name="adj1" fmla="val -35986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Rectangle 12"/>
          <p:cNvSpPr>
            <a:spLocks noChangeArrowheads="1"/>
          </p:cNvSpPr>
          <p:nvPr/>
        </p:nvSpPr>
        <p:spPr bwMode="auto">
          <a:xfrm>
            <a:off x="1524000" y="3352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44043" name="Rectangle 13"/>
          <p:cNvSpPr>
            <a:spLocks noChangeArrowheads="1"/>
          </p:cNvSpPr>
          <p:nvPr/>
        </p:nvSpPr>
        <p:spPr bwMode="auto">
          <a:xfrm>
            <a:off x="1981200" y="3962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Kapitel 3</a:t>
            </a:r>
            <a:br>
              <a:rPr lang="de-DE" altLang="de-DE"/>
            </a:br>
            <a:r>
              <a:rPr lang="de-DE" altLang="de-DE"/>
              <a:t>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5A9FFE1-936F-6948-9625-72B8CCD0FFC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46084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5" name="Freeform 4"/>
          <p:cNvSpPr>
            <a:spLocks/>
          </p:cNvSpPr>
          <p:nvPr/>
        </p:nvSpPr>
        <p:spPr bwMode="auto">
          <a:xfrm>
            <a:off x="395288" y="1470025"/>
            <a:ext cx="6400800" cy="4470400"/>
          </a:xfrm>
          <a:custGeom>
            <a:avLst/>
            <a:gdLst>
              <a:gd name="T0" fmla="*/ 0 w 4032"/>
              <a:gd name="T1" fmla="*/ 0 h 2816"/>
              <a:gd name="T2" fmla="*/ 3956 w 4032"/>
              <a:gd name="T3" fmla="*/ 855 h 2816"/>
              <a:gd name="T4" fmla="*/ 413 w 4032"/>
              <a:gd name="T5" fmla="*/ 1669 h 2816"/>
              <a:gd name="T6" fmla="*/ 4032 w 4032"/>
              <a:gd name="T7" fmla="*/ 2816 h 2816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16"/>
              <a:gd name="T14" fmla="*/ 4032 w 4032"/>
              <a:gd name="T15" fmla="*/ 2816 h 2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16">
                <a:moveTo>
                  <a:pt x="0" y="0"/>
                </a:moveTo>
                <a:cubicBezTo>
                  <a:pt x="660" y="142"/>
                  <a:pt x="3887" y="577"/>
                  <a:pt x="3956" y="855"/>
                </a:cubicBezTo>
                <a:cubicBezTo>
                  <a:pt x="4025" y="1133"/>
                  <a:pt x="400" y="1342"/>
                  <a:pt x="413" y="1669"/>
                </a:cubicBezTo>
                <a:cubicBezTo>
                  <a:pt x="426" y="1996"/>
                  <a:pt x="3278" y="2577"/>
                  <a:pt x="4032" y="281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025650" y="13970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Exception Handling</a:t>
            </a:r>
            <a:endParaRPr lang="de-DE" altLang="de-DE"/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5329238" y="1989138"/>
            <a:ext cx="262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Collection Framework</a:t>
            </a:r>
            <a:endParaRPr lang="de-DE" altLang="de-DE"/>
          </a:p>
        </p:txBody>
      </p:sp>
      <p:sp>
        <p:nvSpPr>
          <p:cNvPr id="46088" name="Text Box 7"/>
          <p:cNvSpPr txBox="1">
            <a:spLocks noChangeArrowheads="1"/>
          </p:cNvSpPr>
          <p:nvPr/>
        </p:nvSpPr>
        <p:spPr bwMode="auto">
          <a:xfrm>
            <a:off x="4294188" y="334962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Swing</a:t>
            </a:r>
            <a:endParaRPr lang="de-DE" altLang="de-DE"/>
          </a:p>
        </p:txBody>
      </p:sp>
      <p:sp>
        <p:nvSpPr>
          <p:cNvPr id="46089" name="Text Box 8"/>
          <p:cNvSpPr txBox="1">
            <a:spLocks noChangeArrowheads="1"/>
          </p:cNvSpPr>
          <p:nvPr/>
        </p:nvSpPr>
        <p:spPr bwMode="auto">
          <a:xfrm>
            <a:off x="1293813" y="3949700"/>
            <a:ext cx="377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Input- &amp; Output-Stream</a:t>
            </a:r>
            <a:endParaRPr lang="de-DE" altLang="de-DE"/>
          </a:p>
        </p:txBody>
      </p:sp>
      <p:sp>
        <p:nvSpPr>
          <p:cNvPr id="46090" name="Text Box 9"/>
          <p:cNvSpPr txBox="1">
            <a:spLocks noChangeArrowheads="1"/>
          </p:cNvSpPr>
          <p:nvPr/>
        </p:nvSpPr>
        <p:spPr bwMode="auto">
          <a:xfrm>
            <a:off x="4400550" y="49418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Threads</a:t>
            </a:r>
            <a:endParaRPr lang="de-DE" altLang="de-DE"/>
          </a:p>
        </p:txBody>
      </p:sp>
      <p:sp>
        <p:nvSpPr>
          <p:cNvPr id="46091" name="Oval 10"/>
          <p:cNvSpPr>
            <a:spLocks noChangeArrowheads="1"/>
          </p:cNvSpPr>
          <p:nvPr/>
        </p:nvSpPr>
        <p:spPr bwMode="auto">
          <a:xfrm>
            <a:off x="1476375" y="14589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1</a:t>
            </a:r>
            <a:endParaRPr lang="de-DE" altLang="de-DE"/>
          </a:p>
        </p:txBody>
      </p:sp>
      <p:sp>
        <p:nvSpPr>
          <p:cNvPr id="46092" name="Oval 11"/>
          <p:cNvSpPr>
            <a:spLocks noChangeArrowheads="1"/>
          </p:cNvSpPr>
          <p:nvPr/>
        </p:nvSpPr>
        <p:spPr bwMode="auto">
          <a:xfrm>
            <a:off x="4852988" y="2022475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2</a:t>
            </a:r>
            <a:endParaRPr lang="de-DE" altLang="de-DE"/>
          </a:p>
        </p:txBody>
      </p:sp>
      <p:sp>
        <p:nvSpPr>
          <p:cNvPr id="46093" name="Oval 12"/>
          <p:cNvSpPr>
            <a:spLocks noChangeArrowheads="1"/>
          </p:cNvSpPr>
          <p:nvPr/>
        </p:nvSpPr>
        <p:spPr bwMode="auto">
          <a:xfrm>
            <a:off x="3779838" y="3175000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3</a:t>
            </a:r>
            <a:endParaRPr lang="de-DE" altLang="de-DE"/>
          </a:p>
        </p:txBody>
      </p:sp>
      <p:sp>
        <p:nvSpPr>
          <p:cNvPr id="46094" name="Oval 13"/>
          <p:cNvSpPr>
            <a:spLocks noChangeArrowheads="1"/>
          </p:cNvSpPr>
          <p:nvPr/>
        </p:nvSpPr>
        <p:spPr bwMode="auto">
          <a:xfrm>
            <a:off x="796925" y="38592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4</a:t>
            </a:r>
            <a:endParaRPr lang="de-DE" altLang="de-DE"/>
          </a:p>
        </p:txBody>
      </p:sp>
      <p:sp>
        <p:nvSpPr>
          <p:cNvPr id="46095" name="Oval 14"/>
          <p:cNvSpPr>
            <a:spLocks noChangeArrowheads="1"/>
          </p:cNvSpPr>
          <p:nvPr/>
        </p:nvSpPr>
        <p:spPr bwMode="auto">
          <a:xfrm>
            <a:off x="3851275" y="4986338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5</a:t>
            </a:r>
            <a:endParaRPr lang="de-DE" altLang="de-DE"/>
          </a:p>
        </p:txBody>
      </p:sp>
      <p:grpSp>
        <p:nvGrpSpPr>
          <p:cNvPr id="46096" name="Group 27"/>
          <p:cNvGrpSpPr>
            <a:grpSpLocks/>
          </p:cNvGrpSpPr>
          <p:nvPr/>
        </p:nvGrpSpPr>
        <p:grpSpPr bwMode="auto">
          <a:xfrm>
            <a:off x="395288" y="1397000"/>
            <a:ext cx="7561262" cy="4543425"/>
            <a:chOff x="249" y="880"/>
            <a:chExt cx="4763" cy="2862"/>
          </a:xfrm>
        </p:grpSpPr>
        <p:sp>
          <p:nvSpPr>
            <p:cNvPr id="46097" name="Freeform 16"/>
            <p:cNvSpPr>
              <a:spLocks/>
            </p:cNvSpPr>
            <p:nvPr/>
          </p:nvSpPr>
          <p:spPr bwMode="auto">
            <a:xfrm>
              <a:off x="249" y="926"/>
              <a:ext cx="4032" cy="2816"/>
            </a:xfrm>
            <a:custGeom>
              <a:avLst/>
              <a:gdLst>
                <a:gd name="T0" fmla="*/ 0 w 4032"/>
                <a:gd name="T1" fmla="*/ 0 h 2816"/>
                <a:gd name="T2" fmla="*/ 3956 w 4032"/>
                <a:gd name="T3" fmla="*/ 855 h 2816"/>
                <a:gd name="T4" fmla="*/ 413 w 4032"/>
                <a:gd name="T5" fmla="*/ 1669 h 2816"/>
                <a:gd name="T6" fmla="*/ 4032 w 4032"/>
                <a:gd name="T7" fmla="*/ 2816 h 2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32"/>
                <a:gd name="T13" fmla="*/ 0 h 2816"/>
                <a:gd name="T14" fmla="*/ 4032 w 4032"/>
                <a:gd name="T15" fmla="*/ 2816 h 2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32" h="2816">
                  <a:moveTo>
                    <a:pt x="0" y="0"/>
                  </a:moveTo>
                  <a:cubicBezTo>
                    <a:pt x="660" y="142"/>
                    <a:pt x="3887" y="577"/>
                    <a:pt x="3956" y="855"/>
                  </a:cubicBezTo>
                  <a:cubicBezTo>
                    <a:pt x="4025" y="1133"/>
                    <a:pt x="400" y="1342"/>
                    <a:pt x="413" y="1669"/>
                  </a:cubicBezTo>
                  <a:cubicBezTo>
                    <a:pt x="426" y="1996"/>
                    <a:pt x="3278" y="2577"/>
                    <a:pt x="4032" y="281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1276" y="880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Exception Handling</a:t>
              </a:r>
              <a:endParaRPr lang="de-DE" altLang="de-DE"/>
            </a:p>
          </p:txBody>
        </p:sp>
        <p:sp>
          <p:nvSpPr>
            <p:cNvPr id="46099" name="Text Box 18"/>
            <p:cNvSpPr txBox="1">
              <a:spLocks noChangeArrowheads="1"/>
            </p:cNvSpPr>
            <p:nvPr/>
          </p:nvSpPr>
          <p:spPr bwMode="auto">
            <a:xfrm>
              <a:off x="3357" y="1253"/>
              <a:ext cx="16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Collection Framework</a:t>
              </a:r>
              <a:endParaRPr lang="de-DE" altLang="de-DE"/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2705" y="211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Swing</a:t>
              </a:r>
              <a:endParaRPr lang="de-DE" altLang="de-DE"/>
            </a:p>
          </p:txBody>
        </p:sp>
        <p:sp>
          <p:nvSpPr>
            <p:cNvPr id="46101" name="Text Box 20"/>
            <p:cNvSpPr txBox="1">
              <a:spLocks noChangeArrowheads="1"/>
            </p:cNvSpPr>
            <p:nvPr/>
          </p:nvSpPr>
          <p:spPr bwMode="auto">
            <a:xfrm>
              <a:off x="815" y="2488"/>
              <a:ext cx="2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Input- &amp; Output-Stream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46102" name="Text Box 21"/>
            <p:cNvSpPr txBox="1">
              <a:spLocks noChangeArrowheads="1"/>
            </p:cNvSpPr>
            <p:nvPr/>
          </p:nvSpPr>
          <p:spPr bwMode="auto">
            <a:xfrm>
              <a:off x="2772" y="311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Threads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46103" name="Oval 22"/>
            <p:cNvSpPr>
              <a:spLocks noChangeArrowheads="1"/>
            </p:cNvSpPr>
            <p:nvPr/>
          </p:nvSpPr>
          <p:spPr bwMode="auto">
            <a:xfrm>
              <a:off x="930" y="919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1</a:t>
              </a:r>
              <a:endParaRPr lang="de-DE" altLang="de-DE"/>
            </a:p>
          </p:txBody>
        </p:sp>
        <p:sp>
          <p:nvSpPr>
            <p:cNvPr id="46104" name="Oval 23"/>
            <p:cNvSpPr>
              <a:spLocks noChangeArrowheads="1"/>
            </p:cNvSpPr>
            <p:nvPr/>
          </p:nvSpPr>
          <p:spPr bwMode="auto">
            <a:xfrm>
              <a:off x="3057" y="1274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2</a:t>
              </a:r>
            </a:p>
          </p:txBody>
        </p:sp>
        <p:sp>
          <p:nvSpPr>
            <p:cNvPr id="46105" name="Oval 24"/>
            <p:cNvSpPr>
              <a:spLocks noChangeArrowheads="1"/>
            </p:cNvSpPr>
            <p:nvPr/>
          </p:nvSpPr>
          <p:spPr bwMode="auto">
            <a:xfrm>
              <a:off x="2381" y="2000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3</a:t>
              </a:r>
            </a:p>
          </p:txBody>
        </p:sp>
        <p:sp>
          <p:nvSpPr>
            <p:cNvPr id="46106" name="Oval 25"/>
            <p:cNvSpPr>
              <a:spLocks noChangeArrowheads="1"/>
            </p:cNvSpPr>
            <p:nvPr/>
          </p:nvSpPr>
          <p:spPr bwMode="auto">
            <a:xfrm>
              <a:off x="502" y="243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4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46107" name="Oval 26"/>
            <p:cNvSpPr>
              <a:spLocks noChangeArrowheads="1"/>
            </p:cNvSpPr>
            <p:nvPr/>
          </p:nvSpPr>
          <p:spPr bwMode="auto">
            <a:xfrm>
              <a:off x="2426" y="314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5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C767758-8FCE-A946-BDA3-11812FCB119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Lernziele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Sie können den wesentlichen Unterschied zwischen AWT und Swing erläutern</a:t>
            </a:r>
          </a:p>
          <a:p>
            <a:pPr lvl="1" eaLnBrk="1" hangingPunct="1"/>
            <a:r>
              <a:rPr lang="de-DE" altLang="de-DE"/>
              <a:t>Sie können mit Swing einfache Fenster erzeugen und schließen</a:t>
            </a:r>
          </a:p>
          <a:p>
            <a:pPr lvl="1" eaLnBrk="1" hangingPunct="1"/>
            <a:r>
              <a:rPr lang="de-DE" altLang="de-DE"/>
              <a:t>Sie können unterschiedliche Layouts in Verbindung mit Panels einsetzen</a:t>
            </a:r>
          </a:p>
          <a:p>
            <a:pPr lvl="1" eaLnBrk="1" hangingPunct="1"/>
            <a:r>
              <a:rPr lang="de-DE" altLang="de-DE"/>
              <a:t>Sie können einfache Benutzerdialoge mit ausgewählten Swing-Komponenten erstellen</a:t>
            </a:r>
          </a:p>
          <a:p>
            <a:pPr lvl="1" eaLnBrk="1" hangingPunct="1"/>
            <a:r>
              <a:rPr lang="de-DE" altLang="de-DE"/>
              <a:t>Sie können validierende Textfelder erstellen</a:t>
            </a:r>
          </a:p>
          <a:p>
            <a:pPr lvl="1" eaLnBrk="1" hangingPunct="1"/>
            <a:r>
              <a:rPr lang="de-DE" altLang="de-DE"/>
              <a:t>Sie können die Interfaces Action- und ItemListener einsetzen</a:t>
            </a:r>
          </a:p>
          <a:p>
            <a:pPr lvl="1" eaLnBrk="1" hangingPunct="1"/>
            <a:r>
              <a:rPr lang="de-DE" altLang="de-DE"/>
              <a:t>Sie können eigene Menüs implementieren</a:t>
            </a:r>
          </a:p>
          <a:p>
            <a:pPr lvl="1" eaLnBrk="1" hangingPunct="1"/>
            <a:r>
              <a:rPr lang="de-DE" altLang="de-DE"/>
              <a:t>Sie können die Benutzeroberfläche mit Panels,</a:t>
            </a:r>
            <a:br>
              <a:rPr lang="de-DE" altLang="de-DE"/>
            </a:br>
            <a:r>
              <a:rPr lang="de-DE" altLang="de-DE"/>
              <a:t>Rahmen und Tooltips ergänzen</a:t>
            </a:r>
          </a:p>
        </p:txBody>
      </p:sp>
      <p:pic>
        <p:nvPicPr>
          <p:cNvPr id="47109" name="Picture 4" descr="j0384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24425"/>
            <a:ext cx="17922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7DF0A3B-69AD-2D46-907B-98DF27CE639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Abgrenzung von AWT und Swing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AWT (Abstract Window Toolkit) arbeitet mit „Heavyweight components“</a:t>
            </a:r>
          </a:p>
          <a:p>
            <a:pPr lvl="2" eaLnBrk="1" hangingPunct="1"/>
            <a:r>
              <a:rPr lang="de-DE" altLang="de-DE"/>
              <a:t>Verwendung von plattformspezifischen Implementierungen der AWT-Klassen (nicht in Java implementiert !)</a:t>
            </a:r>
          </a:p>
          <a:p>
            <a:pPr lvl="2" eaLnBrk="1" hangingPunct="1"/>
            <a:r>
              <a:rPr lang="de-DE" altLang="de-DE"/>
              <a:t>AWT-Komponenten besitzen einen Partner auf Betriebssystemseite (Peer), der Darstellung und Funktionalität steuert</a:t>
            </a:r>
          </a:p>
          <a:p>
            <a:pPr lvl="2" eaLnBrk="1" hangingPunct="1"/>
            <a:r>
              <a:rPr lang="de-DE" altLang="de-DE"/>
              <a:t>Vorteil: sehr schnell, da die Peer-Klassen im Code der Ausführungsplattform geschrieben sind</a:t>
            </a:r>
          </a:p>
          <a:p>
            <a:pPr lvl="1" eaLnBrk="1" hangingPunct="1"/>
            <a:r>
              <a:rPr lang="de-DE" altLang="de-DE"/>
              <a:t>Swing arbeitet mit „Lightweight components“</a:t>
            </a:r>
          </a:p>
          <a:p>
            <a:pPr lvl="2" eaLnBrk="1" hangingPunct="1"/>
            <a:r>
              <a:rPr lang="de-DE" altLang="de-DE"/>
              <a:t>es werden nur sehr wenige plattformspezifische GUI-Ressourcen verwendet</a:t>
            </a:r>
          </a:p>
          <a:p>
            <a:pPr lvl="2" eaLnBrk="1" hangingPunct="1"/>
            <a:r>
              <a:rPr lang="de-DE" altLang="de-DE"/>
              <a:t>lightweight components besitzen keinen Peer auf Betriebs-systemseite</a:t>
            </a:r>
          </a:p>
          <a:p>
            <a:pPr lvl="2" eaLnBrk="1" hangingPunct="1"/>
            <a:r>
              <a:rPr lang="de-DE" altLang="de-DE"/>
              <a:t>Swing besitzt zahlreiche zusätzliche GUI-Komponenten</a:t>
            </a:r>
          </a:p>
          <a:p>
            <a:pPr lvl="2" eaLnBrk="1" hangingPunct="1"/>
            <a:r>
              <a:rPr lang="de-DE" altLang="de-DE"/>
              <a:t>Vorteil: „bessere“ Plattformunabhängigkeit</a:t>
            </a:r>
          </a:p>
          <a:p>
            <a:pPr lvl="2" eaLnBrk="1" hangingPunct="1"/>
            <a:r>
              <a:rPr lang="de-DE" altLang="de-DE"/>
              <a:t>Nachteil: im Vergleich zu AWT eher langsam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ußzeilenplatzhalt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032276C-8246-E640-82B8-926EBFFEE42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Abgrenzung von AWT und Swing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229600" cy="2312987"/>
          </a:xfrm>
          <a:solidFill>
            <a:srgbClr val="C0C0C0"/>
          </a:solidFill>
          <a:ln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/>
            <a:r>
              <a:rPr lang="de-DE" altLang="de-DE" sz="1600"/>
              <a:t>java.awt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" y="3657600"/>
            <a:ext cx="8229600" cy="2590800"/>
          </a:xfrm>
          <a:solidFill>
            <a:srgbClr val="C0C0C0"/>
          </a:solidFill>
          <a:ln cap="flat">
            <a:solidFill>
              <a:srgbClr val="C0C0C0"/>
            </a:solidFill>
            <a:miter lim="800000"/>
            <a:headEnd/>
            <a:tailEnd/>
          </a:ln>
        </p:spPr>
        <p:txBody>
          <a:bodyPr/>
          <a:lstStyle/>
          <a:p>
            <a:pPr marL="0" indent="0" eaLnBrk="1" hangingPunct="1"/>
            <a:r>
              <a:rPr lang="de-DE" altLang="de-DE" sz="1600"/>
              <a:t>javax.swing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1447800" y="1447800"/>
            <a:ext cx="10668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>
                <a:solidFill>
                  <a:schemeClr val="bg1"/>
                </a:solidFill>
              </a:rPr>
              <a:t>&lt;&lt;abstract&gt;&gt;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Component</a:t>
            </a: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2133600" y="23622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Panel</a:t>
            </a:r>
          </a:p>
        </p:txBody>
      </p:sp>
      <p:sp>
        <p:nvSpPr>
          <p:cNvPr id="49160" name="Rectangle 7"/>
          <p:cNvSpPr>
            <a:spLocks noChangeArrowheads="1"/>
          </p:cNvSpPr>
          <p:nvPr/>
        </p:nvSpPr>
        <p:spPr bwMode="auto">
          <a:xfrm>
            <a:off x="3124200" y="1447800"/>
            <a:ext cx="10668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>
                <a:solidFill>
                  <a:schemeClr val="bg1"/>
                </a:solidFill>
              </a:rPr>
              <a:t>&lt;&lt;abstract&gt;&gt;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Container</a:t>
            </a:r>
          </a:p>
        </p:txBody>
      </p:sp>
      <p:sp>
        <p:nvSpPr>
          <p:cNvPr id="49161" name="Rectangle 8"/>
          <p:cNvSpPr>
            <a:spLocks noChangeArrowheads="1"/>
          </p:cNvSpPr>
          <p:nvPr/>
        </p:nvSpPr>
        <p:spPr bwMode="auto">
          <a:xfrm>
            <a:off x="4724400" y="23622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Window</a:t>
            </a:r>
          </a:p>
        </p:txBody>
      </p:sp>
      <p:sp>
        <p:nvSpPr>
          <p:cNvPr id="49162" name="Rectangle 9"/>
          <p:cNvSpPr>
            <a:spLocks noChangeArrowheads="1"/>
          </p:cNvSpPr>
          <p:nvPr/>
        </p:nvSpPr>
        <p:spPr bwMode="auto">
          <a:xfrm>
            <a:off x="2133600" y="2971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Applet</a:t>
            </a:r>
          </a:p>
        </p:txBody>
      </p:sp>
      <p:sp>
        <p:nvSpPr>
          <p:cNvPr id="49163" name="Rectangle 10"/>
          <p:cNvSpPr>
            <a:spLocks noChangeArrowheads="1"/>
          </p:cNvSpPr>
          <p:nvPr/>
        </p:nvSpPr>
        <p:spPr bwMode="auto">
          <a:xfrm>
            <a:off x="3810000" y="2971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Dialog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5638800" y="2971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Frame</a:t>
            </a:r>
          </a:p>
        </p:txBody>
      </p:sp>
      <p:cxnSp>
        <p:nvCxnSpPr>
          <p:cNvPr id="49165" name="AutoShape 12"/>
          <p:cNvCxnSpPr>
            <a:cxnSpLocks noChangeShapeType="1"/>
            <a:stCxn id="49160" idx="1"/>
            <a:endCxn id="49158" idx="3"/>
          </p:cNvCxnSpPr>
          <p:nvPr/>
        </p:nvCxnSpPr>
        <p:spPr bwMode="auto">
          <a:xfrm flipH="1">
            <a:off x="2514600" y="17145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3"/>
          <p:cNvCxnSpPr>
            <a:cxnSpLocks noChangeShapeType="1"/>
            <a:stCxn id="49161" idx="0"/>
            <a:endCxn id="49160" idx="2"/>
          </p:cNvCxnSpPr>
          <p:nvPr/>
        </p:nvCxnSpPr>
        <p:spPr bwMode="auto">
          <a:xfrm rot="5400000" flipH="1">
            <a:off x="4267200" y="1371600"/>
            <a:ext cx="381000" cy="1600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7" name="AutoShape 14"/>
          <p:cNvCxnSpPr>
            <a:cxnSpLocks noChangeShapeType="1"/>
            <a:stCxn id="49162" idx="0"/>
            <a:endCxn id="49159" idx="2"/>
          </p:cNvCxnSpPr>
          <p:nvPr/>
        </p:nvCxnSpPr>
        <p:spPr bwMode="auto">
          <a:xfrm rot="-5400000">
            <a:off x="2514600" y="28194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8" name="AutoShape 15"/>
          <p:cNvCxnSpPr>
            <a:cxnSpLocks noChangeShapeType="1"/>
            <a:stCxn id="49164" idx="0"/>
            <a:endCxn id="49161" idx="2"/>
          </p:cNvCxnSpPr>
          <p:nvPr/>
        </p:nvCxnSpPr>
        <p:spPr bwMode="auto">
          <a:xfrm rot="5400000" flipH="1">
            <a:off x="5562600" y="2362200"/>
            <a:ext cx="3048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9" name="AutoShape 16"/>
          <p:cNvCxnSpPr>
            <a:cxnSpLocks noChangeShapeType="1"/>
            <a:stCxn id="49159" idx="0"/>
            <a:endCxn id="49160" idx="2"/>
          </p:cNvCxnSpPr>
          <p:nvPr/>
        </p:nvCxnSpPr>
        <p:spPr bwMode="auto">
          <a:xfrm rot="-5400000">
            <a:off x="2971800" y="1676400"/>
            <a:ext cx="381000" cy="9906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7"/>
          <p:cNvCxnSpPr>
            <a:cxnSpLocks noChangeShapeType="1"/>
            <a:stCxn id="49163" idx="0"/>
            <a:endCxn id="49161" idx="2"/>
          </p:cNvCxnSpPr>
          <p:nvPr/>
        </p:nvCxnSpPr>
        <p:spPr bwMode="auto">
          <a:xfrm rot="-5400000">
            <a:off x="4648200" y="2362200"/>
            <a:ext cx="304800" cy="914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Rectangle 18"/>
          <p:cNvSpPr>
            <a:spLocks noChangeArrowheads="1"/>
          </p:cNvSpPr>
          <p:nvPr/>
        </p:nvSpPr>
        <p:spPr bwMode="auto">
          <a:xfrm>
            <a:off x="3124200" y="4724400"/>
            <a:ext cx="1066800" cy="5334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000">
                <a:solidFill>
                  <a:schemeClr val="bg1"/>
                </a:solidFill>
              </a:rPr>
              <a:t>&lt;&lt;abstract&gt;&gt;</a:t>
            </a:r>
          </a:p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JComponent</a:t>
            </a:r>
          </a:p>
        </p:txBody>
      </p:sp>
      <p:cxnSp>
        <p:nvCxnSpPr>
          <p:cNvPr id="49172" name="AutoShape 19"/>
          <p:cNvCxnSpPr>
            <a:cxnSpLocks noChangeShapeType="1"/>
            <a:stCxn id="49171" idx="0"/>
            <a:endCxn id="49160" idx="2"/>
          </p:cNvCxnSpPr>
          <p:nvPr/>
        </p:nvCxnSpPr>
        <p:spPr bwMode="auto">
          <a:xfrm rot="-5400000">
            <a:off x="2286000" y="3352800"/>
            <a:ext cx="2743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3" name="Rectangle 20"/>
          <p:cNvSpPr>
            <a:spLocks noChangeArrowheads="1"/>
          </p:cNvSpPr>
          <p:nvPr/>
        </p:nvSpPr>
        <p:spPr bwMode="auto">
          <a:xfrm>
            <a:off x="7315200" y="4114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JWindow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114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JApplet</a:t>
            </a:r>
          </a:p>
        </p:txBody>
      </p:sp>
      <p:sp>
        <p:nvSpPr>
          <p:cNvPr id="49175" name="Rectangle 22"/>
          <p:cNvSpPr>
            <a:spLocks noChangeArrowheads="1"/>
          </p:cNvSpPr>
          <p:nvPr/>
        </p:nvSpPr>
        <p:spPr bwMode="auto">
          <a:xfrm>
            <a:off x="3810000" y="4114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JDialog</a:t>
            </a:r>
          </a:p>
        </p:txBody>
      </p:sp>
      <p:sp>
        <p:nvSpPr>
          <p:cNvPr id="49176" name="Rectangle 23"/>
          <p:cNvSpPr>
            <a:spLocks noChangeArrowheads="1"/>
          </p:cNvSpPr>
          <p:nvPr/>
        </p:nvSpPr>
        <p:spPr bwMode="auto">
          <a:xfrm>
            <a:off x="5638800" y="4114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JFrame</a:t>
            </a:r>
          </a:p>
        </p:txBody>
      </p:sp>
      <p:cxnSp>
        <p:nvCxnSpPr>
          <p:cNvPr id="49177" name="AutoShape 24"/>
          <p:cNvCxnSpPr>
            <a:cxnSpLocks noChangeShapeType="1"/>
            <a:stCxn id="49174" idx="0"/>
            <a:endCxn id="49162" idx="2"/>
          </p:cNvCxnSpPr>
          <p:nvPr/>
        </p:nvCxnSpPr>
        <p:spPr bwMode="auto">
          <a:xfrm rot="-5400000">
            <a:off x="2247900" y="36957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AutoShape 25"/>
          <p:cNvCxnSpPr>
            <a:cxnSpLocks noChangeShapeType="1"/>
            <a:stCxn id="49175" idx="0"/>
            <a:endCxn id="49163" idx="2"/>
          </p:cNvCxnSpPr>
          <p:nvPr/>
        </p:nvCxnSpPr>
        <p:spPr bwMode="auto">
          <a:xfrm rot="-5400000">
            <a:off x="3924300" y="36957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6"/>
          <p:cNvCxnSpPr>
            <a:cxnSpLocks noChangeShapeType="1"/>
            <a:stCxn id="49176" idx="0"/>
            <a:endCxn id="49164" idx="2"/>
          </p:cNvCxnSpPr>
          <p:nvPr/>
        </p:nvCxnSpPr>
        <p:spPr bwMode="auto">
          <a:xfrm rot="-5400000">
            <a:off x="5753100" y="3695700"/>
            <a:ext cx="838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0" name="AutoShape 27"/>
          <p:cNvCxnSpPr>
            <a:cxnSpLocks noChangeShapeType="1"/>
            <a:stCxn id="49173" idx="0"/>
            <a:endCxn id="49161" idx="3"/>
          </p:cNvCxnSpPr>
          <p:nvPr/>
        </p:nvCxnSpPr>
        <p:spPr bwMode="auto">
          <a:xfrm rot="5400000" flipH="1">
            <a:off x="6019800" y="2286000"/>
            <a:ext cx="1600200" cy="20574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1" name="Rectangle 28"/>
          <p:cNvSpPr>
            <a:spLocks noChangeArrowheads="1"/>
          </p:cNvSpPr>
          <p:nvPr/>
        </p:nvSpPr>
        <p:spPr bwMode="auto">
          <a:xfrm>
            <a:off x="6248400" y="5638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49182" name="Rectangle 29"/>
          <p:cNvSpPr>
            <a:spLocks noChangeArrowheads="1"/>
          </p:cNvSpPr>
          <p:nvPr/>
        </p:nvSpPr>
        <p:spPr bwMode="auto">
          <a:xfrm>
            <a:off x="1066800" y="5638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JLabel</a:t>
            </a:r>
          </a:p>
        </p:txBody>
      </p:sp>
      <p:sp>
        <p:nvSpPr>
          <p:cNvPr id="49183" name="Rectangle 30"/>
          <p:cNvSpPr>
            <a:spLocks noChangeArrowheads="1"/>
          </p:cNvSpPr>
          <p:nvPr/>
        </p:nvSpPr>
        <p:spPr bwMode="auto">
          <a:xfrm>
            <a:off x="2743200" y="5638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JButton</a:t>
            </a:r>
          </a:p>
        </p:txBody>
      </p:sp>
      <p:sp>
        <p:nvSpPr>
          <p:cNvPr id="49184" name="Rectangle 31"/>
          <p:cNvSpPr>
            <a:spLocks noChangeArrowheads="1"/>
          </p:cNvSpPr>
          <p:nvPr/>
        </p:nvSpPr>
        <p:spPr bwMode="auto">
          <a:xfrm>
            <a:off x="4572000" y="5638800"/>
            <a:ext cx="1066800" cy="304800"/>
          </a:xfrm>
          <a:prstGeom prst="rect">
            <a:avLst/>
          </a:prstGeom>
          <a:solidFill>
            <a:srgbClr val="008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300">
                <a:solidFill>
                  <a:schemeClr val="bg1"/>
                </a:solidFill>
              </a:rPr>
              <a:t>JTable</a:t>
            </a:r>
          </a:p>
        </p:txBody>
      </p:sp>
      <p:cxnSp>
        <p:nvCxnSpPr>
          <p:cNvPr id="49185" name="AutoShape 32"/>
          <p:cNvCxnSpPr>
            <a:cxnSpLocks noChangeShapeType="1"/>
            <a:stCxn id="49182" idx="0"/>
            <a:endCxn id="49171" idx="2"/>
          </p:cNvCxnSpPr>
          <p:nvPr/>
        </p:nvCxnSpPr>
        <p:spPr bwMode="auto">
          <a:xfrm rot="-5400000">
            <a:off x="2438400" y="4419600"/>
            <a:ext cx="381000" cy="20574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6" name="AutoShape 33"/>
          <p:cNvCxnSpPr>
            <a:cxnSpLocks noChangeShapeType="1"/>
            <a:stCxn id="49183" idx="0"/>
            <a:endCxn id="49171" idx="2"/>
          </p:cNvCxnSpPr>
          <p:nvPr/>
        </p:nvCxnSpPr>
        <p:spPr bwMode="auto">
          <a:xfrm rot="-5400000">
            <a:off x="3276600" y="5257800"/>
            <a:ext cx="381000" cy="381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7" name="AutoShape 34"/>
          <p:cNvCxnSpPr>
            <a:cxnSpLocks noChangeShapeType="1"/>
            <a:stCxn id="49184" idx="0"/>
            <a:endCxn id="49171" idx="2"/>
          </p:cNvCxnSpPr>
          <p:nvPr/>
        </p:nvCxnSpPr>
        <p:spPr bwMode="auto">
          <a:xfrm rot="5400000" flipH="1">
            <a:off x="4191000" y="4724400"/>
            <a:ext cx="381000" cy="14478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88" name="AutoShape 35"/>
          <p:cNvCxnSpPr>
            <a:cxnSpLocks noChangeShapeType="1"/>
            <a:stCxn id="49181" idx="0"/>
            <a:endCxn id="49171" idx="2"/>
          </p:cNvCxnSpPr>
          <p:nvPr/>
        </p:nvCxnSpPr>
        <p:spPr bwMode="auto">
          <a:xfrm rot="5400000" flipH="1">
            <a:off x="5029200" y="3886200"/>
            <a:ext cx="381000" cy="31242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DA63176-5339-F24D-B487-DFA5A9440FD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Aufbau eines Swing-Fensters mit JFrame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229600" cy="1524000"/>
          </a:xfrm>
        </p:spPr>
        <p:txBody>
          <a:bodyPr/>
          <a:lstStyle/>
          <a:p>
            <a:pPr lvl="1" eaLnBrk="1" hangingPunct="1"/>
            <a:r>
              <a:rPr lang="de-DE" altLang="de-DE"/>
              <a:t>Hauptkomponente eines JFrames ist die RootPane</a:t>
            </a:r>
          </a:p>
          <a:p>
            <a:pPr lvl="1" eaLnBrk="1" hangingPunct="1"/>
            <a:r>
              <a:rPr lang="de-DE" altLang="de-DE"/>
              <a:t>darunter folgt eine Hierarchie sogenannter Panels</a:t>
            </a:r>
          </a:p>
          <a:p>
            <a:pPr lvl="1" eaLnBrk="1" hangingPunct="1"/>
            <a:r>
              <a:rPr lang="de-DE" altLang="de-DE"/>
              <a:t>neue Komponenten werden der ContentPane zugeordnet und nicht dem JFrame</a:t>
            </a:r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42386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1524000" y="1600200"/>
            <a:ext cx="4191000" cy="2209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600"/>
              <a:t>Root Pane</a:t>
            </a:r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1905000" y="1981200"/>
            <a:ext cx="4191000" cy="2209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600"/>
              <a:t>Layered Pane</a:t>
            </a:r>
          </a:p>
        </p:txBody>
      </p:sp>
      <p:sp>
        <p:nvSpPr>
          <p:cNvPr id="50184" name="Rectangle 7"/>
          <p:cNvSpPr>
            <a:spLocks noChangeArrowheads="1"/>
          </p:cNvSpPr>
          <p:nvPr/>
        </p:nvSpPr>
        <p:spPr bwMode="auto">
          <a:xfrm>
            <a:off x="2286000" y="2362200"/>
            <a:ext cx="4191000" cy="22098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600"/>
              <a:t>Content Pane</a:t>
            </a:r>
          </a:p>
        </p:txBody>
      </p:sp>
      <p:sp>
        <p:nvSpPr>
          <p:cNvPr id="50185" name="Rectangle 8"/>
          <p:cNvSpPr>
            <a:spLocks noChangeArrowheads="1"/>
          </p:cNvSpPr>
          <p:nvPr/>
        </p:nvSpPr>
        <p:spPr bwMode="auto">
          <a:xfrm>
            <a:off x="2667000" y="2743200"/>
            <a:ext cx="4191000" cy="2209800"/>
          </a:xfrm>
          <a:prstGeom prst="rect">
            <a:avLst/>
          </a:prstGeom>
          <a:solidFill>
            <a:srgbClr val="FF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600"/>
              <a:t>Glass Pane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2B68F70-F608-0F4F-A06C-CB39A4B877CA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Wichtige Methoden für JFrames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überladener Konstruktor, u.a. zum Setzen des Titels</a:t>
            </a:r>
          </a:p>
          <a:p>
            <a:pPr lvl="1" eaLnBrk="1" hangingPunct="1"/>
            <a:r>
              <a:rPr lang="de-DE" altLang="de-DE"/>
              <a:t>setDefaultCloseOperation(int i) legt fest, was beim Schließen des Fensters passiert</a:t>
            </a:r>
          </a:p>
          <a:p>
            <a:pPr lvl="1" eaLnBrk="1" hangingPunct="1"/>
            <a:r>
              <a:rPr lang="de-DE" altLang="de-DE"/>
              <a:t>Konstanten, die o.g. Methode übergeben werden können</a:t>
            </a:r>
          </a:p>
          <a:p>
            <a:pPr lvl="2" eaLnBrk="1" hangingPunct="1"/>
            <a:r>
              <a:rPr lang="de-DE" altLang="de-DE"/>
              <a:t>WindowConstants.DO_NOTHING_ON_CLOSE löst lediglich das Close-Event aus</a:t>
            </a:r>
          </a:p>
          <a:p>
            <a:pPr lvl="2" eaLnBrk="1" hangingPunct="1"/>
            <a:r>
              <a:rPr lang="de-DE" altLang="de-DE"/>
              <a:t>WindowConstants.HIDE_ON_CLOSE versteckt das Fenster</a:t>
            </a:r>
          </a:p>
          <a:p>
            <a:pPr lvl="2" eaLnBrk="1" hangingPunct="1"/>
            <a:r>
              <a:rPr lang="de-DE" altLang="de-DE"/>
              <a:t>WindowConstants.DISPOSE_ON_CLOSE zerstört den Frame</a:t>
            </a:r>
          </a:p>
          <a:p>
            <a:pPr lvl="2" eaLnBrk="1" hangingPunct="1"/>
            <a:r>
              <a:rPr lang="de-DE" altLang="de-DE"/>
              <a:t>WindowConstants.EXIT_ON_CLOSE beendet die Applikation</a:t>
            </a:r>
          </a:p>
          <a:p>
            <a:pPr lvl="1" eaLnBrk="1" hangingPunct="1"/>
            <a:r>
              <a:rPr lang="de-DE" altLang="de-DE"/>
              <a:t>Getter- und Setter-Methoden für die Panels eines JFrames, z.B. getContentPane()</a:t>
            </a:r>
          </a:p>
          <a:p>
            <a:pPr lvl="1" eaLnBrk="1" hangingPunct="1"/>
            <a:r>
              <a:rPr lang="de-DE" altLang="de-DE"/>
              <a:t>Methoden aus der Klasse java.awt.Window</a:t>
            </a:r>
          </a:p>
          <a:p>
            <a:pPr lvl="2" eaLnBrk="1" hangingPunct="1"/>
            <a:r>
              <a:rPr lang="de-DE" altLang="de-DE"/>
              <a:t>setBounds(int x, int y, int width, int heigth)</a:t>
            </a:r>
          </a:p>
          <a:p>
            <a:pPr lvl="2" eaLnBrk="1" hangingPunct="1"/>
            <a:r>
              <a:rPr lang="de-DE" altLang="de-DE"/>
              <a:t>pack() passt die Fenstergröße an den Content an</a:t>
            </a:r>
          </a:p>
          <a:p>
            <a:pPr lvl="1" eaLnBrk="1" hangingPunct="1"/>
            <a:r>
              <a:rPr lang="de-DE" altLang="de-DE"/>
              <a:t>setVisible(boolean b) aus der Klasse java.awt.Component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9821CC9-FFD0-D944-BD4F-A59B8347FF7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49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Layouts im Rahmen von Swing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 dirty="0"/>
              <a:t>Anordnung der Elemente eines Containers nach bestimmten Verfahren über Layout-Manager</a:t>
            </a:r>
          </a:p>
          <a:p>
            <a:pPr lvl="1" eaLnBrk="1" hangingPunct="1"/>
            <a:r>
              <a:rPr lang="de-DE" altLang="de-DE" dirty="0"/>
              <a:t>wesentliche Layout-Manager</a:t>
            </a:r>
          </a:p>
          <a:p>
            <a:pPr lvl="2" eaLnBrk="1" hangingPunct="1"/>
            <a:r>
              <a:rPr lang="de-DE" altLang="de-DE" dirty="0" err="1"/>
              <a:t>FlowLayout</a:t>
            </a:r>
            <a:r>
              <a:rPr lang="de-DE" altLang="de-DE" dirty="0"/>
              <a:t> ordnet seine Elemente von links nach rechts</a:t>
            </a:r>
          </a:p>
          <a:p>
            <a:pPr lvl="2" eaLnBrk="1" hangingPunct="1"/>
            <a:r>
              <a:rPr lang="de-DE" altLang="de-DE" dirty="0" err="1"/>
              <a:t>BorderLayout</a:t>
            </a:r>
            <a:r>
              <a:rPr lang="de-DE" altLang="de-DE" dirty="0"/>
              <a:t> ermöglicht eine Anordnung in 5 verschiedenen Bereichen (NORTH, EAST, SOUTH, WEST und CENTER)</a:t>
            </a:r>
          </a:p>
          <a:p>
            <a:pPr lvl="2" eaLnBrk="1" hangingPunct="1"/>
            <a:r>
              <a:rPr lang="de-DE" altLang="de-DE" dirty="0" err="1"/>
              <a:t>GridLayout</a:t>
            </a:r>
            <a:r>
              <a:rPr lang="de-DE" altLang="de-DE" dirty="0"/>
              <a:t> ermöglicht die Anordnung der Komponenten in Zeilen und Spalten von links nach rechts und von oben nach unten</a:t>
            </a:r>
          </a:p>
          <a:p>
            <a:pPr lvl="1" eaLnBrk="1" hangingPunct="1"/>
            <a:r>
              <a:rPr lang="de-DE" altLang="de-DE" dirty="0"/>
              <a:t>mit der Methode </a:t>
            </a:r>
            <a:r>
              <a:rPr lang="de-DE" altLang="de-DE" dirty="0" err="1"/>
              <a:t>setLayout</a:t>
            </a:r>
            <a:r>
              <a:rPr lang="de-DE" altLang="de-DE" dirty="0"/>
              <a:t>(</a:t>
            </a:r>
            <a:r>
              <a:rPr lang="de-DE" altLang="de-DE" dirty="0" err="1"/>
              <a:t>LayoutManager</a:t>
            </a:r>
            <a:r>
              <a:rPr lang="de-DE" altLang="de-DE" dirty="0"/>
              <a:t> l) wird für ein </a:t>
            </a:r>
            <a:r>
              <a:rPr lang="de-DE" altLang="de-DE" dirty="0" err="1"/>
              <a:t>JFrame</a:t>
            </a:r>
            <a:r>
              <a:rPr lang="de-DE" altLang="de-DE" dirty="0"/>
              <a:t> der Layout-Manager gesetzt</a:t>
            </a:r>
          </a:p>
        </p:txBody>
      </p:sp>
      <p:pic>
        <p:nvPicPr>
          <p:cNvPr id="522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43400"/>
            <a:ext cx="3105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800600"/>
            <a:ext cx="33909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105400"/>
            <a:ext cx="27146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7480833-D218-F143-B5B8-A7E6F1781DA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Lernziele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Sie kennen die unterschiedlichen Ausnahmen in Java</a:t>
            </a:r>
          </a:p>
          <a:p>
            <a:pPr lvl="1" eaLnBrk="1" hangingPunct="1"/>
            <a:r>
              <a:rPr lang="de-DE" altLang="de-DE"/>
              <a:t>Sie können eigene Ausnahmeklassen definieren</a:t>
            </a:r>
          </a:p>
          <a:p>
            <a:pPr lvl="1" eaLnBrk="1" hangingPunct="1"/>
            <a:r>
              <a:rPr lang="de-DE" altLang="de-DE"/>
              <a:t>Sie können Ausnahmen auslösen und weitergeben</a:t>
            </a:r>
          </a:p>
          <a:p>
            <a:pPr lvl="1" eaLnBrk="1" hangingPunct="1"/>
            <a:r>
              <a:rPr lang="de-DE" altLang="de-DE"/>
              <a:t>Sie können Ausnahmen behandeln und das Ausnahmenkonzept in Java erläutern</a:t>
            </a:r>
          </a:p>
          <a:p>
            <a:pPr lvl="1" eaLnBrk="1" hangingPunct="1"/>
            <a:r>
              <a:rPr lang="de-DE" altLang="de-DE"/>
              <a:t>Sie können den Unterschied zwischen ckecked und unchecked Exceptions erklären</a:t>
            </a:r>
          </a:p>
        </p:txBody>
      </p:sp>
      <p:pic>
        <p:nvPicPr>
          <p:cNvPr id="8197" name="Picture 4" descr="j0384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24425"/>
            <a:ext cx="17922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4D7BAC7-FB18-B54E-9D3D-ACA450252CE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Der Container JPanel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JPanel ist eine weitere Container-Form</a:t>
            </a:r>
          </a:p>
          <a:p>
            <a:pPr lvl="1" eaLnBrk="1" hangingPunct="1"/>
            <a:r>
              <a:rPr lang="de-DE" altLang="de-DE"/>
              <a:t>ordnet mehrere Elemente unter der Kontrolle eines Layoutmanagers an</a:t>
            </a:r>
          </a:p>
          <a:p>
            <a:pPr lvl="1" eaLnBrk="1" hangingPunct="1"/>
            <a:r>
              <a:rPr lang="de-DE" altLang="de-DE"/>
              <a:t>Layoutmanager und Komponenten werden direkt dem Panel zugewiesen</a:t>
            </a:r>
          </a:p>
          <a:p>
            <a:pPr lvl="1" eaLnBrk="1" hangingPunct="1"/>
            <a:r>
              <a:rPr lang="de-DE" altLang="de-DE"/>
              <a:t>bereits dem Konstruktor wird der Layoutmanager mitgegeben</a:t>
            </a:r>
          </a:p>
          <a:p>
            <a:pPr lvl="1" eaLnBrk="1" hangingPunct="1"/>
            <a:r>
              <a:rPr lang="de-DE" altLang="de-DE"/>
              <a:t>über die add()-Methode werden die Komponenten dem Panel zugeordnet</a:t>
            </a:r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743200" y="3810000"/>
            <a:ext cx="5867400" cy="26574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java.awt.FlowLayout;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javax.swing.*;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DemoFlow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JFrame fenster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JFrame("Flow");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fenster.setDefaultCloseOperation(WindowConstants.EXIT_ON_CLOSE);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JPanel p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JPanel(new FlowLayout(0));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p.add(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JLabel("Beschreibung"));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p.add(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JTextField(20));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fenster.getContentPane().add(p);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fenster.pack();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fenster.setVisible(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pic>
        <p:nvPicPr>
          <p:cNvPr id="5325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791200"/>
            <a:ext cx="31051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B94C0944-5BB7-0141-8FDE-2F369A9CB7CA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Einsatz von JPanel und Layouts</a:t>
            </a:r>
          </a:p>
        </p:txBody>
      </p:sp>
      <p:pic>
        <p:nvPicPr>
          <p:cNvPr id="542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2070100"/>
            <a:ext cx="4248150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2493963" y="2359025"/>
            <a:ext cx="4156075" cy="23177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2484438" y="4695825"/>
            <a:ext cx="4165600" cy="3683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3048000" y="1066800"/>
            <a:ext cx="30480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je ein Panel für die Eingabedaten mit Rahmen inkl. Titel</a:t>
            </a:r>
          </a:p>
        </p:txBody>
      </p:sp>
      <p:sp>
        <p:nvSpPr>
          <p:cNvPr id="54280" name="Text Box 7"/>
          <p:cNvSpPr txBox="1">
            <a:spLocks noChangeArrowheads="1"/>
          </p:cNvSpPr>
          <p:nvPr/>
        </p:nvSpPr>
        <p:spPr bwMode="auto">
          <a:xfrm>
            <a:off x="152400" y="2630488"/>
            <a:ext cx="1905000" cy="1165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ein Panel mit vertieft dargestelltem Rahmen, um die Panel der Eingabe zu gruppieren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cxnSp>
        <p:nvCxnSpPr>
          <p:cNvPr id="54281" name="AutoShape 8"/>
          <p:cNvCxnSpPr>
            <a:cxnSpLocks noChangeShapeType="1"/>
            <a:stCxn id="54280" idx="3"/>
            <a:endCxn id="54277" idx="1"/>
          </p:cNvCxnSpPr>
          <p:nvPr/>
        </p:nvCxnSpPr>
        <p:spPr bwMode="auto">
          <a:xfrm>
            <a:off x="2057400" y="3213100"/>
            <a:ext cx="423863" cy="304800"/>
          </a:xfrm>
          <a:prstGeom prst="bentConnector3">
            <a:avLst>
              <a:gd name="adj1" fmla="val 5131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2" name="AutoShape 9"/>
          <p:cNvCxnSpPr>
            <a:cxnSpLocks noChangeShapeType="1"/>
            <a:stCxn id="54279" idx="3"/>
            <a:endCxn id="54286" idx="0"/>
          </p:cNvCxnSpPr>
          <p:nvPr/>
        </p:nvCxnSpPr>
        <p:spPr bwMode="auto">
          <a:xfrm flipH="1">
            <a:off x="5408613" y="1330325"/>
            <a:ext cx="687387" cy="1846263"/>
          </a:xfrm>
          <a:prstGeom prst="bentConnector4">
            <a:avLst>
              <a:gd name="adj1" fmla="val -33255"/>
              <a:gd name="adj2" fmla="val 23384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3" name="Text Box 10"/>
          <p:cNvSpPr txBox="1">
            <a:spLocks noChangeArrowheads="1"/>
          </p:cNvSpPr>
          <p:nvPr/>
        </p:nvSpPr>
        <p:spPr bwMode="auto">
          <a:xfrm>
            <a:off x="7620000" y="2736850"/>
            <a:ext cx="1219200" cy="9525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ein Panel für die Buttons ganz ohne Rahmen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54284" name="AutoShape 11"/>
          <p:cNvCxnSpPr>
            <a:cxnSpLocks noChangeShapeType="1"/>
            <a:stCxn id="54283" idx="1"/>
            <a:endCxn id="54278" idx="3"/>
          </p:cNvCxnSpPr>
          <p:nvPr/>
        </p:nvCxnSpPr>
        <p:spPr bwMode="auto">
          <a:xfrm rot="10800000" flipV="1">
            <a:off x="6662738" y="3213100"/>
            <a:ext cx="957262" cy="1666875"/>
          </a:xfrm>
          <a:prstGeom prst="bentConnector3">
            <a:avLst>
              <a:gd name="adj1" fmla="val 50579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5" name="Rectangle 12"/>
          <p:cNvSpPr>
            <a:spLocks noChangeArrowheads="1"/>
          </p:cNvSpPr>
          <p:nvPr/>
        </p:nvSpPr>
        <p:spPr bwMode="auto">
          <a:xfrm>
            <a:off x="2716213" y="2654300"/>
            <a:ext cx="1439862" cy="180975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54286" name="Rectangle 13"/>
          <p:cNvSpPr>
            <a:spLocks noChangeArrowheads="1"/>
          </p:cNvSpPr>
          <p:nvPr/>
        </p:nvSpPr>
        <p:spPr bwMode="auto">
          <a:xfrm>
            <a:off x="4405313" y="3189288"/>
            <a:ext cx="2005012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54287" name="AutoShape 14"/>
          <p:cNvCxnSpPr>
            <a:cxnSpLocks noChangeShapeType="1"/>
            <a:stCxn id="54279" idx="1"/>
            <a:endCxn id="54285" idx="0"/>
          </p:cNvCxnSpPr>
          <p:nvPr/>
        </p:nvCxnSpPr>
        <p:spPr bwMode="auto">
          <a:xfrm rot="10800000" flipH="1" flipV="1">
            <a:off x="3048000" y="1330325"/>
            <a:ext cx="388938" cy="1311275"/>
          </a:xfrm>
          <a:prstGeom prst="bentConnector4">
            <a:avLst>
              <a:gd name="adj1" fmla="val -58778"/>
              <a:gd name="adj2" fmla="val 32926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8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8229600" cy="1447800"/>
          </a:xfrm>
          <a:noFill/>
        </p:spPr>
        <p:txBody>
          <a:bodyPr/>
          <a:lstStyle/>
          <a:p>
            <a:pPr lvl="1" eaLnBrk="1" hangingPunct="1"/>
            <a:r>
              <a:rPr lang="de-DE" altLang="de-DE"/>
              <a:t>Hauptfenster = BorderLayout</a:t>
            </a:r>
          </a:p>
          <a:p>
            <a:pPr lvl="1" eaLnBrk="1" hangingPunct="1"/>
            <a:r>
              <a:rPr lang="de-DE" altLang="de-DE"/>
              <a:t>rot und grün umrahmtes Panel =FlowLayout</a:t>
            </a:r>
          </a:p>
          <a:p>
            <a:pPr lvl="1" eaLnBrk="1" hangingPunct="1"/>
            <a:r>
              <a:rPr lang="de-DE" altLang="de-DE"/>
              <a:t>blau umrahmte Panels = GridLayout, wobei jedes einzelne Feld auf einem eigenen Panel mit FlowLayout liegt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600967D-FFBE-AF48-83CE-488F056BDD8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Panels mit Rahmen hervorheben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Rahmen sind über Klassen relisiert, die das Interface Border implementieren</a:t>
            </a:r>
          </a:p>
          <a:p>
            <a:pPr lvl="1" eaLnBrk="1" hangingPunct="1"/>
            <a:r>
              <a:rPr lang="de-DE" altLang="de-DE"/>
              <a:t>Rahmen sollten nicht direkt über die Konstruktoren der Rahmen-Klassen sondern über die Klassenmethoden der BorderFactory erzeugt werden</a:t>
            </a:r>
          </a:p>
          <a:p>
            <a:pPr lvl="1" eaLnBrk="1" hangingPunct="1"/>
            <a:r>
              <a:rPr lang="de-DE" altLang="de-DE"/>
              <a:t>jeder Swing-Komponente kann mit der Methode setBorder(Border b) ein Rahmen zugewiesen werden</a:t>
            </a:r>
          </a:p>
          <a:p>
            <a:pPr lvl="1" eaLnBrk="1" hangingPunct="1"/>
            <a:r>
              <a:rPr lang="de-DE" altLang="de-DE"/>
              <a:t>einige Standardrahmen sind in Swing bereits implementiert </a:t>
            </a:r>
            <a:br>
              <a:rPr lang="de-DE" altLang="de-DE"/>
            </a:br>
            <a:r>
              <a:rPr lang="de-DE" altLang="de-DE" sz="1200"/>
              <a:t>(Quelle: Java ist auch eine Insel, 5.Auflage)</a:t>
            </a:r>
          </a:p>
        </p:txBody>
      </p:sp>
      <p:graphicFrame>
        <p:nvGraphicFramePr>
          <p:cNvPr id="343044" name="Group 4"/>
          <p:cNvGraphicFramePr>
            <a:graphicFrameLocks noGrp="1"/>
          </p:cNvGraphicFramePr>
          <p:nvPr/>
        </p:nvGraphicFramePr>
        <p:xfrm>
          <a:off x="1295400" y="4146550"/>
          <a:ext cx="6934200" cy="2330550"/>
        </p:xfrm>
        <a:graphic>
          <a:graphicData uri="http://schemas.openxmlformats.org/drawingml/2006/table">
            <a:tbl>
              <a:tblPr/>
              <a:tblGrid>
                <a:gridCol w="1557338"/>
                <a:gridCol w="5376862"/>
              </a:tblGrid>
              <a:tr h="220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Klasse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Rahmenart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220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AbstractBorder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eine abstrakte Klasse, die die Schnittstelle minimal implementiert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1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BevelBorder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 3D-Rahmen, der eingelassen sein kann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3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CompoundBorder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 Rahmen, der andere Rahmen aufnehmen kann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3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EmptyBorder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Rahmen, dem freier Platz zugewiesen werden kann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48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EtchedBorder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noch deutlicher markierter Rahmen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64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Rahmen in einer einfachen Farbe in gewünschter Dicke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8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MatteBorder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Rahmen, bestehend aus Kacheln von Icons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96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SoftBevelBorder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ein 3D-Rahmen mit besonderen Ecken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12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TitledBorder</a:t>
                      </a:r>
                    </a:p>
                  </a:txBody>
                  <a:tcPr marL="76200" marT="19045" marB="190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de-DE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Rahmen mit String in einer gewünschten Ecke</a:t>
                      </a:r>
                    </a:p>
                  </a:txBody>
                  <a:tcPr marL="76200" marT="19045" marB="190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6B24F7F4-05A2-7F48-9EBC-DC429CC7F04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Panels mit verschiedenen Rahmen</a:t>
            </a:r>
          </a:p>
        </p:txBody>
      </p:sp>
      <p:sp>
        <p:nvSpPr>
          <p:cNvPr id="5632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6477000" cy="4294187"/>
          </a:xfrm>
          <a:solidFill>
            <a:srgbClr val="00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</a:t>
            </a:r>
            <a:r>
              <a:rPr lang="de-DE" altLang="de-DE" sz="1200">
                <a:latin typeface="Times New Roman" charset="0"/>
              </a:rPr>
              <a:t> javax.swing.BorderFactory;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javax.swing.border.BevelBorder;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javax.swing.border.Border;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public class </a:t>
            </a:r>
            <a:r>
              <a:rPr lang="de-DE" altLang="de-DE" sz="1200">
                <a:latin typeface="Times New Roman" charset="0"/>
              </a:rPr>
              <a:t>DemoLogonScreen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</a:t>
            </a:r>
            <a:r>
              <a:rPr lang="de-DE" altLang="de-DE" sz="1200">
                <a:latin typeface="Times New Roman" charset="0"/>
              </a:rPr>
              <a:t>DemoLogonScreen()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Border rahmen1 = BorderFactory.createEtchedBorder();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Border rahmen2 = BorderFactory.createTitledBorder(rahmen1,"Verbindung");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Border rahmen3 = BorderFactory.createTitledBorder(rahmen1, "Dateien");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Border rahmen4 = BorderFactory.createTitledBorder(rahmen1,"Berechtigungen");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Border rahmen5 =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BorderFactory.createBevelBorder(BevelBorder.LOWERED);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linkeEingabe.setBorder(rahmen2);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rechteEingabe1.setBorder(rahmen3);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rechteEingabe2.setBorder(rahmen4);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mainPanel.setBorder(rahmen5);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static void </a:t>
            </a:r>
            <a:r>
              <a:rPr lang="de-DE" altLang="de-DE" sz="1200">
                <a:latin typeface="Times New Roman" charset="0"/>
              </a:rPr>
              <a:t>main(String[] args)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DemoLogonScreen fenster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DemoLogonScreen();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}</a:t>
            </a:r>
          </a:p>
        </p:txBody>
      </p:sp>
      <p:pic>
        <p:nvPicPr>
          <p:cNvPr id="5632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33800"/>
            <a:ext cx="38862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74393DBD-A309-2642-8D2B-351D19F6C67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Beschriftungen und Grafikanzeige mit JLabel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ermöglicht einfache Anzeige von Texten oder Grafiken</a:t>
            </a:r>
          </a:p>
          <a:p>
            <a:pPr lvl="1" eaLnBrk="1" hangingPunct="1"/>
            <a:r>
              <a:rPr lang="de-DE" altLang="de-DE"/>
              <a:t>zu einem Text kann zusätzlich ein Icon angezeigt werden</a:t>
            </a:r>
          </a:p>
          <a:p>
            <a:pPr lvl="1" eaLnBrk="1" hangingPunct="1"/>
            <a:r>
              <a:rPr lang="de-DE" altLang="de-DE"/>
              <a:t>bietet die Möglichkeit, HTML-Tags darzustellen</a:t>
            </a:r>
          </a:p>
          <a:p>
            <a:pPr lvl="1" eaLnBrk="1" hangingPunct="1"/>
            <a:r>
              <a:rPr lang="de-DE" altLang="de-DE"/>
              <a:t>häufiger Einsatz zur Beschriftung andere Dialogkomponenten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1066800" y="2967038"/>
            <a:ext cx="7086600" cy="3205162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java.awt.GridLayout;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javax.swing.*;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DemoLabelGrafik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JFrame fenster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JFrame("Bild und Label");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fenster.setDefaultCloseOperation(WindowConstants.EXIT_ON_CLOSE);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fenster.setLayout(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GridLayout(2,1));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JLabel text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JLabel("Hier kommt eine Grafik:");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ImageIcon img = 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ImageIcon("G:/BA/Vorlesungen/Programmierung/Demos Vorlesung/Eclipse.jpg");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JLabel bild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JLabel(img);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fenster.getContentPane().add(text);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fenster.getContentPane().add(bild);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fenster.pack();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fenster.setVisible(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DD84BCD-37A9-FB4A-A27A-7671720F72F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Unterschiedliche Arten von Textfeldern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einfache Textfelder der Klasse JTextField</a:t>
            </a:r>
          </a:p>
          <a:p>
            <a:pPr lvl="2" eaLnBrk="1" hangingPunct="1"/>
            <a:r>
              <a:rPr lang="de-DE" altLang="de-DE"/>
              <a:t>überladener Konstruktor, um das Feld mit einem String vorzubelegen und/oder die Breite anzugeben</a:t>
            </a:r>
          </a:p>
          <a:p>
            <a:pPr lvl="2" eaLnBrk="1" hangingPunct="1"/>
            <a:r>
              <a:rPr lang="de-DE" altLang="de-DE"/>
              <a:t>Angabe der Schriftart über die Methode setFont()</a:t>
            </a:r>
          </a:p>
          <a:p>
            <a:pPr lvl="2" eaLnBrk="1" hangingPunct="1"/>
            <a:r>
              <a:rPr lang="de-DE" altLang="de-DE"/>
              <a:t>Auslesen des Inhalts über die Methode getText()</a:t>
            </a:r>
          </a:p>
          <a:p>
            <a:pPr lvl="1" eaLnBrk="1" hangingPunct="1"/>
            <a:r>
              <a:rPr lang="de-DE" altLang="de-DE"/>
              <a:t>spezielle Felder für Passwörter der Klasse JPasswordfield</a:t>
            </a:r>
          </a:p>
          <a:p>
            <a:pPr lvl="2" eaLnBrk="1" hangingPunct="1"/>
            <a:r>
              <a:rPr lang="de-DE" altLang="de-DE"/>
              <a:t>Konstruktoren analog der Klasse JTextField</a:t>
            </a:r>
          </a:p>
          <a:p>
            <a:pPr lvl="2" eaLnBrk="1" hangingPunct="1"/>
            <a:r>
              <a:rPr lang="de-DE" altLang="de-DE"/>
              <a:t>Auslesen des Inhalts über die Methode getPassword()</a:t>
            </a:r>
          </a:p>
          <a:p>
            <a:pPr lvl="2" eaLnBrk="1" hangingPunct="1"/>
            <a:r>
              <a:rPr lang="de-DE" altLang="de-DE"/>
              <a:t>zwei boolsche Methoden cut() und copy(), die überprüfen, ob Werte mit cut (STRG+X) oder copy (STRG+C) aus dem Feld ausgelesen werden dürfen</a:t>
            </a:r>
          </a:p>
          <a:p>
            <a:pPr lvl="1" eaLnBrk="1" hangingPunct="1"/>
            <a:r>
              <a:rPr lang="de-DE" altLang="de-DE"/>
              <a:t>mehrzeilige Textfelder der Klasse JTextArea</a:t>
            </a:r>
          </a:p>
          <a:p>
            <a:pPr lvl="2" eaLnBrk="1" hangingPunct="1"/>
            <a:r>
              <a:rPr lang="de-DE" altLang="de-DE"/>
              <a:t>Konstruktoren analog der Klasse JTextField - Unterschied: es muss neben der Breite auch die Höhe des Feldes angegeben werden</a:t>
            </a:r>
          </a:p>
          <a:p>
            <a:pPr lvl="2" eaLnBrk="1" hangingPunct="1"/>
            <a:r>
              <a:rPr lang="de-DE" altLang="de-DE"/>
              <a:t>Auslesen und ändern der Schriftart analog der Klasse JTextField</a:t>
            </a:r>
          </a:p>
          <a:p>
            <a:pPr lvl="2" eaLnBrk="1" hangingPunct="1"/>
            <a:r>
              <a:rPr lang="de-DE" altLang="de-DE"/>
              <a:t>Zeilenumbrüche werden bei getText() berücksichtigt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B3070E1-9F22-094F-A471-BBA4B15E031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Validierende Textfelder als spezielle Form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 dirty="0"/>
              <a:t>realisiert durch die Klasse </a:t>
            </a:r>
            <a:r>
              <a:rPr lang="de-DE" altLang="de-DE" dirty="0" err="1"/>
              <a:t>JFormattedTextField</a:t>
            </a:r>
            <a:endParaRPr lang="de-DE" altLang="de-DE" dirty="0"/>
          </a:p>
          <a:p>
            <a:pPr lvl="1" eaLnBrk="1" hangingPunct="1"/>
            <a:r>
              <a:rPr lang="de-DE" altLang="de-DE" dirty="0"/>
              <a:t>dem Konstruktor der Klasse wird das Format mitgegeben</a:t>
            </a:r>
          </a:p>
          <a:p>
            <a:pPr lvl="1" eaLnBrk="1" hangingPunct="1"/>
            <a:r>
              <a:rPr lang="de-DE" altLang="de-DE" dirty="0"/>
              <a:t>mehrere Klassen stehen für die Maskierung zur Verfügung</a:t>
            </a:r>
          </a:p>
          <a:p>
            <a:pPr lvl="2" eaLnBrk="1" hangingPunct="1"/>
            <a:r>
              <a:rPr lang="de-DE" altLang="de-DE" dirty="0"/>
              <a:t>alle Objekte der Sub-Klassen der Klasse Format (z.B. </a:t>
            </a:r>
            <a:r>
              <a:rPr lang="de-DE" altLang="de-DE" dirty="0" err="1"/>
              <a:t>SimpleDateFormat</a:t>
            </a:r>
            <a:r>
              <a:rPr lang="de-DE" altLang="de-DE" dirty="0"/>
              <a:t>, </a:t>
            </a:r>
            <a:r>
              <a:rPr lang="de-DE" altLang="de-DE" dirty="0" err="1"/>
              <a:t>DecimalFormat</a:t>
            </a:r>
            <a:r>
              <a:rPr lang="de-DE" altLang="de-DE" dirty="0"/>
              <a:t>, etc.)</a:t>
            </a:r>
          </a:p>
          <a:p>
            <a:pPr lvl="2" eaLnBrk="1" hangingPunct="1"/>
            <a:r>
              <a:rPr lang="de-DE" altLang="de-DE" dirty="0"/>
              <a:t>z.B. bei Drücken der Enter-Taste wird die Eingabe überprüft und ein mögliches </a:t>
            </a:r>
            <a:r>
              <a:rPr lang="de-DE" altLang="de-DE" dirty="0" err="1"/>
              <a:t>ActionEvent</a:t>
            </a:r>
            <a:r>
              <a:rPr lang="de-DE" altLang="de-DE" dirty="0"/>
              <a:t> ausgelöst</a:t>
            </a:r>
          </a:p>
          <a:p>
            <a:pPr lvl="1" eaLnBrk="1" hangingPunct="1"/>
            <a:r>
              <a:rPr lang="de-DE" altLang="de-DE" dirty="0"/>
              <a:t>Objekte der Klasse </a:t>
            </a:r>
            <a:r>
              <a:rPr lang="de-DE" altLang="de-DE" dirty="0" err="1"/>
              <a:t>MaskFormatter</a:t>
            </a:r>
            <a:r>
              <a:rPr lang="de-DE" altLang="de-DE" dirty="0"/>
              <a:t> erlauben nur bestimmte Zeichen bei der Eingabe</a:t>
            </a:r>
          </a:p>
        </p:txBody>
      </p:sp>
      <p:sp>
        <p:nvSpPr>
          <p:cNvPr id="59397" name="Rectangle 4"/>
          <p:cNvSpPr>
            <a:spLocks noChangeArrowheads="1"/>
          </p:cNvSpPr>
          <p:nvPr/>
        </p:nvSpPr>
        <p:spPr bwMode="auto">
          <a:xfrm>
            <a:off x="38100" y="1641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347141" name="Group 5"/>
          <p:cNvGraphicFramePr>
            <a:graphicFrameLocks noGrp="1"/>
          </p:cNvGraphicFramePr>
          <p:nvPr/>
        </p:nvGraphicFramePr>
        <p:xfrm>
          <a:off x="1295400" y="4343400"/>
          <a:ext cx="6858000" cy="2097724"/>
        </p:xfrm>
        <a:graphic>
          <a:graphicData uri="http://schemas.openxmlformats.org/drawingml/2006/table">
            <a:tbl>
              <a:tblPr/>
              <a:tblGrid>
                <a:gridCol w="1114425"/>
                <a:gridCol w="5743575"/>
              </a:tblGrid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Platzhalter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Beschreibung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1809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#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nur Ziffern sind erlaubt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17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‚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Escape-Zeichen als Prefix vor einem Platzhalter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3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erlaubt nur Buchstaben, Kleinbuchstaben werden zu Großbuchstaben konvertiert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495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erlaubt nur Buchstaben, Großbuchstaben werden zu Kleinbuchstaben konvertiert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65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nur Ziffern oder Buchstaben sind erlaubt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812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nur Buchstaben sind erlaubt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3971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alle Zeichen sind erlaubt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2413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76200"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nur Zeichen zur Hexadezimaldarstellung sind erlaubt (0-9 und A-F)</a:t>
                      </a:r>
                    </a:p>
                  </a:txBody>
                  <a:tcPr marL="76200"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7E09C00E-C469-6643-B116-9E1CA80621A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Drop-Down-Listen über JComboBox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eine bestimmte Wertemenge wird zur Auswahl bereit gestellt</a:t>
            </a:r>
          </a:p>
          <a:p>
            <a:pPr lvl="1" eaLnBrk="1" hangingPunct="1"/>
            <a:r>
              <a:rPr lang="de-DE" altLang="de-DE"/>
              <a:t>dem Konstruktor der Klasse JComboBox wird die Wertemenge als ein Array von Objekten der Klasse Object übergeben</a:t>
            </a:r>
          </a:p>
          <a:p>
            <a:pPr lvl="1" eaLnBrk="1" hangingPunct="1"/>
            <a:r>
              <a:rPr lang="de-DE" altLang="de-DE"/>
              <a:t>wesentliche Methoden der Klasse JComboBox</a:t>
            </a:r>
          </a:p>
          <a:p>
            <a:pPr lvl="2" eaLnBrk="1" hangingPunct="1"/>
            <a:r>
              <a:rPr lang="de-DE" altLang="de-DE"/>
              <a:t>getSelectedItem() liefert den Wert des ausgewählten Elements zurück (entspricht der Methode getText() bei JTextField)</a:t>
            </a:r>
          </a:p>
          <a:p>
            <a:pPr lvl="2" eaLnBrk="1" hangingPunct="1"/>
            <a:r>
              <a:rPr lang="de-DE" altLang="de-DE"/>
              <a:t>setSelectedItem(Object o) belegt das Feld mit dem Wert o vor, sofern dieser in dem Array der Wertemenge vorhanden ist</a:t>
            </a:r>
          </a:p>
          <a:p>
            <a:pPr lvl="2" eaLnBrk="1" hangingPunct="1"/>
            <a:r>
              <a:rPr lang="de-DE" altLang="de-DE"/>
              <a:t>setEditable(boolean b) bestimmt, ob auch Werte außerhalb der Wertemenge erlaubt sind</a:t>
            </a:r>
          </a:p>
          <a:p>
            <a:pPr lvl="3" eaLnBrk="1" hangingPunct="1"/>
            <a:r>
              <a:rPr lang="de-DE" altLang="de-DE"/>
              <a:t>b = true -&gt; freie Eingabe erlaubt</a:t>
            </a:r>
          </a:p>
          <a:p>
            <a:pPr lvl="3" eaLnBrk="1" hangingPunct="1"/>
            <a:r>
              <a:rPr lang="de-DE" altLang="de-DE"/>
              <a:t>b = false -&gt; freie Eingabe nicht erlaubt</a:t>
            </a:r>
          </a:p>
        </p:txBody>
      </p:sp>
      <p:pic>
        <p:nvPicPr>
          <p:cNvPr id="6042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4" t="44952" r="59819" b="19716"/>
          <a:stretch>
            <a:fillRect/>
          </a:stretch>
        </p:blipFill>
        <p:spPr bwMode="auto">
          <a:xfrm>
            <a:off x="6172200" y="4343400"/>
            <a:ext cx="1295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91D6B5F-9A0E-D740-A56F-DF3CD1129EC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Aufgaben des ItemListener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der ItemListener ist als Interface implementiert</a:t>
            </a:r>
          </a:p>
          <a:p>
            <a:pPr lvl="1" eaLnBrk="1" hangingPunct="1"/>
            <a:r>
              <a:rPr lang="de-DE" altLang="de-DE"/>
              <a:t>das Interface gibt die abstrakte Methode </a:t>
            </a:r>
            <a:br>
              <a:rPr lang="de-DE" altLang="de-DE"/>
            </a:br>
            <a:r>
              <a:rPr lang="de-DE" altLang="de-DE"/>
              <a:t>itemStateChanged( ItemEvent e ) vor</a:t>
            </a:r>
          </a:p>
          <a:p>
            <a:pPr lvl="1" eaLnBrk="1" hangingPunct="1"/>
            <a:r>
              <a:rPr lang="de-DE" altLang="de-DE"/>
              <a:t>das Interface wird von Objekten implementiert, die an einem Auswahlereignis interessiert sind</a:t>
            </a:r>
          </a:p>
          <a:p>
            <a:pPr lvl="1" eaLnBrk="1" hangingPunct="1"/>
            <a:r>
              <a:rPr lang="de-DE" altLang="de-DE"/>
              <a:t>Auswahlereignisse können von Objekten folgender Klassen ausgelöst werden: JComboBox, JCkeckBox, JList oder JCheckBoxMenuItem</a:t>
            </a:r>
          </a:p>
          <a:p>
            <a:pPr lvl="1" eaLnBrk="1" hangingPunct="1"/>
            <a:r>
              <a:rPr lang="de-DE" altLang="de-DE"/>
              <a:t>die Zuordnung zu einem ItemListener erfolgt über die jeweiligen Objekt-Methoden addItemListener() oder removeItemListener()</a:t>
            </a:r>
          </a:p>
          <a:p>
            <a:pPr lvl="1" eaLnBrk="1" hangingPunct="1"/>
            <a:r>
              <a:rPr lang="de-DE" altLang="de-DE"/>
              <a:t>wird ein Eintrag bei o.g. Objekten ausgewählt, wird implizit die Methode itemStateChanged bei allen bei dem Objekt registrierten ItemListenern ausgeführt</a:t>
            </a:r>
          </a:p>
          <a:p>
            <a:pPr lvl="1" eaLnBrk="1" hangingPunct="1"/>
            <a:r>
              <a:rPr lang="de-DE" altLang="de-DE"/>
              <a:t>Beispiel: beim Setzen des Hakens wird ein zusätzliches Feld eingeblendet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5759C20-C7C2-564E-9F83-C8C7252DD2D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59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JComboBox mit ItemListener</a:t>
            </a:r>
          </a:p>
        </p:txBody>
      </p:sp>
      <p:sp>
        <p:nvSpPr>
          <p:cNvPr id="62468" name="Text Box 3"/>
          <p:cNvSpPr txBox="1">
            <a:spLocks noChangeArrowheads="1"/>
          </p:cNvSpPr>
          <p:nvPr/>
        </p:nvSpPr>
        <p:spPr bwMode="auto">
          <a:xfrm>
            <a:off x="457200" y="1268413"/>
            <a:ext cx="5029200" cy="52085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java.awt.event.ItemEvent;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java.awt.event.ItemListener;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DemoJComboBox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DemoJComboBox()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ItemListener zuhoerer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ItemListener()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itemStateChanged(ItemEvent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JComboBox auswahl = (JComboBox)e.getSource();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(auswahl.getSelectedItem().equals("sonstiges"))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sonstLabel.setVisible(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sonst.setVisible(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} </a:t>
            </a:r>
            <a:r>
              <a:rPr lang="de-DE" altLang="de-DE" sz="1200">
                <a:latin typeface="Times New Roman" charset="0"/>
              </a:rPr>
              <a:t>else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sonstLabel.setVisible(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sonst.setVisible(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Object[] werte = {"DVD", "VCD", "VHS", "SVCD", "sonstiges"};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JComboBox medium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JComboBox(werte);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medium.addItemListener(zuhoerer);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DemoJComboBox fenster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DemoJComboBox();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62469" name="Text Box 4"/>
          <p:cNvSpPr txBox="1">
            <a:spLocks noChangeArrowheads="1"/>
          </p:cNvSpPr>
          <p:nvPr/>
        </p:nvSpPr>
        <p:spPr bwMode="auto">
          <a:xfrm>
            <a:off x="6172200" y="1447800"/>
            <a:ext cx="24384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importiert die wesentlichen Klassen ItemEvent und ItemListener</a:t>
            </a:r>
          </a:p>
        </p:txBody>
      </p:sp>
      <p:sp>
        <p:nvSpPr>
          <p:cNvPr id="62470" name="Text Box 5"/>
          <p:cNvSpPr txBox="1">
            <a:spLocks noChangeArrowheads="1"/>
          </p:cNvSpPr>
          <p:nvPr/>
        </p:nvSpPr>
        <p:spPr bwMode="auto">
          <a:xfrm>
            <a:off x="6172200" y="3276600"/>
            <a:ext cx="2438400" cy="1165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implemtiert das Interface ItemListener mit seiner Methode itemStateChanged() in einer anonymen Klasse</a:t>
            </a:r>
          </a:p>
        </p:txBody>
      </p:sp>
      <p:sp>
        <p:nvSpPr>
          <p:cNvPr id="62471" name="Text Box 6"/>
          <p:cNvSpPr txBox="1">
            <a:spLocks noChangeArrowheads="1"/>
          </p:cNvSpPr>
          <p:nvPr/>
        </p:nvSpPr>
        <p:spPr bwMode="auto">
          <a:xfrm>
            <a:off x="6172200" y="5257800"/>
            <a:ext cx="2438400" cy="9525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erzeugt eine JComboBox und ordnet ihr den zuvor implementierten ItemListener zu 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62472" name="AutoShape 7"/>
          <p:cNvCxnSpPr>
            <a:cxnSpLocks noChangeShapeType="1"/>
            <a:stCxn id="62470" idx="1"/>
            <a:endCxn id="62475" idx="3"/>
          </p:cNvCxnSpPr>
          <p:nvPr/>
        </p:nvCxnSpPr>
        <p:spPr bwMode="auto">
          <a:xfrm rot="10800000">
            <a:off x="5181600" y="3657600"/>
            <a:ext cx="990600" cy="2016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3" name="AutoShape 8"/>
          <p:cNvCxnSpPr>
            <a:cxnSpLocks noChangeShapeType="1"/>
            <a:stCxn id="62471" idx="1"/>
            <a:endCxn id="62477" idx="3"/>
          </p:cNvCxnSpPr>
          <p:nvPr/>
        </p:nvCxnSpPr>
        <p:spPr bwMode="auto">
          <a:xfrm rot="10800000">
            <a:off x="5105400" y="5105400"/>
            <a:ext cx="1066800" cy="628650"/>
          </a:xfrm>
          <a:prstGeom prst="bentConnector3">
            <a:avLst>
              <a:gd name="adj1" fmla="val 35264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4" name="AutoShape 9"/>
          <p:cNvCxnSpPr>
            <a:cxnSpLocks noChangeShapeType="1"/>
            <a:stCxn id="62469" idx="1"/>
            <a:endCxn id="62476" idx="3"/>
          </p:cNvCxnSpPr>
          <p:nvPr/>
        </p:nvCxnSpPr>
        <p:spPr bwMode="auto">
          <a:xfrm rot="10800000">
            <a:off x="2819400" y="1524000"/>
            <a:ext cx="3352800" cy="293688"/>
          </a:xfrm>
          <a:prstGeom prst="bentConnector3">
            <a:avLst>
              <a:gd name="adj1" fmla="val 11694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5" name="Rectangle 10"/>
          <p:cNvSpPr>
            <a:spLocks noChangeArrowheads="1"/>
          </p:cNvSpPr>
          <p:nvPr/>
        </p:nvSpPr>
        <p:spPr bwMode="auto">
          <a:xfrm>
            <a:off x="990600" y="2514600"/>
            <a:ext cx="4191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2476" name="Rectangle 11"/>
          <p:cNvSpPr>
            <a:spLocks noChangeArrowheads="1"/>
          </p:cNvSpPr>
          <p:nvPr/>
        </p:nvSpPr>
        <p:spPr bwMode="auto">
          <a:xfrm>
            <a:off x="533400" y="13716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2477" name="Rectangle 12"/>
          <p:cNvSpPr>
            <a:spLocks noChangeArrowheads="1"/>
          </p:cNvSpPr>
          <p:nvPr/>
        </p:nvSpPr>
        <p:spPr bwMode="auto">
          <a:xfrm>
            <a:off x="990600" y="4800600"/>
            <a:ext cx="4114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696B48C4-33AF-1A4F-949B-7C917AF33D2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Fehler in Java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Compiler-Fehler</a:t>
            </a:r>
          </a:p>
          <a:p>
            <a:pPr lvl="1" eaLnBrk="1" hangingPunct="1"/>
            <a:r>
              <a:rPr lang="de-DE" altLang="de-DE"/>
              <a:t>syntaktische Fehler werden beim Kompilieren erkannt</a:t>
            </a:r>
          </a:p>
          <a:p>
            <a:pPr lvl="1" eaLnBrk="1" hangingPunct="1"/>
            <a:endParaRPr lang="de-DE" altLang="de-DE"/>
          </a:p>
          <a:p>
            <a:pPr eaLnBrk="1" hangingPunct="1"/>
            <a:r>
              <a:rPr lang="de-DE" altLang="de-DE"/>
              <a:t>Laufzeitfehler</a:t>
            </a:r>
          </a:p>
          <a:p>
            <a:pPr lvl="1" eaLnBrk="1" hangingPunct="1"/>
            <a:r>
              <a:rPr lang="de-DE" altLang="de-DE"/>
              <a:t>Fehler (Error) sollte nicht</a:t>
            </a:r>
            <a:br>
              <a:rPr lang="de-DE" altLang="de-DE"/>
            </a:br>
            <a:r>
              <a:rPr lang="de-DE" altLang="de-DE"/>
              <a:t>behandelt werden</a:t>
            </a:r>
          </a:p>
          <a:p>
            <a:pPr lvl="1" eaLnBrk="1" hangingPunct="1"/>
            <a:r>
              <a:rPr lang="de-DE" altLang="de-DE"/>
              <a:t>Ausnahmen (Exceptions)</a:t>
            </a:r>
          </a:p>
          <a:p>
            <a:pPr lvl="2" eaLnBrk="1" hangingPunct="1"/>
            <a:r>
              <a:rPr lang="de-DE" altLang="de-DE"/>
              <a:t>Exception muss</a:t>
            </a:r>
            <a:br>
              <a:rPr lang="de-DE" altLang="de-DE"/>
            </a:br>
            <a:r>
              <a:rPr lang="de-DE" altLang="de-DE"/>
              <a:t>behandelt werden</a:t>
            </a:r>
          </a:p>
          <a:p>
            <a:pPr lvl="2" eaLnBrk="1" hangingPunct="1"/>
            <a:r>
              <a:rPr lang="de-DE" altLang="de-DE"/>
              <a:t>RuntimeException</a:t>
            </a:r>
            <a:br>
              <a:rPr lang="de-DE" altLang="de-DE"/>
            </a:br>
            <a:r>
              <a:rPr lang="de-DE" altLang="de-DE"/>
              <a:t>kann behandelt werden</a:t>
            </a:r>
          </a:p>
        </p:txBody>
      </p:sp>
      <p:pic>
        <p:nvPicPr>
          <p:cNvPr id="9221" name="Picture 6" descr="UML-Throw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890838"/>
            <a:ext cx="4400550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FCFCF1E-5EE7-D443-B933-6050A9147BBB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Interaktion über Drucktasten mit JButton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überladener Konstruktor, der es ermöglicht Text und oder Grafik in Form eines Icon auf dem Button zu positionieren</a:t>
            </a:r>
          </a:p>
          <a:p>
            <a:pPr lvl="1" eaLnBrk="1" hangingPunct="1"/>
            <a:r>
              <a:rPr lang="de-DE" altLang="de-DE"/>
              <a:t>mit der Methode setText(String s) kann der Text nachträglich verändert werden</a:t>
            </a:r>
          </a:p>
          <a:p>
            <a:pPr lvl="1" eaLnBrk="1" hangingPunct="1"/>
            <a:r>
              <a:rPr lang="de-DE" altLang="de-DE"/>
              <a:t>wichtigste Methoden addActionListener() und removeActionListener()</a:t>
            </a:r>
          </a:p>
          <a:p>
            <a:pPr lvl="1" eaLnBrk="1" hangingPunct="1"/>
            <a:r>
              <a:rPr lang="de-DE" altLang="de-DE"/>
              <a:t>der ActionListener ist der Beobachter des Knopfes</a:t>
            </a:r>
          </a:p>
          <a:p>
            <a:pPr lvl="1" eaLnBrk="1" hangingPunct="1"/>
            <a:r>
              <a:rPr lang="de-DE" altLang="de-DE"/>
              <a:t>ohne ActionListener kann dem Button keine Funktionalität zugewiesen werden</a:t>
            </a:r>
          </a:p>
          <a:p>
            <a:pPr lvl="1" eaLnBrk="1" hangingPunct="1"/>
            <a:r>
              <a:rPr lang="de-DE" altLang="de-DE"/>
              <a:t>sobald der Button gedrückt wird, wird ein ActionEvent ausgelöst, welches vom Beobachter abgefangen und ausgewertet wird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CA2157FB-AE90-A845-BC2A-03E4C3EEA60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Aufgaben des ActionListener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der ActionListener ist als Interface implementiert</a:t>
            </a:r>
          </a:p>
          <a:p>
            <a:pPr lvl="1" eaLnBrk="1" hangingPunct="1"/>
            <a:r>
              <a:rPr lang="de-DE" altLang="de-DE"/>
              <a:t>das Interface gibt die abstrakte Methode actionPerformed( ActionEvent e ) vor</a:t>
            </a:r>
          </a:p>
          <a:p>
            <a:pPr lvl="1" eaLnBrk="1" hangingPunct="1"/>
            <a:r>
              <a:rPr lang="de-DE" altLang="de-DE"/>
              <a:t>diese Methode wird implizit ausgeführt, sobald ein „abgehörtes“ Objekt ein ActionEvent auslöst</a:t>
            </a:r>
          </a:p>
          <a:p>
            <a:pPr lvl="1" eaLnBrk="1" hangingPunct="1"/>
            <a:r>
              <a:rPr lang="de-DE" altLang="de-DE"/>
              <a:t>die Klasse ActionEvent besteht aus drei Methoden</a:t>
            </a:r>
          </a:p>
          <a:p>
            <a:pPr lvl="2" eaLnBrk="1" hangingPunct="1"/>
            <a:r>
              <a:rPr lang="de-DE" altLang="de-DE"/>
              <a:t>getActionCommand() liefert den String, der mit der Aktion verbunden ist (bei JButton die Beschriftung des Buttons)</a:t>
            </a:r>
          </a:p>
          <a:p>
            <a:pPr lvl="2" eaLnBrk="1" hangingPunct="1"/>
            <a:r>
              <a:rPr lang="de-DE" altLang="de-DE"/>
              <a:t>getModifiers() liefert einen Integer-Wert zurück, welche Funktionstaste bei dem Ereignis gedrückt wurde (Shift, Alt, etc.)</a:t>
            </a:r>
          </a:p>
          <a:p>
            <a:pPr lvl="2" eaLnBrk="1" hangingPunct="1"/>
            <a:r>
              <a:rPr lang="de-DE" altLang="de-DE"/>
              <a:t>paramString() liefert einen Erkennungsstring, der mit „ACTION_PERFORMED“ oder „unknown type“ beginnt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937487E-BEBD-1B46-A801-5843C1FD203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 für einen JButton mit ActionListener</a:t>
            </a:r>
          </a:p>
        </p:txBody>
      </p:sp>
      <p:sp>
        <p:nvSpPr>
          <p:cNvPr id="6554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5029200" cy="4979987"/>
          </a:xfrm>
          <a:solidFill>
            <a:srgbClr val="00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java.awt.event.ActionEvent;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java.awt.event.ActionListener;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javax.swing.JButton;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public class </a:t>
            </a:r>
            <a:r>
              <a:rPr lang="de-DE" altLang="de-DE" sz="1200">
                <a:latin typeface="Times New Roman" charset="0"/>
              </a:rPr>
              <a:t>DemoButton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</a:t>
            </a:r>
            <a:r>
              <a:rPr lang="de-DE" altLang="de-DE" sz="1200">
                <a:latin typeface="Times New Roman" charset="0"/>
              </a:rPr>
              <a:t>DemoButton()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ActionListener zuhoerer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ActionListener()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</a:t>
            </a:r>
            <a:r>
              <a:rPr lang="de-DE" altLang="de-DE" sz="1200" b="1">
                <a:latin typeface="Times New Roman" charset="0"/>
              </a:rPr>
              <a:t>public void </a:t>
            </a:r>
            <a:r>
              <a:rPr lang="de-DE" altLang="de-DE" sz="1200">
                <a:latin typeface="Times New Roman" charset="0"/>
              </a:rPr>
              <a:t>actionPerformed(ActionEvent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String ereignis = e.getActionCommand();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</a:t>
            </a:r>
            <a:r>
              <a:rPr lang="de-DE" altLang="de-DE" sz="1200" b="1">
                <a:latin typeface="Times New Roman" charset="0"/>
              </a:rPr>
              <a:t>if</a:t>
            </a:r>
            <a:r>
              <a:rPr lang="de-DE" altLang="de-DE" sz="1200">
                <a:latin typeface="Times New Roman" charset="0"/>
              </a:rPr>
              <a:t> (ereignis.equals("OK"))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	System.out.println("Es wurde OK gedrückt.");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} </a:t>
            </a:r>
            <a:r>
              <a:rPr lang="de-DE" altLang="de-DE" sz="1200" b="1">
                <a:latin typeface="Times New Roman" charset="0"/>
              </a:rPr>
              <a:t>else </a:t>
            </a:r>
            <a:r>
              <a:rPr lang="de-DE" altLang="de-DE" sz="1200">
                <a:latin typeface="Times New Roman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	System.exit(0);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JButton ok = </a:t>
            </a:r>
            <a:r>
              <a:rPr lang="de-DE" altLang="de-DE" sz="1200" b="1">
                <a:latin typeface="Times New Roman" charset="0"/>
              </a:rPr>
              <a:t>new</a:t>
            </a:r>
            <a:r>
              <a:rPr lang="de-DE" altLang="de-DE" sz="1200">
                <a:latin typeface="Times New Roman" charset="0"/>
              </a:rPr>
              <a:t> JButton("OK");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ok.addActionListener(zuhoerer);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JButton exit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JButton("Exit");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exit.addActionListener(zuhoerer);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static void </a:t>
            </a:r>
            <a:r>
              <a:rPr lang="de-DE" altLang="de-DE" sz="1200">
                <a:latin typeface="Times New Roman" charset="0"/>
              </a:rPr>
              <a:t>main(String[] args)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DemoButton fenster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DemoButton();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}</a:t>
            </a:r>
          </a:p>
        </p:txBody>
      </p:sp>
      <p:sp>
        <p:nvSpPr>
          <p:cNvPr id="65541" name="Text Box 4"/>
          <p:cNvSpPr txBox="1">
            <a:spLocks noChangeArrowheads="1"/>
          </p:cNvSpPr>
          <p:nvPr/>
        </p:nvSpPr>
        <p:spPr bwMode="auto">
          <a:xfrm>
            <a:off x="6172200" y="1447800"/>
            <a:ext cx="24384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importiert die wesentlichen Klassen ActionEvent, ActionListener und JButton</a:t>
            </a:r>
          </a:p>
        </p:txBody>
      </p:sp>
      <p:sp>
        <p:nvSpPr>
          <p:cNvPr id="65542" name="Text Box 5"/>
          <p:cNvSpPr txBox="1">
            <a:spLocks noChangeArrowheads="1"/>
          </p:cNvSpPr>
          <p:nvPr/>
        </p:nvSpPr>
        <p:spPr bwMode="auto">
          <a:xfrm>
            <a:off x="6172200" y="3200400"/>
            <a:ext cx="24384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implemtiert das Interface ActionListener mit seiner Methode actionPerformed() in einer anonymen Klasse</a:t>
            </a:r>
          </a:p>
        </p:txBody>
      </p:sp>
      <p:sp>
        <p:nvSpPr>
          <p:cNvPr id="65543" name="Text Box 6"/>
          <p:cNvSpPr txBox="1">
            <a:spLocks noChangeArrowheads="1"/>
          </p:cNvSpPr>
          <p:nvPr/>
        </p:nvSpPr>
        <p:spPr bwMode="auto">
          <a:xfrm>
            <a:off x="6172200" y="5257800"/>
            <a:ext cx="2438400" cy="9525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erzeugt zwei Buttons und ordnet sie dem zuvor implementierten ActionListener zu 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65544" name="AutoShape 7"/>
          <p:cNvCxnSpPr>
            <a:cxnSpLocks noChangeShapeType="1"/>
            <a:stCxn id="65542" idx="1"/>
            <a:endCxn id="65547" idx="3"/>
          </p:cNvCxnSpPr>
          <p:nvPr/>
        </p:nvCxnSpPr>
        <p:spPr bwMode="auto">
          <a:xfrm rot="10800000">
            <a:off x="5334000" y="3467100"/>
            <a:ext cx="838200" cy="209550"/>
          </a:xfrm>
          <a:prstGeom prst="bentConnector3">
            <a:avLst>
              <a:gd name="adj1" fmla="val 46778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5" name="AutoShape 8"/>
          <p:cNvCxnSpPr>
            <a:cxnSpLocks noChangeShapeType="1"/>
            <a:stCxn id="65543" idx="1"/>
            <a:endCxn id="65549" idx="3"/>
          </p:cNvCxnSpPr>
          <p:nvPr/>
        </p:nvCxnSpPr>
        <p:spPr bwMode="auto">
          <a:xfrm rot="10800000">
            <a:off x="3276600" y="4838700"/>
            <a:ext cx="2895600" cy="895350"/>
          </a:xfrm>
          <a:prstGeom prst="bentConnector3">
            <a:avLst>
              <a:gd name="adj1" fmla="val 12991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546" name="AutoShape 9"/>
          <p:cNvCxnSpPr>
            <a:cxnSpLocks noChangeShapeType="1"/>
            <a:stCxn id="65541" idx="1"/>
            <a:endCxn id="65548" idx="3"/>
          </p:cNvCxnSpPr>
          <p:nvPr/>
        </p:nvCxnSpPr>
        <p:spPr bwMode="auto">
          <a:xfrm rot="10800000">
            <a:off x="2971800" y="1638300"/>
            <a:ext cx="3200400" cy="179388"/>
          </a:xfrm>
          <a:prstGeom prst="bentConnector3">
            <a:avLst>
              <a:gd name="adj1" fmla="val 11606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547" name="Rectangle 10"/>
          <p:cNvSpPr>
            <a:spLocks noChangeArrowheads="1"/>
          </p:cNvSpPr>
          <p:nvPr/>
        </p:nvSpPr>
        <p:spPr bwMode="auto">
          <a:xfrm>
            <a:off x="990600" y="2514600"/>
            <a:ext cx="43434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5548" name="Rectangle 11"/>
          <p:cNvSpPr>
            <a:spLocks noChangeArrowheads="1"/>
          </p:cNvSpPr>
          <p:nvPr/>
        </p:nvSpPr>
        <p:spPr bwMode="auto">
          <a:xfrm>
            <a:off x="533400" y="1371600"/>
            <a:ext cx="243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5549" name="Rectangle 12"/>
          <p:cNvSpPr>
            <a:spLocks noChangeArrowheads="1"/>
          </p:cNvSpPr>
          <p:nvPr/>
        </p:nvSpPr>
        <p:spPr bwMode="auto">
          <a:xfrm>
            <a:off x="990600" y="4419600"/>
            <a:ext cx="2286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FF2D1ADA-F780-F34A-A8A8-BA4BA9D0818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Kontrollfelder mit JCheckBox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Kontrollfelder kennen zwei Zustände: selektiert (true) und nicht selektiert (false)</a:t>
            </a:r>
          </a:p>
          <a:p>
            <a:pPr lvl="1" eaLnBrk="1" hangingPunct="1"/>
            <a:r>
              <a:rPr lang="de-DE" altLang="de-DE"/>
              <a:t>überladener Konstruktor, der es ermöglicht Text, Initialwert (true oder false) und Icon mitzugeben</a:t>
            </a:r>
          </a:p>
          <a:p>
            <a:pPr lvl="1" eaLnBrk="1" hangingPunct="1"/>
            <a:r>
              <a:rPr lang="de-DE" altLang="de-DE"/>
              <a:t>Kontrollfelder werden normalerweise als Kästchen mit einem Häkchen für den selektierten Zustand dargestellt</a:t>
            </a:r>
          </a:p>
          <a:p>
            <a:pPr lvl="1" eaLnBrk="1" hangingPunct="1"/>
            <a:r>
              <a:rPr lang="de-DE" altLang="de-DE"/>
              <a:t>der Zustand kann über die Methode setSelected(boolean b) geändert werden</a:t>
            </a:r>
          </a:p>
          <a:p>
            <a:pPr lvl="1" eaLnBrk="1" hangingPunct="1"/>
            <a:r>
              <a:rPr lang="de-DE" altLang="de-DE"/>
              <a:t>der Zustand kann allerdings nicht direkt über eine Getter-Methode ausgelesen werden</a:t>
            </a:r>
          </a:p>
          <a:p>
            <a:pPr lvl="1" eaLnBrk="1" hangingPunct="1"/>
            <a:r>
              <a:rPr lang="de-DE" altLang="de-DE"/>
              <a:t>bei der Änderung des Zustands durch den Anwender wird ein ItemEvent ausgelöst und an alle registrierten ItemListener weitergeleitet</a:t>
            </a:r>
          </a:p>
          <a:p>
            <a:pPr lvl="1" eaLnBrk="1" hangingPunct="1"/>
            <a:r>
              <a:rPr lang="de-DE" altLang="de-DE"/>
              <a:t>im ItemListener kann der Zustand des Kontrollfeldes ausgewertet und weiter verarbeitet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FB81EFD-A0AE-6844-9C64-299BB611C1E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JCkeckBox mit ItemListener</a:t>
            </a:r>
          </a:p>
        </p:txBody>
      </p:sp>
      <p:sp>
        <p:nvSpPr>
          <p:cNvPr id="1029" name="Text Box 3"/>
          <p:cNvSpPr txBox="1">
            <a:spLocks noChangeArrowheads="1"/>
          </p:cNvSpPr>
          <p:nvPr/>
        </p:nvSpPr>
        <p:spPr bwMode="auto">
          <a:xfrm>
            <a:off x="457200" y="1268413"/>
            <a:ext cx="5562600" cy="467518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java.awt.event.ItemEvent;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java.awt.event.ItemListener;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DemoJCheckBox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</a:t>
            </a:r>
            <a:r>
              <a:rPr lang="de-DE" altLang="de-DE" sz="1200" b="0">
                <a:latin typeface="Times New Roman" charset="0"/>
              </a:rPr>
              <a:t>ItemListener hoerer1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ItemListener()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itemStateChanged(ItemEvent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(e.getStateChange() == ItemEvent.SELECTED)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ueber.setText("Datei wird überschrieben");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else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ueber.setText("Datei wird nicht überschrieben");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DemoJCheckBox()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JCheckBox ueber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JCheckBox("Datei wird nicht überschrieben", </a:t>
            </a:r>
            <a:r>
              <a:rPr lang="de-DE" altLang="de-DE" sz="1200">
                <a:latin typeface="Times New Roman" charset="0"/>
              </a:rPr>
              <a:t>false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ueber.addItemListener(hoerer1);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DemoJCheckBox fenster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DemoJCheckBox();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030" name="Text Box 4"/>
          <p:cNvSpPr txBox="1">
            <a:spLocks noChangeArrowheads="1"/>
          </p:cNvSpPr>
          <p:nvPr/>
        </p:nvSpPr>
        <p:spPr bwMode="auto">
          <a:xfrm>
            <a:off x="6781800" y="1447800"/>
            <a:ext cx="18288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importiert die wesentlichen Klassen ItemEvent und ItemListener</a:t>
            </a:r>
          </a:p>
        </p:txBody>
      </p:sp>
      <p:sp>
        <p:nvSpPr>
          <p:cNvPr id="1031" name="Text Box 5"/>
          <p:cNvSpPr txBox="1">
            <a:spLocks noChangeArrowheads="1"/>
          </p:cNvSpPr>
          <p:nvPr/>
        </p:nvSpPr>
        <p:spPr bwMode="auto">
          <a:xfrm>
            <a:off x="6781800" y="2895600"/>
            <a:ext cx="1828800" cy="1165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implemtiert das Interface ItemListener mit seiner Methode itemStateChnaged()</a:t>
            </a:r>
          </a:p>
        </p:txBody>
      </p:sp>
      <p:sp>
        <p:nvSpPr>
          <p:cNvPr id="1032" name="Text Box 6"/>
          <p:cNvSpPr txBox="1">
            <a:spLocks noChangeArrowheads="1"/>
          </p:cNvSpPr>
          <p:nvPr/>
        </p:nvSpPr>
        <p:spPr bwMode="auto">
          <a:xfrm>
            <a:off x="6781800" y="4800600"/>
            <a:ext cx="1828800" cy="1165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erzeugt eine JCheckBox und ordnet ihr den zuvor implementierten ItemListener zu 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1033" name="AutoShape 7"/>
          <p:cNvCxnSpPr>
            <a:cxnSpLocks noChangeShapeType="1"/>
            <a:stCxn id="1031" idx="1"/>
            <a:endCxn id="1036" idx="3"/>
          </p:cNvCxnSpPr>
          <p:nvPr/>
        </p:nvCxnSpPr>
        <p:spPr bwMode="auto">
          <a:xfrm rot="10800000">
            <a:off x="4953000" y="3048000"/>
            <a:ext cx="1828800" cy="430213"/>
          </a:xfrm>
          <a:prstGeom prst="bentConnector3">
            <a:avLst>
              <a:gd name="adj1" fmla="val 20222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AutoShape 8"/>
          <p:cNvCxnSpPr>
            <a:cxnSpLocks noChangeShapeType="1"/>
            <a:stCxn id="1032" idx="1"/>
            <a:endCxn id="1038" idx="3"/>
          </p:cNvCxnSpPr>
          <p:nvPr/>
        </p:nvCxnSpPr>
        <p:spPr bwMode="auto">
          <a:xfrm rot="10800000">
            <a:off x="5791200" y="4610100"/>
            <a:ext cx="990600" cy="773113"/>
          </a:xfrm>
          <a:prstGeom prst="bentConnector3">
            <a:avLst>
              <a:gd name="adj1" fmla="val 37819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5" name="AutoShape 9"/>
          <p:cNvCxnSpPr>
            <a:cxnSpLocks noChangeShapeType="1"/>
            <a:stCxn id="1030" idx="1"/>
            <a:endCxn id="1037" idx="3"/>
          </p:cNvCxnSpPr>
          <p:nvPr/>
        </p:nvCxnSpPr>
        <p:spPr bwMode="auto">
          <a:xfrm rot="10800000">
            <a:off x="2819400" y="1524000"/>
            <a:ext cx="3962400" cy="400050"/>
          </a:xfrm>
          <a:prstGeom prst="bentConnector3">
            <a:avLst>
              <a:gd name="adj1" fmla="val 9454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914400" y="2209800"/>
            <a:ext cx="4038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7" name="Rectangle 11"/>
          <p:cNvSpPr>
            <a:spLocks noChangeArrowheads="1"/>
          </p:cNvSpPr>
          <p:nvPr/>
        </p:nvSpPr>
        <p:spPr bwMode="auto">
          <a:xfrm>
            <a:off x="533400" y="13716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38" name="Rectangle 12"/>
          <p:cNvSpPr>
            <a:spLocks noChangeArrowheads="1"/>
          </p:cNvSpPr>
          <p:nvPr/>
        </p:nvSpPr>
        <p:spPr bwMode="auto">
          <a:xfrm>
            <a:off x="990600" y="4419600"/>
            <a:ext cx="4800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/>
        </p:nvGraphicFramePr>
        <p:xfrm>
          <a:off x="3886200" y="5715000"/>
          <a:ext cx="19812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Image" r:id="rId3" imgW="2158730" imgH="355305" progId="Photoshop.Image.7">
                  <p:embed/>
                </p:oleObj>
              </mc:Choice>
              <mc:Fallback>
                <p:oleObj name="Image" r:id="rId3" imgW="2158730" imgH="355305" progId="Photoshop.Image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715000"/>
                        <a:ext cx="1981200" cy="327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9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096000"/>
            <a:ext cx="2209800" cy="30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5756B30-BB98-D444-8144-D2FEB04BA19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739775"/>
          </a:xfrm>
        </p:spPr>
        <p:txBody>
          <a:bodyPr/>
          <a:lstStyle/>
          <a:p>
            <a:pPr eaLnBrk="1" hangingPunct="1"/>
            <a:r>
              <a:rPr lang="de-DE" altLang="de-DE"/>
              <a:t>Optionsfelder mit JRadioButton &amp; ButtonGroup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82000" cy="4979987"/>
          </a:xfrm>
        </p:spPr>
        <p:txBody>
          <a:bodyPr/>
          <a:lstStyle/>
          <a:p>
            <a:pPr lvl="1" eaLnBrk="1" hangingPunct="1"/>
            <a:r>
              <a:rPr lang="de-DE" altLang="de-DE" dirty="0"/>
              <a:t>Optionsfelder bieten mehrere Auswahlmöglichkeiten an, wobei nur eine Option ausgewählt werden kann</a:t>
            </a:r>
          </a:p>
          <a:p>
            <a:pPr lvl="1" eaLnBrk="1" hangingPunct="1"/>
            <a:r>
              <a:rPr lang="de-DE" altLang="de-DE" dirty="0"/>
              <a:t>dazu werden Optionsfelder in einem Objekt der Klasse </a:t>
            </a:r>
            <a:r>
              <a:rPr lang="de-DE" altLang="de-DE" dirty="0" err="1"/>
              <a:t>ButtonGroup</a:t>
            </a:r>
            <a:r>
              <a:rPr lang="de-DE" altLang="de-DE" dirty="0"/>
              <a:t> zu einer Optionsfeldgruppe zusammengefasst</a:t>
            </a:r>
          </a:p>
          <a:p>
            <a:pPr lvl="2" eaLnBrk="1" hangingPunct="1"/>
            <a:r>
              <a:rPr lang="de-DE" altLang="de-DE" dirty="0"/>
              <a:t>mit der Objektmethode </a:t>
            </a:r>
            <a:r>
              <a:rPr lang="de-DE" altLang="de-DE" dirty="0" err="1"/>
              <a:t>add</a:t>
            </a:r>
            <a:r>
              <a:rPr lang="de-DE" altLang="de-DE" dirty="0"/>
              <a:t>(</a:t>
            </a:r>
            <a:r>
              <a:rPr lang="de-DE" altLang="de-DE" dirty="0" err="1"/>
              <a:t>AbstractButton</a:t>
            </a:r>
            <a:r>
              <a:rPr lang="de-DE" altLang="de-DE" dirty="0"/>
              <a:t> b) der Klasse </a:t>
            </a:r>
            <a:r>
              <a:rPr lang="de-DE" altLang="de-DE" dirty="0" err="1"/>
              <a:t>ButtonGroup</a:t>
            </a:r>
            <a:r>
              <a:rPr lang="de-DE" altLang="de-DE" dirty="0"/>
              <a:t> wird ein Optionsfeld der Gruppe hinzugefügt</a:t>
            </a:r>
          </a:p>
          <a:p>
            <a:pPr lvl="2" eaLnBrk="1" hangingPunct="1"/>
            <a:r>
              <a:rPr lang="de-DE" altLang="de-DE" dirty="0"/>
              <a:t>mit der Objektmethode </a:t>
            </a:r>
            <a:r>
              <a:rPr lang="de-DE" altLang="de-DE" dirty="0" err="1"/>
              <a:t>remove</a:t>
            </a:r>
            <a:r>
              <a:rPr lang="de-DE" altLang="de-DE" dirty="0"/>
              <a:t>(</a:t>
            </a:r>
            <a:r>
              <a:rPr lang="de-DE" altLang="de-DE" dirty="0" err="1"/>
              <a:t>AbstractButton</a:t>
            </a:r>
            <a:r>
              <a:rPr lang="de-DE" altLang="de-DE" dirty="0"/>
              <a:t> b) der Klasse </a:t>
            </a:r>
            <a:r>
              <a:rPr lang="de-DE" altLang="de-DE" dirty="0" err="1"/>
              <a:t>ButtonGroup</a:t>
            </a:r>
            <a:r>
              <a:rPr lang="de-DE" altLang="de-DE" dirty="0"/>
              <a:t> wird ein Optionsfeld aus der Gruppe entfernt</a:t>
            </a:r>
          </a:p>
          <a:p>
            <a:pPr lvl="1" eaLnBrk="1" hangingPunct="1"/>
            <a:r>
              <a:rPr lang="de-DE" altLang="de-DE" dirty="0"/>
              <a:t>überladener Konstruktor der Klasse </a:t>
            </a:r>
            <a:r>
              <a:rPr lang="de-DE" altLang="de-DE" dirty="0" err="1"/>
              <a:t>JRadioButton</a:t>
            </a:r>
            <a:r>
              <a:rPr lang="de-DE" altLang="de-DE" dirty="0"/>
              <a:t> analog der Klasse </a:t>
            </a:r>
            <a:r>
              <a:rPr lang="de-DE" altLang="de-DE" dirty="0" err="1"/>
              <a:t>JCheckBox</a:t>
            </a:r>
            <a:endParaRPr lang="de-DE" altLang="de-DE" dirty="0"/>
          </a:p>
          <a:p>
            <a:pPr lvl="1" eaLnBrk="1" hangingPunct="1"/>
            <a:r>
              <a:rPr lang="de-DE" altLang="de-DE" dirty="0"/>
              <a:t>Optionsfelder werden normalerweise als Kreis mit einem schwarzen Punkt für den selektierten Zustand dargestellt</a:t>
            </a:r>
          </a:p>
          <a:p>
            <a:pPr lvl="1" eaLnBrk="1" hangingPunct="1"/>
            <a:r>
              <a:rPr lang="de-DE" altLang="de-DE" dirty="0"/>
              <a:t>bei der Änderung des Zustands eines Optionsfeldes wird ein </a:t>
            </a:r>
            <a:r>
              <a:rPr lang="de-DE" altLang="de-DE" dirty="0" err="1"/>
              <a:t>ActionEvent</a:t>
            </a:r>
            <a:r>
              <a:rPr lang="de-DE" altLang="de-DE" dirty="0"/>
              <a:t> ausgelöst und an alle registrierten </a:t>
            </a:r>
            <a:r>
              <a:rPr lang="de-DE" altLang="de-DE" dirty="0" err="1"/>
              <a:t>ActionListener</a:t>
            </a:r>
            <a:r>
              <a:rPr lang="de-DE" altLang="de-DE" dirty="0"/>
              <a:t> weitergeleitet</a:t>
            </a:r>
          </a:p>
          <a:p>
            <a:pPr lvl="1" eaLnBrk="1" hangingPunct="1"/>
            <a:r>
              <a:rPr lang="de-DE" altLang="de-DE" dirty="0"/>
              <a:t>im </a:t>
            </a:r>
            <a:r>
              <a:rPr lang="de-DE" altLang="de-DE" dirty="0" err="1"/>
              <a:t>ActionListener</a:t>
            </a:r>
            <a:r>
              <a:rPr lang="de-DE" altLang="de-DE" dirty="0"/>
              <a:t> kann die Auswertung der Optionsfelder erfolgen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717A6C62-BABA-9543-B771-2104B065D0E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JRadioButton mit ActionListener</a:t>
            </a:r>
          </a:p>
        </p:txBody>
      </p:sp>
      <p:sp>
        <p:nvSpPr>
          <p:cNvPr id="68612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5867400" cy="5208587"/>
          </a:xfrm>
          <a:solidFill>
            <a:srgbClr val="00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java.awt.event.ActionEvent;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java.awt.event.ActionListener;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public class </a:t>
            </a:r>
            <a:r>
              <a:rPr lang="de-DE" altLang="de-DE" sz="1200">
                <a:latin typeface="Times New Roman" charset="0"/>
              </a:rPr>
              <a:t>DemoRadioButton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private</a:t>
            </a:r>
            <a:r>
              <a:rPr lang="de-DE" altLang="de-DE" sz="1200">
                <a:latin typeface="Times New Roman" charset="0"/>
              </a:rPr>
              <a:t> ActionListener hoerer2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ActionListener()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public void </a:t>
            </a:r>
            <a:r>
              <a:rPr lang="de-DE" altLang="de-DE" sz="1200">
                <a:latin typeface="Times New Roman" charset="0"/>
              </a:rPr>
              <a:t>actionPerformed(ActionEvent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</a:t>
            </a:r>
            <a:r>
              <a:rPr lang="de-DE" altLang="de-DE" sz="1200" b="1">
                <a:latin typeface="Times New Roman" charset="0"/>
              </a:rPr>
              <a:t>if </a:t>
            </a:r>
            <a:r>
              <a:rPr lang="de-DE" altLang="de-DE" sz="1200">
                <a:latin typeface="Times New Roman" charset="0"/>
              </a:rPr>
              <a:t>(opt1 == e.getSource())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System.out.println("Datei kann nur gelesen werden");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} </a:t>
            </a:r>
            <a:r>
              <a:rPr lang="de-DE" altLang="de-DE" sz="1200" b="1">
                <a:latin typeface="Times New Roman" charset="0"/>
              </a:rPr>
              <a:t>else if </a:t>
            </a:r>
            <a:r>
              <a:rPr lang="de-DE" altLang="de-DE" sz="1200">
                <a:latin typeface="Times New Roman" charset="0"/>
              </a:rPr>
              <a:t>(opt2 == e.getSource())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System.out.println("Datei kann nur geschrieben werden");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} </a:t>
            </a:r>
            <a:r>
              <a:rPr lang="de-DE" altLang="de-DE" sz="1200" b="1">
                <a:latin typeface="Times New Roman" charset="0"/>
              </a:rPr>
              <a:t>else if </a:t>
            </a:r>
            <a:r>
              <a:rPr lang="de-DE" altLang="de-DE" sz="1200">
                <a:latin typeface="Times New Roman" charset="0"/>
              </a:rPr>
              <a:t>(opt3 == e.getSource())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System.out.println("Datei kann gelesen und geschrieben werden");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</a:t>
            </a:r>
            <a:r>
              <a:rPr lang="de-DE" altLang="de-DE" sz="1200">
                <a:latin typeface="Times New Roman" charset="0"/>
              </a:rPr>
              <a:t>DemoRadioButton()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opt1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JRadioButton("Nur Lesen",</a:t>
            </a:r>
            <a:r>
              <a:rPr lang="de-DE" altLang="de-DE" sz="1200" b="1">
                <a:latin typeface="Times New Roman" charset="0"/>
              </a:rPr>
              <a:t>true</a:t>
            </a:r>
            <a:r>
              <a:rPr lang="de-DE" altLang="de-DE" sz="1200">
                <a:latin typeface="Times New Roman" charset="0"/>
              </a:rPr>
              <a:t>); opt1.addActionListener(hoerer2);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opt2 = new JRadioButton("Nur Schreiben",</a:t>
            </a:r>
            <a:r>
              <a:rPr lang="de-DE" altLang="de-DE" sz="1200" b="1">
                <a:latin typeface="Times New Roman" charset="0"/>
              </a:rPr>
              <a:t>false</a:t>
            </a:r>
            <a:r>
              <a:rPr lang="de-DE" altLang="de-DE" sz="1200">
                <a:latin typeface="Times New Roman" charset="0"/>
              </a:rPr>
              <a:t>); opt2.addActionListener(hoerer2);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optGroup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ButtonGroup();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optGroup.add(opt1); optGroup.add(opt2); optGroup.add(opt3);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static void </a:t>
            </a:r>
            <a:r>
              <a:rPr lang="de-DE" altLang="de-DE" sz="1200">
                <a:latin typeface="Times New Roman" charset="0"/>
              </a:rPr>
              <a:t>main(String[] args)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DemoRadioButton fenster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DemoRadioButton();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}</a:t>
            </a:r>
          </a:p>
        </p:txBody>
      </p:sp>
      <p:sp>
        <p:nvSpPr>
          <p:cNvPr id="68613" name="Text Box 4"/>
          <p:cNvSpPr txBox="1">
            <a:spLocks noChangeArrowheads="1"/>
          </p:cNvSpPr>
          <p:nvPr/>
        </p:nvSpPr>
        <p:spPr bwMode="auto">
          <a:xfrm>
            <a:off x="6781800" y="1447800"/>
            <a:ext cx="19812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importiert die wesentlichen Klassen ActionEvent und ActionListener</a:t>
            </a:r>
          </a:p>
        </p:txBody>
      </p:sp>
      <p:sp>
        <p:nvSpPr>
          <p:cNvPr id="68614" name="Text Box 5"/>
          <p:cNvSpPr txBox="1">
            <a:spLocks noChangeArrowheads="1"/>
          </p:cNvSpPr>
          <p:nvPr/>
        </p:nvSpPr>
        <p:spPr bwMode="auto">
          <a:xfrm>
            <a:off x="6781800" y="3200400"/>
            <a:ext cx="1981200" cy="1165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implemtiert das Interface ActionListener mit seiner Methode actionPerformed()</a:t>
            </a:r>
          </a:p>
        </p:txBody>
      </p:sp>
      <p:sp>
        <p:nvSpPr>
          <p:cNvPr id="68615" name="Text Box 6"/>
          <p:cNvSpPr txBox="1">
            <a:spLocks noChangeArrowheads="1"/>
          </p:cNvSpPr>
          <p:nvPr/>
        </p:nvSpPr>
        <p:spPr bwMode="auto">
          <a:xfrm>
            <a:off x="6781800" y="5257800"/>
            <a:ext cx="1981200" cy="1165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erzeugt zwei RadioButtons und ordnet sie einer ButtonGroup sowie dem ActionListener zu 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68616" name="AutoShape 7"/>
          <p:cNvCxnSpPr>
            <a:cxnSpLocks noChangeShapeType="1"/>
            <a:stCxn id="68614" idx="1"/>
            <a:endCxn id="68619" idx="3"/>
          </p:cNvCxnSpPr>
          <p:nvPr/>
        </p:nvCxnSpPr>
        <p:spPr bwMode="auto">
          <a:xfrm rot="10800000">
            <a:off x="6019800" y="3048000"/>
            <a:ext cx="762000" cy="735013"/>
          </a:xfrm>
          <a:prstGeom prst="bentConnector3">
            <a:avLst>
              <a:gd name="adj1" fmla="val 28333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7" name="AutoShape 8"/>
          <p:cNvCxnSpPr>
            <a:cxnSpLocks noChangeShapeType="1"/>
            <a:stCxn id="68615" idx="1"/>
            <a:endCxn id="68621" idx="3"/>
          </p:cNvCxnSpPr>
          <p:nvPr/>
        </p:nvCxnSpPr>
        <p:spPr bwMode="auto">
          <a:xfrm rot="10800000">
            <a:off x="6172200" y="4991100"/>
            <a:ext cx="609600" cy="849313"/>
          </a:xfrm>
          <a:prstGeom prst="bentConnector3">
            <a:avLst>
              <a:gd name="adj1" fmla="val 35153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618" name="AutoShape 9"/>
          <p:cNvCxnSpPr>
            <a:cxnSpLocks noChangeShapeType="1"/>
            <a:stCxn id="68613" idx="1"/>
            <a:endCxn id="68620" idx="3"/>
          </p:cNvCxnSpPr>
          <p:nvPr/>
        </p:nvCxnSpPr>
        <p:spPr bwMode="auto">
          <a:xfrm rot="10800000">
            <a:off x="2895600" y="1524000"/>
            <a:ext cx="3886200" cy="400050"/>
          </a:xfrm>
          <a:prstGeom prst="bentConnector3">
            <a:avLst>
              <a:gd name="adj1" fmla="val 5759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838200" y="2057400"/>
            <a:ext cx="5181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533400" y="13716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990600" y="4572000"/>
            <a:ext cx="518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2A0ED81-0B1A-E34A-802F-F95B07745A1E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Erstellen von Menüs mit Swing-Komponenten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JMenuBar ist der Container für die einzelnen Menüs</a:t>
            </a:r>
          </a:p>
          <a:p>
            <a:pPr lvl="2" eaLnBrk="1" hangingPunct="1"/>
            <a:r>
              <a:rPr lang="de-DE" altLang="de-DE"/>
              <a:t>mit der add(JMenu m)-Methode wird dem Container ein Menü hinzugefügt</a:t>
            </a:r>
          </a:p>
          <a:p>
            <a:pPr lvl="1" eaLnBrk="1" hangingPunct="1"/>
            <a:r>
              <a:rPr lang="de-DE" altLang="de-DE"/>
              <a:t>Objekte der Klasse JMenu stellen die einzelnen Menüs dar und sind Container für konkrete Menüeinträge</a:t>
            </a:r>
          </a:p>
          <a:p>
            <a:pPr lvl="2" eaLnBrk="1" hangingPunct="1"/>
            <a:r>
              <a:rPr lang="de-DE" altLang="de-DE"/>
              <a:t>mit der add(JMenuItem i)-Methode wird einem Menü ein konkreter Menüeintrag zugeordnet</a:t>
            </a:r>
          </a:p>
          <a:p>
            <a:pPr lvl="1" eaLnBrk="1" hangingPunct="1"/>
            <a:r>
              <a:rPr lang="de-DE" altLang="de-DE"/>
              <a:t>Objekte der Klasse JMenuItem repräsentieren Menüeinträge</a:t>
            </a:r>
          </a:p>
          <a:p>
            <a:pPr lvl="1" eaLnBrk="1" hangingPunct="1"/>
            <a:r>
              <a:rPr lang="de-DE" altLang="de-DE"/>
              <a:t>mit der Methode setJMenuBar(JMenubar m) wird einem Fenster eine Menüleiste zugeordnet</a:t>
            </a:r>
          </a:p>
          <a:p>
            <a:pPr lvl="1" eaLnBrk="1" hangingPunct="1"/>
            <a:r>
              <a:rPr lang="de-DE" altLang="de-DE"/>
              <a:t>um auf die Auswahl eines Menüeintrags</a:t>
            </a:r>
            <a:br>
              <a:rPr lang="de-DE" altLang="de-DE"/>
            </a:br>
            <a:r>
              <a:rPr lang="de-DE" altLang="de-DE"/>
              <a:t>zu reagieren, müssen die Menüeinträge</a:t>
            </a:r>
            <a:br>
              <a:rPr lang="de-DE" altLang="de-DE"/>
            </a:br>
            <a:r>
              <a:rPr lang="de-DE" altLang="de-DE"/>
              <a:t>einem ActionListener zugeordnet werden</a:t>
            </a:r>
          </a:p>
        </p:txBody>
      </p:sp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72415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76312252-2125-2849-9608-CF0B1CA808B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Beispiel: einfaches Menü mit ActionListener</a:t>
            </a:r>
          </a:p>
        </p:txBody>
      </p:sp>
      <p:sp>
        <p:nvSpPr>
          <p:cNvPr id="70660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4876800" cy="5208587"/>
          </a:xfrm>
          <a:solidFill>
            <a:srgbClr val="00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java.awt.event.ActionEvent;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java.awt.event.ActionListener;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import </a:t>
            </a:r>
            <a:r>
              <a:rPr lang="de-DE" altLang="de-DE" sz="1200">
                <a:latin typeface="Times New Roman" charset="0"/>
              </a:rPr>
              <a:t>javax.swing.*;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 b="1">
                <a:latin typeface="Times New Roman" charset="0"/>
              </a:rPr>
              <a:t>public class </a:t>
            </a:r>
            <a:r>
              <a:rPr lang="de-DE" altLang="de-DE" sz="1200">
                <a:latin typeface="Times New Roman" charset="0"/>
              </a:rPr>
              <a:t>DemoJMenuBar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private </a:t>
            </a:r>
            <a:r>
              <a:rPr lang="de-DE" altLang="de-DE" sz="1200">
                <a:latin typeface="Times New Roman" charset="0"/>
              </a:rPr>
              <a:t>ActionListener hoerer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ActionListener()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public void </a:t>
            </a:r>
            <a:r>
              <a:rPr lang="de-DE" altLang="de-DE" sz="1200">
                <a:latin typeface="Times New Roman" charset="0"/>
              </a:rPr>
              <a:t>actionPerformed(ActionEvent e)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String ereignis = e.getActionCommand();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</a:t>
            </a:r>
            <a:r>
              <a:rPr lang="de-DE" altLang="de-DE" sz="1200" b="1">
                <a:latin typeface="Times New Roman" charset="0"/>
              </a:rPr>
              <a:t>if</a:t>
            </a:r>
            <a:r>
              <a:rPr lang="de-DE" altLang="de-DE" sz="1200">
                <a:latin typeface="Times New Roman" charset="0"/>
              </a:rPr>
              <a:t> (ereignis.equals("Beenden"))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System.exit(0);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</a:t>
            </a:r>
            <a:r>
              <a:rPr lang="de-DE" altLang="de-DE" sz="1200" b="1">
                <a:latin typeface="Times New Roman" charset="0"/>
              </a:rPr>
              <a:t>else</a:t>
            </a:r>
            <a:endParaRPr lang="de-DE" altLang="de-DE" sz="1200">
              <a:latin typeface="Times New Roman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		System.out.println(ereignis);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public </a:t>
            </a:r>
            <a:r>
              <a:rPr lang="de-DE" altLang="de-DE" sz="1200">
                <a:latin typeface="Times New Roman" charset="0"/>
              </a:rPr>
              <a:t>DemoJMenuBar()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JMenuBar menue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JMenuBar();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…	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JMenu bea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JMenu("Bearbeiten");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JMenuItem aus = </a:t>
            </a:r>
            <a:r>
              <a:rPr lang="de-DE" altLang="de-DE" sz="1200" b="1">
                <a:latin typeface="Times New Roman" charset="0"/>
              </a:rPr>
              <a:t>new </a:t>
            </a:r>
            <a:r>
              <a:rPr lang="de-DE" altLang="de-DE" sz="1200">
                <a:latin typeface="Times New Roman" charset="0"/>
              </a:rPr>
              <a:t>JMenuItem("Ausschneiden");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aus.addActionListener(hoerer); bea.add(aus);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menue.add(bea);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	fenster.setJMenuBar(menue);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	</a:t>
            </a:r>
            <a:r>
              <a:rPr lang="de-DE" altLang="de-DE" sz="1200" b="1">
                <a:latin typeface="Times New Roman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</a:pPr>
            <a:r>
              <a:rPr lang="de-DE" altLang="de-DE" sz="1200">
                <a:latin typeface="Times New Roman" charset="0"/>
              </a:rPr>
              <a:t>}</a:t>
            </a:r>
          </a:p>
        </p:txBody>
      </p:sp>
      <p:sp>
        <p:nvSpPr>
          <p:cNvPr id="70661" name="Text Box 4"/>
          <p:cNvSpPr txBox="1">
            <a:spLocks noChangeArrowheads="1"/>
          </p:cNvSpPr>
          <p:nvPr/>
        </p:nvSpPr>
        <p:spPr bwMode="auto">
          <a:xfrm>
            <a:off x="6324600" y="1447800"/>
            <a:ext cx="24384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importiert die wesentlichen Klassen ActionEvent,  ActionListener und Menü-Klassen</a:t>
            </a:r>
          </a:p>
        </p:txBody>
      </p:sp>
      <p:sp>
        <p:nvSpPr>
          <p:cNvPr id="70662" name="Text Box 5"/>
          <p:cNvSpPr txBox="1">
            <a:spLocks noChangeArrowheads="1"/>
          </p:cNvSpPr>
          <p:nvPr/>
        </p:nvSpPr>
        <p:spPr bwMode="auto">
          <a:xfrm>
            <a:off x="6324600" y="3200400"/>
            <a:ext cx="24384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implemtiert das Interface ActionListener mit seiner Methode actionPerformed()</a:t>
            </a:r>
          </a:p>
        </p:txBody>
      </p:sp>
      <p:sp>
        <p:nvSpPr>
          <p:cNvPr id="70663" name="Text Box 6"/>
          <p:cNvSpPr txBox="1">
            <a:spLocks noChangeArrowheads="1"/>
          </p:cNvSpPr>
          <p:nvPr/>
        </p:nvSpPr>
        <p:spPr bwMode="auto">
          <a:xfrm>
            <a:off x="6324600" y="5257800"/>
            <a:ext cx="2438400" cy="11652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erzeugt die Menüleiste mit Menüs und Menüeinträgen, ordnet die Menüeinträge dem ActionListener und die Menüleiste dem JFrame zu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70664" name="AutoShape 7"/>
          <p:cNvCxnSpPr>
            <a:cxnSpLocks noChangeShapeType="1"/>
            <a:stCxn id="70662" idx="1"/>
            <a:endCxn id="70667" idx="3"/>
          </p:cNvCxnSpPr>
          <p:nvPr/>
        </p:nvCxnSpPr>
        <p:spPr bwMode="auto">
          <a:xfrm rot="10800000">
            <a:off x="4267200" y="2971800"/>
            <a:ext cx="2057400" cy="598488"/>
          </a:xfrm>
          <a:prstGeom prst="bentConnector3">
            <a:avLst>
              <a:gd name="adj1" fmla="val 21759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5" name="AutoShape 8"/>
          <p:cNvCxnSpPr>
            <a:cxnSpLocks noChangeShapeType="1"/>
            <a:stCxn id="70663" idx="1"/>
            <a:endCxn id="70669" idx="3"/>
          </p:cNvCxnSpPr>
          <p:nvPr/>
        </p:nvCxnSpPr>
        <p:spPr bwMode="auto">
          <a:xfrm rot="10800000">
            <a:off x="4267200" y="4991100"/>
            <a:ext cx="2057400" cy="849313"/>
          </a:xfrm>
          <a:prstGeom prst="bentConnector3">
            <a:avLst>
              <a:gd name="adj1" fmla="val 21759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0666" name="AutoShape 9"/>
          <p:cNvCxnSpPr>
            <a:cxnSpLocks noChangeShapeType="1"/>
            <a:stCxn id="70661" idx="1"/>
            <a:endCxn id="70668" idx="3"/>
          </p:cNvCxnSpPr>
          <p:nvPr/>
        </p:nvCxnSpPr>
        <p:spPr bwMode="auto">
          <a:xfrm rot="10800000">
            <a:off x="2971800" y="1600200"/>
            <a:ext cx="3352800" cy="323850"/>
          </a:xfrm>
          <a:prstGeom prst="bentConnector3">
            <a:avLst>
              <a:gd name="adj1" fmla="val 13917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667" name="Rectangle 10"/>
          <p:cNvSpPr>
            <a:spLocks noChangeArrowheads="1"/>
          </p:cNvSpPr>
          <p:nvPr/>
        </p:nvSpPr>
        <p:spPr bwMode="auto">
          <a:xfrm>
            <a:off x="838200" y="2057400"/>
            <a:ext cx="3429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0668" name="Rectangle 11"/>
          <p:cNvSpPr>
            <a:spLocks noChangeArrowheads="1"/>
          </p:cNvSpPr>
          <p:nvPr/>
        </p:nvSpPr>
        <p:spPr bwMode="auto">
          <a:xfrm>
            <a:off x="533400" y="13716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0669" name="Rectangle 12"/>
          <p:cNvSpPr>
            <a:spLocks noChangeArrowheads="1"/>
          </p:cNvSpPr>
          <p:nvPr/>
        </p:nvSpPr>
        <p:spPr bwMode="auto">
          <a:xfrm>
            <a:off x="990600" y="4267200"/>
            <a:ext cx="3276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ABFD5D6-A9AB-F847-955F-291B8BF42A6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69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Tooltips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617787"/>
          </a:xfrm>
        </p:spPr>
        <p:txBody>
          <a:bodyPr/>
          <a:lstStyle/>
          <a:p>
            <a:pPr lvl="1" eaLnBrk="1" hangingPunct="1"/>
            <a:r>
              <a:rPr lang="de-DE" altLang="de-DE" dirty="0" err="1"/>
              <a:t>Tooltips</a:t>
            </a:r>
            <a:r>
              <a:rPr lang="de-DE" altLang="de-DE" dirty="0"/>
              <a:t> sind kleinere Hilfetexte, die beim längeren Verweilen auf einem GUI-Objekt in einem kleinen </a:t>
            </a:r>
            <a:r>
              <a:rPr lang="de-DE" altLang="de-DE" dirty="0" err="1"/>
              <a:t>PopUp</a:t>
            </a:r>
            <a:r>
              <a:rPr lang="de-DE" altLang="de-DE" dirty="0"/>
              <a:t>-Fenster angezeigt werden</a:t>
            </a:r>
          </a:p>
          <a:p>
            <a:pPr lvl="1" eaLnBrk="1" hangingPunct="1"/>
            <a:r>
              <a:rPr lang="de-DE" altLang="de-DE" dirty="0" err="1"/>
              <a:t>ToolTips</a:t>
            </a:r>
            <a:r>
              <a:rPr lang="de-DE" altLang="de-DE" dirty="0"/>
              <a:t> werden nicht direkt über den Konstruktor der Klasse </a:t>
            </a:r>
            <a:r>
              <a:rPr lang="de-DE" altLang="de-DE" dirty="0" err="1"/>
              <a:t>JToolTip</a:t>
            </a:r>
            <a:r>
              <a:rPr lang="de-DE" altLang="de-DE" dirty="0"/>
              <a:t> erzeugt, sondern über die Methode </a:t>
            </a:r>
            <a:r>
              <a:rPr lang="de-DE" altLang="de-DE" dirty="0" err="1"/>
              <a:t>setToolTipText</a:t>
            </a:r>
            <a:r>
              <a:rPr lang="de-DE" altLang="de-DE" dirty="0"/>
              <a:t>(String s) des GUI-Objektes</a:t>
            </a:r>
          </a:p>
          <a:p>
            <a:pPr lvl="2" eaLnBrk="1" hangingPunct="1"/>
            <a:r>
              <a:rPr lang="de-DE" altLang="de-DE" dirty="0"/>
              <a:t>der String s kann als einfacher Text übergeben werden</a:t>
            </a:r>
          </a:p>
          <a:p>
            <a:pPr lvl="2" eaLnBrk="1" hangingPunct="1"/>
            <a:r>
              <a:rPr lang="de-DE" altLang="de-DE" dirty="0"/>
              <a:t>der String s kann im HTML-Format übergeben werden</a:t>
            </a:r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1066800" y="3962400"/>
            <a:ext cx="4038600" cy="2438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javax.swing.JButton;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DemoToolTip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DemoToolTip()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JButton ok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JButton("OK");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ok.addActionListener(zuhoerer);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ok.setToolTipText("Führt die Funktion aus");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DemoToolTip fenster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DemoToolTip();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pic>
        <p:nvPicPr>
          <p:cNvPr id="7168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24400"/>
            <a:ext cx="1962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2AB7EB2-D545-5943-B73A-4EB8ED32B20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Grundprinzip der Ausnahmebehandlung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Laufzeitfehler oder explizite Anweisung löst Ausnahme aus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2 Möglichkeiten der Fehlerbehandlung</a:t>
            </a:r>
          </a:p>
          <a:p>
            <a:pPr lvl="2" eaLnBrk="1" hangingPunct="1"/>
            <a:r>
              <a:rPr lang="de-DE" altLang="de-DE"/>
              <a:t>Direkte Fehlerbehandlung im auslösenden Programmteil</a:t>
            </a:r>
          </a:p>
          <a:p>
            <a:pPr lvl="2" eaLnBrk="1" hangingPunct="1"/>
            <a:r>
              <a:rPr lang="de-DE" altLang="de-DE"/>
              <a:t>Weitergabe der Ausnahme an die aufrufende Methode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bei Weitergabe liegt die Entscheidung beim Empfänger</a:t>
            </a:r>
          </a:p>
          <a:p>
            <a:pPr lvl="2" eaLnBrk="1" hangingPunct="1"/>
            <a:r>
              <a:rPr lang="de-DE" altLang="de-DE"/>
              <a:t>Er kann die Ausnahme behandeln</a:t>
            </a:r>
          </a:p>
          <a:p>
            <a:pPr lvl="2" eaLnBrk="1" hangingPunct="1"/>
            <a:r>
              <a:rPr lang="de-DE" altLang="de-DE"/>
              <a:t>Er kann die Ausnahme an seinen Aufrufer weitergeben</a:t>
            </a:r>
          </a:p>
          <a:p>
            <a:pPr lvl="1" eaLnBrk="1" hangingPunct="1"/>
            <a:endParaRPr lang="de-DE" altLang="de-DE"/>
          </a:p>
          <a:p>
            <a:pPr lvl="1" eaLnBrk="1" hangingPunct="1"/>
            <a:r>
              <a:rPr lang="de-DE" altLang="de-DE"/>
              <a:t>wird die Ausnahme nicht behandelt, führt sie zur Ausgabe einer Fehlermeldung und zum Programmabbruch (Laufzeitfehler)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5D47D72-2101-8044-A8B9-EFAD151A4E85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Weitere Klassen aus dem Package Swing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JTable</a:t>
            </a:r>
            <a:br>
              <a:rPr lang="de-DE" altLang="de-DE"/>
            </a:br>
            <a:r>
              <a:rPr lang="de-DE" altLang="de-DE"/>
              <a:t>dient der Erstellung zweidimensionaler Tabellen</a:t>
            </a:r>
          </a:p>
          <a:p>
            <a:pPr lvl="1" eaLnBrk="1" hangingPunct="1"/>
            <a:r>
              <a:rPr lang="de-DE" altLang="de-DE"/>
              <a:t>JTree</a:t>
            </a:r>
            <a:br>
              <a:rPr lang="de-DE" altLang="de-DE"/>
            </a:br>
            <a:r>
              <a:rPr lang="de-DE" altLang="de-DE"/>
              <a:t>ermöglicht die Darstellung von Bäumen ähnlich dem Windows Explorer bestehend aus Knoten und Blättern</a:t>
            </a:r>
          </a:p>
          <a:p>
            <a:pPr lvl="1" eaLnBrk="1" hangingPunct="1"/>
            <a:r>
              <a:rPr lang="de-DE" altLang="de-DE"/>
              <a:t>JToolBar</a:t>
            </a:r>
            <a:br>
              <a:rPr lang="de-DE" altLang="de-DE"/>
            </a:br>
            <a:r>
              <a:rPr lang="de-DE" altLang="de-DE"/>
              <a:t>dient der Erstellung von Symbolleisten analog den Microsoft Office-Produkten</a:t>
            </a:r>
          </a:p>
          <a:p>
            <a:pPr lvl="1" eaLnBrk="1" hangingPunct="1"/>
            <a:r>
              <a:rPr lang="de-DE" altLang="de-DE"/>
              <a:t>JColorChooser</a:t>
            </a:r>
            <a:br>
              <a:rPr lang="de-DE" altLang="de-DE"/>
            </a:br>
            <a:r>
              <a:rPr lang="de-DE" altLang="de-DE"/>
              <a:t>dient der Erstellung eines Auswahldialogs zur Farbeinstellung</a:t>
            </a:r>
          </a:p>
          <a:p>
            <a:pPr lvl="1" eaLnBrk="1" hangingPunct="1"/>
            <a:r>
              <a:rPr lang="de-DE" altLang="de-DE"/>
              <a:t>JFileChooser</a:t>
            </a:r>
            <a:br>
              <a:rPr lang="de-DE" altLang="de-DE"/>
            </a:br>
            <a:r>
              <a:rPr lang="de-DE" altLang="de-DE"/>
              <a:t>dient der Erstellung eines Dialogs zur Auswahl einer Datei im FileSystem</a:t>
            </a:r>
          </a:p>
          <a:p>
            <a:pPr lvl="1" eaLnBrk="1" hangingPunct="1"/>
            <a:r>
              <a:rPr lang="de-DE" altLang="de-DE"/>
              <a:t>und noch eine ganze Menge mehr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Programmierung 2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Kapitel 4</a:t>
            </a:r>
            <a:br>
              <a:rPr lang="de-DE" altLang="de-DE"/>
            </a:br>
            <a:r>
              <a:rPr lang="de-DE" altLang="de-DE"/>
              <a:t>Optional: Input- &amp; Output-Stream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E2D44D0-5438-9D48-9298-F9D2172E621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Themenüberblick</a:t>
            </a:r>
          </a:p>
        </p:txBody>
      </p:sp>
      <p:pic>
        <p:nvPicPr>
          <p:cNvPr id="74756" name="Picture 3" descr="duke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550" y="3983038"/>
            <a:ext cx="230505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757" name="Freeform 4"/>
          <p:cNvSpPr>
            <a:spLocks/>
          </p:cNvSpPr>
          <p:nvPr/>
        </p:nvSpPr>
        <p:spPr bwMode="auto">
          <a:xfrm>
            <a:off x="395288" y="1470025"/>
            <a:ext cx="6400800" cy="4470400"/>
          </a:xfrm>
          <a:custGeom>
            <a:avLst/>
            <a:gdLst>
              <a:gd name="T0" fmla="*/ 0 w 4032"/>
              <a:gd name="T1" fmla="*/ 0 h 2816"/>
              <a:gd name="T2" fmla="*/ 3956 w 4032"/>
              <a:gd name="T3" fmla="*/ 855 h 2816"/>
              <a:gd name="T4" fmla="*/ 413 w 4032"/>
              <a:gd name="T5" fmla="*/ 1669 h 2816"/>
              <a:gd name="T6" fmla="*/ 4032 w 4032"/>
              <a:gd name="T7" fmla="*/ 2816 h 2816"/>
              <a:gd name="T8" fmla="*/ 0 60000 65536"/>
              <a:gd name="T9" fmla="*/ 0 60000 65536"/>
              <a:gd name="T10" fmla="*/ 0 60000 65536"/>
              <a:gd name="T11" fmla="*/ 0 60000 65536"/>
              <a:gd name="T12" fmla="*/ 0 w 4032"/>
              <a:gd name="T13" fmla="*/ 0 h 2816"/>
              <a:gd name="T14" fmla="*/ 4032 w 4032"/>
              <a:gd name="T15" fmla="*/ 2816 h 28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32" h="2816">
                <a:moveTo>
                  <a:pt x="0" y="0"/>
                </a:moveTo>
                <a:cubicBezTo>
                  <a:pt x="660" y="142"/>
                  <a:pt x="3887" y="577"/>
                  <a:pt x="3956" y="855"/>
                </a:cubicBezTo>
                <a:cubicBezTo>
                  <a:pt x="4025" y="1133"/>
                  <a:pt x="400" y="1342"/>
                  <a:pt x="413" y="1669"/>
                </a:cubicBezTo>
                <a:cubicBezTo>
                  <a:pt x="426" y="1996"/>
                  <a:pt x="3278" y="2577"/>
                  <a:pt x="4032" y="281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2025650" y="1397000"/>
            <a:ext cx="231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Exception Handling</a:t>
            </a:r>
            <a:endParaRPr lang="de-DE" altLang="de-DE"/>
          </a:p>
        </p:txBody>
      </p:sp>
      <p:sp>
        <p:nvSpPr>
          <p:cNvPr id="74759" name="Text Box 6"/>
          <p:cNvSpPr txBox="1">
            <a:spLocks noChangeArrowheads="1"/>
          </p:cNvSpPr>
          <p:nvPr/>
        </p:nvSpPr>
        <p:spPr bwMode="auto">
          <a:xfrm>
            <a:off x="5329238" y="1989138"/>
            <a:ext cx="26273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Collection Framework</a:t>
            </a:r>
            <a:endParaRPr lang="de-DE" altLang="de-DE"/>
          </a:p>
        </p:txBody>
      </p:sp>
      <p:sp>
        <p:nvSpPr>
          <p:cNvPr id="74760" name="Text Box 7"/>
          <p:cNvSpPr txBox="1">
            <a:spLocks noChangeArrowheads="1"/>
          </p:cNvSpPr>
          <p:nvPr/>
        </p:nvSpPr>
        <p:spPr bwMode="auto">
          <a:xfrm>
            <a:off x="4294188" y="3349625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Swing</a:t>
            </a:r>
            <a:endParaRPr lang="de-DE" altLang="de-DE"/>
          </a:p>
        </p:txBody>
      </p:sp>
      <p:sp>
        <p:nvSpPr>
          <p:cNvPr id="74761" name="Text Box 8"/>
          <p:cNvSpPr txBox="1">
            <a:spLocks noChangeArrowheads="1"/>
          </p:cNvSpPr>
          <p:nvPr/>
        </p:nvSpPr>
        <p:spPr bwMode="auto">
          <a:xfrm>
            <a:off x="1293813" y="3949700"/>
            <a:ext cx="377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Input- &amp; Output-Stream</a:t>
            </a:r>
            <a:endParaRPr lang="de-DE" altLang="de-DE"/>
          </a:p>
        </p:txBody>
      </p:sp>
      <p:sp>
        <p:nvSpPr>
          <p:cNvPr id="74762" name="Text Box 9"/>
          <p:cNvSpPr txBox="1">
            <a:spLocks noChangeArrowheads="1"/>
          </p:cNvSpPr>
          <p:nvPr/>
        </p:nvSpPr>
        <p:spPr bwMode="auto">
          <a:xfrm>
            <a:off x="4400550" y="4941888"/>
            <a:ext cx="213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1800"/>
              <a:t>Optional: Threads</a:t>
            </a:r>
            <a:endParaRPr lang="de-DE" altLang="de-DE"/>
          </a:p>
        </p:txBody>
      </p:sp>
      <p:sp>
        <p:nvSpPr>
          <p:cNvPr id="74763" name="Oval 10"/>
          <p:cNvSpPr>
            <a:spLocks noChangeArrowheads="1"/>
          </p:cNvSpPr>
          <p:nvPr/>
        </p:nvSpPr>
        <p:spPr bwMode="auto">
          <a:xfrm>
            <a:off x="1476375" y="14589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1</a:t>
            </a:r>
            <a:endParaRPr lang="de-DE" altLang="de-DE"/>
          </a:p>
        </p:txBody>
      </p:sp>
      <p:sp>
        <p:nvSpPr>
          <p:cNvPr id="74764" name="Oval 11"/>
          <p:cNvSpPr>
            <a:spLocks noChangeArrowheads="1"/>
          </p:cNvSpPr>
          <p:nvPr/>
        </p:nvSpPr>
        <p:spPr bwMode="auto">
          <a:xfrm>
            <a:off x="4852988" y="2022475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2</a:t>
            </a:r>
            <a:endParaRPr lang="de-DE" altLang="de-DE"/>
          </a:p>
        </p:txBody>
      </p:sp>
      <p:sp>
        <p:nvSpPr>
          <p:cNvPr id="74765" name="Oval 12"/>
          <p:cNvSpPr>
            <a:spLocks noChangeArrowheads="1"/>
          </p:cNvSpPr>
          <p:nvPr/>
        </p:nvSpPr>
        <p:spPr bwMode="auto">
          <a:xfrm>
            <a:off x="3779838" y="3175000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3</a:t>
            </a:r>
            <a:endParaRPr lang="de-DE" altLang="de-DE"/>
          </a:p>
        </p:txBody>
      </p:sp>
      <p:sp>
        <p:nvSpPr>
          <p:cNvPr id="74766" name="Oval 13"/>
          <p:cNvSpPr>
            <a:spLocks noChangeArrowheads="1"/>
          </p:cNvSpPr>
          <p:nvPr/>
        </p:nvSpPr>
        <p:spPr bwMode="auto">
          <a:xfrm>
            <a:off x="796925" y="3859213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4</a:t>
            </a:r>
            <a:endParaRPr lang="de-DE" altLang="de-DE"/>
          </a:p>
        </p:txBody>
      </p:sp>
      <p:sp>
        <p:nvSpPr>
          <p:cNvPr id="74767" name="Oval 14"/>
          <p:cNvSpPr>
            <a:spLocks noChangeArrowheads="1"/>
          </p:cNvSpPr>
          <p:nvPr/>
        </p:nvSpPr>
        <p:spPr bwMode="auto">
          <a:xfrm>
            <a:off x="3851275" y="4986338"/>
            <a:ext cx="457200" cy="457200"/>
          </a:xfrm>
          <a:prstGeom prst="ellipse">
            <a:avLst/>
          </a:prstGeom>
          <a:solidFill>
            <a:srgbClr val="FFFF00"/>
          </a:solidFill>
          <a:ln w="635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000"/>
              <a:t>5</a:t>
            </a:r>
            <a:endParaRPr lang="de-DE" altLang="de-DE"/>
          </a:p>
        </p:txBody>
      </p:sp>
      <p:grpSp>
        <p:nvGrpSpPr>
          <p:cNvPr id="74768" name="Group 27"/>
          <p:cNvGrpSpPr>
            <a:grpSpLocks/>
          </p:cNvGrpSpPr>
          <p:nvPr/>
        </p:nvGrpSpPr>
        <p:grpSpPr bwMode="auto">
          <a:xfrm>
            <a:off x="395288" y="1397000"/>
            <a:ext cx="7561262" cy="4543425"/>
            <a:chOff x="249" y="880"/>
            <a:chExt cx="4763" cy="2862"/>
          </a:xfrm>
        </p:grpSpPr>
        <p:sp>
          <p:nvSpPr>
            <p:cNvPr id="74769" name="Freeform 16"/>
            <p:cNvSpPr>
              <a:spLocks/>
            </p:cNvSpPr>
            <p:nvPr/>
          </p:nvSpPr>
          <p:spPr bwMode="auto">
            <a:xfrm>
              <a:off x="249" y="926"/>
              <a:ext cx="4032" cy="2816"/>
            </a:xfrm>
            <a:custGeom>
              <a:avLst/>
              <a:gdLst>
                <a:gd name="T0" fmla="*/ 0 w 4032"/>
                <a:gd name="T1" fmla="*/ 0 h 2816"/>
                <a:gd name="T2" fmla="*/ 3956 w 4032"/>
                <a:gd name="T3" fmla="*/ 855 h 2816"/>
                <a:gd name="T4" fmla="*/ 413 w 4032"/>
                <a:gd name="T5" fmla="*/ 1669 h 2816"/>
                <a:gd name="T6" fmla="*/ 4032 w 4032"/>
                <a:gd name="T7" fmla="*/ 2816 h 28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032"/>
                <a:gd name="T13" fmla="*/ 0 h 2816"/>
                <a:gd name="T14" fmla="*/ 4032 w 4032"/>
                <a:gd name="T15" fmla="*/ 2816 h 28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032" h="2816">
                  <a:moveTo>
                    <a:pt x="0" y="0"/>
                  </a:moveTo>
                  <a:cubicBezTo>
                    <a:pt x="660" y="142"/>
                    <a:pt x="3887" y="577"/>
                    <a:pt x="3956" y="855"/>
                  </a:cubicBezTo>
                  <a:cubicBezTo>
                    <a:pt x="4025" y="1133"/>
                    <a:pt x="400" y="1342"/>
                    <a:pt x="413" y="1669"/>
                  </a:cubicBezTo>
                  <a:cubicBezTo>
                    <a:pt x="426" y="1996"/>
                    <a:pt x="3278" y="2577"/>
                    <a:pt x="4032" y="2816"/>
                  </a:cubicBezTo>
                </a:path>
              </a:pathLst>
            </a:custGeom>
            <a:noFill/>
            <a:ln w="76200" cap="flat" cmpd="sng">
              <a:solidFill>
                <a:srgbClr val="FF0000"/>
              </a:solidFill>
              <a:prstDash val="solid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74770" name="Text Box 17"/>
            <p:cNvSpPr txBox="1">
              <a:spLocks noChangeArrowheads="1"/>
            </p:cNvSpPr>
            <p:nvPr/>
          </p:nvSpPr>
          <p:spPr bwMode="auto">
            <a:xfrm>
              <a:off x="1276" y="880"/>
              <a:ext cx="14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Exception Handling</a:t>
              </a:r>
              <a:endParaRPr lang="de-DE" altLang="de-DE"/>
            </a:p>
          </p:txBody>
        </p:sp>
        <p:sp>
          <p:nvSpPr>
            <p:cNvPr id="74771" name="Text Box 18"/>
            <p:cNvSpPr txBox="1">
              <a:spLocks noChangeArrowheads="1"/>
            </p:cNvSpPr>
            <p:nvPr/>
          </p:nvSpPr>
          <p:spPr bwMode="auto">
            <a:xfrm>
              <a:off x="3357" y="1253"/>
              <a:ext cx="165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Collection Framework</a:t>
              </a:r>
              <a:endParaRPr lang="de-DE" altLang="de-DE"/>
            </a:p>
          </p:txBody>
        </p:sp>
        <p:sp>
          <p:nvSpPr>
            <p:cNvPr id="74772" name="Text Box 19"/>
            <p:cNvSpPr txBox="1">
              <a:spLocks noChangeArrowheads="1"/>
            </p:cNvSpPr>
            <p:nvPr/>
          </p:nvSpPr>
          <p:spPr bwMode="auto">
            <a:xfrm>
              <a:off x="2705" y="2110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Swing</a:t>
              </a:r>
              <a:endParaRPr lang="de-DE" altLang="de-DE"/>
            </a:p>
          </p:txBody>
        </p:sp>
        <p:sp>
          <p:nvSpPr>
            <p:cNvPr id="74773" name="Text Box 20"/>
            <p:cNvSpPr txBox="1">
              <a:spLocks noChangeArrowheads="1"/>
            </p:cNvSpPr>
            <p:nvPr/>
          </p:nvSpPr>
          <p:spPr bwMode="auto">
            <a:xfrm>
              <a:off x="815" y="2488"/>
              <a:ext cx="23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/>
                <a:t>Optional: Input- &amp; Output-Stream</a:t>
              </a:r>
              <a:endParaRPr lang="de-DE" altLang="de-DE"/>
            </a:p>
          </p:txBody>
        </p:sp>
        <p:sp>
          <p:nvSpPr>
            <p:cNvPr id="74774" name="Text Box 21"/>
            <p:cNvSpPr txBox="1">
              <a:spLocks noChangeArrowheads="1"/>
            </p:cNvSpPr>
            <p:nvPr/>
          </p:nvSpPr>
          <p:spPr bwMode="auto">
            <a:xfrm>
              <a:off x="2772" y="3113"/>
              <a:ext cx="13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1800">
                  <a:solidFill>
                    <a:srgbClr val="969696"/>
                  </a:solidFill>
                </a:rPr>
                <a:t>Optional: Threads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  <p:sp>
          <p:nvSpPr>
            <p:cNvPr id="74775" name="Oval 22"/>
            <p:cNvSpPr>
              <a:spLocks noChangeArrowheads="1"/>
            </p:cNvSpPr>
            <p:nvPr/>
          </p:nvSpPr>
          <p:spPr bwMode="auto">
            <a:xfrm>
              <a:off x="930" y="919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1</a:t>
              </a:r>
              <a:endParaRPr lang="de-DE" altLang="de-DE"/>
            </a:p>
          </p:txBody>
        </p:sp>
        <p:sp>
          <p:nvSpPr>
            <p:cNvPr id="74776" name="Oval 23"/>
            <p:cNvSpPr>
              <a:spLocks noChangeArrowheads="1"/>
            </p:cNvSpPr>
            <p:nvPr/>
          </p:nvSpPr>
          <p:spPr bwMode="auto">
            <a:xfrm>
              <a:off x="3057" y="1274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2</a:t>
              </a:r>
            </a:p>
          </p:txBody>
        </p:sp>
        <p:sp>
          <p:nvSpPr>
            <p:cNvPr id="74777" name="Oval 24"/>
            <p:cNvSpPr>
              <a:spLocks noChangeArrowheads="1"/>
            </p:cNvSpPr>
            <p:nvPr/>
          </p:nvSpPr>
          <p:spPr bwMode="auto">
            <a:xfrm>
              <a:off x="2381" y="2000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3</a:t>
              </a:r>
            </a:p>
          </p:txBody>
        </p:sp>
        <p:sp>
          <p:nvSpPr>
            <p:cNvPr id="74778" name="Oval 25"/>
            <p:cNvSpPr>
              <a:spLocks noChangeArrowheads="1"/>
            </p:cNvSpPr>
            <p:nvPr/>
          </p:nvSpPr>
          <p:spPr bwMode="auto">
            <a:xfrm>
              <a:off x="502" y="2431"/>
              <a:ext cx="288" cy="288"/>
            </a:xfrm>
            <a:prstGeom prst="ellipse">
              <a:avLst/>
            </a:prstGeom>
            <a:solidFill>
              <a:srgbClr val="FFFF00"/>
            </a:solidFill>
            <a:ln w="635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/>
                <a:t>4</a:t>
              </a:r>
            </a:p>
          </p:txBody>
        </p:sp>
        <p:sp>
          <p:nvSpPr>
            <p:cNvPr id="74779" name="Oval 26"/>
            <p:cNvSpPr>
              <a:spLocks noChangeArrowheads="1"/>
            </p:cNvSpPr>
            <p:nvPr/>
          </p:nvSpPr>
          <p:spPr bwMode="auto">
            <a:xfrm>
              <a:off x="2426" y="3141"/>
              <a:ext cx="288" cy="288"/>
            </a:xfrm>
            <a:prstGeom prst="ellipse">
              <a:avLst/>
            </a:prstGeom>
            <a:solidFill>
              <a:srgbClr val="C0C0C0"/>
            </a:solidFill>
            <a:ln w="63500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de-DE" altLang="de-DE" sz="2000">
                  <a:solidFill>
                    <a:srgbClr val="969696"/>
                  </a:solidFill>
                </a:rPr>
                <a:t>5</a:t>
              </a:r>
              <a:endParaRPr lang="de-DE" altLang="de-DE">
                <a:solidFill>
                  <a:srgbClr val="96969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F713FFB3-A714-2943-A941-3296F7188AC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Lernziele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de-DE" altLang="de-DE"/>
              <a:t>Sie können aus Java heraus auf das File-System zugreifen</a:t>
            </a:r>
          </a:p>
          <a:p>
            <a:pPr lvl="1" eaLnBrk="1" hangingPunct="1"/>
            <a:r>
              <a:rPr lang="de-DE" altLang="de-DE"/>
              <a:t>Sie können Verzeichnisse und Dateien anlegen, umbenennen und löschen</a:t>
            </a:r>
          </a:p>
          <a:p>
            <a:pPr lvl="1" eaLnBrk="1" hangingPunct="1"/>
            <a:r>
              <a:rPr lang="de-DE" altLang="de-DE"/>
              <a:t>Sie können Ein- und Ausgaben auf der Konsole vornehmen</a:t>
            </a:r>
          </a:p>
          <a:p>
            <a:pPr lvl="1" eaLnBrk="1" hangingPunct="1"/>
            <a:r>
              <a:rPr lang="de-DE" altLang="de-DE"/>
              <a:t>Sie können sowohl schreibend als auch lesend auf Textdateien zugreifen</a:t>
            </a:r>
          </a:p>
          <a:p>
            <a:pPr lvl="1" eaLnBrk="1" hangingPunct="1"/>
            <a:r>
              <a:rPr lang="de-DE" altLang="de-DE"/>
              <a:t>Sie können Dateien kopieren</a:t>
            </a:r>
          </a:p>
          <a:p>
            <a:pPr lvl="1" eaLnBrk="1" hangingPunct="1"/>
            <a:r>
              <a:rPr lang="de-DE" altLang="de-DE"/>
              <a:t>Sie können Properties-Dateien anlegen, mit Werten füllen und wieder auslesen</a:t>
            </a:r>
          </a:p>
          <a:p>
            <a:pPr lvl="1" eaLnBrk="1" hangingPunct="1"/>
            <a:r>
              <a:rPr lang="de-DE" altLang="de-DE"/>
              <a:t>Sie können Anwendungen mit mehrsprachigen Texten implementieren</a:t>
            </a:r>
          </a:p>
          <a:p>
            <a:pPr lvl="1" eaLnBrk="1" hangingPunct="1"/>
            <a:endParaRPr lang="de-DE" altLang="de-DE"/>
          </a:p>
        </p:txBody>
      </p:sp>
      <p:pic>
        <p:nvPicPr>
          <p:cNvPr id="75781" name="Picture 4" descr="j03840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924425"/>
            <a:ext cx="179228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D6B4525-84EA-6D46-B982-686C3907FF2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Zugriff auf das Filesystem unter Windows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19200"/>
            <a:ext cx="6019800" cy="451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0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5167313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Text Box 8"/>
          <p:cNvSpPr txBox="1">
            <a:spLocks noChangeArrowheads="1"/>
          </p:cNvSpPr>
          <p:nvPr/>
        </p:nvSpPr>
        <p:spPr bwMode="auto">
          <a:xfrm>
            <a:off x="6858000" y="2514600"/>
            <a:ext cx="1371600" cy="314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00FF"/>
                </a:solidFill>
              </a:rPr>
              <a:t>Verzeichnisse</a:t>
            </a:r>
          </a:p>
        </p:txBody>
      </p:sp>
      <p:sp>
        <p:nvSpPr>
          <p:cNvPr id="76807" name="Text Box 9"/>
          <p:cNvSpPr txBox="1">
            <a:spLocks noChangeArrowheads="1"/>
          </p:cNvSpPr>
          <p:nvPr/>
        </p:nvSpPr>
        <p:spPr bwMode="auto">
          <a:xfrm>
            <a:off x="6858000" y="1752600"/>
            <a:ext cx="1371600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FF0000"/>
                </a:solidFill>
              </a:rPr>
              <a:t>Laufweke</a:t>
            </a:r>
            <a:endParaRPr lang="de-DE" altLang="de-DE" sz="1400" b="0">
              <a:solidFill>
                <a:srgbClr val="FF0000"/>
              </a:solidFill>
            </a:endParaRPr>
          </a:p>
        </p:txBody>
      </p:sp>
      <p:sp>
        <p:nvSpPr>
          <p:cNvPr id="76808" name="Text Box 10"/>
          <p:cNvSpPr txBox="1">
            <a:spLocks noChangeArrowheads="1"/>
          </p:cNvSpPr>
          <p:nvPr/>
        </p:nvSpPr>
        <p:spPr bwMode="auto">
          <a:xfrm>
            <a:off x="6858000" y="3267075"/>
            <a:ext cx="1371600" cy="31432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8000"/>
                </a:solidFill>
              </a:rPr>
              <a:t>Dateien</a:t>
            </a:r>
          </a:p>
        </p:txBody>
      </p:sp>
      <p:cxnSp>
        <p:nvCxnSpPr>
          <p:cNvPr id="76809" name="AutoShape 11"/>
          <p:cNvCxnSpPr>
            <a:cxnSpLocks noChangeShapeType="1"/>
            <a:stCxn id="76807" idx="0"/>
            <a:endCxn id="76812" idx="0"/>
          </p:cNvCxnSpPr>
          <p:nvPr/>
        </p:nvCxnSpPr>
        <p:spPr bwMode="auto">
          <a:xfrm rot="-5400000" flipH="1" flipV="1">
            <a:off x="3790950" y="-1085850"/>
            <a:ext cx="914400" cy="6591300"/>
          </a:xfrm>
          <a:prstGeom prst="bentConnector3">
            <a:avLst>
              <a:gd name="adj1" fmla="val -7292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0" name="AutoShape 12"/>
          <p:cNvCxnSpPr>
            <a:cxnSpLocks noChangeShapeType="1"/>
            <a:stCxn id="76808" idx="1"/>
            <a:endCxn id="76814" idx="2"/>
          </p:cNvCxnSpPr>
          <p:nvPr/>
        </p:nvCxnSpPr>
        <p:spPr bwMode="auto">
          <a:xfrm rot="10800000">
            <a:off x="3505200" y="3048000"/>
            <a:ext cx="3352800" cy="376238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11" name="AutoShape 13"/>
          <p:cNvCxnSpPr>
            <a:cxnSpLocks noChangeShapeType="1"/>
            <a:stCxn id="76806" idx="1"/>
            <a:endCxn id="76813" idx="3"/>
          </p:cNvCxnSpPr>
          <p:nvPr/>
        </p:nvCxnSpPr>
        <p:spPr bwMode="auto">
          <a:xfrm rot="10800000">
            <a:off x="3733800" y="2400300"/>
            <a:ext cx="3124200" cy="271463"/>
          </a:xfrm>
          <a:prstGeom prst="bentConnector3">
            <a:avLst>
              <a:gd name="adj1" fmla="val 7315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6812" name="Rectangle 14"/>
          <p:cNvSpPr>
            <a:spLocks noChangeArrowheads="1"/>
          </p:cNvSpPr>
          <p:nvPr/>
        </p:nvSpPr>
        <p:spPr bwMode="auto">
          <a:xfrm>
            <a:off x="609600" y="2667000"/>
            <a:ext cx="685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6813" name="Rectangle 15"/>
          <p:cNvSpPr>
            <a:spLocks noChangeArrowheads="1"/>
          </p:cNvSpPr>
          <p:nvPr/>
        </p:nvSpPr>
        <p:spPr bwMode="auto">
          <a:xfrm>
            <a:off x="2971800" y="2286000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6814" name="Rectangle 16"/>
          <p:cNvSpPr>
            <a:spLocks noChangeArrowheads="1"/>
          </p:cNvSpPr>
          <p:nvPr/>
        </p:nvSpPr>
        <p:spPr bwMode="auto">
          <a:xfrm>
            <a:off x="2971800" y="2514600"/>
            <a:ext cx="106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C58D3FC-21E4-AF44-BBBB-C8E2C6494D5B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Klasse File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Objekte der Klasse repräsentieren</a:t>
            </a:r>
          </a:p>
          <a:p>
            <a:pPr lvl="1" eaLnBrk="1" hangingPunct="1"/>
            <a:r>
              <a:rPr lang="de-DE" altLang="de-DE"/>
              <a:t>Laufwerke</a:t>
            </a:r>
          </a:p>
          <a:p>
            <a:pPr lvl="1" eaLnBrk="1" hangingPunct="1"/>
            <a:r>
              <a:rPr lang="de-DE" altLang="de-DE"/>
              <a:t>Verzeichnisse</a:t>
            </a:r>
          </a:p>
          <a:p>
            <a:pPr lvl="1" eaLnBrk="1" hangingPunct="1"/>
            <a:r>
              <a:rPr lang="de-DE" altLang="de-DE"/>
              <a:t>Dateien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Wichtige Methoden der Klasse File</a:t>
            </a:r>
          </a:p>
          <a:p>
            <a:pPr lvl="1" eaLnBrk="1" hangingPunct="1"/>
            <a:r>
              <a:rPr lang="de-DE" altLang="de-DE"/>
              <a:t>zum Erzeugen, Umbenennen und Löschen von</a:t>
            </a:r>
          </a:p>
          <a:p>
            <a:pPr lvl="2" eaLnBrk="1" hangingPunct="1"/>
            <a:r>
              <a:rPr lang="de-DE" altLang="de-DE"/>
              <a:t>Verzeichnissen</a:t>
            </a:r>
          </a:p>
          <a:p>
            <a:pPr lvl="2" eaLnBrk="1" hangingPunct="1"/>
            <a:r>
              <a:rPr lang="de-DE" altLang="de-DE"/>
              <a:t>Dateien</a:t>
            </a:r>
          </a:p>
          <a:p>
            <a:pPr lvl="1" eaLnBrk="1" hangingPunct="1"/>
            <a:r>
              <a:rPr lang="de-DE" altLang="de-DE"/>
              <a:t>zum Beschaffen von Informationen über die Objekte</a:t>
            </a:r>
          </a:p>
          <a:p>
            <a:pPr lvl="1" eaLnBrk="1" hangingPunct="1"/>
            <a:r>
              <a:rPr lang="de-DE" altLang="de-DE"/>
              <a:t>Klassenmethoden zur Auflistung von Inhalten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271D9001-5EE2-D041-99F5-FD430C6B52C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Informationen über Laufwerke beschaffen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465151" y="1274763"/>
            <a:ext cx="6248400" cy="2840037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import</a:t>
            </a:r>
            <a:r>
              <a:rPr lang="de-DE" altLang="de-DE" sz="1200" b="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java.io.File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AusgabeVerzeichnis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static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void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main</a:t>
            </a:r>
            <a:r>
              <a:rPr lang="de-DE" altLang="de-DE" sz="1200" b="0" dirty="0">
                <a:latin typeface="Times New Roman" charset="0"/>
              </a:rPr>
              <a:t>(String[] </a:t>
            </a:r>
            <a:r>
              <a:rPr lang="de-DE" altLang="de-DE" sz="1200" b="0" dirty="0" err="1">
                <a:latin typeface="Times New Roman" charset="0"/>
              </a:rPr>
              <a:t>args</a:t>
            </a:r>
            <a:r>
              <a:rPr lang="de-DE" altLang="de-DE" sz="1200" b="0" dirty="0">
                <a:latin typeface="Times New Roman" charset="0"/>
              </a:rPr>
              <a:t>) {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File[] </a:t>
            </a:r>
            <a:r>
              <a:rPr lang="de-DE" altLang="de-DE" sz="1200" b="0" dirty="0" err="1">
                <a:latin typeface="Times New Roman" charset="0"/>
              </a:rPr>
              <a:t>laufwerke</a:t>
            </a:r>
            <a:r>
              <a:rPr lang="de-DE" altLang="de-DE" sz="1200" b="0" dirty="0">
                <a:latin typeface="Times New Roman" charset="0"/>
              </a:rPr>
              <a:t> = </a:t>
            </a:r>
            <a:r>
              <a:rPr lang="de-DE" altLang="de-DE" sz="1200" b="0" dirty="0" err="1">
                <a:latin typeface="Times New Roman" charset="0"/>
              </a:rPr>
              <a:t>File.listRoots</a:t>
            </a:r>
            <a:r>
              <a:rPr lang="de-DE" altLang="de-DE" sz="1200" b="0" dirty="0">
                <a:latin typeface="Times New Roman" charset="0"/>
              </a:rPr>
              <a:t>();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for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dirty="0" err="1">
                <a:latin typeface="Times New Roman" charset="0"/>
              </a:rPr>
              <a:t>int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i = 0; i &lt; </a:t>
            </a:r>
            <a:r>
              <a:rPr lang="de-DE" altLang="de-DE" sz="1200" b="0" dirty="0" err="1">
                <a:latin typeface="Times New Roman" charset="0"/>
              </a:rPr>
              <a:t>laufwerke.length</a:t>
            </a:r>
            <a:r>
              <a:rPr lang="de-DE" altLang="de-DE" sz="1200" b="0" dirty="0">
                <a:latin typeface="Times New Roman" charset="0"/>
              </a:rPr>
              <a:t>; i++)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b="0" dirty="0" err="1">
                <a:latin typeface="Times New Roman" charset="0"/>
              </a:rPr>
              <a:t>laufwerke</a:t>
            </a:r>
            <a:r>
              <a:rPr lang="de-DE" altLang="de-DE" sz="1200" b="0" dirty="0">
                <a:latin typeface="Times New Roman" charset="0"/>
              </a:rPr>
              <a:t>[i].</a:t>
            </a:r>
            <a:r>
              <a:rPr lang="de-DE" altLang="de-DE" sz="1200" b="0" dirty="0" err="1">
                <a:latin typeface="Times New Roman" charset="0"/>
              </a:rPr>
              <a:t>getPath</a:t>
            </a:r>
            <a:r>
              <a:rPr lang="de-DE" altLang="de-DE" sz="1200" b="0" dirty="0">
                <a:latin typeface="Times New Roman" charset="0"/>
              </a:rPr>
              <a:t>() + 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(</a:t>
            </a:r>
            <a:r>
              <a:rPr lang="de-DE" altLang="de-DE" sz="1200" b="0" dirty="0" err="1">
                <a:latin typeface="Times New Roman" charset="0"/>
              </a:rPr>
              <a:t>laufwerke</a:t>
            </a:r>
            <a:r>
              <a:rPr lang="de-DE" altLang="de-DE" sz="1200" b="0" dirty="0">
                <a:latin typeface="Times New Roman" charset="0"/>
              </a:rPr>
              <a:t>[i].</a:t>
            </a:r>
            <a:r>
              <a:rPr lang="de-DE" altLang="de-DE" sz="1200" b="0" dirty="0" err="1">
                <a:latin typeface="Times New Roman" charset="0"/>
              </a:rPr>
              <a:t>exists</a:t>
            </a:r>
            <a:r>
              <a:rPr lang="de-DE" altLang="de-DE" sz="1200" b="0" dirty="0">
                <a:latin typeface="Times New Roman" charset="0"/>
              </a:rPr>
              <a:t>() ? " ist aktiviert" : " ist deaktiviert"));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886200" y="4343400"/>
            <a:ext cx="2057400" cy="1165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Überprüft, ob auf das Laufwerk zugegriffen werden kann und liefert ein Ergebnis vom Typ </a:t>
            </a:r>
            <a:r>
              <a:rPr lang="de-DE" altLang="de-DE" sz="1400" b="0" i="1">
                <a:solidFill>
                  <a:srgbClr val="0000FF"/>
                </a:solidFill>
              </a:rPr>
              <a:t>boolean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1066800" y="4419600"/>
            <a:ext cx="20574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Erzeugt ein Array vom Typ File, in dem alle Laufwerke aufgelistet sind</a:t>
            </a:r>
          </a:p>
        </p:txBody>
      </p:sp>
      <p:cxnSp>
        <p:nvCxnSpPr>
          <p:cNvPr id="78855" name="AutoShape 7"/>
          <p:cNvCxnSpPr>
            <a:cxnSpLocks noChangeShapeType="1"/>
            <a:stCxn id="78854" idx="1"/>
            <a:endCxn id="78857" idx="1"/>
          </p:cNvCxnSpPr>
          <p:nvPr/>
        </p:nvCxnSpPr>
        <p:spPr bwMode="auto">
          <a:xfrm rot="10800000" flipH="1">
            <a:off x="1066800" y="2514600"/>
            <a:ext cx="381000" cy="2381250"/>
          </a:xfrm>
          <a:prstGeom prst="bentConnector3">
            <a:avLst>
              <a:gd name="adj1" fmla="val -60000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56" name="AutoShape 8"/>
          <p:cNvCxnSpPr>
            <a:cxnSpLocks noChangeShapeType="1"/>
            <a:stCxn id="78853" idx="1"/>
            <a:endCxn id="78858" idx="2"/>
          </p:cNvCxnSpPr>
          <p:nvPr/>
        </p:nvCxnSpPr>
        <p:spPr bwMode="auto">
          <a:xfrm rot="10800000">
            <a:off x="3581400" y="3352800"/>
            <a:ext cx="304800" cy="1573213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1447800" y="2438400"/>
            <a:ext cx="2209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2971800" y="3124200"/>
            <a:ext cx="1219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248400" y="4724400"/>
            <a:ext cx="2286000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C:\ ist aktiviert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E:\ ist aktiviert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R:\ ist deaktiviert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S:\ ist deaktiviert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F9C450A-DB48-3F44-AFBD-A1C306500C14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Informationen über Verzeichnisse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67200"/>
            <a:ext cx="8229600" cy="2209800"/>
          </a:xfrm>
        </p:spPr>
        <p:txBody>
          <a:bodyPr/>
          <a:lstStyle/>
          <a:p>
            <a:pPr lvl="1" eaLnBrk="1" hangingPunct="1"/>
            <a:r>
              <a:rPr lang="de-DE" altLang="de-DE"/>
              <a:t>isDirectory</a:t>
            </a:r>
            <a:r>
              <a:rPr lang="de-DE" altLang="de-DE" dirty="0"/>
              <a:t>() überprüft, ob das Objekt ein Verzeichnis ist</a:t>
            </a:r>
          </a:p>
          <a:p>
            <a:pPr lvl="1" eaLnBrk="1" hangingPunct="1"/>
            <a:r>
              <a:rPr lang="de-DE" altLang="de-DE" dirty="0" err="1"/>
              <a:t>getParent</a:t>
            </a:r>
            <a:r>
              <a:rPr lang="de-DE" altLang="de-DE" dirty="0"/>
              <a:t>() liefert Pfad des Vorgängers als String zurück</a:t>
            </a:r>
          </a:p>
          <a:p>
            <a:pPr lvl="1" eaLnBrk="1" hangingPunct="1"/>
            <a:r>
              <a:rPr lang="de-DE" altLang="de-DE" dirty="0" err="1"/>
              <a:t>getPath</a:t>
            </a:r>
            <a:r>
              <a:rPr lang="de-DE" altLang="de-DE" dirty="0"/>
              <a:t>() liefert den Pfadnamen als String zurück</a:t>
            </a:r>
          </a:p>
          <a:p>
            <a:pPr lvl="1" eaLnBrk="1" hangingPunct="1"/>
            <a:r>
              <a:rPr lang="de-DE" altLang="de-DE" dirty="0" err="1"/>
              <a:t>getName</a:t>
            </a:r>
            <a:r>
              <a:rPr lang="de-DE" altLang="de-DE" dirty="0"/>
              <a:t>() liefert den Namen als String zurück</a:t>
            </a:r>
          </a:p>
          <a:p>
            <a:pPr lvl="1" eaLnBrk="1" hangingPunct="1"/>
            <a:r>
              <a:rPr lang="de-DE" altLang="de-DE" dirty="0" err="1"/>
              <a:t>listFiles</a:t>
            </a:r>
            <a:r>
              <a:rPr lang="de-DE" altLang="de-DE" dirty="0"/>
              <a:t>() erzeugt ein Array vom Typ File mit dem Verzeichnisinhalt</a:t>
            </a:r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6858000" cy="3022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import</a:t>
            </a:r>
            <a:r>
              <a:rPr lang="de-DE" altLang="de-DE" sz="1200" b="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java.io.File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VerzeichnisEigenschaften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static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void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main</a:t>
            </a:r>
            <a:r>
              <a:rPr lang="de-DE" altLang="de-DE" sz="1200" b="0" dirty="0">
                <a:latin typeface="Times New Roman" charset="0"/>
              </a:rPr>
              <a:t>(String[] </a:t>
            </a:r>
            <a:r>
              <a:rPr lang="de-DE" altLang="de-DE" sz="1200" b="0" dirty="0" err="1">
                <a:latin typeface="Times New Roman" charset="0"/>
              </a:rPr>
              <a:t>args</a:t>
            </a:r>
            <a:r>
              <a:rPr lang="de-DE" altLang="de-DE" sz="1200" b="0" dirty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 </a:t>
            </a:r>
            <a:r>
              <a:rPr lang="de-DE" altLang="de-DE" sz="1200" b="0" dirty="0" err="1">
                <a:latin typeface="Times New Roman" charset="0"/>
              </a:rPr>
              <a:t>verzeichnis</a:t>
            </a:r>
            <a:r>
              <a:rPr lang="de-DE" altLang="de-DE" sz="1200" b="0" dirty="0">
                <a:latin typeface="Times New Roman" charset="0"/>
              </a:rPr>
              <a:t>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File("G:/BA/Vorlesungen/Programmierung/Skript");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b="0" dirty="0">
                <a:latin typeface="Times New Roman" charset="0"/>
              </a:rPr>
              <a:t> (</a:t>
            </a:r>
            <a:r>
              <a:rPr lang="de-DE" altLang="de-DE" sz="1200" b="0" dirty="0" err="1">
                <a:latin typeface="Times New Roman" charset="0"/>
              </a:rPr>
              <a:t>verzeichnis.exists</a:t>
            </a:r>
            <a:r>
              <a:rPr lang="de-DE" altLang="de-DE" sz="1200" b="0" dirty="0">
                <a:latin typeface="Times New Roman" charset="0"/>
              </a:rPr>
              <a:t>() &amp;&amp; </a:t>
            </a:r>
            <a:r>
              <a:rPr lang="de-DE" altLang="de-DE" sz="1200" b="0" dirty="0" err="1">
                <a:latin typeface="Times New Roman" charset="0"/>
              </a:rPr>
              <a:t>verzeichnis.isDirectory</a:t>
            </a:r>
            <a:r>
              <a:rPr lang="de-DE" altLang="de-DE" sz="1200" b="0" dirty="0">
                <a:latin typeface="Times New Roman" charset="0"/>
              </a:rPr>
              <a:t>())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("Vorgänger:\t" + </a:t>
            </a:r>
            <a:r>
              <a:rPr lang="de-DE" altLang="de-DE" sz="1200" b="0" dirty="0" err="1">
                <a:latin typeface="Times New Roman" charset="0"/>
              </a:rPr>
              <a:t>verzeichnis.getParent</a:t>
            </a:r>
            <a:r>
              <a:rPr lang="de-DE" altLang="de-DE" sz="1200" b="0" dirty="0">
                <a:latin typeface="Times New Roman" charset="0"/>
              </a:rPr>
              <a:t>());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("Pfad:\t\t" + </a:t>
            </a:r>
            <a:r>
              <a:rPr lang="de-DE" altLang="de-DE" sz="1200" b="0" dirty="0" err="1">
                <a:latin typeface="Times New Roman" charset="0"/>
              </a:rPr>
              <a:t>verzeichnis.getPath</a:t>
            </a:r>
            <a:r>
              <a:rPr lang="de-DE" altLang="de-DE" sz="1200" b="0" dirty="0">
                <a:latin typeface="Times New Roman" charset="0"/>
              </a:rPr>
              <a:t>());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("Name:\t\t" + </a:t>
            </a:r>
            <a:r>
              <a:rPr lang="de-DE" altLang="de-DE" sz="1200" b="0" dirty="0" err="1">
                <a:latin typeface="Times New Roman" charset="0"/>
              </a:rPr>
              <a:t>verzeichnis.getName</a:t>
            </a:r>
            <a:r>
              <a:rPr lang="de-DE" altLang="de-DE" sz="1200" b="0" dirty="0">
                <a:latin typeface="Times New Roman" charset="0"/>
              </a:rPr>
              <a:t>());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File[] liste = </a:t>
            </a:r>
            <a:r>
              <a:rPr lang="de-DE" altLang="de-DE" sz="1200" b="0" dirty="0" err="1">
                <a:latin typeface="Times New Roman" charset="0"/>
              </a:rPr>
              <a:t>verzeichnis.listFiles</a:t>
            </a:r>
            <a:r>
              <a:rPr lang="de-DE" altLang="de-DE" sz="1200" b="0" dirty="0">
                <a:latin typeface="Times New Roman" charset="0"/>
              </a:rPr>
              <a:t>();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 </a:t>
            </a:r>
            <a:r>
              <a:rPr lang="de-DE" altLang="de-DE" sz="1200" dirty="0" err="1">
                <a:latin typeface="Times New Roman" charset="0"/>
              </a:rPr>
              <a:t>else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 Das Verzeichnis " + </a:t>
            </a:r>
            <a:r>
              <a:rPr lang="de-DE" altLang="de-DE" sz="1200" b="0" dirty="0" err="1">
                <a:latin typeface="Times New Roman" charset="0"/>
              </a:rPr>
              <a:t>verzeichnis.getPath</a:t>
            </a:r>
            <a:r>
              <a:rPr lang="de-DE" altLang="de-DE" sz="1200" b="0" dirty="0">
                <a:latin typeface="Times New Roman" charset="0"/>
              </a:rPr>
              <a:t>() + " existiert nicht.");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79878" name="Text Box 5"/>
          <p:cNvSpPr txBox="1">
            <a:spLocks noChangeArrowheads="1"/>
          </p:cNvSpPr>
          <p:nvPr/>
        </p:nvSpPr>
        <p:spPr bwMode="auto">
          <a:xfrm>
            <a:off x="4648200" y="3602038"/>
            <a:ext cx="4267200" cy="6492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Vorgänger:G:\BA\Vorlesungen\Programmierung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Pfad:G:\BA\Vorlesungen\Programmierung\Skript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Name:Skript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FBCC282-0B96-C54A-BC44-1894F411AA9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Informationen über Dateien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905000"/>
          </a:xfrm>
          <a:noFill/>
        </p:spPr>
        <p:txBody>
          <a:bodyPr/>
          <a:lstStyle/>
          <a:p>
            <a:pPr lvl="1" eaLnBrk="1" hangingPunct="1"/>
            <a:r>
              <a:rPr lang="de-DE" altLang="de-DE" dirty="0" err="1"/>
              <a:t>isFile</a:t>
            </a:r>
            <a:r>
              <a:rPr lang="de-DE" altLang="de-DE" dirty="0"/>
              <a:t>() überprüft, ob das Objekt eine Datei ist</a:t>
            </a:r>
          </a:p>
          <a:p>
            <a:pPr lvl="1" eaLnBrk="1" hangingPunct="1"/>
            <a:r>
              <a:rPr lang="de-DE" altLang="de-DE" dirty="0" err="1"/>
              <a:t>length</a:t>
            </a:r>
            <a:r>
              <a:rPr lang="de-DE" altLang="de-DE" dirty="0"/>
              <a:t>() gibt die Länge der Datei in Byte an</a:t>
            </a:r>
          </a:p>
          <a:p>
            <a:pPr lvl="1" eaLnBrk="1" hangingPunct="1"/>
            <a:r>
              <a:rPr lang="de-DE" altLang="de-DE" dirty="0" err="1"/>
              <a:t>canRead</a:t>
            </a:r>
            <a:r>
              <a:rPr lang="de-DE" altLang="de-DE" dirty="0"/>
              <a:t>() überprüft die Leseberechtigung</a:t>
            </a:r>
          </a:p>
          <a:p>
            <a:pPr lvl="1" eaLnBrk="1" hangingPunct="1"/>
            <a:r>
              <a:rPr lang="de-DE" altLang="de-DE" dirty="0" err="1"/>
              <a:t>canWrite</a:t>
            </a:r>
            <a:r>
              <a:rPr lang="de-DE" altLang="de-DE" dirty="0"/>
              <a:t>() überprüft die Schreibberechtigung</a:t>
            </a:r>
          </a:p>
          <a:p>
            <a:pPr lvl="1" eaLnBrk="1" hangingPunct="1"/>
            <a:r>
              <a:rPr lang="de-DE" altLang="de-DE" dirty="0" err="1"/>
              <a:t>lastModified</a:t>
            </a:r>
            <a:r>
              <a:rPr lang="de-DE" altLang="de-DE" dirty="0"/>
              <a:t>() gibt den Zeitpunkt der letzten Änderung an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7467600" cy="32051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import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java.io.File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DateiEigenschaften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static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void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main</a:t>
            </a:r>
            <a:r>
              <a:rPr lang="de-DE" altLang="de-DE" sz="1200" b="0" dirty="0">
                <a:latin typeface="Times New Roman" charset="0"/>
              </a:rPr>
              <a:t>(String[] </a:t>
            </a:r>
            <a:r>
              <a:rPr lang="de-DE" altLang="de-DE" sz="1200" b="0" dirty="0" err="1">
                <a:latin typeface="Times New Roman" charset="0"/>
              </a:rPr>
              <a:t>args</a:t>
            </a:r>
            <a:r>
              <a:rPr lang="de-DE" altLang="de-DE" sz="1200" b="0" dirty="0">
                <a:latin typeface="Times New Roman" charset="0"/>
              </a:rPr>
              <a:t>) </a:t>
            </a:r>
            <a:r>
              <a:rPr lang="de-DE" altLang="de-DE" sz="1200" b="0" dirty="0" err="1">
                <a:latin typeface="Times New Roman" charset="0"/>
              </a:rPr>
              <a:t>throws</a:t>
            </a:r>
            <a:r>
              <a:rPr lang="de-DE" altLang="de-DE" sz="1200" b="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Exception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 </a:t>
            </a:r>
            <a:r>
              <a:rPr lang="de-DE" altLang="de-DE" sz="1200" b="0" dirty="0" err="1">
                <a:latin typeface="Times New Roman" charset="0"/>
              </a:rPr>
              <a:t>datei</a:t>
            </a:r>
            <a:r>
              <a:rPr lang="de-DE" altLang="de-DE" sz="1200" b="0" dirty="0">
                <a:latin typeface="Times New Roman" charset="0"/>
              </a:rPr>
              <a:t>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File("G:/BA/Vorlesungen/Programmierung/Skript/Programmierung 1.ppt");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</a:t>
            </a:r>
            <a:r>
              <a:rPr lang="de-DE" altLang="de-DE" sz="1200" b="0" dirty="0" err="1">
                <a:latin typeface="Times New Roman" charset="0"/>
              </a:rPr>
              <a:t>datei.exists</a:t>
            </a:r>
            <a:r>
              <a:rPr lang="de-DE" altLang="de-DE" sz="1200" b="0" dirty="0">
                <a:latin typeface="Times New Roman" charset="0"/>
              </a:rPr>
              <a:t>() &amp;&amp; </a:t>
            </a:r>
            <a:r>
              <a:rPr lang="de-DE" altLang="de-DE" sz="1200" b="0" dirty="0" err="1">
                <a:latin typeface="Times New Roman" charset="0"/>
              </a:rPr>
              <a:t>datei.isFile</a:t>
            </a:r>
            <a:r>
              <a:rPr lang="de-DE" altLang="de-DE" sz="1200" b="0" dirty="0">
                <a:latin typeface="Times New Roman" charset="0"/>
              </a:rPr>
              <a:t>())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("Name der Datei:\t\t" + </a:t>
            </a:r>
            <a:r>
              <a:rPr lang="de-DE" altLang="de-DE" sz="1200" b="0" dirty="0" err="1">
                <a:latin typeface="Times New Roman" charset="0"/>
              </a:rPr>
              <a:t>datei.getName</a:t>
            </a:r>
            <a:r>
              <a:rPr lang="de-DE" altLang="de-DE" sz="1200" b="0" dirty="0">
                <a:latin typeface="Times New Roman" charset="0"/>
              </a:rPr>
              <a:t>() + 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	"\</a:t>
            </a:r>
            <a:r>
              <a:rPr lang="de-DE" altLang="de-DE" sz="1200" b="0" dirty="0" err="1">
                <a:latin typeface="Times New Roman" charset="0"/>
              </a:rPr>
              <a:t>nSpeicherort</a:t>
            </a:r>
            <a:r>
              <a:rPr lang="de-DE" altLang="de-DE" sz="1200" b="0" dirty="0">
                <a:latin typeface="Times New Roman" charset="0"/>
              </a:rPr>
              <a:t> der Datei:\t" + </a:t>
            </a:r>
            <a:r>
              <a:rPr lang="de-DE" altLang="de-DE" sz="1200" b="0" dirty="0" err="1">
                <a:latin typeface="Times New Roman" charset="0"/>
              </a:rPr>
              <a:t>datei.getPath</a:t>
            </a:r>
            <a:r>
              <a:rPr lang="de-DE" altLang="de-DE" sz="1200" b="0" dirty="0">
                <a:latin typeface="Times New Roman" charset="0"/>
              </a:rPr>
              <a:t>() +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	"\</a:t>
            </a:r>
            <a:r>
              <a:rPr lang="de-DE" altLang="de-DE" sz="1200" b="0" dirty="0" err="1">
                <a:latin typeface="Times New Roman" charset="0"/>
              </a:rPr>
              <a:t>nPfad</a:t>
            </a:r>
            <a:r>
              <a:rPr lang="de-DE" altLang="de-DE" sz="1200" b="0" dirty="0">
                <a:latin typeface="Times New Roman" charset="0"/>
              </a:rPr>
              <a:t> der Datei:\t\t" + </a:t>
            </a:r>
            <a:r>
              <a:rPr lang="de-DE" altLang="de-DE" sz="1200" b="0" dirty="0" err="1">
                <a:latin typeface="Times New Roman" charset="0"/>
              </a:rPr>
              <a:t>datei.getParent</a:t>
            </a:r>
            <a:r>
              <a:rPr lang="de-DE" altLang="de-DE" sz="1200" b="0" dirty="0">
                <a:latin typeface="Times New Roman" charset="0"/>
              </a:rPr>
              <a:t>() +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	"\</a:t>
            </a:r>
            <a:r>
              <a:rPr lang="de-DE" altLang="de-DE" sz="1200" b="0" dirty="0" err="1">
                <a:latin typeface="Times New Roman" charset="0"/>
              </a:rPr>
              <a:t>nGrösse</a:t>
            </a:r>
            <a:r>
              <a:rPr lang="de-DE" altLang="de-DE" sz="1200" b="0" dirty="0">
                <a:latin typeface="Times New Roman" charset="0"/>
              </a:rPr>
              <a:t> der Datei:\t" + </a:t>
            </a:r>
            <a:r>
              <a:rPr lang="de-DE" altLang="de-DE" sz="1200" b="0" dirty="0" err="1">
                <a:latin typeface="Times New Roman" charset="0"/>
              </a:rPr>
              <a:t>datei.length</a:t>
            </a:r>
            <a:r>
              <a:rPr lang="de-DE" altLang="de-DE" sz="1200" b="0" dirty="0">
                <a:latin typeface="Times New Roman" charset="0"/>
              </a:rPr>
              <a:t>() + " Byte" + 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	"\</a:t>
            </a:r>
            <a:r>
              <a:rPr lang="de-DE" altLang="de-DE" sz="1200" b="0" dirty="0" err="1">
                <a:latin typeface="Times New Roman" charset="0"/>
              </a:rPr>
              <a:t>nBerechtigung</a:t>
            </a:r>
            <a:r>
              <a:rPr lang="de-DE" altLang="de-DE" sz="1200" b="0" dirty="0">
                <a:latin typeface="Times New Roman" charset="0"/>
              </a:rPr>
              <a:t> (</a:t>
            </a:r>
            <a:r>
              <a:rPr lang="de-DE" altLang="de-DE" sz="1200" b="0" dirty="0" err="1">
                <a:latin typeface="Times New Roman" charset="0"/>
              </a:rPr>
              <a:t>r</a:t>
            </a:r>
            <a:r>
              <a:rPr lang="de-DE" altLang="de-DE" sz="1200" b="0" dirty="0">
                <a:latin typeface="Times New Roman" charset="0"/>
              </a:rPr>
              <a:t>/</a:t>
            </a:r>
            <a:r>
              <a:rPr lang="de-DE" altLang="de-DE" sz="1200" b="0" dirty="0" err="1">
                <a:latin typeface="Times New Roman" charset="0"/>
              </a:rPr>
              <a:t>w</a:t>
            </a:r>
            <a:r>
              <a:rPr lang="de-DE" altLang="de-DE" sz="1200" b="0" dirty="0">
                <a:latin typeface="Times New Roman" charset="0"/>
              </a:rPr>
              <a:t>):\t" + </a:t>
            </a:r>
            <a:r>
              <a:rPr lang="de-DE" altLang="de-DE" sz="1200" b="0" dirty="0" err="1">
                <a:latin typeface="Times New Roman" charset="0"/>
              </a:rPr>
              <a:t>datei.canRead</a:t>
            </a:r>
            <a:r>
              <a:rPr lang="de-DE" altLang="de-DE" sz="1200" b="0" dirty="0">
                <a:latin typeface="Times New Roman" charset="0"/>
              </a:rPr>
              <a:t>() + " " + </a:t>
            </a:r>
            <a:r>
              <a:rPr lang="de-DE" altLang="de-DE" sz="1200" b="0" dirty="0" err="1">
                <a:latin typeface="Times New Roman" charset="0"/>
              </a:rPr>
              <a:t>datei.canWrite</a:t>
            </a:r>
            <a:r>
              <a:rPr lang="de-DE" altLang="de-DE" sz="1200" b="0" dirty="0">
                <a:latin typeface="Times New Roman" charset="0"/>
              </a:rPr>
              <a:t>() + 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			"\</a:t>
            </a:r>
            <a:r>
              <a:rPr lang="de-DE" altLang="de-DE" sz="1200" b="0" dirty="0" err="1">
                <a:latin typeface="Times New Roman" charset="0"/>
              </a:rPr>
              <a:t>nZuletzt</a:t>
            </a:r>
            <a:r>
              <a:rPr lang="de-DE" altLang="de-DE" sz="1200" b="0" dirty="0">
                <a:latin typeface="Times New Roman" charset="0"/>
              </a:rPr>
              <a:t> geändert:\t" + </a:t>
            </a:r>
            <a:r>
              <a:rPr lang="de-DE" altLang="de-DE" sz="1200" b="0" dirty="0" err="1">
                <a:latin typeface="Times New Roman" charset="0"/>
              </a:rPr>
              <a:t>datei.lastModified</a:t>
            </a:r>
            <a:r>
              <a:rPr lang="de-DE" altLang="de-DE" sz="1200" b="0" dirty="0">
                <a:latin typeface="Times New Roman" charset="0"/>
              </a:rPr>
              <a:t>());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 </a:t>
            </a:r>
            <a:r>
              <a:rPr lang="de-DE" altLang="de-DE" sz="1200" dirty="0" err="1">
                <a:latin typeface="Times New Roman" charset="0"/>
              </a:rPr>
              <a:t>else</a:t>
            </a:r>
            <a:r>
              <a:rPr lang="de-DE" altLang="de-DE" sz="1200" b="0" dirty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 Die Datei " + </a:t>
            </a:r>
            <a:r>
              <a:rPr lang="de-DE" altLang="de-DE" sz="1200" b="0" dirty="0" err="1">
                <a:latin typeface="Times New Roman" charset="0"/>
              </a:rPr>
              <a:t>datei.getName</a:t>
            </a:r>
            <a:r>
              <a:rPr lang="de-DE" altLang="de-DE" sz="1200" b="0" dirty="0">
                <a:latin typeface="Times New Roman" charset="0"/>
              </a:rPr>
              <a:t>() + " existiert nicht.");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4648200" y="3810000"/>
            <a:ext cx="4267200" cy="831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Grösse der Datei:	914944 Byte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Berechtigung (r/w):	true true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Zuletzt geändert:	1140260517656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49671D61-0573-A949-A58E-374892E5B6C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79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Umgang mit Verzeichnissen</a:t>
            </a:r>
          </a:p>
        </p:txBody>
      </p:sp>
      <p:sp>
        <p:nvSpPr>
          <p:cNvPr id="81924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7467600" cy="3935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import</a:t>
            </a:r>
            <a:r>
              <a:rPr lang="de-DE" altLang="de-DE" sz="1200" b="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java.io.File</a:t>
            </a:r>
            <a:r>
              <a:rPr lang="de-DE" altLang="de-DE" sz="1200" b="0" dirty="0">
                <a:latin typeface="Times New Roman" charset="0"/>
              </a:rPr>
              <a:t>;</a:t>
            </a:r>
          </a:p>
          <a:p>
            <a:pPr algn="l" eaLnBrk="1" hangingPunct="1"/>
            <a:endParaRPr lang="de-DE" altLang="de-DE" sz="1200" b="0" dirty="0">
              <a:latin typeface="Times New Roman" charset="0"/>
            </a:endParaRPr>
          </a:p>
          <a:p>
            <a:pPr algn="l" eaLnBrk="1" hangingPunct="1"/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class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Verzeichnis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</a:t>
            </a:r>
            <a:r>
              <a:rPr lang="de-DE" altLang="de-DE" sz="1200" dirty="0" err="1">
                <a:latin typeface="Times New Roman" charset="0"/>
              </a:rPr>
              <a:t>public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static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dirty="0" err="1">
                <a:latin typeface="Times New Roman" charset="0"/>
              </a:rPr>
              <a:t>void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 err="1">
                <a:latin typeface="Times New Roman" charset="0"/>
              </a:rPr>
              <a:t>main</a:t>
            </a:r>
            <a:r>
              <a:rPr lang="de-DE" altLang="de-DE" sz="1200" b="0" dirty="0">
                <a:latin typeface="Times New Roman" charset="0"/>
              </a:rPr>
              <a:t>(String[] </a:t>
            </a:r>
            <a:r>
              <a:rPr lang="de-DE" altLang="de-DE" sz="1200" b="0" dirty="0" err="1">
                <a:latin typeface="Times New Roman" charset="0"/>
              </a:rPr>
              <a:t>args</a:t>
            </a:r>
            <a:r>
              <a:rPr lang="de-DE" altLang="de-DE" sz="1200" b="0" dirty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 </a:t>
            </a:r>
            <a:r>
              <a:rPr lang="de-DE" altLang="de-DE" sz="1200" b="0" dirty="0" err="1">
                <a:latin typeface="Times New Roman" charset="0"/>
              </a:rPr>
              <a:t>verzeichnis</a:t>
            </a:r>
            <a:r>
              <a:rPr lang="de-DE" altLang="de-DE" sz="1200" b="0" dirty="0">
                <a:latin typeface="Times New Roman" charset="0"/>
              </a:rPr>
              <a:t>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File(</a:t>
            </a:r>
            <a:r>
              <a:rPr lang="de-DE" altLang="de-DE" sz="1200" b="0" dirty="0" err="1">
                <a:latin typeface="Times New Roman" charset="0"/>
              </a:rPr>
              <a:t>System.getProperty</a:t>
            </a:r>
            <a:r>
              <a:rPr lang="de-DE" altLang="de-DE" sz="1200" b="0" dirty="0">
                <a:latin typeface="Times New Roman" charset="0"/>
              </a:rPr>
              <a:t>("</a:t>
            </a:r>
            <a:r>
              <a:rPr lang="de-DE" altLang="de-DE" sz="1200" b="0" dirty="0" err="1">
                <a:latin typeface="Times New Roman" charset="0"/>
              </a:rPr>
              <a:t>user.dir</a:t>
            </a:r>
            <a:r>
              <a:rPr lang="de-DE" altLang="de-DE" sz="1200" b="0" dirty="0">
                <a:latin typeface="Times New Roman" charset="0"/>
              </a:rPr>
              <a:t>"));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 </a:t>
            </a:r>
            <a:r>
              <a:rPr lang="de-DE" altLang="de-DE" sz="1200" b="0" dirty="0" err="1">
                <a:latin typeface="Times New Roman" charset="0"/>
              </a:rPr>
              <a:t>neuerOrdner</a:t>
            </a:r>
            <a:r>
              <a:rPr lang="de-DE" altLang="de-DE" sz="1200" b="0" dirty="0">
                <a:latin typeface="Times New Roman" charset="0"/>
              </a:rPr>
              <a:t>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File(</a:t>
            </a:r>
            <a:r>
              <a:rPr lang="de-DE" altLang="de-DE" sz="1200" b="0" dirty="0" err="1">
                <a:latin typeface="Times New Roman" charset="0"/>
              </a:rPr>
              <a:t>verzeichnis.getPath</a:t>
            </a:r>
            <a:r>
              <a:rPr lang="de-DE" altLang="de-DE" sz="1200" b="0" dirty="0">
                <a:latin typeface="Times New Roman" charset="0"/>
              </a:rPr>
              <a:t>() + "/</a:t>
            </a:r>
            <a:r>
              <a:rPr lang="de-DE" altLang="de-DE" sz="1200" b="0" dirty="0" err="1">
                <a:latin typeface="Times New Roman" charset="0"/>
              </a:rPr>
              <a:t>demoPfad</a:t>
            </a:r>
            <a:r>
              <a:rPr lang="de-DE" altLang="de-DE" sz="1200" b="0" dirty="0">
                <a:latin typeface="Times New Roman" charset="0"/>
              </a:rPr>
              <a:t>/");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File neuerOrdner2 = </a:t>
            </a:r>
            <a:r>
              <a:rPr lang="de-DE" altLang="de-DE" sz="1200" dirty="0" err="1">
                <a:latin typeface="Times New Roman" charset="0"/>
              </a:rPr>
              <a:t>new</a:t>
            </a:r>
            <a:r>
              <a:rPr lang="de-DE" altLang="de-DE" sz="1200" b="0" dirty="0">
                <a:latin typeface="Times New Roman" charset="0"/>
              </a:rPr>
              <a:t> File(</a:t>
            </a:r>
            <a:r>
              <a:rPr lang="de-DE" altLang="de-DE" sz="1200" b="0" dirty="0" err="1">
                <a:latin typeface="Times New Roman" charset="0"/>
              </a:rPr>
              <a:t>verzeichnis.getPath</a:t>
            </a:r>
            <a:r>
              <a:rPr lang="de-DE" altLang="de-DE" sz="1200" b="0" dirty="0">
                <a:latin typeface="Times New Roman" charset="0"/>
              </a:rPr>
              <a:t>() + "/demoPfad2/");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(!</a:t>
            </a:r>
            <a:r>
              <a:rPr lang="de-DE" altLang="de-DE" sz="1200" b="0" dirty="0" err="1">
                <a:latin typeface="Times New Roman" charset="0"/>
              </a:rPr>
              <a:t>neuerOrdner.exists</a:t>
            </a:r>
            <a:r>
              <a:rPr lang="de-DE" altLang="de-DE" sz="1200" b="0" dirty="0">
                <a:latin typeface="Times New Roman" charset="0"/>
              </a:rPr>
              <a:t>())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neuerOrdner.mkdir</a:t>
            </a:r>
            <a:r>
              <a:rPr lang="de-DE" altLang="de-DE" sz="1200" b="0" dirty="0">
                <a:latin typeface="Times New Roman" charset="0"/>
              </a:rPr>
              <a:t>();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("Der Pfad wurde angelegt.");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(!neuerOrdner2.exists())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neuerOrdner.renameTo</a:t>
            </a:r>
            <a:r>
              <a:rPr lang="de-DE" altLang="de-DE" sz="1200" b="0" dirty="0">
                <a:latin typeface="Times New Roman" charset="0"/>
              </a:rPr>
              <a:t>(neuerOrdner2);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("Der Pfad wurde umbenannt.");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</a:t>
            </a:r>
            <a:r>
              <a:rPr lang="de-DE" altLang="de-DE" sz="1200" dirty="0" err="1">
                <a:latin typeface="Times New Roman" charset="0"/>
              </a:rPr>
              <a:t>if</a:t>
            </a:r>
            <a:r>
              <a:rPr lang="de-DE" altLang="de-DE" sz="1200" dirty="0">
                <a:latin typeface="Times New Roman" charset="0"/>
              </a:rPr>
              <a:t> </a:t>
            </a:r>
            <a:r>
              <a:rPr lang="de-DE" altLang="de-DE" sz="1200" b="0" dirty="0">
                <a:latin typeface="Times New Roman" charset="0"/>
              </a:rPr>
              <a:t>(neuerOrdner2.exists()) {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neuerOrdner2.delete(); // Setzt voraus, dass der Ordner leer ist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	</a:t>
            </a:r>
            <a:r>
              <a:rPr lang="de-DE" altLang="de-DE" sz="1200" b="0" dirty="0" err="1">
                <a:latin typeface="Times New Roman" charset="0"/>
              </a:rPr>
              <a:t>System.out.println</a:t>
            </a:r>
            <a:r>
              <a:rPr lang="de-DE" altLang="de-DE" sz="1200" b="0" dirty="0">
                <a:latin typeface="Times New Roman" charset="0"/>
              </a:rPr>
              <a:t>("Der Pfad wurde gelöscht.");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 dirty="0">
                <a:latin typeface="Times New Roman" charset="0"/>
              </a:rPr>
              <a:t>}</a:t>
            </a:r>
          </a:p>
        </p:txBody>
      </p:sp>
      <p:sp>
        <p:nvSpPr>
          <p:cNvPr id="81925" name="Text Box 7"/>
          <p:cNvSpPr txBox="1">
            <a:spLocks noChangeArrowheads="1"/>
          </p:cNvSpPr>
          <p:nvPr/>
        </p:nvSpPr>
        <p:spPr bwMode="auto">
          <a:xfrm>
            <a:off x="6477000" y="5410200"/>
            <a:ext cx="14478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Benennt ein bestehendes Verzeichnis um</a:t>
            </a:r>
          </a:p>
        </p:txBody>
      </p:sp>
      <p:sp>
        <p:nvSpPr>
          <p:cNvPr id="81926" name="Text Box 8"/>
          <p:cNvSpPr txBox="1">
            <a:spLocks noChangeArrowheads="1"/>
          </p:cNvSpPr>
          <p:nvPr/>
        </p:nvSpPr>
        <p:spPr bwMode="auto">
          <a:xfrm>
            <a:off x="457200" y="5410200"/>
            <a:ext cx="13716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Legt ein neues Verzeichnis an</a:t>
            </a:r>
          </a:p>
        </p:txBody>
      </p:sp>
      <p:sp>
        <p:nvSpPr>
          <p:cNvPr id="81927" name="Text Box 9"/>
          <p:cNvSpPr txBox="1">
            <a:spLocks noChangeArrowheads="1"/>
          </p:cNvSpPr>
          <p:nvPr/>
        </p:nvSpPr>
        <p:spPr bwMode="auto">
          <a:xfrm>
            <a:off x="3886200" y="5410200"/>
            <a:ext cx="13716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Löscht ein bestehendes Verzeichnis</a:t>
            </a:r>
          </a:p>
        </p:txBody>
      </p:sp>
      <p:cxnSp>
        <p:nvCxnSpPr>
          <p:cNvPr id="81928" name="AutoShape 10"/>
          <p:cNvCxnSpPr>
            <a:cxnSpLocks noChangeShapeType="1"/>
            <a:stCxn id="81926" idx="0"/>
            <a:endCxn id="81931" idx="1"/>
          </p:cNvCxnSpPr>
          <p:nvPr/>
        </p:nvCxnSpPr>
        <p:spPr bwMode="auto">
          <a:xfrm rot="-5400000">
            <a:off x="247650" y="3676650"/>
            <a:ext cx="2628900" cy="8382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29" name="AutoShape 11"/>
          <p:cNvCxnSpPr>
            <a:cxnSpLocks noChangeShapeType="1"/>
            <a:stCxn id="81927" idx="1"/>
            <a:endCxn id="81933" idx="2"/>
          </p:cNvCxnSpPr>
          <p:nvPr/>
        </p:nvCxnSpPr>
        <p:spPr bwMode="auto">
          <a:xfrm rot="10800000">
            <a:off x="2705100" y="4267200"/>
            <a:ext cx="1181100" cy="1512888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30" name="AutoShape 12"/>
          <p:cNvCxnSpPr>
            <a:cxnSpLocks noChangeShapeType="1"/>
            <a:stCxn id="81925" idx="0"/>
            <a:endCxn id="81932" idx="3"/>
          </p:cNvCxnSpPr>
          <p:nvPr/>
        </p:nvCxnSpPr>
        <p:spPr bwMode="auto">
          <a:xfrm rot="5400000" flipH="1">
            <a:off x="4914900" y="3124200"/>
            <a:ext cx="1943100" cy="26289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31" name="Rectangle 13"/>
          <p:cNvSpPr>
            <a:spLocks noChangeArrowheads="1"/>
          </p:cNvSpPr>
          <p:nvPr/>
        </p:nvSpPr>
        <p:spPr bwMode="auto">
          <a:xfrm>
            <a:off x="1981200" y="26670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1932" name="Rectangle 14"/>
          <p:cNvSpPr>
            <a:spLocks noChangeArrowheads="1"/>
          </p:cNvSpPr>
          <p:nvPr/>
        </p:nvSpPr>
        <p:spPr bwMode="auto">
          <a:xfrm>
            <a:off x="1981200" y="3352800"/>
            <a:ext cx="2590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1933" name="Rectangle 15"/>
          <p:cNvSpPr>
            <a:spLocks noChangeArrowheads="1"/>
          </p:cNvSpPr>
          <p:nvPr/>
        </p:nvSpPr>
        <p:spPr bwMode="auto">
          <a:xfrm>
            <a:off x="1981200" y="4114800"/>
            <a:ext cx="1447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2521EA5-7BCD-C448-9423-4368C5A69A9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126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Erzeugen eigener Ausnahmeklassen</a:t>
            </a:r>
          </a:p>
        </p:txBody>
      </p:sp>
      <p:sp>
        <p:nvSpPr>
          <p:cNvPr id="11268" name="Text Box 2054"/>
          <p:cNvSpPr txBox="1">
            <a:spLocks noChangeArrowheads="1"/>
          </p:cNvSpPr>
          <p:nvPr/>
        </p:nvSpPr>
        <p:spPr bwMode="auto">
          <a:xfrm>
            <a:off x="609600" y="1676400"/>
            <a:ext cx="5467350" cy="13795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TankLeer </a:t>
            </a:r>
            <a:r>
              <a:rPr lang="de-DE" altLang="de-DE" sz="1200">
                <a:latin typeface="Times New Roman" charset="0"/>
              </a:rPr>
              <a:t>extends</a:t>
            </a:r>
            <a:r>
              <a:rPr lang="de-DE" altLang="de-DE" sz="1200" b="0">
                <a:latin typeface="Times New Roman" charset="0"/>
              </a:rPr>
              <a:t> Exception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</a:t>
            </a:r>
            <a:r>
              <a:rPr lang="de-DE" altLang="de-DE" sz="1200" b="0">
                <a:latin typeface="Times New Roman" charset="0"/>
              </a:rPr>
              <a:t> TankLeer (</a:t>
            </a:r>
            <a:r>
              <a:rPr lang="de-DE" altLang="de-DE" sz="1200">
                <a:latin typeface="Times New Roman" charset="0"/>
              </a:rPr>
              <a:t>int</a:t>
            </a:r>
            <a:r>
              <a:rPr lang="de-DE" altLang="de-DE" sz="1200" b="0">
                <a:latin typeface="Times New Roman" charset="0"/>
              </a:rPr>
              <a:t> km)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super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 b="0">
                <a:solidFill>
                  <a:srgbClr val="0000FF"/>
                </a:solidFill>
                <a:latin typeface="Times New Roman" charset="0"/>
              </a:rPr>
              <a:t>"Der Tank ist nach "</a:t>
            </a:r>
            <a:r>
              <a:rPr lang="de-DE" altLang="de-DE" sz="1200" b="0">
                <a:latin typeface="Times New Roman" charset="0"/>
              </a:rPr>
              <a:t> + km + </a:t>
            </a:r>
            <a:r>
              <a:rPr lang="de-DE" altLang="de-DE" sz="1200" b="0">
                <a:solidFill>
                  <a:srgbClr val="0000FF"/>
                </a:solidFill>
                <a:latin typeface="Times New Roman" charset="0"/>
              </a:rPr>
              <a:t>" Kilometern leer."</a:t>
            </a:r>
            <a:r>
              <a:rPr lang="de-DE" altLang="de-DE" sz="1200" b="0">
                <a:latin typeface="Times New Roman" charset="0"/>
              </a:rPr>
              <a:t>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  <a:endParaRPr lang="de-DE" altLang="de-DE" sz="1200">
              <a:latin typeface="Times New Roman" charset="0"/>
            </a:endParaRPr>
          </a:p>
        </p:txBody>
      </p:sp>
      <p:pic>
        <p:nvPicPr>
          <p:cNvPr id="11269" name="Picture 2058" descr="UML-Throw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2890838"/>
            <a:ext cx="4400550" cy="34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7643" name="Rectangle 2059"/>
          <p:cNvSpPr>
            <a:spLocks noChangeArrowheads="1"/>
          </p:cNvSpPr>
          <p:nvPr/>
        </p:nvSpPr>
        <p:spPr bwMode="auto">
          <a:xfrm>
            <a:off x="4114800" y="5181600"/>
            <a:ext cx="990600" cy="533400"/>
          </a:xfrm>
          <a:prstGeom prst="rect">
            <a:avLst/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69696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de-DE" sz="1400">
                <a:latin typeface="Times New Roman" pitchFamily="18" charset="0"/>
              </a:rPr>
              <a:t>TankLeer</a:t>
            </a:r>
          </a:p>
        </p:txBody>
      </p:sp>
      <p:sp>
        <p:nvSpPr>
          <p:cNvPr id="11271" name="Text Box 2060"/>
          <p:cNvSpPr txBox="1">
            <a:spLocks noChangeArrowheads="1"/>
          </p:cNvSpPr>
          <p:nvPr/>
        </p:nvSpPr>
        <p:spPr bwMode="auto">
          <a:xfrm>
            <a:off x="1828800" y="4267200"/>
            <a:ext cx="18288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Einbindung in die Vererbungshirarchie</a:t>
            </a:r>
          </a:p>
        </p:txBody>
      </p:sp>
      <p:cxnSp>
        <p:nvCxnSpPr>
          <p:cNvPr id="11272" name="AutoShape 2064"/>
          <p:cNvCxnSpPr>
            <a:cxnSpLocks noChangeShapeType="1"/>
            <a:stCxn id="11271" idx="1"/>
            <a:endCxn id="11273" idx="0"/>
          </p:cNvCxnSpPr>
          <p:nvPr/>
        </p:nvCxnSpPr>
        <p:spPr bwMode="auto">
          <a:xfrm rot="10800000" flipH="1">
            <a:off x="1828800" y="1676400"/>
            <a:ext cx="342900" cy="2854325"/>
          </a:xfrm>
          <a:prstGeom prst="bentConnector4">
            <a:avLst>
              <a:gd name="adj1" fmla="val -395375"/>
              <a:gd name="adj2" fmla="val 108009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Rectangle 2065"/>
          <p:cNvSpPr>
            <a:spLocks noChangeArrowheads="1"/>
          </p:cNvSpPr>
          <p:nvPr/>
        </p:nvSpPr>
        <p:spPr bwMode="auto">
          <a:xfrm>
            <a:off x="1828800" y="1676400"/>
            <a:ext cx="685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1274" name="AutoShape 2067"/>
          <p:cNvCxnSpPr>
            <a:cxnSpLocks noChangeShapeType="1"/>
            <a:stCxn id="11271" idx="2"/>
            <a:endCxn id="197643" idx="1"/>
          </p:cNvCxnSpPr>
          <p:nvPr/>
        </p:nvCxnSpPr>
        <p:spPr bwMode="auto">
          <a:xfrm rot="16200000" flipH="1">
            <a:off x="3097213" y="4440237"/>
            <a:ext cx="654050" cy="1362075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5" name="Text Box 2068"/>
          <p:cNvSpPr txBox="1">
            <a:spLocks noChangeArrowheads="1"/>
          </p:cNvSpPr>
          <p:nvPr/>
        </p:nvSpPr>
        <p:spPr bwMode="auto">
          <a:xfrm>
            <a:off x="609600" y="3429000"/>
            <a:ext cx="18288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Überschreibt den Standardkonstruktor</a:t>
            </a:r>
          </a:p>
        </p:txBody>
      </p:sp>
      <p:sp>
        <p:nvSpPr>
          <p:cNvPr id="11276" name="Line 2069"/>
          <p:cNvSpPr>
            <a:spLocks noChangeShapeType="1"/>
          </p:cNvSpPr>
          <p:nvPr/>
        </p:nvSpPr>
        <p:spPr bwMode="auto">
          <a:xfrm flipV="1">
            <a:off x="1524000" y="22860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36EB719-D439-3745-BA5D-56762F84827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Einfacher Umgang mit Dateien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43005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java.io.File;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java.io.IOException;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Dateien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verzeichnis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neueDatei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File(verzeichnis.getParent() + "/MeineDatei.txt");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neueDatei2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File(verzeichnis.getParent() + "/MeineDatei2.txt");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(!neueDatei.exists())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neueDatei.createNewFile();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</a:t>
            </a:r>
            <a:r>
              <a:rPr lang="de-DE" altLang="de-DE" sz="1200" b="0">
                <a:latin typeface="Times New Roman" charset="0"/>
              </a:rPr>
              <a:t> 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(!neueDatei2.exists())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neueDatei.renameTo(neueDatei2);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(neueDatei2.exists())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neueDatei2.delete();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6477000" y="5638800"/>
            <a:ext cx="14478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Benennt eine bestehende Datei um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457200" y="5638800"/>
            <a:ext cx="13716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Legt eine neue Datei an</a:t>
            </a:r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3886200" y="5638800"/>
            <a:ext cx="13716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Löscht eine bestehende Datei</a:t>
            </a:r>
          </a:p>
        </p:txBody>
      </p:sp>
      <p:cxnSp>
        <p:nvCxnSpPr>
          <p:cNvPr id="82952" name="AutoShape 8"/>
          <p:cNvCxnSpPr>
            <a:cxnSpLocks noChangeShapeType="1"/>
            <a:stCxn id="82950" idx="0"/>
            <a:endCxn id="82955" idx="1"/>
          </p:cNvCxnSpPr>
          <p:nvPr/>
        </p:nvCxnSpPr>
        <p:spPr bwMode="auto">
          <a:xfrm rot="-5400000">
            <a:off x="533400" y="3733800"/>
            <a:ext cx="2514600" cy="12954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3" name="AutoShape 9"/>
          <p:cNvCxnSpPr>
            <a:cxnSpLocks noChangeShapeType="1"/>
            <a:stCxn id="82951" idx="1"/>
            <a:endCxn id="82957" idx="2"/>
          </p:cNvCxnSpPr>
          <p:nvPr/>
        </p:nvCxnSpPr>
        <p:spPr bwMode="auto">
          <a:xfrm rot="10800000">
            <a:off x="2628900" y="4800600"/>
            <a:ext cx="1257300" cy="1208088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54" name="AutoShape 10"/>
          <p:cNvCxnSpPr>
            <a:cxnSpLocks noChangeShapeType="1"/>
            <a:stCxn id="82949" idx="0"/>
            <a:endCxn id="82956" idx="3"/>
          </p:cNvCxnSpPr>
          <p:nvPr/>
        </p:nvCxnSpPr>
        <p:spPr bwMode="auto">
          <a:xfrm rot="5400000" flipH="1">
            <a:off x="4953000" y="3390900"/>
            <a:ext cx="1409700" cy="30861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2438400" y="3048000"/>
            <a:ext cx="1752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1981200" y="41148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1981200" y="4648200"/>
            <a:ext cx="1295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 flipH="1">
            <a:off x="4114800" y="29718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E5DFE6A-59AC-EF4C-9EDB-86E7D37C29B9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Ein- und Ausgabeströme in Java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Eingabestrom</a:t>
            </a:r>
          </a:p>
          <a:p>
            <a:pPr lvl="1" eaLnBrk="1" hangingPunct="1"/>
            <a:r>
              <a:rPr lang="de-DE" altLang="de-DE"/>
              <a:t>über Tastatur in Verbindung mit der Konsole</a:t>
            </a:r>
          </a:p>
          <a:p>
            <a:pPr lvl="1" eaLnBrk="1" hangingPunct="1"/>
            <a:r>
              <a:rPr lang="de-DE" altLang="de-DE"/>
              <a:t>aus existierenden Dateien</a:t>
            </a:r>
          </a:p>
          <a:p>
            <a:pPr lvl="1" eaLnBrk="1" hangingPunct="1"/>
            <a:r>
              <a:rPr lang="de-DE" altLang="de-DE"/>
              <a:t>wichtige Klassen</a:t>
            </a:r>
          </a:p>
          <a:p>
            <a:pPr lvl="2" eaLnBrk="1" hangingPunct="1"/>
            <a:r>
              <a:rPr lang="de-DE" altLang="de-DE"/>
              <a:t>Byte oder Byte-Arrays (InputStream)</a:t>
            </a:r>
          </a:p>
          <a:p>
            <a:pPr lvl="2" eaLnBrk="1" hangingPunct="1"/>
            <a:r>
              <a:rPr lang="de-DE" altLang="de-DE"/>
              <a:t>Zeichen oder Zeichen-Arrays (Reader)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Ausgabestrom</a:t>
            </a:r>
          </a:p>
          <a:p>
            <a:pPr lvl="1" eaLnBrk="1" hangingPunct="1"/>
            <a:r>
              <a:rPr lang="de-DE" altLang="de-DE"/>
              <a:t>auf die Konsole</a:t>
            </a:r>
          </a:p>
          <a:p>
            <a:pPr lvl="1" eaLnBrk="1" hangingPunct="1"/>
            <a:r>
              <a:rPr lang="de-DE" altLang="de-DE"/>
              <a:t>in existierende oder neue Dateien</a:t>
            </a:r>
          </a:p>
          <a:p>
            <a:pPr lvl="1" eaLnBrk="1" hangingPunct="1"/>
            <a:r>
              <a:rPr lang="de-DE" altLang="de-DE"/>
              <a:t>wichtige Klassen</a:t>
            </a:r>
          </a:p>
          <a:p>
            <a:pPr lvl="2" eaLnBrk="1" hangingPunct="1"/>
            <a:r>
              <a:rPr lang="de-DE" altLang="de-DE"/>
              <a:t>Byte oder Byte-Arrays (OutputStream)</a:t>
            </a:r>
          </a:p>
          <a:p>
            <a:pPr lvl="2" eaLnBrk="1" hangingPunct="1"/>
            <a:r>
              <a:rPr lang="de-DE" altLang="de-DE"/>
              <a:t>Zeichen oder Zeichen-Arrays (Writer)</a:t>
            </a:r>
          </a:p>
        </p:txBody>
      </p:sp>
      <p:pic>
        <p:nvPicPr>
          <p:cNvPr id="83973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343400"/>
            <a:ext cx="2362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4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429000"/>
            <a:ext cx="1293813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5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24000"/>
            <a:ext cx="2286000" cy="140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A900C115-A832-FF4C-B636-48EBF98F14A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499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Übersicht über wichtige Eingabeklassen</a:t>
            </a:r>
          </a:p>
        </p:txBody>
      </p:sp>
      <p:graphicFrame>
        <p:nvGraphicFramePr>
          <p:cNvPr id="216526" name="Group 1486"/>
          <p:cNvGraphicFramePr>
            <a:graphicFrameLocks noGrp="1"/>
          </p:cNvGraphicFramePr>
          <p:nvPr/>
        </p:nvGraphicFramePr>
        <p:xfrm>
          <a:off x="609600" y="1300163"/>
          <a:ext cx="7924800" cy="4869499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741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Byte-Stream-Klasse für die Eingabe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Zeichen-Stream-Klasse für die Eingabe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Beschreibung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InputStream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Abstrakte Klasse für Zeicheneingabe und Byte-Arrays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016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BufferedInputStream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BufferedReader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Puffert die Eingabe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397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LineNumberInputStream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LineNumberReader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Merkt sich Zeilennummern beim Lesen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41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ByteArrayInputStream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CharArrayReader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Liest Zeichen-Arrays oder Byte-Arrays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(keine Entsprechung)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InputStreamReader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Wandelt Byte-Stream in Zeichen-Stream um, Bindeglied zwischen Byte und Zeichen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FileInputStream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FileReader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Liest aus einer Datei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E661482-2E5B-1C4B-A39B-5ABB750DA4A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601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Übersicht über wichtige Ausgabeklassen</a:t>
            </a:r>
          </a:p>
        </p:txBody>
      </p:sp>
      <p:graphicFrame>
        <p:nvGraphicFramePr>
          <p:cNvPr id="217257" name="Group 1193"/>
          <p:cNvGraphicFramePr>
            <a:graphicFrameLocks noGrp="1"/>
          </p:cNvGraphicFramePr>
          <p:nvPr/>
        </p:nvGraphicFramePr>
        <p:xfrm>
          <a:off x="609600" y="1319213"/>
          <a:ext cx="7924800" cy="4393883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741363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Byte-Stream-Klasse für die Ausgabe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Zeichen-Stream-Klasse für die Ausgabe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Beschreibung</a:t>
                      </a:r>
                      <a:endParaRPr kumimoji="0" lang="de-DE" altLang="de-D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99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Writer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Abstrakte Klasse für Zeichenausgabe oder Byte-Ausgabe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40163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BufferedOutputStream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BufferedWriter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Ausgabe des Puffers, nutzt passendes Zeilenendezeichen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397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ByteArrayOutputStream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CharArrayWriter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Schreibt Arrays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38188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(keine Entsprechung)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OutputStreamWriter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Übersetzt Zeichen-Stream in Byte-Stream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55600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FileOutputStream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FileWriter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2" charset="2"/>
                        <a:defRPr sz="14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90000"/>
                        <a:buFont typeface="Wingdings 3" charset="2"/>
                        <a:defRPr sz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de-DE" alt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Schreibt in eine Datei</a:t>
                      </a:r>
                      <a:endParaRPr kumimoji="0" lang="de-DE" alt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CE35C6C-3BE1-C544-AA6B-13C717079A5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Ein- und Ausgabe auf der Konsole</a:t>
            </a: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Vordefinierte In- und Outputstreams in der Klasse System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Besondere Stream-Klassen für Standardgeräte</a:t>
            </a:r>
          </a:p>
          <a:p>
            <a:pPr lvl="1" eaLnBrk="1" hangingPunct="1"/>
            <a:r>
              <a:rPr lang="de-DE" altLang="de-DE"/>
              <a:t>System.in für die Tastatur</a:t>
            </a:r>
          </a:p>
          <a:p>
            <a:pPr lvl="2" eaLnBrk="1" hangingPunct="1"/>
            <a:r>
              <a:rPr lang="de-DE" altLang="de-DE"/>
              <a:t>Vom Typ BufferedInputStream</a:t>
            </a:r>
          </a:p>
          <a:p>
            <a:pPr lvl="2" eaLnBrk="1" hangingPunct="1"/>
            <a:r>
              <a:rPr lang="de-DE" altLang="de-DE"/>
              <a:t>Vorsicht: Checked Exception</a:t>
            </a:r>
          </a:p>
          <a:p>
            <a:pPr lvl="1" eaLnBrk="1" hangingPunct="1"/>
            <a:r>
              <a:rPr lang="de-DE" altLang="de-DE"/>
              <a:t>System.out für den Monitor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Werden automatisch beim Laden von Klassen erzeugt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Besonderer Output-Stream System.err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617D6623-14C1-E14F-900E-6B178F5523C8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Ausgaben auf die Konsole mit System.out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2 Möglichkeiten der Ausgabe</a:t>
            </a:r>
          </a:p>
          <a:p>
            <a:pPr lvl="1" eaLnBrk="1" hangingPunct="1"/>
            <a:r>
              <a:rPr lang="de-DE" altLang="de-DE"/>
              <a:t>System.out.print(parameter); ohne Zeilenumbruch</a:t>
            </a:r>
          </a:p>
          <a:p>
            <a:pPr lvl="1" eaLnBrk="1" hangingPunct="1"/>
            <a:r>
              <a:rPr lang="de-DE" altLang="de-DE"/>
              <a:t>System.out.println(); mit Zeilenumbruch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print() und println() sind überladen für</a:t>
            </a:r>
          </a:p>
          <a:p>
            <a:pPr lvl="1" eaLnBrk="1" hangingPunct="1"/>
            <a:r>
              <a:rPr lang="de-DE" altLang="de-DE"/>
              <a:t>elementare Datentypen</a:t>
            </a:r>
          </a:p>
          <a:p>
            <a:pPr lvl="1" eaLnBrk="1" hangingPunct="1"/>
            <a:r>
              <a:rPr lang="de-DE" altLang="de-DE"/>
              <a:t>Argumente der Klasse String</a:t>
            </a:r>
          </a:p>
          <a:p>
            <a:pPr lvl="1" eaLnBrk="1" hangingPunct="1"/>
            <a:r>
              <a:rPr lang="de-DE" altLang="de-DE"/>
              <a:t>Argumente der Klasse Object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Konvertierung der Übergabeparameter</a:t>
            </a:r>
          </a:p>
          <a:p>
            <a:pPr lvl="1" eaLnBrk="1" hangingPunct="1"/>
            <a:r>
              <a:rPr lang="de-DE" altLang="de-DE"/>
              <a:t>Parameter werden in einen String konvertiert</a:t>
            </a:r>
          </a:p>
          <a:p>
            <a:pPr lvl="1" eaLnBrk="1" hangingPunct="1"/>
            <a:r>
              <a:rPr lang="de-DE" altLang="de-DE"/>
              <a:t>Konvertierung durch impliziten Aufruf der Methode toString()</a:t>
            </a:r>
          </a:p>
        </p:txBody>
      </p:sp>
      <p:pic>
        <p:nvPicPr>
          <p:cNvPr id="8806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78075"/>
            <a:ext cx="28194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1499CADF-234F-2744-A27D-03A311BF4A9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8909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Die Methode toString() überschreiben</a:t>
            </a:r>
          </a:p>
        </p:txBody>
      </p:sp>
      <p:sp>
        <p:nvSpPr>
          <p:cNvPr id="89092" name="Text Box 1036"/>
          <p:cNvSpPr txBox="1">
            <a:spLocks noChangeArrowheads="1"/>
          </p:cNvSpPr>
          <p:nvPr/>
        </p:nvSpPr>
        <p:spPr bwMode="auto">
          <a:xfrm>
            <a:off x="457200" y="1143000"/>
            <a:ext cx="4343400" cy="1927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DemoToString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private int </a:t>
            </a:r>
            <a:r>
              <a:rPr lang="de-DE" altLang="de-DE" sz="1200" b="0">
                <a:latin typeface="Times New Roman" charset="0"/>
              </a:rPr>
              <a:t>zahl = 10;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</a:t>
            </a:r>
            <a:r>
              <a:rPr lang="de-DE" altLang="de-DE" sz="1200" b="0">
                <a:latin typeface="Times New Roman" charset="0"/>
              </a:rPr>
              <a:t>String toString()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return </a:t>
            </a:r>
            <a:r>
              <a:rPr lang="de-DE" altLang="de-DE" sz="1200">
                <a:latin typeface="Times New Roman" charset="0"/>
              </a:rPr>
              <a:t>super.</a:t>
            </a:r>
            <a:r>
              <a:rPr lang="de-DE" altLang="de-DE" sz="1200" b="0">
                <a:latin typeface="Times New Roman" charset="0"/>
              </a:rPr>
              <a:t>toString() + " Hallo Welt " + zahl;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 </a:t>
            </a:r>
            <a:r>
              <a:rPr lang="de-DE" altLang="de-DE" sz="1200" b="0">
                <a:latin typeface="Times New Roman" charset="0"/>
              </a:rPr>
              <a:t>setZahl(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zahl)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this.</a:t>
            </a:r>
            <a:r>
              <a:rPr lang="de-DE" altLang="de-DE" sz="1200" b="0">
                <a:latin typeface="Times New Roman" charset="0"/>
              </a:rPr>
              <a:t>zahl = zahl;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89093" name="Text Box 1047"/>
          <p:cNvSpPr txBox="1">
            <a:spLocks noChangeArrowheads="1"/>
          </p:cNvSpPr>
          <p:nvPr/>
        </p:nvSpPr>
        <p:spPr bwMode="auto">
          <a:xfrm>
            <a:off x="3048000" y="2282825"/>
            <a:ext cx="4343400" cy="192722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DemoToStringDemo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DemoToString test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DemoToString();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System.out.println(test);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test.setZahl(20);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System.out.println(test);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89094" name="Text Box 1046"/>
          <p:cNvSpPr txBox="1">
            <a:spLocks noChangeArrowheads="1"/>
          </p:cNvSpPr>
          <p:nvPr/>
        </p:nvSpPr>
        <p:spPr bwMode="auto">
          <a:xfrm>
            <a:off x="914400" y="4191000"/>
            <a:ext cx="5181600" cy="46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prog2.demos.inout.io.DemoToString@360be0 Hallo Welt 10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prog2.demos.inout.io.DemoToString@360be0 Hallo Welt 20</a:t>
            </a:r>
          </a:p>
        </p:txBody>
      </p:sp>
      <p:sp>
        <p:nvSpPr>
          <p:cNvPr id="89095" name="Text Box 1037"/>
          <p:cNvSpPr txBox="1">
            <a:spLocks noChangeArrowheads="1"/>
          </p:cNvSpPr>
          <p:nvPr/>
        </p:nvSpPr>
        <p:spPr bwMode="auto">
          <a:xfrm>
            <a:off x="533400" y="5334000"/>
            <a:ext cx="16764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Es wird implizit die Methode toString aufgerufen</a:t>
            </a:r>
          </a:p>
        </p:txBody>
      </p:sp>
      <p:sp>
        <p:nvSpPr>
          <p:cNvPr id="89096" name="Text Box 1038"/>
          <p:cNvSpPr txBox="1">
            <a:spLocks noChangeArrowheads="1"/>
          </p:cNvSpPr>
          <p:nvPr/>
        </p:nvSpPr>
        <p:spPr bwMode="auto">
          <a:xfrm>
            <a:off x="6629400" y="5334000"/>
            <a:ext cx="17526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Überschreibt die Methode toString() der Klasse Object</a:t>
            </a:r>
          </a:p>
        </p:txBody>
      </p:sp>
      <p:cxnSp>
        <p:nvCxnSpPr>
          <p:cNvPr id="89097" name="AutoShape 1040"/>
          <p:cNvCxnSpPr>
            <a:cxnSpLocks noChangeShapeType="1"/>
            <a:stCxn id="89096" idx="3"/>
            <a:endCxn id="89099" idx="3"/>
          </p:cNvCxnSpPr>
          <p:nvPr/>
        </p:nvCxnSpPr>
        <p:spPr bwMode="auto">
          <a:xfrm flipH="1" flipV="1">
            <a:off x="2590800" y="1828800"/>
            <a:ext cx="5791200" cy="3875088"/>
          </a:xfrm>
          <a:prstGeom prst="bentConnector3">
            <a:avLst>
              <a:gd name="adj1" fmla="val -3949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098" name="AutoShape 1042"/>
          <p:cNvCxnSpPr>
            <a:cxnSpLocks noChangeShapeType="1"/>
            <a:stCxn id="89095" idx="1"/>
            <a:endCxn id="89100" idx="1"/>
          </p:cNvCxnSpPr>
          <p:nvPr/>
        </p:nvCxnSpPr>
        <p:spPr bwMode="auto">
          <a:xfrm rot="10800000" flipH="1">
            <a:off x="533400" y="3352800"/>
            <a:ext cx="3505200" cy="2351088"/>
          </a:xfrm>
          <a:prstGeom prst="bentConnector3">
            <a:avLst>
              <a:gd name="adj1" fmla="val -6523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099" name="Rectangle 1043"/>
          <p:cNvSpPr>
            <a:spLocks noChangeArrowheads="1"/>
          </p:cNvSpPr>
          <p:nvPr/>
        </p:nvSpPr>
        <p:spPr bwMode="auto">
          <a:xfrm>
            <a:off x="990600" y="1752600"/>
            <a:ext cx="1600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9100" name="Rectangle 1044"/>
          <p:cNvSpPr>
            <a:spLocks noChangeArrowheads="1"/>
          </p:cNvSpPr>
          <p:nvPr/>
        </p:nvSpPr>
        <p:spPr bwMode="auto">
          <a:xfrm>
            <a:off x="4038600" y="3276600"/>
            <a:ext cx="152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89101" name="Rectangle 1048"/>
          <p:cNvSpPr>
            <a:spLocks noChangeArrowheads="1"/>
          </p:cNvSpPr>
          <p:nvPr/>
        </p:nvSpPr>
        <p:spPr bwMode="auto">
          <a:xfrm>
            <a:off x="4038600" y="3657600"/>
            <a:ext cx="1524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89102" name="AutoShape 1049"/>
          <p:cNvCxnSpPr>
            <a:cxnSpLocks noChangeShapeType="1"/>
            <a:stCxn id="89095" idx="1"/>
            <a:endCxn id="89101" idx="1"/>
          </p:cNvCxnSpPr>
          <p:nvPr/>
        </p:nvCxnSpPr>
        <p:spPr bwMode="auto">
          <a:xfrm rot="10800000" flipH="1">
            <a:off x="533400" y="3733800"/>
            <a:ext cx="3505200" cy="1970088"/>
          </a:xfrm>
          <a:prstGeom prst="bentConnector3">
            <a:avLst>
              <a:gd name="adj1" fmla="val -6523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3" name="Text Box 1050"/>
          <p:cNvSpPr txBox="1">
            <a:spLocks noChangeArrowheads="1"/>
          </p:cNvSpPr>
          <p:nvPr/>
        </p:nvSpPr>
        <p:spPr bwMode="auto">
          <a:xfrm>
            <a:off x="4343400" y="5334000"/>
            <a:ext cx="19812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Ruft zunächst die Methode toString() der Superklasse Object</a:t>
            </a:r>
          </a:p>
        </p:txBody>
      </p:sp>
      <p:cxnSp>
        <p:nvCxnSpPr>
          <p:cNvPr id="89104" name="AutoShape 1051"/>
          <p:cNvCxnSpPr>
            <a:cxnSpLocks noChangeShapeType="1"/>
            <a:stCxn id="89103" idx="0"/>
            <a:endCxn id="89105" idx="3"/>
          </p:cNvCxnSpPr>
          <p:nvPr/>
        </p:nvCxnSpPr>
        <p:spPr bwMode="auto">
          <a:xfrm rot="5400000" flipH="1">
            <a:off x="3219450" y="3219450"/>
            <a:ext cx="3314700" cy="914400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9105" name="Rectangle 1052"/>
          <p:cNvSpPr>
            <a:spLocks noChangeArrowheads="1"/>
          </p:cNvSpPr>
          <p:nvPr/>
        </p:nvSpPr>
        <p:spPr bwMode="auto">
          <a:xfrm>
            <a:off x="1447800" y="1905000"/>
            <a:ext cx="2971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BA2BCBA-C428-A140-80EB-9CCE04E2D75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Eingaben über die Konsole mit System.in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5702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java.io.IOException;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EingabeTastatur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byte</a:t>
            </a:r>
            <a:r>
              <a:rPr lang="de-DE" altLang="de-DE" sz="1200" b="0">
                <a:latin typeface="Times New Roman" charset="0"/>
              </a:rPr>
              <a:t>[] eingabe = </a:t>
            </a:r>
            <a:r>
              <a:rPr lang="de-DE" altLang="de-DE" sz="1200">
                <a:latin typeface="Times New Roman" charset="0"/>
              </a:rPr>
              <a:t>new byte</a:t>
            </a:r>
            <a:r>
              <a:rPr lang="de-DE" altLang="de-DE" sz="1200" b="0">
                <a:latin typeface="Times New Roman" charset="0"/>
              </a:rPr>
              <a:t>[255];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System.out.println("Geben Sie einen Text ein:");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System.in.read(eingabe, 0, 255);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System.out.println(eingabe);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String(eingabe));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943600" y="5410200"/>
            <a:ext cx="19812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Es werden maximal 255 Zeichen von der Konsole gelesen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5240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Erzeugt eine Eingabevariable</a:t>
            </a:r>
          </a:p>
        </p:txBody>
      </p:sp>
      <p:sp>
        <p:nvSpPr>
          <p:cNvPr id="90119" name="Text Box 7"/>
          <p:cNvSpPr txBox="1">
            <a:spLocks noChangeArrowheads="1"/>
          </p:cNvSpPr>
          <p:nvPr/>
        </p:nvSpPr>
        <p:spPr bwMode="auto">
          <a:xfrm>
            <a:off x="3581400" y="5410200"/>
            <a:ext cx="13716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Fängt eine mögliche IOException</a:t>
            </a:r>
          </a:p>
        </p:txBody>
      </p:sp>
      <p:cxnSp>
        <p:nvCxnSpPr>
          <p:cNvPr id="90120" name="AutoShape 8"/>
          <p:cNvCxnSpPr>
            <a:cxnSpLocks noChangeShapeType="1"/>
            <a:stCxn id="90118" idx="0"/>
            <a:endCxn id="90123" idx="1"/>
          </p:cNvCxnSpPr>
          <p:nvPr/>
        </p:nvCxnSpPr>
        <p:spPr bwMode="auto">
          <a:xfrm rot="-5400000">
            <a:off x="-171450" y="3790950"/>
            <a:ext cx="3009900" cy="2286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1" name="AutoShape 9"/>
          <p:cNvCxnSpPr>
            <a:cxnSpLocks noChangeShapeType="1"/>
            <a:stCxn id="90119" idx="0"/>
            <a:endCxn id="90125" idx="3"/>
          </p:cNvCxnSpPr>
          <p:nvPr/>
        </p:nvCxnSpPr>
        <p:spPr bwMode="auto">
          <a:xfrm rot="5400000" flipH="1">
            <a:off x="2590800" y="3733800"/>
            <a:ext cx="2133600" cy="1219200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122" name="AutoShape 10"/>
          <p:cNvCxnSpPr>
            <a:cxnSpLocks noChangeShapeType="1"/>
            <a:stCxn id="90117" idx="0"/>
            <a:endCxn id="90124" idx="3"/>
          </p:cNvCxnSpPr>
          <p:nvPr/>
        </p:nvCxnSpPr>
        <p:spPr bwMode="auto">
          <a:xfrm rot="5400000" flipH="1">
            <a:off x="4305300" y="2781300"/>
            <a:ext cx="2286000" cy="29718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1447800" y="2286000"/>
            <a:ext cx="2133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0124" name="Rectangle 12"/>
          <p:cNvSpPr>
            <a:spLocks noChangeArrowheads="1"/>
          </p:cNvSpPr>
          <p:nvPr/>
        </p:nvSpPr>
        <p:spPr bwMode="auto">
          <a:xfrm>
            <a:off x="1981200" y="3048000"/>
            <a:ext cx="1981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1981200" y="3200400"/>
            <a:ext cx="1066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5715000" y="1524000"/>
            <a:ext cx="2514600" cy="1014413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Geben Sie einen Text ein:</a:t>
            </a:r>
          </a:p>
          <a:p>
            <a:pPr algn="l" eaLnBrk="1" hangingPunct="1"/>
            <a:r>
              <a:rPr lang="de-DE" altLang="de-DE" sz="1200" b="0">
                <a:solidFill>
                  <a:srgbClr val="00C87D"/>
                </a:solidFill>
                <a:latin typeface="Courier New" charset="0"/>
              </a:rPr>
              <a:t>Hallo 12345</a:t>
            </a:r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[B@45a877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Hallo 12345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…</a:t>
            </a:r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7ED1077-BDA9-0D47-B91B-5DBBD2D23F7A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Eingaben über die Konsole mit System.in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752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java.io.*;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EingabeTastaturString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InputStreamReader strRead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InputStreamReader(System.in);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BufferedReader bufString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BufferedReader(strRead);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String eingabe = "";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System.out.println("Geben Sie Ihren Text ein: 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eingabe = bufString.readLine();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String(eingabe));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6248400" y="5410200"/>
            <a:ext cx="16764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Puffert die Zeicheneingabe des Input-Streams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7526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Wandelt den Byte-Stream in Zeichen-Stream um</a:t>
            </a:r>
          </a:p>
        </p:txBody>
      </p:sp>
      <p:sp>
        <p:nvSpPr>
          <p:cNvPr id="91143" name="Text Box 7"/>
          <p:cNvSpPr txBox="1">
            <a:spLocks noChangeArrowheads="1"/>
          </p:cNvSpPr>
          <p:nvPr/>
        </p:nvSpPr>
        <p:spPr bwMode="auto">
          <a:xfrm>
            <a:off x="3886200" y="5410200"/>
            <a:ext cx="13716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Fängt eine mögliche IOException</a:t>
            </a:r>
          </a:p>
        </p:txBody>
      </p:sp>
      <p:cxnSp>
        <p:nvCxnSpPr>
          <p:cNvPr id="91144" name="AutoShape 8"/>
          <p:cNvCxnSpPr>
            <a:cxnSpLocks noChangeShapeType="1"/>
            <a:stCxn id="91142" idx="0"/>
            <a:endCxn id="91147" idx="1"/>
          </p:cNvCxnSpPr>
          <p:nvPr/>
        </p:nvCxnSpPr>
        <p:spPr bwMode="auto">
          <a:xfrm rot="-5400000">
            <a:off x="-114300" y="3848100"/>
            <a:ext cx="3009900" cy="1143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5" name="AutoShape 9"/>
          <p:cNvCxnSpPr>
            <a:cxnSpLocks noChangeShapeType="1"/>
            <a:stCxn id="91143" idx="0"/>
            <a:endCxn id="91149" idx="3"/>
          </p:cNvCxnSpPr>
          <p:nvPr/>
        </p:nvCxnSpPr>
        <p:spPr bwMode="auto">
          <a:xfrm rot="5400000" flipH="1">
            <a:off x="2971800" y="3810000"/>
            <a:ext cx="1752600" cy="1447800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146" name="AutoShape 10"/>
          <p:cNvCxnSpPr>
            <a:cxnSpLocks noChangeShapeType="1"/>
            <a:stCxn id="91141" idx="0"/>
            <a:endCxn id="91148" idx="3"/>
          </p:cNvCxnSpPr>
          <p:nvPr/>
        </p:nvCxnSpPr>
        <p:spPr bwMode="auto">
          <a:xfrm rot="5400000" flipH="1">
            <a:off x="4667250" y="2990850"/>
            <a:ext cx="2857500" cy="19812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147" name="Rectangle 11"/>
          <p:cNvSpPr>
            <a:spLocks noChangeArrowheads="1"/>
          </p:cNvSpPr>
          <p:nvPr/>
        </p:nvSpPr>
        <p:spPr bwMode="auto">
          <a:xfrm>
            <a:off x="1447800" y="2286000"/>
            <a:ext cx="419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1524000" y="2438400"/>
            <a:ext cx="3581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1981200" y="3581400"/>
            <a:ext cx="1143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1150" name="Text Box 14"/>
          <p:cNvSpPr txBox="1">
            <a:spLocks noChangeArrowheads="1"/>
          </p:cNvSpPr>
          <p:nvPr/>
        </p:nvSpPr>
        <p:spPr bwMode="auto">
          <a:xfrm>
            <a:off x="5715000" y="1524000"/>
            <a:ext cx="2514600" cy="6492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Geben Sie Ihren Text ein: </a:t>
            </a:r>
          </a:p>
          <a:p>
            <a:pPr algn="l" eaLnBrk="1" hangingPunct="1"/>
            <a:r>
              <a:rPr lang="de-DE" altLang="de-DE" sz="1200" b="0">
                <a:solidFill>
                  <a:srgbClr val="00C87D"/>
                </a:solidFill>
                <a:latin typeface="Courier New" charset="0"/>
              </a:rPr>
              <a:t>12345 Hallo</a:t>
            </a:r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12345 Hallo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DFA7C80-8A55-B541-8280-6E9ED2932D0D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89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Fortgeschrittener Umgang mit Dateien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Lesen aus Dateien</a:t>
            </a:r>
          </a:p>
          <a:p>
            <a:pPr lvl="1" eaLnBrk="1" hangingPunct="1"/>
            <a:r>
              <a:rPr lang="de-DE" altLang="de-DE"/>
              <a:t>aus einfachen Textdateien</a:t>
            </a:r>
          </a:p>
          <a:p>
            <a:pPr lvl="2" eaLnBrk="1" hangingPunct="1"/>
            <a:r>
              <a:rPr lang="de-DE" altLang="de-DE"/>
              <a:t>Öffnen der Datei über Objekte der Klasse FileReader</a:t>
            </a:r>
          </a:p>
          <a:p>
            <a:pPr lvl="2" eaLnBrk="1" hangingPunct="1"/>
            <a:r>
              <a:rPr lang="de-DE" altLang="de-DE"/>
              <a:t>Pufferung der gelesenen Daten im BufferedReader</a:t>
            </a:r>
          </a:p>
          <a:p>
            <a:pPr lvl="1" eaLnBrk="1" hangingPunct="1"/>
            <a:r>
              <a:rPr lang="de-DE" altLang="de-DE"/>
              <a:t>aus beliebigen Dateien</a:t>
            </a:r>
          </a:p>
          <a:p>
            <a:pPr lvl="2" eaLnBrk="1" hangingPunct="1"/>
            <a:r>
              <a:rPr lang="de-DE" altLang="de-DE"/>
              <a:t>Öffnen der Datei über Objekte der Klasse FileInputStream</a:t>
            </a:r>
          </a:p>
          <a:p>
            <a:pPr lvl="2" eaLnBrk="1" hangingPunct="1"/>
            <a:r>
              <a:rPr lang="de-DE" altLang="de-DE"/>
              <a:t>mögliche Pufferung in Objekten der Klasse BufferedInputStream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Schreiben in Dateien</a:t>
            </a:r>
          </a:p>
          <a:p>
            <a:pPr lvl="1" eaLnBrk="1" hangingPunct="1"/>
            <a:r>
              <a:rPr lang="de-DE" altLang="de-DE"/>
              <a:t>in einfache Textdateien</a:t>
            </a:r>
          </a:p>
          <a:p>
            <a:pPr lvl="2" eaLnBrk="1" hangingPunct="1"/>
            <a:r>
              <a:rPr lang="de-DE" altLang="de-DE"/>
              <a:t>Schreiben von Strings über Objekte der Klasse FileWriter</a:t>
            </a:r>
          </a:p>
          <a:p>
            <a:pPr lvl="1" eaLnBrk="1" hangingPunct="1"/>
            <a:r>
              <a:rPr lang="de-DE" altLang="de-DE"/>
              <a:t>in beliebige Dateien</a:t>
            </a:r>
          </a:p>
          <a:p>
            <a:pPr lvl="2" eaLnBrk="1" hangingPunct="1"/>
            <a:r>
              <a:rPr lang="de-DE" altLang="de-DE"/>
              <a:t>Schreiben von Daten über Objekte der Klasse FileOutputStream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63C8AF50-7685-F94E-944B-655E153B20A1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Ausnahmen explizit auslösen und weitergeben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5467350" cy="284003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public class</a:t>
            </a:r>
            <a:r>
              <a:rPr lang="de-DE" altLang="de-DE" sz="1200" b="0">
                <a:latin typeface="Times New Roman" charset="0"/>
              </a:rPr>
              <a:t> Auto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void</a:t>
            </a:r>
            <a:r>
              <a:rPr lang="de-DE" altLang="de-DE" sz="1200" b="0">
                <a:latin typeface="Times New Roman" charset="0"/>
              </a:rPr>
              <a:t> fahren() </a:t>
            </a:r>
            <a:r>
              <a:rPr lang="de-DE" altLang="de-DE" sz="1200">
                <a:latin typeface="Times New Roman" charset="0"/>
              </a:rPr>
              <a:t>throws</a:t>
            </a:r>
            <a:r>
              <a:rPr lang="de-DE" altLang="de-DE" sz="1200" b="0">
                <a:latin typeface="Times New Roman" charset="0"/>
              </a:rPr>
              <a:t> TankLeer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while</a:t>
            </a:r>
            <a:r>
              <a:rPr lang="de-DE" altLang="de-DE" sz="1200" b="0">
                <a:latin typeface="Times New Roman" charset="0"/>
              </a:rPr>
              <a:t> 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if</a:t>
            </a:r>
            <a:r>
              <a:rPr lang="de-DE" altLang="de-DE" sz="1200" b="0">
                <a:latin typeface="Times New Roman" charset="0"/>
              </a:rPr>
              <a:t> (fuel &gt; 0)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fuel -= 6;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tagesKM += 100;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kmCount += 100;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else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</a:t>
            </a:r>
            <a:r>
              <a:rPr lang="de-DE" altLang="de-DE" sz="1200">
                <a:latin typeface="Times New Roman" charset="0"/>
              </a:rPr>
              <a:t>throw new </a:t>
            </a:r>
            <a:r>
              <a:rPr lang="de-DE" altLang="de-DE" sz="1200" b="0">
                <a:latin typeface="Times New Roman" charset="0"/>
              </a:rPr>
              <a:t>TankLeer(tagesKM);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2293" name="AutoShape 6"/>
          <p:cNvSpPr>
            <a:spLocks noChangeArrowheads="1"/>
          </p:cNvSpPr>
          <p:nvPr/>
        </p:nvSpPr>
        <p:spPr bwMode="auto">
          <a:xfrm flipH="1">
            <a:off x="4648200" y="33528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294" name="AutoShape 7"/>
          <p:cNvSpPr>
            <a:spLocks noChangeArrowheads="1"/>
          </p:cNvSpPr>
          <p:nvPr/>
        </p:nvSpPr>
        <p:spPr bwMode="auto">
          <a:xfrm flipH="1">
            <a:off x="3733800" y="2057400"/>
            <a:ext cx="304800" cy="304800"/>
          </a:xfrm>
          <a:prstGeom prst="lightningBolt">
            <a:avLst/>
          </a:prstGeom>
          <a:gradFill rotWithShape="0">
            <a:gsLst>
              <a:gs pos="0">
                <a:srgbClr val="FFFF00"/>
              </a:gs>
              <a:gs pos="100000">
                <a:srgbClr val="FF9933"/>
              </a:gs>
            </a:gsLst>
            <a:path path="rect">
              <a:fillToRect l="50000" t="50000" r="50000" b="50000"/>
            </a:path>
          </a:gra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2295" name="Text Box 8"/>
          <p:cNvSpPr txBox="1">
            <a:spLocks noChangeArrowheads="1"/>
          </p:cNvSpPr>
          <p:nvPr/>
        </p:nvSpPr>
        <p:spPr bwMode="auto">
          <a:xfrm>
            <a:off x="1905000" y="5029200"/>
            <a:ext cx="18288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Auslösen einer Ausnahme mit </a:t>
            </a:r>
            <a:r>
              <a:rPr lang="de-DE" altLang="de-DE" sz="1400" b="0" i="1">
                <a:solidFill>
                  <a:srgbClr val="0000FF"/>
                </a:solidFill>
              </a:rPr>
              <a:t>throw</a:t>
            </a:r>
          </a:p>
        </p:txBody>
      </p:sp>
      <p:sp>
        <p:nvSpPr>
          <p:cNvPr id="12296" name="Text Box 9"/>
          <p:cNvSpPr txBox="1">
            <a:spLocks noChangeArrowheads="1"/>
          </p:cNvSpPr>
          <p:nvPr/>
        </p:nvSpPr>
        <p:spPr bwMode="auto">
          <a:xfrm>
            <a:off x="6629400" y="3200400"/>
            <a:ext cx="19812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Im Ausnahmefall erfolgt die Weitergabe an den Aufrufer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V="1">
            <a:off x="2819400" y="3581400"/>
            <a:ext cx="0" cy="1447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 flipH="1">
            <a:off x="4114800" y="2216150"/>
            <a:ext cx="2514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4114800" y="5029200"/>
            <a:ext cx="19050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Erzeugt ein Objekt der Klasse </a:t>
            </a:r>
            <a:r>
              <a:rPr lang="de-DE" altLang="de-DE" sz="1400" b="0" i="1">
                <a:solidFill>
                  <a:srgbClr val="0000FF"/>
                </a:solidFill>
              </a:rPr>
              <a:t>TankLeer</a:t>
            </a:r>
          </a:p>
        </p:txBody>
      </p:sp>
      <p:cxnSp>
        <p:nvCxnSpPr>
          <p:cNvPr id="12300" name="AutoShape 13"/>
          <p:cNvCxnSpPr>
            <a:cxnSpLocks noChangeShapeType="1"/>
            <a:stCxn id="12295" idx="3"/>
            <a:endCxn id="12299" idx="1"/>
          </p:cNvCxnSpPr>
          <p:nvPr/>
        </p:nvCxnSpPr>
        <p:spPr bwMode="auto">
          <a:xfrm>
            <a:off x="3733800" y="5292725"/>
            <a:ext cx="381000" cy="0"/>
          </a:xfrm>
          <a:prstGeom prst="straightConnector1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1" name="Text Box 14"/>
          <p:cNvSpPr txBox="1">
            <a:spLocks noChangeArrowheads="1"/>
          </p:cNvSpPr>
          <p:nvPr/>
        </p:nvSpPr>
        <p:spPr bwMode="auto">
          <a:xfrm>
            <a:off x="6629400" y="1905000"/>
            <a:ext cx="19812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FF0000"/>
                </a:solidFill>
              </a:rPr>
              <a:t>throws</a:t>
            </a:r>
            <a:r>
              <a:rPr lang="de-DE" altLang="de-DE" sz="1400" b="0">
                <a:solidFill>
                  <a:srgbClr val="FF0000"/>
                </a:solidFill>
              </a:rPr>
              <a:t> definiert alle Ausnahmen, die Auftreten können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cxnSp>
        <p:nvCxnSpPr>
          <p:cNvPr id="12302" name="AutoShape 15"/>
          <p:cNvCxnSpPr>
            <a:cxnSpLocks noChangeShapeType="1"/>
            <a:stCxn id="12296" idx="0"/>
            <a:endCxn id="12301" idx="2"/>
          </p:cNvCxnSpPr>
          <p:nvPr/>
        </p:nvCxnSpPr>
        <p:spPr bwMode="auto">
          <a:xfrm flipV="1">
            <a:off x="7620000" y="2644775"/>
            <a:ext cx="0" cy="55562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6705600" y="5035550"/>
            <a:ext cx="1981200" cy="9525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Alternativ zu </a:t>
            </a:r>
            <a:r>
              <a:rPr lang="de-DE" altLang="de-DE" sz="1400" b="0" i="1">
                <a:solidFill>
                  <a:srgbClr val="008000"/>
                </a:solidFill>
              </a:rPr>
              <a:t>throws</a:t>
            </a:r>
            <a:r>
              <a:rPr lang="de-DE" altLang="de-DE" sz="1400" b="0">
                <a:solidFill>
                  <a:srgbClr val="008000"/>
                </a:solidFill>
              </a:rPr>
              <a:t> könnte die Ausnahme auch behandelt werden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12304" name="AutoShape 17"/>
          <p:cNvCxnSpPr>
            <a:cxnSpLocks noChangeShapeType="1"/>
            <a:stCxn id="12303" idx="1"/>
            <a:endCxn id="12293" idx="2"/>
          </p:cNvCxnSpPr>
          <p:nvPr/>
        </p:nvCxnSpPr>
        <p:spPr bwMode="auto">
          <a:xfrm rot="10800000">
            <a:off x="4891088" y="3489325"/>
            <a:ext cx="1814512" cy="2022475"/>
          </a:xfrm>
          <a:prstGeom prst="bentConnector3">
            <a:avLst>
              <a:gd name="adj1" fmla="val 20384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BD32C68-03D9-F448-9066-4C9EB0DDBAB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90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Lesen aus Textdateien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7528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java.io.*;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LesenAusDatei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datei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"\\DemoLesen.txt");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String text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String();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FileReader leser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FileReader(datei);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BufferedReader lesePuffer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BufferedReader(leser);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</a:t>
            </a:r>
            <a:r>
              <a:rPr lang="de-DE" altLang="de-DE" sz="1200">
                <a:latin typeface="Times New Roman" charset="0"/>
              </a:rPr>
              <a:t>for</a:t>
            </a:r>
            <a:r>
              <a:rPr lang="de-DE" altLang="de-DE" sz="1200" b="0">
                <a:latin typeface="Times New Roman" charset="0"/>
              </a:rPr>
              <a:t>(; text !=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 text = lesePuffer.readLine())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System.out.println(text);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(FileNotFoundException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</a:t>
            </a:r>
            <a:r>
              <a:rPr lang="de-DE" altLang="de-DE" sz="1200" b="0">
                <a:latin typeface="Times New Roman" charset="0"/>
              </a:rPr>
              <a:t> 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6248400" y="5410200"/>
            <a:ext cx="16764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Öffnet das File-Objekt zum Lesen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7526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Verweis auf die Quelldatei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733800" y="5410200"/>
            <a:ext cx="1524000" cy="52705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Lesepuffer für den FileReader</a:t>
            </a:r>
          </a:p>
        </p:txBody>
      </p:sp>
      <p:cxnSp>
        <p:nvCxnSpPr>
          <p:cNvPr id="93192" name="AutoShape 8"/>
          <p:cNvCxnSpPr>
            <a:cxnSpLocks noChangeShapeType="1"/>
            <a:stCxn id="93190" idx="0"/>
            <a:endCxn id="93195" idx="1"/>
          </p:cNvCxnSpPr>
          <p:nvPr/>
        </p:nvCxnSpPr>
        <p:spPr bwMode="auto">
          <a:xfrm rot="-5400000">
            <a:off x="-209550" y="3752850"/>
            <a:ext cx="3200400" cy="1143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3" name="AutoShape 9"/>
          <p:cNvCxnSpPr>
            <a:cxnSpLocks noChangeShapeType="1"/>
            <a:stCxn id="93191" idx="0"/>
            <a:endCxn id="93197" idx="3"/>
          </p:cNvCxnSpPr>
          <p:nvPr/>
        </p:nvCxnSpPr>
        <p:spPr bwMode="auto">
          <a:xfrm rot="-5400000">
            <a:off x="3752850" y="3676650"/>
            <a:ext cx="2476500" cy="990600"/>
          </a:xfrm>
          <a:prstGeom prst="bentConnector4">
            <a:avLst>
              <a:gd name="adj1" fmla="val 47694"/>
              <a:gd name="adj2" fmla="val 123079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94" name="AutoShape 10"/>
          <p:cNvCxnSpPr>
            <a:cxnSpLocks noChangeShapeType="1"/>
            <a:stCxn id="93189" idx="0"/>
            <a:endCxn id="93196" idx="3"/>
          </p:cNvCxnSpPr>
          <p:nvPr/>
        </p:nvCxnSpPr>
        <p:spPr bwMode="auto">
          <a:xfrm rot="5400000" flipH="1">
            <a:off x="4495800" y="2819400"/>
            <a:ext cx="2667000" cy="25146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447800" y="2133600"/>
            <a:ext cx="4191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1981200" y="2667000"/>
            <a:ext cx="2590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1981200" y="2819400"/>
            <a:ext cx="3505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4953000" y="609600"/>
            <a:ext cx="3962400" cy="137953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Dies ist ein Test zum Lesen aus Dateien.</a:t>
            </a:r>
          </a:p>
          <a:p>
            <a:pPr algn="l" eaLnBrk="1" hangingPunct="1"/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In dieser Datei können auch mehrere Zeilen enthalten sein.</a:t>
            </a:r>
          </a:p>
          <a:p>
            <a:pPr algn="l" eaLnBrk="1" hangingPunct="1"/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Ende der Demo !!!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693A467-4298-7341-AD7C-7EB899676366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91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Schreiben in Textdateien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4117975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java.io.*;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SchreibenInDatei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datei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"\\DemoLesen2.txt");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FileWriter schreiber = </a:t>
            </a:r>
            <a:r>
              <a:rPr lang="de-DE" altLang="de-DE" sz="1200">
                <a:latin typeface="Times New Roman" charset="0"/>
              </a:rPr>
              <a:t>null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FileWriter(datei);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datei.createNewFile();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schreiber.write("Dies ist eine Schreibdemo.");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schreiber.write("Es werden mehrere Zeilen geschrieben.");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</a:t>
            </a:r>
            <a:r>
              <a:rPr lang="de-DE" altLang="de-DE" sz="1200" b="0">
                <a:latin typeface="Times New Roman" charset="0"/>
              </a:rPr>
              <a:t> 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finally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schreiber.close();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248400" y="5410200"/>
            <a:ext cx="1676400" cy="7397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Öffnet das File-Objekt zum Schreiben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7526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Verweis auf die Zieldatei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3657600" y="5410200"/>
            <a:ext cx="17526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Nach dem Schreiben wird das File geschlossen</a:t>
            </a:r>
          </a:p>
        </p:txBody>
      </p:sp>
      <p:cxnSp>
        <p:nvCxnSpPr>
          <p:cNvPr id="94216" name="AutoShape 8"/>
          <p:cNvCxnSpPr>
            <a:cxnSpLocks noChangeShapeType="1"/>
            <a:stCxn id="94214" idx="0"/>
            <a:endCxn id="94219" idx="1"/>
          </p:cNvCxnSpPr>
          <p:nvPr/>
        </p:nvCxnSpPr>
        <p:spPr bwMode="auto">
          <a:xfrm rot="-5400000">
            <a:off x="-304800" y="3657600"/>
            <a:ext cx="3390900" cy="1143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17" name="AutoShape 9"/>
          <p:cNvCxnSpPr>
            <a:cxnSpLocks noChangeShapeType="1"/>
            <a:stCxn id="94215" idx="0"/>
            <a:endCxn id="94221" idx="3"/>
          </p:cNvCxnSpPr>
          <p:nvPr/>
        </p:nvCxnSpPr>
        <p:spPr bwMode="auto">
          <a:xfrm rot="5400000" flipH="1">
            <a:off x="3333750" y="4210050"/>
            <a:ext cx="1371600" cy="1028700"/>
          </a:xfrm>
          <a:prstGeom prst="bentConnector2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218" name="AutoShape 10"/>
          <p:cNvCxnSpPr>
            <a:cxnSpLocks noChangeShapeType="1"/>
            <a:stCxn id="94213" idx="0"/>
            <a:endCxn id="94220" idx="3"/>
          </p:cNvCxnSpPr>
          <p:nvPr/>
        </p:nvCxnSpPr>
        <p:spPr bwMode="auto">
          <a:xfrm rot="5400000" flipH="1">
            <a:off x="4171950" y="2495550"/>
            <a:ext cx="2857500" cy="29718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19" name="Rectangle 11"/>
          <p:cNvSpPr>
            <a:spLocks noChangeArrowheads="1"/>
          </p:cNvSpPr>
          <p:nvPr/>
        </p:nvSpPr>
        <p:spPr bwMode="auto">
          <a:xfrm>
            <a:off x="1447800" y="1905000"/>
            <a:ext cx="4191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1981200" y="2514600"/>
            <a:ext cx="21336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2438400" y="3962400"/>
            <a:ext cx="1066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94222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00125"/>
            <a:ext cx="51149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740CF75-8E4C-AD41-98B4-F29CA4C6A13A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92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305800" cy="739775"/>
          </a:xfrm>
        </p:spPr>
        <p:txBody>
          <a:bodyPr/>
          <a:lstStyle/>
          <a:p>
            <a:pPr eaLnBrk="1" hangingPunct="1"/>
            <a:r>
              <a:rPr lang="de-DE" altLang="de-DE"/>
              <a:t>Einfache Möglichkeit zum Kopieren von Dateien</a:t>
            </a: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467600" cy="5030788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</a:t>
            </a:r>
            <a:r>
              <a:rPr lang="de-DE" altLang="de-DE" sz="1200" b="0">
                <a:latin typeface="Times New Roman" charset="0"/>
              </a:rPr>
              <a:t> java.io.*;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DateiKopieren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quelle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"\\Eclipse.jpg");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ziel = </a:t>
            </a:r>
            <a:r>
              <a:rPr lang="de-DE" altLang="de-DE" sz="1200">
                <a:latin typeface="Times New Roman" charset="0"/>
              </a:rPr>
              <a:t>new</a:t>
            </a:r>
            <a:r>
              <a:rPr lang="de-DE" altLang="de-DE" sz="1200" b="0">
                <a:latin typeface="Times New Roman" charset="0"/>
              </a:rPr>
              <a:t> File(System.getProperty("user.dir") + "\\Eclipse2.jpg");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FileInputStream leser = null;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FileOutputStream schreiber = null;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byte</a:t>
            </a:r>
            <a:r>
              <a:rPr lang="de-DE" altLang="de-DE" sz="1200" b="0">
                <a:latin typeface="Times New Roman" charset="0"/>
              </a:rPr>
              <a:t>[] puffer = </a:t>
            </a:r>
            <a:r>
              <a:rPr lang="de-DE" altLang="de-DE" sz="1200">
                <a:latin typeface="Times New Roman" charset="0"/>
              </a:rPr>
              <a:t>new byte</a:t>
            </a:r>
            <a:r>
              <a:rPr lang="de-DE" altLang="de-DE" sz="1200" b="0">
                <a:latin typeface="Times New Roman" charset="0"/>
              </a:rPr>
              <a:t>[(int)quelle.length()];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leser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FileInputStream(quelle);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FileOutputStream(ziel);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schreiber.write(puffer, 0, leser.read(puffer));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(FileNotFoundException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finally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leser.close();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schreiber.close();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 </a:t>
            </a:r>
            <a:r>
              <a:rPr lang="de-DE" altLang="de-DE" sz="1200">
                <a:latin typeface="Times New Roman" charset="0"/>
              </a:rPr>
              <a:t>catch</a:t>
            </a:r>
            <a:r>
              <a:rPr lang="de-DE" altLang="de-DE" sz="1200" b="0">
                <a:latin typeface="Times New Roman" charset="0"/>
              </a:rPr>
              <a:t> 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889DBC97-46AF-2246-A45C-9E50DB70C21F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93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Kopieren von Dateien über Puffer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457200" y="1066800"/>
            <a:ext cx="7467600" cy="521335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java.io.*;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DateiKopierenMitPuffer2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final int </a:t>
            </a:r>
            <a:r>
              <a:rPr lang="de-DE" altLang="de-DE" sz="1200" b="0">
                <a:latin typeface="Times New Roman" charset="0"/>
              </a:rPr>
              <a:t>BUF_SIZE = 1;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File quelle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"/Eclipse.jpg");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i = 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int </a:t>
            </a:r>
            <a:r>
              <a:rPr lang="de-DE" altLang="de-DE" sz="1200" b="0">
                <a:latin typeface="Times New Roman" charset="0"/>
              </a:rPr>
              <a:t>puffer = 0;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byte</a:t>
            </a:r>
            <a:r>
              <a:rPr lang="de-DE" altLang="de-DE" sz="1200" b="0">
                <a:latin typeface="Times New Roman" charset="0"/>
              </a:rPr>
              <a:t>[] buffer = </a:t>
            </a:r>
            <a:r>
              <a:rPr lang="de-DE" altLang="de-DE" sz="1200">
                <a:latin typeface="Times New Roman" charset="0"/>
              </a:rPr>
              <a:t>new byte</a:t>
            </a:r>
            <a:r>
              <a:rPr lang="de-DE" altLang="de-DE" sz="1200" b="0">
                <a:latin typeface="Times New Roman" charset="0"/>
              </a:rPr>
              <a:t>[BUF_SIZE];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leser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FileInputStream(quelle);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schreiber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FileOutputStream(ziel);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while </a:t>
            </a:r>
            <a:r>
              <a:rPr lang="de-DE" altLang="de-DE" sz="1200" b="0">
                <a:latin typeface="Times New Roman" charset="0"/>
              </a:rPr>
              <a:t>(</a:t>
            </a:r>
            <a:r>
              <a:rPr lang="de-DE" altLang="de-DE" sz="1200">
                <a:latin typeface="Times New Roman" charset="0"/>
              </a:rPr>
              <a:t>true</a:t>
            </a:r>
            <a:r>
              <a:rPr lang="de-DE" altLang="de-DE" sz="1200" b="0">
                <a:latin typeface="Times New Roman" charset="0"/>
              </a:rPr>
              <a:t>){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puffer = leser.read(buffer, i, BUF_SIZE);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</a:t>
            </a:r>
            <a:r>
              <a:rPr lang="de-DE" altLang="de-DE" sz="1200">
                <a:latin typeface="Times New Roman" charset="0"/>
              </a:rPr>
              <a:t>if </a:t>
            </a:r>
            <a:r>
              <a:rPr lang="de-DE" altLang="de-DE" sz="1200" b="0">
                <a:latin typeface="Times New Roman" charset="0"/>
              </a:rPr>
              <a:t>(puffer == -1)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</a:t>
            </a:r>
            <a:r>
              <a:rPr lang="de-DE" altLang="de-DE" sz="1200">
                <a:latin typeface="Times New Roman" charset="0"/>
              </a:rPr>
              <a:t>break</a:t>
            </a:r>
            <a:r>
              <a:rPr lang="de-DE" altLang="de-DE" sz="1200" b="0">
                <a:latin typeface="Times New Roman" charset="0"/>
              </a:rPr>
              <a:t>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schreiber.write(buffer, i, BUF_SIZE);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(FileNotFoundException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finally</a:t>
            </a:r>
            <a:r>
              <a:rPr lang="de-DE" altLang="de-DE" sz="1200" b="0">
                <a:latin typeface="Times New Roman" charset="0"/>
              </a:rPr>
              <a:t>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</a:t>
            </a:r>
            <a:r>
              <a:rPr lang="de-DE" altLang="de-DE" sz="1200">
                <a:latin typeface="Times New Roman" charset="0"/>
              </a:rPr>
              <a:t>…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DB19A446-6D3E-CC45-BD6B-17C12F8F3F9C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94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Texte in Java-Properties-Dateien auslagern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Vorteile der Properties</a:t>
            </a:r>
          </a:p>
          <a:p>
            <a:pPr lvl="1" eaLnBrk="1" hangingPunct="1"/>
            <a:r>
              <a:rPr lang="de-DE" altLang="de-DE"/>
              <a:t>Ziel: Auslagerung von Texten in eigener Datei</a:t>
            </a:r>
          </a:p>
          <a:p>
            <a:pPr lvl="1" eaLnBrk="1" hangingPunct="1"/>
            <a:r>
              <a:rPr lang="de-DE" altLang="de-DE"/>
              <a:t>Ablage von Schlüssel-Wertepaaren (Alias &amp; Wert) als Strings</a:t>
            </a:r>
          </a:p>
          <a:p>
            <a:pPr lvl="1" eaLnBrk="1" hangingPunct="1"/>
            <a:r>
              <a:rPr lang="de-DE" altLang="de-DE"/>
              <a:t>ab Java 1.5 können die Properties auch im XML-Format abgelegt werden</a:t>
            </a:r>
          </a:p>
          <a:p>
            <a:pPr lvl="1" eaLnBrk="1" hangingPunct="1"/>
            <a:r>
              <a:rPr lang="de-DE" altLang="de-DE"/>
              <a:t>Texte können ohne Kompilierung des Bytecodes verändert werden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Umsetzung in Java</a:t>
            </a:r>
          </a:p>
          <a:p>
            <a:pPr lvl="1" eaLnBrk="1" hangingPunct="1"/>
            <a:r>
              <a:rPr lang="de-DE" altLang="de-DE"/>
              <a:t>Nutzung der Klasse Properties und des FileInput- bzw. FileOutputStreams</a:t>
            </a:r>
          </a:p>
          <a:p>
            <a:pPr lvl="1" eaLnBrk="1" hangingPunct="1"/>
            <a:r>
              <a:rPr lang="de-DE" altLang="de-DE"/>
              <a:t>Laden, Setzen und Speichern von Properties möglich</a:t>
            </a:r>
          </a:p>
          <a:p>
            <a:pPr lvl="1" eaLnBrk="1" hangingPunct="1"/>
            <a:r>
              <a:rPr lang="de-DE" altLang="de-DE"/>
              <a:t>dynamische Texte mit variablen Parametern möglich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ECC7D882-B55A-1B43-89A5-697B3CF0012B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95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Texte in Java-Properties-Dateien speichern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935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java.io.*;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PropertiesSpeichernDemo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File propDateiName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"\\Demo2.properties");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FileOutputStream  propDatei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FileOutputStream(propDateiName);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Properties prop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Properties();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prop.setProperty("Name", "Michael Lang");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prop.setProperty("Language", "Deutsch");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prop.store(propDatei, "Dies ist der Kommentar");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(FileNotFoundException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</a:t>
            </a:r>
            <a:r>
              <a:rPr lang="de-DE" altLang="de-DE" sz="1200">
                <a:latin typeface="Times New Roman" charset="0"/>
              </a:rPr>
              <a:t>catch </a:t>
            </a:r>
            <a:r>
              <a:rPr lang="de-DE" altLang="de-DE" sz="1200" b="0">
                <a:latin typeface="Times New Roman" charset="0"/>
              </a:rPr>
              <a:t>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6172200" y="5410200"/>
            <a:ext cx="1752600" cy="5270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Setzt die Schlüssel-Wertepaare</a:t>
            </a: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752600" cy="5270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Erzeugt ein Properties-Objekt</a:t>
            </a:r>
          </a:p>
        </p:txBody>
      </p:sp>
      <p:sp>
        <p:nvSpPr>
          <p:cNvPr id="98311" name="Text Box 7"/>
          <p:cNvSpPr txBox="1">
            <a:spLocks noChangeArrowheads="1"/>
          </p:cNvSpPr>
          <p:nvPr/>
        </p:nvSpPr>
        <p:spPr bwMode="auto">
          <a:xfrm>
            <a:off x="3276600" y="5410200"/>
            <a:ext cx="19050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8000"/>
                </a:solidFill>
              </a:rPr>
              <a:t>Schreibt die gesetzten Properties in </a:t>
            </a:r>
            <a:r>
              <a:rPr lang="de-DE" altLang="de-DE" sz="1400" b="0" i="1">
                <a:solidFill>
                  <a:srgbClr val="008000"/>
                </a:solidFill>
              </a:rPr>
              <a:t>Demo2.properties</a:t>
            </a:r>
          </a:p>
        </p:txBody>
      </p:sp>
      <p:cxnSp>
        <p:nvCxnSpPr>
          <p:cNvPr id="98312" name="AutoShape 8"/>
          <p:cNvCxnSpPr>
            <a:cxnSpLocks noChangeShapeType="1"/>
            <a:stCxn id="98310" idx="0"/>
            <a:endCxn id="98315" idx="1"/>
          </p:cNvCxnSpPr>
          <p:nvPr/>
        </p:nvCxnSpPr>
        <p:spPr bwMode="auto">
          <a:xfrm rot="-5400000">
            <a:off x="514350" y="3943350"/>
            <a:ext cx="2286000" cy="6477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3" name="AutoShape 9"/>
          <p:cNvCxnSpPr>
            <a:cxnSpLocks noChangeShapeType="1"/>
            <a:stCxn id="98311" idx="3"/>
            <a:endCxn id="98317" idx="3"/>
          </p:cNvCxnSpPr>
          <p:nvPr/>
        </p:nvCxnSpPr>
        <p:spPr bwMode="auto">
          <a:xfrm flipH="1" flipV="1">
            <a:off x="5029200" y="3657600"/>
            <a:ext cx="152400" cy="2122488"/>
          </a:xfrm>
          <a:prstGeom prst="bentConnector3">
            <a:avLst>
              <a:gd name="adj1" fmla="val -150000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4" name="AutoShape 10"/>
          <p:cNvCxnSpPr>
            <a:cxnSpLocks noChangeShapeType="1"/>
            <a:stCxn id="98309" idx="0"/>
            <a:endCxn id="98316" idx="3"/>
          </p:cNvCxnSpPr>
          <p:nvPr/>
        </p:nvCxnSpPr>
        <p:spPr bwMode="auto">
          <a:xfrm rot="5400000" flipH="1">
            <a:off x="4838700" y="3200400"/>
            <a:ext cx="2019300" cy="24003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15" name="Rectangle 11"/>
          <p:cNvSpPr>
            <a:spLocks noChangeArrowheads="1"/>
          </p:cNvSpPr>
          <p:nvPr/>
        </p:nvSpPr>
        <p:spPr bwMode="auto">
          <a:xfrm>
            <a:off x="1981200" y="3048000"/>
            <a:ext cx="2209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8316" name="Rectangle 12"/>
          <p:cNvSpPr>
            <a:spLocks noChangeArrowheads="1"/>
          </p:cNvSpPr>
          <p:nvPr/>
        </p:nvSpPr>
        <p:spPr bwMode="auto">
          <a:xfrm>
            <a:off x="1981200" y="3200400"/>
            <a:ext cx="266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981200" y="3581400"/>
            <a:ext cx="3048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9831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066800"/>
            <a:ext cx="29337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8319" name="AutoShape 15"/>
          <p:cNvCxnSpPr>
            <a:cxnSpLocks noChangeShapeType="1"/>
            <a:stCxn id="98311" idx="2"/>
          </p:cNvCxnSpPr>
          <p:nvPr/>
        </p:nvCxnSpPr>
        <p:spPr bwMode="auto">
          <a:xfrm rot="5400000" flipH="1" flipV="1">
            <a:off x="4094956" y="1901032"/>
            <a:ext cx="4383087" cy="4114800"/>
          </a:xfrm>
          <a:prstGeom prst="bentConnector4">
            <a:avLst>
              <a:gd name="adj1" fmla="val -5218"/>
              <a:gd name="adj2" fmla="val 105556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8320" name="Rectangle 16"/>
          <p:cNvSpPr>
            <a:spLocks noChangeArrowheads="1"/>
          </p:cNvSpPr>
          <p:nvPr/>
        </p:nvSpPr>
        <p:spPr bwMode="auto">
          <a:xfrm>
            <a:off x="5486400" y="18288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98321" name="AutoShape 17"/>
          <p:cNvCxnSpPr>
            <a:cxnSpLocks noChangeShapeType="1"/>
            <a:stCxn id="98309" idx="3"/>
            <a:endCxn id="98320" idx="3"/>
          </p:cNvCxnSpPr>
          <p:nvPr/>
        </p:nvCxnSpPr>
        <p:spPr bwMode="auto">
          <a:xfrm flipH="1" flipV="1">
            <a:off x="6781800" y="1943100"/>
            <a:ext cx="1143000" cy="3730625"/>
          </a:xfrm>
          <a:prstGeom prst="bentConnector3">
            <a:avLst>
              <a:gd name="adj1" fmla="val -20000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0343410A-EE43-0349-A4FC-CB113C052F52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96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Texte aus Java-Properties-Dateien lesen</a:t>
            </a: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935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java.io.*;</a:t>
            </a: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import </a:t>
            </a:r>
            <a:r>
              <a:rPr lang="de-DE" altLang="de-DE" sz="1200" b="0">
                <a:latin typeface="Times New Roman" charset="0"/>
              </a:rPr>
              <a:t>java.util.*;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>
                <a:latin typeface="Times New Roman" charset="0"/>
              </a:rPr>
              <a:t>public class </a:t>
            </a:r>
            <a:r>
              <a:rPr lang="de-DE" altLang="de-DE" sz="1200" b="0">
                <a:latin typeface="Times New Roman" charset="0"/>
              </a:rPr>
              <a:t>PropertiesLadenDemo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</a:t>
            </a:r>
            <a:r>
              <a:rPr lang="de-DE" altLang="de-DE" sz="1200">
                <a:latin typeface="Times New Roman" charset="0"/>
              </a:rPr>
              <a:t>public static void </a:t>
            </a:r>
            <a:r>
              <a:rPr lang="de-DE" altLang="de-DE" sz="1200" b="0">
                <a:latin typeface="Times New Roman" charset="0"/>
              </a:rPr>
              <a:t>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</a:t>
            </a:r>
            <a:r>
              <a:rPr lang="de-DE" altLang="de-DE" sz="1200">
                <a:latin typeface="Times New Roman" charset="0"/>
              </a:rPr>
              <a:t>try </a:t>
            </a:r>
            <a:r>
              <a:rPr lang="de-DE" altLang="de-DE" sz="1200" b="0">
                <a:latin typeface="Times New Roman" charset="0"/>
              </a:rPr>
              <a:t>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File propDateiName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File(System.getProperty("user.dir") + "\\Demo2.properties");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FileInputStream  propDatei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FileInputStream(propDateiName);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Properties prop = </a:t>
            </a:r>
            <a:r>
              <a:rPr lang="de-DE" altLang="de-DE" sz="1200">
                <a:latin typeface="Times New Roman" charset="0"/>
              </a:rPr>
              <a:t>new </a:t>
            </a:r>
            <a:r>
              <a:rPr lang="de-DE" altLang="de-DE" sz="1200" b="0">
                <a:latin typeface="Times New Roman" charset="0"/>
              </a:rPr>
              <a:t>Properties();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prop.load(propDatei);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prop.list(System.out);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System.out.println(„\nHallo " + prop.getProperty("Name"));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System.out.println("Sie bekommen die Texte in " + 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			prop.getProperty("Language") + " angezeigt.");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catch (FileNotFoundException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catch (IOException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6172200" y="5410200"/>
            <a:ext cx="1752600" cy="9525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Gibt eine Liste der geladenen Properties auf der Konsole aus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1752600" cy="952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Lädt die Properties aus der Datei </a:t>
            </a:r>
            <a:r>
              <a:rPr lang="de-DE" altLang="de-DE" sz="1400" b="0" i="1">
                <a:solidFill>
                  <a:srgbClr val="FF0000"/>
                </a:solidFill>
              </a:rPr>
              <a:t>Demo2.properties </a:t>
            </a:r>
            <a:r>
              <a:rPr lang="de-DE" altLang="de-DE" sz="1400" b="0">
                <a:solidFill>
                  <a:srgbClr val="FF0000"/>
                </a:solidFill>
              </a:rPr>
              <a:t>in das Objekt </a:t>
            </a:r>
            <a:r>
              <a:rPr lang="de-DE" altLang="de-DE" sz="1400" b="0" i="1">
                <a:solidFill>
                  <a:srgbClr val="FF0000"/>
                </a:solidFill>
              </a:rPr>
              <a:t>prop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3276600" y="5410200"/>
            <a:ext cx="1905000" cy="73977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 i="1">
                <a:solidFill>
                  <a:srgbClr val="008000"/>
                </a:solidFill>
              </a:rPr>
              <a:t>getProperty()</a:t>
            </a:r>
            <a:r>
              <a:rPr lang="de-DE" altLang="de-DE" sz="1400" b="0">
                <a:solidFill>
                  <a:srgbClr val="008000"/>
                </a:solidFill>
              </a:rPr>
              <a:t> liest ein konkretes Schlüssel-Wertepaar aus</a:t>
            </a:r>
            <a:endParaRPr lang="de-DE" altLang="de-DE" sz="1400" b="0" i="1">
              <a:solidFill>
                <a:srgbClr val="008000"/>
              </a:solidFill>
            </a:endParaRPr>
          </a:p>
        </p:txBody>
      </p:sp>
      <p:cxnSp>
        <p:nvCxnSpPr>
          <p:cNvPr id="99336" name="AutoShape 8"/>
          <p:cNvCxnSpPr>
            <a:cxnSpLocks noChangeShapeType="1"/>
            <a:stCxn id="99334" idx="0"/>
            <a:endCxn id="99339" idx="1"/>
          </p:cNvCxnSpPr>
          <p:nvPr/>
        </p:nvCxnSpPr>
        <p:spPr bwMode="auto">
          <a:xfrm rot="-5400000">
            <a:off x="419100" y="3848100"/>
            <a:ext cx="2476500" cy="647700"/>
          </a:xfrm>
          <a:prstGeom prst="bentConnector2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7" name="AutoShape 9"/>
          <p:cNvCxnSpPr>
            <a:cxnSpLocks noChangeShapeType="1"/>
            <a:stCxn id="99335" idx="3"/>
            <a:endCxn id="99341" idx="3"/>
          </p:cNvCxnSpPr>
          <p:nvPr/>
        </p:nvCxnSpPr>
        <p:spPr bwMode="auto">
          <a:xfrm flipV="1">
            <a:off x="5181600" y="3276600"/>
            <a:ext cx="457200" cy="2503488"/>
          </a:xfrm>
          <a:prstGeom prst="bentConnector3">
            <a:avLst>
              <a:gd name="adj1" fmla="val 192009"/>
            </a:avLst>
          </a:prstGeom>
          <a:noFill/>
          <a:ln w="9525">
            <a:solidFill>
              <a:srgbClr val="008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338" name="AutoShape 10"/>
          <p:cNvCxnSpPr>
            <a:cxnSpLocks noChangeShapeType="1"/>
            <a:stCxn id="99333" idx="0"/>
            <a:endCxn id="99340" idx="3"/>
          </p:cNvCxnSpPr>
          <p:nvPr/>
        </p:nvCxnSpPr>
        <p:spPr bwMode="auto">
          <a:xfrm rot="5400000" flipH="1">
            <a:off x="4057650" y="2419350"/>
            <a:ext cx="2286000" cy="36957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1981200" y="2819400"/>
            <a:ext cx="1371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1905000" y="3048000"/>
            <a:ext cx="1447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1981200" y="3200400"/>
            <a:ext cx="36576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99342" name="Text Box 14"/>
          <p:cNvSpPr txBox="1">
            <a:spLocks noChangeArrowheads="1"/>
          </p:cNvSpPr>
          <p:nvPr/>
        </p:nvSpPr>
        <p:spPr bwMode="auto">
          <a:xfrm>
            <a:off x="4495800" y="1066800"/>
            <a:ext cx="4267200" cy="1196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-- listing properties --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Language=Deutsch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Name=Michael Lang</a:t>
            </a:r>
          </a:p>
          <a:p>
            <a:pPr algn="l" eaLnBrk="1" hangingPunct="1"/>
            <a:endParaRPr lang="de-DE" altLang="de-DE" sz="1200" b="0">
              <a:solidFill>
                <a:srgbClr val="000000"/>
              </a:solidFill>
              <a:latin typeface="Courier New" charset="0"/>
            </a:endParaRP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Hallo Michael Lang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Sie bekommen die Texte in Deutsch angezeigt.</a:t>
            </a: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4572000" y="1143000"/>
            <a:ext cx="2286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99344" name="AutoShape 16"/>
          <p:cNvCxnSpPr>
            <a:cxnSpLocks noChangeShapeType="1"/>
            <a:stCxn id="99333" idx="3"/>
            <a:endCxn id="99343" idx="3"/>
          </p:cNvCxnSpPr>
          <p:nvPr/>
        </p:nvCxnSpPr>
        <p:spPr bwMode="auto">
          <a:xfrm flipH="1" flipV="1">
            <a:off x="6858000" y="1219200"/>
            <a:ext cx="1066800" cy="4667250"/>
          </a:xfrm>
          <a:prstGeom prst="bentConnector3">
            <a:avLst>
              <a:gd name="adj1" fmla="val -74259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50F04926-2C76-4449-AAC3-4E69666576B3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97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Dynamische Texte mit variablen Parametern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457200" y="1143000"/>
            <a:ext cx="7467600" cy="393541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  <a:tab pos="1433513" algn="l"/>
                <a:tab pos="1905000" algn="l"/>
                <a:tab pos="2386013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latin typeface="Times New Roman" charset="0"/>
              </a:rPr>
              <a:t>import java.io.*;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import java.text.MessageFormat;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import java.util.*;</a:t>
            </a:r>
          </a:p>
          <a:p>
            <a:pPr algn="l" eaLnBrk="1" hangingPunct="1"/>
            <a:endParaRPr lang="de-DE" altLang="de-DE" sz="1200" b="0">
              <a:latin typeface="Times New Roman" charset="0"/>
            </a:endParaRP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public class PropertiesDemo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public static void main(String[] args)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Properties settings = new Properties();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try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settings.load(new FileInputStream("Demo.properties"));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 catch (Exception e) {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	e.printStackTrace();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// Umgang mit dynamischen Texten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MessageFormat nachricht = new MessageFormat(settings.getProperty("dyna"));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Object[] text = {"mein Text"};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System.out.println(nachricht.format(text));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nachricht = new MessageFormat(settings.getProperty("dyna2")); // olha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Object[] text2 = {"o","l","H","a","!"};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	System.out.println(nachricht.format(text2));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	}</a:t>
            </a:r>
          </a:p>
          <a:p>
            <a:pPr algn="l" eaLnBrk="1" hangingPunct="1"/>
            <a:r>
              <a:rPr lang="de-DE" altLang="de-DE" sz="1200" b="0">
                <a:latin typeface="Times New Roman" charset="0"/>
              </a:rPr>
              <a:t>}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410200" y="5410200"/>
            <a:ext cx="2514600" cy="1165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0000FF"/>
                </a:solidFill>
              </a:rPr>
              <a:t>Es wird ein Array vom Typ </a:t>
            </a:r>
            <a:r>
              <a:rPr lang="de-DE" altLang="de-DE" sz="1400" b="0" i="1">
                <a:solidFill>
                  <a:srgbClr val="0000FF"/>
                </a:solidFill>
              </a:rPr>
              <a:t>Object</a:t>
            </a:r>
            <a:r>
              <a:rPr lang="de-DE" altLang="de-DE" sz="1400" b="0">
                <a:solidFill>
                  <a:srgbClr val="0000FF"/>
                </a:solidFill>
              </a:rPr>
              <a:t> erzeugt und mit dem Parameter </a:t>
            </a:r>
            <a:r>
              <a:rPr lang="de-DE" altLang="de-DE" sz="1400" b="0" i="1">
                <a:solidFill>
                  <a:srgbClr val="0000FF"/>
                </a:solidFill>
              </a:rPr>
              <a:t>“meinText“</a:t>
            </a:r>
            <a:r>
              <a:rPr lang="de-DE" altLang="de-DE" sz="1400" b="0">
                <a:solidFill>
                  <a:srgbClr val="0000FF"/>
                </a:solidFill>
              </a:rPr>
              <a:t> gefüllt und wird an der Stelle {0} ausgegeben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457200" y="5410200"/>
            <a:ext cx="2819400" cy="7397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400" b="0">
                <a:solidFill>
                  <a:srgbClr val="FF0000"/>
                </a:solidFill>
              </a:rPr>
              <a:t>Aus dem Schlüssel-Wertepaar </a:t>
            </a:r>
            <a:r>
              <a:rPr lang="de-DE" altLang="de-DE" sz="1400" b="0" i="1">
                <a:solidFill>
                  <a:srgbClr val="FF0000"/>
                </a:solidFill>
              </a:rPr>
              <a:t>dyna</a:t>
            </a:r>
            <a:r>
              <a:rPr lang="de-DE" altLang="de-DE" sz="1400" b="0">
                <a:solidFill>
                  <a:srgbClr val="FF0000"/>
                </a:solidFill>
              </a:rPr>
              <a:t> wird eine formatierte Nachricht erzeugt</a:t>
            </a:r>
            <a:endParaRPr lang="de-DE" altLang="de-DE" sz="1400" b="0" i="1">
              <a:solidFill>
                <a:srgbClr val="FF0000"/>
              </a:solidFill>
            </a:endParaRPr>
          </a:p>
        </p:txBody>
      </p:sp>
      <p:cxnSp>
        <p:nvCxnSpPr>
          <p:cNvPr id="100359" name="AutoShape 8"/>
          <p:cNvCxnSpPr>
            <a:cxnSpLocks noChangeShapeType="1"/>
            <a:stCxn id="100358" idx="1"/>
            <a:endCxn id="100361" idx="1"/>
          </p:cNvCxnSpPr>
          <p:nvPr/>
        </p:nvCxnSpPr>
        <p:spPr bwMode="auto">
          <a:xfrm rot="10800000" flipH="1">
            <a:off x="457200" y="3657600"/>
            <a:ext cx="1066800" cy="2122488"/>
          </a:xfrm>
          <a:prstGeom prst="bentConnector3">
            <a:avLst>
              <a:gd name="adj1" fmla="val -21431"/>
            </a:avLst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60" name="AutoShape 10"/>
          <p:cNvCxnSpPr>
            <a:cxnSpLocks noChangeShapeType="1"/>
            <a:stCxn id="100357" idx="0"/>
            <a:endCxn id="100362" idx="3"/>
          </p:cNvCxnSpPr>
          <p:nvPr/>
        </p:nvCxnSpPr>
        <p:spPr bwMode="auto">
          <a:xfrm rot="5400000" flipH="1">
            <a:off x="4229100" y="2971800"/>
            <a:ext cx="1562100" cy="3314700"/>
          </a:xfrm>
          <a:prstGeom prst="bentConnector2">
            <a:avLst/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61" name="Rectangle 11"/>
          <p:cNvSpPr>
            <a:spLocks noChangeArrowheads="1"/>
          </p:cNvSpPr>
          <p:nvPr/>
        </p:nvSpPr>
        <p:spPr bwMode="auto">
          <a:xfrm>
            <a:off x="1524000" y="3581400"/>
            <a:ext cx="4724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100362" name="Rectangle 12"/>
          <p:cNvSpPr>
            <a:spLocks noChangeArrowheads="1"/>
          </p:cNvSpPr>
          <p:nvPr/>
        </p:nvSpPr>
        <p:spPr bwMode="auto">
          <a:xfrm>
            <a:off x="1524000" y="3733800"/>
            <a:ext cx="1828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pic>
        <p:nvPicPr>
          <p:cNvPr id="1003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066800"/>
            <a:ext cx="41719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64" name="Text Box 14"/>
          <p:cNvSpPr txBox="1">
            <a:spLocks noChangeArrowheads="1"/>
          </p:cNvSpPr>
          <p:nvPr/>
        </p:nvSpPr>
        <p:spPr bwMode="auto">
          <a:xfrm>
            <a:off x="5562600" y="2209800"/>
            <a:ext cx="3276600" cy="649288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481013" algn="l"/>
                <a:tab pos="952500" algn="l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Text mit einem beliebigen Parameter. : mein Text</a:t>
            </a:r>
          </a:p>
          <a:p>
            <a:pPr algn="l" eaLnBrk="1" hangingPunct="1"/>
            <a:r>
              <a:rPr lang="de-DE" altLang="de-DE" sz="1200" b="0">
                <a:solidFill>
                  <a:srgbClr val="000000"/>
                </a:solidFill>
                <a:latin typeface="Courier New" charset="0"/>
              </a:rPr>
              <a:t>H a l l o !</a:t>
            </a:r>
          </a:p>
        </p:txBody>
      </p:sp>
      <p:sp>
        <p:nvSpPr>
          <p:cNvPr id="100365" name="Rectangle 16"/>
          <p:cNvSpPr>
            <a:spLocks noChangeArrowheads="1"/>
          </p:cNvSpPr>
          <p:nvPr/>
        </p:nvSpPr>
        <p:spPr bwMode="auto">
          <a:xfrm>
            <a:off x="7620000" y="1828800"/>
            <a:ext cx="2286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de-DE" altLang="de-DE"/>
          </a:p>
        </p:txBody>
      </p:sp>
      <p:cxnSp>
        <p:nvCxnSpPr>
          <p:cNvPr id="100366" name="AutoShape 17"/>
          <p:cNvCxnSpPr>
            <a:cxnSpLocks noChangeShapeType="1"/>
            <a:stCxn id="100357" idx="3"/>
            <a:endCxn id="100365" idx="3"/>
          </p:cNvCxnSpPr>
          <p:nvPr/>
        </p:nvCxnSpPr>
        <p:spPr bwMode="auto">
          <a:xfrm flipH="1" flipV="1">
            <a:off x="7848600" y="1866900"/>
            <a:ext cx="76200" cy="4125913"/>
          </a:xfrm>
          <a:prstGeom prst="bentConnector3">
            <a:avLst>
              <a:gd name="adj1" fmla="val -818750"/>
            </a:avLst>
          </a:prstGeom>
          <a:noFill/>
          <a:ln w="9525">
            <a:solidFill>
              <a:srgbClr val="0000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931C9F11-D332-A943-B14A-709DC6B9E9F5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98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Internationalisierung über ResourceBundle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Vorteile der ResourceBundle</a:t>
            </a:r>
          </a:p>
          <a:p>
            <a:pPr lvl="1" eaLnBrk="1" hangingPunct="1"/>
            <a:r>
              <a:rPr lang="de-DE" altLang="de-DE"/>
              <a:t>Ziel: Mehrsprachige Anwendungen sollen ermöglicht werden</a:t>
            </a:r>
          </a:p>
          <a:p>
            <a:pPr lvl="1" eaLnBrk="1" hangingPunct="1"/>
            <a:r>
              <a:rPr lang="de-DE" altLang="de-DE"/>
              <a:t>Texte sind abhängig von den benutzerspezifischen Einstellungen</a:t>
            </a:r>
          </a:p>
          <a:p>
            <a:pPr eaLnBrk="1" hangingPunct="1"/>
            <a:endParaRPr lang="de-DE" altLang="de-DE"/>
          </a:p>
          <a:p>
            <a:pPr eaLnBrk="1" hangingPunct="1"/>
            <a:r>
              <a:rPr lang="de-DE" altLang="de-DE"/>
              <a:t>Konkrete Umsetzung</a:t>
            </a:r>
          </a:p>
          <a:p>
            <a:pPr lvl="1" eaLnBrk="1" hangingPunct="1"/>
            <a:r>
              <a:rPr lang="de-DE" altLang="de-DE"/>
              <a:t>Kapselung der Übersetzungen in speziellen Dateien (Namensgebung -&gt; siehe nächste Folie)</a:t>
            </a:r>
          </a:p>
          <a:p>
            <a:pPr lvl="1" eaLnBrk="1" hangingPunct="1"/>
            <a:r>
              <a:rPr lang="de-DE" altLang="de-DE"/>
              <a:t>Zugriff auf die Übersetzungen aus der Java-Applikation über sogenannte Aliase (Schlüssel)</a:t>
            </a:r>
          </a:p>
          <a:p>
            <a:pPr lvl="1" eaLnBrk="1" hangingPunct="1"/>
            <a:r>
              <a:rPr lang="de-DE" altLang="de-DE"/>
              <a:t>optional: die jeweilige Sprach- und Ländereinstellungen können auch zur Laufzeit noch geändert werden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Fußzeilenplatzhalt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7999413" algn="r"/>
              </a:tabLst>
              <a:defRPr sz="28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800" b="0">
                <a:solidFill>
                  <a:srgbClr val="969696"/>
                </a:solidFill>
              </a:rPr>
              <a:t>2. Semester: Programmierung 2, Michael Lang	Folie </a:t>
            </a:r>
            <a:fld id="{36CA1678-2CE5-A949-8415-D24ADA6BE330}" type="slidenum">
              <a:rPr lang="de-DE" altLang="de-DE" sz="800" b="0">
                <a:solidFill>
                  <a:srgbClr val="969696"/>
                </a:solidFill>
              </a:rPr>
              <a:pPr eaLnBrk="1" hangingPunct="1"/>
              <a:t>99</a:t>
            </a:fld>
            <a:endParaRPr lang="de-DE" altLang="de-DE" sz="800" b="0">
              <a:solidFill>
                <a:srgbClr val="969696"/>
              </a:solidFill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Namensbildung für Bundle-Dateien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/>
              <a:t>Regeln</a:t>
            </a:r>
          </a:p>
          <a:p>
            <a:pPr lvl="1" eaLnBrk="1" hangingPunct="1"/>
            <a:r>
              <a:rPr lang="de-DE" altLang="de-DE"/>
              <a:t>alle Dateien enden auf .properties</a:t>
            </a:r>
          </a:p>
          <a:p>
            <a:pPr lvl="1" eaLnBrk="1" hangingPunct="1"/>
            <a:r>
              <a:rPr lang="de-DE" altLang="de-DE"/>
              <a:t>bundleName_localeLanguage_localeCountry_localeVariant</a:t>
            </a:r>
          </a:p>
          <a:p>
            <a:pPr lvl="1" eaLnBrk="1" hangingPunct="1"/>
            <a:r>
              <a:rPr lang="de-DE" altLang="de-DE"/>
              <a:t>bundleName_localeLanguage_localeCountry</a:t>
            </a:r>
          </a:p>
          <a:p>
            <a:pPr lvl="1" eaLnBrk="1" hangingPunct="1"/>
            <a:r>
              <a:rPr lang="de-DE" altLang="de-DE"/>
              <a:t>bundleName_localeLanguage</a:t>
            </a:r>
          </a:p>
          <a:p>
            <a:pPr lvl="1" eaLnBrk="1" hangingPunct="1"/>
            <a:r>
              <a:rPr lang="de-DE" altLang="de-DE"/>
              <a:t>bundleName_defaultLanguage_defaultCountry_defaultVariant</a:t>
            </a:r>
          </a:p>
          <a:p>
            <a:pPr lvl="1" eaLnBrk="1" hangingPunct="1"/>
            <a:r>
              <a:rPr lang="de-DE" altLang="de-DE"/>
              <a:t>bundleName_defaultLanguage_defaultCountry</a:t>
            </a:r>
          </a:p>
          <a:p>
            <a:pPr lvl="1" eaLnBrk="1" hangingPunct="1"/>
            <a:r>
              <a:rPr lang="de-DE" altLang="de-DE"/>
              <a:t>bundleName_defaultLanguage</a:t>
            </a:r>
          </a:p>
          <a:p>
            <a:pPr lvl="1" eaLnBrk="1" hangingPunct="1"/>
            <a:r>
              <a:rPr lang="de-DE" altLang="de-DE"/>
              <a:t>bundleName</a:t>
            </a:r>
          </a:p>
          <a:p>
            <a:pPr eaLnBrk="1" hangingPunct="1"/>
            <a:r>
              <a:rPr lang="de-DE" altLang="de-DE"/>
              <a:t>Beispiel</a:t>
            </a:r>
          </a:p>
          <a:p>
            <a:pPr lvl="1" eaLnBrk="1" hangingPunct="1"/>
            <a:r>
              <a:rPr lang="de-DE" altLang="de-DE"/>
              <a:t>bundleName ist DemoBundle</a:t>
            </a:r>
          </a:p>
          <a:p>
            <a:pPr lvl="1" eaLnBrk="1" hangingPunct="1"/>
            <a:r>
              <a:rPr lang="de-DE" altLang="de-DE"/>
              <a:t>Sprach- und Ländereinstellung ist Deutschland</a:t>
            </a:r>
          </a:p>
          <a:p>
            <a:pPr lvl="1" eaLnBrk="1" hangingPunct="1"/>
            <a:r>
              <a:rPr lang="de-DE" altLang="de-DE"/>
              <a:t>DemoBundle_de_DE.properties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7317</Words>
  <Application>Microsoft Macintosh PowerPoint</Application>
  <PresentationFormat>Bildschirmpräsentation (4:3)</PresentationFormat>
  <Paragraphs>2246</Paragraphs>
  <Slides>120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120</vt:i4>
      </vt:variant>
    </vt:vector>
  </HeadingPairs>
  <TitlesOfParts>
    <vt:vector size="129" baseType="lpstr">
      <vt:lpstr>Arial Black</vt:lpstr>
      <vt:lpstr>Courier New</vt:lpstr>
      <vt:lpstr>Times New Roman</vt:lpstr>
      <vt:lpstr>Wingdings</vt:lpstr>
      <vt:lpstr>Wingdings 2</vt:lpstr>
      <vt:lpstr>Wingdings 3</vt:lpstr>
      <vt:lpstr>Arial</vt:lpstr>
      <vt:lpstr>Pixel</vt:lpstr>
      <vt:lpstr>Image</vt:lpstr>
      <vt:lpstr>Programmierung 2</vt:lpstr>
      <vt:lpstr>Themenüberblick</vt:lpstr>
      <vt:lpstr>Programmierung 2</vt:lpstr>
      <vt:lpstr>Themenüberblick</vt:lpstr>
      <vt:lpstr>Lernziele</vt:lpstr>
      <vt:lpstr>Fehler in Java</vt:lpstr>
      <vt:lpstr>Grundprinzip der Ausnahmebehandlung</vt:lpstr>
      <vt:lpstr>Erzeugen eigener Ausnahmeklassen</vt:lpstr>
      <vt:lpstr>Ausnahmen explizit auslösen und weitergeben</vt:lpstr>
      <vt:lpstr>Ausnahmen behandeln</vt:lpstr>
      <vt:lpstr>Ausnahmen behandeln</vt:lpstr>
      <vt:lpstr>Wichtige Methoden der Klasse Throwable</vt:lpstr>
      <vt:lpstr>Checked Exceptions</vt:lpstr>
      <vt:lpstr>Unchecked Exceptions</vt:lpstr>
      <vt:lpstr>Programmierung 2</vt:lpstr>
      <vt:lpstr>Themenüberblick</vt:lpstr>
      <vt:lpstr>Lernziele</vt:lpstr>
      <vt:lpstr>Datenstrukturen und -container</vt:lpstr>
      <vt:lpstr>Die drei Arten von Containern</vt:lpstr>
      <vt:lpstr>Überblick über das Collection Framework</vt:lpstr>
      <vt:lpstr>Das Interface List</vt:lpstr>
      <vt:lpstr>Wesentliche Methoden im Umgang mit Listen</vt:lpstr>
      <vt:lpstr>Der Umgang mit Iteratoren</vt:lpstr>
      <vt:lpstr>Beispiel für eine Liste mit Iteratoren</vt:lpstr>
      <vt:lpstr>Die Klasse TreeSet</vt:lpstr>
      <vt:lpstr>Das Interface Comparable</vt:lpstr>
      <vt:lpstr>Beispiel für eine Comparable-Implementierung</vt:lpstr>
      <vt:lpstr>Das Interface Comparator</vt:lpstr>
      <vt:lpstr>Beispiel für eine Comparator-Implementierung</vt:lpstr>
      <vt:lpstr>Sortieren von Listen</vt:lpstr>
      <vt:lpstr>Der Vergleich von Objekten</vt:lpstr>
      <vt:lpstr>Das Überschreiben der equals()-Methode</vt:lpstr>
      <vt:lpstr>Das Überschreiben der equals()-Methode</vt:lpstr>
      <vt:lpstr>Das Überschreiben der equals()-Methode</vt:lpstr>
      <vt:lpstr>Zusammenhang hashCode() und equals()</vt:lpstr>
      <vt:lpstr>Das Überschreiben der hashCode()-Methode</vt:lpstr>
      <vt:lpstr>HashCode() – Alternative Implementierung </vt:lpstr>
      <vt:lpstr>Das Interface Map</vt:lpstr>
      <vt:lpstr>Wesentliche Methoden im Umgang mit Maps</vt:lpstr>
      <vt:lpstr>Umgang mit Wrapper-Klassen</vt:lpstr>
      <vt:lpstr>Beispiel für eine TreeMap mit Iteratoren</vt:lpstr>
      <vt:lpstr>Programmierung 2</vt:lpstr>
      <vt:lpstr>Themenüberblick</vt:lpstr>
      <vt:lpstr>Lernziele</vt:lpstr>
      <vt:lpstr>Abgrenzung von AWT und Swing</vt:lpstr>
      <vt:lpstr>Abgrenzung von AWT und Swing</vt:lpstr>
      <vt:lpstr>Aufbau eines Swing-Fensters mit JFrame</vt:lpstr>
      <vt:lpstr>Wichtige Methoden für JFrames</vt:lpstr>
      <vt:lpstr>Layouts im Rahmen von Swing</vt:lpstr>
      <vt:lpstr>Der Container JPanel</vt:lpstr>
      <vt:lpstr>Beispiel: Einsatz von JPanel und Layouts</vt:lpstr>
      <vt:lpstr>Panels mit Rahmen hervorheben</vt:lpstr>
      <vt:lpstr>Beispiel: Panels mit verschiedenen Rahmen</vt:lpstr>
      <vt:lpstr>Beschriftungen und Grafikanzeige mit JLabel</vt:lpstr>
      <vt:lpstr>Unterschiedliche Arten von Textfeldern</vt:lpstr>
      <vt:lpstr>Validierende Textfelder als spezielle Form</vt:lpstr>
      <vt:lpstr>Drop-Down-Listen über JComboBox</vt:lpstr>
      <vt:lpstr>Die Aufgaben des ItemListener</vt:lpstr>
      <vt:lpstr>Beispiel: JComboBox mit ItemListener</vt:lpstr>
      <vt:lpstr>Interaktion über Drucktasten mit JButton</vt:lpstr>
      <vt:lpstr>Die Aufgaben des ActionListener</vt:lpstr>
      <vt:lpstr>Beispiel für einen JButton mit ActionListener</vt:lpstr>
      <vt:lpstr>Kontrollfelder mit JCheckBox</vt:lpstr>
      <vt:lpstr>Beispiel: JCkeckBox mit ItemListener</vt:lpstr>
      <vt:lpstr>Optionsfelder mit JRadioButton &amp; ButtonGroup</vt:lpstr>
      <vt:lpstr>Beispiel: JRadioButton mit ActionListener</vt:lpstr>
      <vt:lpstr>Erstellen von Menüs mit Swing-Komponenten</vt:lpstr>
      <vt:lpstr>Beispiel: einfaches Menü mit ActionListener</vt:lpstr>
      <vt:lpstr>Tooltips</vt:lpstr>
      <vt:lpstr>Weitere Klassen aus dem Package Swing</vt:lpstr>
      <vt:lpstr>Programmierung 2</vt:lpstr>
      <vt:lpstr>Themenüberblick</vt:lpstr>
      <vt:lpstr>Lernziele</vt:lpstr>
      <vt:lpstr>Zugriff auf das Filesystem unter Windows</vt:lpstr>
      <vt:lpstr>Die Klasse File</vt:lpstr>
      <vt:lpstr>Informationen über Laufwerke beschaffen</vt:lpstr>
      <vt:lpstr>Informationen über Verzeichnisse</vt:lpstr>
      <vt:lpstr>Informationen über Dateien</vt:lpstr>
      <vt:lpstr>Umgang mit Verzeichnissen</vt:lpstr>
      <vt:lpstr>Einfacher Umgang mit Dateien</vt:lpstr>
      <vt:lpstr>Ein- und Ausgabeströme in Java</vt:lpstr>
      <vt:lpstr>Übersicht über wichtige Eingabeklassen</vt:lpstr>
      <vt:lpstr>Übersicht über wichtige Ausgabeklassen</vt:lpstr>
      <vt:lpstr>Ein- und Ausgabe auf der Konsole</vt:lpstr>
      <vt:lpstr>Ausgaben auf die Konsole mit System.out</vt:lpstr>
      <vt:lpstr>Die Methode toString() überschreiben</vt:lpstr>
      <vt:lpstr>Eingaben über die Konsole mit System.in</vt:lpstr>
      <vt:lpstr>Eingaben über die Konsole mit System.in</vt:lpstr>
      <vt:lpstr>Fortgeschrittener Umgang mit Dateien</vt:lpstr>
      <vt:lpstr>Lesen aus Textdateien</vt:lpstr>
      <vt:lpstr>Schreiben in Textdateien</vt:lpstr>
      <vt:lpstr>Einfache Möglichkeit zum Kopieren von Dateien</vt:lpstr>
      <vt:lpstr>Kopieren von Dateien über Puffer</vt:lpstr>
      <vt:lpstr>Texte in Java-Properties-Dateien auslagern</vt:lpstr>
      <vt:lpstr>Texte in Java-Properties-Dateien speichern</vt:lpstr>
      <vt:lpstr>Texte aus Java-Properties-Dateien lesen</vt:lpstr>
      <vt:lpstr>Dynamische Texte mit variablen Parametern </vt:lpstr>
      <vt:lpstr>Internationalisierung über ResourceBundle</vt:lpstr>
      <vt:lpstr>Namensbildung für Bundle-Dateien</vt:lpstr>
      <vt:lpstr>Beispiel für den Umgang mit ResourceBundle</vt:lpstr>
      <vt:lpstr>Programmierung 2</vt:lpstr>
      <vt:lpstr>Themenüberblick</vt:lpstr>
      <vt:lpstr>Lernziele</vt:lpstr>
      <vt:lpstr>Grundlegende Begriffe zu Threads</vt:lpstr>
      <vt:lpstr>Anwendungsgebiete von Threads</vt:lpstr>
      <vt:lpstr>Threads erzeugen und starten</vt:lpstr>
      <vt:lpstr>Weitere Aspekte im Umgang mit Threads</vt:lpstr>
      <vt:lpstr>Threads erzeugen und starten</vt:lpstr>
      <vt:lpstr>Unterschiedliche Zustände eines Threads</vt:lpstr>
      <vt:lpstr>Threads von außen beenden (alte Technik)</vt:lpstr>
      <vt:lpstr>Threads über Interrupt beenden (neue Technik)</vt:lpstr>
      <vt:lpstr>Weitere Methoden der Klasse Thread</vt:lpstr>
      <vt:lpstr>Probleme beim Zugriff auf gemeinsame Daten</vt:lpstr>
      <vt:lpstr>Synchronisieren von Threads</vt:lpstr>
      <vt:lpstr>Zeitliche Synchronisation mit wait und notify</vt:lpstr>
      <vt:lpstr>Beispiel: Consumer-Producer-Problem</vt:lpstr>
      <vt:lpstr>Beispiel: Consumer-Producer-Problem</vt:lpstr>
      <vt:lpstr>Dämonen - eine spezielle Art von Threads</vt:lpstr>
      <vt:lpstr>Beispiel für die Implementierung eines Dämons</vt:lpstr>
      <vt:lpstr>Literaturverzeichnis</vt:lpstr>
    </vt:vector>
  </TitlesOfParts>
  <Company>SAP</Company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Systemanalyse</dc:title>
  <dc:creator>d028357</dc:creator>
  <cp:lastModifiedBy>Berg-Neels, Matthias Uwe</cp:lastModifiedBy>
  <cp:revision>242</cp:revision>
  <dcterms:created xsi:type="dcterms:W3CDTF">2005-04-28T07:35:08Z</dcterms:created>
  <dcterms:modified xsi:type="dcterms:W3CDTF">2016-06-23T08:20:49Z</dcterms:modified>
</cp:coreProperties>
</file>