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479" r:id="rId2"/>
    <p:sldId id="481" r:id="rId3"/>
    <p:sldId id="480" r:id="rId4"/>
    <p:sldId id="482" r:id="rId5"/>
    <p:sldId id="483" r:id="rId6"/>
    <p:sldId id="484" r:id="rId7"/>
    <p:sldId id="289" r:id="rId8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6699"/>
    <a:srgbClr val="008000"/>
    <a:srgbClr val="FF0000"/>
    <a:srgbClr val="DDDDDD"/>
    <a:srgbClr val="C0C0C0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 autoAdjust="0"/>
    <p:restoredTop sz="92836"/>
  </p:normalViewPr>
  <p:slideViewPr>
    <p:cSldViewPr snapToGrid="0">
      <p:cViewPr>
        <p:scale>
          <a:sx n="152" d="100"/>
          <a:sy n="152" d="100"/>
        </p:scale>
        <p:origin x="1760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 snapToGrid="0">
      <p:cViewPr varScale="1">
        <p:scale>
          <a:sx n="81" d="100"/>
          <a:sy n="81" d="100"/>
        </p:scale>
        <p:origin x="-199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706800C-5B7C-EC49-B710-20504174D6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BAF16A-CB4E-BA44-82EE-9E7DC07D2F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0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tabLst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BE7CD02-6135-8540-9FF4-5FAB45E37A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0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C0D4E5C6-0EEE-6446-83B4-7D07646F4E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89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A6F18C7C-79DA-604E-81B3-709022604E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657B830-7B58-F145-8920-CFFB4044F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A0D5D22-8980-094E-929F-3388FF54C8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EE49A51-4598-C247-895A-27183AC61E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3326851C-BCD8-CB4C-9717-0CA6BCBFA9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1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B0355D5A-E47A-C644-9CDC-B0E441CD9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8D572BD-3865-CE4D-A546-FC1ED261F5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2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41F8EFC2-02D0-984B-BEFA-49720B8E145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5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E8977F43-E433-2C45-B941-26E2292E88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5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rgbClr val="969696"/>
                </a:solidFill>
              </a:defRPr>
            </a:lvl1pPr>
          </a:lstStyle>
          <a:p>
            <a:r>
              <a:rPr lang="de-DE" altLang="de-DE"/>
              <a:t>2. Semester: Programmierung 2, Michael Lang	Folie </a:t>
            </a:r>
            <a:fld id="{02FC5F1D-D6D4-E24F-8CE9-1D0E8F7272F9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t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Þ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charset="2"/>
        <a:buChar char="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Kapitel </a:t>
            </a:r>
            <a:r>
              <a:rPr lang="de-DE" altLang="de-DE" dirty="0" smtClean="0"/>
              <a:t>6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Datenstrukturen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295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Linked</a:t>
            </a:r>
            <a:r>
              <a:rPr lang="de-DE" dirty="0" smtClean="0"/>
              <a:t> List (verkettete Liste)</a:t>
            </a:r>
            <a:endParaRPr lang="de-DE" dirty="0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 smtClean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 smtClean="0"/>
              <a:t>addAfter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contains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getFirst</a:t>
            </a:r>
            <a:r>
              <a:rPr lang="de-DE" sz="1800" dirty="0" smtClean="0"/>
              <a:t> </a:t>
            </a:r>
            <a:r>
              <a:rPr lang="de-DE" sz="1800" dirty="0"/>
              <a:t>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2. Semester: Programmierung 2, Michael Lang	Folie </a:t>
            </a:r>
            <a:fld id="{C0D4E5C6-0EEE-6446-83B4-7D07646F4EBE}" type="slidenum">
              <a:rPr lang="de-DE" altLang="de-DE" smtClean="0"/>
              <a:pPr/>
              <a:t>2</a:t>
            </a:fld>
            <a:endParaRPr lang="de-DE" alt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1425281" y="5331409"/>
            <a:ext cx="1080000" cy="540000"/>
            <a:chOff x="762000" y="4740441"/>
            <a:chExt cx="1080000" cy="540000"/>
          </a:xfrm>
        </p:grpSpPr>
        <p:sp>
          <p:nvSpPr>
            <p:cNvPr id="5" name="Rechteck 4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smtClean="0"/>
                <a:t>99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045281" y="5331409"/>
            <a:ext cx="1080000" cy="540000"/>
            <a:chOff x="762000" y="4740441"/>
            <a:chExt cx="1080000" cy="540000"/>
          </a:xfrm>
        </p:grpSpPr>
        <p:sp>
          <p:nvSpPr>
            <p:cNvPr id="11" name="Rechteck 10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5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665281" y="5331409"/>
            <a:ext cx="1080000" cy="540000"/>
            <a:chOff x="762000" y="4740441"/>
            <a:chExt cx="1080000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65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6285281" y="5331409"/>
            <a:ext cx="1080000" cy="540000"/>
            <a:chOff x="762000" y="4740441"/>
            <a:chExt cx="1080000" cy="540000"/>
          </a:xfrm>
        </p:grpSpPr>
        <p:sp>
          <p:nvSpPr>
            <p:cNvPr id="17" name="Rechteck 16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123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Gerade Verbindung mit Pfeil 19"/>
          <p:cNvCxnSpPr/>
          <p:nvPr/>
        </p:nvCxnSpPr>
        <p:spPr bwMode="auto">
          <a:xfrm>
            <a:off x="1965281" y="4786896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1"/>
          </p:cNvCxnSpPr>
          <p:nvPr/>
        </p:nvCxnSpPr>
        <p:spPr bwMode="auto">
          <a:xfrm>
            <a:off x="223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auto">
          <a:xfrm>
            <a:off x="385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auto">
          <a:xfrm>
            <a:off x="547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09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905281" y="550114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431019" y="4624721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34007" y="606794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28072" y="6067946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smtClean="0">
                <a:solidFill>
                  <a:schemeClr val="accent3">
                    <a:lumMod val="50000"/>
                  </a:schemeClr>
                </a:solidFill>
              </a:rPr>
              <a:t>Referenz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399492" y="4878637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1506678" y="5708400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386862" y="5632837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1592860" y="4579456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 smtClean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Double </a:t>
            </a:r>
            <a:r>
              <a:rPr lang="de-DE" dirty="0" err="1" smtClean="0"/>
              <a:t>Linked</a:t>
            </a:r>
            <a:r>
              <a:rPr lang="de-DE" dirty="0" smtClean="0"/>
              <a:t> List (doppelt verkettete Liste)</a:t>
            </a:r>
            <a:endParaRPr lang="de-DE" dirty="0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39720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</a:t>
            </a:r>
            <a:r>
              <a:rPr lang="de-DE" sz="1800" dirty="0" err="1" smtClean="0"/>
              <a:t>dd</a:t>
            </a:r>
            <a:r>
              <a:rPr lang="de-DE" sz="1800" dirty="0" smtClean="0"/>
              <a:t> / </a:t>
            </a:r>
            <a:r>
              <a:rPr lang="de-DE" sz="1800" dirty="0" err="1" smtClean="0"/>
              <a:t>addFirst</a:t>
            </a:r>
            <a:r>
              <a:rPr lang="de-DE" sz="1800" dirty="0" smtClean="0"/>
              <a:t> / </a:t>
            </a:r>
            <a:r>
              <a:rPr lang="de-DE" sz="1800" dirty="0" err="1" smtClean="0"/>
              <a:t>addLast</a:t>
            </a:r>
            <a:r>
              <a:rPr lang="de-DE" sz="1800" dirty="0" smtClean="0"/>
              <a:t> / </a:t>
            </a:r>
            <a:r>
              <a:rPr lang="de-DE" sz="1800" dirty="0" err="1" smtClean="0"/>
              <a:t>addAfter</a:t>
            </a:r>
            <a:r>
              <a:rPr lang="de-DE" sz="1800" dirty="0" smtClean="0"/>
              <a:t> / </a:t>
            </a:r>
            <a:r>
              <a:rPr lang="de-DE" sz="1800" dirty="0" err="1" smtClean="0"/>
              <a:t>addBefore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</a:t>
            </a:r>
            <a:r>
              <a:rPr lang="de-DE" sz="1800" dirty="0" err="1" smtClean="0"/>
              <a:t>emove</a:t>
            </a:r>
            <a:r>
              <a:rPr lang="de-DE" sz="1800" dirty="0" smtClean="0"/>
              <a:t>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/>
              <a:t>o</a:t>
            </a:r>
            <a:r>
              <a:rPr lang="de-DE" sz="1800" dirty="0" err="1" smtClean="0"/>
              <a:t>bject</a:t>
            </a:r>
            <a:r>
              <a:rPr lang="de-DE" sz="1800" dirty="0" smtClean="0"/>
              <a:t> /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attributes</a:t>
            </a:r>
            <a:r>
              <a:rPr lang="de-DE" sz="1800" dirty="0" smtClean="0"/>
              <a:t>)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f</a:t>
            </a:r>
            <a:r>
              <a:rPr lang="de-DE" sz="1800" dirty="0" smtClean="0"/>
              <a:t>ind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attributes</a:t>
            </a:r>
            <a:r>
              <a:rPr lang="de-DE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containes</a:t>
            </a:r>
            <a:r>
              <a:rPr lang="de-DE" sz="1800" dirty="0" smtClean="0"/>
              <a:t>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object</a:t>
            </a:r>
            <a:r>
              <a:rPr lang="de-DE" sz="1800" dirty="0" smtClean="0"/>
              <a:t>)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getFirst</a:t>
            </a:r>
            <a:r>
              <a:rPr lang="de-DE" sz="1800" dirty="0" smtClean="0"/>
              <a:t> / </a:t>
            </a:r>
            <a:r>
              <a:rPr lang="de-DE" sz="1800" dirty="0" err="1" smtClean="0"/>
              <a:t>getLast</a:t>
            </a:r>
            <a:endParaRPr lang="de-DE" sz="1800" dirty="0" smtClean="0"/>
          </a:p>
          <a:p>
            <a:pPr>
              <a:buFont typeface="Arial" charset="0"/>
              <a:buChar char="•"/>
            </a:pPr>
            <a:r>
              <a:rPr lang="de-DE" sz="1800" dirty="0" smtClean="0"/>
              <a:t>...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2. Semester: Programmierung 2, Michael Lang	Folie </a:t>
            </a:r>
            <a:fld id="{C0D4E5C6-0EEE-6446-83B4-7D07646F4EBE}" type="slidenum">
              <a:rPr lang="de-DE" altLang="de-DE" smtClean="0"/>
              <a:pPr/>
              <a:t>3</a:t>
            </a:fld>
            <a:endParaRPr lang="de-DE" altLang="de-DE"/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6924055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734055" y="562129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40282" y="463930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 smtClean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46318" y="6108990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027437" y="6220067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smtClean="0">
                <a:solidFill>
                  <a:schemeClr val="accent3">
                    <a:lumMod val="50000"/>
                  </a:schemeClr>
                </a:solidFill>
              </a:rPr>
              <a:t>Referenz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608755" y="4893220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2018989" y="5749444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886227" y="5784958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uppierung 40"/>
          <p:cNvGrpSpPr/>
          <p:nvPr/>
        </p:nvGrpSpPr>
        <p:grpSpPr>
          <a:xfrm>
            <a:off x="1356652" y="5362837"/>
            <a:ext cx="1616902" cy="540000"/>
            <a:chOff x="5475281" y="4124733"/>
            <a:chExt cx="1616902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190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3510456" y="5362837"/>
            <a:ext cx="1616902" cy="540000"/>
            <a:chOff x="5475281" y="4124733"/>
            <a:chExt cx="1616902" cy="540000"/>
          </a:xfrm>
        </p:grpSpPr>
        <p:sp>
          <p:nvSpPr>
            <p:cNvPr id="43" name="Rechteck 42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65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uppierung 45"/>
          <p:cNvGrpSpPr/>
          <p:nvPr/>
        </p:nvGrpSpPr>
        <p:grpSpPr>
          <a:xfrm>
            <a:off x="5580251" y="5362837"/>
            <a:ext cx="1616902" cy="540000"/>
            <a:chOff x="5475281" y="4124733"/>
            <a:chExt cx="1616902" cy="540000"/>
          </a:xfrm>
        </p:grpSpPr>
        <p:sp>
          <p:nvSpPr>
            <p:cNvPr id="47" name="Rechteck 46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67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4" name="Gerade Verbindung mit Pfeil 53"/>
          <p:cNvCxnSpPr/>
          <p:nvPr/>
        </p:nvCxnSpPr>
        <p:spPr bwMode="auto">
          <a:xfrm>
            <a:off x="4770251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2700456" y="5748171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 bwMode="auto">
          <a:xfrm flipH="1">
            <a:off x="5127358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auto">
          <a:xfrm flipH="1">
            <a:off x="2973554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 flipH="1">
            <a:off x="903759" y="5531602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695212" y="5420770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Gerade Verbindung mit Pfeil 59"/>
          <p:cNvCxnSpPr/>
          <p:nvPr/>
        </p:nvCxnSpPr>
        <p:spPr bwMode="auto">
          <a:xfrm>
            <a:off x="2149765" y="4788693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>
            <a:off x="6392902" y="4771848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760238" y="4537775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 smtClean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005478" y="4512346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 smtClean="0">
                <a:solidFill>
                  <a:schemeClr val="accent3">
                    <a:lumMod val="50000"/>
                  </a:schemeClr>
                </a:solidFill>
              </a:rPr>
              <a:t>LastNode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Stack (Stapel)</a:t>
            </a:r>
            <a:endParaRPr lang="de-DE" dirty="0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 smtClean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p</a:t>
            </a:r>
            <a:r>
              <a:rPr lang="de-DE" sz="1800" dirty="0" smtClean="0"/>
              <a:t>ush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p</a:t>
            </a:r>
            <a:r>
              <a:rPr lang="de-DE" sz="1800" dirty="0" err="1" smtClean="0"/>
              <a:t>op</a:t>
            </a:r>
            <a:endParaRPr lang="de-DE" sz="1800" dirty="0" smtClean="0"/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peek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2. Semester: Programmierung 2, Michael Lang	Folie </a:t>
            </a:r>
            <a:fld id="{C0D4E5C6-0EEE-6446-83B4-7D07646F4EBE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2431831" y="2852081"/>
            <a:ext cx="3993032" cy="2966571"/>
            <a:chOff x="3121642" y="4030058"/>
            <a:chExt cx="2545487" cy="1788594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67567" y="5566298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12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3467567" y="5313944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921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467567" y="5058060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65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3467567" y="4809236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smtClean="0"/>
                <a:t>78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4945184" y="4274595"/>
              <a:ext cx="540000" cy="540000"/>
              <a:chOff x="5499571" y="2951724"/>
              <a:chExt cx="540000" cy="540000"/>
            </a:xfrm>
          </p:grpSpPr>
          <p:cxnSp>
            <p:nvCxnSpPr>
              <p:cNvPr id="55" name="Gerade Verbindung mit Pfeil 54"/>
              <p:cNvCxnSpPr/>
              <p:nvPr/>
            </p:nvCxnSpPr>
            <p:spPr bwMode="auto">
              <a:xfrm>
                <a:off x="5499571" y="2961264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ung 65"/>
            <p:cNvGrpSpPr/>
            <p:nvPr/>
          </p:nvGrpSpPr>
          <p:grpSpPr>
            <a:xfrm rot="5400000">
              <a:off x="3200735" y="4274595"/>
              <a:ext cx="540000" cy="540000"/>
              <a:chOff x="5484232" y="2961950"/>
              <a:chExt cx="540000" cy="540000"/>
            </a:xfrm>
          </p:grpSpPr>
          <p:cxnSp>
            <p:nvCxnSpPr>
              <p:cNvPr id="67" name="Gerade Verbindung mit Pfeil 66"/>
              <p:cNvCxnSpPr/>
              <p:nvPr/>
            </p:nvCxnSpPr>
            <p:spPr bwMode="auto">
              <a:xfrm>
                <a:off x="5484232" y="2970936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/>
              <p:nvPr/>
            </p:nvCxnSpPr>
            <p:spPr bwMode="auto">
              <a:xfrm>
                <a:off x="5490983" y="2961950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ung 68"/>
            <p:cNvGrpSpPr/>
            <p:nvPr/>
          </p:nvGrpSpPr>
          <p:grpSpPr>
            <a:xfrm>
              <a:off x="5103218" y="4452038"/>
              <a:ext cx="438880" cy="386877"/>
              <a:chOff x="5496814" y="2951724"/>
              <a:chExt cx="540000" cy="540000"/>
            </a:xfrm>
          </p:grpSpPr>
          <p:cxnSp>
            <p:nvCxnSpPr>
              <p:cNvPr id="70" name="Gerade Verbindung mit Pfeil 69"/>
              <p:cNvCxnSpPr/>
              <p:nvPr/>
            </p:nvCxnSpPr>
            <p:spPr bwMode="auto">
              <a:xfrm>
                <a:off x="5496814" y="2957436"/>
                <a:ext cx="540000" cy="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3121642" y="4045009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smtClean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915182" y="4030058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 smtClean="0">
                  <a:solidFill>
                    <a:schemeClr val="accent3">
                      <a:lumMod val="50000"/>
                    </a:schemeClr>
                  </a:solidFill>
                </a:rPr>
                <a:t>pop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189113" y="4471200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 smtClean="0">
                  <a:solidFill>
                    <a:schemeClr val="accent3">
                      <a:lumMod val="50000"/>
                    </a:schemeClr>
                  </a:solidFill>
                </a:rPr>
                <a:t>peek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Queue (Warteschlange)</a:t>
            </a:r>
            <a:endParaRPr lang="de-DE" dirty="0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1298395"/>
          </a:xfrm>
        </p:spPr>
        <p:txBody>
          <a:bodyPr vert="horz"/>
          <a:lstStyle/>
          <a:p>
            <a:r>
              <a:rPr lang="de-DE" sz="1800" dirty="0" smtClean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e</a:t>
            </a:r>
            <a:r>
              <a:rPr lang="de-DE" sz="1800" dirty="0" err="1" smtClean="0"/>
              <a:t>nqueue</a:t>
            </a:r>
            <a:endParaRPr lang="de-DE" sz="1800" dirty="0" smtClean="0"/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dequeue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2. Semester: Programmierung 2, Michael Lang	Folie </a:t>
            </a:r>
            <a:fld id="{C0D4E5C6-0EEE-6446-83B4-7D07646F4EBE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277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uppierung 9"/>
          <p:cNvGrpSpPr/>
          <p:nvPr/>
        </p:nvGrpSpPr>
        <p:grpSpPr>
          <a:xfrm rot="16200000" flipV="1">
            <a:off x="6035637" y="4032343"/>
            <a:ext cx="847082" cy="895647"/>
            <a:chOff x="5499571" y="2951724"/>
            <a:chExt cx="540000" cy="540000"/>
          </a:xfrm>
        </p:grpSpPr>
        <p:cxnSp>
          <p:nvCxnSpPr>
            <p:cNvPr id="55" name="Gerade Verbindung mit Pfeil 54"/>
            <p:cNvCxnSpPr/>
            <p:nvPr/>
          </p:nvCxnSpPr>
          <p:spPr bwMode="auto">
            <a:xfrm>
              <a:off x="5499571" y="2961264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 bwMode="auto">
            <a:xfrm>
              <a:off x="5510327" y="2951724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ung 65"/>
          <p:cNvGrpSpPr/>
          <p:nvPr/>
        </p:nvGrpSpPr>
        <p:grpSpPr>
          <a:xfrm flipV="1">
            <a:off x="1867094" y="4064803"/>
            <a:ext cx="895647" cy="847082"/>
            <a:chOff x="5484232" y="2961950"/>
            <a:chExt cx="540000" cy="540000"/>
          </a:xfrm>
        </p:grpSpPr>
        <p:cxnSp>
          <p:nvCxnSpPr>
            <p:cNvPr id="67" name="Gerade Verbindung mit Pfeil 66"/>
            <p:cNvCxnSpPr/>
            <p:nvPr/>
          </p:nvCxnSpPr>
          <p:spPr bwMode="auto">
            <a:xfrm>
              <a:off x="5484232" y="2970936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 bwMode="auto">
            <a:xfrm>
              <a:off x="5490983" y="2961950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1522264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enqueue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459178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dequeue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31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85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39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93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547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12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9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Binary </a:t>
            </a:r>
            <a:r>
              <a:rPr lang="de-DE" dirty="0" err="1" smtClean="0"/>
              <a:t>Tree</a:t>
            </a:r>
            <a:r>
              <a:rPr lang="de-DE" dirty="0" smtClean="0"/>
              <a:t> (Binärbaum)</a:t>
            </a:r>
            <a:endParaRPr lang="de-DE" dirty="0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986637"/>
          </a:xfrm>
        </p:spPr>
        <p:txBody>
          <a:bodyPr vert="horz"/>
          <a:lstStyle/>
          <a:p>
            <a:r>
              <a:rPr lang="de-DE" sz="1800" dirty="0" smtClean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i</a:t>
            </a:r>
            <a:r>
              <a:rPr lang="de-DE" sz="1800" dirty="0" err="1" smtClean="0"/>
              <a:t>nsert</a:t>
            </a:r>
            <a:endParaRPr lang="de-DE" sz="1800" dirty="0" smtClean="0"/>
          </a:p>
          <a:p>
            <a:pPr>
              <a:buFont typeface="Arial" charset="0"/>
              <a:buChar char="•"/>
            </a:pPr>
            <a:r>
              <a:rPr lang="de-DE" sz="1800" dirty="0"/>
              <a:t>f</a:t>
            </a:r>
            <a:r>
              <a:rPr lang="de-DE" sz="1800" dirty="0" smtClean="0"/>
              <a:t>ind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</a:t>
            </a:r>
            <a:r>
              <a:rPr lang="de-DE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 smtClean="0"/>
              <a:t>contains</a:t>
            </a:r>
            <a:r>
              <a:rPr lang="de-DE" sz="1800" dirty="0" smtClean="0"/>
              <a:t>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</a:t>
            </a:r>
            <a:r>
              <a:rPr lang="de-DE" sz="1800" dirty="0" smtClean="0"/>
              <a:t> / </a:t>
            </a:r>
            <a:r>
              <a:rPr lang="de-DE" sz="1800" dirty="0" err="1" smtClean="0"/>
              <a:t>object</a:t>
            </a:r>
            <a:r>
              <a:rPr lang="de-DE" sz="18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Remove (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</a:t>
            </a:r>
            <a:r>
              <a:rPr lang="de-DE" sz="1800" dirty="0" smtClean="0"/>
              <a:t> / </a:t>
            </a:r>
            <a:r>
              <a:rPr lang="de-DE" sz="1800" dirty="0" err="1" smtClean="0"/>
              <a:t>object</a:t>
            </a:r>
            <a:r>
              <a:rPr lang="de-DE" sz="1800" dirty="0" smtClean="0"/>
              <a:t>)</a:t>
            </a:r>
          </a:p>
          <a:p>
            <a:pPr>
              <a:buFont typeface="Arial" charset="0"/>
              <a:buChar char="•"/>
            </a:pPr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2. Semester: Programmierung 2, Michael Lang	Folie </a:t>
            </a:r>
            <a:fld id="{C0D4E5C6-0EEE-6446-83B4-7D07646F4EBE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5" name="Oval 4"/>
          <p:cNvSpPr/>
          <p:nvPr/>
        </p:nvSpPr>
        <p:spPr bwMode="auto">
          <a:xfrm>
            <a:off x="6165909" y="256680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085910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245908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/>
              <a:t>10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45910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625909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4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05908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85907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396910" y="567276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Gerade Verbindung mit Pfeil 8"/>
          <p:cNvCxnSpPr>
            <a:stCxn id="5" idx="4"/>
            <a:endCxn id="21" idx="0"/>
          </p:cNvCxnSpPr>
          <p:nvPr/>
        </p:nvCxnSpPr>
        <p:spPr bwMode="auto">
          <a:xfrm flipH="1">
            <a:off x="5355910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5" idx="4"/>
            <a:endCxn id="27" idx="0"/>
          </p:cNvCxnSpPr>
          <p:nvPr/>
        </p:nvCxnSpPr>
        <p:spPr bwMode="auto">
          <a:xfrm>
            <a:off x="6435909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/>
          <p:cNvCxnSpPr>
            <a:stCxn id="21" idx="4"/>
            <a:endCxn id="28" idx="0"/>
          </p:cNvCxnSpPr>
          <p:nvPr/>
        </p:nvCxnSpPr>
        <p:spPr bwMode="auto">
          <a:xfrm flipH="1">
            <a:off x="4815910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Gerade Verbindung mit Pfeil 37"/>
          <p:cNvCxnSpPr>
            <a:stCxn id="21" idx="4"/>
            <a:endCxn id="29" idx="0"/>
          </p:cNvCxnSpPr>
          <p:nvPr/>
        </p:nvCxnSpPr>
        <p:spPr bwMode="auto">
          <a:xfrm>
            <a:off x="5355910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>
            <a:stCxn id="27" idx="4"/>
            <a:endCxn id="30" idx="0"/>
          </p:cNvCxnSpPr>
          <p:nvPr/>
        </p:nvCxnSpPr>
        <p:spPr bwMode="auto">
          <a:xfrm flipH="1">
            <a:off x="6975908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>
            <a:stCxn id="27" idx="4"/>
            <a:endCxn id="31" idx="0"/>
          </p:cNvCxnSpPr>
          <p:nvPr/>
        </p:nvCxnSpPr>
        <p:spPr bwMode="auto">
          <a:xfrm>
            <a:off x="7515908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rade Verbindung mit Pfeil 49"/>
          <p:cNvCxnSpPr>
            <a:stCxn id="31" idx="4"/>
            <a:endCxn id="32" idx="0"/>
          </p:cNvCxnSpPr>
          <p:nvPr/>
        </p:nvCxnSpPr>
        <p:spPr bwMode="auto">
          <a:xfrm flipH="1">
            <a:off x="7666910" y="5143893"/>
            <a:ext cx="388997" cy="528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6596959" y="29205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  <a:endParaRPr lang="de-DE" sz="16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045467" y="29360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484956" y="385467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  <a:endParaRPr lang="de-DE" sz="16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933464" y="387010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7644954" y="38791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  <a:endParaRPr lang="de-DE" sz="16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7093462" y="38946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663178" y="498537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cxnSp>
        <p:nvCxnSpPr>
          <p:cNvPr id="63" name="Gerade Verbindung mit Pfeil 62"/>
          <p:cNvCxnSpPr/>
          <p:nvPr/>
        </p:nvCxnSpPr>
        <p:spPr bwMode="auto">
          <a:xfrm>
            <a:off x="6435909" y="1992665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428003" y="195760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smtClean="0">
                <a:solidFill>
                  <a:schemeClr val="accent3">
                    <a:lumMod val="50000"/>
                  </a:schemeClr>
                </a:solidFill>
              </a:rPr>
              <a:t>Wurzel / </a:t>
            </a:r>
            <a:r>
              <a:rPr lang="de-DE" sz="1050" b="0" dirty="0" err="1" smtClean="0">
                <a:solidFill>
                  <a:schemeClr val="accent3">
                    <a:lumMod val="50000"/>
                  </a:schemeClr>
                </a:solidFill>
              </a:rPr>
              <a:t>root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1010585-867D-E044-820B-F172385101C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Literaturverzeichnis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z="1400"/>
              <a:t>ULLENBOOM, Christian: Java ist auch eine Insel, Galileo Press, 3. Auflage 2003,</a:t>
            </a:r>
            <a:br>
              <a:rPr lang="de-DE" altLang="de-DE" sz="1400"/>
            </a:br>
            <a:r>
              <a:rPr lang="de-DE" altLang="de-DE" sz="1400"/>
              <a:t>ISBN 3-89842-365-4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ULLENBOOM, Christian: Java ist auch eine Insel, Galileo Press, 5. aktualisierte und erweiterte Auflage 2006, ISBN 3-89842-747-1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KRÜGER, Guido: Handbuch der Java-Programmierung, Addison-Wesley, 4. veränderte Auflage 2006, ISBN 3-8273-2361-4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MISCH, Jens-Peter: Java 4 U Programmentwicklung mit Java, Bildungsverlag EINS, 1. Auflage 2003, ISBN 3-427-01144-5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Macintosh PowerPoint</Application>
  <PresentationFormat>Bildschirmpräsentation 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 Black</vt:lpstr>
      <vt:lpstr>Times New Roman</vt:lpstr>
      <vt:lpstr>Wingdings</vt:lpstr>
      <vt:lpstr>Wingdings 2</vt:lpstr>
      <vt:lpstr>Wingdings 3</vt:lpstr>
      <vt:lpstr>Arial</vt:lpstr>
      <vt:lpstr>Pixel</vt:lpstr>
      <vt:lpstr>Programmierung 2</vt:lpstr>
      <vt:lpstr>Linked List (verkettete Liste)</vt:lpstr>
      <vt:lpstr>Double Linked List (doppelt verkettete Liste)</vt:lpstr>
      <vt:lpstr>Stack (Stapel)</vt:lpstr>
      <vt:lpstr>Queue (Warteschlange)</vt:lpstr>
      <vt:lpstr>Binary Tree (Binärbaum)</vt:lpstr>
      <vt:lpstr>Literaturverzeichnis</vt:lpstr>
    </vt:vector>
  </TitlesOfParts>
  <Company>SAP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Systemanalyse</dc:title>
  <dc:creator>d028357</dc:creator>
  <cp:lastModifiedBy>Berg-Neels, Matthias Uwe</cp:lastModifiedBy>
  <cp:revision>252</cp:revision>
  <dcterms:created xsi:type="dcterms:W3CDTF">2005-04-28T07:35:08Z</dcterms:created>
  <dcterms:modified xsi:type="dcterms:W3CDTF">2017-04-12T09:56:48Z</dcterms:modified>
</cp:coreProperties>
</file>