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9"/>
  </p:notesMasterIdLst>
  <p:handoutMasterIdLst>
    <p:handoutMasterId r:id="rId10"/>
  </p:handoutMasterIdLst>
  <p:sldIdLst>
    <p:sldId id="479" r:id="rId2"/>
    <p:sldId id="481" r:id="rId3"/>
    <p:sldId id="480" r:id="rId4"/>
    <p:sldId id="482" r:id="rId5"/>
    <p:sldId id="483" r:id="rId6"/>
    <p:sldId id="484" r:id="rId7"/>
    <p:sldId id="289" r:id="rId8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FF"/>
    <a:srgbClr val="666699"/>
    <a:srgbClr val="008000"/>
    <a:srgbClr val="FF0000"/>
    <a:srgbClr val="DDDDDD"/>
    <a:srgbClr val="C0C0C0"/>
    <a:srgbClr val="96969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2789"/>
  </p:normalViewPr>
  <p:slideViewPr>
    <p:cSldViewPr snapToGrid="0">
      <p:cViewPr varScale="1">
        <p:scale>
          <a:sx n="118" d="100"/>
          <a:sy n="118" d="100"/>
        </p:scale>
        <p:origin x="26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notesViewPr>
    <p:cSldViewPr snapToGrid="0">
      <p:cViewPr varScale="1">
        <p:scale>
          <a:sx n="81" d="100"/>
          <a:sy n="81" d="100"/>
        </p:scale>
        <p:origin x="-199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706800C-5B7C-EC49-B710-20504174D6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3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BAF16A-CB4E-BA44-82EE-9E7DC07D2F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09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AF16A-CB4E-BA44-82EE-9E7DC07D2F20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065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tabLst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FBE7CD02-6135-8540-9FF4-5FAB45E37A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0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789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A6F18C7C-79DA-604E-81B3-709022604E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67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657B830-7B58-F145-8920-CFFB4044F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A0D5D22-8980-094E-929F-3388FF54C8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5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EE49A51-4598-C247-895A-27183AC61E7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41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3326851C-BCD8-CB4C-9717-0CA6BCBFA9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1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B0355D5A-E47A-C644-9CDC-B0E441CD9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3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8D572BD-3865-CE4D-A546-FC1ED261F5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2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41F8EFC2-02D0-984B-BEFA-49720B8E145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65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E8977F43-E433-2C45-B941-26E2292E889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59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rgbClr val="969696"/>
                </a:solidFill>
              </a:defRPr>
            </a:lvl1pPr>
          </a:lstStyle>
          <a:p>
            <a:r>
              <a:rPr lang="de-DE" altLang="de-DE" dirty="0"/>
              <a:t>2. Semester: Fortgeschrittene Programmierung	Folie </a:t>
            </a:r>
            <a:fld id="{02FC5F1D-D6D4-E24F-8CE9-1D0E8F7272F9}" type="slidenum">
              <a:rPr lang="de-DE" altLang="de-DE"/>
              <a:pPr/>
              <a:t>‹Nr.›</a:t>
            </a:fld>
            <a:endParaRPr lang="de-DE" altLang="de-DE" dirty="0"/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t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Þ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charset="2"/>
        <a:buChar char="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Fortgeschrittene Programmierung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Datenstrukturen</a:t>
            </a:r>
          </a:p>
        </p:txBody>
      </p:sp>
    </p:spTree>
    <p:extLst>
      <p:ext uri="{BB962C8B-B14F-4D97-AF65-F5344CB8AC3E}">
        <p14:creationId xmlns:p14="http://schemas.microsoft.com/office/powerpoint/2010/main" val="92958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Linked</a:t>
            </a:r>
            <a:r>
              <a:rPr lang="de-DE" dirty="0"/>
              <a:t> List (verkettete Liste)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add</a:t>
            </a:r>
            <a:r>
              <a:rPr lang="de-DE" sz="1800" dirty="0"/>
              <a:t> / </a:t>
            </a:r>
            <a:r>
              <a:rPr lang="de-DE" sz="1800" dirty="0" err="1"/>
              <a:t>addFirst</a:t>
            </a:r>
            <a:r>
              <a:rPr lang="de-DE" sz="1800" dirty="0"/>
              <a:t> / </a:t>
            </a:r>
            <a:r>
              <a:rPr lang="de-DE" sz="1800" dirty="0" err="1"/>
              <a:t>addLast</a:t>
            </a:r>
            <a:r>
              <a:rPr lang="de-DE" sz="1800" dirty="0"/>
              <a:t> / </a:t>
            </a:r>
            <a:r>
              <a:rPr lang="de-DE" sz="1800" dirty="0" err="1"/>
              <a:t>addAfter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remove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 /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getFirst</a:t>
            </a:r>
            <a:r>
              <a:rPr lang="de-DE" sz="1800" dirty="0"/>
              <a:t> / </a:t>
            </a:r>
            <a:r>
              <a:rPr lang="de-DE" sz="1800" dirty="0" err="1"/>
              <a:t>getLast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...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grpSp>
        <p:nvGrpSpPr>
          <p:cNvPr id="9" name="Gruppierung 8"/>
          <p:cNvGrpSpPr/>
          <p:nvPr/>
        </p:nvGrpSpPr>
        <p:grpSpPr>
          <a:xfrm>
            <a:off x="1425281" y="5331409"/>
            <a:ext cx="1080000" cy="540000"/>
            <a:chOff x="762000" y="4740441"/>
            <a:chExt cx="1080000" cy="540000"/>
          </a:xfrm>
        </p:grpSpPr>
        <p:sp>
          <p:nvSpPr>
            <p:cNvPr id="5" name="Rechteck 4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/>
                <a:t>99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uppierung 9"/>
          <p:cNvGrpSpPr/>
          <p:nvPr/>
        </p:nvGrpSpPr>
        <p:grpSpPr>
          <a:xfrm>
            <a:off x="3045281" y="5331409"/>
            <a:ext cx="1080000" cy="540000"/>
            <a:chOff x="762000" y="4740441"/>
            <a:chExt cx="1080000" cy="540000"/>
          </a:xfrm>
        </p:grpSpPr>
        <p:sp>
          <p:nvSpPr>
            <p:cNvPr id="11" name="Rechteck 10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Rechteck 11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uppierung 12"/>
          <p:cNvGrpSpPr/>
          <p:nvPr/>
        </p:nvGrpSpPr>
        <p:grpSpPr>
          <a:xfrm>
            <a:off x="4665281" y="5331409"/>
            <a:ext cx="1080000" cy="540000"/>
            <a:chOff x="762000" y="4740441"/>
            <a:chExt cx="1080000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6285281" y="5331409"/>
            <a:ext cx="1080000" cy="540000"/>
            <a:chOff x="762000" y="4740441"/>
            <a:chExt cx="1080000" cy="540000"/>
          </a:xfrm>
        </p:grpSpPr>
        <p:sp>
          <p:nvSpPr>
            <p:cNvPr id="17" name="Rechteck 16"/>
            <p:cNvSpPr/>
            <p:nvPr/>
          </p:nvSpPr>
          <p:spPr bwMode="auto">
            <a:xfrm>
              <a:off x="76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123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8" name="Rechteck 17"/>
            <p:cNvSpPr/>
            <p:nvPr/>
          </p:nvSpPr>
          <p:spPr bwMode="auto">
            <a:xfrm>
              <a:off x="1302000" y="4740441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0" name="Gerade Verbindung mit Pfeil 19"/>
          <p:cNvCxnSpPr/>
          <p:nvPr/>
        </p:nvCxnSpPr>
        <p:spPr bwMode="auto">
          <a:xfrm>
            <a:off x="1965281" y="4786896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1"/>
          </p:cNvCxnSpPr>
          <p:nvPr/>
        </p:nvCxnSpPr>
        <p:spPr bwMode="auto">
          <a:xfrm>
            <a:off x="223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 bwMode="auto">
          <a:xfrm>
            <a:off x="385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 bwMode="auto">
          <a:xfrm>
            <a:off x="547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 bwMode="auto">
          <a:xfrm>
            <a:off x="7095281" y="560140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905281" y="550114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431019" y="4624721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234007" y="6067946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528072" y="6067946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>
                <a:solidFill>
                  <a:schemeClr val="accent3">
                    <a:lumMod val="50000"/>
                  </a:schemeClr>
                </a:solidFill>
              </a:rPr>
              <a:t>Referenz</a:t>
            </a: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399492" y="4878637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1506678" y="5708400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386862" y="5632837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feld 30"/>
          <p:cNvSpPr txBox="1"/>
          <p:nvPr/>
        </p:nvSpPr>
        <p:spPr>
          <a:xfrm>
            <a:off x="1592860" y="4579456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53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 </a:t>
            </a:r>
            <a:r>
              <a:rPr lang="de-DE" dirty="0" err="1"/>
              <a:t>Linked</a:t>
            </a:r>
            <a:r>
              <a:rPr lang="de-DE" dirty="0"/>
              <a:t> List (doppelt verkettete Liste)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397207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add</a:t>
            </a:r>
            <a:r>
              <a:rPr lang="de-DE" sz="1800" dirty="0"/>
              <a:t> / </a:t>
            </a:r>
            <a:r>
              <a:rPr lang="de-DE" sz="1800" dirty="0" err="1"/>
              <a:t>addFirst</a:t>
            </a:r>
            <a:r>
              <a:rPr lang="de-DE" sz="1800" dirty="0"/>
              <a:t> / </a:t>
            </a:r>
            <a:r>
              <a:rPr lang="de-DE" sz="1800" dirty="0" err="1"/>
              <a:t>addLast</a:t>
            </a:r>
            <a:r>
              <a:rPr lang="de-DE" sz="1800" dirty="0"/>
              <a:t> / </a:t>
            </a:r>
            <a:r>
              <a:rPr lang="de-DE" sz="1800" dirty="0" err="1"/>
              <a:t>addAfter</a:t>
            </a:r>
            <a:r>
              <a:rPr lang="de-DE" sz="1800" dirty="0"/>
              <a:t> / </a:t>
            </a:r>
            <a:r>
              <a:rPr lang="de-DE" sz="1800" dirty="0" err="1"/>
              <a:t>addBefore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remove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 /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attributes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getFirst</a:t>
            </a:r>
            <a:r>
              <a:rPr lang="de-DE" sz="1800" dirty="0"/>
              <a:t> / </a:t>
            </a:r>
            <a:r>
              <a:rPr lang="de-DE" sz="1800" dirty="0" err="1"/>
              <a:t>getLast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...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cxnSp>
        <p:nvCxnSpPr>
          <p:cNvPr id="26" name="Gerade Verbindung mit Pfeil 25"/>
          <p:cNvCxnSpPr/>
          <p:nvPr/>
        </p:nvCxnSpPr>
        <p:spPr bwMode="auto">
          <a:xfrm>
            <a:off x="6924055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 bwMode="auto">
          <a:xfrm>
            <a:off x="7734055" y="5621296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2640282" y="4639304"/>
            <a:ext cx="5084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746318" y="6108990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Daten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027437" y="6220067"/>
            <a:ext cx="7328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>
                <a:solidFill>
                  <a:schemeClr val="accent3">
                    <a:lumMod val="50000"/>
                  </a:schemeClr>
                </a:solidFill>
              </a:rPr>
              <a:t>Referenz</a:t>
            </a:r>
          </a:p>
        </p:txBody>
      </p:sp>
      <p:cxnSp>
        <p:nvCxnSpPr>
          <p:cNvPr id="32" name="Gerade Verbindung mit Pfeil 31"/>
          <p:cNvCxnSpPr>
            <a:stCxn id="28" idx="2"/>
          </p:cNvCxnSpPr>
          <p:nvPr/>
        </p:nvCxnSpPr>
        <p:spPr bwMode="auto">
          <a:xfrm flipH="1">
            <a:off x="2608755" y="4893220"/>
            <a:ext cx="285764" cy="45277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Gerade Verbindung mit Pfeil 32"/>
          <p:cNvCxnSpPr>
            <a:stCxn id="29" idx="0"/>
          </p:cNvCxnSpPr>
          <p:nvPr/>
        </p:nvCxnSpPr>
        <p:spPr bwMode="auto">
          <a:xfrm flipV="1">
            <a:off x="2018989" y="5749444"/>
            <a:ext cx="153102" cy="359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Gerade Verbindung mit Pfeil 35"/>
          <p:cNvCxnSpPr>
            <a:stCxn id="30" idx="0"/>
          </p:cNvCxnSpPr>
          <p:nvPr/>
        </p:nvCxnSpPr>
        <p:spPr bwMode="auto">
          <a:xfrm flipH="1" flipV="1">
            <a:off x="2886227" y="5784958"/>
            <a:ext cx="507657" cy="4351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Gruppierung 40"/>
          <p:cNvGrpSpPr/>
          <p:nvPr/>
        </p:nvGrpSpPr>
        <p:grpSpPr>
          <a:xfrm>
            <a:off x="1356652" y="5362837"/>
            <a:ext cx="1616902" cy="540000"/>
            <a:chOff x="5475281" y="4124733"/>
            <a:chExt cx="1616902" cy="540000"/>
          </a:xfrm>
        </p:grpSpPr>
        <p:sp>
          <p:nvSpPr>
            <p:cNvPr id="14" name="Rechteck 13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190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uppierung 41"/>
          <p:cNvGrpSpPr/>
          <p:nvPr/>
        </p:nvGrpSpPr>
        <p:grpSpPr>
          <a:xfrm>
            <a:off x="3510456" y="5362837"/>
            <a:ext cx="1616902" cy="540000"/>
            <a:chOff x="5475281" y="4124733"/>
            <a:chExt cx="1616902" cy="540000"/>
          </a:xfrm>
        </p:grpSpPr>
        <p:sp>
          <p:nvSpPr>
            <p:cNvPr id="43" name="Rechteck 42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Rechteck 44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uppierung 45"/>
          <p:cNvGrpSpPr/>
          <p:nvPr/>
        </p:nvGrpSpPr>
        <p:grpSpPr>
          <a:xfrm>
            <a:off x="5580251" y="5362837"/>
            <a:ext cx="1616902" cy="540000"/>
            <a:chOff x="5475281" y="4124733"/>
            <a:chExt cx="1616902" cy="540000"/>
          </a:xfrm>
        </p:grpSpPr>
        <p:sp>
          <p:nvSpPr>
            <p:cNvPr id="47" name="Rechteck 46"/>
            <p:cNvSpPr/>
            <p:nvPr/>
          </p:nvSpPr>
          <p:spPr bwMode="auto">
            <a:xfrm>
              <a:off x="601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67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" name="Rechteck 47"/>
            <p:cNvSpPr/>
            <p:nvPr/>
          </p:nvSpPr>
          <p:spPr bwMode="auto">
            <a:xfrm>
              <a:off x="6552183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echteck 48"/>
            <p:cNvSpPr/>
            <p:nvPr/>
          </p:nvSpPr>
          <p:spPr bwMode="auto">
            <a:xfrm>
              <a:off x="5475281" y="4124733"/>
              <a:ext cx="540000" cy="540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54" name="Gerade Verbindung mit Pfeil 53"/>
          <p:cNvCxnSpPr/>
          <p:nvPr/>
        </p:nvCxnSpPr>
        <p:spPr bwMode="auto">
          <a:xfrm>
            <a:off x="4770251" y="5721559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 bwMode="auto">
          <a:xfrm>
            <a:off x="2700456" y="5748171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 bwMode="auto">
          <a:xfrm flipH="1">
            <a:off x="5127358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 bwMode="auto">
          <a:xfrm flipH="1">
            <a:off x="2973554" y="5504990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 bwMode="auto">
          <a:xfrm flipH="1">
            <a:off x="903759" y="5531602"/>
            <a:ext cx="8100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 bwMode="auto">
          <a:xfrm>
            <a:off x="695212" y="5420770"/>
            <a:ext cx="208547" cy="20052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Gerade Verbindung mit Pfeil 59"/>
          <p:cNvCxnSpPr/>
          <p:nvPr/>
        </p:nvCxnSpPr>
        <p:spPr bwMode="auto">
          <a:xfrm>
            <a:off x="2149765" y="4788693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 bwMode="auto">
          <a:xfrm>
            <a:off x="6392902" y="4771848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760238" y="4537775"/>
            <a:ext cx="8066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First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6005478" y="4512346"/>
            <a:ext cx="7633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LastNode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0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Stack (Stapel)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3324880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push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pop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peek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grpSp>
        <p:nvGrpSpPr>
          <p:cNvPr id="11" name="Gruppierung 10"/>
          <p:cNvGrpSpPr/>
          <p:nvPr/>
        </p:nvGrpSpPr>
        <p:grpSpPr>
          <a:xfrm>
            <a:off x="2431831" y="2852081"/>
            <a:ext cx="3993032" cy="2966571"/>
            <a:chOff x="3121642" y="4030058"/>
            <a:chExt cx="2545487" cy="1788594"/>
          </a:xfrm>
        </p:grpSpPr>
        <p:sp>
          <p:nvSpPr>
            <p:cNvPr id="37" name="Rechteck 36"/>
            <p:cNvSpPr/>
            <p:nvPr/>
          </p:nvSpPr>
          <p:spPr bwMode="auto">
            <a:xfrm>
              <a:off x="3467567" y="5566298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12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0" name="Rechteck 49"/>
            <p:cNvSpPr/>
            <p:nvPr/>
          </p:nvSpPr>
          <p:spPr bwMode="auto">
            <a:xfrm>
              <a:off x="3467567" y="5313944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921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3467567" y="5058060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65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2" name="Rechteck 51"/>
            <p:cNvSpPr/>
            <p:nvPr/>
          </p:nvSpPr>
          <p:spPr bwMode="auto">
            <a:xfrm>
              <a:off x="3467567" y="4809236"/>
              <a:ext cx="1738096" cy="25235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/>
                <a:t>78</a:t>
              </a:r>
              <a:endParaRPr kumimoji="0" 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0" name="Gruppierung 9"/>
            <p:cNvGrpSpPr/>
            <p:nvPr/>
          </p:nvGrpSpPr>
          <p:grpSpPr>
            <a:xfrm>
              <a:off x="4945184" y="4274595"/>
              <a:ext cx="540000" cy="540000"/>
              <a:chOff x="5499571" y="2951724"/>
              <a:chExt cx="540000" cy="540000"/>
            </a:xfrm>
          </p:grpSpPr>
          <p:cxnSp>
            <p:nvCxnSpPr>
              <p:cNvPr id="55" name="Gerade Verbindung mit Pfeil 54"/>
              <p:cNvCxnSpPr/>
              <p:nvPr/>
            </p:nvCxnSpPr>
            <p:spPr bwMode="auto">
              <a:xfrm>
                <a:off x="5499571" y="2961264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uppierung 65"/>
            <p:cNvGrpSpPr/>
            <p:nvPr/>
          </p:nvGrpSpPr>
          <p:grpSpPr>
            <a:xfrm rot="5400000">
              <a:off x="3200735" y="4274595"/>
              <a:ext cx="540000" cy="540000"/>
              <a:chOff x="5484232" y="2961950"/>
              <a:chExt cx="540000" cy="540000"/>
            </a:xfrm>
          </p:grpSpPr>
          <p:cxnSp>
            <p:nvCxnSpPr>
              <p:cNvPr id="67" name="Gerade Verbindung mit Pfeil 66"/>
              <p:cNvCxnSpPr/>
              <p:nvPr/>
            </p:nvCxnSpPr>
            <p:spPr bwMode="auto">
              <a:xfrm>
                <a:off x="5484232" y="2970936"/>
                <a:ext cx="540000" cy="0"/>
              </a:xfrm>
              <a:prstGeom prst="straightConnector1">
                <a:avLst/>
              </a:prstGeom>
              <a:ln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/>
              <p:nvPr/>
            </p:nvCxnSpPr>
            <p:spPr bwMode="auto">
              <a:xfrm>
                <a:off x="5490983" y="2961950"/>
                <a:ext cx="0" cy="540000"/>
              </a:xfrm>
              <a:prstGeom prst="straightConnector1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pierung 68"/>
            <p:cNvGrpSpPr/>
            <p:nvPr/>
          </p:nvGrpSpPr>
          <p:grpSpPr>
            <a:xfrm>
              <a:off x="5103218" y="4452038"/>
              <a:ext cx="438880" cy="386877"/>
              <a:chOff x="5496814" y="2951724"/>
              <a:chExt cx="540000" cy="540000"/>
            </a:xfrm>
          </p:grpSpPr>
          <p:cxnSp>
            <p:nvCxnSpPr>
              <p:cNvPr id="70" name="Gerade Verbindung mit Pfeil 69"/>
              <p:cNvCxnSpPr/>
              <p:nvPr/>
            </p:nvCxnSpPr>
            <p:spPr bwMode="auto">
              <a:xfrm>
                <a:off x="5496814" y="2957436"/>
                <a:ext cx="540000" cy="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mit Pfeil 70"/>
              <p:cNvCxnSpPr/>
              <p:nvPr/>
            </p:nvCxnSpPr>
            <p:spPr bwMode="auto">
              <a:xfrm>
                <a:off x="5510327" y="2951724"/>
                <a:ext cx="0" cy="540000"/>
              </a:xfrm>
              <a:prstGeom prst="straightConnector1">
                <a:avLst/>
              </a:prstGeom>
              <a:ln>
                <a:prstDash val="sysDot"/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Textfeld 71"/>
            <p:cNvSpPr txBox="1"/>
            <p:nvPr/>
          </p:nvSpPr>
          <p:spPr>
            <a:xfrm>
              <a:off x="3121642" y="4045009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>
                  <a:solidFill>
                    <a:schemeClr val="accent3">
                      <a:lumMod val="50000"/>
                    </a:schemeClr>
                  </a:solidFill>
                </a:rPr>
                <a:t>push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4915182" y="4030058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>
                  <a:solidFill>
                    <a:schemeClr val="accent3">
                      <a:lumMod val="50000"/>
                    </a:schemeClr>
                  </a:solidFill>
                </a:rPr>
                <a:t>pop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74" name="Textfeld 73"/>
            <p:cNvSpPr txBox="1"/>
            <p:nvPr/>
          </p:nvSpPr>
          <p:spPr>
            <a:xfrm>
              <a:off x="5189113" y="4471200"/>
              <a:ext cx="4780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0" dirty="0" err="1">
                  <a:solidFill>
                    <a:schemeClr val="accent3">
                      <a:lumMod val="50000"/>
                    </a:schemeClr>
                  </a:solidFill>
                </a:rPr>
                <a:t>peek</a:t>
              </a:r>
              <a:endParaRPr lang="de-DE" sz="1050" b="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06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 (Warteschlange)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1298395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enqueue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 err="1"/>
              <a:t>dequeue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5</a:t>
            </a:fld>
            <a:endParaRPr lang="de-DE" altLang="de-DE" dirty="0"/>
          </a:p>
        </p:txBody>
      </p:sp>
      <p:sp>
        <p:nvSpPr>
          <p:cNvPr id="37" name="Rechteck 36"/>
          <p:cNvSpPr/>
          <p:nvPr/>
        </p:nvSpPr>
        <p:spPr bwMode="auto">
          <a:xfrm>
            <a:off x="277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10" name="Gruppierung 9"/>
          <p:cNvGrpSpPr/>
          <p:nvPr/>
        </p:nvGrpSpPr>
        <p:grpSpPr>
          <a:xfrm rot="16200000" flipV="1">
            <a:off x="6035637" y="4032343"/>
            <a:ext cx="847082" cy="895647"/>
            <a:chOff x="5499571" y="2951724"/>
            <a:chExt cx="540000" cy="540000"/>
          </a:xfrm>
        </p:grpSpPr>
        <p:cxnSp>
          <p:nvCxnSpPr>
            <p:cNvPr id="55" name="Gerade Verbindung mit Pfeil 54"/>
            <p:cNvCxnSpPr/>
            <p:nvPr/>
          </p:nvCxnSpPr>
          <p:spPr bwMode="auto">
            <a:xfrm>
              <a:off x="5499571" y="2961264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mit Pfeil 64"/>
            <p:cNvCxnSpPr/>
            <p:nvPr/>
          </p:nvCxnSpPr>
          <p:spPr bwMode="auto">
            <a:xfrm>
              <a:off x="5510327" y="2951724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uppierung 65"/>
          <p:cNvGrpSpPr/>
          <p:nvPr/>
        </p:nvGrpSpPr>
        <p:grpSpPr>
          <a:xfrm flipV="1">
            <a:off x="1867094" y="4064803"/>
            <a:ext cx="895647" cy="847082"/>
            <a:chOff x="5484232" y="2961950"/>
            <a:chExt cx="540000" cy="540000"/>
          </a:xfrm>
        </p:grpSpPr>
        <p:cxnSp>
          <p:nvCxnSpPr>
            <p:cNvPr id="67" name="Gerade Verbindung mit Pfeil 66"/>
            <p:cNvCxnSpPr/>
            <p:nvPr/>
          </p:nvCxnSpPr>
          <p:spPr bwMode="auto">
            <a:xfrm>
              <a:off x="5484232" y="2970936"/>
              <a:ext cx="540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/>
            <p:nvPr/>
          </p:nvCxnSpPr>
          <p:spPr bwMode="auto">
            <a:xfrm>
              <a:off x="5490983" y="2961950"/>
              <a:ext cx="0" cy="540000"/>
            </a:xfrm>
            <a:prstGeom prst="straightConnector1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feld 71"/>
          <p:cNvSpPr txBox="1"/>
          <p:nvPr/>
        </p:nvSpPr>
        <p:spPr>
          <a:xfrm>
            <a:off x="1522264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enqueue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459178" y="3813648"/>
            <a:ext cx="7120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dequeue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31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385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391355" y="4615719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493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5471355" y="4617844"/>
            <a:ext cx="540000" cy="540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/>
              <a:t>12</a:t>
            </a:r>
            <a:endParaRPr kumimoji="0" 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9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Tree</a:t>
            </a:r>
            <a:r>
              <a:rPr lang="de-DE" dirty="0"/>
              <a:t> (Binärbaum)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457200" y="1268414"/>
            <a:ext cx="8229600" cy="2986637"/>
          </a:xfrm>
        </p:spPr>
        <p:txBody>
          <a:bodyPr vert="horz"/>
          <a:lstStyle/>
          <a:p>
            <a:r>
              <a:rPr lang="de-DE" sz="1800" dirty="0"/>
              <a:t>Funktionen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insert</a:t>
            </a:r>
            <a:endParaRPr lang="de-DE" sz="1800" dirty="0"/>
          </a:p>
          <a:p>
            <a:pPr>
              <a:buFont typeface="Arial" charset="0"/>
              <a:buChar char="•"/>
            </a:pPr>
            <a:r>
              <a:rPr lang="de-DE" sz="1800" dirty="0"/>
              <a:t>find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 err="1"/>
              <a:t>contains</a:t>
            </a:r>
            <a:r>
              <a:rPr lang="de-DE" sz="1800" dirty="0"/>
              <a:t>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 /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r>
              <a:rPr lang="de-DE" sz="1800" dirty="0"/>
              <a:t>Remove (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search</a:t>
            </a:r>
            <a:r>
              <a:rPr lang="de-DE" sz="1800" dirty="0"/>
              <a:t> </a:t>
            </a:r>
            <a:r>
              <a:rPr lang="de-DE" sz="1800" dirty="0" err="1"/>
              <a:t>attribute</a:t>
            </a:r>
            <a:r>
              <a:rPr lang="de-DE" sz="1800" dirty="0"/>
              <a:t> / </a:t>
            </a:r>
            <a:r>
              <a:rPr lang="de-DE" sz="1800" dirty="0" err="1"/>
              <a:t>object</a:t>
            </a:r>
            <a:r>
              <a:rPr lang="de-DE" sz="1800" dirty="0"/>
              <a:t>)</a:t>
            </a:r>
          </a:p>
          <a:p>
            <a:pPr>
              <a:buFont typeface="Arial" charset="0"/>
              <a:buChar char="•"/>
            </a:pP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dirty="0"/>
              <a:t>2. Semester: Fortgeschrittene Programmierung						Folie </a:t>
            </a:r>
            <a:fld id="{C0D4E5C6-0EEE-6446-83B4-7D07646F4EBE}" type="slidenum">
              <a:rPr lang="de-DE" altLang="de-DE" smtClean="0"/>
              <a:pPr/>
              <a:t>6</a:t>
            </a:fld>
            <a:endParaRPr lang="de-DE" altLang="de-DE" dirty="0"/>
          </a:p>
        </p:txBody>
      </p:sp>
      <p:sp>
        <p:nvSpPr>
          <p:cNvPr id="5" name="Oval 4"/>
          <p:cNvSpPr/>
          <p:nvPr/>
        </p:nvSpPr>
        <p:spPr bwMode="auto">
          <a:xfrm>
            <a:off x="6165909" y="256680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5085910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7245908" y="3499386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/>
              <a:t>10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4545910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625909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800" dirty="0"/>
              <a:t>4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705908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785907" y="4603893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396910" y="5672769"/>
            <a:ext cx="540000" cy="540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11</a:t>
            </a:r>
          </a:p>
        </p:txBody>
      </p:sp>
      <p:cxnSp>
        <p:nvCxnSpPr>
          <p:cNvPr id="9" name="Gerade Verbindung mit Pfeil 8"/>
          <p:cNvCxnSpPr>
            <a:stCxn id="5" idx="4"/>
            <a:endCxn id="21" idx="0"/>
          </p:cNvCxnSpPr>
          <p:nvPr/>
        </p:nvCxnSpPr>
        <p:spPr bwMode="auto">
          <a:xfrm flipH="1">
            <a:off x="5355910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5" idx="4"/>
            <a:endCxn id="27" idx="0"/>
          </p:cNvCxnSpPr>
          <p:nvPr/>
        </p:nvCxnSpPr>
        <p:spPr bwMode="auto">
          <a:xfrm>
            <a:off x="6435909" y="3106809"/>
            <a:ext cx="1079999" cy="39257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Gerade Verbindung mit Pfeil 34"/>
          <p:cNvCxnSpPr>
            <a:stCxn id="21" idx="4"/>
            <a:endCxn id="28" idx="0"/>
          </p:cNvCxnSpPr>
          <p:nvPr/>
        </p:nvCxnSpPr>
        <p:spPr bwMode="auto">
          <a:xfrm flipH="1">
            <a:off x="4815910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Gerade Verbindung mit Pfeil 37"/>
          <p:cNvCxnSpPr>
            <a:stCxn id="21" idx="4"/>
            <a:endCxn id="29" idx="0"/>
          </p:cNvCxnSpPr>
          <p:nvPr/>
        </p:nvCxnSpPr>
        <p:spPr bwMode="auto">
          <a:xfrm>
            <a:off x="5355910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Gerade Verbindung mit Pfeil 40"/>
          <p:cNvCxnSpPr>
            <a:stCxn id="27" idx="4"/>
            <a:endCxn id="30" idx="0"/>
          </p:cNvCxnSpPr>
          <p:nvPr/>
        </p:nvCxnSpPr>
        <p:spPr bwMode="auto">
          <a:xfrm flipH="1">
            <a:off x="6975908" y="4039386"/>
            <a:ext cx="540000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Gerade Verbindung mit Pfeil 43"/>
          <p:cNvCxnSpPr>
            <a:stCxn id="27" idx="4"/>
            <a:endCxn id="31" idx="0"/>
          </p:cNvCxnSpPr>
          <p:nvPr/>
        </p:nvCxnSpPr>
        <p:spPr bwMode="auto">
          <a:xfrm>
            <a:off x="7515908" y="4039386"/>
            <a:ext cx="539999" cy="56450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Gerade Verbindung mit Pfeil 49"/>
          <p:cNvCxnSpPr>
            <a:stCxn id="31" idx="4"/>
            <a:endCxn id="32" idx="0"/>
          </p:cNvCxnSpPr>
          <p:nvPr/>
        </p:nvCxnSpPr>
        <p:spPr bwMode="auto">
          <a:xfrm flipH="1">
            <a:off x="7666910" y="5143893"/>
            <a:ext cx="388997" cy="5288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feld 53"/>
          <p:cNvSpPr txBox="1"/>
          <p:nvPr/>
        </p:nvSpPr>
        <p:spPr>
          <a:xfrm>
            <a:off x="6596959" y="29205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6045467" y="29360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484956" y="3854672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4933464" y="387010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7644954" y="387917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7093462" y="389461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7663178" y="498537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0" dirty="0">
                <a:solidFill>
                  <a:schemeClr val="accent3">
                    <a:lumMod val="50000"/>
                  </a:schemeClr>
                </a:solidFill>
              </a:rPr>
              <a:t>&lt;</a:t>
            </a:r>
          </a:p>
        </p:txBody>
      </p:sp>
      <p:cxnSp>
        <p:nvCxnSpPr>
          <p:cNvPr id="63" name="Gerade Verbindung mit Pfeil 62"/>
          <p:cNvCxnSpPr/>
          <p:nvPr/>
        </p:nvCxnSpPr>
        <p:spPr bwMode="auto">
          <a:xfrm>
            <a:off x="6435909" y="1992665"/>
            <a:ext cx="0" cy="57414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428003" y="1957607"/>
            <a:ext cx="947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0">
                <a:solidFill>
                  <a:schemeClr val="accent3">
                    <a:lumMod val="50000"/>
                  </a:schemeClr>
                </a:solidFill>
              </a:rPr>
              <a:t>Wurzel / </a:t>
            </a:r>
            <a:r>
              <a:rPr lang="de-DE" sz="1050" b="0" dirty="0" err="1">
                <a:solidFill>
                  <a:schemeClr val="accent3">
                    <a:lumMod val="50000"/>
                  </a:schemeClr>
                </a:solidFill>
              </a:rPr>
              <a:t>root</a:t>
            </a:r>
            <a:endParaRPr lang="de-DE" sz="105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29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 dirty="0">
                <a:solidFill>
                  <a:srgbClr val="969696"/>
                </a:solidFill>
              </a:rPr>
              <a:t>2. Semester: Fortgeschrittene Programmierung	Folie </a:t>
            </a:r>
            <a:fld id="{21010585-867D-E044-820B-F172385101C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</a:t>
            </a:fld>
            <a:endParaRPr lang="de-DE" altLang="de-DE" sz="800" b="0" dirty="0">
              <a:solidFill>
                <a:srgbClr val="969696"/>
              </a:solidFill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Literaturverzeichnis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z="1400"/>
              <a:t>ULLENBOOM, Christian: Java ist auch eine Insel, Galileo Press, 3. Auflage 2003,</a:t>
            </a:r>
            <a:br>
              <a:rPr lang="de-DE" altLang="de-DE" sz="1400"/>
            </a:br>
            <a:r>
              <a:rPr lang="de-DE" altLang="de-DE" sz="1400"/>
              <a:t>ISBN 3-89842-365-4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ULLENBOOM, Christian: Java ist auch eine Insel, Galileo Press, 5. aktualisierte und erweiterte Auflage 2006, ISBN 3-89842-747-1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KRÜGER, Guido: Handbuch der Java-Programmierung, Addison-Wesley, 4. veränderte Auflage 2006, ISBN 3-8273-2361-4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MISCH, Jens-Peter: Java 4 U Programmentwicklung mit Java, Bildungsverlag EINS, 1. Auflage 2003, ISBN 3-427-01144-5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</Words>
  <Application>Microsoft Macintosh PowerPoint</Application>
  <PresentationFormat>Bildschirmpräsentation 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Times New Roman</vt:lpstr>
      <vt:lpstr>Wingdings</vt:lpstr>
      <vt:lpstr>Wingdings 2</vt:lpstr>
      <vt:lpstr>Wingdings 3</vt:lpstr>
      <vt:lpstr>Pixel</vt:lpstr>
      <vt:lpstr>Fortgeschrittene Programmierung</vt:lpstr>
      <vt:lpstr>Linked List (verkettete Liste)</vt:lpstr>
      <vt:lpstr>Double Linked List (doppelt verkettete Liste)</vt:lpstr>
      <vt:lpstr>Stack (Stapel)</vt:lpstr>
      <vt:lpstr>Queue (Warteschlange)</vt:lpstr>
      <vt:lpstr>Binary Tree (Binärbaum)</vt:lpstr>
      <vt:lpstr>Literaturverzeichnis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Systemanalyse</dc:title>
  <dc:creator>d028357</dc:creator>
  <cp:lastModifiedBy>Berg-Neels, Matthias Uwe</cp:lastModifiedBy>
  <cp:revision>254</cp:revision>
  <dcterms:created xsi:type="dcterms:W3CDTF">2005-04-28T07:35:08Z</dcterms:created>
  <dcterms:modified xsi:type="dcterms:W3CDTF">2019-04-23T13:35:18Z</dcterms:modified>
</cp:coreProperties>
</file>