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479" r:id="rId2"/>
    <p:sldId id="481" r:id="rId3"/>
    <p:sldId id="480" r:id="rId4"/>
    <p:sldId id="482" r:id="rId5"/>
    <p:sldId id="483" r:id="rId6"/>
    <p:sldId id="484" r:id="rId7"/>
    <p:sldId id="289" r:id="rId8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6699"/>
    <a:srgbClr val="008000"/>
    <a:srgbClr val="FF0000"/>
    <a:srgbClr val="DDDDDD"/>
    <a:srgbClr val="C0C0C0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1429"/>
  </p:normalViewPr>
  <p:slideViewPr>
    <p:cSldViewPr snapToGrid="0">
      <p:cViewPr>
        <p:scale>
          <a:sx n="208" d="100"/>
          <a:sy n="208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 snapToGrid="0">
      <p:cViewPr varScale="1">
        <p:scale>
          <a:sx n="81" d="100"/>
          <a:sy n="81" d="100"/>
        </p:scale>
        <p:origin x="-199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706800C-5B7C-EC49-B710-20504174D6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BAF16A-CB4E-BA44-82EE-9E7DC07D2F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0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AF16A-CB4E-BA44-82EE-9E7DC07D2F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06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tabLst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BE7CD02-6135-8540-9FF4-5FAB45E37A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0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89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A6F18C7C-79DA-604E-81B3-709022604E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657B830-7B58-F145-8920-CFFB4044F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A0D5D22-8980-094E-929F-3388FF54C8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EE49A51-4598-C247-895A-27183AC61E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3326851C-BCD8-CB4C-9717-0CA6BCBFA9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1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B0355D5A-E47A-C644-9CDC-B0E441CD9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8D572BD-3865-CE4D-A546-FC1ED261F5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2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41F8EFC2-02D0-984B-BEFA-49720B8E145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5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E8977F43-E433-2C45-B941-26E2292E88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5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rgbClr val="969696"/>
                </a:solidFill>
              </a:defRPr>
            </a:lvl1pPr>
          </a:lstStyle>
          <a:p>
            <a:r>
              <a:rPr lang="de-DE" altLang="de-DE" dirty="0"/>
              <a:t>2. Semester: Fortgeschrittene Programmierung	Folie </a:t>
            </a:r>
            <a:fld id="{02FC5F1D-D6D4-E24F-8CE9-1D0E8F7272F9}" type="slidenum">
              <a:rPr lang="de-DE" altLang="de-DE"/>
              <a:pPr/>
              <a:t>‹Nr.›</a:t>
            </a:fld>
            <a:endParaRPr lang="de-DE" altLang="de-DE" dirty="0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t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Þ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charset="2"/>
        <a:buChar char="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Fortgeschrittene Programmierung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Datenstrukturen</a:t>
            </a:r>
          </a:p>
        </p:txBody>
      </p:sp>
    </p:spTree>
    <p:extLst>
      <p:ext uri="{BB962C8B-B14F-4D97-AF65-F5344CB8AC3E}">
        <p14:creationId xmlns:p14="http://schemas.microsoft.com/office/powerpoint/2010/main" val="9295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 (verkettete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1425281" y="5331409"/>
            <a:ext cx="1080000" cy="540000"/>
            <a:chOff x="762000" y="4740441"/>
            <a:chExt cx="1080000" cy="540000"/>
          </a:xfrm>
        </p:grpSpPr>
        <p:sp>
          <p:nvSpPr>
            <p:cNvPr id="5" name="Rechteck 4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/>
                <a:t>99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045281" y="5331409"/>
            <a:ext cx="1080000" cy="540000"/>
            <a:chOff x="762000" y="4740441"/>
            <a:chExt cx="1080000" cy="540000"/>
          </a:xfrm>
        </p:grpSpPr>
        <p:sp>
          <p:nvSpPr>
            <p:cNvPr id="11" name="Rechteck 10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665281" y="5331409"/>
            <a:ext cx="1080000" cy="540000"/>
            <a:chOff x="762000" y="4740441"/>
            <a:chExt cx="1080000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6285281" y="5331409"/>
            <a:ext cx="1080000" cy="540000"/>
            <a:chOff x="762000" y="4740441"/>
            <a:chExt cx="1080000" cy="540000"/>
          </a:xfrm>
        </p:grpSpPr>
        <p:sp>
          <p:nvSpPr>
            <p:cNvPr id="17" name="Rechteck 16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123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Gerade Verbindung mit Pfeil 19"/>
          <p:cNvCxnSpPr/>
          <p:nvPr/>
        </p:nvCxnSpPr>
        <p:spPr bwMode="auto">
          <a:xfrm>
            <a:off x="1965281" y="4786896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1"/>
          </p:cNvCxnSpPr>
          <p:nvPr/>
        </p:nvCxnSpPr>
        <p:spPr bwMode="auto">
          <a:xfrm>
            <a:off x="223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auto">
          <a:xfrm>
            <a:off x="385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auto">
          <a:xfrm>
            <a:off x="547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09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905281" y="550114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431019" y="4624721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34007" y="606794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28072" y="6067946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399492" y="4878637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1506678" y="5708400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386862" y="5632837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1592860" y="4579456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E9C1B91-3E2A-CB43-B2B9-AFFC780B69EC}"/>
              </a:ext>
            </a:extLst>
          </p:cNvPr>
          <p:cNvCxnSpPr/>
          <p:nvPr/>
        </p:nvCxnSpPr>
        <p:spPr bwMode="auto">
          <a:xfrm>
            <a:off x="6794386" y="4764901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01E394F-47F4-7B4A-9840-3BAA75E84B20}"/>
              </a:ext>
            </a:extLst>
          </p:cNvPr>
          <p:cNvSpPr txBox="1"/>
          <p:nvPr/>
        </p:nvSpPr>
        <p:spPr>
          <a:xfrm>
            <a:off x="6425173" y="4557461"/>
            <a:ext cx="8002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Last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</a:t>
            </a:r>
            <a:r>
              <a:rPr lang="de-DE" dirty="0" err="1"/>
              <a:t>Linked</a:t>
            </a:r>
            <a:r>
              <a:rPr lang="de-DE" dirty="0"/>
              <a:t> List (doppelt 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39720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r>
              <a:rPr lang="de-DE" sz="1800" dirty="0"/>
              <a:t> / </a:t>
            </a:r>
            <a:r>
              <a:rPr lang="de-DE" sz="1800" dirty="0" err="1"/>
              <a:t>addBefore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Parallel Suche: O(</a:t>
            </a:r>
            <a:r>
              <a:rPr lang="de-DE" sz="1800" dirty="0" err="1"/>
              <a:t>n</a:t>
            </a:r>
            <a:r>
              <a:rPr lang="de-DE" sz="1800" dirty="0"/>
              <a:t>/2) </a:t>
            </a:r>
            <a:r>
              <a:rPr lang="de-DE" sz="1800" dirty="0">
                <a:sym typeface="Wingdings" pitchFamily="2" charset="2"/>
              </a:rPr>
              <a:t> O(</a:t>
            </a:r>
            <a:r>
              <a:rPr lang="de-DE" sz="1800" dirty="0" err="1">
                <a:sym typeface="Wingdings" pitchFamily="2" charset="2"/>
              </a:rPr>
              <a:t>n</a:t>
            </a:r>
            <a:r>
              <a:rPr lang="de-DE" sz="1800" dirty="0">
                <a:sym typeface="Wingdings" pitchFamily="2" charset="2"/>
              </a:rPr>
              <a:t>)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6924055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734055" y="562129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40282" y="463930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46318" y="6108990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027437" y="6220067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608755" y="4893220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2018989" y="5749444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886227" y="5784958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uppierung 40"/>
          <p:cNvGrpSpPr/>
          <p:nvPr/>
        </p:nvGrpSpPr>
        <p:grpSpPr>
          <a:xfrm>
            <a:off x="1356652" y="5362837"/>
            <a:ext cx="1616902" cy="540000"/>
            <a:chOff x="5475281" y="4124733"/>
            <a:chExt cx="1616902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190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3510456" y="5362837"/>
            <a:ext cx="1616902" cy="540000"/>
            <a:chOff x="5475281" y="4124733"/>
            <a:chExt cx="1616902" cy="540000"/>
          </a:xfrm>
        </p:grpSpPr>
        <p:sp>
          <p:nvSpPr>
            <p:cNvPr id="43" name="Rechteck 42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uppierung 45"/>
          <p:cNvGrpSpPr/>
          <p:nvPr/>
        </p:nvGrpSpPr>
        <p:grpSpPr>
          <a:xfrm>
            <a:off x="5580251" y="5362837"/>
            <a:ext cx="1616902" cy="540000"/>
            <a:chOff x="5475281" y="4124733"/>
            <a:chExt cx="1616902" cy="540000"/>
          </a:xfrm>
        </p:grpSpPr>
        <p:sp>
          <p:nvSpPr>
            <p:cNvPr id="47" name="Rechteck 46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67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4" name="Gerade Verbindung mit Pfeil 53"/>
          <p:cNvCxnSpPr/>
          <p:nvPr/>
        </p:nvCxnSpPr>
        <p:spPr bwMode="auto">
          <a:xfrm>
            <a:off x="4770251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2700456" y="5748171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 bwMode="auto">
          <a:xfrm flipH="1">
            <a:off x="5127358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auto">
          <a:xfrm flipH="1">
            <a:off x="2973554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 flipH="1">
            <a:off x="903759" y="5531602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695212" y="5420770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Gerade Verbindung mit Pfeil 59"/>
          <p:cNvCxnSpPr/>
          <p:nvPr/>
        </p:nvCxnSpPr>
        <p:spPr bwMode="auto">
          <a:xfrm>
            <a:off x="2149765" y="4788693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>
            <a:off x="6392902" y="4771848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760238" y="4537775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005478" y="4512346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LastNode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(Stapel)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push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pop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peek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2431831" y="2852081"/>
            <a:ext cx="3993032" cy="2966571"/>
            <a:chOff x="3121642" y="4030058"/>
            <a:chExt cx="2545487" cy="1788594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67567" y="5566298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3467567" y="5313944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921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467567" y="5058060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3467567" y="4809236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78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4945184" y="4274595"/>
              <a:ext cx="540000" cy="540000"/>
              <a:chOff x="5499571" y="2951724"/>
              <a:chExt cx="540000" cy="540000"/>
            </a:xfrm>
          </p:grpSpPr>
          <p:cxnSp>
            <p:nvCxnSpPr>
              <p:cNvPr id="55" name="Gerade Verbindung mit Pfeil 54"/>
              <p:cNvCxnSpPr/>
              <p:nvPr/>
            </p:nvCxnSpPr>
            <p:spPr bwMode="auto">
              <a:xfrm>
                <a:off x="5499571" y="2961264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ung 65"/>
            <p:cNvGrpSpPr/>
            <p:nvPr/>
          </p:nvGrpSpPr>
          <p:grpSpPr>
            <a:xfrm rot="5400000">
              <a:off x="3200735" y="4274595"/>
              <a:ext cx="540000" cy="540000"/>
              <a:chOff x="5484232" y="2961950"/>
              <a:chExt cx="540000" cy="540000"/>
            </a:xfrm>
          </p:grpSpPr>
          <p:cxnSp>
            <p:nvCxnSpPr>
              <p:cNvPr id="67" name="Gerade Verbindung mit Pfeil 66"/>
              <p:cNvCxnSpPr/>
              <p:nvPr/>
            </p:nvCxnSpPr>
            <p:spPr bwMode="auto">
              <a:xfrm>
                <a:off x="5484232" y="2970936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/>
              <p:nvPr/>
            </p:nvCxnSpPr>
            <p:spPr bwMode="auto">
              <a:xfrm>
                <a:off x="5490983" y="2961950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ung 68"/>
            <p:cNvGrpSpPr/>
            <p:nvPr/>
          </p:nvGrpSpPr>
          <p:grpSpPr>
            <a:xfrm>
              <a:off x="5103218" y="4452038"/>
              <a:ext cx="438880" cy="386877"/>
              <a:chOff x="5496814" y="2951724"/>
              <a:chExt cx="540000" cy="540000"/>
            </a:xfrm>
          </p:grpSpPr>
          <p:cxnSp>
            <p:nvCxnSpPr>
              <p:cNvPr id="70" name="Gerade Verbindung mit Pfeil 69"/>
              <p:cNvCxnSpPr/>
              <p:nvPr/>
            </p:nvCxnSpPr>
            <p:spPr bwMode="auto">
              <a:xfrm>
                <a:off x="5496814" y="2957436"/>
                <a:ext cx="540000" cy="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3121642" y="4045009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915182" y="4030058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pop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189113" y="4471200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peek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 (Warteschlange)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1298395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enqueue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dequeue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277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uppierung 9"/>
          <p:cNvGrpSpPr/>
          <p:nvPr/>
        </p:nvGrpSpPr>
        <p:grpSpPr>
          <a:xfrm rot="16200000" flipV="1">
            <a:off x="6035637" y="4032343"/>
            <a:ext cx="847082" cy="895647"/>
            <a:chOff x="5499571" y="2951724"/>
            <a:chExt cx="540000" cy="540000"/>
          </a:xfrm>
        </p:grpSpPr>
        <p:cxnSp>
          <p:nvCxnSpPr>
            <p:cNvPr id="55" name="Gerade Verbindung mit Pfeil 54"/>
            <p:cNvCxnSpPr/>
            <p:nvPr/>
          </p:nvCxnSpPr>
          <p:spPr bwMode="auto">
            <a:xfrm>
              <a:off x="5499571" y="2961264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 bwMode="auto">
            <a:xfrm>
              <a:off x="5510327" y="2951724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ung 65"/>
          <p:cNvGrpSpPr/>
          <p:nvPr/>
        </p:nvGrpSpPr>
        <p:grpSpPr>
          <a:xfrm flipV="1">
            <a:off x="1867094" y="4064803"/>
            <a:ext cx="895647" cy="847082"/>
            <a:chOff x="5484232" y="2961950"/>
            <a:chExt cx="540000" cy="540000"/>
          </a:xfrm>
        </p:grpSpPr>
        <p:cxnSp>
          <p:nvCxnSpPr>
            <p:cNvPr id="67" name="Gerade Verbindung mit Pfeil 66"/>
            <p:cNvCxnSpPr/>
            <p:nvPr/>
          </p:nvCxnSpPr>
          <p:spPr bwMode="auto">
            <a:xfrm>
              <a:off x="5484232" y="2970936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 bwMode="auto">
            <a:xfrm>
              <a:off x="5490983" y="2961950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1522264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enqueue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459178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dequeue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31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85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39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93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547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9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Tree</a:t>
            </a:r>
            <a:r>
              <a:rPr lang="de-DE" dirty="0"/>
              <a:t> (Binärbaum)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98663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insert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Remove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5" name="Oval 4"/>
          <p:cNvSpPr/>
          <p:nvPr/>
        </p:nvSpPr>
        <p:spPr bwMode="auto">
          <a:xfrm>
            <a:off x="6165909" y="256680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085910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7245908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10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45910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625909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4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05908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785907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396910" y="567276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cxnSp>
        <p:nvCxnSpPr>
          <p:cNvPr id="9" name="Gerade Verbindung mit Pfeil 8"/>
          <p:cNvCxnSpPr>
            <a:stCxn id="5" idx="4"/>
            <a:endCxn id="21" idx="0"/>
          </p:cNvCxnSpPr>
          <p:nvPr/>
        </p:nvCxnSpPr>
        <p:spPr bwMode="auto">
          <a:xfrm flipH="1">
            <a:off x="5355910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5" idx="4"/>
            <a:endCxn id="27" idx="0"/>
          </p:cNvCxnSpPr>
          <p:nvPr/>
        </p:nvCxnSpPr>
        <p:spPr bwMode="auto">
          <a:xfrm>
            <a:off x="6435909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/>
          <p:cNvCxnSpPr>
            <a:stCxn id="21" idx="4"/>
            <a:endCxn id="28" idx="0"/>
          </p:cNvCxnSpPr>
          <p:nvPr/>
        </p:nvCxnSpPr>
        <p:spPr bwMode="auto">
          <a:xfrm flipH="1">
            <a:off x="4815910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Gerade Verbindung mit Pfeil 37"/>
          <p:cNvCxnSpPr>
            <a:stCxn id="21" idx="4"/>
            <a:endCxn id="29" idx="0"/>
          </p:cNvCxnSpPr>
          <p:nvPr/>
        </p:nvCxnSpPr>
        <p:spPr bwMode="auto">
          <a:xfrm>
            <a:off x="5355910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>
            <a:stCxn id="27" idx="4"/>
            <a:endCxn id="30" idx="0"/>
          </p:cNvCxnSpPr>
          <p:nvPr/>
        </p:nvCxnSpPr>
        <p:spPr bwMode="auto">
          <a:xfrm flipH="1">
            <a:off x="6975908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>
            <a:stCxn id="27" idx="4"/>
            <a:endCxn id="31" idx="0"/>
          </p:cNvCxnSpPr>
          <p:nvPr/>
        </p:nvCxnSpPr>
        <p:spPr bwMode="auto">
          <a:xfrm>
            <a:off x="7515908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rade Verbindung mit Pfeil 49"/>
          <p:cNvCxnSpPr>
            <a:stCxn id="31" idx="4"/>
            <a:endCxn id="32" idx="0"/>
          </p:cNvCxnSpPr>
          <p:nvPr/>
        </p:nvCxnSpPr>
        <p:spPr bwMode="auto">
          <a:xfrm flipH="1">
            <a:off x="7666910" y="5143893"/>
            <a:ext cx="388997" cy="528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6596959" y="29205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045467" y="29360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484956" y="385467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4933464" y="387010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7644954" y="38791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093462" y="38946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663178" y="498537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cxnSp>
        <p:nvCxnSpPr>
          <p:cNvPr id="63" name="Gerade Verbindung mit Pfeil 62"/>
          <p:cNvCxnSpPr/>
          <p:nvPr/>
        </p:nvCxnSpPr>
        <p:spPr bwMode="auto">
          <a:xfrm>
            <a:off x="6435909" y="1992665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428003" y="195760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Wurzel /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root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 dirty="0">
                <a:solidFill>
                  <a:srgbClr val="969696"/>
                </a:solidFill>
              </a:rPr>
              <a:t>2. Semester: Fortgeschrittene Programmierung	Folie </a:t>
            </a:r>
            <a:fld id="{21010585-867D-E044-820B-F172385101C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</a:t>
            </a:fld>
            <a:endParaRPr lang="de-DE" altLang="de-DE" sz="800" b="0" dirty="0">
              <a:solidFill>
                <a:srgbClr val="969696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Literaturverzeichnis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z="1400"/>
              <a:t>ULLENBOOM, Christian: Java ist auch eine Insel, Galileo Press, 3. Auflage 2003,</a:t>
            </a:r>
            <a:br>
              <a:rPr lang="de-DE" altLang="de-DE" sz="1400"/>
            </a:br>
            <a:r>
              <a:rPr lang="de-DE" altLang="de-DE" sz="1400"/>
              <a:t>ISBN 3-89842-365-4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ULLENBOOM, Christian: Java ist auch eine Insel, Galileo Press, 5. aktualisierte und erweiterte Auflage 2006, ISBN 3-89842-747-1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KRÜGER, Guido: Handbuch der Java-Programmierung, Addison-Wesley, 4. veränderte Auflage 2006, ISBN 3-8273-2361-4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MISCH, Jens-Peter: Java 4 U Programmentwicklung mit Java, Bildungsverlag EINS, 1. Auflage 2003, ISBN 3-427-01144-5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Macintosh PowerPoint</Application>
  <PresentationFormat>Bildschirmpräsentation (4:3)</PresentationFormat>
  <Paragraphs>97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Wingdings 2</vt:lpstr>
      <vt:lpstr>Wingdings 3</vt:lpstr>
      <vt:lpstr>Pixel</vt:lpstr>
      <vt:lpstr>Fortgeschrittene Programmierung</vt:lpstr>
      <vt:lpstr>Linked List (verkettete Liste)</vt:lpstr>
      <vt:lpstr>Double Linked List (doppelt verkettete Liste)</vt:lpstr>
      <vt:lpstr>Stack (Stapel)</vt:lpstr>
      <vt:lpstr>Queue (Warteschlange)</vt:lpstr>
      <vt:lpstr>Binary Tree (Binärbaum)</vt:lpstr>
      <vt:lpstr>Literaturverzeichnis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Systemanalyse</dc:title>
  <dc:creator>d028357</dc:creator>
  <cp:lastModifiedBy>Berg-Neels, Matthias Uwe</cp:lastModifiedBy>
  <cp:revision>256</cp:revision>
  <dcterms:created xsi:type="dcterms:W3CDTF">2005-04-28T07:35:08Z</dcterms:created>
  <dcterms:modified xsi:type="dcterms:W3CDTF">2020-04-14T18:12:18Z</dcterms:modified>
</cp:coreProperties>
</file>