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361" r:id="rId2"/>
    <p:sldId id="363" r:id="rId3"/>
    <p:sldId id="364" r:id="rId4"/>
    <p:sldId id="365" r:id="rId5"/>
    <p:sldId id="314" r:id="rId6"/>
    <p:sldId id="315" r:id="rId7"/>
    <p:sldId id="316" r:id="rId8"/>
    <p:sldId id="317" r:id="rId9"/>
    <p:sldId id="318" r:id="rId10"/>
    <p:sldId id="322" r:id="rId11"/>
    <p:sldId id="320" r:id="rId12"/>
    <p:sldId id="321" r:id="rId13"/>
    <p:sldId id="323" r:id="rId14"/>
    <p:sldId id="324" r:id="rId15"/>
    <p:sldId id="331" r:id="rId16"/>
    <p:sldId id="342" r:id="rId17"/>
    <p:sldId id="279" r:id="rId18"/>
    <p:sldId id="278" r:id="rId19"/>
    <p:sldId id="281" r:id="rId20"/>
    <p:sldId id="339" r:id="rId21"/>
    <p:sldId id="336" r:id="rId22"/>
    <p:sldId id="337" r:id="rId23"/>
    <p:sldId id="338" r:id="rId24"/>
    <p:sldId id="298" r:id="rId25"/>
    <p:sldId id="344" r:id="rId26"/>
    <p:sldId id="292" r:id="rId27"/>
    <p:sldId id="291" r:id="rId28"/>
    <p:sldId id="340" r:id="rId29"/>
    <p:sldId id="362" r:id="rId30"/>
    <p:sldId id="366" r:id="rId31"/>
    <p:sldId id="341" r:id="rId32"/>
    <p:sldId id="343" r:id="rId33"/>
    <p:sldId id="345" r:id="rId34"/>
    <p:sldId id="347" r:id="rId35"/>
    <p:sldId id="348" r:id="rId36"/>
    <p:sldId id="346" r:id="rId37"/>
    <p:sldId id="351" r:id="rId38"/>
    <p:sldId id="353" r:id="rId39"/>
    <p:sldId id="354" r:id="rId40"/>
    <p:sldId id="355" r:id="rId41"/>
    <p:sldId id="356" r:id="rId42"/>
    <p:sldId id="357" r:id="rId43"/>
    <p:sldId id="358" r:id="rId44"/>
    <p:sldId id="359" r:id="rId45"/>
    <p:sldId id="349" r:id="rId46"/>
    <p:sldId id="350" r:id="rId47"/>
    <p:sldId id="360" r:id="rId4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51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18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F99F437-A843-42E9-83EA-983D7E5BBCA6}" type="doc">
      <dgm:prSet loTypeId="urn:microsoft.com/office/officeart/2005/8/layout/hList1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72B79CE-C7FC-42B0-B9A0-E1986C38B138}">
      <dgm:prSet phldrT="[Text]"/>
      <dgm:spPr/>
      <dgm:t>
        <a:bodyPr/>
        <a:lstStyle/>
        <a:p>
          <a:r>
            <a:rPr lang="en-US" dirty="0" smtClean="0"/>
            <a:t>Stochastic Models</a:t>
          </a:r>
          <a:endParaRPr lang="en-US" dirty="0"/>
        </a:p>
      </dgm:t>
    </dgm:pt>
    <dgm:pt modelId="{F51A3975-42D8-4CDF-97DD-F51E6AA14C89}" type="parTrans" cxnId="{F5ED658B-8276-4A41-AECF-87B293377C89}">
      <dgm:prSet/>
      <dgm:spPr/>
      <dgm:t>
        <a:bodyPr/>
        <a:lstStyle/>
        <a:p>
          <a:endParaRPr lang="en-US"/>
        </a:p>
      </dgm:t>
    </dgm:pt>
    <dgm:pt modelId="{775A32E1-6EC6-46C6-9B1E-1EFB6452F984}" type="sibTrans" cxnId="{F5ED658B-8276-4A41-AECF-87B293377C89}">
      <dgm:prSet/>
      <dgm:spPr/>
      <dgm:t>
        <a:bodyPr/>
        <a:lstStyle/>
        <a:p>
          <a:endParaRPr lang="en-US"/>
        </a:p>
      </dgm:t>
    </dgm:pt>
    <dgm:pt modelId="{6AD493E9-AA1A-4C0D-B215-C56587F84C17}">
      <dgm:prSet phldrT="[Text]"/>
      <dgm:spPr/>
      <dgm:t>
        <a:bodyPr/>
        <a:lstStyle/>
        <a:p>
          <a:pPr algn="l"/>
          <a:r>
            <a:rPr lang="en-US" dirty="0" smtClean="0"/>
            <a:t>The master equations</a:t>
          </a:r>
          <a:endParaRPr lang="en-US" dirty="0"/>
        </a:p>
      </dgm:t>
    </dgm:pt>
    <dgm:pt modelId="{6D856517-DF6E-4BC7-A5FA-CE6E98819B62}" type="parTrans" cxnId="{A9F8EDC8-5D8A-44C1-9213-421EF083E91D}">
      <dgm:prSet/>
      <dgm:spPr/>
      <dgm:t>
        <a:bodyPr/>
        <a:lstStyle/>
        <a:p>
          <a:endParaRPr lang="en-US"/>
        </a:p>
      </dgm:t>
    </dgm:pt>
    <dgm:pt modelId="{E0A4F6A3-EF07-4918-B1C0-0A6F9A80FD2D}" type="sibTrans" cxnId="{A9F8EDC8-5D8A-44C1-9213-421EF083E91D}">
      <dgm:prSet/>
      <dgm:spPr/>
      <dgm:t>
        <a:bodyPr/>
        <a:lstStyle/>
        <a:p>
          <a:endParaRPr lang="en-US"/>
        </a:p>
      </dgm:t>
    </dgm:pt>
    <dgm:pt modelId="{C4820B9A-1360-4976-8924-45A2B9556B1D}">
      <dgm:prSet phldrT="[Text]"/>
      <dgm:spPr/>
      <dgm:t>
        <a:bodyPr/>
        <a:lstStyle/>
        <a:p>
          <a:pPr algn="l"/>
          <a:r>
            <a:rPr lang="en-US" dirty="0" smtClean="0"/>
            <a:t>Gillespie’s stochastic simulation algorithm</a:t>
          </a:r>
          <a:br>
            <a:rPr lang="en-US" dirty="0" smtClean="0"/>
          </a:br>
          <a:r>
            <a:rPr lang="en-US" dirty="0" smtClean="0"/>
            <a:t>and its variants.</a:t>
          </a:r>
          <a:endParaRPr lang="en-US" dirty="0"/>
        </a:p>
      </dgm:t>
    </dgm:pt>
    <dgm:pt modelId="{B80EA790-1AA5-4829-B9EB-72589F87D3CA}" type="parTrans" cxnId="{E6BCD87C-DE3D-4E1B-BD39-637ECC7C359E}">
      <dgm:prSet/>
      <dgm:spPr/>
      <dgm:t>
        <a:bodyPr/>
        <a:lstStyle/>
        <a:p>
          <a:endParaRPr lang="en-US"/>
        </a:p>
      </dgm:t>
    </dgm:pt>
    <dgm:pt modelId="{529AF129-305B-4028-8D8B-A72575F65056}" type="sibTrans" cxnId="{E6BCD87C-DE3D-4E1B-BD39-637ECC7C359E}">
      <dgm:prSet/>
      <dgm:spPr/>
      <dgm:t>
        <a:bodyPr/>
        <a:lstStyle/>
        <a:p>
          <a:endParaRPr lang="en-US"/>
        </a:p>
      </dgm:t>
    </dgm:pt>
    <dgm:pt modelId="{39B3A1E1-90E2-4D11-93D5-AABCA422E461}">
      <dgm:prSet phldrT="[Text]"/>
      <dgm:spPr/>
      <dgm:t>
        <a:bodyPr/>
        <a:lstStyle/>
        <a:p>
          <a:r>
            <a:rPr lang="en-US" dirty="0" smtClean="0"/>
            <a:t>Deterministic Models</a:t>
          </a:r>
          <a:endParaRPr lang="en-US" dirty="0"/>
        </a:p>
      </dgm:t>
    </dgm:pt>
    <dgm:pt modelId="{B9FA5AAE-1131-4193-877D-09894C05AFF2}" type="parTrans" cxnId="{DCF8CD38-4991-4F63-9682-1A705226C2B0}">
      <dgm:prSet/>
      <dgm:spPr/>
      <dgm:t>
        <a:bodyPr/>
        <a:lstStyle/>
        <a:p>
          <a:endParaRPr lang="en-US"/>
        </a:p>
      </dgm:t>
    </dgm:pt>
    <dgm:pt modelId="{7C316740-F097-4B37-A462-07729D8B63D3}" type="sibTrans" cxnId="{DCF8CD38-4991-4F63-9682-1A705226C2B0}">
      <dgm:prSet/>
      <dgm:spPr/>
      <dgm:t>
        <a:bodyPr/>
        <a:lstStyle/>
        <a:p>
          <a:endParaRPr lang="en-US"/>
        </a:p>
      </dgm:t>
    </dgm:pt>
    <dgm:pt modelId="{17C91752-7112-452C-AEB6-8F98C209FEC5}">
      <dgm:prSet phldrT="[Text]"/>
      <dgm:spPr/>
      <dgm:t>
        <a:bodyPr/>
        <a:lstStyle/>
        <a:p>
          <a:r>
            <a:rPr lang="en-US" dirty="0" smtClean="0"/>
            <a:t>Ordinary differential equations</a:t>
          </a:r>
          <a:endParaRPr lang="en-US" dirty="0"/>
        </a:p>
      </dgm:t>
    </dgm:pt>
    <dgm:pt modelId="{36F60FEF-E00D-47E0-912D-8029607FEE66}" type="parTrans" cxnId="{063B6B0B-7D00-4305-B080-0168DAF921D5}">
      <dgm:prSet/>
      <dgm:spPr/>
      <dgm:t>
        <a:bodyPr/>
        <a:lstStyle/>
        <a:p>
          <a:endParaRPr lang="en-US"/>
        </a:p>
      </dgm:t>
    </dgm:pt>
    <dgm:pt modelId="{0AD1EA39-849A-4A20-BF3A-A5F026F72BEC}" type="sibTrans" cxnId="{063B6B0B-7D00-4305-B080-0168DAF921D5}">
      <dgm:prSet/>
      <dgm:spPr/>
      <dgm:t>
        <a:bodyPr/>
        <a:lstStyle/>
        <a:p>
          <a:endParaRPr lang="en-US"/>
        </a:p>
      </dgm:t>
    </dgm:pt>
    <dgm:pt modelId="{372DD745-0185-4F5C-B8B2-E99D95370EB8}">
      <dgm:prSet phldrT="[Text]"/>
      <dgm:spPr/>
      <dgm:t>
        <a:bodyPr/>
        <a:lstStyle/>
        <a:p>
          <a:pPr algn="l"/>
          <a:endParaRPr lang="en-US" dirty="0"/>
        </a:p>
      </dgm:t>
    </dgm:pt>
    <dgm:pt modelId="{A63DEFCC-7719-42F5-A40E-5EB6EAADA18E}" type="parTrans" cxnId="{06DED9DC-3B36-48ED-9718-005D2DAF18F1}">
      <dgm:prSet/>
      <dgm:spPr/>
      <dgm:t>
        <a:bodyPr/>
        <a:lstStyle/>
        <a:p>
          <a:endParaRPr lang="en-US"/>
        </a:p>
      </dgm:t>
    </dgm:pt>
    <dgm:pt modelId="{D0896E29-09F7-4779-9043-89DFB49CA00E}" type="sibTrans" cxnId="{06DED9DC-3B36-48ED-9718-005D2DAF18F1}">
      <dgm:prSet/>
      <dgm:spPr/>
      <dgm:t>
        <a:bodyPr/>
        <a:lstStyle/>
        <a:p>
          <a:endParaRPr lang="en-US"/>
        </a:p>
      </dgm:t>
    </dgm:pt>
    <dgm:pt modelId="{A8EF967B-04DB-4397-ABD0-3816852F7FA0}">
      <dgm:prSet phldrT="[Text]"/>
      <dgm:spPr/>
      <dgm:t>
        <a:bodyPr/>
        <a:lstStyle/>
        <a:p>
          <a:endParaRPr lang="en-US" dirty="0"/>
        </a:p>
      </dgm:t>
    </dgm:pt>
    <dgm:pt modelId="{4ABB5C7E-4D6A-4A5D-AE12-AEC570E01D92}" type="parTrans" cxnId="{9DCAA7A7-4016-4A6E-A66E-54BD00847E9C}">
      <dgm:prSet/>
      <dgm:spPr/>
      <dgm:t>
        <a:bodyPr/>
        <a:lstStyle/>
        <a:p>
          <a:endParaRPr lang="en-US"/>
        </a:p>
      </dgm:t>
    </dgm:pt>
    <dgm:pt modelId="{5976BFCC-0FB4-499B-85D8-79B3719FB673}" type="sibTrans" cxnId="{9DCAA7A7-4016-4A6E-A66E-54BD00847E9C}">
      <dgm:prSet/>
      <dgm:spPr/>
      <dgm:t>
        <a:bodyPr/>
        <a:lstStyle/>
        <a:p>
          <a:endParaRPr lang="en-US"/>
        </a:p>
      </dgm:t>
    </dgm:pt>
    <dgm:pt modelId="{CB8A4DC2-2C39-4A7A-AA2E-03B3285CCE19}">
      <dgm:prSet phldrT="[Text]"/>
      <dgm:spPr/>
      <dgm:t>
        <a:bodyPr/>
        <a:lstStyle/>
        <a:p>
          <a:r>
            <a:rPr lang="en-US" dirty="0" smtClean="0"/>
            <a:t>Standard libraries</a:t>
          </a:r>
          <a:br>
            <a:rPr lang="en-US" dirty="0" smtClean="0"/>
          </a:br>
          <a:r>
            <a:rPr lang="en-US" dirty="0" smtClean="0"/>
            <a:t>e.g., CVODE, etc.</a:t>
          </a:r>
          <a:endParaRPr lang="en-US" dirty="0"/>
        </a:p>
      </dgm:t>
    </dgm:pt>
    <dgm:pt modelId="{4E24BA5D-47CB-43F3-954F-3D8FA019AEB9}" type="parTrans" cxnId="{A5085152-F07F-434E-84D7-647EB8B1E373}">
      <dgm:prSet/>
      <dgm:spPr/>
      <dgm:t>
        <a:bodyPr/>
        <a:lstStyle/>
        <a:p>
          <a:endParaRPr lang="en-US"/>
        </a:p>
      </dgm:t>
    </dgm:pt>
    <dgm:pt modelId="{22B8DE8E-4652-4E50-B1F9-C00775F47D6F}" type="sibTrans" cxnId="{A5085152-F07F-434E-84D7-647EB8B1E373}">
      <dgm:prSet/>
      <dgm:spPr/>
      <dgm:t>
        <a:bodyPr/>
        <a:lstStyle/>
        <a:p>
          <a:endParaRPr lang="en-US"/>
        </a:p>
      </dgm:t>
    </dgm:pt>
    <dgm:pt modelId="{77D4A06C-0857-4021-A135-641483BC6C88}">
      <dgm:prSet phldrT="[Text]"/>
      <dgm:spPr/>
      <dgm:t>
        <a:bodyPr/>
        <a:lstStyle/>
        <a:p>
          <a:endParaRPr lang="en-US" dirty="0"/>
        </a:p>
      </dgm:t>
    </dgm:pt>
    <dgm:pt modelId="{BDE1EF55-604A-4348-88B4-D5A67399987D}" type="parTrans" cxnId="{169C1A3D-62E8-4D84-A6E0-8720A15DF029}">
      <dgm:prSet/>
      <dgm:spPr/>
      <dgm:t>
        <a:bodyPr/>
        <a:lstStyle/>
        <a:p>
          <a:endParaRPr lang="en-US"/>
        </a:p>
      </dgm:t>
    </dgm:pt>
    <dgm:pt modelId="{51DAEED0-C126-4410-8C8E-9158C36AF063}" type="sibTrans" cxnId="{169C1A3D-62E8-4D84-A6E0-8720A15DF029}">
      <dgm:prSet/>
      <dgm:spPr/>
      <dgm:t>
        <a:bodyPr/>
        <a:lstStyle/>
        <a:p>
          <a:endParaRPr lang="en-US"/>
        </a:p>
      </dgm:t>
    </dgm:pt>
    <dgm:pt modelId="{B2ED8943-5EC0-473D-9C0F-0713A23F2CFE}" type="pres">
      <dgm:prSet presAssocID="{FF99F437-A843-42E9-83EA-983D7E5BBCA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E228361-C201-454A-BEF1-862D3DA7E000}" type="pres">
      <dgm:prSet presAssocID="{772B79CE-C7FC-42B0-B9A0-E1986C38B138}" presName="composite" presStyleCnt="0"/>
      <dgm:spPr/>
      <dgm:t>
        <a:bodyPr/>
        <a:lstStyle/>
        <a:p>
          <a:endParaRPr lang="en-US"/>
        </a:p>
      </dgm:t>
    </dgm:pt>
    <dgm:pt modelId="{466B33BB-89CA-4C12-9CE6-AE190B668EB8}" type="pres">
      <dgm:prSet presAssocID="{772B79CE-C7FC-42B0-B9A0-E1986C38B138}" presName="parTx" presStyleLbl="alignNode1" presStyleIdx="0" presStyleCnt="2" custLinFactX="8982" custLinFactNeighborX="100000" custLinFactNeighborY="-223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254337-B3AA-4DEC-A8C2-3178CC3DCC53}" type="pres">
      <dgm:prSet presAssocID="{772B79CE-C7FC-42B0-B9A0-E1986C38B138}" presName="desTx" presStyleLbl="alignAccFollowNode1" presStyleIdx="0" presStyleCnt="2" custLinFactX="8982" custLinFactNeighborX="100000" custLinFactNeighborY="55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6B6143-2D81-473B-877F-A6FE49680155}" type="pres">
      <dgm:prSet presAssocID="{775A32E1-6EC6-46C6-9B1E-1EFB6452F984}" presName="space" presStyleCnt="0"/>
      <dgm:spPr/>
      <dgm:t>
        <a:bodyPr/>
        <a:lstStyle/>
        <a:p>
          <a:endParaRPr lang="en-US"/>
        </a:p>
      </dgm:t>
    </dgm:pt>
    <dgm:pt modelId="{B3A0989A-B84D-4F38-8481-6B6FAAB3428E}" type="pres">
      <dgm:prSet presAssocID="{39B3A1E1-90E2-4D11-93D5-AABCA422E461}" presName="composite" presStyleCnt="0"/>
      <dgm:spPr/>
      <dgm:t>
        <a:bodyPr/>
        <a:lstStyle/>
        <a:p>
          <a:endParaRPr lang="en-US"/>
        </a:p>
      </dgm:t>
    </dgm:pt>
    <dgm:pt modelId="{EC736C1B-F355-44A8-AA20-262CABC96CB6}" type="pres">
      <dgm:prSet presAssocID="{39B3A1E1-90E2-4D11-93D5-AABCA422E461}" presName="parTx" presStyleLbl="alignNode1" presStyleIdx="1" presStyleCnt="2" custLinFactX="-12020" custLinFactNeighborX="-100000" custLinFactNeighborY="-223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A03AC6-E7E5-466B-B6AC-3E273D05230E}" type="pres">
      <dgm:prSet presAssocID="{39B3A1E1-90E2-4D11-93D5-AABCA422E461}" presName="desTx" presStyleLbl="alignAccFollowNode1" presStyleIdx="1" presStyleCnt="2" custLinFactX="-12020" custLinFactNeighborX="-100000" custLinFactNeighborY="55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5ED658B-8276-4A41-AECF-87B293377C89}" srcId="{FF99F437-A843-42E9-83EA-983D7E5BBCA6}" destId="{772B79CE-C7FC-42B0-B9A0-E1986C38B138}" srcOrd="0" destOrd="0" parTransId="{F51A3975-42D8-4CDF-97DD-F51E6AA14C89}" sibTransId="{775A32E1-6EC6-46C6-9B1E-1EFB6452F984}"/>
    <dgm:cxn modelId="{82E7780D-F9C6-4299-AE9B-13F99A92E95B}" type="presOf" srcId="{A8EF967B-04DB-4397-ABD0-3816852F7FA0}" destId="{66A03AC6-E7E5-466B-B6AC-3E273D05230E}" srcOrd="0" destOrd="3" presId="urn:microsoft.com/office/officeart/2005/8/layout/hList1"/>
    <dgm:cxn modelId="{21B2B98F-CFDC-40B5-BD87-41486049C528}" type="presOf" srcId="{FF99F437-A843-42E9-83EA-983D7E5BBCA6}" destId="{B2ED8943-5EC0-473D-9C0F-0713A23F2CFE}" srcOrd="0" destOrd="0" presId="urn:microsoft.com/office/officeart/2005/8/layout/hList1"/>
    <dgm:cxn modelId="{A5085152-F07F-434E-84D7-647EB8B1E373}" srcId="{39B3A1E1-90E2-4D11-93D5-AABCA422E461}" destId="{CB8A4DC2-2C39-4A7A-AA2E-03B3285CCE19}" srcOrd="2" destOrd="0" parTransId="{4E24BA5D-47CB-43F3-954F-3D8FA019AEB9}" sibTransId="{22B8DE8E-4652-4E50-B1F9-C00775F47D6F}"/>
    <dgm:cxn modelId="{4F2B48E1-44C9-4B06-98D5-1E079398903C}" type="presOf" srcId="{372DD745-0185-4F5C-B8B2-E99D95370EB8}" destId="{0F254337-B3AA-4DEC-A8C2-3178CC3DCC53}" srcOrd="0" destOrd="1" presId="urn:microsoft.com/office/officeart/2005/8/layout/hList1"/>
    <dgm:cxn modelId="{5622ACAE-4474-4958-B754-F8B03EC8C2AC}" type="presOf" srcId="{C4820B9A-1360-4976-8924-45A2B9556B1D}" destId="{0F254337-B3AA-4DEC-A8C2-3178CC3DCC53}" srcOrd="0" destOrd="2" presId="urn:microsoft.com/office/officeart/2005/8/layout/hList1"/>
    <dgm:cxn modelId="{A9F8EDC8-5D8A-44C1-9213-421EF083E91D}" srcId="{772B79CE-C7FC-42B0-B9A0-E1986C38B138}" destId="{6AD493E9-AA1A-4C0D-B215-C56587F84C17}" srcOrd="0" destOrd="0" parTransId="{6D856517-DF6E-4BC7-A5FA-CE6E98819B62}" sibTransId="{E0A4F6A3-EF07-4918-B1C0-0A6F9A80FD2D}"/>
    <dgm:cxn modelId="{8D7C947D-41BC-4BCD-AB9B-A7628358D8C5}" type="presOf" srcId="{6AD493E9-AA1A-4C0D-B215-C56587F84C17}" destId="{0F254337-B3AA-4DEC-A8C2-3178CC3DCC53}" srcOrd="0" destOrd="0" presId="urn:microsoft.com/office/officeart/2005/8/layout/hList1"/>
    <dgm:cxn modelId="{61FFADFC-A552-4F5A-82E2-C269B20F015A}" type="presOf" srcId="{CB8A4DC2-2C39-4A7A-AA2E-03B3285CCE19}" destId="{66A03AC6-E7E5-466B-B6AC-3E273D05230E}" srcOrd="0" destOrd="2" presId="urn:microsoft.com/office/officeart/2005/8/layout/hList1"/>
    <dgm:cxn modelId="{E6BCD87C-DE3D-4E1B-BD39-637ECC7C359E}" srcId="{772B79CE-C7FC-42B0-B9A0-E1986C38B138}" destId="{C4820B9A-1360-4976-8924-45A2B9556B1D}" srcOrd="2" destOrd="0" parTransId="{B80EA790-1AA5-4829-B9EB-72589F87D3CA}" sibTransId="{529AF129-305B-4028-8D8B-A72575F65056}"/>
    <dgm:cxn modelId="{06DED9DC-3B36-48ED-9718-005D2DAF18F1}" srcId="{772B79CE-C7FC-42B0-B9A0-E1986C38B138}" destId="{372DD745-0185-4F5C-B8B2-E99D95370EB8}" srcOrd="1" destOrd="0" parTransId="{A63DEFCC-7719-42F5-A40E-5EB6EAADA18E}" sibTransId="{D0896E29-09F7-4779-9043-89DFB49CA00E}"/>
    <dgm:cxn modelId="{169C1A3D-62E8-4D84-A6E0-8720A15DF029}" srcId="{39B3A1E1-90E2-4D11-93D5-AABCA422E461}" destId="{77D4A06C-0857-4021-A135-641483BC6C88}" srcOrd="1" destOrd="0" parTransId="{BDE1EF55-604A-4348-88B4-D5A67399987D}" sibTransId="{51DAEED0-C126-4410-8C8E-9158C36AF063}"/>
    <dgm:cxn modelId="{573F09E7-DD25-4387-94C4-C48DE58F0FE4}" type="presOf" srcId="{39B3A1E1-90E2-4D11-93D5-AABCA422E461}" destId="{EC736C1B-F355-44A8-AA20-262CABC96CB6}" srcOrd="0" destOrd="0" presId="urn:microsoft.com/office/officeart/2005/8/layout/hList1"/>
    <dgm:cxn modelId="{063B6B0B-7D00-4305-B080-0168DAF921D5}" srcId="{39B3A1E1-90E2-4D11-93D5-AABCA422E461}" destId="{17C91752-7112-452C-AEB6-8F98C209FEC5}" srcOrd="0" destOrd="0" parTransId="{36F60FEF-E00D-47E0-912D-8029607FEE66}" sibTransId="{0AD1EA39-849A-4A20-BF3A-A5F026F72BEC}"/>
    <dgm:cxn modelId="{42AD83AA-D40F-4D98-B097-2A2283A22C4D}" type="presOf" srcId="{77D4A06C-0857-4021-A135-641483BC6C88}" destId="{66A03AC6-E7E5-466B-B6AC-3E273D05230E}" srcOrd="0" destOrd="1" presId="urn:microsoft.com/office/officeart/2005/8/layout/hList1"/>
    <dgm:cxn modelId="{9DCAA7A7-4016-4A6E-A66E-54BD00847E9C}" srcId="{39B3A1E1-90E2-4D11-93D5-AABCA422E461}" destId="{A8EF967B-04DB-4397-ABD0-3816852F7FA0}" srcOrd="3" destOrd="0" parTransId="{4ABB5C7E-4D6A-4A5D-AE12-AEC570E01D92}" sibTransId="{5976BFCC-0FB4-499B-85D8-79B3719FB673}"/>
    <dgm:cxn modelId="{DCF8CD38-4991-4F63-9682-1A705226C2B0}" srcId="{FF99F437-A843-42E9-83EA-983D7E5BBCA6}" destId="{39B3A1E1-90E2-4D11-93D5-AABCA422E461}" srcOrd="1" destOrd="0" parTransId="{B9FA5AAE-1131-4193-877D-09894C05AFF2}" sibTransId="{7C316740-F097-4B37-A462-07729D8B63D3}"/>
    <dgm:cxn modelId="{2A9B922F-497B-43F5-91FB-40C91F732D1D}" type="presOf" srcId="{17C91752-7112-452C-AEB6-8F98C209FEC5}" destId="{66A03AC6-E7E5-466B-B6AC-3E273D05230E}" srcOrd="0" destOrd="0" presId="urn:microsoft.com/office/officeart/2005/8/layout/hList1"/>
    <dgm:cxn modelId="{DC59B328-C746-4D95-A8E9-B7FEC2AFCF30}" type="presOf" srcId="{772B79CE-C7FC-42B0-B9A0-E1986C38B138}" destId="{466B33BB-89CA-4C12-9CE6-AE190B668EB8}" srcOrd="0" destOrd="0" presId="urn:microsoft.com/office/officeart/2005/8/layout/hList1"/>
    <dgm:cxn modelId="{B8C6CC32-EC5E-4E93-8CDA-9B20B175C6A0}" type="presParOf" srcId="{B2ED8943-5EC0-473D-9C0F-0713A23F2CFE}" destId="{1E228361-C201-454A-BEF1-862D3DA7E000}" srcOrd="0" destOrd="0" presId="urn:microsoft.com/office/officeart/2005/8/layout/hList1"/>
    <dgm:cxn modelId="{C038DDD0-AC65-4BC7-835A-92F9A0175D30}" type="presParOf" srcId="{1E228361-C201-454A-BEF1-862D3DA7E000}" destId="{466B33BB-89CA-4C12-9CE6-AE190B668EB8}" srcOrd="0" destOrd="0" presId="urn:microsoft.com/office/officeart/2005/8/layout/hList1"/>
    <dgm:cxn modelId="{B44C04A3-7E95-4CCA-B7B0-DE8E65A7195E}" type="presParOf" srcId="{1E228361-C201-454A-BEF1-862D3DA7E000}" destId="{0F254337-B3AA-4DEC-A8C2-3178CC3DCC53}" srcOrd="1" destOrd="0" presId="urn:microsoft.com/office/officeart/2005/8/layout/hList1"/>
    <dgm:cxn modelId="{D2FCE9CE-26D4-4560-9058-4745AFF8C07C}" type="presParOf" srcId="{B2ED8943-5EC0-473D-9C0F-0713A23F2CFE}" destId="{AC6B6143-2D81-473B-877F-A6FE49680155}" srcOrd="1" destOrd="0" presId="urn:microsoft.com/office/officeart/2005/8/layout/hList1"/>
    <dgm:cxn modelId="{9CCA31F0-4404-4957-9031-EC5A3E3C02A6}" type="presParOf" srcId="{B2ED8943-5EC0-473D-9C0F-0713A23F2CFE}" destId="{B3A0989A-B84D-4F38-8481-6B6FAAB3428E}" srcOrd="2" destOrd="0" presId="urn:microsoft.com/office/officeart/2005/8/layout/hList1"/>
    <dgm:cxn modelId="{379F7A22-7024-4155-8898-0EB556C2631E}" type="presParOf" srcId="{B3A0989A-B84D-4F38-8481-6B6FAAB3428E}" destId="{EC736C1B-F355-44A8-AA20-262CABC96CB6}" srcOrd="0" destOrd="0" presId="urn:microsoft.com/office/officeart/2005/8/layout/hList1"/>
    <dgm:cxn modelId="{62C0BE7F-48BB-4ACA-AEE2-69536C259A8C}" type="presParOf" srcId="{B3A0989A-B84D-4F38-8481-6B6FAAB3428E}" destId="{66A03AC6-E7E5-466B-B6AC-3E273D05230E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6B33BB-89CA-4C12-9CE6-AE190B668EB8}">
      <dsp:nvSpPr>
        <dsp:cNvPr id="0" name=""/>
        <dsp:cNvSpPr/>
      </dsp:nvSpPr>
      <dsp:spPr>
        <a:xfrm>
          <a:off x="4191019" y="83221"/>
          <a:ext cx="3845569" cy="83520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6248" tIns="117856" rIns="206248" bIns="117856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Stochastic Models</a:t>
          </a:r>
          <a:endParaRPr lang="en-US" sz="2900" kern="1200" dirty="0"/>
        </a:p>
      </dsp:txBody>
      <dsp:txXfrm>
        <a:off x="4191019" y="83221"/>
        <a:ext cx="3845569" cy="835200"/>
      </dsp:txXfrm>
    </dsp:sp>
    <dsp:sp modelId="{0F254337-B3AA-4DEC-A8C2-3178CC3DCC53}">
      <dsp:nvSpPr>
        <dsp:cNvPr id="0" name=""/>
        <dsp:cNvSpPr/>
      </dsp:nvSpPr>
      <dsp:spPr>
        <a:xfrm>
          <a:off x="4191019" y="954014"/>
          <a:ext cx="3845569" cy="302499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54686" tIns="154686" rIns="206248" bIns="232029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900" kern="1200" dirty="0" smtClean="0"/>
            <a:t>The master equations</a:t>
          </a:r>
          <a:endParaRPr lang="en-US" sz="2900" kern="1200" dirty="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900" kern="1200" dirty="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900" kern="1200" dirty="0" smtClean="0"/>
            <a:t>Gillespie’s stochastic simulation algorithm</a:t>
          </a:r>
          <a:br>
            <a:rPr lang="en-US" sz="2900" kern="1200" dirty="0" smtClean="0"/>
          </a:br>
          <a:r>
            <a:rPr lang="en-US" sz="2900" kern="1200" dirty="0" smtClean="0"/>
            <a:t>and its variants.</a:t>
          </a:r>
          <a:endParaRPr lang="en-US" sz="2900" kern="1200" dirty="0"/>
        </a:p>
      </dsp:txBody>
      <dsp:txXfrm>
        <a:off x="4191019" y="954014"/>
        <a:ext cx="3845569" cy="3024990"/>
      </dsp:txXfrm>
    </dsp:sp>
    <dsp:sp modelId="{EC736C1B-F355-44A8-AA20-262CABC96CB6}">
      <dsp:nvSpPr>
        <dsp:cNvPr id="0" name=""/>
        <dsp:cNvSpPr/>
      </dsp:nvSpPr>
      <dsp:spPr>
        <a:xfrm>
          <a:off x="76182" y="83221"/>
          <a:ext cx="3845569" cy="83520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6248" tIns="117856" rIns="206248" bIns="117856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Deterministic Models</a:t>
          </a:r>
          <a:endParaRPr lang="en-US" sz="2900" kern="1200" dirty="0"/>
        </a:p>
      </dsp:txBody>
      <dsp:txXfrm>
        <a:off x="76182" y="83221"/>
        <a:ext cx="3845569" cy="835200"/>
      </dsp:txXfrm>
    </dsp:sp>
    <dsp:sp modelId="{66A03AC6-E7E5-466B-B6AC-3E273D05230E}">
      <dsp:nvSpPr>
        <dsp:cNvPr id="0" name=""/>
        <dsp:cNvSpPr/>
      </dsp:nvSpPr>
      <dsp:spPr>
        <a:xfrm>
          <a:off x="76182" y="954014"/>
          <a:ext cx="3845569" cy="302499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54686" tIns="154686" rIns="206248" bIns="232029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900" kern="1200" dirty="0" smtClean="0"/>
            <a:t>Ordinary differential equations</a:t>
          </a:r>
          <a:endParaRPr lang="en-US" sz="2900" kern="1200" dirty="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900" kern="1200" dirty="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900" kern="1200" dirty="0" smtClean="0"/>
            <a:t>Standard libraries</a:t>
          </a:r>
          <a:br>
            <a:rPr lang="en-US" sz="2900" kern="1200" dirty="0" smtClean="0"/>
          </a:br>
          <a:r>
            <a:rPr lang="en-US" sz="2900" kern="1200" dirty="0" smtClean="0"/>
            <a:t>e.g., CVODE, etc.</a:t>
          </a:r>
          <a:endParaRPr lang="en-US" sz="2900" kern="1200" dirty="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900" kern="1200" dirty="0"/>
        </a:p>
      </dsp:txBody>
      <dsp:txXfrm>
        <a:off x="76182" y="954014"/>
        <a:ext cx="3845569" cy="30249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AE214C-65CB-4C87-9E5A-F3AE6758ED7A}" type="datetimeFigureOut">
              <a:rPr lang="en-US" smtClean="0"/>
              <a:t>8/10/2014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7D9E49-CE2E-49C4-BF0D-DFF6E02BF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145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5D3446-5B0F-4C44-888A-1B0541C4D77A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5D3446-5B0F-4C44-888A-1B0541C4D77A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5D3446-5B0F-4C44-888A-1B0541C4D77A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092BFE-E14E-44BD-83E2-764A57F2C91A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3BDE2-C261-47F3-9BEB-F3D8134F864F}" type="datetimeFigureOut">
              <a:rPr lang="en-US" smtClean="0"/>
              <a:pPr/>
              <a:t>8/10/2014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BBA23-B2DC-4A63-9712-24144C19CE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3BDE2-C261-47F3-9BEB-F3D8134F864F}" type="datetimeFigureOut">
              <a:rPr lang="en-US" smtClean="0"/>
              <a:pPr/>
              <a:t>8/10/2014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BBA23-B2DC-4A63-9712-24144C19CE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3BDE2-C261-47F3-9BEB-F3D8134F864F}" type="datetimeFigureOut">
              <a:rPr lang="en-US" smtClean="0"/>
              <a:pPr/>
              <a:t>8/10/2014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BBA23-B2DC-4A63-9712-24144C19CE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3BDE2-C261-47F3-9BEB-F3D8134F864F}" type="datetimeFigureOut">
              <a:rPr lang="en-US" smtClean="0"/>
              <a:pPr/>
              <a:t>8/10/2014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BBA23-B2DC-4A63-9712-24144C19CE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3BDE2-C261-47F3-9BEB-F3D8134F864F}" type="datetimeFigureOut">
              <a:rPr lang="en-US" smtClean="0"/>
              <a:pPr/>
              <a:t>8/10/2014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BBA23-B2DC-4A63-9712-24144C19CE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3BDE2-C261-47F3-9BEB-F3D8134F864F}" type="datetimeFigureOut">
              <a:rPr lang="en-US" smtClean="0"/>
              <a:pPr/>
              <a:t>8/10/2014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BBA23-B2DC-4A63-9712-24144C19CE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3BDE2-C261-47F3-9BEB-F3D8134F864F}" type="datetimeFigureOut">
              <a:rPr lang="en-US" smtClean="0"/>
              <a:pPr/>
              <a:t>8/10/2014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BBA23-B2DC-4A63-9712-24144C19CE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3BDE2-C261-47F3-9BEB-F3D8134F864F}" type="datetimeFigureOut">
              <a:rPr lang="en-US" smtClean="0"/>
              <a:pPr/>
              <a:t>8/10/2014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BBA23-B2DC-4A63-9712-24144C19CE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3BDE2-C261-47F3-9BEB-F3D8134F864F}" type="datetimeFigureOut">
              <a:rPr lang="en-US" smtClean="0"/>
              <a:pPr/>
              <a:t>8/10/2014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BBA23-B2DC-4A63-9712-24144C19CE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3BDE2-C261-47F3-9BEB-F3D8134F864F}" type="datetimeFigureOut">
              <a:rPr lang="en-US" smtClean="0"/>
              <a:pPr/>
              <a:t>8/10/2014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BBA23-B2DC-4A63-9712-24144C19CE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3BDE2-C261-47F3-9BEB-F3D8134F864F}" type="datetimeFigureOut">
              <a:rPr lang="en-US" smtClean="0"/>
              <a:pPr/>
              <a:t>8/10/2014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BBA23-B2DC-4A63-9712-24144C19CE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3BDE2-C261-47F3-9BEB-F3D8134F864F}" type="datetimeFigureOut">
              <a:rPr lang="en-US" smtClean="0"/>
              <a:pPr/>
              <a:t>8/10/2014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8BBA23-B2DC-4A63-9712-24144C19CEF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892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A6C92-EF2F-4E9E-BEBC-0B605F1BE3C0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467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Calibri" pitchFamily="34" charset="0"/>
              </a:rPr>
              <a:t>Reaction Rate: Rate Laws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13824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8243" name="Rectangle 3"/>
          <p:cNvSpPr>
            <a:spLocks noChangeArrowheads="1"/>
          </p:cNvSpPr>
          <p:nvPr/>
        </p:nvSpPr>
        <p:spPr bwMode="auto">
          <a:xfrm>
            <a:off x="0" y="6191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8245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8246" name="Rectangle 6"/>
          <p:cNvSpPr>
            <a:spLocks noChangeArrowheads="1"/>
          </p:cNvSpPr>
          <p:nvPr/>
        </p:nvSpPr>
        <p:spPr bwMode="auto">
          <a:xfrm>
            <a:off x="0" y="6191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824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8250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5873" y="2280416"/>
            <a:ext cx="1428750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662" y="3169854"/>
            <a:ext cx="2371725" cy="60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4436" y="4075384"/>
            <a:ext cx="1400175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7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2948" y="5029200"/>
            <a:ext cx="2514600" cy="74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8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8261" y="1425137"/>
            <a:ext cx="1276350" cy="59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286000" y="1535746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Mass-action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752600" y="2328456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/>
              <a:t>Michaelis-Menten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42900" y="3244333"/>
            <a:ext cx="3314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Reversible </a:t>
            </a:r>
            <a:r>
              <a:rPr lang="en-US" dirty="0" err="1" smtClean="0"/>
              <a:t>Michaelis-Menten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752600" y="411275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Hill Equation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28600" y="5149718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Cooperatively + Allosteric Equation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24000" y="6294962"/>
            <a:ext cx="5150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See “Enzyme Kinetics for Systems Biology” for Details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219560"/>
      </p:ext>
    </p:extLst>
  </p:cSld>
  <p:clrMapOvr>
    <a:masterClrMapping/>
  </p:clrMapOvr>
  <p:transition advTm="65951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A6C92-EF2F-4E9E-BEBC-0B605F1BE3C0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609600" y="0"/>
            <a:ext cx="7467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Calibri" pitchFamily="34" charset="0"/>
              </a:rPr>
              <a:t>Boundary and Floating Species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13824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8243" name="Rectangle 3"/>
          <p:cNvSpPr>
            <a:spLocks noChangeArrowheads="1"/>
          </p:cNvSpPr>
          <p:nvPr/>
        </p:nvSpPr>
        <p:spPr bwMode="auto">
          <a:xfrm>
            <a:off x="0" y="6191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8245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8246" name="Rectangle 6"/>
          <p:cNvSpPr>
            <a:spLocks noChangeArrowheads="1"/>
          </p:cNvSpPr>
          <p:nvPr/>
        </p:nvSpPr>
        <p:spPr bwMode="auto">
          <a:xfrm>
            <a:off x="0" y="6191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824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8250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8194" name="Picture 2" descr="C:\Users\hsauro\Documents\RAD Studio\Projects\SBW_ETC\JD2\JDesigner_V2\Docs\Booklet\LaTeXVersion\InternalExternalSpeci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467" y="1665878"/>
            <a:ext cx="7983065" cy="4201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85800" y="5343770"/>
            <a:ext cx="121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System</a:t>
            </a:r>
            <a:endParaRPr lang="en-US" sz="2800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2133600" y="4950360"/>
            <a:ext cx="838200" cy="45010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75667" y="1445160"/>
            <a:ext cx="18579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Boundary Species</a:t>
            </a:r>
            <a:endParaRPr lang="en-US" sz="2800" dirty="0"/>
          </a:p>
        </p:txBody>
      </p:sp>
      <p:cxnSp>
        <p:nvCxnSpPr>
          <p:cNvPr id="18" name="Straight Arrow Connector 17"/>
          <p:cNvCxnSpPr>
            <a:stCxn id="17" idx="3"/>
          </p:cNvCxnSpPr>
          <p:nvPr/>
        </p:nvCxnSpPr>
        <p:spPr>
          <a:xfrm>
            <a:off x="2133600" y="1922214"/>
            <a:ext cx="12954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943511" y="1040600"/>
            <a:ext cx="185793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Internal or Floating Species</a:t>
            </a:r>
            <a:endParaRPr lang="en-US" sz="2800" dirty="0"/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4114800" y="1922213"/>
            <a:ext cx="2667000" cy="150414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0" y="6157784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 Boundary Species is under the direct control of the modeler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49107829"/>
      </p:ext>
    </p:extLst>
  </p:cSld>
  <p:clrMapOvr>
    <a:masterClrMapping/>
  </p:clrMapOvr>
  <p:transition advTm="65951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A6C92-EF2F-4E9E-BEBC-0B605F1BE3C0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457200" y="210207"/>
            <a:ext cx="7467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Calibri" pitchFamily="34" charset="0"/>
              </a:rPr>
              <a:t>Transients and Steady State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13824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8243" name="Rectangle 3"/>
          <p:cNvSpPr>
            <a:spLocks noChangeArrowheads="1"/>
          </p:cNvSpPr>
          <p:nvPr/>
        </p:nvSpPr>
        <p:spPr bwMode="auto">
          <a:xfrm>
            <a:off x="0" y="6191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8245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8246" name="Rectangle 6"/>
          <p:cNvSpPr>
            <a:spLocks noChangeArrowheads="1"/>
          </p:cNvSpPr>
          <p:nvPr/>
        </p:nvSpPr>
        <p:spPr bwMode="auto">
          <a:xfrm>
            <a:off x="0" y="6191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824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8250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838200" y="1407543"/>
            <a:ext cx="18579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Transient</a:t>
            </a:r>
            <a:endParaRPr lang="en-US" sz="2800" dirty="0"/>
          </a:p>
        </p:txBody>
      </p:sp>
      <p:sp>
        <p:nvSpPr>
          <p:cNvPr id="21" name="TextBox 20"/>
          <p:cNvSpPr txBox="1"/>
          <p:nvPr/>
        </p:nvSpPr>
        <p:spPr>
          <a:xfrm>
            <a:off x="3733800" y="1426222"/>
            <a:ext cx="20480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Steady State</a:t>
            </a:r>
            <a:endParaRPr lang="en-US" sz="2800" dirty="0"/>
          </a:p>
        </p:txBody>
      </p:sp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658181"/>
            <a:ext cx="5124450" cy="27520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ight Brace 1"/>
          <p:cNvSpPr/>
          <p:nvPr/>
        </p:nvSpPr>
        <p:spPr>
          <a:xfrm rot="16200000">
            <a:off x="4379755" y="1589742"/>
            <a:ext cx="381000" cy="1344461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Brace 23"/>
          <p:cNvSpPr/>
          <p:nvPr/>
        </p:nvSpPr>
        <p:spPr>
          <a:xfrm rot="16200000">
            <a:off x="1485681" y="1071126"/>
            <a:ext cx="381000" cy="2381692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23" name="Picture 7" descr="upload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2074100"/>
            <a:ext cx="2390775" cy="2827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9298695"/>
      </p:ext>
    </p:extLst>
  </p:cSld>
  <p:clrMapOvr>
    <a:masterClrMapping/>
  </p:clrMapOvr>
  <p:transition advTm="65951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Hands On Exercises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429000" y="1638609"/>
            <a:ext cx="2286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Tellurium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4508088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304800" y="0"/>
            <a:ext cx="8610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Closed System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762000"/>
            <a:ext cx="8383513" cy="587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Build a model of a closed system:  Xo -&gt; S1 -&gt; S2 -&gt; X1</a:t>
            </a:r>
          </a:p>
          <a:p>
            <a:endParaRPr lang="en-US" sz="2400" dirty="0"/>
          </a:p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Xo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-&gt;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S1   v = k1*Xo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k2*S1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S1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-&gt;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S2   v = k3*S1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k3*S2</a:t>
            </a:r>
          </a:p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S2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-&gt;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X1   v = k5*S2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k6*X1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Xo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4;   X1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= 0;</a:t>
            </a:r>
          </a:p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k1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= 1.2;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k2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= 0.45;</a:t>
            </a:r>
          </a:p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k3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= 0.56;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k4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= 0.2;</a:t>
            </a:r>
          </a:p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k5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= 0.89;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k6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= 0;</a:t>
            </a:r>
          </a:p>
          <a:p>
            <a:endParaRPr lang="en-US" sz="2400" dirty="0"/>
          </a:p>
          <a:p>
            <a:r>
              <a:rPr lang="en-US" sz="2400" dirty="0" smtClean="0"/>
              <a:t>Questions:</a:t>
            </a:r>
          </a:p>
          <a:p>
            <a:endParaRPr lang="en-US" sz="2400" dirty="0"/>
          </a:p>
          <a:p>
            <a:pPr marL="457200" indent="-457200">
              <a:buAutoNum type="arabicPeriod"/>
            </a:pPr>
            <a:r>
              <a:rPr lang="en-US" sz="2400" dirty="0" smtClean="0"/>
              <a:t>Carry out a simulation and plot the time course for the system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t = 0 to t = 50. </a:t>
            </a:r>
          </a:p>
          <a:p>
            <a:pPr marL="457200" indent="-457200">
              <a:buAutoNum type="arabicPeriod"/>
            </a:pPr>
            <a:r>
              <a:rPr lang="en-US" sz="2400" dirty="0" smtClean="0"/>
              <a:t>Once the system settles down what is the net flux </a:t>
            </a:r>
            <a:br>
              <a:rPr lang="en-US" sz="2400" dirty="0" smtClean="0"/>
            </a:br>
            <a:r>
              <a:rPr lang="en-US" sz="2400" dirty="0" smtClean="0"/>
              <a:t>through the pathway?</a:t>
            </a:r>
          </a:p>
        </p:txBody>
      </p:sp>
    </p:spTree>
    <p:extLst>
      <p:ext uri="{BB962C8B-B14F-4D97-AF65-F5344CB8AC3E}">
        <p14:creationId xmlns:p14="http://schemas.microsoft.com/office/powerpoint/2010/main" val="2930100603"/>
      </p:ext>
    </p:extLst>
  </p:cSld>
  <p:clrMapOvr>
    <a:masterClrMapping/>
  </p:clrMapOvr>
  <p:transition advTm="65951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Coffee Break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690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A6C92-EF2F-4E9E-BEBC-0B605F1BE3C0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381000" y="381000"/>
            <a:ext cx="8382000" cy="762000"/>
          </a:xfrm>
        </p:spPr>
        <p:txBody>
          <a:bodyPr/>
          <a:lstStyle/>
          <a:p>
            <a:r>
              <a:rPr lang="en-US" dirty="0" smtClean="0">
                <a:latin typeface="Calibri" pitchFamily="34" charset="0"/>
              </a:rPr>
              <a:t>System Quantities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13824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8243" name="Rectangle 3"/>
          <p:cNvSpPr>
            <a:spLocks noChangeArrowheads="1"/>
          </p:cNvSpPr>
          <p:nvPr/>
        </p:nvSpPr>
        <p:spPr bwMode="auto">
          <a:xfrm>
            <a:off x="0" y="6191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8246" name="Rectangle 6"/>
          <p:cNvSpPr>
            <a:spLocks noChangeArrowheads="1"/>
          </p:cNvSpPr>
          <p:nvPr/>
        </p:nvSpPr>
        <p:spPr bwMode="auto">
          <a:xfrm>
            <a:off x="0" y="6191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824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8250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838200" y="1828800"/>
            <a:ext cx="7746031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400" dirty="0" smtClean="0">
                <a:solidFill>
                  <a:srgbClr val="FF0000"/>
                </a:solidFill>
              </a:rPr>
              <a:t>Variables</a:t>
            </a:r>
            <a:r>
              <a:rPr lang="en-US" sz="2400" dirty="0" smtClean="0"/>
              <a:t>: 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State Variables, Dynamical Variables, Floating Species</a:t>
            </a:r>
          </a:p>
          <a:p>
            <a:endParaRPr lang="en-US" sz="2400" dirty="0" smtClean="0"/>
          </a:p>
          <a:p>
            <a:r>
              <a:rPr lang="en-US" sz="2400" dirty="0" smtClean="0"/>
              <a:t>In principle only indirectly under the control of the </a:t>
            </a:r>
          </a:p>
          <a:p>
            <a:r>
              <a:rPr lang="en-US" sz="2400" dirty="0" smtClean="0"/>
              <a:t>Experimentalist. </a:t>
            </a:r>
            <a:r>
              <a:rPr lang="en-US" sz="2400" u="sng" dirty="0" smtClean="0"/>
              <a:t>Determined</a:t>
            </a:r>
            <a:r>
              <a:rPr lang="en-US" sz="2400" dirty="0" smtClean="0"/>
              <a:t> by the system.</a:t>
            </a:r>
          </a:p>
          <a:p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2. </a:t>
            </a:r>
            <a:r>
              <a:rPr lang="en-US" sz="2400" dirty="0" smtClean="0">
                <a:solidFill>
                  <a:srgbClr val="0070C0"/>
                </a:solidFill>
              </a:rPr>
              <a:t>Parameters</a:t>
            </a:r>
            <a:r>
              <a:rPr lang="en-US" sz="2400" dirty="0" smtClean="0"/>
              <a:t>: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Kinetic Constants, Boundary Species (fixed)</a:t>
            </a:r>
          </a:p>
          <a:p>
            <a:endParaRPr lang="en-US" sz="2400" dirty="0" smtClean="0"/>
          </a:p>
          <a:p>
            <a:r>
              <a:rPr lang="en-US" sz="2400" dirty="0" smtClean="0"/>
              <a:t>In principle under the direct control of the experimentalist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39726875"/>
      </p:ext>
    </p:extLst>
  </p:cSld>
  <p:clrMapOvr>
    <a:masterClrMapping/>
  </p:clrMapOvr>
  <p:transition advTm="65951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A6C92-EF2F-4E9E-BEBC-0B605F1BE3C0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381000" y="381000"/>
            <a:ext cx="8382000" cy="762000"/>
          </a:xfrm>
        </p:spPr>
        <p:txBody>
          <a:bodyPr/>
          <a:lstStyle/>
          <a:p>
            <a:r>
              <a:rPr lang="en-US" dirty="0" smtClean="0">
                <a:latin typeface="Calibri" pitchFamily="34" charset="0"/>
              </a:rPr>
              <a:t>Steady State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13824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8243" name="Rectangle 3"/>
          <p:cNvSpPr>
            <a:spLocks noChangeArrowheads="1"/>
          </p:cNvSpPr>
          <p:nvPr/>
        </p:nvSpPr>
        <p:spPr bwMode="auto">
          <a:xfrm>
            <a:off x="0" y="6191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8246" name="Rectangle 6"/>
          <p:cNvSpPr>
            <a:spLocks noChangeArrowheads="1"/>
          </p:cNvSpPr>
          <p:nvPr/>
        </p:nvSpPr>
        <p:spPr bwMode="auto">
          <a:xfrm>
            <a:off x="0" y="6191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824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8250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371600"/>
            <a:ext cx="7286625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462213"/>
            <a:ext cx="7439025" cy="100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3886200"/>
            <a:ext cx="3409950" cy="72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2837" y="4876800"/>
            <a:ext cx="1285875" cy="77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Oval 1"/>
          <p:cNvSpPr/>
          <p:nvPr/>
        </p:nvSpPr>
        <p:spPr>
          <a:xfrm>
            <a:off x="2721428" y="4054928"/>
            <a:ext cx="533400" cy="53340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995058" y="4071256"/>
            <a:ext cx="533400" cy="53340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334000" y="4038600"/>
            <a:ext cx="533400" cy="53340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214812" y="4897890"/>
            <a:ext cx="381000" cy="364672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212770" y="5274128"/>
            <a:ext cx="381000" cy="364672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675160"/>
      </p:ext>
    </p:extLst>
  </p:cSld>
  <p:clrMapOvr>
    <a:masterClrMapping/>
  </p:clrMapOvr>
  <p:transition advTm="65951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A6C92-EF2F-4E9E-BEBC-0B605F1BE3C0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381000" y="381000"/>
            <a:ext cx="8382000" cy="762000"/>
          </a:xfrm>
        </p:spPr>
        <p:txBody>
          <a:bodyPr/>
          <a:lstStyle/>
          <a:p>
            <a:r>
              <a:rPr lang="en-US" dirty="0" smtClean="0">
                <a:latin typeface="Calibri" pitchFamily="34" charset="0"/>
              </a:rPr>
              <a:t>Steady State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13824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8243" name="Rectangle 3"/>
          <p:cNvSpPr>
            <a:spLocks noChangeArrowheads="1"/>
          </p:cNvSpPr>
          <p:nvPr/>
        </p:nvSpPr>
        <p:spPr bwMode="auto">
          <a:xfrm>
            <a:off x="0" y="6191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8246" name="Rectangle 6"/>
          <p:cNvSpPr>
            <a:spLocks noChangeArrowheads="1"/>
          </p:cNvSpPr>
          <p:nvPr/>
        </p:nvSpPr>
        <p:spPr bwMode="auto">
          <a:xfrm>
            <a:off x="0" y="6191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824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8250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2588" y="1571625"/>
            <a:ext cx="5838825" cy="3714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42668019"/>
      </p:ext>
    </p:extLst>
  </p:cSld>
  <p:clrMapOvr>
    <a:masterClrMapping/>
  </p:clrMapOvr>
  <p:transition advTm="65951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A6C92-EF2F-4E9E-BEBC-0B605F1BE3C0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381000" y="381000"/>
            <a:ext cx="8382000" cy="762000"/>
          </a:xfrm>
        </p:spPr>
        <p:txBody>
          <a:bodyPr/>
          <a:lstStyle/>
          <a:p>
            <a:r>
              <a:rPr lang="en-US" dirty="0" smtClean="0">
                <a:latin typeface="Calibri" pitchFamily="34" charset="0"/>
              </a:rPr>
              <a:t>Steady State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13824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8243" name="Rectangle 3"/>
          <p:cNvSpPr>
            <a:spLocks noChangeArrowheads="1"/>
          </p:cNvSpPr>
          <p:nvPr/>
        </p:nvSpPr>
        <p:spPr bwMode="auto">
          <a:xfrm>
            <a:off x="0" y="6191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8246" name="Rectangle 6"/>
          <p:cNvSpPr>
            <a:spLocks noChangeArrowheads="1"/>
          </p:cNvSpPr>
          <p:nvPr/>
        </p:nvSpPr>
        <p:spPr bwMode="auto">
          <a:xfrm>
            <a:off x="0" y="6191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824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8250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371599"/>
            <a:ext cx="4194131" cy="1198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2838189"/>
            <a:ext cx="2118987" cy="438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3508332"/>
            <a:ext cx="2221281" cy="11398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4953000"/>
            <a:ext cx="3901858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39681981"/>
      </p:ext>
    </p:extLst>
  </p:cSld>
  <p:clrMapOvr>
    <a:masterClrMapping/>
  </p:clrMapOvr>
  <p:transition advTm="65951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Modeling of Biochemical Reaction Systems</a:t>
            </a:r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A6C92-EF2F-4E9E-BEBC-0B605F1BE3C0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43000" y="1676400"/>
            <a:ext cx="6781800" cy="147732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114300" lvl="2"/>
            <a:r>
              <a:rPr lang="en-US" dirty="0" smtClean="0">
                <a:sym typeface="Wingdings" pitchFamily="2" charset="2"/>
              </a:rPr>
              <a:t>Assumptions:  </a:t>
            </a:r>
          </a:p>
          <a:p>
            <a:pPr marL="285750" lvl="2" indent="-171450">
              <a:buFont typeface="Arial" pitchFamily="34" charset="0"/>
              <a:buChar char="•"/>
            </a:pPr>
            <a:r>
              <a:rPr lang="en-US" dirty="0" smtClean="0">
                <a:sym typeface="Wingdings" pitchFamily="2" charset="2"/>
              </a:rPr>
              <a:t>The reaction systems are spatially homogeneous at every moment of time evolution.</a:t>
            </a:r>
          </a:p>
          <a:p>
            <a:pPr marL="285750" lvl="2" indent="-171450">
              <a:buFont typeface="Arial" pitchFamily="34" charset="0"/>
              <a:buChar char="•"/>
            </a:pPr>
            <a:r>
              <a:rPr lang="en-US" dirty="0" smtClean="0">
                <a:sym typeface="Wingdings" pitchFamily="2" charset="2"/>
              </a:rPr>
              <a:t>The underlying reaction rates are described by the mass action law. 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43000" y="3614678"/>
            <a:ext cx="6781800" cy="286232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lvl="2" indent="-171450"/>
            <a:r>
              <a:rPr lang="en-US" dirty="0" smtClean="0">
                <a:sym typeface="Wingdings" pitchFamily="2" charset="2"/>
              </a:rPr>
              <a:t>Model Description:</a:t>
            </a:r>
          </a:p>
          <a:p>
            <a:pPr marL="285750" lvl="2" indent="-171450">
              <a:buFont typeface="Arial" pitchFamily="34" charset="0"/>
              <a:buChar char="•"/>
            </a:pPr>
            <a:r>
              <a:rPr lang="en-US" dirty="0" smtClean="0">
                <a:sym typeface="Wingdings" pitchFamily="2" charset="2"/>
              </a:rPr>
              <a:t>Variables: Entities that change in time governed by chemical reactions.  In the example below, [A], [B], [C].</a:t>
            </a:r>
          </a:p>
          <a:p>
            <a:pPr marL="285750" lvl="2" indent="-171450">
              <a:buFont typeface="Arial" pitchFamily="34" charset="0"/>
              <a:buChar char="•"/>
            </a:pPr>
            <a:r>
              <a:rPr lang="en-US" dirty="0" smtClean="0">
                <a:sym typeface="Wingdings" pitchFamily="2" charset="2"/>
              </a:rPr>
              <a:t>Parameters: Entities that do not change or change independently of the chemical reactions, can be perturbed by external intervention: k(t).</a:t>
            </a:r>
          </a:p>
          <a:p>
            <a:pPr marL="285750" lvl="2" indent="-171450">
              <a:buFont typeface="Arial" pitchFamily="34" charset="0"/>
              <a:buChar char="•"/>
            </a:pPr>
            <a:r>
              <a:rPr lang="en-US" dirty="0" smtClean="0">
                <a:sym typeface="Wingdings" pitchFamily="2" charset="2"/>
              </a:rPr>
              <a:t>Time evolution:</a:t>
            </a:r>
          </a:p>
          <a:p>
            <a:pPr marL="285750" lvl="2" indent="-171450">
              <a:buFont typeface="Arial" pitchFamily="34" charset="0"/>
              <a:buChar char="•"/>
            </a:pPr>
            <a:endParaRPr lang="en-US" dirty="0" smtClean="0">
              <a:sym typeface="Wingdings" pitchFamily="2" charset="2"/>
            </a:endParaRPr>
          </a:p>
          <a:p>
            <a:pPr marL="285750" lvl="2" indent="-171450">
              <a:buFont typeface="Arial" pitchFamily="34" charset="0"/>
              <a:buChar char="•"/>
            </a:pPr>
            <a:endParaRPr lang="en-US" dirty="0" smtClean="0">
              <a:sym typeface="Wingdings" pitchFamily="2" charset="2"/>
            </a:endParaRPr>
          </a:p>
          <a:p>
            <a:pPr marL="114300" lvl="2"/>
            <a:endParaRPr lang="en-US" dirty="0" smtClean="0">
              <a:sym typeface="Wingdings" pitchFamily="2" charset="2"/>
            </a:endParaRPr>
          </a:p>
        </p:txBody>
      </p:sp>
      <p:pic>
        <p:nvPicPr>
          <p:cNvPr id="11" name="Picture 10" descr="TP_tmp.emf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2590800" y="5638800"/>
            <a:ext cx="3679951" cy="558769"/>
          </a:xfrm>
          <a:prstGeom prst="rect">
            <a:avLst/>
          </a:prstGeom>
          <a:noFill/>
          <a:ln/>
          <a:effectLst/>
        </p:spPr>
      </p:pic>
    </p:spTree>
    <p:extLst>
      <p:ext uri="{BB962C8B-B14F-4D97-AF65-F5344CB8AC3E}">
        <p14:creationId xmlns:p14="http://schemas.microsoft.com/office/powerpoint/2010/main" val="2890912021"/>
      </p:ext>
    </p:extLst>
  </p:cSld>
  <p:clrMapOvr>
    <a:masterClrMapping/>
  </p:clrMapOvr>
  <p:transition advTm="1547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610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Open System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219200"/>
            <a:ext cx="8383513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Turn the close system you build into an open system by fixing</a:t>
            </a:r>
          </a:p>
          <a:p>
            <a:r>
              <a:rPr lang="en-US" sz="2400" dirty="0" smtClean="0"/>
              <a:t>Xo and X1.</a:t>
            </a:r>
          </a:p>
          <a:p>
            <a:endParaRPr lang="en-US" sz="2400" dirty="0"/>
          </a:p>
          <a:p>
            <a:r>
              <a:rPr lang="en-US" sz="2400" dirty="0" smtClean="0"/>
              <a:t>Questions:</a:t>
            </a:r>
          </a:p>
          <a:p>
            <a:endParaRPr lang="en-US" sz="2400" dirty="0"/>
          </a:p>
          <a:p>
            <a:pPr marL="457200" indent="-457200">
              <a:buAutoNum type="arabicPeriod"/>
            </a:pPr>
            <a:r>
              <a:rPr lang="en-US" sz="2400" dirty="0" smtClean="0"/>
              <a:t>Carry out a simulation and plot the time course for the system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t = 0 to t = 50. </a:t>
            </a:r>
          </a:p>
          <a:p>
            <a:pPr marL="457200" indent="-457200">
              <a:buAutoNum type="arabicPeriod"/>
            </a:pPr>
            <a:r>
              <a:rPr lang="en-US" sz="2400" dirty="0" smtClean="0"/>
              <a:t>Once the system settles down what is the net flux </a:t>
            </a:r>
            <a:br>
              <a:rPr lang="en-US" sz="2400" dirty="0" smtClean="0"/>
            </a:br>
            <a:r>
              <a:rPr lang="en-US" sz="2400" dirty="0" smtClean="0"/>
              <a:t>through the pathway?</a:t>
            </a:r>
          </a:p>
        </p:txBody>
      </p:sp>
    </p:spTree>
    <p:extLst>
      <p:ext uri="{BB962C8B-B14F-4D97-AF65-F5344CB8AC3E}">
        <p14:creationId xmlns:p14="http://schemas.microsoft.com/office/powerpoint/2010/main" val="2790261519"/>
      </p:ext>
    </p:extLst>
  </p:cSld>
  <p:clrMapOvr>
    <a:masterClrMapping/>
  </p:clrMapOvr>
  <p:transition advTm="65951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System, Steady State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4800" y="1600200"/>
            <a:ext cx="86868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r.steadystate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This method returns a single number.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cs typeface="Courier New" pitchFamily="49" charset="0"/>
              </a:rPr>
              <a:t>This number indicates how close the solution is to the steady state.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cs typeface="Courier New" pitchFamily="49" charset="0"/>
              </a:rPr>
              <a:t>Numbers &lt; 1E-5 usually indicate it has found a steady state.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Confirm using 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print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r.dv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() 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&lt;- prints rates of change</a:t>
            </a:r>
            <a:endParaRPr lang="en-US" sz="24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4101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Useful Model Variables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1000" y="1200864"/>
            <a:ext cx="8458200" cy="32008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r.dv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()  &lt;- returns the rates of change vector dx/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dt</a:t>
            </a: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r.sv()  &lt;- returns vector of current floating species      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    concentrations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r.fs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()  &lt;- returns list of floating species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     names (same order as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sv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8712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Useful Model Variables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6200" y="990600"/>
            <a:ext cx="9067800" cy="2646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r.pv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() &lt;- returns vector of all current parameter values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r.ps() &lt;- returns list of kinetic parameter names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r.bs() &lt;- returns list of boundary species names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4054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Autofit/>
          </a:bodyPr>
          <a:lstStyle/>
          <a:p>
            <a:r>
              <a:rPr lang="en-US" sz="3200" dirty="0" smtClean="0"/>
              <a:t>Applying Perturbations in Tellurium</a:t>
            </a:r>
            <a:endParaRPr lang="en-US" sz="3200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A6C92-EF2F-4E9E-BEBC-0B605F1BE3C0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04800" y="1197888"/>
            <a:ext cx="8229600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import tellurium as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te</a:t>
            </a: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numpy</a:t>
            </a: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r =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te.loada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(```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#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Model Definition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v1: $Xo -&gt; S1;  k1*Xo;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v2: S1 -&gt; $w;   k2*S1;</a:t>
            </a:r>
          </a:p>
          <a:p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#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Initialize constants 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k1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= 1;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k2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= 1;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S1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= 15;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Xo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= 1;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```)</a:t>
            </a:r>
          </a:p>
          <a:p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#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Time course simulation</a:t>
            </a: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m1 =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r.simulate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(0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, 15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, 100, [“Time”,”S1”]);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r.model.k1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r.model.k1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* 6;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m2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r.simulate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(15, 40, 100, [“Time”,”S1”]);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r.model.k1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r.model.k1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/ 6;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m3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r.simulate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(40, 60, 100, [“Time”&gt;,”S1”]);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m =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numpy.vstack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((m1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, m2,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m3)); # Merge data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r.plot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(m)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endParaRPr lang="en-US" sz="1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438382" y="914400"/>
            <a:ext cx="990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m1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438382" y="1524000"/>
            <a:ext cx="990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m2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724382" y="914400"/>
            <a:ext cx="9906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744068" y="2133600"/>
            <a:ext cx="321754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vstack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((m1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m2)) -&gt; m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(augment by row)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5563486" y="914400"/>
            <a:ext cx="0" cy="533400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715886" y="914400"/>
            <a:ext cx="0" cy="533400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868286" y="914400"/>
            <a:ext cx="0" cy="533400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020686" y="914400"/>
            <a:ext cx="0" cy="533400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173086" y="914400"/>
            <a:ext cx="0" cy="533400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6325486" y="914400"/>
            <a:ext cx="0" cy="533400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569174" y="1524000"/>
            <a:ext cx="0" cy="533400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721574" y="1524000"/>
            <a:ext cx="0" cy="533400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73974" y="1524000"/>
            <a:ext cx="0" cy="533400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026374" y="1524000"/>
            <a:ext cx="0" cy="533400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178774" y="1524000"/>
            <a:ext cx="0" cy="533400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331174" y="1524000"/>
            <a:ext cx="0" cy="533400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35" name="Group 34"/>
          <p:cNvGrpSpPr/>
          <p:nvPr/>
        </p:nvGrpSpPr>
        <p:grpSpPr>
          <a:xfrm>
            <a:off x="7841526" y="928048"/>
            <a:ext cx="764272" cy="1095240"/>
            <a:chOff x="7813344" y="4953000"/>
            <a:chExt cx="764272" cy="1095240"/>
          </a:xfrm>
        </p:grpSpPr>
        <p:cxnSp>
          <p:nvCxnSpPr>
            <p:cNvPr id="22" name="Straight Connector 21"/>
            <p:cNvCxnSpPr/>
            <p:nvPr/>
          </p:nvCxnSpPr>
          <p:spPr>
            <a:xfrm>
              <a:off x="7813344" y="4953000"/>
              <a:ext cx="0" cy="533400"/>
            </a:xfrm>
            <a:prstGeom prst="line">
              <a:avLst/>
            </a:prstGeom>
            <a:ln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7965744" y="4953000"/>
              <a:ext cx="0" cy="533400"/>
            </a:xfrm>
            <a:prstGeom prst="line">
              <a:avLst/>
            </a:prstGeom>
            <a:ln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8118144" y="4953000"/>
              <a:ext cx="0" cy="533400"/>
            </a:xfrm>
            <a:prstGeom prst="line">
              <a:avLst/>
            </a:prstGeom>
            <a:ln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8270544" y="4953000"/>
              <a:ext cx="0" cy="533400"/>
            </a:xfrm>
            <a:prstGeom prst="line">
              <a:avLst/>
            </a:prstGeom>
            <a:ln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8422944" y="4953000"/>
              <a:ext cx="0" cy="533400"/>
            </a:xfrm>
            <a:prstGeom prst="line">
              <a:avLst/>
            </a:prstGeom>
            <a:ln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8575344" y="4953000"/>
              <a:ext cx="0" cy="533400"/>
            </a:xfrm>
            <a:prstGeom prst="line">
              <a:avLst/>
            </a:prstGeom>
            <a:ln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34" name="Group 33"/>
            <p:cNvGrpSpPr/>
            <p:nvPr/>
          </p:nvGrpSpPr>
          <p:grpSpPr>
            <a:xfrm>
              <a:off x="7815616" y="5514840"/>
              <a:ext cx="762000" cy="533400"/>
              <a:chOff x="7815616" y="5569432"/>
              <a:chExt cx="762000" cy="533400"/>
            </a:xfrm>
          </p:grpSpPr>
          <p:cxnSp>
            <p:nvCxnSpPr>
              <p:cNvPr id="28" name="Straight Connector 27"/>
              <p:cNvCxnSpPr/>
              <p:nvPr/>
            </p:nvCxnSpPr>
            <p:spPr>
              <a:xfrm>
                <a:off x="7815616" y="5569432"/>
                <a:ext cx="0" cy="533400"/>
              </a:xfrm>
              <a:prstGeom prst="line">
                <a:avLst/>
              </a:prstGeom>
              <a:ln/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7968016" y="5569432"/>
                <a:ext cx="0" cy="533400"/>
              </a:xfrm>
              <a:prstGeom prst="line">
                <a:avLst/>
              </a:prstGeom>
              <a:ln/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8120416" y="5569432"/>
                <a:ext cx="0" cy="533400"/>
              </a:xfrm>
              <a:prstGeom prst="line">
                <a:avLst/>
              </a:prstGeom>
              <a:ln/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8272816" y="5569432"/>
                <a:ext cx="0" cy="533400"/>
              </a:xfrm>
              <a:prstGeom prst="line">
                <a:avLst/>
              </a:prstGeom>
              <a:ln/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8425216" y="5569432"/>
                <a:ext cx="0" cy="533400"/>
              </a:xfrm>
              <a:prstGeom prst="line">
                <a:avLst/>
              </a:prstGeom>
              <a:ln/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8577616" y="5569432"/>
                <a:ext cx="0" cy="533400"/>
              </a:xfrm>
              <a:prstGeom prst="line">
                <a:avLst/>
              </a:prstGeom>
              <a:ln/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</p:grpSp>
      <p:sp>
        <p:nvSpPr>
          <p:cNvPr id="36" name="Right Arrow 35"/>
          <p:cNvSpPr/>
          <p:nvPr/>
        </p:nvSpPr>
        <p:spPr>
          <a:xfrm>
            <a:off x="6886182" y="1257300"/>
            <a:ext cx="5334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374100"/>
      </p:ext>
    </p:extLst>
  </p:cSld>
  <p:clrMapOvr>
    <a:masterClrMapping/>
  </p:clrMapOvr>
  <p:transition advTm="1409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Perturbations to Parameters</a:t>
            </a:r>
            <a:endParaRPr 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828800"/>
            <a:ext cx="7000875" cy="3714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89571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itchFamily="34" charset="0"/>
              </a:rPr>
              <a:t>Perturbations to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95400"/>
            <a:ext cx="8229600" cy="5029200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import tellurium as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te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numpy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r =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te.loada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('''</a:t>
            </a: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$Xo -&gt; S1; k1*Xo;</a:t>
            </a: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S1 -&gt; $X1; k2*S1;</a:t>
            </a: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</a:t>
            </a: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k1 = 0.2; k2 = 0.4; Xo = 1; S1 = 0.5;</a:t>
            </a: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''')</a:t>
            </a:r>
          </a:p>
          <a:p>
            <a:pPr marL="0" indent="0"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# Simulate the first part up to 20 time units</a:t>
            </a: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m1 =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r.simulate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(0, 20, 100, ["time", "S1"]);</a:t>
            </a:r>
          </a:p>
          <a:p>
            <a:pPr marL="0" indent="0"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# Perturb the concentration of S1 by 0.35 units</a:t>
            </a: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r.model.S1 = r.model.S1 + 0.35;</a:t>
            </a:r>
          </a:p>
          <a:p>
            <a:pPr marL="0" indent="0"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# Continue simulating from last end point</a:t>
            </a: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m2 =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r.simulate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(20, 50, 100, ["time", "S1"]);</a:t>
            </a:r>
          </a:p>
          <a:p>
            <a:pPr marL="0" indent="0"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# Merge and plot the two halves of the simulation</a:t>
            </a:r>
          </a:p>
          <a:p>
            <a:pPr marL="0" indent="0">
              <a:buNone/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r.plot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numpy.vstack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((m1, m2)));</a:t>
            </a:r>
          </a:p>
        </p:txBody>
      </p:sp>
    </p:spTree>
    <p:extLst>
      <p:ext uri="{BB962C8B-B14F-4D97-AF65-F5344CB8AC3E}">
        <p14:creationId xmlns:p14="http://schemas.microsoft.com/office/powerpoint/2010/main" val="1633038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A6C92-EF2F-4E9E-BEBC-0B605F1BE3C0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381000" y="381000"/>
            <a:ext cx="8382000" cy="762000"/>
          </a:xfrm>
        </p:spPr>
        <p:txBody>
          <a:bodyPr/>
          <a:lstStyle/>
          <a:p>
            <a:r>
              <a:rPr lang="en-US" dirty="0" smtClean="0">
                <a:latin typeface="Calibri" pitchFamily="34" charset="0"/>
              </a:rPr>
              <a:t>Perturbations to Variables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13824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8243" name="Rectangle 3"/>
          <p:cNvSpPr>
            <a:spLocks noChangeArrowheads="1"/>
          </p:cNvSpPr>
          <p:nvPr/>
        </p:nvSpPr>
        <p:spPr bwMode="auto">
          <a:xfrm>
            <a:off x="0" y="6191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8246" name="Rectangle 6"/>
          <p:cNvSpPr>
            <a:spLocks noChangeArrowheads="1"/>
          </p:cNvSpPr>
          <p:nvPr/>
        </p:nvSpPr>
        <p:spPr bwMode="auto">
          <a:xfrm>
            <a:off x="0" y="6191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824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8250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524000"/>
            <a:ext cx="71628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00041833"/>
      </p:ext>
    </p:extLst>
  </p:cSld>
  <p:clrMapOvr>
    <a:masterClrMapping/>
  </p:clrMapOvr>
  <p:transition advTm="65951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r>
              <a:rPr lang="en-US" dirty="0" smtClean="0"/>
              <a:t>More on Plotting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838200"/>
            <a:ext cx="8229600" cy="5638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import tellurium as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te</a:t>
            </a:r>
            <a:endParaRPr lang="en-US" sz="12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numpy</a:t>
            </a:r>
            <a:endParaRPr lang="en-US" sz="12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matplotlib.pyplot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plt</a:t>
            </a:r>
            <a:endParaRPr lang="en-US" sz="12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2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r 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te.loada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('''</a:t>
            </a:r>
          </a:p>
          <a:p>
            <a:pPr marL="0" indent="0">
              <a:buNone/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 $Xo -&gt; S1; k1*Xo;</a:t>
            </a:r>
          </a:p>
          <a:p>
            <a:pPr marL="0" indent="0">
              <a:buNone/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 S1 -&gt; $X1; k2*S1;</a:t>
            </a:r>
          </a:p>
          <a:p>
            <a:pPr marL="0" indent="0">
              <a:buNone/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 </a:t>
            </a:r>
          </a:p>
          <a:p>
            <a:pPr marL="0" indent="0">
              <a:buNone/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 k1 = 0.2; k2 = 0.4; Xo = 1; S1 = 0.5;</a:t>
            </a:r>
          </a:p>
          <a:p>
            <a:pPr marL="0" indent="0">
              <a:buNone/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''')</a:t>
            </a:r>
          </a:p>
          <a:p>
            <a:pPr marL="0" indent="0">
              <a:buNone/>
            </a:pPr>
            <a:endParaRPr lang="en-US" sz="12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# Simulate the first part up to 20 time units</a:t>
            </a:r>
          </a:p>
          <a:p>
            <a:pPr marL="0" indent="0">
              <a:buNone/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m1 =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r.simulate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(0, 20, 100, ["time", "S1"]);</a:t>
            </a:r>
          </a:p>
          <a:p>
            <a:pPr marL="0" indent="0"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r.model.S1 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= r.model.S1 + 0.35;</a:t>
            </a:r>
          </a:p>
          <a:p>
            <a:pPr marL="0" indent="0"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m2 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r.simulate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(20, 50, 100, ["time", "S1"]);</a:t>
            </a:r>
          </a:p>
          <a:p>
            <a:pPr marL="0" indent="0">
              <a:buNone/>
            </a:pPr>
            <a:endParaRPr lang="en-US" sz="12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plt.ylim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((0,1))</a:t>
            </a:r>
          </a:p>
          <a:p>
            <a:pPr marL="0" indent="0">
              <a:buNone/>
            </a:pP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plt.xlabel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('Time')</a:t>
            </a:r>
          </a:p>
          <a:p>
            <a:pPr marL="0" indent="0">
              <a:buNone/>
            </a:pP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plt.ylabel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('Concentration')</a:t>
            </a:r>
          </a:p>
          <a:p>
            <a:pPr marL="0" indent="0">
              <a:buNone/>
            </a:pP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plt.title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('My First Plot ($y = x^2$)')</a:t>
            </a:r>
          </a:p>
          <a:p>
            <a:pPr marL="0" indent="0">
              <a:buNone/>
            </a:pP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r.plot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numpy.vstack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((m1, m2)));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3962168"/>
            <a:ext cx="3500782" cy="257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98190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r>
              <a:rPr lang="en-US" dirty="0" smtClean="0"/>
              <a:t>Three Important Plot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8610600" cy="563880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2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r.plot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(result)  # Plots a legend</a:t>
            </a:r>
          </a:p>
          <a:p>
            <a:pPr marL="0" indent="0"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te.plotArray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(result) # No legend</a:t>
            </a:r>
          </a:p>
          <a:p>
            <a:pPr marL="0" indent="0"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te.setHold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(True) # Overlay plots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1788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Deterministic or Stochastic Models</a:t>
            </a:r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A6C92-EF2F-4E9E-BEBC-0B605F1BE3C0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3400" y="1524000"/>
            <a:ext cx="8077200" cy="2308324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/>
            <a:r>
              <a:rPr lang="en-US" dirty="0" smtClean="0">
                <a:sym typeface="Wingdings" pitchFamily="2" charset="2"/>
              </a:rPr>
              <a:t>When the number of molecules is </a:t>
            </a:r>
            <a:r>
              <a:rPr lang="en-US" dirty="0" smtClean="0">
                <a:solidFill>
                  <a:srgbClr val="C00000"/>
                </a:solidFill>
                <a:sym typeface="Wingdings" pitchFamily="2" charset="2"/>
              </a:rPr>
              <a:t>large (&gt; ~1000 per cell):</a:t>
            </a:r>
            <a:br>
              <a:rPr lang="en-US" dirty="0" smtClean="0">
                <a:solidFill>
                  <a:srgbClr val="C00000"/>
                </a:solidFill>
                <a:sym typeface="Wingdings" pitchFamily="2" charset="2"/>
              </a:rPr>
            </a:br>
            <a:endParaRPr lang="en-US" dirty="0" smtClean="0">
              <a:solidFill>
                <a:srgbClr val="C00000"/>
              </a:solidFill>
              <a:sym typeface="Wingdings" pitchFamily="2" charset="2"/>
            </a:endParaRPr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sym typeface="Wingdings" pitchFamily="2" charset="2"/>
              </a:rPr>
              <a:t> Concentrations fluctuate in a continuous manner.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sym typeface="Wingdings" pitchFamily="2" charset="2"/>
              </a:rPr>
              <a:t> Concentration fluctuations are negligible.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sym typeface="Wingdings" pitchFamily="2" charset="2"/>
              </a:rPr>
              <a:t> Time evolution is described </a:t>
            </a:r>
            <a:r>
              <a:rPr lang="en-US" dirty="0" smtClean="0">
                <a:solidFill>
                  <a:srgbClr val="C00000"/>
                </a:solidFill>
                <a:sym typeface="Wingdings" pitchFamily="2" charset="2"/>
              </a:rPr>
              <a:t>deterministically.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E.g., </a:t>
            </a:r>
          </a:p>
          <a:p>
            <a:pPr lvl="2"/>
            <a:endParaRPr lang="en-US" dirty="0" smtClean="0">
              <a:solidFill>
                <a:schemeClr val="bg1"/>
              </a:solidFill>
              <a:sym typeface="Wingdings" pitchFamily="2" charset="2"/>
            </a:endParaRPr>
          </a:p>
          <a:p>
            <a:pPr lvl="2"/>
            <a:r>
              <a:rPr lang="en-US" dirty="0" smtClean="0">
                <a:sym typeface="Wingdings" pitchFamily="2" charset="2"/>
              </a:rPr>
              <a:t> 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3400" y="3998655"/>
            <a:ext cx="8077200" cy="2554545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ym typeface="Wingdings" pitchFamily="2" charset="2"/>
              </a:rPr>
              <a:t>When the number of molecules is </a:t>
            </a:r>
            <a:r>
              <a:rPr lang="en-US" dirty="0" smtClean="0">
                <a:solidFill>
                  <a:srgbClr val="C00000"/>
                </a:solidFill>
                <a:sym typeface="Wingdings" pitchFamily="2" charset="2"/>
              </a:rPr>
              <a:t>small (&lt; ~1000 per cell):</a:t>
            </a:r>
            <a:endParaRPr lang="en-US" dirty="0" smtClean="0">
              <a:solidFill>
                <a:srgbClr val="C00000"/>
              </a:solidFill>
            </a:endParaRPr>
          </a:p>
          <a:p>
            <a:pPr lvl="0"/>
            <a:endParaRPr lang="en-US" dirty="0" smtClean="0">
              <a:solidFill>
                <a:srgbClr val="FF0000"/>
              </a:solidFill>
              <a:sym typeface="Wingdings" pitchFamily="2" charset="2"/>
            </a:endParaRPr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sym typeface="Wingdings" pitchFamily="2" charset="2"/>
              </a:rPr>
              <a:t> Concentrations fluctuate in a discrete manner.</a:t>
            </a:r>
            <a:endParaRPr lang="en-US" dirty="0" smtClean="0"/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sym typeface="Wingdings" pitchFamily="2" charset="2"/>
              </a:rPr>
              <a:t> Concentrations fluctuate significantly.</a:t>
            </a:r>
          </a:p>
          <a:p>
            <a:pPr lvl="2"/>
            <a:endParaRPr lang="en-US" sz="1400" dirty="0" smtClean="0">
              <a:sym typeface="Wingdings" pitchFamily="2" charset="2"/>
            </a:endParaRPr>
          </a:p>
          <a:p>
            <a:pPr lvl="2"/>
            <a:r>
              <a:rPr lang="en-US" sz="1400" dirty="0" smtClean="0">
                <a:sym typeface="Wingdings" pitchFamily="2" charset="2"/>
              </a:rPr>
              <a:t>The number of </a:t>
            </a:r>
            <a:r>
              <a:rPr lang="en-US" sz="1400" i="1" dirty="0" err="1" smtClean="0">
                <a:sym typeface="Wingdings" pitchFamily="2" charset="2"/>
              </a:rPr>
              <a:t>LacI</a:t>
            </a:r>
            <a:r>
              <a:rPr lang="en-US" sz="1400" dirty="0" smtClean="0">
                <a:sym typeface="Wingdings" pitchFamily="2" charset="2"/>
              </a:rPr>
              <a:t> </a:t>
            </a:r>
            <a:r>
              <a:rPr lang="en-US" sz="1400" dirty="0" err="1" smtClean="0">
                <a:sym typeface="Wingdings" pitchFamily="2" charset="2"/>
              </a:rPr>
              <a:t>tetrameric</a:t>
            </a:r>
            <a:r>
              <a:rPr lang="en-US" sz="1400" dirty="0" smtClean="0">
                <a:sym typeface="Wingdings" pitchFamily="2" charset="2"/>
              </a:rPr>
              <a:t> repressor protein in </a:t>
            </a:r>
            <a:r>
              <a:rPr lang="en-US" sz="1400" dirty="0" err="1" smtClean="0">
                <a:sym typeface="Wingdings" pitchFamily="2" charset="2"/>
              </a:rPr>
              <a:t>E.coli</a:t>
            </a:r>
            <a:r>
              <a:rPr lang="en-US" sz="1400" dirty="0" smtClean="0">
                <a:sym typeface="Wingdings" pitchFamily="2" charset="2"/>
              </a:rPr>
              <a:t> ~ 10 molecules.</a:t>
            </a:r>
          </a:p>
          <a:p>
            <a:pPr lvl="2"/>
            <a:r>
              <a:rPr lang="en-US" sz="1400" dirty="0" smtClean="0">
                <a:sym typeface="Wingdings" pitchFamily="2" charset="2"/>
              </a:rPr>
              <a:t>If one </a:t>
            </a:r>
            <a:r>
              <a:rPr lang="en-US" sz="1400" i="1" dirty="0" err="1" smtClean="0">
                <a:sym typeface="Wingdings" pitchFamily="2" charset="2"/>
              </a:rPr>
              <a:t>LacI</a:t>
            </a:r>
            <a:r>
              <a:rPr lang="en-US" sz="1400" dirty="0" smtClean="0">
                <a:sym typeface="Wingdings" pitchFamily="2" charset="2"/>
              </a:rPr>
              <a:t> repressor binds to a promoter region, the number of free </a:t>
            </a:r>
            <a:r>
              <a:rPr lang="en-US" sz="1400" i="1" dirty="0" err="1" smtClean="0">
                <a:sym typeface="Wingdings" pitchFamily="2" charset="2"/>
              </a:rPr>
              <a:t>LacI</a:t>
            </a:r>
            <a:r>
              <a:rPr lang="en-US" sz="1400" dirty="0" smtClean="0">
                <a:sym typeface="Wingdings" pitchFamily="2" charset="2"/>
              </a:rPr>
              <a:t> repressors = 9.</a:t>
            </a:r>
          </a:p>
          <a:p>
            <a:pPr lvl="2"/>
            <a:r>
              <a:rPr lang="en-US" sz="1400" dirty="0" smtClean="0">
                <a:sym typeface="Wingdings" pitchFamily="2" charset="2"/>
              </a:rPr>
              <a:t>10% change in its concentration and number!   </a:t>
            </a:r>
          </a:p>
          <a:p>
            <a:pPr lvl="2"/>
            <a:endParaRPr lang="en-US" sz="1400" dirty="0" smtClean="0">
              <a:sym typeface="Wingdings" pitchFamily="2" charset="2"/>
            </a:endParaRPr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sym typeface="Wingdings" pitchFamily="2" charset="2"/>
              </a:rPr>
              <a:t> Time evolution is described </a:t>
            </a:r>
            <a:r>
              <a:rPr lang="en-US" dirty="0" smtClean="0">
                <a:solidFill>
                  <a:srgbClr val="C00000"/>
                </a:solidFill>
                <a:sym typeface="Wingdings" pitchFamily="2" charset="2"/>
              </a:rPr>
              <a:t>stochastically.</a:t>
            </a:r>
          </a:p>
        </p:txBody>
      </p:sp>
      <p:pic>
        <p:nvPicPr>
          <p:cNvPr id="9" name="Picture 8" descr="TP_tmp.emf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2768818" y="3098997"/>
            <a:ext cx="3398799" cy="558603"/>
          </a:xfrm>
          <a:prstGeom prst="rect">
            <a:avLst/>
          </a:prstGeom>
          <a:noFill/>
          <a:ln/>
          <a:effectLst/>
        </p:spPr>
      </p:pic>
    </p:spTree>
    <p:extLst>
      <p:ext uri="{BB962C8B-B14F-4D97-AF65-F5344CB8AC3E}">
        <p14:creationId xmlns:p14="http://schemas.microsoft.com/office/powerpoint/2010/main" val="4289147178"/>
      </p:ext>
    </p:extLst>
  </p:cSld>
  <p:clrMapOvr>
    <a:masterClrMapping/>
  </p:clrMapOvr>
  <p:transition advTm="1459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Plotting Overlay Example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A6C92-EF2F-4E9E-BEBC-0B605F1BE3C0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33400" y="685800"/>
            <a:ext cx="7848600" cy="600164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import tellurium as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te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numpy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matplotlib.pyplot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plt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# model Definition</a:t>
            </a: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r =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te.loada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('''</a:t>
            </a: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 v1: $Xo -&gt; S1;  k1*Xo;</a:t>
            </a: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 v2: S1 -&gt; $w;   k2*S1;</a:t>
            </a:r>
          </a:p>
          <a:p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 //initialize.  Deterministic process.</a:t>
            </a: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 k1 = 1; k2 = 1; S1 = 20; Xo = 1;</a:t>
            </a: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''')</a:t>
            </a:r>
          </a:p>
          <a:p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m1 =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r.simulate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(0,20,100);</a:t>
            </a:r>
          </a:p>
          <a:p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# Stochastic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process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r.resetToOrigin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m2 =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r.gillespie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(0, 20, 100, ['time', 'S1'])</a:t>
            </a:r>
          </a:p>
          <a:p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# plot all the results together</a:t>
            </a:r>
          </a:p>
          <a:p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te.setHold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(True)</a:t>
            </a:r>
          </a:p>
          <a:p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te.plotArray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(m1)</a:t>
            </a:r>
          </a:p>
          <a:p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te.plotArray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(m2)</a:t>
            </a:r>
          </a:p>
        </p:txBody>
      </p:sp>
      <p:pic>
        <p:nvPicPr>
          <p:cNvPr id="8" name="Picture 7" descr="two-step.png"/>
          <p:cNvPicPr>
            <a:picLocks noChangeAspect="1"/>
          </p:cNvPicPr>
          <p:nvPr/>
        </p:nvPicPr>
        <p:blipFill>
          <a:blip r:embed="rId2" cstate="print"/>
          <a:srcRect l="6634" t="10163" r="27031" b="8529"/>
          <a:stretch>
            <a:fillRect/>
          </a:stretch>
        </p:blipFill>
        <p:spPr>
          <a:xfrm>
            <a:off x="5181600" y="762000"/>
            <a:ext cx="3810000" cy="2971800"/>
          </a:xfrm>
          <a:prstGeom prst="rect">
            <a:avLst/>
          </a:prstGeom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199" y="4419600"/>
            <a:ext cx="2864421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8536998"/>
      </p:ext>
    </p:extLst>
  </p:cSld>
  <p:clrMapOvr>
    <a:masterClrMapping/>
  </p:clrMapOvr>
  <p:transition advTm="1255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r>
              <a:rPr lang="en-US" dirty="0" smtClean="0"/>
              <a:t>Specifying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838200"/>
            <a:ext cx="8458200" cy="5638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import tellurium as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te</a:t>
            </a:r>
            <a:endParaRPr lang="en-US" sz="12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numpy</a:t>
            </a:r>
            <a:endParaRPr lang="en-US" sz="12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matplotlib.pyplot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plt</a:t>
            </a:r>
            <a:endParaRPr lang="en-US" sz="12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import roadrunner</a:t>
            </a:r>
            <a:endParaRPr lang="en-US" sz="12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2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roadrunner.Config.setValue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roadrunner.Config.LOADSBMLOPTIONS_CONSERVED_MOIETIES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, False)</a:t>
            </a:r>
          </a:p>
          <a:p>
            <a:pPr marL="0" indent="0"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r 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te.loada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('''</a:t>
            </a:r>
          </a:p>
          <a:p>
            <a:pPr marL="0" indent="0">
              <a:buNone/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 $Xo -&gt; S1; k1*Xo;</a:t>
            </a:r>
          </a:p>
          <a:p>
            <a:pPr marL="0" indent="0">
              <a:buNone/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 S1 -&gt; $X1; k2*S1;</a:t>
            </a:r>
          </a:p>
          <a:p>
            <a:pPr marL="0" indent="0">
              <a:buNone/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 </a:t>
            </a:r>
          </a:p>
          <a:p>
            <a:pPr marL="0" indent="0">
              <a:buNone/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 k1 = 0.2; k2 = 0.4; Xo = 1; S1 = 0.5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at (t &gt; 20): S1 = S1 + 0.35</a:t>
            </a:r>
            <a:endParaRPr lang="en-US" sz="12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''')</a:t>
            </a:r>
          </a:p>
          <a:p>
            <a:pPr marL="0" indent="0">
              <a:buNone/>
            </a:pPr>
            <a:endParaRPr lang="en-US" sz="12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# Simulate the first part up to 20 time units</a:t>
            </a:r>
          </a:p>
          <a:p>
            <a:pPr marL="0" indent="0"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m 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r.simulate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(0, 20, 100, ["time", "S1"]);</a:t>
            </a:r>
          </a:p>
          <a:p>
            <a:pPr marL="0" indent="0">
              <a:buNone/>
            </a:pPr>
            <a:endParaRPr lang="en-US" sz="12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plt.ylim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((0,1))</a:t>
            </a:r>
          </a:p>
          <a:p>
            <a:pPr marL="0" indent="0">
              <a:buNone/>
            </a:pP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plt.xlabel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('Time')</a:t>
            </a:r>
          </a:p>
          <a:p>
            <a:pPr marL="0" indent="0">
              <a:buNone/>
            </a:pP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plt.ylabel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('Concentration')</a:t>
            </a:r>
          </a:p>
          <a:p>
            <a:pPr marL="0" indent="0">
              <a:buNone/>
            </a:pP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plt.title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('My First Plot ($y = x^2$)')</a:t>
            </a:r>
          </a:p>
          <a:p>
            <a:pPr marL="0" indent="0">
              <a:buNone/>
            </a:pP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r.plot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numpy.vstack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((m1, m2)));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3962168"/>
            <a:ext cx="3500782" cy="257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44607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the disturbance is stable</a:t>
            </a:r>
            <a:endParaRPr 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552" y="1371600"/>
            <a:ext cx="7477125" cy="5314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471004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Solving 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What if I only </a:t>
            </a:r>
            <a:r>
              <a:rPr lang="en-US" dirty="0" smtClean="0"/>
              <a:t>have </a:t>
            </a:r>
            <a:r>
              <a:rPr lang="en-US" dirty="0" smtClean="0"/>
              <a:t>a set of ODES?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dy</a:t>
            </a:r>
            <a:r>
              <a:rPr lang="en-US" dirty="0" smtClean="0"/>
              <a:t>/</a:t>
            </a:r>
            <a:r>
              <a:rPr lang="en-US" dirty="0" err="1" smtClean="0"/>
              <a:t>dt</a:t>
            </a:r>
            <a:r>
              <a:rPr lang="en-US" dirty="0" smtClean="0"/>
              <a:t> = -k*y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 =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te.loada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(‘’’</a:t>
            </a:r>
          </a:p>
          <a:p>
            <a:pPr marL="0" indent="0"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y’ = -k*y;  # Note the apostrophe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y = 1; k = 0.2;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‘’’)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54279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Solving 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When you run simulate </a:t>
            </a:r>
            <a:r>
              <a:rPr lang="en-US" b="1" dirty="0" smtClean="0">
                <a:solidFill>
                  <a:srgbClr val="FF0000"/>
                </a:solidFill>
              </a:rPr>
              <a:t>make sure </a:t>
            </a:r>
            <a:r>
              <a:rPr lang="en-US" dirty="0" smtClean="0"/>
              <a:t>you specify the ode variables!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 =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te.loada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000" b="1" dirty="0" smtClean="0"/>
              <a:t>'''</a:t>
            </a:r>
            <a:endParaRPr lang="en-US" sz="2000" b="1" dirty="0"/>
          </a:p>
          <a:p>
            <a:pPr marL="0" indent="0"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y’ = -k*y;  # Note the apostrophe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y = 1; k = 0.2;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 smtClean="0"/>
              <a:t>'''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esult =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r.simulate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(0, 10, 50,[</a:t>
            </a:r>
            <a:r>
              <a:rPr lang="en-US" sz="2000" dirty="0" smtClean="0"/>
              <a:t>'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time</a:t>
            </a:r>
            <a:r>
              <a:rPr lang="en-US" sz="2000" dirty="0" smtClean="0"/>
              <a:t>'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smtClean="0"/>
              <a:t>'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000" dirty="0" smtClean="0"/>
              <a:t>'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pPr marL="0" indent="0">
              <a:buNone/>
            </a:pP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r.plot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(result)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0221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Simulate the Chaotic Lorenz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Simulate the Lorenz System.</a:t>
            </a:r>
          </a:p>
          <a:p>
            <a:pPr marL="0" indent="0">
              <a:buNone/>
            </a:pP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dx/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sigma*(y – x)</a:t>
            </a:r>
          </a:p>
          <a:p>
            <a:pPr marL="0" indent="0">
              <a:buNone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x*(rho – z) – y</a:t>
            </a:r>
          </a:p>
          <a:p>
            <a:pPr marL="0" indent="0">
              <a:buNone/>
            </a:pP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dz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x*y – beta*z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s-E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es-E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0.96259;  y = 2.07272;  z = 18.65888;</a:t>
            </a:r>
          </a:p>
          <a:p>
            <a:pPr marL="0" indent="0">
              <a:buNone/>
            </a:pPr>
            <a:endParaRPr lang="es-E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s-E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sigma </a:t>
            </a:r>
            <a:r>
              <a:rPr lang="es-E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10;  rho = 28; beta = 2.67</a:t>
            </a:r>
            <a:r>
              <a:rPr lang="es-E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s-E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s-E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Simulate</a:t>
            </a:r>
            <a:r>
              <a:rPr lang="es-E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t=0 to t=20</a:t>
            </a:r>
          </a:p>
          <a:p>
            <a:pPr marL="0" indent="0">
              <a:buNone/>
            </a:pPr>
            <a:endParaRPr lang="es-E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s-E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http://en.wikipedia.org/wiki/Lorenz_system</a:t>
            </a:r>
          </a:p>
          <a:p>
            <a:pPr marL="0" indent="0">
              <a:buNone/>
            </a:pP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AutoShape 4" descr="data:image/jpeg;base64,/9j/4AAQSkZJRgABAQAAAQABAAD/2wCEAAkGBxASEBAQDxAQEhESFRAPExAVGA8UEBYSFBQXFxgXFxMYHysgGBoxHhUUITEhJTUrLi4uFx8zODMsNywtLisBCgoKBQUFDgUFDisZExkrKysrKysrKysrKysrKysrKysrKysrKysrKysrKysrKysrKysrKysrKysrKysrKysrK//AABEIAK0BJAMBIgACEQEDEQH/xAAbAAEAAgMBAQAAAAAAAAAAAAAABQYCAwQBB//EAEEQAAICAgECBAMEBQoFBQEAAAECAAMEERIFIQYTMUEiUWEUMnGBQlWRktMHFiNSVJOhsdHSJHKUo8ElMzRTYhX/xAAUAQEAAAAAAAAAAAAAAAAAAAAA/8QAFBEBAAAAAAAAAAAAAAAAAAAAAP/aAAwDAQACEQMRAD8A+4xEQEREBETF20CT7d4HlvLieOuWjre+O/bevaQHgfrt2bjvdfWlZF1tS8CxVkTQ5fF39d/slXu61bf07P6nZbfSg85MapGKgKh4KzAffJMsPQOkvTgYlHnFK66udrqSthJHLQPt947P0gWmJQfBlGZk005T5toVci4ou9rbjLY6qr79T77/AAl+gIiICIiAiIgIiICIiAiIgIiICIiAiIgIiICIiAiIgIiICIiAiIgIiICYuoIIPoQQfwMymrJt4I7hWcqrNwXRdtDfFQfc+ggVW7wWzYgwvtJFCMHrXgN/C/MK538a+vbtOq3w1cSCMyxQ1dldqBRwcvoFgP0ToaEy/nRZ+rOpfuU/xI/nRZ+rOpfuU/xIGzw/4c+zV00m02VY4IqXjx1s7BY7+Ige/wCMn5XP502fqzqX7lP8ST9FnJVYqy8gG4toMNj0I+cDZEr/AFe/JFpFWdhUrof0dtfKwfXfmr/lOL7VmfrTpn90f48C2xOfAZjWhd0sbiN2INIx+ajZ0PzMrnWc7IyMw9PxLTQK61uyMgAF1DHSIm+wY6J2d+kC1yIzeoucmvFp1y4+dcx78Kt6H5kg6/CVXwbTltnZtd/UMu5MO5UUHyBW4atW4uAmyRy32I9pMeGa95/VrSdkXU0D6ItKPr9rmBaYlP6vn5Q6lhUV3a817LHp7cfsyL3Y9t8i3pN/hnqduRndSPmN5FFleNXWQOIdV27A/j2gWmJGdV67j4zKtzMCwJGlduw/5ROH+eeF/Xs/u7v9sCwxNOJkrYi2Idqw2CQQf2GVjxxlZFONk5CXmo1hVoReOncka57HuTrQ+XrAtOQGKMEIVtHiSNgH6icPQup+ejBgBbU7U2r7B19x9D6j8ZydCw8xbPNyMnmj1V7oKgeXd6vxI/R76A+k5eiuR1XqaD7pXDt1/wDooVP+CiBZ4iICIiAiIgIiICIiAiIgIiICIiAiIgIiICVjrPWsmrqWDi1LU1OQLGs2H81FrHdgd61sqPT5zV4q6la2ZhdOpLIL/MuvtX7y0Va2AfYlmUb+W5E9Hw6n6v1B/Mt8rForxNM7lg77ss4uTsdlSBaum9dW7Ly8VUYfZRVys/RLWAniB9Bo/nJiUH+S/pSeXbms1hfIvvdCbLG3UrcF2Cfi7KO5+cv0Diyek41jc7cel29OTIjN+0iav5v4X9kxv7uv/SSUQMKalRQiKFVRoKAAoHyAHpIW3o1q5V2TjWIjXpXXYrqWG6+XFl0R/WP+EnYgRnQujJi1sqks9jG221vvPYQAWP5AD8BIvp1Jo6nlKx+DMWu+s/OxBwdfx4hD+cs85svCrs4c12UYOp7ghh8iIFP63l1DOvyq7fLtwqPJtFiFqyrjmvlkEEt8Qkj/ACcdOtpwKzkf+/c1mTbvXLlaxfR+o3qT1nT6WcWNVWzjRDlVLAj07zqgeanuoiAlQ614Uyclba7czlW1yZNSlF+Apx4oSPVNgn59/WW+IHFg4rqWstcM7aHw7CKo9AF3+e5EeGU8zJz8wfcteums/NKF4k/hy5algvqDqyNvTAg6JB0fqIopVFVEUKqgKqjsAB7QNkREBERAREQEREBERAREQEREBERAREQERECK6h0RbMirKWx6rq0eoOoQ7rcglSGBHqqn8pw4Pg+mtr2825xez2urFSfMdAhblrl6egPpuWC3fFuJAOjpiNgH5ke4lc/k/wCr5OXitdleXy861K2RWRWqQgBuJY+/L3gdnQPDteIlaLZY4qU118uI4qTsj4QNn07n5SaiICIiAiIgIiICIiAiIgIiICIiAiIgIiICIiAiIgIiICIiAiIgIiICIiAmNjAAk+gBP7JlPGUEEH0PaB8wvz3v6XndUyTaC3mpjVI7qqIG4V6A0GJOj3m7rmIcXpOLRXa/MijFq4FlYX2OrFm0fYcu0sNvgupscYpvu8hWFldY4aRg/Md9bYb32bY7zj8SY9Nf2TGu83Rdsr7btBwtrGgWGtEkHWte0DLIstfq+Di83KY2LZfawLAPYxRE5gdj9xz3lzlN8DdOt8/OzrjYftLolXmcQ/k1AgHiOygksQPlqXKAiIgIiICJqyb1rR7HOlRSxP0A3I7w5kW21faLT2u/pK6+2kqP3PzI0Tv5wJaIiAiIgIiICJDZue9GVULDunJPlL2H9Hb7An3B9PxkzAREQEREBERAREQEREBERAREQEREBERATVkuyo7IhdlVmVAQCzAEhQT2G/TZm2IFb/8A7mf+qLv7/D/3Qet536ou/v8AD/3Sxyo+HOt5LW9WOQ62UYlnCpwioTxr5uNg/F95RA7U61nEgHpNwGwCfPxOw+eg0sMivC3VWy8SnJevyzaCwTe9LyPHv+Gj+cloFQ6h1FFtsB63VUQxHlFcXad/u9+/7Zzjqqfr+r93DlyOOh7lEJ+elnn2Wv8A+tP3VgZoew777Dv8/rKP4rOQluAleTYMnJyeJUMwq8gI5cBPT0A7+uzLxam1K7I2CNj1Gx6iVZPBzc8a1sy17cXzPKd1Vvhs3yDDfxH07/SBy+JenPR0zqCtk23B3RlLnbVoz1Lw5euvU/nLfQi11qo7KiAD/lUf6CRfVuhizCvxgSWtUkufvNZ2IJ/NQPwkR1XrrJ0W25Tq9KfJK+4yAOBX97cCLyup2ZHTs3qjXW1qgv8AsqVs6AJUSoZgPvkkE9/Y6lz8PZdlmHj3Xgi16q3ddd+RUE9pA9I8Haw8XFyLS9FS1s2PxUBmHfTP6ld+0uCjQ0PT01Arx8WoCR9lzvl/8e//AGzo6d4iS6wVijKQnfxPTcifmxGhJqIHjeh12+so+L0+9slxj52S9ZP/ABNjkGoaO+FO/un2PGXDqGMbKnrDsnMcea/eAPrr66lfwfCBqsQDMyGxUIZcRu68gP0rPVh76MDH+UlyuErqdNXfjWKffkrjUtKnsPwlc8VV/aLMXDA3ytTIt9fhqqbff5bPYfhLIIEFk+KER2Q42a3EleS0Xsp17ggdxGN4oR3VPs2avIgbai8KPxJHYSeiBqyQxRghAYjQJ9AfnKB03rVldHWcvzrLaKC1VQYsW8ytONhXfoOZI19Jf8q7hW9hBIRWfQ9TxBOh9e0+Vvg/aKMfEwrLRXl5BzLqCKy1NZcvYLbFJ1snsv1+kD6H4TrsXBxRc7vb5VbO7nblmGzs/nqS08A12nsBERAREQEREBERAREQEREBERAoePkfab+p5OUC2NhF6Ka9kIeC8nft+l7StjDpTw8A+zfl2K6BieS2ZFgUeh/qL6/SfQ8nwrjuMhS1wrySzXVK+q2ZhonWtg+nofaYW+EcZqUpY2sEeu1HLDzFasaXR1rQ79vqYHZ4f6VRjVLTQqrwCI/Hf3lUev1/1kpObCwkqUhdnZLMxO2Zj7k+5nTAREQEREBOdcKoF2CLtyGft94j3I+c6IgIiICIiAiIgaq8dFZnCgM+uTe516TbEQEREAZglSrviqjfroATOICIiAiIgIiICIiAiIgIiICIiAiJja+gSfQAn9ggYZDfC3x8Do/F8Pw/XR7St/yd9Qyr8M3ZdnmFrbfKcrWm6VPFSQgA9Q3eVS2429Izep5dfmXXeatC7OkQv5dQr+XfRloqwMWrpdWLa7eVWiVMqnTs5Aby+3qST6QLWGHsRPZVPCXQ1obkS1e1YUYZfkKaidnQ+Z7blrgIiICIiAiIgIiICIiAiIgIiICIiAiIgIiICIiAiIgIiICIiAiIgIiICeET2aslnCOa1DOFYopPFS2uwLaOhvXeBBWeDsVqvIJt8oMLEr5nhW4bkCg9u/8AnOjJ8MY1iIlqtYE5EcmO+bfpk+7/ACM5Pt3V/wCw4f8A1Nn8Ke/bur/2HD/6mz+FA7Og+HacTmaza7PrlZa7WPoeg2fQSYlcTN6tscsLDA2NkZLkge/byu8sDnsdnXY9x6iBnEoj5mLs/wDq/Ux3PbgdD/sTbgZeMbawvVeouSy6RkIRjv0Y+QO35iBdonkoPi7GIv6dUlzjKycklrASB5CI5ddegXXEfnAv8SmdWwKsLDzLBdc9KtZe9ZYswYoqLWG9Qu+J1IrIS4YvQsF3say+yu25wSHCVqHYE/L4gPygfSImLHQJ0Toeg9TK+fEWR+rcz/s/74FiiQ3TesXWWBHwsmkEH+kfyuI/YxMlMu8V1vYfRFZz+Cjf/iBwW5FtjutLLWlfZrSORLepAU+31nJ4M6zZlY72WAbS26kWAaWxUbQcD5f6SL690Gi7p3O+21AlV9vKtzWCLBz+I+/6ImPhk+Z0PG+1s2ODUofh8DcfbX1I16fOBdYlR8JdGNTBzZclIDfZ8Wx+TKrertvvs/I71LdAREQEREBERAREQEREBERAREQEREBERAREQMLLVXXJlXfpsgf5yl+HetXB+rW3ZHm49Fhrxy3lD7lQdwCoGxtgPynPh3edd1bNy1V6sU2Y9FbfcC1rtzxPbkT23K+2LTX4fSl0Hn5b1niwDMj5NvqN+nwKf2QPovg/q75eHTkWhFssBcop2FBY8R+PHUmpG9Ew6KaxVQtY8sJW/EAfEqj117/6ySgIiIGFtfJSp3ogjt2Pf5GVqnwXUpocX5Bsx+flWMysyq++S/EO4Ox6/IS0RAq/iumurC8g0tbXc61WkMVYBjs2s2jvRA/wkb4d6W9nUjl87nx8aj7JQ9mhzLHbsoAHbQUb+YMvU8gexEQEjevgtT5Q2TayV6+akguD8hxDSSiBBX+Ga3QU2W3Pjgj/AIcleBUeikgciv03Ojq/Qacla0tDcK9lUUlF3rSn4fl7SViBCdA8NpjMzm6++xgF8y5uRVR+io9B+PqZNxEBERAREQEREBERAREQEREBERAREQEREBERAr+Z4SxrGvLm3hfs20hh5DkjRJr13Pv+UxbwfjHHGOzXsFdbVsLg3Ky9l0+u2v8AyZYogc2BhpUgRN+5LHuzE+7H3M6YiAiIgIiICIiAiIgIiICIiAiIgIiICIiAiIgIiICIiAiIgIiI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6" descr="data:image/jpeg;base64,/9j/4AAQSkZJRgABAQAAAQABAAD/2wCEAAkGBxASEBAQDxAQEhESFRAPExAVGA8UEBYSFBQXFxgXFxMYHysgGBoxHhUUITEhJTUrLi4uFx8zODMsNywtLisBCgoKBQUFDgUFDisZExkrKysrKysrKysrKysrKysrKysrKysrKysrKysrKysrKysrKysrKysrKysrKysrKysrK//AABEIAK0BJAMBIgACEQEDEQH/xAAbAAEAAgMBAQAAAAAAAAAAAAAABQYCAwQBB//EAEEQAAICAgECBAMEBQoFBQEAAAECAAMEERIFIQYTMUEiUWEUMnGBQlWRktMHFiNSVJOhsdHSJHKUo8ElMzRTYhX/xAAUAQEAAAAAAAAAAAAAAAAAAAAA/8QAFBEBAAAAAAAAAAAAAAAAAAAAAP/aAAwDAQACEQMRAD8A+4xEQEREBETF20CT7d4HlvLieOuWjre+O/bevaQHgfrt2bjvdfWlZF1tS8CxVkTQ5fF39d/slXu61bf07P6nZbfSg85MapGKgKh4KzAffJMsPQOkvTgYlHnFK66udrqSthJHLQPt947P0gWmJQfBlGZk005T5toVci4ou9rbjLY6qr79T77/AAl+gIiICIiAiIgIiICIiAiIgIiICIiAiIgIiICIiAiIgIiICIiAiIgIiICYuoIIPoQQfwMymrJt4I7hWcqrNwXRdtDfFQfc+ggVW7wWzYgwvtJFCMHrXgN/C/MK538a+vbtOq3w1cSCMyxQ1dldqBRwcvoFgP0ToaEy/nRZ+rOpfuU/xI/nRZ+rOpfuU/xIGzw/4c+zV00m02VY4IqXjx1s7BY7+Ige/wCMn5XP502fqzqX7lP8ST9FnJVYqy8gG4toMNj0I+cDZEr/AFe/JFpFWdhUrof0dtfKwfXfmr/lOL7VmfrTpn90f48C2xOfAZjWhd0sbiN2INIx+ajZ0PzMrnWc7IyMw9PxLTQK61uyMgAF1DHSIm+wY6J2d+kC1yIzeoucmvFp1y4+dcx78Kt6H5kg6/CVXwbTltnZtd/UMu5MO5UUHyBW4atW4uAmyRy32I9pMeGa95/VrSdkXU0D6ItKPr9rmBaYlP6vn5Q6lhUV3a817LHp7cfsyL3Y9t8i3pN/hnqduRndSPmN5FFleNXWQOIdV27A/j2gWmJGdV67j4zKtzMCwJGlduw/5ROH+eeF/Xs/u7v9sCwxNOJkrYi2Idqw2CQQf2GVjxxlZFONk5CXmo1hVoReOncka57HuTrQ+XrAtOQGKMEIVtHiSNgH6icPQup+ejBgBbU7U2r7B19x9D6j8ZydCw8xbPNyMnmj1V7oKgeXd6vxI/R76A+k5eiuR1XqaD7pXDt1/wDooVP+CiBZ4iICIiAiIgIiICIiAiIgIiICIiAiIgIiICVjrPWsmrqWDi1LU1OQLGs2H81FrHdgd61sqPT5zV4q6la2ZhdOpLIL/MuvtX7y0Va2AfYlmUb+W5E9Hw6n6v1B/Mt8rForxNM7lg77ss4uTsdlSBaum9dW7Ly8VUYfZRVys/RLWAniB9Bo/nJiUH+S/pSeXbms1hfIvvdCbLG3UrcF2Cfi7KO5+cv0Diyek41jc7cel29OTIjN+0iav5v4X9kxv7uv/SSUQMKalRQiKFVRoKAAoHyAHpIW3o1q5V2TjWIjXpXXYrqWG6+XFl0R/WP+EnYgRnQujJi1sqks9jG221vvPYQAWP5AD8BIvp1Jo6nlKx+DMWu+s/OxBwdfx4hD+cs85svCrs4c12UYOp7ghh8iIFP63l1DOvyq7fLtwqPJtFiFqyrjmvlkEEt8Qkj/ACcdOtpwKzkf+/c1mTbvXLlaxfR+o3qT1nT6WcWNVWzjRDlVLAj07zqgeanuoiAlQ614Uyclba7czlW1yZNSlF+Apx4oSPVNgn59/WW+IHFg4rqWstcM7aHw7CKo9AF3+e5EeGU8zJz8wfcteums/NKF4k/hy5algvqDqyNvTAg6JB0fqIopVFVEUKqgKqjsAB7QNkREBERAREQEREBERAREQEREBERAREQERECK6h0RbMirKWx6rq0eoOoQ7rcglSGBHqqn8pw4Pg+mtr2825xez2urFSfMdAhblrl6egPpuWC3fFuJAOjpiNgH5ke4lc/k/wCr5OXitdleXy861K2RWRWqQgBuJY+/L3gdnQPDteIlaLZY4qU118uI4qTsj4QNn07n5SaiICIiAiIgIiICIiAiIgIiICIiAiIgIiICIiAiIgIiICIiAiIgIiICIiAmNjAAk+gBP7JlPGUEEH0PaB8wvz3v6XndUyTaC3mpjVI7qqIG4V6A0GJOj3m7rmIcXpOLRXa/MijFq4FlYX2OrFm0fYcu0sNvgupscYpvu8hWFldY4aRg/Md9bYb32bY7zj8SY9Nf2TGu83Rdsr7btBwtrGgWGtEkHWte0DLIstfq+Di83KY2LZfawLAPYxRE5gdj9xz3lzlN8DdOt8/OzrjYftLolXmcQ/k1AgHiOygksQPlqXKAiIgIiICJqyb1rR7HOlRSxP0A3I7w5kW21faLT2u/pK6+2kqP3PzI0Tv5wJaIiAiIgIiICJDZue9GVULDunJPlL2H9Hb7An3B9PxkzAREQEREBERAREQEREBERAREQEREBERATVkuyo7IhdlVmVAQCzAEhQT2G/TZm2IFb/8A7mf+qLv7/D/3Qet536ou/v8AD/3Sxyo+HOt5LW9WOQ62UYlnCpwioTxr5uNg/F95RA7U61nEgHpNwGwCfPxOw+eg0sMivC3VWy8SnJevyzaCwTe9LyPHv+Gj+cloFQ6h1FFtsB63VUQxHlFcXad/u9+/7Zzjqqfr+r93DlyOOh7lEJ+elnn2Wv8A+tP3VgZoew777Dv8/rKP4rOQluAleTYMnJyeJUMwq8gI5cBPT0A7+uzLxam1K7I2CNj1Gx6iVZPBzc8a1sy17cXzPKd1Vvhs3yDDfxH07/SBy+JenPR0zqCtk23B3RlLnbVoz1Lw5euvU/nLfQi11qo7KiAD/lUf6CRfVuhizCvxgSWtUkufvNZ2IJ/NQPwkR1XrrJ0W25Tq9KfJK+4yAOBX97cCLyup2ZHTs3qjXW1qgv8AsqVs6AJUSoZgPvkkE9/Y6lz8PZdlmHj3Xgi16q3ddd+RUE9pA9I8Haw8XFyLS9FS1s2PxUBmHfTP6ld+0uCjQ0PT01Arx8WoCR9lzvl/8e//AGzo6d4iS6wVijKQnfxPTcifmxGhJqIHjeh12+so+L0+9slxj52S9ZP/ABNjkGoaO+FO/un2PGXDqGMbKnrDsnMcea/eAPrr66lfwfCBqsQDMyGxUIZcRu68gP0rPVh76MDH+UlyuErqdNXfjWKffkrjUtKnsPwlc8VV/aLMXDA3ytTIt9fhqqbff5bPYfhLIIEFk+KER2Q42a3EleS0Xsp17ggdxGN4oR3VPs2avIgbai8KPxJHYSeiBqyQxRghAYjQJ9AfnKB03rVldHWcvzrLaKC1VQYsW8ytONhXfoOZI19Jf8q7hW9hBIRWfQ9TxBOh9e0+Vvg/aKMfEwrLRXl5BzLqCKy1NZcvYLbFJ1snsv1+kD6H4TrsXBxRc7vb5VbO7nblmGzs/nqS08A12nsBERAREQEREBERAREQEREBERAoePkfab+p5OUC2NhF6Ka9kIeC8nft+l7StjDpTw8A+zfl2K6BieS2ZFgUeh/qL6/SfQ8nwrjuMhS1wrySzXVK+q2ZhonWtg+nofaYW+EcZqUpY2sEeu1HLDzFasaXR1rQ79vqYHZ4f6VRjVLTQqrwCI/Hf3lUev1/1kpObCwkqUhdnZLMxO2Zj7k+5nTAREQEREBOdcKoF2CLtyGft94j3I+c6IgIiICIiAiIgaq8dFZnCgM+uTe516TbEQEREAZglSrviqjfroATOICIiAiIgIiICIiAiIgIiICIiAiJja+gSfQAn9ggYZDfC3x8Do/F8Pw/XR7St/yd9Qyr8M3ZdnmFrbfKcrWm6VPFSQgA9Q3eVS2429Izep5dfmXXeatC7OkQv5dQr+XfRloqwMWrpdWLa7eVWiVMqnTs5Aby+3qST6QLWGHsRPZVPCXQ1obkS1e1YUYZfkKaidnQ+Z7blrgIiICIiAiIgIiICIiAiIgIiICIiAiIgIiICIiAiIgIiICIiAiIgIiICeET2aslnCOa1DOFYopPFS2uwLaOhvXeBBWeDsVqvIJt8oMLEr5nhW4bkCg9u/8AnOjJ8MY1iIlqtYE5EcmO+bfpk+7/ACM5Pt3V/wCw4f8A1Nn8Ke/bur/2HD/6mz+FA7Og+HacTmaza7PrlZa7WPoeg2fQSYlcTN6tscsLDA2NkZLkge/byu8sDnsdnXY9x6iBnEoj5mLs/wDq/Ux3PbgdD/sTbgZeMbawvVeouSy6RkIRjv0Y+QO35iBdonkoPi7GIv6dUlzjKycklrASB5CI5ddegXXEfnAv8SmdWwKsLDzLBdc9KtZe9ZYswYoqLWG9Qu+J1IrIS4YvQsF3say+yu25wSHCVqHYE/L4gPygfSImLHQJ0Toeg9TK+fEWR+rcz/s/74FiiQ3TesXWWBHwsmkEH+kfyuI/YxMlMu8V1vYfRFZz+Cjf/iBwW5FtjutLLWlfZrSORLepAU+31nJ4M6zZlY72WAbS26kWAaWxUbQcD5f6SL690Gi7p3O+21AlV9vKtzWCLBz+I+/6ImPhk+Z0PG+1s2ODUofh8DcfbX1I16fOBdYlR8JdGNTBzZclIDfZ8Wx+TKrertvvs/I71LdAREQEREBERAREQEREBERAREQEREBERAREQMLLVXXJlXfpsgf5yl+HetXB+rW3ZHm49Fhrxy3lD7lQdwCoGxtgPynPh3edd1bNy1V6sU2Y9FbfcC1rtzxPbkT23K+2LTX4fSl0Hn5b1niwDMj5NvqN+nwKf2QPovg/q75eHTkWhFssBcop2FBY8R+PHUmpG9Ew6KaxVQtY8sJW/EAfEqj117/6ySgIiIGFtfJSp3ogjt2Pf5GVqnwXUpocX5Bsx+flWMysyq++S/EO4Ox6/IS0RAq/iumurC8g0tbXc61WkMVYBjs2s2jvRA/wkb4d6W9nUjl87nx8aj7JQ9mhzLHbsoAHbQUb+YMvU8gexEQEjevgtT5Q2TayV6+akguD8hxDSSiBBX+Ga3QU2W3Pjgj/AIcleBUeikgciv03Ojq/Qacla0tDcK9lUUlF3rSn4fl7SViBCdA8NpjMzm6++xgF8y5uRVR+io9B+PqZNxEBERAREQEREBERAREQEREBERAREQEREBERAr+Z4SxrGvLm3hfs20hh5DkjRJr13Pv+UxbwfjHHGOzXsFdbVsLg3Ky9l0+u2v8AyZYogc2BhpUgRN+5LHuzE+7H3M6YiAiIgIiICIiAiIgIiICIiAiIgIiICIiAiIgIiICIiAiIgIiIH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130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44562"/>
          </a:xfrm>
        </p:spPr>
        <p:txBody>
          <a:bodyPr/>
          <a:lstStyle/>
          <a:p>
            <a:r>
              <a:rPr lang="en-US" dirty="0" smtClean="0"/>
              <a:t>Solving 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2027237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tellurium as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r =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te.loada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('''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x' = sigma*(y - x);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y' = x*(rho - z) - y;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z' = x*y - beta*z;</a:t>
            </a:r>
          </a:p>
          <a:p>
            <a:pPr marL="0" indent="0"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x = 0.96259;  y = 2.07272;  z = 18.65888;</a:t>
            </a:r>
          </a:p>
          <a:p>
            <a:pPr marL="0" indent="0"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sigma = 10;  rho = 28; beta = 2.67;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''')</a:t>
            </a:r>
          </a:p>
          <a:p>
            <a:pPr marL="0" indent="0"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result =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r.simulate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(0, 20, 1000, ['time', 'x', 'y', 'z'])</a:t>
            </a:r>
          </a:p>
          <a:p>
            <a:pPr marL="0" indent="0">
              <a:buNone/>
            </a:pP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r.plot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(result)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1813" y="762000"/>
            <a:ext cx="4802187" cy="325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61846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50838"/>
            <a:ext cx="8229600" cy="563562"/>
          </a:xfrm>
        </p:spPr>
        <p:txBody>
          <a:bodyPr>
            <a:noAutofit/>
          </a:bodyPr>
          <a:lstStyle/>
          <a:p>
            <a:r>
              <a:rPr lang="en-US" sz="4000" b="1" dirty="0"/>
              <a:t>How Can I Exchange Models?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200" y="1377077"/>
            <a:ext cx="7516545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SBML</a:t>
            </a:r>
            <a:r>
              <a:rPr lang="en-US" dirty="0" smtClean="0"/>
              <a:t> (Systems Biology Markup Language): de facto standard for </a:t>
            </a:r>
          </a:p>
          <a:p>
            <a:r>
              <a:rPr lang="en-US" dirty="0" smtClean="0"/>
              <a:t>representing cellular networks.  A large number (&gt;200) of tools support SBML.</a:t>
            </a:r>
          </a:p>
          <a:p>
            <a:endParaRPr lang="en-US" dirty="0" smtClean="0"/>
          </a:p>
          <a:p>
            <a:r>
              <a:rPr lang="en-US" b="1" dirty="0" err="1">
                <a:solidFill>
                  <a:srgbClr val="002060"/>
                </a:solidFill>
              </a:rPr>
              <a:t>CellML</a:t>
            </a:r>
            <a:r>
              <a:rPr lang="en-US" dirty="0" smtClean="0"/>
              <a:t>: Stores models in mathematical form, therefore is quite general, but</a:t>
            </a:r>
          </a:p>
          <a:p>
            <a:r>
              <a:rPr lang="en-US" dirty="0" smtClean="0"/>
              <a:t>biological information is lost. Not possible to reconstruct network. Less than a </a:t>
            </a:r>
          </a:p>
          <a:p>
            <a:r>
              <a:rPr lang="en-US" dirty="0" smtClean="0"/>
              <a:t>hand-full of tools support </a:t>
            </a:r>
            <a:r>
              <a:rPr lang="en-US" dirty="0" err="1" smtClean="0"/>
              <a:t>CellML</a:t>
            </a:r>
            <a:endParaRPr lang="en-US" dirty="0" smtClean="0"/>
          </a:p>
          <a:p>
            <a:endParaRPr lang="en-US" dirty="0" smtClean="0"/>
          </a:p>
          <a:p>
            <a:r>
              <a:rPr lang="en-US" b="1" dirty="0">
                <a:solidFill>
                  <a:srgbClr val="002060"/>
                </a:solidFill>
              </a:rPr>
              <a:t>SBGN</a:t>
            </a:r>
            <a:r>
              <a:rPr lang="en-US" dirty="0" smtClean="0"/>
              <a:t>: A proposed standard for visually representing cellular networks. No </a:t>
            </a:r>
          </a:p>
          <a:p>
            <a:r>
              <a:rPr lang="en-US" dirty="0" smtClean="0"/>
              <a:t>persistent format has yet been devised which limits its use in software. </a:t>
            </a:r>
          </a:p>
          <a:p>
            <a:endParaRPr lang="en-US" dirty="0"/>
          </a:p>
          <a:p>
            <a:r>
              <a:rPr lang="en-US" b="1" dirty="0" err="1">
                <a:solidFill>
                  <a:srgbClr val="002060"/>
                </a:solidFill>
              </a:rPr>
              <a:t>Matlab</a:t>
            </a:r>
            <a:r>
              <a:rPr lang="en-US" dirty="0"/>
              <a:t>: Proprietary math based scripting </a:t>
            </a:r>
            <a:r>
              <a:rPr lang="en-US" dirty="0" smtClean="0"/>
              <a:t>language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34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467600" cy="808038"/>
          </a:xfrm>
        </p:spPr>
        <p:txBody>
          <a:bodyPr>
            <a:normAutofit/>
          </a:bodyPr>
          <a:lstStyle/>
          <a:p>
            <a:r>
              <a:rPr lang="en-US" sz="4000" b="1" dirty="0"/>
              <a:t>SBML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A6C92-EF2F-4E9E-BEBC-0B605F1BE3C0}" type="slidenum">
              <a:rPr lang="en-US" smtClean="0"/>
              <a:pPr/>
              <a:t>38</a:t>
            </a:fld>
            <a:endParaRPr lang="en-US" dirty="0"/>
          </a:p>
        </p:txBody>
      </p:sp>
      <p:pic>
        <p:nvPicPr>
          <p:cNvPr id="6348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1234035"/>
            <a:ext cx="6875453" cy="53953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589496875"/>
      </p:ext>
    </p:extLst>
  </p:cSld>
  <p:clrMapOvr>
    <a:masterClrMapping/>
  </p:clrMapOvr>
  <p:transition advTm="17913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2562"/>
            <a:ext cx="7467600" cy="808038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Systems Biology Markup Language</a:t>
            </a:r>
            <a:endParaRPr lang="en-US" sz="40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A6C92-EF2F-4E9E-BEBC-0B605F1BE3C0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28600" y="1371600"/>
            <a:ext cx="80010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Originally developed in 2000 to allow users to exchange models between the small number of simulators that existed at that time.</a:t>
            </a:r>
          </a:p>
          <a:p>
            <a:endParaRPr lang="en-US" sz="2000" dirty="0"/>
          </a:p>
          <a:p>
            <a:r>
              <a:rPr lang="en-US" sz="2000" dirty="0" smtClean="0"/>
              <a:t>Since then it has become the de facto standard for model exchange in systems biology</a:t>
            </a:r>
          </a:p>
          <a:p>
            <a:endParaRPr lang="en-US" sz="2000" dirty="0"/>
          </a:p>
          <a:p>
            <a:r>
              <a:rPr lang="en-US" sz="2000" dirty="0" smtClean="0"/>
              <a:t>SBML represents models using XML by describing:</a:t>
            </a:r>
          </a:p>
          <a:p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Compartment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Molecular Species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Chemical and Enzymatic Reactions (including gene regulatory)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Parameters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Kinetic Rate Laws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Additional Mathematical Equations when necessary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44601897"/>
      </p:ext>
    </p:extLst>
  </p:cSld>
  <p:clrMapOvr>
    <a:masterClrMapping/>
  </p:clrMapOvr>
  <p:transition advTm="17913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Numerical Simulation Algorithms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A6C92-EF2F-4E9E-BEBC-0B605F1BE3C0}" type="slidenum">
              <a:rPr lang="en-US" smtClean="0"/>
              <a:pPr/>
              <a:t>4</a:t>
            </a:fld>
            <a:endParaRPr lang="en-US" dirty="0"/>
          </a:p>
        </p:txBody>
      </p:sp>
      <p:graphicFrame>
        <p:nvGraphicFramePr>
          <p:cNvPr id="7" name="Diagram 6"/>
          <p:cNvGraphicFramePr/>
          <p:nvPr/>
        </p:nvGraphicFramePr>
        <p:xfrm>
          <a:off x="457200" y="1371600"/>
          <a:ext cx="82296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43385675"/>
      </p:ext>
    </p:extLst>
  </p:cSld>
  <p:clrMapOvr>
    <a:masterClrMapping/>
  </p:clrMapOvr>
  <p:transition advTm="1167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2562"/>
            <a:ext cx="7467600" cy="808038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Systems Biology Markup Language</a:t>
            </a:r>
            <a:endParaRPr lang="en-US" sz="40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A6C92-EF2F-4E9E-BEBC-0B605F1BE3C0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28600" y="990600"/>
            <a:ext cx="87630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&lt;?xml version="1.0" encoding="UTF-8"?&gt;</a:t>
            </a:r>
          </a:p>
          <a:p>
            <a:r>
              <a:rPr lang="en-US" sz="1400" dirty="0"/>
              <a:t>&lt;!-- Created by </a:t>
            </a:r>
            <a:r>
              <a:rPr lang="en-US" sz="1400" dirty="0" err="1"/>
              <a:t>XMLPrettyPrinter</a:t>
            </a:r>
            <a:r>
              <a:rPr lang="en-US" sz="1400" dirty="0"/>
              <a:t> on 7/30/2012 </a:t>
            </a:r>
            <a:r>
              <a:rPr lang="en-US" sz="1400" dirty="0" smtClean="0"/>
              <a:t>--&gt;</a:t>
            </a:r>
            <a:endParaRPr lang="en-US" sz="1400" dirty="0"/>
          </a:p>
          <a:p>
            <a:r>
              <a:rPr lang="en-US" sz="1400" dirty="0"/>
              <a:t>&lt;</a:t>
            </a:r>
            <a:r>
              <a:rPr lang="en-US" sz="1400" dirty="0" err="1"/>
              <a:t>sbml</a:t>
            </a:r>
            <a:r>
              <a:rPr lang="en-US" sz="1400" dirty="0"/>
              <a:t> </a:t>
            </a:r>
            <a:r>
              <a:rPr lang="en-US" sz="1400" dirty="0" err="1"/>
              <a:t>xmlns</a:t>
            </a:r>
            <a:r>
              <a:rPr lang="en-US" sz="1400" dirty="0"/>
              <a:t> = "http://www.sbml.org/sbml/level2" level = "2" version = "1"&gt;</a:t>
            </a:r>
          </a:p>
          <a:p>
            <a:r>
              <a:rPr lang="en-US" sz="1400" dirty="0"/>
              <a:t>   &lt;model id = "cell"&gt;</a:t>
            </a:r>
          </a:p>
          <a:p>
            <a:r>
              <a:rPr lang="en-US" sz="1400" dirty="0"/>
              <a:t>      &lt;</a:t>
            </a:r>
            <a:r>
              <a:rPr lang="en-US" sz="1400" dirty="0" err="1"/>
              <a:t>listOfCompartments</a:t>
            </a:r>
            <a:r>
              <a:rPr lang="en-US" sz="1400" dirty="0"/>
              <a:t>&gt;</a:t>
            </a:r>
          </a:p>
          <a:p>
            <a:r>
              <a:rPr lang="en-US" sz="1400" dirty="0"/>
              <a:t>         &lt;compartment id = "compartment" size = "1"/&gt;</a:t>
            </a:r>
          </a:p>
          <a:p>
            <a:r>
              <a:rPr lang="en-US" sz="1400" dirty="0"/>
              <a:t>      &lt;/</a:t>
            </a:r>
            <a:r>
              <a:rPr lang="en-US" sz="1400" dirty="0" err="1"/>
              <a:t>listOfCompartments</a:t>
            </a:r>
            <a:r>
              <a:rPr lang="en-US" sz="1400" dirty="0"/>
              <a:t>&gt;</a:t>
            </a:r>
          </a:p>
          <a:p>
            <a:r>
              <a:rPr lang="en-US" sz="1400" dirty="0"/>
              <a:t>      &lt;</a:t>
            </a:r>
            <a:r>
              <a:rPr lang="en-US" sz="1400" dirty="0" err="1"/>
              <a:t>listOfSpecies</a:t>
            </a:r>
            <a:r>
              <a:rPr lang="en-US" sz="1400" dirty="0"/>
              <a:t>&gt;</a:t>
            </a:r>
          </a:p>
          <a:p>
            <a:r>
              <a:rPr lang="en-US" sz="1400" dirty="0"/>
              <a:t>         &lt;species id = "S1" </a:t>
            </a:r>
            <a:r>
              <a:rPr lang="en-US" sz="1400" dirty="0" err="1"/>
              <a:t>boundaryCondition</a:t>
            </a:r>
            <a:r>
              <a:rPr lang="en-US" sz="1400" dirty="0"/>
              <a:t> = "true" </a:t>
            </a:r>
            <a:r>
              <a:rPr lang="en-US" sz="1400" dirty="0" err="1"/>
              <a:t>initialConcentration</a:t>
            </a:r>
            <a:r>
              <a:rPr lang="en-US" sz="1400" dirty="0"/>
              <a:t> = "1" compartment = "compartment"/&gt;</a:t>
            </a:r>
          </a:p>
          <a:p>
            <a:r>
              <a:rPr lang="en-US" sz="1400" dirty="0"/>
              <a:t>         &lt;species id = "S3" </a:t>
            </a:r>
            <a:r>
              <a:rPr lang="en-US" sz="1400" dirty="0" err="1"/>
              <a:t>boundaryCondition</a:t>
            </a:r>
            <a:r>
              <a:rPr lang="en-US" sz="1400" dirty="0"/>
              <a:t> = "true" </a:t>
            </a:r>
            <a:r>
              <a:rPr lang="en-US" sz="1400" dirty="0" err="1"/>
              <a:t>initialConcentration</a:t>
            </a:r>
            <a:r>
              <a:rPr lang="en-US" sz="1400" dirty="0"/>
              <a:t> = "0" compartment = "compartment"/&gt;</a:t>
            </a:r>
          </a:p>
          <a:p>
            <a:r>
              <a:rPr lang="en-US" sz="1400" dirty="0"/>
              <a:t>         &lt;species id = "S2" </a:t>
            </a:r>
            <a:r>
              <a:rPr lang="en-US" sz="1400" dirty="0" err="1"/>
              <a:t>boundaryCondition</a:t>
            </a:r>
            <a:r>
              <a:rPr lang="en-US" sz="1400" dirty="0"/>
              <a:t> = "false" </a:t>
            </a:r>
            <a:r>
              <a:rPr lang="en-US" sz="1400" dirty="0" err="1"/>
              <a:t>initialConcentration</a:t>
            </a:r>
            <a:r>
              <a:rPr lang="en-US" sz="1400" dirty="0"/>
              <a:t> = "</a:t>
            </a:r>
            <a:r>
              <a:rPr lang="en-US" sz="1400" dirty="0" smtClean="0"/>
              <a:t>1.33" </a:t>
            </a:r>
            <a:r>
              <a:rPr lang="en-US" sz="1400" dirty="0"/>
              <a:t>compartment = "compartment"/&gt;</a:t>
            </a:r>
          </a:p>
          <a:p>
            <a:r>
              <a:rPr lang="en-US" sz="1400" dirty="0"/>
              <a:t>      &lt;/</a:t>
            </a:r>
            <a:r>
              <a:rPr lang="en-US" sz="1400" dirty="0" err="1"/>
              <a:t>listOfSpecies</a:t>
            </a:r>
            <a:r>
              <a:rPr lang="en-US" sz="1400" dirty="0"/>
              <a:t>&gt;</a:t>
            </a:r>
          </a:p>
          <a:p>
            <a:r>
              <a:rPr lang="en-US" sz="1400" dirty="0"/>
              <a:t>      &lt;</a:t>
            </a:r>
            <a:r>
              <a:rPr lang="en-US" sz="1400" dirty="0" err="1"/>
              <a:t>listOfParameters</a:t>
            </a:r>
            <a:r>
              <a:rPr lang="en-US" sz="1400" dirty="0"/>
              <a:t>&gt;</a:t>
            </a:r>
          </a:p>
          <a:p>
            <a:r>
              <a:rPr lang="en-US" sz="1400" dirty="0"/>
              <a:t>         &lt;parameter id = "k1" value = "3.4"/&gt;</a:t>
            </a:r>
          </a:p>
          <a:p>
            <a:r>
              <a:rPr lang="en-US" sz="1400" dirty="0"/>
              <a:t>         &lt;parameter id = "k2" value = "2.3"/&gt;</a:t>
            </a:r>
          </a:p>
          <a:p>
            <a:r>
              <a:rPr lang="en-US" sz="1400" dirty="0"/>
              <a:t>      &lt;/</a:t>
            </a:r>
            <a:r>
              <a:rPr lang="en-US" sz="1400" dirty="0" err="1"/>
              <a:t>listOfParameters</a:t>
            </a:r>
            <a:r>
              <a:rPr lang="en-US" sz="1400" dirty="0"/>
              <a:t>&gt;</a:t>
            </a:r>
          </a:p>
          <a:p>
            <a:r>
              <a:rPr lang="en-US" sz="1400" dirty="0"/>
              <a:t>      &lt;</a:t>
            </a:r>
            <a:r>
              <a:rPr lang="en-US" sz="1400" dirty="0" err="1"/>
              <a:t>listOfReactions</a:t>
            </a:r>
            <a:r>
              <a:rPr lang="en-US" sz="1400" dirty="0"/>
              <a:t>&gt;</a:t>
            </a:r>
          </a:p>
          <a:p>
            <a:r>
              <a:rPr lang="en-US" sz="1400" dirty="0"/>
              <a:t>         &lt;reaction id = "J1" reversible = "false"&gt;</a:t>
            </a:r>
          </a:p>
          <a:p>
            <a:r>
              <a:rPr lang="en-US" sz="1400" dirty="0"/>
              <a:t>            &lt;</a:t>
            </a:r>
            <a:r>
              <a:rPr lang="en-US" sz="1400" dirty="0" err="1"/>
              <a:t>listOfReactants</a:t>
            </a:r>
            <a:r>
              <a:rPr lang="en-US" sz="1400" dirty="0"/>
              <a:t>&gt;</a:t>
            </a:r>
          </a:p>
          <a:p>
            <a:r>
              <a:rPr lang="en-US" sz="1400" dirty="0"/>
              <a:t>               &lt;</a:t>
            </a:r>
            <a:r>
              <a:rPr lang="en-US" sz="1400" dirty="0" err="1"/>
              <a:t>speciesReference</a:t>
            </a:r>
            <a:r>
              <a:rPr lang="en-US" sz="1400" dirty="0"/>
              <a:t> species = "S1" stoichiometry = "1"/&gt;</a:t>
            </a:r>
          </a:p>
          <a:p>
            <a:r>
              <a:rPr lang="en-US" sz="1400" dirty="0"/>
              <a:t>            &lt;/</a:t>
            </a:r>
            <a:r>
              <a:rPr lang="en-US" sz="1400" dirty="0" err="1"/>
              <a:t>listOfReactants</a:t>
            </a:r>
            <a:r>
              <a:rPr lang="en-US" sz="1400" dirty="0"/>
              <a:t>&gt;</a:t>
            </a:r>
          </a:p>
          <a:p>
            <a:r>
              <a:rPr lang="en-US" sz="1400" dirty="0"/>
              <a:t>            &lt;</a:t>
            </a:r>
            <a:r>
              <a:rPr lang="en-US" sz="1400" dirty="0" err="1"/>
              <a:t>listOfProducts</a:t>
            </a:r>
            <a:r>
              <a:rPr lang="en-US" sz="1400" dirty="0"/>
              <a:t>&gt;</a:t>
            </a:r>
          </a:p>
          <a:p>
            <a:r>
              <a:rPr lang="en-US" sz="1400" dirty="0"/>
              <a:t>               &lt;</a:t>
            </a:r>
            <a:r>
              <a:rPr lang="en-US" sz="1400" dirty="0" err="1"/>
              <a:t>speciesReference</a:t>
            </a:r>
            <a:r>
              <a:rPr lang="en-US" sz="1400" dirty="0"/>
              <a:t> species = "S2" stoichiometry = "1"/&gt;</a:t>
            </a:r>
          </a:p>
          <a:p>
            <a:r>
              <a:rPr lang="en-US" sz="1400" dirty="0"/>
              <a:t>            &lt;/</a:t>
            </a:r>
            <a:r>
              <a:rPr lang="en-US" sz="1400" dirty="0" err="1"/>
              <a:t>listOfProducts</a:t>
            </a:r>
            <a:r>
              <a:rPr lang="en-US" sz="1400" dirty="0" smtClean="0"/>
              <a:t>&gt;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183679624"/>
      </p:ext>
    </p:extLst>
  </p:cSld>
  <p:clrMapOvr>
    <a:masterClrMapping/>
  </p:clrMapOvr>
  <p:transition advTm="17913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2562"/>
            <a:ext cx="7467600" cy="808038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Systems Biology Markup Language</a:t>
            </a:r>
            <a:endParaRPr lang="en-US" sz="40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A6C92-EF2F-4E9E-BEBC-0B605F1BE3C0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28600" y="990600"/>
            <a:ext cx="8763000" cy="82791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 &lt;</a:t>
            </a:r>
            <a:r>
              <a:rPr lang="en-US" sz="1400" dirty="0" err="1"/>
              <a:t>kineticLaw</a:t>
            </a:r>
            <a:r>
              <a:rPr lang="en-US" sz="1400" dirty="0"/>
              <a:t>&gt;</a:t>
            </a:r>
          </a:p>
          <a:p>
            <a:r>
              <a:rPr lang="en-US" sz="1400" dirty="0"/>
              <a:t>               &lt;math </a:t>
            </a:r>
            <a:r>
              <a:rPr lang="en-US" sz="1400" dirty="0" err="1"/>
              <a:t>xmlns</a:t>
            </a:r>
            <a:r>
              <a:rPr lang="en-US" sz="1400" dirty="0"/>
              <a:t> = "http://www.w3.org/1998/Math/MathML"&gt;</a:t>
            </a:r>
          </a:p>
          <a:p>
            <a:r>
              <a:rPr lang="en-US" sz="1400" dirty="0"/>
              <a:t>                  &lt;apply&gt;</a:t>
            </a:r>
          </a:p>
          <a:p>
            <a:r>
              <a:rPr lang="en-US" sz="1400" dirty="0"/>
              <a:t>                     &lt;times/&gt;</a:t>
            </a:r>
          </a:p>
          <a:p>
            <a:r>
              <a:rPr lang="en-US" sz="1400" dirty="0"/>
              <a:t>                     &lt;ci&gt;</a:t>
            </a:r>
          </a:p>
          <a:p>
            <a:r>
              <a:rPr lang="en-US" sz="1400" dirty="0"/>
              <a:t>                           k1</a:t>
            </a:r>
          </a:p>
          <a:p>
            <a:r>
              <a:rPr lang="en-US" sz="1400" dirty="0"/>
              <a:t>                     &lt;/ci&gt;</a:t>
            </a:r>
          </a:p>
          <a:p>
            <a:r>
              <a:rPr lang="en-US" sz="1400" dirty="0"/>
              <a:t>                     &lt;ci&gt;</a:t>
            </a:r>
          </a:p>
          <a:p>
            <a:r>
              <a:rPr lang="en-US" sz="1400" dirty="0"/>
              <a:t>                           S1</a:t>
            </a:r>
          </a:p>
          <a:p>
            <a:r>
              <a:rPr lang="en-US" sz="1400" dirty="0"/>
              <a:t>                     &lt;/ci&gt;</a:t>
            </a:r>
          </a:p>
          <a:p>
            <a:r>
              <a:rPr lang="en-US" sz="1400" dirty="0"/>
              <a:t>                  &lt;/apply&gt;</a:t>
            </a:r>
          </a:p>
          <a:p>
            <a:r>
              <a:rPr lang="en-US" sz="1400" dirty="0"/>
              <a:t>               &lt;/math&gt;</a:t>
            </a:r>
          </a:p>
          <a:p>
            <a:r>
              <a:rPr lang="en-US" sz="1400" dirty="0"/>
              <a:t>            &lt;/</a:t>
            </a:r>
            <a:r>
              <a:rPr lang="en-US" sz="1400" dirty="0" err="1"/>
              <a:t>kineticLaw</a:t>
            </a:r>
            <a:r>
              <a:rPr lang="en-US" sz="1400" dirty="0"/>
              <a:t>&gt;</a:t>
            </a:r>
          </a:p>
          <a:p>
            <a:r>
              <a:rPr lang="en-US" sz="1400" dirty="0"/>
              <a:t>         &lt;/reaction&gt;</a:t>
            </a:r>
          </a:p>
          <a:p>
            <a:r>
              <a:rPr lang="en-US" sz="1400" dirty="0"/>
              <a:t>         &lt;reaction id = "J2" reversible = "false"&gt;</a:t>
            </a:r>
          </a:p>
          <a:p>
            <a:r>
              <a:rPr lang="en-US" sz="1400" dirty="0"/>
              <a:t>            &lt;</a:t>
            </a:r>
            <a:r>
              <a:rPr lang="en-US" sz="1400" dirty="0" err="1"/>
              <a:t>listOfReactants</a:t>
            </a:r>
            <a:r>
              <a:rPr lang="en-US" sz="1400" dirty="0"/>
              <a:t>&gt;</a:t>
            </a:r>
          </a:p>
          <a:p>
            <a:r>
              <a:rPr lang="en-US" sz="1400" dirty="0"/>
              <a:t>               &lt;</a:t>
            </a:r>
            <a:r>
              <a:rPr lang="en-US" sz="1400" dirty="0" err="1"/>
              <a:t>speciesReference</a:t>
            </a:r>
            <a:r>
              <a:rPr lang="en-US" sz="1400" dirty="0"/>
              <a:t> species = "S2" stoichiometry = "1"/&gt;</a:t>
            </a:r>
          </a:p>
          <a:p>
            <a:r>
              <a:rPr lang="en-US" sz="1400" dirty="0"/>
              <a:t>            &lt;/</a:t>
            </a:r>
            <a:r>
              <a:rPr lang="en-US" sz="1400" dirty="0" err="1"/>
              <a:t>listOfReactants</a:t>
            </a:r>
            <a:r>
              <a:rPr lang="en-US" sz="1400" dirty="0"/>
              <a:t>&gt;</a:t>
            </a:r>
          </a:p>
          <a:p>
            <a:r>
              <a:rPr lang="en-US" sz="1400" dirty="0"/>
              <a:t>            &lt;</a:t>
            </a:r>
            <a:r>
              <a:rPr lang="en-US" sz="1400" dirty="0" err="1"/>
              <a:t>listOfProducts</a:t>
            </a:r>
            <a:r>
              <a:rPr lang="en-US" sz="1400" dirty="0"/>
              <a:t>&gt;</a:t>
            </a:r>
          </a:p>
          <a:p>
            <a:r>
              <a:rPr lang="en-US" sz="1400" dirty="0"/>
              <a:t>               &lt;</a:t>
            </a:r>
            <a:r>
              <a:rPr lang="en-US" sz="1400" dirty="0" err="1"/>
              <a:t>speciesReference</a:t>
            </a:r>
            <a:r>
              <a:rPr lang="en-US" sz="1400" dirty="0"/>
              <a:t> species = "S3" stoichiometry = "1"/&gt;</a:t>
            </a:r>
          </a:p>
          <a:p>
            <a:r>
              <a:rPr lang="en-US" sz="1400" dirty="0"/>
              <a:t>            &lt;/</a:t>
            </a:r>
            <a:r>
              <a:rPr lang="en-US" sz="1400" dirty="0" err="1"/>
              <a:t>listOfProducts</a:t>
            </a:r>
            <a:r>
              <a:rPr lang="en-US" sz="1400" dirty="0"/>
              <a:t>&gt;</a:t>
            </a:r>
          </a:p>
          <a:p>
            <a:r>
              <a:rPr lang="en-US" sz="1400" dirty="0"/>
              <a:t>            &lt;</a:t>
            </a:r>
            <a:r>
              <a:rPr lang="en-US" sz="1400" dirty="0" err="1"/>
              <a:t>kineticLaw</a:t>
            </a:r>
            <a:r>
              <a:rPr lang="en-US" sz="1400" dirty="0"/>
              <a:t>&gt;</a:t>
            </a:r>
          </a:p>
          <a:p>
            <a:r>
              <a:rPr lang="en-US" sz="1400" dirty="0"/>
              <a:t>               &lt;math </a:t>
            </a:r>
            <a:r>
              <a:rPr lang="en-US" sz="1400" dirty="0" err="1"/>
              <a:t>xmlns</a:t>
            </a:r>
            <a:r>
              <a:rPr lang="en-US" sz="1400" dirty="0"/>
              <a:t> = "http://www.w3.org/1998/Math/MathML"&gt;</a:t>
            </a:r>
          </a:p>
          <a:p>
            <a:r>
              <a:rPr lang="en-US" sz="1400" dirty="0"/>
              <a:t>                  &lt;apply&gt;</a:t>
            </a:r>
          </a:p>
          <a:p>
            <a:r>
              <a:rPr lang="en-US" sz="1400" dirty="0"/>
              <a:t>                     &lt;times/&gt;</a:t>
            </a:r>
          </a:p>
          <a:p>
            <a:r>
              <a:rPr lang="en-US" sz="1400" dirty="0"/>
              <a:t>                     &lt;ci&gt;</a:t>
            </a:r>
          </a:p>
          <a:p>
            <a:r>
              <a:rPr lang="en-US" sz="1400" dirty="0"/>
              <a:t>                           k2</a:t>
            </a:r>
          </a:p>
          <a:p>
            <a:r>
              <a:rPr lang="en-US" sz="1400" dirty="0"/>
              <a:t>                     &lt;/ci&gt;</a:t>
            </a:r>
          </a:p>
          <a:p>
            <a:r>
              <a:rPr lang="en-US" sz="1400" dirty="0"/>
              <a:t>                     &lt;ci&gt;</a:t>
            </a:r>
          </a:p>
          <a:p>
            <a:r>
              <a:rPr lang="en-US" sz="1400" dirty="0"/>
              <a:t>                           S2</a:t>
            </a:r>
          </a:p>
          <a:p>
            <a:r>
              <a:rPr lang="en-US" sz="1400" dirty="0"/>
              <a:t>                     &lt;/ci&gt;</a:t>
            </a:r>
          </a:p>
          <a:p>
            <a:r>
              <a:rPr lang="en-US" sz="1400" dirty="0"/>
              <a:t>                  &lt;/apply&gt;</a:t>
            </a:r>
          </a:p>
          <a:p>
            <a:r>
              <a:rPr lang="en-US" sz="1400" dirty="0"/>
              <a:t>               &lt;/math&gt;</a:t>
            </a:r>
          </a:p>
          <a:p>
            <a:r>
              <a:rPr lang="en-US" sz="1400" dirty="0"/>
              <a:t>            &lt;/</a:t>
            </a:r>
            <a:r>
              <a:rPr lang="en-US" sz="1400" dirty="0" err="1"/>
              <a:t>kineticLaw</a:t>
            </a:r>
            <a:r>
              <a:rPr lang="en-US" sz="1400" dirty="0"/>
              <a:t>&gt;</a:t>
            </a:r>
          </a:p>
          <a:p>
            <a:r>
              <a:rPr lang="en-US" sz="1400" dirty="0"/>
              <a:t>         &lt;/reaction&gt;</a:t>
            </a:r>
          </a:p>
          <a:p>
            <a:r>
              <a:rPr lang="en-US" sz="1400" dirty="0"/>
              <a:t>      &lt;/</a:t>
            </a:r>
            <a:r>
              <a:rPr lang="en-US" sz="1400" dirty="0" err="1"/>
              <a:t>listOfReactions</a:t>
            </a:r>
            <a:r>
              <a:rPr lang="en-US" sz="1400" dirty="0"/>
              <a:t>&gt;</a:t>
            </a:r>
          </a:p>
          <a:p>
            <a:r>
              <a:rPr lang="en-US" sz="1400" dirty="0"/>
              <a:t>   &lt;/model&gt;</a:t>
            </a:r>
          </a:p>
          <a:p>
            <a:r>
              <a:rPr lang="en-US" sz="1400" dirty="0"/>
              <a:t>&lt;/</a:t>
            </a:r>
            <a:r>
              <a:rPr lang="en-US" sz="1400" dirty="0" err="1"/>
              <a:t>sbml</a:t>
            </a:r>
            <a:r>
              <a:rPr lang="en-US" sz="14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965698099"/>
      </p:ext>
    </p:extLst>
  </p:cSld>
  <p:clrMapOvr>
    <a:masterClrMapping/>
  </p:clrMapOvr>
  <p:transition advTm="17913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066800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Model Repositories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BBA23-B2DC-4A63-9712-24144C19CEFC}" type="slidenum">
              <a:rPr lang="en-US" smtClean="0"/>
              <a:pPr/>
              <a:t>42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0" y="1371600"/>
            <a:ext cx="6601385" cy="49988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381000" y="1981200"/>
            <a:ext cx="1767087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421 Curated </a:t>
            </a:r>
          </a:p>
          <a:p>
            <a:r>
              <a:rPr lang="en-US" dirty="0"/>
              <a:t>m</a:t>
            </a:r>
            <a:r>
              <a:rPr lang="en-US" dirty="0" smtClean="0"/>
              <a:t>odels as of</a:t>
            </a:r>
          </a:p>
          <a:p>
            <a:r>
              <a:rPr lang="en-US" dirty="0" smtClean="0"/>
              <a:t>July 2012</a:t>
            </a:r>
          </a:p>
          <a:p>
            <a:endParaRPr lang="en-US" dirty="0"/>
          </a:p>
          <a:p>
            <a:r>
              <a:rPr lang="en-US" dirty="0" smtClean="0"/>
              <a:t>433 Non-curated</a:t>
            </a:r>
          </a:p>
          <a:p>
            <a:r>
              <a:rPr lang="en-US" dirty="0" smtClean="0"/>
              <a:t>Models.</a:t>
            </a:r>
          </a:p>
          <a:p>
            <a:endParaRPr lang="en-US" dirty="0"/>
          </a:p>
          <a:p>
            <a:r>
              <a:rPr lang="en-US" dirty="0" smtClean="0"/>
              <a:t>Biomodels.net</a:t>
            </a:r>
          </a:p>
          <a:p>
            <a:endParaRPr lang="en-US" dirty="0"/>
          </a:p>
          <a:p>
            <a:r>
              <a:rPr lang="en-US" dirty="0" smtClean="0"/>
              <a:t>At the EBI near</a:t>
            </a:r>
          </a:p>
          <a:p>
            <a:r>
              <a:rPr lang="en-US" dirty="0" smtClean="0"/>
              <a:t>Cambridge, UK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115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4000" b="1" dirty="0"/>
              <a:t>Parts Repository: Max </a:t>
            </a:r>
            <a:r>
              <a:rPr lang="en-US" sz="4000" b="1" dirty="0" err="1"/>
              <a:t>Neals</a:t>
            </a:r>
            <a:endParaRPr lang="en-US" sz="4000" b="1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1625" y="1371600"/>
            <a:ext cx="3686175" cy="4952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33400" y="2057400"/>
            <a:ext cx="7181325" cy="47705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This  tools decomposes all 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biomodels</a:t>
            </a: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nto their constituent parts.</a:t>
            </a:r>
          </a:p>
          <a:p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For example, search for 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pfk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to locate</a:t>
            </a:r>
          </a:p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all 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pfk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parts in the 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biomodels</a:t>
            </a: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database.</a:t>
            </a: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See the following web site for details:</a:t>
            </a: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http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://sites.google.com/site/semanticsofbiologicalprocesses/projects/sbmlrxnfinder</a:t>
            </a:r>
            <a:endParaRPr lang="en-US" sz="16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3439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43840"/>
            <a:ext cx="3276600" cy="1051560"/>
          </a:xfrm>
        </p:spPr>
        <p:txBody>
          <a:bodyPr>
            <a:noAutofit/>
          </a:bodyPr>
          <a:lstStyle/>
          <a:p>
            <a:pPr algn="l"/>
            <a:r>
              <a:rPr lang="en-US" sz="4000" b="1" dirty="0"/>
              <a:t>SBML Ecosystem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886200" y="152400"/>
            <a:ext cx="1752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SBML</a:t>
            </a:r>
            <a:endParaRPr lang="en-US" sz="3200" dirty="0"/>
          </a:p>
        </p:txBody>
      </p:sp>
      <p:sp>
        <p:nvSpPr>
          <p:cNvPr id="6" name="Rounded Rectangle 5"/>
          <p:cNvSpPr/>
          <p:nvPr/>
        </p:nvSpPr>
        <p:spPr>
          <a:xfrm>
            <a:off x="2209800" y="3276600"/>
            <a:ext cx="1676400" cy="5334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Databases</a:t>
            </a:r>
            <a:endParaRPr lang="en-US" sz="2400" dirty="0"/>
          </a:p>
        </p:txBody>
      </p:sp>
      <p:sp>
        <p:nvSpPr>
          <p:cNvPr id="7" name="Rounded Rectangle 6"/>
          <p:cNvSpPr/>
          <p:nvPr/>
        </p:nvSpPr>
        <p:spPr>
          <a:xfrm>
            <a:off x="3733800" y="1524000"/>
            <a:ext cx="2209800" cy="114300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Unambiguous Model Exchange</a:t>
            </a:r>
            <a:endParaRPr lang="en-US" sz="2400" dirty="0"/>
          </a:p>
        </p:txBody>
      </p:sp>
      <p:sp>
        <p:nvSpPr>
          <p:cNvPr id="8" name="Rounded Rectangle 7"/>
          <p:cNvSpPr/>
          <p:nvPr/>
        </p:nvSpPr>
        <p:spPr>
          <a:xfrm>
            <a:off x="1981200" y="4953000"/>
            <a:ext cx="1981200" cy="8382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Semantic Annotations</a:t>
            </a:r>
            <a:endParaRPr lang="en-US" sz="2400" dirty="0"/>
          </a:p>
        </p:txBody>
      </p:sp>
      <p:sp>
        <p:nvSpPr>
          <p:cNvPr id="9" name="Rounded Rectangle 8"/>
          <p:cNvSpPr/>
          <p:nvPr/>
        </p:nvSpPr>
        <p:spPr>
          <a:xfrm>
            <a:off x="5943600" y="3733800"/>
            <a:ext cx="2514600" cy="167640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Simulator Comparison and Compliance</a:t>
            </a:r>
            <a:endParaRPr lang="en-US" sz="2400" dirty="0"/>
          </a:p>
        </p:txBody>
      </p:sp>
      <p:cxnSp>
        <p:nvCxnSpPr>
          <p:cNvPr id="11" name="Straight Arrow Connector 10"/>
          <p:cNvCxnSpPr/>
          <p:nvPr/>
        </p:nvCxnSpPr>
        <p:spPr>
          <a:xfrm rot="10800000" flipV="1">
            <a:off x="3429000" y="2819400"/>
            <a:ext cx="38100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5400000">
            <a:off x="4534694" y="1180306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715000" y="2819400"/>
            <a:ext cx="609600" cy="7239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5400000">
            <a:off x="2438400" y="4419600"/>
            <a:ext cx="9144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4114800" y="4420394"/>
            <a:ext cx="1676400" cy="9120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152400" y="5181600"/>
            <a:ext cx="1676400" cy="53340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Journals</a:t>
            </a:r>
            <a:endParaRPr lang="en-US" sz="2400" dirty="0"/>
          </a:p>
        </p:txBody>
      </p:sp>
      <p:cxnSp>
        <p:nvCxnSpPr>
          <p:cNvPr id="31" name="Straight Arrow Connector 30"/>
          <p:cNvCxnSpPr/>
          <p:nvPr/>
        </p:nvCxnSpPr>
        <p:spPr>
          <a:xfrm rot="16200000" flipH="1">
            <a:off x="-380604" y="3505596"/>
            <a:ext cx="2742406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6172200" y="2133600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7086600" y="1857375"/>
            <a:ext cx="1676400" cy="5334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Diagrams</a:t>
            </a:r>
            <a:endParaRPr lang="en-US" sz="2400" dirty="0"/>
          </a:p>
        </p:txBody>
      </p:sp>
      <p:sp>
        <p:nvSpPr>
          <p:cNvPr id="22" name="Rounded Rectangle 21"/>
          <p:cNvSpPr/>
          <p:nvPr/>
        </p:nvSpPr>
        <p:spPr>
          <a:xfrm>
            <a:off x="3657600" y="1447800"/>
            <a:ext cx="2362200" cy="1295400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972670" y="2133600"/>
            <a:ext cx="2572870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9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72200" y="1676400"/>
            <a:ext cx="781050" cy="373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" y="28194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41" name="Picture 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371600" y="2438400"/>
            <a:ext cx="538163" cy="53816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cxnSp>
        <p:nvCxnSpPr>
          <p:cNvPr id="33" name="Straight Connector 32"/>
          <p:cNvCxnSpPr/>
          <p:nvPr/>
        </p:nvCxnSpPr>
        <p:spPr>
          <a:xfrm rot="5400000">
            <a:off x="876300" y="3162300"/>
            <a:ext cx="762000" cy="53340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52400" y="6172200"/>
            <a:ext cx="51596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SEDML: Simulation Experiment Description Language</a:t>
            </a: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SBGN   : Systems Biology Graphical Notation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5943600" y="5600700"/>
            <a:ext cx="2514600" cy="800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Parts Repositories</a:t>
            </a:r>
            <a:endParaRPr lang="en-US" sz="2400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4114800" y="5484812"/>
            <a:ext cx="1676400" cy="5159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2062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5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23" grpId="0" animBg="1"/>
      <p:bldP spid="20" grpId="0" animBg="1"/>
      <p:bldP spid="22" grpId="0" animBg="1"/>
      <p:bldP spid="24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Exporting/Importing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Importing: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 Antimony (using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loada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2. SBML (using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roadrunner.RoadRunner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sbml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model)</a:t>
            </a:r>
          </a:p>
          <a:p>
            <a:pPr marL="0" indent="0">
              <a:buNone/>
            </a:pP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/>
              <a:t>Exporting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r.getAntimony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2.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r.getSBML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3.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r.getMatlab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23336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Build a simple model and export</a:t>
            </a:r>
          </a:p>
          <a:p>
            <a:pPr marL="0" indent="0" algn="ctr">
              <a:buNone/>
            </a:pP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 SBML and 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Matlab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8926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Parameter Scan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Parameter Scan</a:t>
            </a:r>
          </a:p>
          <a:p>
            <a:pPr marL="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tellurium as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r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te.loada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('''</a:t>
            </a:r>
          </a:p>
          <a:p>
            <a:pPr marL="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J1: $X0 -&gt; S1; k1*X0;</a:t>
            </a:r>
          </a:p>
          <a:p>
            <a:pPr marL="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J2: S1 -&gt; $X1; k2*S1;</a:t>
            </a:r>
          </a:p>
          <a:p>
            <a:pPr marL="0" indent="0">
              <a:buNone/>
            </a:pP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X0 = 1.0; S1 = 0.0; X1 = 0.0;</a:t>
            </a:r>
          </a:p>
          <a:p>
            <a:pPr marL="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k1 = 0.4; k2 = 2.3;</a:t>
            </a:r>
          </a:p>
          <a:p>
            <a:pPr marL="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''')  </a:t>
            </a:r>
          </a:p>
          <a:p>
            <a:pPr marL="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m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r.simulate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(0, 4, 100, ["Time", "S1"])</a:t>
            </a:r>
          </a:p>
          <a:p>
            <a:pPr marL="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in range (0,4):</a:t>
            </a:r>
          </a:p>
          <a:p>
            <a:pPr marL="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r.model.k1 = r.model.k1 + 0.1 </a:t>
            </a:r>
          </a:p>
          <a:p>
            <a:pPr marL="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r.reset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m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numpy.hstack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((m,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r.simulate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(0, 4, 100, ['S1'])))</a:t>
            </a:r>
          </a:p>
          <a:p>
            <a:pPr marL="0" indent="0">
              <a:buNone/>
            </a:pP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#m[:,1] *= 5</a:t>
            </a:r>
          </a:p>
          <a:p>
            <a:pPr marL="0" indent="0">
              <a:buNone/>
            </a:pP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te.plotArray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(m)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676400"/>
            <a:ext cx="4168009" cy="223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60235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A6C92-EF2F-4E9E-BEBC-0B605F1BE3C0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685800" y="274638"/>
            <a:ext cx="7467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Calibri" pitchFamily="34" charset="0"/>
              </a:rPr>
              <a:t>Basic Terms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13824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8243" name="Rectangle 3"/>
          <p:cNvSpPr>
            <a:spLocks noChangeArrowheads="1"/>
          </p:cNvSpPr>
          <p:nvPr/>
        </p:nvSpPr>
        <p:spPr bwMode="auto">
          <a:xfrm>
            <a:off x="0" y="6191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8245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8246" name="Rectangle 6"/>
          <p:cNvSpPr>
            <a:spLocks noChangeArrowheads="1"/>
          </p:cNvSpPr>
          <p:nvPr/>
        </p:nvSpPr>
        <p:spPr bwMode="auto">
          <a:xfrm>
            <a:off x="0" y="6191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824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8250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993" y="1066800"/>
            <a:ext cx="6958013" cy="55792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94871879"/>
      </p:ext>
    </p:extLst>
  </p:cSld>
  <p:clrMapOvr>
    <a:masterClrMapping/>
  </p:clrMapOvr>
  <p:transition advTm="65951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A6C92-EF2F-4E9E-BEBC-0B605F1BE3C0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685800" y="0"/>
            <a:ext cx="7467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Calibri" pitchFamily="34" charset="0"/>
              </a:rPr>
              <a:t>Stoichiometric Amounts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13824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8243" name="Rectangle 3"/>
          <p:cNvSpPr>
            <a:spLocks noChangeArrowheads="1"/>
          </p:cNvSpPr>
          <p:nvPr/>
        </p:nvSpPr>
        <p:spPr bwMode="auto">
          <a:xfrm>
            <a:off x="0" y="6191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8245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8246" name="Rectangle 6"/>
          <p:cNvSpPr>
            <a:spLocks noChangeArrowheads="1"/>
          </p:cNvSpPr>
          <p:nvPr/>
        </p:nvSpPr>
        <p:spPr bwMode="auto">
          <a:xfrm>
            <a:off x="0" y="6191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824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8250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514" y="1066800"/>
            <a:ext cx="7315200" cy="1123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989" y="2960914"/>
            <a:ext cx="7324725" cy="177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239000" y="219015"/>
            <a:ext cx="16998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Page 3 in book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36325501"/>
      </p:ext>
    </p:extLst>
  </p:cSld>
  <p:clrMapOvr>
    <a:masterClrMapping/>
  </p:clrMapOvr>
  <p:transition advTm="65951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A6C92-EF2F-4E9E-BEBC-0B605F1BE3C0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304800" y="0"/>
            <a:ext cx="7467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Calibri" pitchFamily="34" charset="0"/>
              </a:rPr>
              <a:t>Stoichiometric Coefficients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13824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8243" name="Rectangle 3"/>
          <p:cNvSpPr>
            <a:spLocks noChangeArrowheads="1"/>
          </p:cNvSpPr>
          <p:nvPr/>
        </p:nvSpPr>
        <p:spPr bwMode="auto">
          <a:xfrm>
            <a:off x="0" y="6191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8245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8246" name="Rectangle 6"/>
          <p:cNvSpPr>
            <a:spLocks noChangeArrowheads="1"/>
          </p:cNvSpPr>
          <p:nvPr/>
        </p:nvSpPr>
        <p:spPr bwMode="auto">
          <a:xfrm>
            <a:off x="0" y="6191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824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8250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388" y="2895600"/>
            <a:ext cx="7515225" cy="3876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1593" y="685800"/>
            <a:ext cx="6500813" cy="22419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7086600" y="152400"/>
            <a:ext cx="19291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Page 6/7 in book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99906291"/>
      </p:ext>
    </p:extLst>
  </p:cSld>
  <p:clrMapOvr>
    <a:masterClrMapping/>
  </p:clrMapOvr>
  <p:transition advTm="65951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A6C92-EF2F-4E9E-BEBC-0B605F1BE3C0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304800" y="0"/>
            <a:ext cx="7467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Calibri" pitchFamily="34" charset="0"/>
              </a:rPr>
              <a:t>Rate of Change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13824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8243" name="Rectangle 3"/>
          <p:cNvSpPr>
            <a:spLocks noChangeArrowheads="1"/>
          </p:cNvSpPr>
          <p:nvPr/>
        </p:nvSpPr>
        <p:spPr bwMode="auto">
          <a:xfrm>
            <a:off x="0" y="6191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8245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8246" name="Rectangle 6"/>
          <p:cNvSpPr>
            <a:spLocks noChangeArrowheads="1"/>
          </p:cNvSpPr>
          <p:nvPr/>
        </p:nvSpPr>
        <p:spPr bwMode="auto">
          <a:xfrm>
            <a:off x="0" y="6191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824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8250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086600" y="152400"/>
            <a:ext cx="16998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Page 5 in book</a:t>
            </a:r>
            <a:endParaRPr lang="en-US" sz="20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819400"/>
            <a:ext cx="5003050" cy="3896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464" y="876300"/>
            <a:ext cx="7353300" cy="186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2028825"/>
            <a:ext cx="1428750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9304562"/>
      </p:ext>
    </p:extLst>
  </p:cSld>
  <p:clrMapOvr>
    <a:masterClrMapping/>
  </p:clrMapOvr>
  <p:transition advTm="65951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A6C92-EF2F-4E9E-BEBC-0B605F1BE3C0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609600" y="0"/>
            <a:ext cx="7467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Calibri" pitchFamily="34" charset="0"/>
              </a:rPr>
              <a:t>Reaction Rate (</a:t>
            </a:r>
            <a:r>
              <a:rPr lang="en-US" i="1" dirty="0" smtClean="0">
                <a:latin typeface="Calibri" pitchFamily="34" charset="0"/>
              </a:rPr>
              <a:t>v</a:t>
            </a:r>
            <a:r>
              <a:rPr lang="en-US" dirty="0" smtClean="0">
                <a:latin typeface="Calibri" pitchFamily="34" charset="0"/>
              </a:rPr>
              <a:t>)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13824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8243" name="Rectangle 3"/>
          <p:cNvSpPr>
            <a:spLocks noChangeArrowheads="1"/>
          </p:cNvSpPr>
          <p:nvPr/>
        </p:nvSpPr>
        <p:spPr bwMode="auto">
          <a:xfrm>
            <a:off x="0" y="6191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8245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8246" name="Rectangle 6"/>
          <p:cNvSpPr>
            <a:spLocks noChangeArrowheads="1"/>
          </p:cNvSpPr>
          <p:nvPr/>
        </p:nvSpPr>
        <p:spPr bwMode="auto">
          <a:xfrm>
            <a:off x="0" y="6191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824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8250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086600" y="152400"/>
            <a:ext cx="19291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Page 8/9 in book</a:t>
            </a:r>
            <a:endParaRPr lang="en-US" sz="2000" dirty="0"/>
          </a:p>
        </p:txBody>
      </p:sp>
      <p:sp>
        <p:nvSpPr>
          <p:cNvPr id="2" name="TextBox 1"/>
          <p:cNvSpPr txBox="1"/>
          <p:nvPr/>
        </p:nvSpPr>
        <p:spPr>
          <a:xfrm>
            <a:off x="1295400" y="5083314"/>
            <a:ext cx="6934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A reaction rate is the rate of change normalized  with respect </a:t>
            </a:r>
          </a:p>
          <a:p>
            <a:pPr algn="ctr"/>
            <a:r>
              <a:rPr lang="en-US" sz="2000" dirty="0" smtClean="0"/>
              <a:t>to the stoichiometric coefficient.</a:t>
            </a:r>
            <a:endParaRPr lang="en-US" sz="2000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143000"/>
            <a:ext cx="8399288" cy="37879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11301250"/>
      </p:ext>
    </p:extLst>
  </p:cSld>
  <p:clrMapOvr>
    <a:masterClrMapping/>
  </p:clrMapOvr>
  <p:transition advTm="65951"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&#10;A+B \rightarrow C~~~~~\frac{d[C]}{dt} = k(t) [A] [B]&#10;\]&#10;&#10;\end{document}&#10;"/>
  <p:tag name="FILENAME" val="TP_tmp"/>
  <p:tag name="FORMAT" val="pngmono"/>
  <p:tag name="RES" val="1200"/>
  <p:tag name="BLEND" val="0"/>
  <p:tag name="TRANSPARENT" val="1"/>
  <p:tag name="TBUG" val="0"/>
  <p:tag name="ALLOWFS" val="0"/>
  <p:tag name="ORIGWIDTH" val="145"/>
  <p:tag name="PICTUREFILESIZE" val="633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&#10;A+B \rightarrow C~~~~~\frac{d[C]}{dt} = k [A] [B]&#10;\]&#10;&#10;\end{document}&#10;"/>
  <p:tag name="FILENAME" val="TP_tmp"/>
  <p:tag name="FORMAT" val="pngmono"/>
  <p:tag name="RES" val="1200"/>
  <p:tag name="BLEND" val="0"/>
  <p:tag name="TRANSPARENT" val="1"/>
  <p:tag name="TBUG" val="0"/>
  <p:tag name="ALLOWFS" val="0"/>
  <p:tag name="ORIGWIDTH" val="134"/>
  <p:tag name="PICTUREFILESIZE" val="5437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893</TotalTime>
  <Words>2376</Words>
  <Application>Microsoft Office PowerPoint</Application>
  <PresentationFormat>On-screen Show (4:3)</PresentationFormat>
  <Paragraphs>506</Paragraphs>
  <Slides>47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8" baseType="lpstr">
      <vt:lpstr>Office Theme</vt:lpstr>
      <vt:lpstr>Theory</vt:lpstr>
      <vt:lpstr>Modeling of Biochemical Reaction Systems</vt:lpstr>
      <vt:lpstr>Deterministic or Stochastic Models</vt:lpstr>
      <vt:lpstr>Numerical Simulation Algorithms</vt:lpstr>
      <vt:lpstr>Basic Terms</vt:lpstr>
      <vt:lpstr>Stoichiometric Amounts</vt:lpstr>
      <vt:lpstr>Stoichiometric Coefficients</vt:lpstr>
      <vt:lpstr>Rate of Change</vt:lpstr>
      <vt:lpstr>Reaction Rate (v)</vt:lpstr>
      <vt:lpstr>Reaction Rate: Rate Laws</vt:lpstr>
      <vt:lpstr>Boundary and Floating Species</vt:lpstr>
      <vt:lpstr>Transients and Steady State</vt:lpstr>
      <vt:lpstr>Hands On Exercises</vt:lpstr>
      <vt:lpstr>Closed System</vt:lpstr>
      <vt:lpstr>Coffee Break</vt:lpstr>
      <vt:lpstr>System Quantities</vt:lpstr>
      <vt:lpstr>Steady State</vt:lpstr>
      <vt:lpstr>Steady State</vt:lpstr>
      <vt:lpstr>Steady State</vt:lpstr>
      <vt:lpstr>Open System</vt:lpstr>
      <vt:lpstr>Open System, Steady State</vt:lpstr>
      <vt:lpstr>Useful Model Variables</vt:lpstr>
      <vt:lpstr>Useful Model Variables</vt:lpstr>
      <vt:lpstr>Applying Perturbations in Tellurium</vt:lpstr>
      <vt:lpstr>Perturbations to Parameters</vt:lpstr>
      <vt:lpstr>Perturbations to Variables</vt:lpstr>
      <vt:lpstr>Perturbations to Variables</vt:lpstr>
      <vt:lpstr>More on Plotting</vt:lpstr>
      <vt:lpstr>Three Important Plot Commands</vt:lpstr>
      <vt:lpstr>Plotting Overlay Example</vt:lpstr>
      <vt:lpstr>Specifying Events</vt:lpstr>
      <vt:lpstr>Why the disturbance is stable</vt:lpstr>
      <vt:lpstr>Solving ODEs</vt:lpstr>
      <vt:lpstr>Solving ODEs</vt:lpstr>
      <vt:lpstr>Simulate the Chaotic Lorenz System</vt:lpstr>
      <vt:lpstr>Solving ODEs</vt:lpstr>
      <vt:lpstr>How Can I Exchange Models?</vt:lpstr>
      <vt:lpstr>SBML</vt:lpstr>
      <vt:lpstr>Systems Biology Markup Language</vt:lpstr>
      <vt:lpstr>Systems Biology Markup Language</vt:lpstr>
      <vt:lpstr>Systems Biology Markup Language</vt:lpstr>
      <vt:lpstr>Model Repositories</vt:lpstr>
      <vt:lpstr>Parts Repository: Max Neals</vt:lpstr>
      <vt:lpstr>SBML Ecosystem</vt:lpstr>
      <vt:lpstr>Exporting/Importing Models</vt:lpstr>
      <vt:lpstr>Exercise</vt:lpstr>
      <vt:lpstr>Parameter Scan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Reaction Kinetics</dc:title>
  <dc:creator>Holly</dc:creator>
  <cp:lastModifiedBy>Herbert Sauro</cp:lastModifiedBy>
  <cp:revision>85</cp:revision>
  <dcterms:created xsi:type="dcterms:W3CDTF">2010-07-31T20:29:48Z</dcterms:created>
  <dcterms:modified xsi:type="dcterms:W3CDTF">2014-08-11T00:47:42Z</dcterms:modified>
</cp:coreProperties>
</file>