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79" r:id="rId3"/>
    <p:sldId id="280" r:id="rId4"/>
    <p:sldId id="281" r:id="rId5"/>
    <p:sldId id="282" r:id="rId6"/>
    <p:sldId id="283" r:id="rId7"/>
    <p:sldId id="337" r:id="rId8"/>
    <p:sldId id="335" r:id="rId9"/>
    <p:sldId id="336" r:id="rId10"/>
    <p:sldId id="290" r:id="rId11"/>
    <p:sldId id="29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1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49CA51-66C7-4616-AD70-A68913AF5181}" type="datetimeFigureOut">
              <a:rPr lang="en-US" smtClean="0"/>
              <a:t>8/11/2014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50110-BF16-453A-9602-A4989D0A206C}" type="slidenum">
              <a:rPr lang="en-US" smtClean="0"/>
              <a:t>‹#›</a:t>
            </a:fld>
            <a:endParaRPr lang="en-US"/>
          </a:p>
        </p:txBody>
      </p:sp>
    </p:spTree>
    <p:extLst>
      <p:ext uri="{BB962C8B-B14F-4D97-AF65-F5344CB8AC3E}">
        <p14:creationId xmlns:p14="http://schemas.microsoft.com/office/powerpoint/2010/main" val="553393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A31C2E-5ABE-4272-8A1C-7CCC855DCFB6}"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31C2E-5ABE-4272-8A1C-7CCC855DCFB6}"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31C2E-5ABE-4272-8A1C-7CCC855DCFB6}"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31C2E-5ABE-4272-8A1C-7CCC855DCFB6}"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31C2E-5ABE-4272-8A1C-7CCC855DCFB6}"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31C2E-5ABE-4272-8A1C-7CCC855DCFB6}"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31C2E-5ABE-4272-8A1C-7CCC855DCFB6}"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31C2E-5ABE-4272-8A1C-7CCC855DCFB6}"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31C2E-5ABE-4272-8A1C-7CCC855DCFB6}"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31C2E-5ABE-4272-8A1C-7CCC855DCFB6}"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31C2E-5ABE-4272-8A1C-7CCC855DCFB6}"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1BB40-273E-40A7-BA3F-DCC0266739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31C2E-5ABE-4272-8A1C-7CCC855DCFB6}" type="datetimeFigureOut">
              <a:rPr lang="en-US" smtClean="0"/>
              <a:t>8/11/2014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1BB40-273E-40A7-BA3F-DCC0266739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ProjeCTs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3BA6C92-EF2F-4E9E-BEBC-0B605F1BE3C0}" type="slidenum">
              <a:rPr lang="en-US" smtClean="0"/>
              <a:pPr/>
              <a:t>1</a:t>
            </a:fld>
            <a:endParaRPr lang="en-US" dirty="0"/>
          </a:p>
        </p:txBody>
      </p:sp>
    </p:spTree>
  </p:cSld>
  <p:clrMapOvr>
    <a:masterClrMapping/>
  </p:clrMapOvr>
  <p:transition advTm="812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Relaxation Oscillator</a:t>
            </a:r>
            <a:endParaRPr lang="en-US" dirty="0"/>
          </a:p>
        </p:txBody>
      </p:sp>
      <p:sp>
        <p:nvSpPr>
          <p:cNvPr id="3" name="Content Placeholder 2"/>
          <p:cNvSpPr>
            <a:spLocks noGrp="1"/>
          </p:cNvSpPr>
          <p:nvPr>
            <p:ph idx="1"/>
          </p:nvPr>
        </p:nvSpPr>
        <p:spPr/>
        <p:txBody>
          <a:bodyPr/>
          <a:lstStyle/>
          <a:p>
            <a:r>
              <a:rPr lang="en-US" dirty="0" smtClean="0"/>
              <a:t>A relaxation oscillator utilizes a positive feedback coupled to a negative feedback loop. </a:t>
            </a:r>
          </a:p>
          <a:p>
            <a:endParaRPr lang="en-US" dirty="0"/>
          </a:p>
        </p:txBody>
      </p:sp>
      <p:sp>
        <p:nvSpPr>
          <p:cNvPr id="4" name="Slide Number Placeholder 3"/>
          <p:cNvSpPr>
            <a:spLocks noGrp="1"/>
          </p:cNvSpPr>
          <p:nvPr>
            <p:ph type="sldNum" sz="quarter" idx="12"/>
          </p:nvPr>
        </p:nvSpPr>
        <p:spPr/>
        <p:txBody>
          <a:bodyPr/>
          <a:lstStyle/>
          <a:p>
            <a:fld id="{03BA6C92-EF2F-4E9E-BEBC-0B605F1BE3C0}" type="slidenum">
              <a:rPr lang="en-US" smtClean="0"/>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352800"/>
            <a:ext cx="53721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Tm="6091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Relaxation Oscillator</a:t>
            </a:r>
            <a:endParaRPr lang="en-US" dirty="0"/>
          </a:p>
        </p:txBody>
      </p:sp>
      <p:sp>
        <p:nvSpPr>
          <p:cNvPr id="3" name="Content Placeholder 2"/>
          <p:cNvSpPr>
            <a:spLocks noGrp="1"/>
          </p:cNvSpPr>
          <p:nvPr>
            <p:ph idx="1"/>
          </p:nvPr>
        </p:nvSpPr>
        <p:spPr>
          <a:xfrm>
            <a:off x="76200" y="1600200"/>
            <a:ext cx="9067800" cy="4525963"/>
          </a:xfrm>
        </p:spPr>
        <p:txBody>
          <a:bodyPr>
            <a:normAutofit/>
          </a:bodyPr>
          <a:lstStyle/>
          <a:p>
            <a:pPr>
              <a:buNone/>
            </a:pPr>
            <a:r>
              <a:rPr lang="en-US" sz="2400" b="1" dirty="0" smtClean="0">
                <a:latin typeface="Courier New" pitchFamily="49" charset="0"/>
                <a:cs typeface="Courier New" pitchFamily="49" charset="0"/>
              </a:rPr>
              <a:t>r = </a:t>
            </a:r>
            <a:r>
              <a:rPr lang="en-US" sz="2400" b="1" dirty="0" err="1" smtClean="0">
                <a:latin typeface="Courier New" pitchFamily="49" charset="0"/>
                <a:cs typeface="Courier New" pitchFamily="49" charset="0"/>
              </a:rPr>
              <a:t>te.loada</a:t>
            </a:r>
            <a:r>
              <a:rPr lang="en-US" sz="2400" b="1" dirty="0" smtClean="0">
                <a:latin typeface="Courier New" pitchFamily="49" charset="0"/>
                <a:cs typeface="Courier New" pitchFamily="49" charset="0"/>
              </a:rPr>
              <a:t> (‘’’</a:t>
            </a:r>
          </a:p>
          <a:p>
            <a:pPr>
              <a:buNone/>
            </a:pPr>
            <a:r>
              <a:rPr lang="en-US" sz="2400" b="1" dirty="0" smtClean="0">
                <a:latin typeface="Courier New" pitchFamily="49" charset="0"/>
                <a:cs typeface="Courier New" pitchFamily="49" charset="0"/>
              </a:rPr>
              <a:t>  v1: $Xo -&gt; S1; k1*Xo;</a:t>
            </a:r>
          </a:p>
          <a:p>
            <a:pPr>
              <a:buNone/>
            </a:pPr>
            <a:r>
              <a:rPr lang="pt-BR" sz="2400" b="1" dirty="0" smtClean="0">
                <a:latin typeface="Courier New" pitchFamily="49" charset="0"/>
                <a:cs typeface="Courier New" pitchFamily="49" charset="0"/>
              </a:rPr>
              <a:t>  v2:  S1 -&gt; S2; k2*S1*S2^h/(10 + S2^h) + k3*S1;</a:t>
            </a:r>
          </a:p>
          <a:p>
            <a:pPr>
              <a:buNone/>
            </a:pPr>
            <a:r>
              <a:rPr lang="en-US" sz="2400" b="1" dirty="0" smtClean="0">
                <a:latin typeface="Courier New" pitchFamily="49" charset="0"/>
                <a:cs typeface="Courier New" pitchFamily="49" charset="0"/>
              </a:rPr>
              <a:t>  v3:  S2 -&gt; $w; k4*S2;      </a:t>
            </a:r>
          </a:p>
          <a:p>
            <a:pPr>
              <a:buNone/>
            </a:pP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 Initialize</a:t>
            </a:r>
          </a:p>
          <a:p>
            <a:pPr>
              <a:buNone/>
            </a:pPr>
            <a:r>
              <a:rPr lang="en-US" sz="2400" b="1" dirty="0" smtClean="0">
                <a:latin typeface="Courier New" pitchFamily="49" charset="0"/>
                <a:cs typeface="Courier New" pitchFamily="49" charset="0"/>
              </a:rPr>
              <a:t>  h  = 2; # Hill coefficient</a:t>
            </a:r>
          </a:p>
          <a:p>
            <a:pPr>
              <a:buNone/>
            </a:pPr>
            <a:r>
              <a:rPr lang="en-US" sz="2400" b="1" dirty="0" smtClean="0">
                <a:latin typeface="Courier New" pitchFamily="49" charset="0"/>
                <a:cs typeface="Courier New" pitchFamily="49" charset="0"/>
              </a:rPr>
              <a:t>  k1 = 1; k2 = 2; </a:t>
            </a:r>
            <a:r>
              <a:rPr lang="en-US" sz="2400" dirty="0"/>
              <a:t>Xo = 1;</a:t>
            </a:r>
            <a:endParaRPr lang="en-US" sz="2400" b="1" dirty="0" smtClean="0">
              <a:latin typeface="Courier New" pitchFamily="49" charset="0"/>
              <a:cs typeface="Courier New" pitchFamily="49" charset="0"/>
            </a:endParaRPr>
          </a:p>
          <a:p>
            <a:pPr>
              <a:buNone/>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k3 = 0.02; k4 = 1;</a:t>
            </a:r>
          </a:p>
          <a:p>
            <a:pPr>
              <a:buNone/>
            </a:pPr>
            <a:r>
              <a:rPr lang="en-US" sz="2400" b="1"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3BA6C92-EF2F-4E9E-BEBC-0B605F1BE3C0}" type="slidenum">
              <a:rPr lang="en-US" smtClean="0"/>
              <a:pPr/>
              <a:t>11</a:t>
            </a:fld>
            <a:endParaRPr lang="en-US" dirty="0"/>
          </a:p>
        </p:txBody>
      </p:sp>
    </p:spTree>
  </p:cSld>
  <p:clrMapOvr>
    <a:masterClrMapping/>
  </p:clrMapOvr>
  <p:transition advTm="2436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Homeostasis</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A homeostatic system is one that resists internal change when external parameters are perturbed. We will illustrate two such networks: one that shows perfect adaptation and another that near adaptation.  </a:t>
            </a:r>
          </a:p>
          <a:p>
            <a:r>
              <a:rPr lang="en-US" dirty="0" smtClean="0"/>
              <a:t>Perfect adaptation describes a system that recovers from a perturbation without any error (thus perfectly).  There are a number of approaches to achieving perfect adaptation, one is via integral control and another, simpler approach, is via coordinate stimulation. In this tutorial we will illustrate perfect adaptation using coordinate stimulation. </a:t>
            </a:r>
          </a:p>
          <a:p>
            <a:r>
              <a:rPr lang="en-US" dirty="0" smtClean="0"/>
              <a:t>A simpler and perhaps more common method for achieving homeostasis is to use negative feedback to resist external perturbations. Unlike systems which show perfect adaptation, systems which employ negative feedback cannot completely restore a disturbance. </a:t>
            </a:r>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03BA6C92-EF2F-4E9E-BEBC-0B605F1BE3C0}" type="slidenum">
              <a:rPr lang="en-US" smtClean="0"/>
              <a:pPr/>
              <a:t>2</a:t>
            </a:fld>
            <a:endParaRPr lang="en-US" dirty="0"/>
          </a:p>
        </p:txBody>
      </p:sp>
    </p:spTree>
  </p:cSld>
  <p:clrMapOvr>
    <a:masterClrMapping/>
  </p:clrMapOvr>
  <p:transition advTm="3867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Homeostasis</a:t>
            </a:r>
            <a:endParaRPr lang="en-US" dirty="0"/>
          </a:p>
        </p:txBody>
      </p:sp>
      <p:pic>
        <p:nvPicPr>
          <p:cNvPr id="7171" name="Picture 3"/>
          <p:cNvPicPr>
            <a:picLocks noGrp="1" noChangeAspect="1" noChangeArrowheads="1"/>
          </p:cNvPicPr>
          <p:nvPr>
            <p:ph idx="1"/>
          </p:nvPr>
        </p:nvPicPr>
        <p:blipFill>
          <a:blip r:embed="rId2" cstate="print"/>
          <a:stretch>
            <a:fillRect/>
          </a:stretch>
        </p:blipFill>
        <p:spPr bwMode="auto">
          <a:xfrm>
            <a:off x="457200" y="2280021"/>
            <a:ext cx="7467600" cy="316632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3BA6C92-EF2F-4E9E-BEBC-0B605F1BE3C0}" type="slidenum">
              <a:rPr lang="en-US" smtClean="0"/>
              <a:pPr/>
              <a:t>3</a:t>
            </a:fld>
            <a:endParaRPr lang="en-US" dirty="0"/>
          </a:p>
        </p:txBody>
      </p:sp>
    </p:spTree>
  </p:cSld>
  <p:clrMapOvr>
    <a:masterClrMapping/>
  </p:clrMapOvr>
  <p:transition advTm="361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Adaptation</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urier New" pitchFamily="49" charset="0"/>
                <a:cs typeface="Courier New" pitchFamily="49" charset="0"/>
              </a:rPr>
              <a:t>r = </a:t>
            </a:r>
            <a:r>
              <a:rPr lang="en-US" sz="2000" b="1" dirty="0" err="1" smtClean="0">
                <a:latin typeface="Courier New" pitchFamily="49" charset="0"/>
                <a:cs typeface="Courier New" pitchFamily="49" charset="0"/>
              </a:rPr>
              <a:t>te.loada</a:t>
            </a:r>
            <a:r>
              <a:rPr lang="en-US" sz="2000" b="1" dirty="0" smtClean="0">
                <a:latin typeface="Courier New" pitchFamily="49" charset="0"/>
                <a:cs typeface="Courier New" pitchFamily="49" charset="0"/>
              </a:rPr>
              <a:t>(‘’’</a:t>
            </a:r>
            <a:endParaRPr lang="en-US" sz="5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$Xo	-&gt; S2;  k1*Xo;</a:t>
            </a:r>
            <a:endParaRPr lang="en-US" sz="2400"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S2 	-&gt; $w;  k2*S1*S2;      </a:t>
            </a:r>
            <a:endParaRPr lang="en-US" sz="2400"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$Xo  -&gt; S1;  k3*Xo;</a:t>
            </a:r>
            <a:endParaRPr lang="en-US" sz="2400"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S1	-&gt; $w;  k4*S1</a:t>
            </a:r>
            <a:r>
              <a:rPr lang="en-US" sz="2400" b="1" dirty="0" smtClean="0">
                <a:latin typeface="Courier New" pitchFamily="49" charset="0"/>
                <a:cs typeface="Courier New" pitchFamily="49" charset="0"/>
              </a:rPr>
              <a:t>;</a:t>
            </a:r>
          </a:p>
          <a:p>
            <a:pPr>
              <a:buNone/>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(time &gt; 10): Xo = Xo * 2;</a:t>
            </a:r>
          </a:p>
          <a:p>
            <a:pPr>
              <a:buNone/>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(time &gt; 15): Xo = Xo/2; </a:t>
            </a:r>
            <a:endParaRPr lang="en-US" sz="2400" dirty="0" smtClean="0">
              <a:latin typeface="Courier New" pitchFamily="49" charset="0"/>
              <a:cs typeface="Courier New" pitchFamily="49" charset="0"/>
            </a:endParaRPr>
          </a:p>
          <a:p>
            <a:pPr>
              <a:buNone/>
            </a:pPr>
            <a:r>
              <a:rPr lang="en-US" sz="800" b="1" dirty="0" smtClean="0">
                <a:latin typeface="Courier New" pitchFamily="49" charset="0"/>
                <a:cs typeface="Courier New" pitchFamily="49" charset="0"/>
              </a:rPr>
              <a:t>      </a:t>
            </a:r>
            <a:endParaRPr lang="en-US" sz="800" dirty="0" smtClean="0">
              <a:latin typeface="Courier New" pitchFamily="49" charset="0"/>
              <a:cs typeface="Courier New" pitchFamily="49" charset="0"/>
            </a:endParaRPr>
          </a:p>
          <a:p>
            <a:pPr>
              <a:buNone/>
            </a:pPr>
            <a:endParaRPr lang="en-US" sz="400"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 initialize</a:t>
            </a:r>
            <a:endParaRPr lang="en-US" sz="2000"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k1 = 1; k2 = 1;</a:t>
            </a:r>
            <a:endParaRPr lang="en-US" sz="2000"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k3 = 1; k4 = 1;</a:t>
            </a:r>
            <a:endParaRPr lang="en-US" sz="2000"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Xo = 1.0</a:t>
            </a:r>
            <a:r>
              <a:rPr lang="en-US" sz="2000" b="1" dirty="0" smtClean="0">
                <a:latin typeface="Courier New" pitchFamily="49" charset="0"/>
                <a:cs typeface="Courier New" pitchFamily="49" charset="0"/>
              </a:rPr>
              <a:t>;</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3BA6C92-EF2F-4E9E-BEBC-0B605F1BE3C0}" type="slidenum">
              <a:rPr lang="en-US" smtClean="0"/>
              <a:pPr/>
              <a:t>4</a:t>
            </a:fld>
            <a:endParaRPr lang="en-US" dirty="0"/>
          </a:p>
        </p:txBody>
      </p:sp>
    </p:spTree>
  </p:cSld>
  <p:clrMapOvr>
    <a:masterClrMapping/>
  </p:clrMapOvr>
  <p:transition advTm="2651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Build a model that shows perfect adaptation.</a:t>
            </a:r>
            <a:endParaRPr lang="en-US" dirty="0"/>
          </a:p>
        </p:txBody>
      </p:sp>
      <p:sp>
        <p:nvSpPr>
          <p:cNvPr id="4" name="Slide Number Placeholder 3"/>
          <p:cNvSpPr>
            <a:spLocks noGrp="1"/>
          </p:cNvSpPr>
          <p:nvPr>
            <p:ph type="sldNum" sz="quarter" idx="12"/>
          </p:nvPr>
        </p:nvSpPr>
        <p:spPr/>
        <p:txBody>
          <a:bodyPr/>
          <a:lstStyle/>
          <a:p>
            <a:fld id="{03BA6C92-EF2F-4E9E-BEBC-0B605F1BE3C0}" type="slidenum">
              <a:rPr lang="en-US" smtClean="0"/>
              <a:pPr/>
              <a:t>5</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45720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Tm="4901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Feedback</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urier New" pitchFamily="49" charset="0"/>
                <a:cs typeface="Courier New" pitchFamily="49" charset="0"/>
              </a:rPr>
              <a:t>r = </a:t>
            </a:r>
            <a:r>
              <a:rPr lang="en-US" b="1" dirty="0" err="1">
                <a:latin typeface="Courier New" pitchFamily="49" charset="0"/>
                <a:cs typeface="Courier New" pitchFamily="49" charset="0"/>
              </a:rPr>
              <a:t>te.loada</a:t>
            </a:r>
            <a:r>
              <a:rPr lang="en-US" b="1" dirty="0">
                <a:latin typeface="Courier New" pitchFamily="49" charset="0"/>
                <a:cs typeface="Courier New" pitchFamily="49" charset="0"/>
              </a:rPr>
              <a:t> ('''</a:t>
            </a:r>
          </a:p>
          <a:p>
            <a:pPr>
              <a:buNone/>
            </a:pPr>
            <a:r>
              <a:rPr lang="en-US" b="1" dirty="0">
                <a:latin typeface="Courier New" pitchFamily="49" charset="0"/>
                <a:cs typeface="Courier New" pitchFamily="49" charset="0"/>
              </a:rPr>
              <a:t>  	$Xo 	-&gt; S;   Xo/(km + </a:t>
            </a:r>
            <a:r>
              <a:rPr lang="en-US" b="1" dirty="0" err="1">
                <a:latin typeface="Courier New" pitchFamily="49" charset="0"/>
                <a:cs typeface="Courier New" pitchFamily="49" charset="0"/>
              </a:rPr>
              <a:t>S^h</a:t>
            </a: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    	 S 	-&gt; $w;  k1*S;       </a:t>
            </a: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 initialize</a:t>
            </a:r>
          </a:p>
          <a:p>
            <a:pPr>
              <a:buNone/>
            </a:pPr>
            <a:r>
              <a:rPr lang="en-US" b="1" dirty="0">
                <a:latin typeface="Courier New" pitchFamily="49" charset="0"/>
                <a:cs typeface="Courier New" pitchFamily="49" charset="0"/>
              </a:rPr>
              <a:t>     h = 1;   # Hill coefficient</a:t>
            </a:r>
          </a:p>
          <a:p>
            <a:pPr>
              <a:buNone/>
            </a:pPr>
            <a:r>
              <a:rPr lang="en-US" b="1" dirty="0">
                <a:latin typeface="Courier New" pitchFamily="49" charset="0"/>
                <a:cs typeface="Courier New" pitchFamily="49" charset="0"/>
              </a:rPr>
              <a:t>     k1 = 1;  km = 0.1;</a:t>
            </a:r>
          </a:p>
          <a:p>
            <a:pPr>
              <a:buNone/>
            </a:pPr>
            <a:r>
              <a:rPr lang="en-US" b="1" dirty="0">
                <a:latin typeface="Courier New" pitchFamily="49" charset="0"/>
                <a:cs typeface="Courier New" pitchFamily="49" charset="0"/>
              </a:rPr>
              <a:t>     S = 1.5; Xo = 2</a:t>
            </a:r>
          </a:p>
          <a:p>
            <a:pPr>
              <a:buNone/>
            </a:pPr>
            <a:r>
              <a:rPr lang="en-US" b="1" dirty="0">
                <a:latin typeface="Courier New" pitchFamily="49" charset="0"/>
                <a:cs typeface="Courier New" pitchFamily="49" charset="0"/>
              </a:rPr>
              <a:t>     </a:t>
            </a:r>
          </a:p>
          <a:p>
            <a:pPr>
              <a:buNone/>
            </a:pPr>
            <a:r>
              <a:rPr lang="en-US" b="1" dirty="0">
                <a:latin typeface="Courier New" pitchFamily="49" charset="0"/>
                <a:cs typeface="Courier New" pitchFamily="49" charset="0"/>
              </a:rPr>
              <a:t>     at (time &gt; 10): Xo = 5;</a:t>
            </a:r>
          </a:p>
          <a:p>
            <a:pPr>
              <a:buNone/>
            </a:pPr>
            <a:r>
              <a:rPr lang="en-US" b="1" dirty="0">
                <a:latin typeface="Courier New" pitchFamily="49" charset="0"/>
                <a:cs typeface="Courier New" pitchFamily="49" charset="0"/>
              </a:rPr>
              <a:t>     at (time &gt; 20): Xo = 2;</a:t>
            </a:r>
          </a:p>
          <a:p>
            <a:pPr>
              <a:buNone/>
            </a:pPr>
            <a:r>
              <a:rPr lang="en-US" b="1"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03BA6C92-EF2F-4E9E-BEBC-0B605F1BE3C0}" type="slidenum">
              <a:rPr lang="en-US" smtClean="0"/>
              <a:pPr/>
              <a:t>6</a:t>
            </a:fld>
            <a:endParaRPr lang="en-US" dirty="0"/>
          </a:p>
        </p:txBody>
      </p:sp>
    </p:spTree>
  </p:cSld>
  <p:clrMapOvr>
    <a:masterClrMapping/>
  </p:clrMapOvr>
  <p:transition advTm="1741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Feedback</a:t>
            </a:r>
            <a:endParaRPr lang="en-US" dirty="0"/>
          </a:p>
        </p:txBody>
      </p:sp>
      <p:sp>
        <p:nvSpPr>
          <p:cNvPr id="4" name="Slide Number Placeholder 3"/>
          <p:cNvSpPr>
            <a:spLocks noGrp="1"/>
          </p:cNvSpPr>
          <p:nvPr>
            <p:ph type="sldNum" sz="quarter" idx="12"/>
          </p:nvPr>
        </p:nvSpPr>
        <p:spPr/>
        <p:txBody>
          <a:bodyPr/>
          <a:lstStyle/>
          <a:p>
            <a:fld id="{03BA6C92-EF2F-4E9E-BEBC-0B605F1BE3C0}" type="slidenum">
              <a:rPr lang="en-US" smtClean="0"/>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4576762"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065759"/>
      </p:ext>
    </p:extLst>
  </p:cSld>
  <p:clrMapOvr>
    <a:masterClrMapping/>
  </p:clrMapOvr>
  <p:transition advTm="1741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Positive Feedback</a:t>
            </a:r>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dirty="0" smtClean="0"/>
              <a:t>Enter the following model:</a:t>
            </a:r>
          </a:p>
          <a:p>
            <a:pPr marL="0" indent="0">
              <a:buNone/>
            </a:pPr>
            <a:endParaRPr lang="en-US" dirty="0" smtClean="0"/>
          </a:p>
          <a:p>
            <a:pPr marL="0" indent="0">
              <a:buNone/>
            </a:pPr>
            <a:r>
              <a:rPr lang="en-US" sz="2000" b="1" dirty="0" smtClean="0">
                <a:latin typeface="Courier New" pitchFamily="49" charset="0"/>
                <a:cs typeface="Courier New" pitchFamily="49" charset="0"/>
              </a:rPr>
              <a:t>r </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te.loada</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     $Xo -&gt; S1; </a:t>
            </a:r>
            <a:endParaRPr lang="en-US" sz="2000" b="1" dirty="0" smtClean="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1 + Xo</a:t>
            </a:r>
            <a:r>
              <a:rPr lang="en-US" sz="2000" b="1" dirty="0">
                <a:latin typeface="Courier New" pitchFamily="49" charset="0"/>
                <a:cs typeface="Courier New" pitchFamily="49" charset="0"/>
              </a:rPr>
              <a:t>*(32+(S1/0.75)^3.2)/(1 </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S1/4.3)^3.2);</a:t>
            </a:r>
          </a:p>
          <a:p>
            <a:pPr marL="0" indent="0">
              <a:buNone/>
            </a:pPr>
            <a:r>
              <a:rPr lang="en-US" sz="2000" b="1" dirty="0">
                <a:latin typeface="Courier New" pitchFamily="49" charset="0"/>
                <a:cs typeface="Courier New" pitchFamily="49" charset="0"/>
              </a:rPr>
              <a:t>     S1 -&gt; $X1; k1*S1;</a:t>
            </a:r>
          </a:p>
          <a:p>
            <a:pPr marL="0" indent="0">
              <a:buNone/>
            </a:pPr>
            <a:endParaRPr lang="en-US" sz="2000" b="1" dirty="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Xo </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0.09; X1 </a:t>
            </a:r>
            <a:r>
              <a:rPr lang="en-US" sz="2000" b="1" dirty="0">
                <a:latin typeface="Courier New" pitchFamily="49" charset="0"/>
                <a:cs typeface="Courier New" pitchFamily="49" charset="0"/>
              </a:rPr>
              <a:t>= 0.0;</a:t>
            </a:r>
          </a:p>
          <a:p>
            <a:pPr marL="0" indent="0">
              <a:buNone/>
            </a:pPr>
            <a:r>
              <a:rPr lang="en-US" sz="2000" b="1" dirty="0" smtClean="0">
                <a:latin typeface="Courier New" pitchFamily="49" charset="0"/>
                <a:cs typeface="Courier New" pitchFamily="49" charset="0"/>
              </a:rPr>
              <a:t>S1 </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0.5; k1 </a:t>
            </a:r>
            <a:r>
              <a:rPr lang="en-US" sz="2000" b="1" dirty="0">
                <a:latin typeface="Courier New" pitchFamily="49" charset="0"/>
                <a:cs typeface="Courier New" pitchFamily="49" charset="0"/>
              </a:rPr>
              <a:t>= 3.2</a:t>
            </a:r>
            <a:r>
              <a:rPr lang="en-US" sz="2000" b="1" dirty="0" smtClean="0">
                <a:latin typeface="Courier New" pitchFamily="49" charset="0"/>
                <a:cs typeface="Courier New" pitchFamily="49" charset="0"/>
              </a:rPr>
              <a:t>;</a:t>
            </a:r>
          </a:p>
          <a:p>
            <a:pPr marL="0" indent="0">
              <a:buNone/>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3D8BBA23-B2DC-4A63-9712-24144C19CEFC}" type="slidenum">
              <a:rPr lang="en-US" smtClean="0"/>
              <a:pPr/>
              <a:t>8</a:t>
            </a:fld>
            <a:endParaRPr lang="en-US"/>
          </a:p>
        </p:txBody>
      </p:sp>
    </p:spTree>
    <p:extLst>
      <p:ext uri="{BB962C8B-B14F-4D97-AF65-F5344CB8AC3E}">
        <p14:creationId xmlns:p14="http://schemas.microsoft.com/office/powerpoint/2010/main" val="2810014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a:t>
            </a:r>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sz="2400" dirty="0" smtClean="0">
                <a:cs typeface="Courier New" pitchFamily="49" charset="0"/>
              </a:rPr>
              <a:t>Carry out a time course scan on the positive feedback model.</a:t>
            </a:r>
          </a:p>
          <a:p>
            <a:pPr marL="0" indent="0">
              <a:buNone/>
            </a:pPr>
            <a:endParaRPr lang="en-US" sz="2400" dirty="0">
              <a:cs typeface="Courier New" pitchFamily="49" charset="0"/>
            </a:endParaRPr>
          </a:p>
          <a:p>
            <a:pPr marL="0" indent="0">
              <a:buNone/>
            </a:pPr>
            <a:r>
              <a:rPr lang="en-US" sz="2400" dirty="0" smtClean="0">
                <a:cs typeface="Courier New" pitchFamily="49" charset="0"/>
              </a:rPr>
              <a:t>Scan over different starting points for S1</a:t>
            </a:r>
          </a:p>
          <a:p>
            <a:pPr marL="0" indent="0">
              <a:buNone/>
            </a:pPr>
            <a:endParaRPr lang="en-US" sz="2400" dirty="0" smtClean="0">
              <a:cs typeface="Courier New" pitchFamily="49" charset="0"/>
            </a:endParaRPr>
          </a:p>
          <a:p>
            <a:pPr marL="0" indent="0">
              <a:buNone/>
            </a:pPr>
            <a:r>
              <a:rPr lang="en-US" sz="2400" dirty="0" smtClean="0">
                <a:cs typeface="Courier New" pitchFamily="49" charset="0"/>
              </a:rPr>
              <a:t>To help you get started: </a:t>
            </a:r>
          </a:p>
          <a:p>
            <a:pPr marL="0" indent="0">
              <a:buNone/>
            </a:pPr>
            <a:endParaRPr lang="en-US" sz="2400" dirty="0">
              <a:cs typeface="Courier New" pitchFamily="49" charset="0"/>
            </a:endParaRPr>
          </a:p>
          <a:p>
            <a:pPr marL="0" indent="0">
              <a:buNone/>
            </a:pPr>
            <a:r>
              <a:rPr lang="en-US" sz="2400" dirty="0" smtClean="0">
                <a:cs typeface="Courier New" pitchFamily="49" charset="0"/>
              </a:rPr>
              <a:t>Plot 12 time course curves, start S1 at 0.05 and incrementing S1 by 1.0 for each time course simulation.</a:t>
            </a:r>
          </a:p>
          <a:p>
            <a:pPr marL="0" indent="0">
              <a:buNone/>
            </a:pPr>
            <a:endParaRPr lang="en-US" sz="2400" dirty="0">
              <a:cs typeface="Courier New" pitchFamily="49" charset="0"/>
            </a:endParaRPr>
          </a:p>
          <a:p>
            <a:pPr marL="0" indent="0">
              <a:buNone/>
            </a:pPr>
            <a:r>
              <a:rPr lang="en-US" sz="2400" dirty="0" smtClean="0">
                <a:cs typeface="Courier New" pitchFamily="49" charset="0"/>
              </a:rPr>
              <a:t>What do you observe?</a:t>
            </a:r>
          </a:p>
          <a:p>
            <a:pPr marL="0" indent="0">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3D8BBA23-B2DC-4A63-9712-24144C19CEFC}" type="slidenum">
              <a:rPr lang="en-US" smtClean="0"/>
              <a:pPr/>
              <a:t>9</a:t>
            </a:fld>
            <a:endParaRPr lang="en-US"/>
          </a:p>
        </p:txBody>
      </p:sp>
    </p:spTree>
    <p:extLst>
      <p:ext uri="{BB962C8B-B14F-4D97-AF65-F5344CB8AC3E}">
        <p14:creationId xmlns:p14="http://schemas.microsoft.com/office/powerpoint/2010/main" val="474714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370</Words>
  <Application>Microsoft Office PowerPoint</Application>
  <PresentationFormat>On-screen Show (4:3)</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ProjeCTs</vt:lpstr>
      <vt:lpstr>Homeostasis</vt:lpstr>
      <vt:lpstr>Homeostasis</vt:lpstr>
      <vt:lpstr>Perfect Adaptation</vt:lpstr>
      <vt:lpstr>Exercise: Build a model that shows perfect adaptation.</vt:lpstr>
      <vt:lpstr>Negative Feedback</vt:lpstr>
      <vt:lpstr>Negative Feedback</vt:lpstr>
      <vt:lpstr>Positive Feedback</vt:lpstr>
      <vt:lpstr>Exercises</vt:lpstr>
      <vt:lpstr>Relaxation Oscillator</vt:lpstr>
      <vt:lpstr>Relaxation Oscillator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Holly</dc:creator>
  <cp:lastModifiedBy>Herbert Sauro</cp:lastModifiedBy>
  <cp:revision>20</cp:revision>
  <dcterms:created xsi:type="dcterms:W3CDTF">2010-07-31T18:18:15Z</dcterms:created>
  <dcterms:modified xsi:type="dcterms:W3CDTF">2014-08-12T00:52:12Z</dcterms:modified>
</cp:coreProperties>
</file>