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257" r:id="rId3"/>
    <p:sldId id="279" r:id="rId4"/>
    <p:sldId id="27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alatino Linotype" panose="02040502050505030304" pitchFamily="18" charset="0"/>
      <p:regular r:id="rId12"/>
      <p:bold r:id="rId13"/>
      <p:italic r:id="rId14"/>
      <p:boldItalic r:id="rId15"/>
    </p:embeddedFont>
    <p:embeddedFont>
      <p:font typeface="Roboto Condensed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e Bukatz" initials="SB" lastIdx="6" clrIdx="0">
    <p:extLst>
      <p:ext uri="{19B8F6BF-5375-455C-9EA6-DF929625EA0E}">
        <p15:presenceInfo xmlns:p15="http://schemas.microsoft.com/office/powerpoint/2012/main" userId="S-1-5-21-866499592-3592028529-3545064460-94181" providerId="AD"/>
      </p:ext>
    </p:extLst>
  </p:cmAuthor>
  <p:cmAuthor id="2" name="Susanne Bukatz" initials="SB [2]" lastIdx="15" clrIdx="1">
    <p:extLst>
      <p:ext uri="{19B8F6BF-5375-455C-9EA6-DF929625EA0E}">
        <p15:presenceInfo xmlns:p15="http://schemas.microsoft.com/office/powerpoint/2012/main" userId="Susanne Buka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F5D"/>
    <a:srgbClr val="BD9F21"/>
    <a:srgbClr val="FFC864"/>
    <a:srgbClr val="FFBE64"/>
    <a:srgbClr val="F0AA46"/>
    <a:srgbClr val="F0A050"/>
    <a:srgbClr val="FFB464"/>
    <a:srgbClr val="FABE5A"/>
    <a:srgbClr val="F0A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1" autoAdjust="0"/>
    <p:restoredTop sz="96327" autoAdjust="0"/>
  </p:normalViewPr>
  <p:slideViewPr>
    <p:cSldViewPr snapToGrid="0" snapToObjects="1">
      <p:cViewPr varScale="1">
        <p:scale>
          <a:sx n="143" d="100"/>
          <a:sy n="143" d="100"/>
        </p:scale>
        <p:origin x="200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642F8-4030-468B-846F-DE3B6AB6CE0D}" type="datetimeFigureOut">
              <a:rPr lang="de-DE" smtClean="0"/>
              <a:t>13.04.22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A542-7317-4AC6-A4A4-9C0CA7435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9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B2040-EA4D-4002-BC41-13AC0377AF84}" type="datetimeFigureOut">
              <a:rPr lang="de-DE" smtClean="0"/>
              <a:t>13.04.22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ADD7A-5464-40FD-B5CC-4CA36D7CC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1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45060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147D7-5C48-4964-BDFF-0E20BC62054E}" type="slidenum">
              <a:rPr lang="de-DE" altLang="de-DE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3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45060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147D7-5C48-4964-BDFF-0E20BC62054E}" type="slidenum">
              <a:rPr lang="de-DE" altLang="de-DE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8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4604">
          <p15:clr>
            <a:srgbClr val="FBAE40"/>
          </p15:clr>
        </p15:guide>
        <p15:guide id="3" pos="4898">
          <p15:clr>
            <a:srgbClr val="FBAE40"/>
          </p15:clr>
        </p15:guide>
        <p15:guide id="4" pos="5193">
          <p15:clr>
            <a:srgbClr val="FBAE40"/>
          </p15:clr>
        </p15:guide>
        <p15:guide id="5" pos="4309">
          <p15:clr>
            <a:srgbClr val="FBAE40"/>
          </p15:clr>
        </p15:guide>
        <p15:guide id="6" pos="4037">
          <p15:clr>
            <a:srgbClr val="FBAE40"/>
          </p15:clr>
        </p15:guide>
        <p15:guide id="7" pos="3742">
          <p15:clr>
            <a:srgbClr val="FBAE40"/>
          </p15:clr>
        </p15:guide>
        <p15:guide id="8" pos="3447">
          <p15:clr>
            <a:srgbClr val="FBAE40"/>
          </p15:clr>
        </p15:guide>
        <p15:guide id="9" pos="3152">
          <p15:clr>
            <a:srgbClr val="FBAE40"/>
          </p15:clr>
        </p15:guide>
        <p15:guide id="10" pos="2608">
          <p15:clr>
            <a:srgbClr val="FBAE40"/>
          </p15:clr>
        </p15:guide>
        <p15:guide id="11" pos="2313">
          <p15:clr>
            <a:srgbClr val="FBAE40"/>
          </p15:clr>
        </p15:guide>
        <p15:guide id="12" pos="2018">
          <p15:clr>
            <a:srgbClr val="FBAE40"/>
          </p15:clr>
        </p15:guide>
        <p15:guide id="13" pos="295">
          <p15:clr>
            <a:srgbClr val="FBAE40"/>
          </p15:clr>
        </p15:guide>
        <p15:guide id="14" pos="567">
          <p15:clr>
            <a:srgbClr val="FBAE40"/>
          </p15:clr>
        </p15:guide>
        <p15:guide id="15" pos="862">
          <p15:clr>
            <a:srgbClr val="FBAE40"/>
          </p15:clr>
        </p15:guide>
        <p15:guide id="16" pos="1156">
          <p15:clr>
            <a:srgbClr val="FBAE40"/>
          </p15:clr>
        </p15:guide>
        <p15:guide id="17" pos="1451">
          <p15:clr>
            <a:srgbClr val="FBAE40"/>
          </p15:clr>
        </p15:guide>
        <p15:guide id="18" pos="1723">
          <p15:clr>
            <a:srgbClr val="FBAE40"/>
          </p15:clr>
        </p15:guide>
        <p15:guide id="19" pos="5465">
          <p15:clr>
            <a:srgbClr val="FBAE40"/>
          </p15:clr>
        </p15:guide>
        <p15:guide id="20" orient="horz" pos="282">
          <p15:clr>
            <a:srgbClr val="FBAE40"/>
          </p15:clr>
        </p15:guide>
        <p15:guide id="21" orient="horz" pos="2550">
          <p15:clr>
            <a:srgbClr val="FBAE40"/>
          </p15:clr>
        </p15:guide>
        <p15:guide id="22" orient="horz" pos="690">
          <p15:clr>
            <a:srgbClr val="FBAE40"/>
          </p15:clr>
        </p15:guide>
        <p15:guide id="23" orient="horz" pos="8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99580" y="4719770"/>
            <a:ext cx="5688013" cy="144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Name des Referenten, Funktion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3521641" y="4884574"/>
            <a:ext cx="5165952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endParaRPr lang="de-DE" dirty="0">
              <a:solidFill>
                <a:srgbClr val="002F5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4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  <p15:guide id="3" pos="4604" userDrawn="1">
          <p15:clr>
            <a:srgbClr val="FBAE40"/>
          </p15:clr>
        </p15:guide>
        <p15:guide id="5" pos="4898" userDrawn="1">
          <p15:clr>
            <a:srgbClr val="FBAE40"/>
          </p15:clr>
        </p15:guide>
        <p15:guide id="6" pos="5193" userDrawn="1">
          <p15:clr>
            <a:srgbClr val="FBAE40"/>
          </p15:clr>
        </p15:guide>
        <p15:guide id="7" pos="4309" userDrawn="1">
          <p15:clr>
            <a:srgbClr val="FBAE40"/>
          </p15:clr>
        </p15:guide>
        <p15:guide id="8" pos="4037" userDrawn="1">
          <p15:clr>
            <a:srgbClr val="FBAE40"/>
          </p15:clr>
        </p15:guide>
        <p15:guide id="9" pos="3742" userDrawn="1">
          <p15:clr>
            <a:srgbClr val="FBAE40"/>
          </p15:clr>
        </p15:guide>
        <p15:guide id="10" pos="3447" userDrawn="1">
          <p15:clr>
            <a:srgbClr val="FBAE40"/>
          </p15:clr>
        </p15:guide>
        <p15:guide id="11" pos="3152" userDrawn="1">
          <p15:clr>
            <a:srgbClr val="FBAE40"/>
          </p15:clr>
        </p15:guide>
        <p15:guide id="12" pos="2608" userDrawn="1">
          <p15:clr>
            <a:srgbClr val="FBAE40"/>
          </p15:clr>
        </p15:guide>
        <p15:guide id="13" pos="2313" userDrawn="1">
          <p15:clr>
            <a:srgbClr val="FBAE40"/>
          </p15:clr>
        </p15:guide>
        <p15:guide id="14" pos="2018" userDrawn="1">
          <p15:clr>
            <a:srgbClr val="FBAE40"/>
          </p15:clr>
        </p15:guide>
        <p15:guide id="16" pos="295" userDrawn="1">
          <p15:clr>
            <a:srgbClr val="FBAE40"/>
          </p15:clr>
        </p15:guide>
        <p15:guide id="17" pos="567" userDrawn="1">
          <p15:clr>
            <a:srgbClr val="FBAE40"/>
          </p15:clr>
        </p15:guide>
        <p15:guide id="18" pos="862" userDrawn="1">
          <p15:clr>
            <a:srgbClr val="FBAE40"/>
          </p15:clr>
        </p15:guide>
        <p15:guide id="19" pos="1156" userDrawn="1">
          <p15:clr>
            <a:srgbClr val="FBAE40"/>
          </p15:clr>
        </p15:guide>
        <p15:guide id="20" pos="1451" userDrawn="1">
          <p15:clr>
            <a:srgbClr val="FBAE40"/>
          </p15:clr>
        </p15:guide>
        <p15:guide id="21" pos="1723" userDrawn="1">
          <p15:clr>
            <a:srgbClr val="FBAE40"/>
          </p15:clr>
        </p15:guide>
        <p15:guide id="22" pos="5465" userDrawn="1">
          <p15:clr>
            <a:srgbClr val="FBAE40"/>
          </p15:clr>
        </p15:guide>
        <p15:guide id="23" orient="horz" pos="282" userDrawn="1">
          <p15:clr>
            <a:srgbClr val="FBAE40"/>
          </p15:clr>
        </p15:guide>
        <p15:guide id="24" orient="horz" pos="2550" userDrawn="1">
          <p15:clr>
            <a:srgbClr val="FBAE40"/>
          </p15:clr>
        </p15:guide>
        <p15:guide id="25" orient="horz" pos="690" userDrawn="1">
          <p15:clr>
            <a:srgbClr val="FBAE40"/>
          </p15:clr>
        </p15:guide>
        <p15:guide id="26" orient="horz" pos="8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erseite für große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4312920"/>
            <a:ext cx="9144000" cy="891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22" y="4644000"/>
            <a:ext cx="104590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26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465" userDrawn="1">
          <p15:clr>
            <a:srgbClr val="FBAE40"/>
          </p15:clr>
        </p15:guide>
        <p15:guide id="4" pos="5193" userDrawn="1">
          <p15:clr>
            <a:srgbClr val="FBAE40"/>
          </p15:clr>
        </p15:guide>
        <p15:guide id="5" pos="4898" userDrawn="1">
          <p15:clr>
            <a:srgbClr val="FBAE40"/>
          </p15:clr>
        </p15:guide>
        <p15:guide id="6" pos="4604" userDrawn="1">
          <p15:clr>
            <a:srgbClr val="FBAE40"/>
          </p15:clr>
        </p15:guide>
        <p15:guide id="7" pos="4309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3447" userDrawn="1">
          <p15:clr>
            <a:srgbClr val="FBAE40"/>
          </p15:clr>
        </p15:guide>
        <p15:guide id="11" pos="3742" userDrawn="1">
          <p15:clr>
            <a:srgbClr val="FBAE40"/>
          </p15:clr>
        </p15:guide>
        <p15:guide id="12" pos="4037" userDrawn="1">
          <p15:clr>
            <a:srgbClr val="FBAE40"/>
          </p15:clr>
        </p15:guide>
        <p15:guide id="13" pos="2313" userDrawn="1">
          <p15:clr>
            <a:srgbClr val="FBAE40"/>
          </p15:clr>
        </p15:guide>
        <p15:guide id="14" pos="2018" userDrawn="1">
          <p15:clr>
            <a:srgbClr val="FBAE40"/>
          </p15:clr>
        </p15:guide>
        <p15:guide id="15" pos="1723" userDrawn="1">
          <p15:clr>
            <a:srgbClr val="FBAE40"/>
          </p15:clr>
        </p15:guide>
        <p15:guide id="16" pos="1451" userDrawn="1">
          <p15:clr>
            <a:srgbClr val="FBAE40"/>
          </p15:clr>
        </p15:guide>
        <p15:guide id="17" pos="1156" userDrawn="1">
          <p15:clr>
            <a:srgbClr val="FBAE40"/>
          </p15:clr>
        </p15:guide>
        <p15:guide id="18" pos="862" userDrawn="1">
          <p15:clr>
            <a:srgbClr val="FBAE40"/>
          </p15:clr>
        </p15:guide>
        <p15:guide id="19" pos="567" userDrawn="1">
          <p15:clr>
            <a:srgbClr val="FBAE40"/>
          </p15:clr>
        </p15:guide>
        <p15:guide id="20" pos="295" userDrawn="1">
          <p15:clr>
            <a:srgbClr val="FBAE40"/>
          </p15:clr>
        </p15:guide>
        <p15:guide id="21" orient="horz" pos="2641" userDrawn="1">
          <p15:clr>
            <a:srgbClr val="FBAE40"/>
          </p15:clr>
        </p15:guide>
        <p15:guide id="22" orient="horz" pos="690" userDrawn="1">
          <p15:clr>
            <a:srgbClr val="FBAE40"/>
          </p15:clr>
        </p15:guide>
        <p15:guide id="23" orient="horz" pos="89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 flipV="1">
            <a:off x="-1" y="4500000"/>
            <a:ext cx="4590000" cy="396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2" y="4500000"/>
            <a:ext cx="4572000" cy="39600"/>
          </a:xfrm>
          <a:prstGeom prst="rect">
            <a:avLst/>
          </a:prstGeom>
        </p:spPr>
      </p:pic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999580" y="4719770"/>
            <a:ext cx="5688013" cy="144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1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Name des Referenten, Funktion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3521641" y="4884574"/>
            <a:ext cx="5165952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endParaRPr lang="de-DE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3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2" userDrawn="1">
          <p15:clr>
            <a:srgbClr val="FBAE40"/>
          </p15:clr>
        </p15:guide>
        <p15:guide id="2" pos="5465" userDrawn="1">
          <p15:clr>
            <a:srgbClr val="FBAE40"/>
          </p15:clr>
        </p15:guide>
        <p15:guide id="3" pos="5193" userDrawn="1">
          <p15:clr>
            <a:srgbClr val="FBAE40"/>
          </p15:clr>
        </p15:guide>
        <p15:guide id="4" pos="4898" userDrawn="1">
          <p15:clr>
            <a:srgbClr val="FBAE40"/>
          </p15:clr>
        </p15:guide>
        <p15:guide id="5" pos="4604" userDrawn="1">
          <p15:clr>
            <a:srgbClr val="FBAE40"/>
          </p15:clr>
        </p15:guide>
        <p15:guide id="6" pos="4309" userDrawn="1">
          <p15:clr>
            <a:srgbClr val="FBAE40"/>
          </p15:clr>
        </p15:guide>
        <p15:guide id="7" pos="4037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pos="3447" userDrawn="1">
          <p15:clr>
            <a:srgbClr val="FBAE40"/>
          </p15:clr>
        </p15:guide>
        <p15:guide id="10" pos="3152" userDrawn="1">
          <p15:clr>
            <a:srgbClr val="FBAE40"/>
          </p15:clr>
        </p15:guide>
        <p15:guide id="11" pos="2608" userDrawn="1">
          <p15:clr>
            <a:srgbClr val="FBAE40"/>
          </p15:clr>
        </p15:guide>
        <p15:guide id="12" pos="2313" userDrawn="1">
          <p15:clr>
            <a:srgbClr val="FBAE40"/>
          </p15:clr>
        </p15:guide>
        <p15:guide id="13" pos="2018" userDrawn="1">
          <p15:clr>
            <a:srgbClr val="FBAE40"/>
          </p15:clr>
        </p15:guide>
        <p15:guide id="14" pos="1723" userDrawn="1">
          <p15:clr>
            <a:srgbClr val="FBAE40"/>
          </p15:clr>
        </p15:guide>
        <p15:guide id="15" pos="1451" userDrawn="1">
          <p15:clr>
            <a:srgbClr val="FBAE40"/>
          </p15:clr>
        </p15:guide>
        <p15:guide id="16" pos="1156" userDrawn="1">
          <p15:clr>
            <a:srgbClr val="FBAE40"/>
          </p15:clr>
        </p15:guide>
        <p15:guide id="17" pos="862" userDrawn="1">
          <p15:clr>
            <a:srgbClr val="FBAE40"/>
          </p15:clr>
        </p15:guide>
        <p15:guide id="18" pos="567" userDrawn="1">
          <p15:clr>
            <a:srgbClr val="FBAE40"/>
          </p15:clr>
        </p15:guide>
        <p15:guide id="19" pos="295" userDrawn="1">
          <p15:clr>
            <a:srgbClr val="FBAE40"/>
          </p15:clr>
        </p15:guide>
        <p15:guide id="20" orient="horz" pos="2550" userDrawn="1">
          <p15:clr>
            <a:srgbClr val="FBAE40"/>
          </p15:clr>
        </p15:guide>
        <p15:guide id="21" orient="horz" pos="690" userDrawn="1">
          <p15:clr>
            <a:srgbClr val="FBAE40"/>
          </p15:clr>
        </p15:guide>
        <p15:guide id="22" pos="2880" userDrawn="1">
          <p15:clr>
            <a:srgbClr val="FBAE40"/>
          </p15:clr>
        </p15:guide>
        <p15:guide id="23" orient="horz" pos="89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875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»Fünfte Ebene mit Anführungszeichen«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-1" y="4500000"/>
            <a:ext cx="9144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22" y="4644000"/>
            <a:ext cx="104590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4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spc="20" baseline="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875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»Fünfte Ebene mit Anführungszeichen«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-1" y="4500000"/>
            <a:ext cx="9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92" y="4607704"/>
            <a:ext cx="1047600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5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spc="20" baseline="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.staudt@uni-jena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7" Type="http://schemas.openxmlformats.org/officeDocument/2006/relationships/hyperlink" Target="https://lehre.idh.uni-koeln.de/lehrveranstaltungen/sosem20/ki-kunstgeschichte/block-i-python/anaconda-und-jupyter-notebook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upyter.org/)m" TargetMode="External"/><Relationship Id="rId5" Type="http://schemas.openxmlformats.org/officeDocument/2006/relationships/hyperlink" Target="https://code.visualstudio.com/docs/datascience/overview" TargetMode="External"/><Relationship Id="rId4" Type="http://schemas.openxmlformats.org/officeDocument/2006/relationships/hyperlink" Target="https://code.visualstudio.com/docs/python/python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68313" y="2325091"/>
            <a:ext cx="3600400" cy="17186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01401" y="2689260"/>
            <a:ext cx="3600400" cy="12182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000" dirty="0">
                <a:solidFill>
                  <a:srgbClr val="002F5D"/>
                </a:solidFill>
                <a:latin typeface="Palatino Linotype" panose="02040502050505030304" pitchFamily="18" charset="0"/>
              </a:rPr>
              <a:t>Algorithmische Grundl. des Maschinellen Lernens LAB</a:t>
            </a:r>
          </a:p>
          <a:p>
            <a:endParaRPr lang="de-DE" sz="900" dirty="0">
              <a:solidFill>
                <a:srgbClr val="002F5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de-DE" sz="1400" dirty="0">
                <a:solidFill>
                  <a:srgbClr val="002F5D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1. Woche</a:t>
            </a:r>
            <a:endParaRPr lang="de-DE" sz="2000" dirty="0">
              <a:solidFill>
                <a:srgbClr val="002F5D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701401" y="2571570"/>
            <a:ext cx="455612" cy="0"/>
          </a:xfrm>
          <a:prstGeom prst="line">
            <a:avLst/>
          </a:prstGeom>
          <a:ln w="44450">
            <a:solidFill>
              <a:srgbClr val="00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7E5F980-DAB7-4331-93CB-758C0EC80EF4}"/>
              </a:ext>
            </a:extLst>
          </p:cNvPr>
          <p:cNvSpPr txBox="1"/>
          <p:nvPr/>
        </p:nvSpPr>
        <p:spPr>
          <a:xfrm rot="16200000">
            <a:off x="7615223" y="2999339"/>
            <a:ext cx="28575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chemeClr val="bg1"/>
                </a:solidFill>
              </a:rPr>
              <a:t>Foto: Anne Günther</a:t>
            </a:r>
          </a:p>
        </p:txBody>
      </p:sp>
    </p:spTree>
    <p:extLst>
      <p:ext uri="{BB962C8B-B14F-4D97-AF65-F5344CB8AC3E}">
        <p14:creationId xmlns:p14="http://schemas.microsoft.com/office/powerpoint/2010/main" val="98150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79019" y="339502"/>
            <a:ext cx="8196668" cy="467942"/>
            <a:chOff x="479019" y="339502"/>
            <a:chExt cx="8196668" cy="467942"/>
          </a:xfrm>
        </p:grpSpPr>
        <p:cxnSp>
          <p:nvCxnSpPr>
            <p:cNvPr id="10" name="Gerade Verbindung 9"/>
            <p:cNvCxnSpPr/>
            <p:nvPr/>
          </p:nvCxnSpPr>
          <p:spPr>
            <a:xfrm>
              <a:off x="481454" y="339502"/>
              <a:ext cx="4428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79019" y="447444"/>
              <a:ext cx="8196668" cy="36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2000" dirty="0">
                  <a:latin typeface="Palatino Linotype" panose="02040502050505030304" pitchFamily="18" charset="0"/>
                </a:rPr>
                <a:t>Über das Lab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476262" y="1109070"/>
            <a:ext cx="3663938" cy="2939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  <a:cs typeface="Roboto Condensed" panose="02000000000000000000" pitchFamily="2" charset="0"/>
              </a:rPr>
              <a:t>Organisatorisch</a:t>
            </a:r>
          </a:p>
          <a:p>
            <a:pPr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de-DE" sz="1200" b="1" dirty="0">
              <a:solidFill>
                <a:srgbClr val="0023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Ein regelmäßiger Termin pro Woche (Wann?)</a:t>
            </a:r>
            <a:br>
              <a:rPr lang="de-DE" sz="1400" dirty="0">
                <a:latin typeface="Roboto Condensed" pitchFamily="2" charset="0"/>
                <a:ea typeface="Roboto Condensed" pitchFamily="2" charset="0"/>
              </a:rPr>
            </a:b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Weitere individuelle Termine nach Absprache</a:t>
            </a:r>
            <a:endParaRPr lang="de-DE" sz="1400" dirty="0"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de-DE" sz="1400" dirty="0">
              <a:latin typeface="Roboto Condensed" pitchFamily="2" charset="0"/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Jede Woche eine neue Übungsserie</a:t>
            </a:r>
            <a:br>
              <a:rPr lang="de-DE" sz="1400" dirty="0">
                <a:latin typeface="Roboto Condensed" pitchFamily="2" charset="0"/>
                <a:ea typeface="Roboto Condensed" pitchFamily="2" charset="0"/>
              </a:rPr>
            </a:br>
            <a:r>
              <a:rPr lang="de-DE" sz="1400" dirty="0">
                <a:ea typeface="Roboto Condensed" pitchFamily="2" charset="0"/>
              </a:rPr>
              <a:t>Abgabe bis einen Tag vor dem nächsten Termin</a:t>
            </a:r>
            <a:br>
              <a:rPr lang="de-DE" sz="1400" dirty="0">
                <a:ea typeface="Roboto Condensed" pitchFamily="2" charset="0"/>
              </a:rPr>
            </a:br>
            <a:endParaRPr lang="de-DE" sz="1400" dirty="0">
              <a:latin typeface="Roboto Condensed" pitchFamily="2" charset="0"/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Prüfungszulassung</a:t>
            </a:r>
            <a:br>
              <a:rPr lang="de-DE" sz="1400" dirty="0">
                <a:latin typeface="Roboto Condensed" pitchFamily="2" charset="0"/>
                <a:ea typeface="Roboto Condensed" pitchFamily="2" charset="0"/>
              </a:rPr>
            </a:b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Um zur Prüfung zugelassen zu werden, müssen mindestens 60% der Punkte aus den Übungsserien erreicht werden. </a:t>
            </a: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de-DE" sz="1400" dirty="0">
              <a:latin typeface="Roboto Condensed" pitchFamily="2" charset="0"/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Projekt mit mündlicher Verteidigung als Prüfung </a:t>
            </a:r>
            <a:br>
              <a:rPr lang="de-DE" sz="1400" b="1" dirty="0">
                <a:latin typeface="Roboto Condensed" pitchFamily="2" charset="0"/>
                <a:ea typeface="Roboto Condensed" pitchFamily="2" charset="0"/>
              </a:rPr>
            </a:br>
            <a:endParaRPr lang="de-DE" sz="1400" b="1" dirty="0">
              <a:ea typeface="Roboto Condensed" pitchFamily="2" charset="0"/>
            </a:endParaRPr>
          </a:p>
          <a:p>
            <a:pPr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de-DE" sz="1200" dirty="0">
              <a:solidFill>
                <a:srgbClr val="002350"/>
              </a:solidFill>
            </a:endParaRPr>
          </a:p>
          <a:p>
            <a:pPr marL="180975" indent="-180975" defTabSz="179388">
              <a:lnSpc>
                <a:spcPts val="22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4867835" y="1102463"/>
            <a:ext cx="3807853" cy="2946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3514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Inhaltlich</a:t>
            </a:r>
            <a:endParaRPr lang="de-DE" sz="1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defTabSz="453514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de-DE" sz="1200" b="1" dirty="0">
              <a:solidFill>
                <a:srgbClr val="0023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7800" indent="-177800" defTabSz="453514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Begleitend zur Vorlesung „Algorithmische Grundl. des Maschinellen Lernens“</a:t>
            </a:r>
          </a:p>
          <a:p>
            <a:pPr marL="635000" lvl="1" indent="-177800" defTabSz="453514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Anwendung der Theorie an praktischen Beispielen. </a:t>
            </a:r>
          </a:p>
          <a:p>
            <a:pPr marL="635000" lvl="1" indent="-177800" defTabSz="453514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Bei (konkreten) Fragen zur Vorlesung bitte per E-Mail bei </a:t>
            </a:r>
            <a:r>
              <a:rPr lang="de-DE" sz="1400" dirty="0">
                <a:latin typeface="Roboto Condensed" pitchFamily="2" charset="0"/>
                <a:ea typeface="Roboto Condensed" pitchFamily="2" charset="0"/>
                <a:hlinkClick r:id="rId3"/>
              </a:rPr>
              <a:t>christoph.staudt@uni-jena.de</a:t>
            </a: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 melden</a:t>
            </a:r>
          </a:p>
          <a:p>
            <a:pPr defTabSz="453514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de-DE" sz="1400" dirty="0">
              <a:latin typeface="Roboto Condensed" pitchFamily="2" charset="0"/>
              <a:ea typeface="Roboto Condensed" pitchFamily="2" charset="0"/>
            </a:endParaRPr>
          </a:p>
          <a:p>
            <a:pPr marL="177800" indent="-177800" defTabSz="453514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Besprechen der Übungsserie aus der vorangegangenen Woche</a:t>
            </a:r>
            <a:endParaRPr lang="de-DE" sz="1400" dirty="0">
              <a:ea typeface="Roboto Condensed" pitchFamily="2" charset="0"/>
            </a:endParaRPr>
          </a:p>
          <a:p>
            <a:pPr defTabSz="453514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de-DE" sz="1200" dirty="0">
              <a:solidFill>
                <a:srgbClr val="002350"/>
              </a:solidFill>
            </a:endParaRPr>
          </a:p>
          <a:p>
            <a:pPr marL="180975" indent="-180975">
              <a:lnSpc>
                <a:spcPts val="22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525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79019" y="339502"/>
            <a:ext cx="8196668" cy="467942"/>
            <a:chOff x="479019" y="339502"/>
            <a:chExt cx="8196668" cy="467942"/>
          </a:xfrm>
        </p:grpSpPr>
        <p:cxnSp>
          <p:nvCxnSpPr>
            <p:cNvPr id="10" name="Gerade Verbindung 9"/>
            <p:cNvCxnSpPr/>
            <p:nvPr/>
          </p:nvCxnSpPr>
          <p:spPr>
            <a:xfrm>
              <a:off x="481454" y="339502"/>
              <a:ext cx="4428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79019" y="447444"/>
              <a:ext cx="8196668" cy="360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sz="2000" dirty="0">
                  <a:latin typeface="Palatino Linotype" panose="02040502050505030304" pitchFamily="18" charset="0"/>
                </a:rPr>
                <a:t>Python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479019" y="807444"/>
            <a:ext cx="8076068" cy="2939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Wir werden Python / </a:t>
            </a:r>
            <a:r>
              <a:rPr lang="de-DE" sz="1400" b="1" dirty="0" err="1">
                <a:latin typeface="Roboto Condensed" pitchFamily="2" charset="0"/>
                <a:ea typeface="Roboto Condensed" pitchFamily="2" charset="0"/>
              </a:rPr>
              <a:t>Jupyter</a:t>
            </a: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 Notebooks für die Übungsserien verwenden</a:t>
            </a:r>
            <a:endParaRPr lang="de-DE" sz="1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de-DE" sz="1200" b="1" dirty="0">
              <a:solidFill>
                <a:srgbClr val="0023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Die erste Übung ist eine kleine Einführung in Python	</a:t>
            </a: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de-DE" sz="1400" b="1" dirty="0">
              <a:latin typeface="Roboto Condensed" pitchFamily="2" charset="0"/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Falls Sie Python noch nicht installiert haben:</a:t>
            </a:r>
            <a:br>
              <a:rPr lang="de-DE" sz="1400" b="1" dirty="0">
                <a:latin typeface="Roboto Condensed" pitchFamily="2" charset="0"/>
                <a:ea typeface="Roboto Condensed" pitchFamily="2" charset="0"/>
              </a:rPr>
            </a:b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Für einen einfachen Einstieg können Sie </a:t>
            </a:r>
            <a:r>
              <a:rPr lang="de-DE" sz="1400" dirty="0" err="1">
                <a:latin typeface="Roboto Condensed" pitchFamily="2" charset="0"/>
                <a:ea typeface="Roboto Condensed" pitchFamily="2" charset="0"/>
              </a:rPr>
              <a:t>Anaconda</a:t>
            </a: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 installieren: </a:t>
            </a:r>
            <a:r>
              <a:rPr lang="de-DE" sz="1400" dirty="0">
                <a:latin typeface="Roboto Condensed" pitchFamily="2" charset="0"/>
                <a:ea typeface="Roboto Condensed" pitchFamily="2" charset="0"/>
                <a:hlinkClick r:id="rId3"/>
              </a:rPr>
              <a:t>https://www.anaconda.com/products/distribution</a:t>
            </a: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 </a:t>
            </a:r>
          </a:p>
          <a:p>
            <a:pPr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endParaRPr lang="de-DE" sz="1400" dirty="0">
              <a:latin typeface="Roboto Condensed" pitchFamily="2" charset="0"/>
              <a:ea typeface="Roboto Condensed" pitchFamily="2" charset="0"/>
            </a:endParaRPr>
          </a:p>
          <a:p>
            <a:pPr marL="177800" indent="-177800" defTabSz="179388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latin typeface="Roboto Condensed" pitchFamily="2" charset="0"/>
                <a:ea typeface="Roboto Condensed" pitchFamily="2" charset="0"/>
              </a:rPr>
              <a:t>Visual Studio Code</a:t>
            </a:r>
            <a:br>
              <a:rPr lang="de-DE" sz="1400" dirty="0">
                <a:latin typeface="Roboto Condensed" pitchFamily="2" charset="0"/>
                <a:ea typeface="Roboto Condensed" pitchFamily="2" charset="0"/>
              </a:rPr>
            </a:b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Ich empfehle Visual Studio Code mit der Python und </a:t>
            </a:r>
            <a:r>
              <a:rPr lang="de-DE" sz="1400" dirty="0" err="1">
                <a:latin typeface="Roboto Condensed" pitchFamily="2" charset="0"/>
                <a:ea typeface="Roboto Condensed" pitchFamily="2" charset="0"/>
              </a:rPr>
              <a:t>Jupyter</a:t>
            </a: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 Erweiterung zu verwenden:</a:t>
            </a:r>
            <a:br>
              <a:rPr lang="de-DE" sz="1400" dirty="0">
                <a:latin typeface="Roboto Condensed" pitchFamily="2" charset="0"/>
                <a:ea typeface="Roboto Condensed" pitchFamily="2" charset="0"/>
              </a:rPr>
            </a:br>
            <a:r>
              <a:rPr lang="de-DE" sz="1400" dirty="0">
                <a:latin typeface="Roboto Condensed" pitchFamily="2" charset="0"/>
                <a:ea typeface="Roboto Condensed" pitchFamily="2" charset="0"/>
                <a:hlinkClick r:id="rId4"/>
              </a:rPr>
              <a:t>https://code.visualstudio.com/docs/python/python-tutorial</a:t>
            </a:r>
            <a:br>
              <a:rPr lang="de-DE" sz="1400" dirty="0">
                <a:latin typeface="Roboto Condensed" pitchFamily="2" charset="0"/>
                <a:ea typeface="Roboto Condensed" pitchFamily="2" charset="0"/>
              </a:rPr>
            </a:br>
            <a:r>
              <a:rPr lang="de-DE" sz="1400" dirty="0">
                <a:latin typeface="Roboto Condensed" pitchFamily="2" charset="0"/>
                <a:ea typeface="Roboto Condensed" pitchFamily="2" charset="0"/>
                <a:hlinkClick r:id="rId5"/>
              </a:rPr>
              <a:t>https://code.visualstudio.com/docs/datascience/overview</a:t>
            </a:r>
            <a:endParaRPr lang="de-DE" sz="1400" dirty="0">
              <a:latin typeface="Roboto Condensed" pitchFamily="2" charset="0"/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de-DE" sz="1400" b="1" dirty="0"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de-DE" sz="1400" b="1" dirty="0">
                <a:ea typeface="Roboto Condensed" pitchFamily="2" charset="0"/>
              </a:rPr>
              <a:t>Alternativ: </a:t>
            </a:r>
            <a:r>
              <a:rPr lang="de-DE" sz="1400" b="1" dirty="0" err="1">
                <a:ea typeface="Roboto Condensed" pitchFamily="2" charset="0"/>
              </a:rPr>
              <a:t>Jupyter</a:t>
            </a:r>
            <a:r>
              <a:rPr lang="de-DE" sz="1400" b="1" dirty="0">
                <a:ea typeface="Roboto Condensed" pitchFamily="2" charset="0"/>
              </a:rPr>
              <a:t> (</a:t>
            </a:r>
            <a:r>
              <a:rPr lang="de-DE" sz="1400" b="1" dirty="0">
                <a:ea typeface="Roboto Condensed" pitchFamily="2" charset="0"/>
                <a:hlinkClick r:id="rId6"/>
              </a:rPr>
              <a:t>https://jupyter.org/)</a:t>
            </a:r>
            <a:r>
              <a:rPr lang="de-DE" sz="1400" b="1" dirty="0">
                <a:ea typeface="Roboto Condensed" pitchFamily="2" charset="0"/>
              </a:rPr>
              <a:t>, enthalten in </a:t>
            </a:r>
            <a:r>
              <a:rPr lang="de-DE" sz="1400" b="1" dirty="0" err="1">
                <a:ea typeface="Roboto Condensed" pitchFamily="2" charset="0"/>
              </a:rPr>
              <a:t>Anaconda</a:t>
            </a:r>
            <a:r>
              <a:rPr lang="de-DE" sz="1400" b="1" dirty="0">
                <a:ea typeface="Roboto Condensed" pitchFamily="2" charset="0"/>
              </a:rPr>
              <a:t> </a:t>
            </a:r>
            <a:br>
              <a:rPr lang="de-DE" sz="1400" dirty="0">
                <a:ea typeface="Roboto Condensed" pitchFamily="2" charset="0"/>
              </a:rPr>
            </a:br>
            <a:r>
              <a:rPr lang="de-DE" sz="1400" dirty="0">
                <a:ea typeface="Roboto Condensed" pitchFamily="2" charset="0"/>
                <a:hlinkClick r:id="rId7"/>
              </a:rPr>
              <a:t>https://lehre.idh.uni-koeln.de/lehrveranstaltungen/sosem20/ki-kunstgeschichte/block-i-python/anaconda-und-jupyter-notebooks/</a:t>
            </a:r>
            <a:endParaRPr lang="de-DE" sz="1400" dirty="0"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de-DE" sz="1400" dirty="0"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de-DE" sz="1400" dirty="0"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de-DE" sz="1400" b="1" dirty="0">
              <a:ea typeface="Roboto Condensed" pitchFamily="2" charset="0"/>
            </a:endParaRPr>
          </a:p>
          <a:p>
            <a:pPr marL="177800" indent="-177800"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de-DE" sz="1400" dirty="0">
              <a:latin typeface="Roboto Condensed" pitchFamily="2" charset="0"/>
              <a:ea typeface="Roboto Condensed" pitchFamily="2" charset="0"/>
            </a:endParaRPr>
          </a:p>
          <a:p>
            <a:pPr defTabSz="179388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/>
            </a:pPr>
            <a:r>
              <a:rPr lang="de-DE" sz="1400" dirty="0">
                <a:latin typeface="Roboto Condensed" pitchFamily="2" charset="0"/>
                <a:ea typeface="Roboto Condensed" pitchFamily="2" charset="0"/>
              </a:rPr>
              <a:t> 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528730807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Jena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versität">
      <a:majorFont>
        <a:latin typeface="Palatino nova Medium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niJena_PowerPointPräsentation_16zu9_Vorlage" id="{D37A7C10-DC45-A947-B411-108818944520}" vid="{C5F19FE7-5AE6-EB42-BD15-54F82DBF38EE}"/>
    </a:ext>
  </a:extLst>
</a:theme>
</file>

<file path=ppt/theme/theme2.xml><?xml version="1.0" encoding="utf-8"?>
<a:theme xmlns:a="http://schemas.openxmlformats.org/drawingml/2006/main" name="Universität Jena Blau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versität">
      <a:majorFont>
        <a:latin typeface="Palatino nova Medium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niJena_PowerPointPräsentation_16zu9_Vorlage" id="{D37A7C10-DC45-A947-B411-108818944520}" vid="{7AACE8A0-C4C3-7344-B96F-8C2A8F1FF6E9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Universität Jena</Template>
  <TotalTime>0</TotalTime>
  <Words>254</Words>
  <Application>Microsoft Macintosh PowerPoint</Application>
  <PresentationFormat>Bildschirmpräsentation (16:9)</PresentationFormat>
  <Paragraphs>38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Roboto Condensed</vt:lpstr>
      <vt:lpstr>Palatino Linotype</vt:lpstr>
      <vt:lpstr>Calibri</vt:lpstr>
      <vt:lpstr>Arial</vt:lpstr>
      <vt:lpstr>Universität Jena</vt:lpstr>
      <vt:lpstr>Universität Jena Blau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christoph.staudt</dc:creator>
  <cp:lastModifiedBy>christoph.staudt</cp:lastModifiedBy>
  <cp:revision>4</cp:revision>
  <cp:lastPrinted>2017-04-12T09:06:57Z</cp:lastPrinted>
  <dcterms:created xsi:type="dcterms:W3CDTF">2022-04-13T13:10:06Z</dcterms:created>
  <dcterms:modified xsi:type="dcterms:W3CDTF">2022-04-22T10:46:03Z</dcterms:modified>
</cp:coreProperties>
</file>