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9" r:id="rId5"/>
    <p:sldMasterId id="2147484327" r:id="rId6"/>
  </p:sldMasterIdLst>
  <p:notesMasterIdLst>
    <p:notesMasterId r:id="rId48"/>
  </p:notesMasterIdLst>
  <p:handoutMasterIdLst>
    <p:handoutMasterId r:id="rId49"/>
  </p:handoutMasterIdLst>
  <p:sldIdLst>
    <p:sldId id="258" r:id="rId7"/>
    <p:sldId id="442" r:id="rId8"/>
    <p:sldId id="449" r:id="rId9"/>
    <p:sldId id="446" r:id="rId10"/>
    <p:sldId id="355" r:id="rId11"/>
    <p:sldId id="356" r:id="rId12"/>
    <p:sldId id="396" r:id="rId13"/>
    <p:sldId id="403" r:id="rId14"/>
    <p:sldId id="404" r:id="rId15"/>
    <p:sldId id="405" r:id="rId16"/>
    <p:sldId id="406" r:id="rId17"/>
    <p:sldId id="409" r:id="rId18"/>
    <p:sldId id="407" r:id="rId19"/>
    <p:sldId id="357" r:id="rId20"/>
    <p:sldId id="420" r:id="rId21"/>
    <p:sldId id="429" r:id="rId22"/>
    <p:sldId id="448" r:id="rId23"/>
    <p:sldId id="451" r:id="rId24"/>
    <p:sldId id="450" r:id="rId25"/>
    <p:sldId id="430" r:id="rId26"/>
    <p:sldId id="435" r:id="rId27"/>
    <p:sldId id="431" r:id="rId28"/>
    <p:sldId id="436" r:id="rId29"/>
    <p:sldId id="432" r:id="rId30"/>
    <p:sldId id="437" r:id="rId31"/>
    <p:sldId id="439" r:id="rId32"/>
    <p:sldId id="395" r:id="rId33"/>
    <p:sldId id="438" r:id="rId34"/>
    <p:sldId id="416" r:id="rId35"/>
    <p:sldId id="424" r:id="rId36"/>
    <p:sldId id="413" r:id="rId37"/>
    <p:sldId id="425" r:id="rId38"/>
    <p:sldId id="423" r:id="rId39"/>
    <p:sldId id="415" r:id="rId40"/>
    <p:sldId id="417" r:id="rId41"/>
    <p:sldId id="428" r:id="rId42"/>
    <p:sldId id="418" r:id="rId43"/>
    <p:sldId id="426" r:id="rId44"/>
    <p:sldId id="419" r:id="rId45"/>
    <p:sldId id="427" r:id="rId46"/>
    <p:sldId id="421"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 Info Vis Session 1" id="{D75A0D65-BF15-4822-BC6D-74C66FDCD9EE}">
          <p14:sldIdLst>
            <p14:sldId id="258"/>
            <p14:sldId id="442"/>
            <p14:sldId id="449"/>
            <p14:sldId id="446"/>
            <p14:sldId id="355"/>
            <p14:sldId id="356"/>
            <p14:sldId id="396"/>
            <p14:sldId id="403"/>
            <p14:sldId id="404"/>
            <p14:sldId id="405"/>
            <p14:sldId id="406"/>
            <p14:sldId id="409"/>
            <p14:sldId id="407"/>
            <p14:sldId id="357"/>
            <p14:sldId id="420"/>
            <p14:sldId id="429"/>
            <p14:sldId id="448"/>
            <p14:sldId id="451"/>
            <p14:sldId id="450"/>
            <p14:sldId id="430"/>
            <p14:sldId id="435"/>
            <p14:sldId id="431"/>
            <p14:sldId id="436"/>
            <p14:sldId id="432"/>
            <p14:sldId id="437"/>
            <p14:sldId id="439"/>
            <p14:sldId id="395"/>
            <p14:sldId id="438"/>
            <p14:sldId id="416"/>
            <p14:sldId id="424"/>
            <p14:sldId id="413"/>
            <p14:sldId id="425"/>
            <p14:sldId id="423"/>
            <p14:sldId id="415"/>
            <p14:sldId id="417"/>
            <p14:sldId id="428"/>
            <p14:sldId id="418"/>
            <p14:sldId id="426"/>
            <p14:sldId id="419"/>
            <p14:sldId id="427"/>
            <p14:sldId id="42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1C"/>
    <a:srgbClr val="2FAB44"/>
    <a:srgbClr val="0FB913"/>
    <a:srgbClr val="9CF29C"/>
    <a:srgbClr val="107C10"/>
    <a:srgbClr val="BAD80A"/>
    <a:srgbClr val="5C2D91"/>
    <a:srgbClr val="B4A0FF"/>
    <a:srgbClr val="CC7000"/>
    <a:srgbClr val="3E5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854" autoAdjust="0"/>
    <p:restoredTop sz="72669" autoAdjust="0"/>
  </p:normalViewPr>
  <p:slideViewPr>
    <p:cSldViewPr>
      <p:cViewPr varScale="1">
        <p:scale>
          <a:sx n="67" d="100"/>
          <a:sy n="67" d="100"/>
        </p:scale>
        <p:origin x="324" y="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6/20/2015 10:01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6/20/2015 10:01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and welcome to the Data Visualization Workshop. Thanks</a:t>
            </a:r>
            <a:r>
              <a:rPr lang="en-US" baseline="0" dirty="0" smtClean="0"/>
              <a:t> for being here. In this workshop we will cover a huge range of material and topics, but it will all point back to the same core: Using data to tell stories. </a:t>
            </a:r>
          </a:p>
          <a:p>
            <a:endParaRPr lang="en-US" baseline="0" dirty="0" smtClean="0"/>
          </a:p>
          <a:p>
            <a:r>
              <a:rPr lang="en-US" baseline="0" dirty="0" smtClean="0"/>
              <a:t>I’m Matthias Shapiro. If you’re on Twitter, you can follow me at </a:t>
            </a:r>
            <a:r>
              <a:rPr lang="en-US" baseline="0" dirty="0" err="1" smtClean="0"/>
              <a:t>politicalmath</a:t>
            </a:r>
            <a:r>
              <a:rPr lang="en-US" baseline="0" dirty="0" smtClean="0"/>
              <a:t>. Warning: I’m on Twitter all the time and I am a horrible person. If you’re on fire for some reason, you can email me at Matthias.Shapiro@outlook.com.</a:t>
            </a:r>
          </a:p>
          <a:p>
            <a:endParaRPr lang="en-US" baseline="0" dirty="0" smtClean="0"/>
          </a:p>
          <a:p>
            <a:r>
              <a:rPr lang="en-US" baseline="0" dirty="0" smtClean="0"/>
              <a:t>That’s a joke, lighten up people. This is going to be a long day.</a:t>
            </a:r>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6/20/2015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34124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19246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24536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First</a:t>
            </a:r>
            <a:r>
              <a:rPr lang="en-US" baseline="0" dirty="0" smtClean="0"/>
              <a:t> you should probably know a little bit about me. Up until last week, I was living on the street corner over there, drunk and hopeless. I’m kidding, I can’t afford that street corner. </a:t>
            </a:r>
          </a:p>
          <a:p>
            <a:endParaRPr lang="en-US" baseline="0" dirty="0" smtClean="0"/>
          </a:p>
          <a:p>
            <a:r>
              <a:rPr lang="en-US" baseline="0" dirty="0" smtClean="0"/>
              <a:t>I am deeply, deeply passionate about data visualization. Since I started doing data visualization in 2009, I’ve authored dozens of data visualizations. I’ve talked about data visualization on CNN, ABC News, Fox News, and CSPAN. I’ve been featured in the New York Times, The Atlantic, I’ve spoken at IEEE… anyone know what IEEE is? OK. I’ve spoken internationally at a half dozen industry conferences on data visualization and I even wrote the book on it. A book. A chapter in this book, Beautiful Visualization, which was one of the best selling technical books for months after it was released. </a:t>
            </a:r>
          </a:p>
          <a:p>
            <a:endParaRPr lang="en-US" baseline="0" dirty="0" smtClean="0"/>
          </a:p>
          <a:p>
            <a:r>
              <a:rPr lang="en-US" baseline="0" dirty="0" smtClean="0"/>
              <a:t>Also, I spent a few years working for Microsoft as a technical educator (or, as we call ourselves, technical evangelist) teaching programmers how to create apps for Windows, Windows Phone, and specializing in what we call cross platform development… which means creating applications that run smoothly across several platforms from Windows to Android to iOS. I built curriculum that was delivered to thousands of programmers to teach them how to build betters apps. The important thing here isn’t the specific technologies… it is that I’m not only passionate about data visualization, I’m passionate about teaching people about technical things.</a:t>
            </a:r>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6/20/2015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013002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can you expect over the course of this day?</a:t>
            </a:r>
          </a:p>
          <a:p>
            <a:endParaRPr lang="en-US" baseline="0" dirty="0" smtClean="0"/>
          </a:p>
          <a:p>
            <a:r>
              <a:rPr lang="en-US" baseline="0" dirty="0" smtClean="0"/>
              <a:t>This day will alternate between lectures and labs. We’ll talk about some aspect of data and visualization and then we’ll do a lab to try to reinforce some of those concepts. The labs are meant to be done in 60 minutes or less, but if you don’t get them done, don’t worry. The real goal of the labs is for you to get comfortable with the tools and the concepts we’re talking about here. I want you to wake up tomorrow and feel like you could hit the ground running and start making some visuals.</a:t>
            </a:r>
          </a:p>
          <a:p>
            <a:endParaRPr lang="en-US" baseline="0" dirty="0" smtClean="0"/>
          </a:p>
          <a:p>
            <a:r>
              <a:rPr lang="en-US" baseline="0" dirty="0" smtClean="0"/>
              <a:t>In Session 1 (that is now) we’ll cover the basics of the course and the why of data visualization and give an overview of the skills and tools we’ll need to create visualizations. We’ll also do a bit of an overview of who is here, find out where you are on your visualization journeys. Then we’ll take a brief look at some of the algorithms that we’ll need as we move forward with our visualizations. Who here got a little… whew! … up the leg when I said algorithm? Well, for the rest of you, everything algorithm I cover here will be programmed into an Excel spreadsheet that you have in the digital materials we’re handing out.</a:t>
            </a:r>
          </a:p>
          <a:p>
            <a:endParaRPr lang="en-US" baseline="0" dirty="0" smtClean="0"/>
          </a:p>
          <a:p>
            <a:r>
              <a:rPr lang="en-US" baseline="0" dirty="0" smtClean="0"/>
              <a:t>For our first lab, I’m going to have you find a dataset, download it and pull it into Excel. There we will do some simple analysis on it and create a basic visual using some kind of imaging program.</a:t>
            </a:r>
          </a:p>
          <a:p>
            <a:endParaRPr lang="en-US" baseline="0" dirty="0" smtClean="0"/>
          </a:p>
          <a:p>
            <a:r>
              <a:rPr lang="en-US" baseline="0" dirty="0" smtClean="0"/>
              <a:t>In Session 2, we’re going to talk about finding and importing a range of data sets, some Excel techniques for managing that data, cleaning it up, analyzing it. Then we’ll cover the kinds of charting that Excel gives us for free and why we would use these charts. </a:t>
            </a:r>
          </a:p>
          <a:p>
            <a:endParaRPr lang="en-US" baseline="0" dirty="0" smtClean="0"/>
          </a:p>
          <a:p>
            <a:r>
              <a:rPr lang="en-US" baseline="0" dirty="0" smtClean="0"/>
              <a:t>In the second lab, we’ll collect and format a complex data set, analyze that data in Excel and use our understanding of that data and some quick visual representations of it to start telling a story about it.</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6/20/2015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5152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a:t>
            </a:r>
            <a:r>
              <a:rPr lang="en-US" baseline="0" dirty="0" smtClean="0"/>
              <a:t> that you hopefully know what is coming up, we can really dive into it. In this session, I’m going to start out with an intro to data visualization. I’ll talk about data and stories and how visualizations are great and everything, but the ones that really stick with us are the ones that tell the best stories. We’ll look at the tools and skills of what I’m going to call the “Data Artist” and finally, we’ll talk about the tools and algorithms that we’ll be using for the rest of the day.</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70712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1548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6/20/2015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3584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906298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6/20/2015 10:01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53412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6/20/2015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012704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630862"/>
            <a:ext cx="9142098" cy="1055009"/>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Matthias Shapiro</a:t>
            </a:r>
          </a:p>
          <a:p>
            <a:pPr lvl="0"/>
            <a:r>
              <a:rPr lang="en-US" dirty="0" smtClean="0"/>
              <a:t>@</a:t>
            </a:r>
            <a:r>
              <a:rPr lang="en-US" dirty="0" err="1" smtClean="0"/>
              <a:t>politicalmath</a:t>
            </a:r>
            <a:endParaRPr lang="en-US" dirty="0" smtClean="0"/>
          </a:p>
          <a:p>
            <a:pPr lvl="0"/>
            <a:r>
              <a:rPr lang="en-US" dirty="0" smtClean="0"/>
              <a:t>matthias.shapiro@outlook.com</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4" name="Text Placeholder 4"/>
          <p:cNvSpPr>
            <a:spLocks noGrp="1"/>
          </p:cNvSpPr>
          <p:nvPr>
            <p:ph type="body" sz="quarter" idx="12" hasCustomPrompt="1"/>
          </p:nvPr>
        </p:nvSpPr>
        <p:spPr>
          <a:xfrm>
            <a:off x="350837" y="5935662"/>
            <a:ext cx="11885297" cy="902608"/>
          </a:xfrm>
          <a:noFill/>
        </p:spPr>
        <p:txBody>
          <a:bodyPr lIns="146304" tIns="109728" rIns="146304" bIns="109728" anchor="b">
            <a:noAutofit/>
          </a:bodyPr>
          <a:lstStyle>
            <a:lvl1pPr marL="0" indent="0" algn="r">
              <a:spcBef>
                <a:spcPts val="0"/>
              </a:spcBef>
              <a:buNone/>
              <a:defRPr sz="2400" spc="0" baseline="0">
                <a:gradFill>
                  <a:gsLst>
                    <a:gs pos="0">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Matthias</a:t>
            </a:r>
          </a:p>
          <a:p>
            <a:pPr lvl="0"/>
            <a:r>
              <a:rPr lang="en-US" dirty="0" smtClean="0"/>
              <a:t> Shapiro</a:t>
            </a:r>
          </a:p>
        </p:txBody>
      </p:sp>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47578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45012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103314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Matthias Shapiro</a:t>
            </a:r>
          </a:p>
          <a:p>
            <a:pPr lvl="0"/>
            <a:r>
              <a:rPr lang="en-US" dirty="0" smtClean="0"/>
              <a:t>@</a:t>
            </a:r>
            <a:r>
              <a:rPr lang="en-US" dirty="0" err="1" smtClean="0"/>
              <a:t>politicalmath</a:t>
            </a:r>
            <a:endParaRPr lang="en-US" dirty="0" smtClean="0"/>
          </a:p>
          <a:p>
            <a:pPr lvl="0"/>
            <a:r>
              <a:rPr lang="en-US" dirty="0" smtClean="0"/>
              <a:t>matthias.shapiro@outlook.com</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5285102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4494887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85413170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3594588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2014389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412029680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981987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585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593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spTree>
    <p:extLst>
      <p:ext uri="{BB962C8B-B14F-4D97-AF65-F5344CB8AC3E}">
        <p14:creationId xmlns:p14="http://schemas.microsoft.com/office/powerpoint/2010/main" val="5280350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844831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869218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1028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466333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767288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230011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2813966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17418230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24230247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5610684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481682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9384740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51050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970631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35726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37487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00B294"/>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1.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
        <p:nvSpPr>
          <p:cNvPr id="5" name="TextBox 4"/>
          <p:cNvSpPr txBox="1"/>
          <p:nvPr userDrawn="1"/>
        </p:nvSpPr>
        <p:spPr>
          <a:xfrm>
            <a:off x="0" y="6316662"/>
            <a:ext cx="5334000"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chemeClr val="tx1"/>
                    </a:gs>
                    <a:gs pos="30000">
                      <a:schemeClr val="tx1"/>
                    </a:gs>
                  </a:gsLst>
                  <a:lin ang="5400000" scaled="0"/>
                </a:gradFill>
              </a:rPr>
              <a:t>matthias.shapiro@outlook.com</a:t>
            </a:r>
          </a:p>
          <a:p>
            <a:pPr>
              <a:lnSpc>
                <a:spcPct val="90000"/>
              </a:lnSpc>
              <a:spcAft>
                <a:spcPts val="600"/>
              </a:spcAft>
            </a:pPr>
            <a:r>
              <a:rPr lang="en-US" sz="1400" dirty="0" smtClean="0">
                <a:gradFill>
                  <a:gsLst>
                    <a:gs pos="2917">
                      <a:schemeClr val="tx1"/>
                    </a:gs>
                    <a:gs pos="30000">
                      <a:schemeClr val="tx1"/>
                    </a:gs>
                  </a:gsLst>
                  <a:lin ang="5400000" scaled="0"/>
                </a:gradFill>
              </a:rPr>
              <a:t>@</a:t>
            </a:r>
            <a:r>
              <a:rPr lang="en-US" sz="1400" dirty="0" err="1" smtClean="0">
                <a:gradFill>
                  <a:gsLst>
                    <a:gs pos="2917">
                      <a:schemeClr val="tx1"/>
                    </a:gs>
                    <a:gs pos="30000">
                      <a:schemeClr val="tx1"/>
                    </a:gs>
                  </a:gsLst>
                  <a:lin ang="5400000" scaled="0"/>
                </a:gradFill>
              </a:rPr>
              <a:t>politicalmath</a:t>
            </a:r>
            <a:endParaRPr lang="en-US" sz="1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983162876"/>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 id="2147484323" r:id="rId14"/>
    <p:sldLayoutId id="2147484324" r:id="rId15"/>
    <p:sldLayoutId id="2147484325"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41893976"/>
      </p:ext>
    </p:extLst>
  </p:cSld>
  <p:clrMap bg1="dk1" tx1="lt1" bg2="dk2" tx2="lt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p:txBody>
          <a:bodyPr/>
          <a:lstStyle/>
          <a:p>
            <a:r>
              <a:rPr lang="en-US" dirty="0" smtClean="0"/>
              <a:t>Matthias Shapiro</a:t>
            </a:r>
          </a:p>
          <a:p>
            <a:r>
              <a:rPr lang="en-US" dirty="0" smtClean="0"/>
              <a:t>@</a:t>
            </a:r>
            <a:r>
              <a:rPr lang="en-US" dirty="0" err="1" smtClean="0"/>
              <a:t>politicalmath</a:t>
            </a:r>
            <a:endParaRPr lang="en-US" dirty="0" smtClean="0"/>
          </a:p>
          <a:p>
            <a:r>
              <a:rPr lang="en-US" dirty="0" smtClean="0"/>
              <a:t>matthias.shapiro@outlook.com</a:t>
            </a:r>
          </a:p>
        </p:txBody>
      </p:sp>
      <p:sp>
        <p:nvSpPr>
          <p:cNvPr id="2" name="Title 1"/>
          <p:cNvSpPr>
            <a:spLocks noGrp="1"/>
          </p:cNvSpPr>
          <p:nvPr>
            <p:ph type="ctrTitle"/>
          </p:nvPr>
        </p:nvSpPr>
        <p:spPr>
          <a:xfrm>
            <a:off x="274702" y="2117164"/>
            <a:ext cx="11887135" cy="2675497"/>
          </a:xfrm>
        </p:spPr>
        <p:txBody>
          <a:bodyPr/>
          <a:lstStyle/>
          <a:p>
            <a:r>
              <a:rPr lang="en-US" dirty="0" smtClean="0"/>
              <a:t>Data Visualization Workshop</a:t>
            </a:r>
            <a:br>
              <a:rPr lang="en-US" dirty="0" smtClean="0"/>
            </a:br>
            <a:r>
              <a:rPr lang="en-US" dirty="0"/>
              <a:t/>
            </a:r>
            <a:br>
              <a:rPr lang="en-US" dirty="0"/>
            </a:br>
            <a:r>
              <a:rPr lang="en-US" dirty="0" smtClean="0"/>
              <a:t>Session 1: Telling Stories With Data</a:t>
            </a:r>
            <a:r>
              <a:rPr lang="en-US" dirty="0"/>
              <a:t/>
            </a:r>
            <a:br>
              <a:rPr lang="en-US" dirty="0"/>
            </a:br>
            <a:r>
              <a:rPr lang="en-US" sz="1400" dirty="0" smtClean="0"/>
              <a:t/>
            </a:r>
            <a:br>
              <a:rPr lang="en-US" sz="1400" dirty="0" smtClean="0"/>
            </a:br>
            <a:endParaRPr lang="en-US" sz="4800" dirty="0"/>
          </a:p>
        </p:txBody>
      </p:sp>
      <p:sp>
        <p:nvSpPr>
          <p:cNvPr id="6" name="Text Placeholder 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Charts vs. Visualization</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1209224"/>
            <a:ext cx="7924800" cy="515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3064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439862"/>
            <a:ext cx="7315203" cy="914400"/>
          </a:xfrm>
        </p:spPr>
        <p:txBody>
          <a:bodyPr/>
          <a:lstStyle/>
          <a:p>
            <a:r>
              <a:rPr lang="en-US" dirty="0" smtClean="0"/>
              <a:t>Charts are good for some things</a:t>
            </a:r>
            <a:endParaRPr lang="en-US" dirty="0"/>
          </a:p>
        </p:txBody>
      </p:sp>
      <p:sp>
        <p:nvSpPr>
          <p:cNvPr id="4" name="Title 3"/>
          <p:cNvSpPr>
            <a:spLocks noGrp="1"/>
          </p:cNvSpPr>
          <p:nvPr>
            <p:ph type="title"/>
          </p:nvPr>
        </p:nvSpPr>
        <p:spPr/>
        <p:txBody>
          <a:bodyPr/>
          <a:lstStyle/>
          <a:p>
            <a:r>
              <a:rPr lang="en-US" dirty="0" smtClean="0"/>
              <a:t>Charts vs Visualizations</a:t>
            </a:r>
            <a:endParaRPr lang="en-US" dirty="0"/>
          </a:p>
        </p:txBody>
      </p:sp>
      <p:pic>
        <p:nvPicPr>
          <p:cNvPr id="1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837" y="2354262"/>
            <a:ext cx="2401506" cy="17803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812" y="4945061"/>
            <a:ext cx="2638425" cy="1762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590" y="3455356"/>
            <a:ext cx="26289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1612" y="2176293"/>
            <a:ext cx="2971800" cy="18189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1221" y="4712099"/>
            <a:ext cx="2237691" cy="18127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7637" y="3474406"/>
            <a:ext cx="2186094" cy="2186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600402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
                                        <p:tgtEl>
                                          <p:spTgt spid="13"/>
                                        </p:tgtEl>
                                      </p:cBhvr>
                                    </p:animEffect>
                                    <p:anim calcmode="lin" valueType="num">
                                      <p:cBhvr>
                                        <p:cTn id="8" dur="300" fill="hold"/>
                                        <p:tgtEl>
                                          <p:spTgt spid="13"/>
                                        </p:tgtEl>
                                        <p:attrNameLst>
                                          <p:attrName>ppt_x</p:attrName>
                                        </p:attrNameLst>
                                      </p:cBhvr>
                                      <p:tavLst>
                                        <p:tav tm="0">
                                          <p:val>
                                            <p:strVal val="#ppt_x"/>
                                          </p:val>
                                        </p:tav>
                                        <p:tav tm="100000">
                                          <p:val>
                                            <p:strVal val="#ppt_x"/>
                                          </p:val>
                                        </p:tav>
                                      </p:tavLst>
                                    </p:anim>
                                    <p:anim calcmode="lin" valueType="num">
                                      <p:cBhvr>
                                        <p:cTn id="9" dur="3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3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300"/>
                                        <p:tgtEl>
                                          <p:spTgt spid="14"/>
                                        </p:tgtEl>
                                      </p:cBhvr>
                                    </p:animEffect>
                                    <p:anim calcmode="lin" valueType="num">
                                      <p:cBhvr>
                                        <p:cTn id="14" dur="300" fill="hold"/>
                                        <p:tgtEl>
                                          <p:spTgt spid="14"/>
                                        </p:tgtEl>
                                        <p:attrNameLst>
                                          <p:attrName>ppt_x</p:attrName>
                                        </p:attrNameLst>
                                      </p:cBhvr>
                                      <p:tavLst>
                                        <p:tav tm="0">
                                          <p:val>
                                            <p:strVal val="#ppt_x"/>
                                          </p:val>
                                        </p:tav>
                                        <p:tav tm="100000">
                                          <p:val>
                                            <p:strVal val="#ppt_x"/>
                                          </p:val>
                                        </p:tav>
                                      </p:tavLst>
                                    </p:anim>
                                    <p:anim calcmode="lin" valueType="num">
                                      <p:cBhvr>
                                        <p:cTn id="15" dur="3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600"/>
                            </p:stCondLst>
                            <p:childTnLst>
                              <p:par>
                                <p:cTn id="17" presetID="42"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300"/>
                                        <p:tgtEl>
                                          <p:spTgt spid="12"/>
                                        </p:tgtEl>
                                      </p:cBhvr>
                                    </p:animEffect>
                                    <p:anim calcmode="lin" valueType="num">
                                      <p:cBhvr>
                                        <p:cTn id="20" dur="300" fill="hold"/>
                                        <p:tgtEl>
                                          <p:spTgt spid="12"/>
                                        </p:tgtEl>
                                        <p:attrNameLst>
                                          <p:attrName>ppt_x</p:attrName>
                                        </p:attrNameLst>
                                      </p:cBhvr>
                                      <p:tavLst>
                                        <p:tav tm="0">
                                          <p:val>
                                            <p:strVal val="#ppt_x"/>
                                          </p:val>
                                        </p:tav>
                                        <p:tav tm="100000">
                                          <p:val>
                                            <p:strVal val="#ppt_x"/>
                                          </p:val>
                                        </p:tav>
                                      </p:tavLst>
                                    </p:anim>
                                    <p:anim calcmode="lin" valueType="num">
                                      <p:cBhvr>
                                        <p:cTn id="21" dur="3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900"/>
                            </p:stCondLst>
                            <p:childTnLst>
                              <p:par>
                                <p:cTn id="23" presetID="42"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300"/>
                                        <p:tgtEl>
                                          <p:spTgt spid="11"/>
                                        </p:tgtEl>
                                      </p:cBhvr>
                                    </p:animEffect>
                                    <p:anim calcmode="lin" valueType="num">
                                      <p:cBhvr>
                                        <p:cTn id="26" dur="300" fill="hold"/>
                                        <p:tgtEl>
                                          <p:spTgt spid="11"/>
                                        </p:tgtEl>
                                        <p:attrNameLst>
                                          <p:attrName>ppt_x</p:attrName>
                                        </p:attrNameLst>
                                      </p:cBhvr>
                                      <p:tavLst>
                                        <p:tav tm="0">
                                          <p:val>
                                            <p:strVal val="#ppt_x"/>
                                          </p:val>
                                        </p:tav>
                                        <p:tav tm="100000">
                                          <p:val>
                                            <p:strVal val="#ppt_x"/>
                                          </p:val>
                                        </p:tav>
                                      </p:tavLst>
                                    </p:anim>
                                    <p:anim calcmode="lin" valueType="num">
                                      <p:cBhvr>
                                        <p:cTn id="27" dur="30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1200"/>
                            </p:stCondLst>
                            <p:childTnLst>
                              <p:par>
                                <p:cTn id="29" presetID="42"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300"/>
                                        <p:tgtEl>
                                          <p:spTgt spid="15"/>
                                        </p:tgtEl>
                                      </p:cBhvr>
                                    </p:animEffect>
                                    <p:anim calcmode="lin" valueType="num">
                                      <p:cBhvr>
                                        <p:cTn id="32" dur="300" fill="hold"/>
                                        <p:tgtEl>
                                          <p:spTgt spid="15"/>
                                        </p:tgtEl>
                                        <p:attrNameLst>
                                          <p:attrName>ppt_x</p:attrName>
                                        </p:attrNameLst>
                                      </p:cBhvr>
                                      <p:tavLst>
                                        <p:tav tm="0">
                                          <p:val>
                                            <p:strVal val="#ppt_x"/>
                                          </p:val>
                                        </p:tav>
                                        <p:tav tm="100000">
                                          <p:val>
                                            <p:strVal val="#ppt_x"/>
                                          </p:val>
                                        </p:tav>
                                      </p:tavLst>
                                    </p:anim>
                                    <p:anim calcmode="lin" valueType="num">
                                      <p:cBhvr>
                                        <p:cTn id="33" dur="30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300"/>
                                        <p:tgtEl>
                                          <p:spTgt spid="16"/>
                                        </p:tgtEl>
                                      </p:cBhvr>
                                    </p:animEffect>
                                    <p:anim calcmode="lin" valueType="num">
                                      <p:cBhvr>
                                        <p:cTn id="38" dur="300" fill="hold"/>
                                        <p:tgtEl>
                                          <p:spTgt spid="16"/>
                                        </p:tgtEl>
                                        <p:attrNameLst>
                                          <p:attrName>ppt_x</p:attrName>
                                        </p:attrNameLst>
                                      </p:cBhvr>
                                      <p:tavLst>
                                        <p:tav tm="0">
                                          <p:val>
                                            <p:strVal val="#ppt_x"/>
                                          </p:val>
                                        </p:tav>
                                        <p:tav tm="100000">
                                          <p:val>
                                            <p:strVal val="#ppt_x"/>
                                          </p:val>
                                        </p:tav>
                                      </p:tavLst>
                                    </p:anim>
                                    <p:anim calcmode="lin" valueType="num">
                                      <p:cBhvr>
                                        <p:cTn id="39" dur="3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pPr marL="0" indent="0">
              <a:buNone/>
            </a:pPr>
            <a:r>
              <a:rPr lang="en-US" dirty="0" smtClean="0"/>
              <a:t>Set the stage (including topic)</a:t>
            </a:r>
          </a:p>
          <a:p>
            <a:pPr marL="0" indent="0">
              <a:buNone/>
            </a:pPr>
            <a:endParaRPr lang="en-US" dirty="0" smtClean="0"/>
          </a:p>
          <a:p>
            <a:pPr marL="0" indent="0">
              <a:buNone/>
            </a:pPr>
            <a:r>
              <a:rPr lang="en-US" dirty="0" smtClean="0"/>
              <a:t>Present the problem</a:t>
            </a:r>
          </a:p>
          <a:p>
            <a:pPr marL="0" indent="0">
              <a:buNone/>
            </a:pPr>
            <a:endParaRPr lang="en-US" dirty="0" smtClean="0"/>
          </a:p>
          <a:p>
            <a:pPr marL="0" indent="0">
              <a:buNone/>
            </a:pPr>
            <a:r>
              <a:rPr lang="en-US" dirty="0" smtClean="0"/>
              <a:t>Present the data</a:t>
            </a:r>
            <a:r>
              <a:rPr lang="en-US" dirty="0"/>
              <a:t> </a:t>
            </a:r>
            <a:r>
              <a:rPr lang="en-US" dirty="0" smtClean="0"/>
              <a:t>visually</a:t>
            </a:r>
          </a:p>
          <a:p>
            <a:pPr marL="0" indent="0">
              <a:buNone/>
            </a:pPr>
            <a:endParaRPr lang="en-US" dirty="0" smtClean="0"/>
          </a:p>
          <a:p>
            <a:pPr marL="0" indent="0">
              <a:buNone/>
            </a:pPr>
            <a:r>
              <a:rPr lang="en-US" dirty="0" smtClean="0"/>
              <a:t>Conclude with impact</a:t>
            </a:r>
          </a:p>
        </p:txBody>
      </p:sp>
      <p:sp>
        <p:nvSpPr>
          <p:cNvPr id="4" name="Title 3"/>
          <p:cNvSpPr>
            <a:spLocks noGrp="1"/>
          </p:cNvSpPr>
          <p:nvPr>
            <p:ph type="title"/>
          </p:nvPr>
        </p:nvSpPr>
        <p:spPr/>
        <p:txBody>
          <a:bodyPr/>
          <a:lstStyle/>
          <a:p>
            <a:r>
              <a:rPr lang="en-US" dirty="0" smtClean="0"/>
              <a:t>Public Steps of a Visualization</a:t>
            </a:r>
            <a:endParaRPr lang="en-US" dirty="0"/>
          </a:p>
        </p:txBody>
      </p:sp>
    </p:spTree>
    <p:extLst>
      <p:ext uri="{BB962C8B-B14F-4D97-AF65-F5344CB8AC3E}">
        <p14:creationId xmlns:p14="http://schemas.microsoft.com/office/powerpoint/2010/main" val="13419142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01314"/>
          </a:xfrm>
        </p:spPr>
        <p:txBody>
          <a:bodyPr/>
          <a:lstStyle/>
          <a:p>
            <a:pPr marL="0" indent="0">
              <a:buNone/>
            </a:pPr>
            <a:r>
              <a:rPr lang="en-US" dirty="0" smtClean="0"/>
              <a:t>Posing a question</a:t>
            </a:r>
          </a:p>
          <a:p>
            <a:pPr marL="0" indent="0">
              <a:buNone/>
            </a:pPr>
            <a:endParaRPr lang="en-US" dirty="0" smtClean="0"/>
          </a:p>
          <a:p>
            <a:pPr marL="0" indent="0">
              <a:buNone/>
            </a:pPr>
            <a:r>
              <a:rPr lang="en-US" dirty="0" smtClean="0"/>
              <a:t>Finding the data</a:t>
            </a:r>
          </a:p>
          <a:p>
            <a:pPr marL="0" indent="0">
              <a:buNone/>
            </a:pPr>
            <a:endParaRPr lang="en-US" dirty="0"/>
          </a:p>
          <a:p>
            <a:pPr marL="0" indent="0">
              <a:buNone/>
            </a:pPr>
            <a:r>
              <a:rPr lang="en-US" dirty="0" smtClean="0"/>
              <a:t>Parsing &amp; analyzing the data</a:t>
            </a:r>
          </a:p>
          <a:p>
            <a:pPr marL="0" indent="0">
              <a:buNone/>
            </a:pPr>
            <a:endParaRPr lang="en-US" dirty="0"/>
          </a:p>
          <a:p>
            <a:pPr marL="0" indent="0">
              <a:buNone/>
            </a:pPr>
            <a:r>
              <a:rPr lang="en-US" dirty="0" smtClean="0"/>
              <a:t>Choosing a visual representation</a:t>
            </a:r>
          </a:p>
        </p:txBody>
      </p:sp>
      <p:sp>
        <p:nvSpPr>
          <p:cNvPr id="4" name="Title 3"/>
          <p:cNvSpPr>
            <a:spLocks noGrp="1"/>
          </p:cNvSpPr>
          <p:nvPr>
            <p:ph type="title"/>
          </p:nvPr>
        </p:nvSpPr>
        <p:spPr/>
        <p:txBody>
          <a:bodyPr/>
          <a:lstStyle/>
          <a:p>
            <a:r>
              <a:rPr lang="en-US" dirty="0" smtClean="0"/>
              <a:t>Behind the Scenes Steps of Visualization</a:t>
            </a:r>
            <a:endParaRPr lang="en-US" dirty="0"/>
          </a:p>
        </p:txBody>
      </p:sp>
    </p:spTree>
    <p:extLst>
      <p:ext uri="{BB962C8B-B14F-4D97-AF65-F5344CB8AC3E}">
        <p14:creationId xmlns:p14="http://schemas.microsoft.com/office/powerpoint/2010/main" val="26191523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solidFill>
                  <a:schemeClr val="tx1">
                    <a:lumMod val="75000"/>
                  </a:schemeClr>
                </a:solidFill>
              </a:rPr>
              <a:t> </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t>The Importance of Story</a:t>
            </a:r>
            <a:endParaRPr lang="en-US" dirty="0"/>
          </a:p>
        </p:txBody>
      </p:sp>
    </p:spTree>
    <p:extLst>
      <p:ext uri="{BB962C8B-B14F-4D97-AF65-F5344CB8AC3E}">
        <p14:creationId xmlns:p14="http://schemas.microsoft.com/office/powerpoint/2010/main" val="326290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smtClean="0"/>
          </a:p>
        </p:txBody>
      </p:sp>
      <p:sp>
        <p:nvSpPr>
          <p:cNvPr id="3" name="Picture Placeholder 2"/>
          <p:cNvSpPr>
            <a:spLocks noGrp="1"/>
          </p:cNvSpPr>
          <p:nvPr>
            <p:ph type="pic" sz="quarter" idx="16"/>
          </p:nvPr>
        </p:nvSpPr>
        <p:spPr/>
      </p:sp>
      <p:sp>
        <p:nvSpPr>
          <p:cNvPr id="4" name="Title 3"/>
          <p:cNvSpPr>
            <a:spLocks noGrp="1"/>
          </p:cNvSpPr>
          <p:nvPr>
            <p:ph type="title"/>
          </p:nvPr>
        </p:nvSpPr>
        <p:spPr/>
        <p:txBody>
          <a:bodyPr/>
          <a:lstStyle/>
          <a:p>
            <a:r>
              <a:rPr lang="en-US" dirty="0" smtClean="0"/>
              <a:t>All Data Lives in a Context</a:t>
            </a:r>
            <a:endParaRPr lang="en-US" dirty="0"/>
          </a:p>
        </p:txBody>
      </p:sp>
      <p:pic>
        <p:nvPicPr>
          <p:cNvPr id="5" name="Picture 4"/>
          <p:cNvPicPr>
            <a:picLocks noChangeAspect="1"/>
          </p:cNvPicPr>
          <p:nvPr/>
        </p:nvPicPr>
        <p:blipFill>
          <a:blip r:embed="rId3"/>
          <a:stretch>
            <a:fillRect/>
          </a:stretch>
        </p:blipFill>
        <p:spPr>
          <a:xfrm>
            <a:off x="5243383" y="1287462"/>
            <a:ext cx="6918458" cy="5071401"/>
          </a:xfrm>
          <a:prstGeom prst="rect">
            <a:avLst/>
          </a:prstGeom>
        </p:spPr>
      </p:pic>
    </p:spTree>
    <p:extLst>
      <p:ext uri="{BB962C8B-B14F-4D97-AF65-F5344CB8AC3E}">
        <p14:creationId xmlns:p14="http://schemas.microsoft.com/office/powerpoint/2010/main" val="34051260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smtClean="0"/>
          </a:p>
        </p:txBody>
      </p:sp>
      <p:sp>
        <p:nvSpPr>
          <p:cNvPr id="3" name="Picture Placeholder 2"/>
          <p:cNvSpPr>
            <a:spLocks noGrp="1"/>
          </p:cNvSpPr>
          <p:nvPr>
            <p:ph type="pic" sz="quarter" idx="16"/>
          </p:nvPr>
        </p:nvSpPr>
        <p:spPr/>
      </p:sp>
      <p:sp>
        <p:nvSpPr>
          <p:cNvPr id="4" name="Title 3"/>
          <p:cNvSpPr>
            <a:spLocks noGrp="1"/>
          </p:cNvSpPr>
          <p:nvPr>
            <p:ph type="title"/>
          </p:nvPr>
        </p:nvSpPr>
        <p:spPr/>
        <p:txBody>
          <a:bodyPr/>
          <a:lstStyle/>
          <a:p>
            <a:r>
              <a:rPr lang="en-US" dirty="0" smtClean="0"/>
              <a:t>Only </a:t>
            </a:r>
            <a:r>
              <a:rPr lang="en-US" smtClean="0"/>
              <a:t>The Story Makes Data Matter</a:t>
            </a:r>
            <a:endParaRPr lang="en-US" dirty="0"/>
          </a:p>
        </p:txBody>
      </p:sp>
    </p:spTree>
    <p:extLst>
      <p:ext uri="{BB962C8B-B14F-4D97-AF65-F5344CB8AC3E}">
        <p14:creationId xmlns:p14="http://schemas.microsoft.com/office/powerpoint/2010/main" val="24094306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smtClean="0"/>
          </a:p>
        </p:txBody>
      </p:sp>
      <p:sp>
        <p:nvSpPr>
          <p:cNvPr id="4" name="Title 3"/>
          <p:cNvSpPr>
            <a:spLocks noGrp="1"/>
          </p:cNvSpPr>
          <p:nvPr>
            <p:ph type="title"/>
          </p:nvPr>
        </p:nvSpPr>
        <p:spPr/>
        <p:txBody>
          <a:bodyPr/>
          <a:lstStyle/>
          <a:p>
            <a:r>
              <a:rPr lang="en-US" dirty="0" smtClean="0"/>
              <a:t>Humans Are Visual</a:t>
            </a:r>
            <a:endParaRPr lang="en-US" dirty="0"/>
          </a:p>
        </p:txBody>
      </p:sp>
      <p:pic>
        <p:nvPicPr>
          <p:cNvPr id="5" name="Picture 4"/>
          <p:cNvPicPr>
            <a:picLocks noChangeAspect="1"/>
          </p:cNvPicPr>
          <p:nvPr/>
        </p:nvPicPr>
        <p:blipFill>
          <a:blip r:embed="rId2"/>
          <a:stretch>
            <a:fillRect/>
          </a:stretch>
        </p:blipFill>
        <p:spPr>
          <a:xfrm>
            <a:off x="5460806" y="1363662"/>
            <a:ext cx="6688315" cy="5410200"/>
          </a:xfrm>
          <a:prstGeom prst="rect">
            <a:avLst/>
          </a:prstGeom>
        </p:spPr>
      </p:pic>
      <p:sp>
        <p:nvSpPr>
          <p:cNvPr id="7" name="Text Placeholder 1"/>
          <p:cNvSpPr txBox="1">
            <a:spLocks/>
          </p:cNvSpPr>
          <p:nvPr/>
        </p:nvSpPr>
        <p:spPr>
          <a:xfrm>
            <a:off x="274638" y="1212850"/>
            <a:ext cx="11887200" cy="48013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Napkin Charts</a:t>
            </a:r>
          </a:p>
          <a:p>
            <a:pPr marL="0" indent="0">
              <a:buFont typeface="Arial" pitchFamily="34" charset="0"/>
              <a:buNone/>
            </a:pPr>
            <a:endParaRPr lang="en-US" dirty="0"/>
          </a:p>
          <a:p>
            <a:pPr marL="0" indent="0">
              <a:buFont typeface="Arial" pitchFamily="34" charset="0"/>
              <a:buNone/>
            </a:pPr>
            <a:r>
              <a:rPr lang="en-US" dirty="0" smtClean="0"/>
              <a:t>The </a:t>
            </a:r>
            <a:r>
              <a:rPr lang="en-US" dirty="0" err="1" smtClean="0"/>
              <a:t>Laffer</a:t>
            </a:r>
            <a:r>
              <a:rPr lang="en-US" dirty="0" smtClean="0"/>
              <a:t> Curve</a:t>
            </a:r>
          </a:p>
        </p:txBody>
      </p:sp>
    </p:spTree>
    <p:extLst>
      <p:ext uri="{BB962C8B-B14F-4D97-AF65-F5344CB8AC3E}">
        <p14:creationId xmlns:p14="http://schemas.microsoft.com/office/powerpoint/2010/main" val="1336166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Humans Are Visual</a:t>
            </a:r>
            <a:endParaRPr lang="en-US" dirty="0"/>
          </a:p>
        </p:txBody>
      </p:sp>
      <p:pic>
        <p:nvPicPr>
          <p:cNvPr id="1026" name="Picture 2" descr="663px-Neo-Laffer-Curve.svg_.png (663×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7" y="982662"/>
            <a:ext cx="6315075"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p:cNvSpPr txBox="1">
            <a:spLocks/>
          </p:cNvSpPr>
          <p:nvPr/>
        </p:nvSpPr>
        <p:spPr>
          <a:xfrm>
            <a:off x="274638" y="1212850"/>
            <a:ext cx="11887200" cy="480131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Napkin Charts</a:t>
            </a:r>
          </a:p>
          <a:p>
            <a:pPr marL="0" indent="0">
              <a:buFont typeface="Arial" pitchFamily="34" charset="0"/>
              <a:buNone/>
            </a:pPr>
            <a:endParaRPr lang="en-US" dirty="0"/>
          </a:p>
          <a:p>
            <a:pPr marL="0" indent="0">
              <a:buFont typeface="Arial" pitchFamily="34" charset="0"/>
              <a:buNone/>
            </a:pPr>
            <a:r>
              <a:rPr lang="en-US" dirty="0" smtClean="0"/>
              <a:t>The </a:t>
            </a:r>
            <a:r>
              <a:rPr lang="en-US" dirty="0" err="1" smtClean="0"/>
              <a:t>Laffer</a:t>
            </a:r>
            <a:r>
              <a:rPr lang="en-US" dirty="0" smtClean="0"/>
              <a:t> Curve</a:t>
            </a:r>
          </a:p>
        </p:txBody>
      </p:sp>
    </p:spTree>
    <p:extLst>
      <p:ext uri="{BB962C8B-B14F-4D97-AF65-F5344CB8AC3E}">
        <p14:creationId xmlns:p14="http://schemas.microsoft.com/office/powerpoint/2010/main" val="41001263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945191" y="1506538"/>
            <a:ext cx="6216650" cy="2447925"/>
          </a:xfrm>
        </p:spPr>
        <p:txBody>
          <a:bodyPr anchor="t"/>
          <a:lstStyle/>
          <a:p>
            <a:r>
              <a:rPr lang="en-US" dirty="0" smtClean="0"/>
              <a:t>Visuals can be simple or complex</a:t>
            </a:r>
          </a:p>
          <a:p>
            <a:endParaRPr lang="en-US" dirty="0"/>
          </a:p>
          <a:p>
            <a:r>
              <a:rPr lang="en-US" dirty="0" smtClean="0"/>
              <a:t>The value is in the story &amp; message</a:t>
            </a:r>
          </a:p>
        </p:txBody>
      </p:sp>
      <p:sp>
        <p:nvSpPr>
          <p:cNvPr id="4" name="Title 3"/>
          <p:cNvSpPr>
            <a:spLocks noGrp="1"/>
          </p:cNvSpPr>
          <p:nvPr>
            <p:ph type="title"/>
          </p:nvPr>
        </p:nvSpPr>
        <p:spPr/>
        <p:txBody>
          <a:bodyPr/>
          <a:lstStyle/>
          <a:p>
            <a:r>
              <a:rPr lang="en-US" dirty="0" smtClean="0"/>
              <a:t>Humans Are Visual</a:t>
            </a:r>
            <a:endParaRPr lang="en-US" dirty="0"/>
          </a:p>
        </p:txBody>
      </p:sp>
      <p:sp>
        <p:nvSpPr>
          <p:cNvPr id="5" name="Rectangle 4"/>
          <p:cNvSpPr/>
          <p:nvPr/>
        </p:nvSpPr>
        <p:spPr>
          <a:xfrm>
            <a:off x="5945191" y="5506635"/>
            <a:ext cx="6216650" cy="646331"/>
          </a:xfrm>
          <a:prstGeom prst="rect">
            <a:avLst/>
          </a:prstGeom>
        </p:spPr>
        <p:txBody>
          <a:bodyPr>
            <a:spAutoFit/>
          </a:bodyPr>
          <a:lstStyle/>
          <a:p>
            <a:r>
              <a:rPr lang="en-US" dirty="0" smtClean="0"/>
              <a:t>http://freebeacon.com/blog/explainer-if-you-dont-pay-your-bills-you-dont-get-stuff/</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7" y="1506538"/>
            <a:ext cx="5257800" cy="4646428"/>
          </a:xfrm>
          <a:prstGeom prst="rect">
            <a:avLst/>
          </a:prstGeom>
        </p:spPr>
      </p:pic>
    </p:spTree>
    <p:extLst>
      <p:ext uri="{BB962C8B-B14F-4D97-AF65-F5344CB8AC3E}">
        <p14:creationId xmlns:p14="http://schemas.microsoft.com/office/powerpoint/2010/main" val="34087298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7467599" cy="5823133"/>
          </a:xfrm>
        </p:spPr>
        <p:txBody>
          <a:bodyPr/>
          <a:lstStyle/>
          <a:p>
            <a:pPr marL="0" indent="0">
              <a:buNone/>
            </a:pPr>
            <a:r>
              <a:rPr lang="en-US" dirty="0" smtClean="0"/>
              <a:t>Authored </a:t>
            </a:r>
            <a:r>
              <a:rPr lang="en-US" dirty="0" smtClean="0"/>
              <a:t>dozens of data visualizations </a:t>
            </a:r>
          </a:p>
          <a:p>
            <a:pPr lvl="1"/>
            <a:r>
              <a:rPr lang="en-US" dirty="0" smtClean="0"/>
              <a:t>CNN, ABC News, Fox News, CSPAN, New York Times, The Atlantic, IEEE, IFTA, Ignite</a:t>
            </a:r>
          </a:p>
          <a:p>
            <a:pPr lvl="1"/>
            <a:r>
              <a:rPr lang="en-US" dirty="0" smtClean="0"/>
              <a:t>Presented on data visualization internationally</a:t>
            </a:r>
          </a:p>
          <a:p>
            <a:pPr lvl="1"/>
            <a:r>
              <a:rPr lang="en-US" dirty="0" smtClean="0"/>
              <a:t>Wrote the book on data visualization</a:t>
            </a:r>
          </a:p>
          <a:p>
            <a:pPr marL="342900" lvl="1" indent="0">
              <a:buNone/>
            </a:pPr>
            <a:endParaRPr lang="en-US" dirty="0" smtClean="0"/>
          </a:p>
          <a:p>
            <a:pPr marL="0" indent="0">
              <a:buNone/>
            </a:pPr>
            <a:r>
              <a:rPr lang="en-US" dirty="0" smtClean="0"/>
              <a:t>Microsoft Technical Educator</a:t>
            </a:r>
          </a:p>
          <a:p>
            <a:pPr lvl="1"/>
            <a:r>
              <a:rPr lang="en-US" dirty="0" smtClean="0"/>
              <a:t>Windows and Windows Phone</a:t>
            </a:r>
          </a:p>
          <a:p>
            <a:pPr lvl="1"/>
            <a:r>
              <a:rPr lang="en-US" dirty="0" smtClean="0"/>
              <a:t>Cross platform design and development</a:t>
            </a:r>
          </a:p>
          <a:p>
            <a:pPr lvl="1"/>
            <a:endParaRPr lang="en-US" dirty="0"/>
          </a:p>
          <a:p>
            <a:pPr marL="0" indent="0">
              <a:buNone/>
            </a:pPr>
            <a:endParaRPr lang="en-US" dirty="0" smtClean="0"/>
          </a:p>
        </p:txBody>
      </p:sp>
      <p:sp>
        <p:nvSpPr>
          <p:cNvPr id="4" name="Title 3"/>
          <p:cNvSpPr>
            <a:spLocks noGrp="1"/>
          </p:cNvSpPr>
          <p:nvPr>
            <p:ph type="title"/>
          </p:nvPr>
        </p:nvSpPr>
        <p:spPr/>
        <p:txBody>
          <a:bodyPr/>
          <a:lstStyle/>
          <a:p>
            <a:r>
              <a:rPr lang="en-US" dirty="0" smtClean="0"/>
              <a:t>Who Is This Loser?</a:t>
            </a:r>
            <a:endParaRPr lang="en-US" dirty="0"/>
          </a:p>
        </p:txBody>
      </p:sp>
      <p:pic>
        <p:nvPicPr>
          <p:cNvPr id="5" name="Picture 4"/>
          <p:cNvPicPr>
            <a:picLocks noChangeAspect="1"/>
          </p:cNvPicPr>
          <p:nvPr/>
        </p:nvPicPr>
        <p:blipFill>
          <a:blip r:embed="rId3"/>
          <a:stretch>
            <a:fillRect/>
          </a:stretch>
        </p:blipFill>
        <p:spPr>
          <a:xfrm>
            <a:off x="8809037" y="1363662"/>
            <a:ext cx="3467898" cy="4489451"/>
          </a:xfrm>
          <a:prstGeom prst="rect">
            <a:avLst/>
          </a:prstGeom>
        </p:spPr>
      </p:pic>
    </p:spTree>
    <p:extLst>
      <p:ext uri="{BB962C8B-B14F-4D97-AF65-F5344CB8AC3E}">
        <p14:creationId xmlns:p14="http://schemas.microsoft.com/office/powerpoint/2010/main" val="267464906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solidFill>
                  <a:schemeClr val="tx1">
                    <a:lumMod val="75000"/>
                  </a:schemeClr>
                </a:solidFill>
              </a:rPr>
              <a:t> </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t>The Visualization Artist</a:t>
            </a:r>
            <a:endParaRPr lang="en-US" dirty="0"/>
          </a:p>
        </p:txBody>
      </p:sp>
    </p:spTree>
    <p:extLst>
      <p:ext uri="{BB962C8B-B14F-4D97-AF65-F5344CB8AC3E}">
        <p14:creationId xmlns:p14="http://schemas.microsoft.com/office/powerpoint/2010/main" val="115681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pPr marL="0" indent="0">
              <a:buNone/>
            </a:pPr>
            <a:r>
              <a:rPr lang="en-US" dirty="0" smtClean="0"/>
              <a:t> </a:t>
            </a:r>
            <a:endParaRPr lang="en-US" dirty="0"/>
          </a:p>
        </p:txBody>
      </p:sp>
      <p:sp>
        <p:nvSpPr>
          <p:cNvPr id="4" name="Title 3"/>
          <p:cNvSpPr>
            <a:spLocks noGrp="1"/>
          </p:cNvSpPr>
          <p:nvPr>
            <p:ph type="title"/>
          </p:nvPr>
        </p:nvSpPr>
        <p:spPr/>
        <p:txBody>
          <a:bodyPr/>
          <a:lstStyle/>
          <a:p>
            <a:r>
              <a:rPr lang="en-US" dirty="0" smtClean="0"/>
              <a:t>Wrangling Data</a:t>
            </a:r>
            <a:endParaRPr lang="en-US" dirty="0"/>
          </a:p>
        </p:txBody>
      </p:sp>
      <p:sp>
        <p:nvSpPr>
          <p:cNvPr id="3" name="Rectangle 2"/>
          <p:cNvSpPr/>
          <p:nvPr/>
        </p:nvSpPr>
        <p:spPr bwMode="auto">
          <a:xfrm>
            <a:off x="503237" y="1439862"/>
            <a:ext cx="4267200" cy="5105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1440" tIns="91440" rIns="34294" bIns="34294" rtlCol="0" anchor="t" anchorCtr="0"/>
          <a:lstStyle/>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endParaRPr lang="en-US" sz="2800" dirty="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Find and collect data</a:t>
            </a: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Sort, filter, parse</a:t>
            </a:r>
          </a:p>
          <a:p>
            <a:pPr defTabSz="932406"/>
            <a:endParaRPr lang="en-US" sz="2800" dirty="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Select appropriate data for visualization</a:t>
            </a: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 </a:t>
            </a:r>
            <a:endParaRPr lang="en-US" sz="2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03237" y="1439862"/>
            <a:ext cx="4267200" cy="685800"/>
          </a:xfrm>
          <a:prstGeom prst="rect">
            <a:avLst/>
          </a:prstGeom>
          <a:solidFill>
            <a:srgbClr val="3E5FEA"/>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40" tIns="91440" rIns="34294" bIns="34294" rtlCol="0" anchor="ctr" anchorCtr="0"/>
          <a:lstStyle/>
          <a:p>
            <a:pPr algn="ctr" defTabSz="932406"/>
            <a:r>
              <a:rPr lang="en-US" sz="3600" dirty="0" smtClean="0">
                <a:gradFill>
                  <a:gsLst>
                    <a:gs pos="0">
                      <a:srgbClr val="FFFFFF"/>
                    </a:gs>
                    <a:gs pos="100000">
                      <a:srgbClr val="FFFFFF"/>
                    </a:gs>
                  </a:gsLst>
                  <a:lin ang="5400000" scaled="0"/>
                </a:gradFill>
                <a:ea typeface="Segoe UI" pitchFamily="34" charset="0"/>
                <a:cs typeface="Segoe UI" pitchFamily="34" charset="0"/>
              </a:rPr>
              <a:t>Abilities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751637" y="1439862"/>
            <a:ext cx="4572000" cy="51054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1440" tIns="91440" rIns="34294" bIns="34294" rtlCol="0" anchor="t" anchorCtr="0"/>
          <a:lstStyle/>
          <a:p>
            <a:pPr defTabSz="932406"/>
            <a:endParaRPr lang="en-US" sz="3200" dirty="0" smtClean="0">
              <a:gradFill>
                <a:gsLst>
                  <a:gs pos="0">
                    <a:srgbClr val="FFFFFF"/>
                  </a:gs>
                  <a:gs pos="100000">
                    <a:srgbClr val="FFFFFF"/>
                  </a:gs>
                </a:gsLst>
                <a:lin ang="5400000" scaled="0"/>
              </a:gradFill>
              <a:ea typeface="Segoe UI" pitchFamily="34" charset="0"/>
              <a:cs typeface="Segoe UI" pitchFamily="34" charset="0"/>
            </a:endParaRP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Manage data by hand (easy)</a:t>
            </a: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Manage data using Excel (medium)</a:t>
            </a: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Manage data programmatically using R, Python, databases (advanced)</a:t>
            </a:r>
          </a:p>
        </p:txBody>
      </p:sp>
      <p:sp>
        <p:nvSpPr>
          <p:cNvPr id="7" name="Rectangle 6"/>
          <p:cNvSpPr/>
          <p:nvPr/>
        </p:nvSpPr>
        <p:spPr bwMode="auto">
          <a:xfrm>
            <a:off x="6749272" y="1439862"/>
            <a:ext cx="4574365" cy="685800"/>
          </a:xfrm>
          <a:prstGeom prst="rect">
            <a:avLst/>
          </a:prstGeom>
          <a:solidFill>
            <a:srgbClr val="3E5FEA"/>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40" tIns="91440" rIns="34294" bIns="34294" rtlCol="0" anchor="ctr" anchorCtr="0"/>
          <a:lstStyle/>
          <a:p>
            <a:pPr algn="ctr" defTabSz="932406"/>
            <a:r>
              <a:rPr lang="en-US" sz="3600" dirty="0" smtClean="0">
                <a:gradFill>
                  <a:gsLst>
                    <a:gs pos="0">
                      <a:srgbClr val="FFFFFF"/>
                    </a:gs>
                    <a:gs pos="100000">
                      <a:srgbClr val="FFFFFF"/>
                    </a:gs>
                  </a:gsLst>
                  <a:lin ang="5400000" scaled="0"/>
                </a:gradFill>
                <a:ea typeface="Segoe UI" pitchFamily="34" charset="0"/>
                <a:cs typeface="Segoe UI" pitchFamily="34" charset="0"/>
              </a:rPr>
              <a:t>Tools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32795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pPr marL="0" indent="0">
              <a:buNone/>
            </a:pPr>
            <a:r>
              <a:rPr lang="en-US" dirty="0" smtClean="0"/>
              <a:t> </a:t>
            </a:r>
            <a:endParaRPr lang="en-US" dirty="0"/>
          </a:p>
        </p:txBody>
      </p:sp>
      <p:sp>
        <p:nvSpPr>
          <p:cNvPr id="4" name="Title 3"/>
          <p:cNvSpPr>
            <a:spLocks noGrp="1"/>
          </p:cNvSpPr>
          <p:nvPr>
            <p:ph type="title"/>
          </p:nvPr>
        </p:nvSpPr>
        <p:spPr/>
        <p:txBody>
          <a:bodyPr/>
          <a:lstStyle/>
          <a:p>
            <a:r>
              <a:rPr lang="en-US" dirty="0" smtClean="0"/>
              <a:t>Designing Data</a:t>
            </a:r>
            <a:endParaRPr lang="en-US" dirty="0"/>
          </a:p>
        </p:txBody>
      </p:sp>
      <p:sp>
        <p:nvSpPr>
          <p:cNvPr id="3" name="Rectangle 2"/>
          <p:cNvSpPr/>
          <p:nvPr/>
        </p:nvSpPr>
        <p:spPr bwMode="auto">
          <a:xfrm>
            <a:off x="503237" y="1439862"/>
            <a:ext cx="4267200" cy="5105400"/>
          </a:xfrm>
          <a:prstGeom prst="rect">
            <a:avLst/>
          </a:prstGeom>
          <a:solidFill>
            <a:srgbClr val="B4A0FF"/>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1440" tIns="91440" rIns="34294" bIns="34294" rtlCol="0" anchor="t" anchorCtr="0"/>
          <a:lstStyle/>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endParaRPr lang="en-US" sz="2800" dirty="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Layout / placement of data visuals</a:t>
            </a:r>
          </a:p>
          <a:p>
            <a:pPr defTabSz="932406"/>
            <a:endParaRPr lang="en-US" sz="2800" dirty="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Color theory, selection</a:t>
            </a:r>
          </a:p>
          <a:p>
            <a:pPr defTabSz="932406"/>
            <a:endParaRPr lang="en-US" sz="2800" dirty="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Typography </a:t>
            </a:r>
            <a:endParaRPr lang="en-US" sz="2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03237" y="1439862"/>
            <a:ext cx="4267200" cy="685800"/>
          </a:xfrm>
          <a:prstGeom prst="rect">
            <a:avLst/>
          </a:prstGeom>
          <a:solidFill>
            <a:srgbClr val="5C2D91"/>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40" tIns="91440" rIns="34294" bIns="34294" rtlCol="0" anchor="ctr" anchorCtr="0"/>
          <a:lstStyle/>
          <a:p>
            <a:pPr algn="ctr" defTabSz="932406"/>
            <a:r>
              <a:rPr lang="en-US" sz="3600" dirty="0" smtClean="0">
                <a:gradFill>
                  <a:gsLst>
                    <a:gs pos="0">
                      <a:srgbClr val="FFFFFF"/>
                    </a:gs>
                    <a:gs pos="100000">
                      <a:srgbClr val="FFFFFF"/>
                    </a:gs>
                  </a:gsLst>
                  <a:lin ang="5400000" scaled="0"/>
                </a:gradFill>
                <a:ea typeface="Segoe UI" pitchFamily="34" charset="0"/>
                <a:cs typeface="Segoe UI" pitchFamily="34" charset="0"/>
              </a:rPr>
              <a:t>Abilities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751637" y="1439862"/>
            <a:ext cx="4572000" cy="5105400"/>
          </a:xfrm>
          <a:prstGeom prst="rect">
            <a:avLst/>
          </a:prstGeom>
          <a:solidFill>
            <a:srgbClr val="B4A0FF"/>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1440" tIns="91440" rIns="34294" bIns="34294" rtlCol="0" anchor="t" anchorCtr="0"/>
          <a:lstStyle/>
          <a:p>
            <a:pPr defTabSz="932406"/>
            <a:endParaRPr lang="en-US" sz="3200" dirty="0" smtClean="0">
              <a:gradFill>
                <a:gsLst>
                  <a:gs pos="0">
                    <a:srgbClr val="FFFFFF"/>
                  </a:gs>
                  <a:gs pos="100000">
                    <a:srgbClr val="FFFFFF"/>
                  </a:gs>
                </a:gsLst>
                <a:lin ang="5400000" scaled="0"/>
              </a:gradFill>
              <a:ea typeface="Segoe UI" pitchFamily="34" charset="0"/>
              <a:cs typeface="Segoe UI" pitchFamily="34" charset="0"/>
            </a:endParaRP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a:gradFill>
                  <a:gsLst>
                    <a:gs pos="0">
                      <a:srgbClr val="FFFFFF"/>
                    </a:gs>
                    <a:gs pos="100000">
                      <a:srgbClr val="FFFFFF"/>
                    </a:gs>
                  </a:gsLst>
                  <a:lin ang="5400000" scaled="0"/>
                </a:gradFill>
                <a:ea typeface="Segoe UI" pitchFamily="34" charset="0"/>
                <a:cs typeface="Segoe UI" pitchFamily="34" charset="0"/>
              </a:rPr>
              <a:t>A</a:t>
            </a:r>
            <a:r>
              <a:rPr lang="en-US" sz="2800" dirty="0" smtClean="0">
                <a:gradFill>
                  <a:gsLst>
                    <a:gs pos="0">
                      <a:srgbClr val="FFFFFF"/>
                    </a:gs>
                    <a:gs pos="100000">
                      <a:srgbClr val="FFFFFF"/>
                    </a:gs>
                  </a:gsLst>
                  <a:lin ang="5400000" scaled="0"/>
                </a:gradFill>
                <a:ea typeface="Segoe UI" pitchFamily="34" charset="0"/>
                <a:cs typeface="Segoe UI" pitchFamily="34" charset="0"/>
              </a:rPr>
              <a:t>utomated charting (easy)</a:t>
            </a: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Custom charting redesigned in imaging software such as Photoshop</a:t>
            </a:r>
            <a:r>
              <a:rPr lang="en-US" sz="2800" dirty="0">
                <a:gradFill>
                  <a:gsLst>
                    <a:gs pos="0">
                      <a:srgbClr val="FFFFFF"/>
                    </a:gs>
                    <a:gs pos="100000">
                      <a:srgbClr val="FFFFFF"/>
                    </a:gs>
                  </a:gsLst>
                  <a:lin ang="5400000" scaled="0"/>
                </a:gradFill>
                <a:ea typeface="Segoe UI" pitchFamily="34" charset="0"/>
                <a:cs typeface="Segoe UI" pitchFamily="34" charset="0"/>
              </a:rPr>
              <a:t> </a:t>
            </a:r>
            <a:r>
              <a:rPr lang="en-US" sz="2800" dirty="0" smtClean="0">
                <a:gradFill>
                  <a:gsLst>
                    <a:gs pos="0">
                      <a:srgbClr val="FFFFFF"/>
                    </a:gs>
                    <a:gs pos="100000">
                      <a:srgbClr val="FFFFFF"/>
                    </a:gs>
                  </a:gsLst>
                  <a:lin ang="5400000" scaled="0"/>
                </a:gradFill>
                <a:ea typeface="Segoe UI" pitchFamily="34" charset="0"/>
                <a:cs typeface="Segoe UI" pitchFamily="34" charset="0"/>
              </a:rPr>
              <a:t>(medium)</a:t>
            </a: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Custom programmatic visuals (hard)</a:t>
            </a:r>
          </a:p>
        </p:txBody>
      </p:sp>
      <p:sp>
        <p:nvSpPr>
          <p:cNvPr id="7" name="Rectangle 6"/>
          <p:cNvSpPr/>
          <p:nvPr/>
        </p:nvSpPr>
        <p:spPr bwMode="auto">
          <a:xfrm>
            <a:off x="6749272" y="1439862"/>
            <a:ext cx="4574365" cy="685800"/>
          </a:xfrm>
          <a:prstGeom prst="rect">
            <a:avLst/>
          </a:prstGeom>
          <a:solidFill>
            <a:srgbClr val="5C2D91"/>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40" tIns="91440" rIns="34294" bIns="34294" rtlCol="0" anchor="ctr" anchorCtr="0"/>
          <a:lstStyle/>
          <a:p>
            <a:pPr algn="ctr" defTabSz="932406"/>
            <a:r>
              <a:rPr lang="en-US" sz="3600" dirty="0" smtClean="0">
                <a:gradFill>
                  <a:gsLst>
                    <a:gs pos="0">
                      <a:srgbClr val="FFFFFF"/>
                    </a:gs>
                    <a:gs pos="100000">
                      <a:srgbClr val="FFFFFF"/>
                    </a:gs>
                  </a:gsLst>
                  <a:lin ang="5400000" scaled="0"/>
                </a:gradFill>
                <a:ea typeface="Segoe UI" pitchFamily="34" charset="0"/>
                <a:cs typeface="Segoe UI" pitchFamily="34" charset="0"/>
              </a:rPr>
              <a:t>Tools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730303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pPr marL="0" indent="0">
              <a:buNone/>
            </a:pPr>
            <a:r>
              <a:rPr lang="en-US" dirty="0" smtClean="0"/>
              <a:t> </a:t>
            </a:r>
            <a:endParaRPr lang="en-US" dirty="0"/>
          </a:p>
        </p:txBody>
      </p:sp>
      <p:sp>
        <p:nvSpPr>
          <p:cNvPr id="4" name="Title 3"/>
          <p:cNvSpPr>
            <a:spLocks noGrp="1"/>
          </p:cNvSpPr>
          <p:nvPr>
            <p:ph type="title"/>
          </p:nvPr>
        </p:nvSpPr>
        <p:spPr/>
        <p:txBody>
          <a:bodyPr/>
          <a:lstStyle/>
          <a:p>
            <a:r>
              <a:rPr lang="en-US" dirty="0" smtClean="0"/>
              <a:t>Communicating Data</a:t>
            </a:r>
            <a:endParaRPr lang="en-US" dirty="0"/>
          </a:p>
        </p:txBody>
      </p:sp>
      <p:sp>
        <p:nvSpPr>
          <p:cNvPr id="3" name="Rectangle 2"/>
          <p:cNvSpPr/>
          <p:nvPr/>
        </p:nvSpPr>
        <p:spPr bwMode="auto">
          <a:xfrm>
            <a:off x="503237" y="1439862"/>
            <a:ext cx="4267200" cy="5105400"/>
          </a:xfrm>
          <a:prstGeom prst="rect">
            <a:avLst/>
          </a:prstGeom>
          <a:solidFill>
            <a:srgbClr val="2FAB44"/>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1440" tIns="91440" rIns="34294" bIns="34294" rtlCol="0" anchor="t" anchorCtr="0"/>
          <a:lstStyle/>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endParaRPr lang="en-US" sz="2800" dirty="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Connect the appropriate data to a story</a:t>
            </a:r>
          </a:p>
          <a:p>
            <a:pPr defTabSz="932406"/>
            <a:endParaRPr lang="en-US" sz="2800" dirty="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Set up problem in a short, memorable manner</a:t>
            </a:r>
          </a:p>
          <a:p>
            <a:pPr defTabSz="932406"/>
            <a:endParaRPr lang="en-US" sz="2800" dirty="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Select visualization style to best communicate data</a:t>
            </a:r>
            <a:endParaRPr lang="en-US" sz="2800" dirty="0">
              <a:gradFill>
                <a:gsLst>
                  <a:gs pos="0">
                    <a:srgbClr val="FFFFFF"/>
                  </a:gs>
                  <a:gs pos="100000">
                    <a:srgbClr val="FFFFFF"/>
                  </a:gs>
                </a:gsLst>
                <a:lin ang="5400000" scaled="0"/>
              </a:gradFill>
              <a:ea typeface="Segoe UI" pitchFamily="34" charset="0"/>
              <a:cs typeface="Segoe UI" pitchFamily="34" charset="0"/>
            </a:endParaRPr>
          </a:p>
          <a:p>
            <a:pPr defTabSz="932406"/>
            <a:endParaRPr lang="en-US" sz="2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03237" y="1439862"/>
            <a:ext cx="4267200" cy="685800"/>
          </a:xfrm>
          <a:prstGeom prst="rect">
            <a:avLst/>
          </a:prstGeom>
          <a:solidFill>
            <a:srgbClr val="004B1C"/>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40" tIns="91440" rIns="34294" bIns="34294" rtlCol="0" anchor="ctr" anchorCtr="0"/>
          <a:lstStyle/>
          <a:p>
            <a:pPr algn="ctr" defTabSz="932406"/>
            <a:r>
              <a:rPr lang="en-US" sz="3600" dirty="0" smtClean="0">
                <a:gradFill>
                  <a:gsLst>
                    <a:gs pos="0">
                      <a:srgbClr val="FFFFFF"/>
                    </a:gs>
                    <a:gs pos="100000">
                      <a:srgbClr val="FFFFFF"/>
                    </a:gs>
                  </a:gsLst>
                  <a:lin ang="5400000" scaled="0"/>
                </a:gradFill>
                <a:ea typeface="Segoe UI" pitchFamily="34" charset="0"/>
                <a:cs typeface="Segoe UI" pitchFamily="34" charset="0"/>
              </a:rPr>
              <a:t>Abilities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6751637" y="1439862"/>
            <a:ext cx="4572000" cy="5105400"/>
          </a:xfrm>
          <a:prstGeom prst="rect">
            <a:avLst/>
          </a:prstGeom>
          <a:solidFill>
            <a:srgbClr val="2FAB44"/>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lIns="91440" tIns="91440" rIns="34294" bIns="34294" rtlCol="0" anchor="t" anchorCtr="0"/>
          <a:lstStyle/>
          <a:p>
            <a:pPr defTabSz="932406"/>
            <a:endParaRPr lang="en-US" sz="3200" dirty="0" smtClean="0">
              <a:gradFill>
                <a:gsLst>
                  <a:gs pos="0">
                    <a:srgbClr val="FFFFFF"/>
                  </a:gs>
                  <a:gs pos="100000">
                    <a:srgbClr val="FFFFFF"/>
                  </a:gs>
                </a:gsLst>
                <a:lin ang="5400000" scaled="0"/>
              </a:gradFill>
              <a:ea typeface="Segoe UI" pitchFamily="34" charset="0"/>
              <a:cs typeface="Segoe UI" pitchFamily="34" charset="0"/>
            </a:endParaRP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a:gradFill>
                  <a:gsLst>
                    <a:gs pos="0">
                      <a:srgbClr val="FFFFFF"/>
                    </a:gs>
                    <a:gs pos="100000">
                      <a:srgbClr val="FFFFFF"/>
                    </a:gs>
                  </a:gsLst>
                  <a:lin ang="5400000" scaled="0"/>
                </a:gradFill>
                <a:ea typeface="Segoe UI" pitchFamily="34" charset="0"/>
                <a:cs typeface="Segoe UI" pitchFamily="34" charset="0"/>
              </a:rPr>
              <a:t>A</a:t>
            </a:r>
            <a:r>
              <a:rPr lang="en-US" sz="2800" dirty="0" smtClean="0">
                <a:gradFill>
                  <a:gsLst>
                    <a:gs pos="0">
                      <a:srgbClr val="FFFFFF"/>
                    </a:gs>
                    <a:gs pos="100000">
                      <a:srgbClr val="FFFFFF"/>
                    </a:gs>
                  </a:gsLst>
                  <a:lin ang="5400000" scaled="0"/>
                </a:gradFill>
                <a:ea typeface="Segoe UI" pitchFamily="34" charset="0"/>
                <a:cs typeface="Segoe UI" pitchFamily="34" charset="0"/>
              </a:rPr>
              <a:t>utomated charting (easy)</a:t>
            </a: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Custom charting redesigned in imaging software such as Photoshop</a:t>
            </a:r>
            <a:r>
              <a:rPr lang="en-US" sz="2800" dirty="0">
                <a:gradFill>
                  <a:gsLst>
                    <a:gs pos="0">
                      <a:srgbClr val="FFFFFF"/>
                    </a:gs>
                    <a:gs pos="100000">
                      <a:srgbClr val="FFFFFF"/>
                    </a:gs>
                  </a:gsLst>
                  <a:lin ang="5400000" scaled="0"/>
                </a:gradFill>
                <a:ea typeface="Segoe UI" pitchFamily="34" charset="0"/>
                <a:cs typeface="Segoe UI" pitchFamily="34" charset="0"/>
              </a:rPr>
              <a:t> </a:t>
            </a:r>
            <a:r>
              <a:rPr lang="en-US" sz="2800" dirty="0" smtClean="0">
                <a:gradFill>
                  <a:gsLst>
                    <a:gs pos="0">
                      <a:srgbClr val="FFFFFF"/>
                    </a:gs>
                    <a:gs pos="100000">
                      <a:srgbClr val="FFFFFF"/>
                    </a:gs>
                  </a:gsLst>
                  <a:lin ang="5400000" scaled="0"/>
                </a:gradFill>
                <a:ea typeface="Segoe UI" pitchFamily="34" charset="0"/>
                <a:cs typeface="Segoe UI" pitchFamily="34" charset="0"/>
              </a:rPr>
              <a:t>(medium)</a:t>
            </a:r>
          </a:p>
          <a:p>
            <a:pPr defTabSz="932406"/>
            <a:endParaRPr lang="en-US" sz="2800" dirty="0" smtClean="0">
              <a:gradFill>
                <a:gsLst>
                  <a:gs pos="0">
                    <a:srgbClr val="FFFFFF"/>
                  </a:gs>
                  <a:gs pos="100000">
                    <a:srgbClr val="FFFFFF"/>
                  </a:gs>
                </a:gsLst>
                <a:lin ang="5400000" scaled="0"/>
              </a:gradFill>
              <a:ea typeface="Segoe UI" pitchFamily="34" charset="0"/>
              <a:cs typeface="Segoe UI" pitchFamily="34" charset="0"/>
            </a:endParaRPr>
          </a:p>
          <a:p>
            <a:pPr defTabSz="932406"/>
            <a:r>
              <a:rPr lang="en-US" sz="2800" dirty="0" smtClean="0">
                <a:gradFill>
                  <a:gsLst>
                    <a:gs pos="0">
                      <a:srgbClr val="FFFFFF"/>
                    </a:gs>
                    <a:gs pos="100000">
                      <a:srgbClr val="FFFFFF"/>
                    </a:gs>
                  </a:gsLst>
                  <a:lin ang="5400000" scaled="0"/>
                </a:gradFill>
                <a:ea typeface="Segoe UI" pitchFamily="34" charset="0"/>
                <a:cs typeface="Segoe UI" pitchFamily="34" charset="0"/>
              </a:rPr>
              <a:t>Custom programmatic visuals (hard)</a:t>
            </a:r>
          </a:p>
        </p:txBody>
      </p:sp>
      <p:sp>
        <p:nvSpPr>
          <p:cNvPr id="7" name="Rectangle 6"/>
          <p:cNvSpPr/>
          <p:nvPr/>
        </p:nvSpPr>
        <p:spPr bwMode="auto">
          <a:xfrm>
            <a:off x="6749272" y="1439862"/>
            <a:ext cx="4574365" cy="685800"/>
          </a:xfrm>
          <a:prstGeom prst="rect">
            <a:avLst/>
          </a:prstGeom>
          <a:solidFill>
            <a:srgbClr val="004B1C"/>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40" tIns="91440" rIns="34294" bIns="34294" rtlCol="0" anchor="ctr" anchorCtr="0"/>
          <a:lstStyle/>
          <a:p>
            <a:pPr algn="ctr" defTabSz="932406"/>
            <a:r>
              <a:rPr lang="en-US" sz="3600" dirty="0" smtClean="0">
                <a:gradFill>
                  <a:gsLst>
                    <a:gs pos="0">
                      <a:srgbClr val="FFFFFF"/>
                    </a:gs>
                    <a:gs pos="100000">
                      <a:srgbClr val="FFFFFF"/>
                    </a:gs>
                  </a:gsLst>
                  <a:lin ang="5400000" scaled="0"/>
                </a:gradFill>
                <a:ea typeface="Segoe UI" pitchFamily="34" charset="0"/>
                <a:cs typeface="Segoe UI" pitchFamily="34" charset="0"/>
              </a:rPr>
              <a:t>Tools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4117026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738664"/>
          </a:xfrm>
        </p:spPr>
        <p:txBody>
          <a:bodyPr/>
          <a:lstStyle/>
          <a:p>
            <a:pPr marL="0" indent="0">
              <a:buNone/>
            </a:pPr>
            <a:r>
              <a:rPr lang="en-US" dirty="0" smtClean="0"/>
              <a:t> </a:t>
            </a:r>
          </a:p>
        </p:txBody>
      </p:sp>
      <p:sp>
        <p:nvSpPr>
          <p:cNvPr id="4" name="Title 3"/>
          <p:cNvSpPr>
            <a:spLocks noGrp="1"/>
          </p:cNvSpPr>
          <p:nvPr>
            <p:ph type="title"/>
          </p:nvPr>
        </p:nvSpPr>
        <p:spPr/>
        <p:txBody>
          <a:bodyPr/>
          <a:lstStyle/>
          <a:p>
            <a:r>
              <a:rPr lang="en-US" dirty="0" smtClean="0"/>
              <a:t>Where are you? </a:t>
            </a:r>
            <a:endParaRPr lang="en-US" dirty="0"/>
          </a:p>
        </p:txBody>
      </p:sp>
      <p:sp>
        <p:nvSpPr>
          <p:cNvPr id="5" name="Text Placeholder 1"/>
          <p:cNvSpPr txBox="1">
            <a:spLocks/>
          </p:cNvSpPr>
          <p:nvPr/>
        </p:nvSpPr>
        <p:spPr>
          <a:xfrm>
            <a:off x="3753929" y="957606"/>
            <a:ext cx="4343399"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mtClean="0"/>
              <a:t>Design</a:t>
            </a:r>
            <a:endParaRPr lang="en-US" dirty="0"/>
          </a:p>
        </p:txBody>
      </p:sp>
      <p:sp>
        <p:nvSpPr>
          <p:cNvPr id="6" name="Isosceles Triangle 5"/>
          <p:cNvSpPr/>
          <p:nvPr/>
        </p:nvSpPr>
        <p:spPr bwMode="auto">
          <a:xfrm>
            <a:off x="3627437" y="1744662"/>
            <a:ext cx="4596384" cy="3962400"/>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1"/>
          <p:cNvSpPr txBox="1">
            <a:spLocks/>
          </p:cNvSpPr>
          <p:nvPr/>
        </p:nvSpPr>
        <p:spPr>
          <a:xfrm>
            <a:off x="1455737" y="5755454"/>
            <a:ext cx="4343399"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Communication</a:t>
            </a:r>
            <a:endParaRPr lang="en-US" dirty="0"/>
          </a:p>
        </p:txBody>
      </p:sp>
      <p:sp>
        <p:nvSpPr>
          <p:cNvPr id="8" name="Text Placeholder 1"/>
          <p:cNvSpPr txBox="1">
            <a:spLocks/>
          </p:cNvSpPr>
          <p:nvPr/>
        </p:nvSpPr>
        <p:spPr>
          <a:xfrm>
            <a:off x="6052121" y="5755454"/>
            <a:ext cx="4343399"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t>Technical</a:t>
            </a:r>
            <a:endParaRPr lang="en-US" dirty="0"/>
          </a:p>
        </p:txBody>
      </p:sp>
    </p:spTree>
    <p:extLst>
      <p:ext uri="{BB962C8B-B14F-4D97-AF65-F5344CB8AC3E}">
        <p14:creationId xmlns:p14="http://schemas.microsoft.com/office/powerpoint/2010/main" val="226437409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39869"/>
          </a:xfrm>
        </p:spPr>
        <p:txBody>
          <a:bodyPr/>
          <a:lstStyle/>
          <a:p>
            <a:pPr marL="0" indent="0">
              <a:buNone/>
            </a:pPr>
            <a:endParaRPr lang="en-US" dirty="0" smtClean="0"/>
          </a:p>
          <a:p>
            <a:pPr marL="0" indent="0">
              <a:buNone/>
            </a:pPr>
            <a:r>
              <a:rPr lang="en-US" sz="3600" dirty="0" smtClean="0"/>
              <a:t>You will be making charts (data wrangler)</a:t>
            </a:r>
            <a:endParaRPr lang="en-US" sz="3600" dirty="0"/>
          </a:p>
          <a:p>
            <a:pPr marL="0" indent="0">
              <a:buNone/>
            </a:pPr>
            <a:endParaRPr lang="en-US" sz="3600" dirty="0" smtClean="0"/>
          </a:p>
          <a:p>
            <a:pPr marL="0" indent="0">
              <a:buNone/>
            </a:pPr>
            <a:r>
              <a:rPr lang="en-US" sz="3600" dirty="0" smtClean="0"/>
              <a:t>You will turn those charts into visualizations (designer)</a:t>
            </a:r>
          </a:p>
          <a:p>
            <a:pPr marL="0" indent="0">
              <a:buNone/>
            </a:pPr>
            <a:endParaRPr lang="en-US" sz="3600" dirty="0"/>
          </a:p>
          <a:p>
            <a:pPr marL="0" indent="0">
              <a:buNone/>
            </a:pPr>
            <a:r>
              <a:rPr lang="en-US" sz="3600" dirty="0" smtClean="0"/>
              <a:t>You will tell stories with those visualization (communicator)</a:t>
            </a:r>
          </a:p>
          <a:p>
            <a:pPr marL="0" indent="0">
              <a:buNone/>
            </a:pPr>
            <a:endParaRPr lang="en-US" dirty="0"/>
          </a:p>
          <a:p>
            <a:pPr marL="0" indent="0">
              <a:buNone/>
            </a:pPr>
            <a:endParaRPr lang="en-US" dirty="0" smtClean="0"/>
          </a:p>
        </p:txBody>
      </p:sp>
      <p:sp>
        <p:nvSpPr>
          <p:cNvPr id="4" name="Title 3"/>
          <p:cNvSpPr>
            <a:spLocks noGrp="1"/>
          </p:cNvSpPr>
          <p:nvPr>
            <p:ph type="title"/>
          </p:nvPr>
        </p:nvSpPr>
        <p:spPr/>
        <p:txBody>
          <a:bodyPr/>
          <a:lstStyle/>
          <a:p>
            <a:r>
              <a:rPr lang="en-US" dirty="0" smtClean="0"/>
              <a:t>By The End </a:t>
            </a:r>
            <a:endParaRPr lang="en-US" dirty="0"/>
          </a:p>
        </p:txBody>
      </p:sp>
    </p:spTree>
    <p:extLst>
      <p:ext uri="{BB962C8B-B14F-4D97-AF65-F5344CB8AC3E}">
        <p14:creationId xmlns:p14="http://schemas.microsoft.com/office/powerpoint/2010/main" val="36311567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39869"/>
          </a:xfrm>
        </p:spPr>
        <p:txBody>
          <a:bodyPr/>
          <a:lstStyle/>
          <a:p>
            <a:pPr marL="0" indent="0">
              <a:buNone/>
            </a:pPr>
            <a:endParaRPr lang="en-US" dirty="0" smtClean="0"/>
          </a:p>
          <a:p>
            <a:pPr marL="0" indent="0">
              <a:buNone/>
            </a:pPr>
            <a:r>
              <a:rPr lang="en-US" sz="3600" dirty="0" smtClean="0"/>
              <a:t>You will be making charts (data wrangler)</a:t>
            </a:r>
            <a:endParaRPr lang="en-US" sz="3600" dirty="0"/>
          </a:p>
          <a:p>
            <a:pPr marL="0" indent="0">
              <a:buNone/>
            </a:pPr>
            <a:endParaRPr lang="en-US" sz="3600" dirty="0" smtClean="0"/>
          </a:p>
          <a:p>
            <a:pPr marL="0" indent="0">
              <a:buNone/>
            </a:pPr>
            <a:r>
              <a:rPr lang="en-US" sz="3600" dirty="0" smtClean="0"/>
              <a:t>You will turn those charts into visualizations (designer)</a:t>
            </a:r>
          </a:p>
          <a:p>
            <a:pPr marL="0" indent="0">
              <a:buNone/>
            </a:pPr>
            <a:endParaRPr lang="en-US" sz="3600" dirty="0"/>
          </a:p>
          <a:p>
            <a:pPr marL="0" indent="0">
              <a:buNone/>
            </a:pPr>
            <a:r>
              <a:rPr lang="en-US" sz="3600" dirty="0" smtClean="0"/>
              <a:t>You will tell stories with those visualization (communicator)</a:t>
            </a:r>
          </a:p>
          <a:p>
            <a:pPr marL="0" indent="0">
              <a:buNone/>
            </a:pPr>
            <a:endParaRPr lang="en-US" dirty="0"/>
          </a:p>
          <a:p>
            <a:pPr marL="0" indent="0">
              <a:buNone/>
            </a:pPr>
            <a:endParaRPr lang="en-US" dirty="0" smtClean="0"/>
          </a:p>
        </p:txBody>
      </p:sp>
      <p:sp>
        <p:nvSpPr>
          <p:cNvPr id="4" name="Title 3"/>
          <p:cNvSpPr>
            <a:spLocks noGrp="1"/>
          </p:cNvSpPr>
          <p:nvPr>
            <p:ph type="title"/>
          </p:nvPr>
        </p:nvSpPr>
        <p:spPr/>
        <p:txBody>
          <a:bodyPr/>
          <a:lstStyle/>
          <a:p>
            <a:r>
              <a:rPr lang="en-US" dirty="0" smtClean="0"/>
              <a:t>Beware Young </a:t>
            </a:r>
            <a:r>
              <a:rPr lang="en-US" dirty="0" err="1" smtClean="0"/>
              <a:t>Padawan</a:t>
            </a:r>
            <a:r>
              <a:rPr lang="en-US" smtClean="0"/>
              <a:t> </a:t>
            </a:r>
            <a:endParaRPr lang="en-US" dirty="0"/>
          </a:p>
        </p:txBody>
      </p:sp>
    </p:spTree>
    <p:extLst>
      <p:ext uri="{BB962C8B-B14F-4D97-AF65-F5344CB8AC3E}">
        <p14:creationId xmlns:p14="http://schemas.microsoft.com/office/powerpoint/2010/main" val="15185726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solidFill>
                  <a:schemeClr val="tx1">
                    <a:lumMod val="75000"/>
                  </a:schemeClr>
                </a:solidFill>
              </a:rPr>
              <a:t> </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t>Basic Algorithms </a:t>
            </a:r>
            <a:endParaRPr lang="en-US" dirty="0"/>
          </a:p>
        </p:txBody>
      </p:sp>
    </p:spTree>
    <p:extLst>
      <p:ext uri="{BB962C8B-B14F-4D97-AF65-F5344CB8AC3E}">
        <p14:creationId xmlns:p14="http://schemas.microsoft.com/office/powerpoint/2010/main" val="403012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2354262"/>
            <a:ext cx="7315203" cy="2133599"/>
          </a:xfrm>
        </p:spPr>
        <p:txBody>
          <a:bodyPr/>
          <a:lstStyle/>
          <a:p>
            <a:pPr algn="ctr"/>
            <a:r>
              <a:rPr lang="en-US" sz="4800" dirty="0" smtClean="0">
                <a:solidFill>
                  <a:schemeClr val="tx1">
                    <a:lumMod val="75000"/>
                  </a:schemeClr>
                </a:solidFill>
                <a:latin typeface="Segoe WP Semibold" panose="020B0702040204020203" pitchFamily="34" charset="0"/>
                <a:cs typeface="Segoe WP Semibold" panose="020B0702040204020203" pitchFamily="34" charset="0"/>
              </a:rPr>
              <a:t> NO DON’T LEAVE!</a:t>
            </a:r>
          </a:p>
          <a:p>
            <a:pPr algn="ctr"/>
            <a:r>
              <a:rPr lang="en-US" sz="2000" dirty="0" smtClean="0">
                <a:solidFill>
                  <a:schemeClr val="tx1">
                    <a:lumMod val="75000"/>
                  </a:schemeClr>
                </a:solidFill>
                <a:latin typeface="Segoe WP Semibold" panose="020B0702040204020203" pitchFamily="34" charset="0"/>
                <a:cs typeface="Segoe WP Semibold" panose="020B0702040204020203" pitchFamily="34" charset="0"/>
              </a:rPr>
              <a:t>(there will be helpers)</a:t>
            </a:r>
            <a:endParaRPr lang="en-US" sz="2000" dirty="0">
              <a:solidFill>
                <a:schemeClr val="tx1">
                  <a:lumMod val="75000"/>
                </a:schemeClr>
              </a:solidFill>
              <a:latin typeface="Segoe WP Semibold" panose="020B0702040204020203" pitchFamily="34" charset="0"/>
              <a:cs typeface="Segoe WP Semibold" panose="020B0702040204020203" pitchFamily="34" charset="0"/>
            </a:endParaRPr>
          </a:p>
        </p:txBody>
      </p:sp>
      <p:sp>
        <p:nvSpPr>
          <p:cNvPr id="5" name="Title 4"/>
          <p:cNvSpPr>
            <a:spLocks noGrp="1"/>
          </p:cNvSpPr>
          <p:nvPr>
            <p:ph type="ctrTitle"/>
          </p:nvPr>
        </p:nvSpPr>
        <p:spPr/>
        <p:txBody>
          <a:bodyPr/>
          <a:lstStyle/>
          <a:p>
            <a:r>
              <a:rPr lang="en-US" dirty="0" smtClean="0"/>
              <a:t>Basic Algorithms </a:t>
            </a:r>
            <a:endParaRPr lang="en-US" dirty="0"/>
          </a:p>
        </p:txBody>
      </p:sp>
    </p:spTree>
    <p:extLst>
      <p:ext uri="{BB962C8B-B14F-4D97-AF65-F5344CB8AC3E}">
        <p14:creationId xmlns:p14="http://schemas.microsoft.com/office/powerpoint/2010/main" val="247134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329595"/>
          </a:xfrm>
        </p:spPr>
        <p:txBody>
          <a:bodyPr/>
          <a:lstStyle/>
          <a:p>
            <a:endParaRPr lang="en-US" dirty="0" smtClean="0"/>
          </a:p>
          <a:p>
            <a:pPr marL="0" indent="0">
              <a:buNone/>
            </a:pPr>
            <a:endParaRPr lang="en-US" dirty="0"/>
          </a:p>
          <a:p>
            <a:pPr marL="0" indent="0">
              <a:buNone/>
            </a:pPr>
            <a:endParaRPr lang="en-US" dirty="0" smtClean="0"/>
          </a:p>
        </p:txBody>
      </p:sp>
      <p:sp>
        <p:nvSpPr>
          <p:cNvPr id="5" name="Title 4"/>
          <p:cNvSpPr>
            <a:spLocks noGrp="1"/>
          </p:cNvSpPr>
          <p:nvPr>
            <p:ph type="title"/>
          </p:nvPr>
        </p:nvSpPr>
        <p:spPr/>
        <p:txBody>
          <a:bodyPr/>
          <a:lstStyle/>
          <a:p>
            <a:r>
              <a:rPr lang="en-US" dirty="0" smtClean="0"/>
              <a:t>Simple Ratio</a:t>
            </a:r>
            <a:endParaRPr lang="en-US" dirty="0"/>
          </a:p>
        </p:txBody>
      </p:sp>
      <mc:AlternateContent xmlns:mc="http://schemas.openxmlformats.org/markup-compatibility/2006" xmlns:a14="http://schemas.microsoft.com/office/drawing/2010/main">
        <mc:Choice Requires="a14">
          <p:sp>
            <p:nvSpPr>
              <p:cNvPr id="2" name="Rectangle 1"/>
              <p:cNvSpPr/>
              <p:nvPr/>
            </p:nvSpPr>
            <p:spPr>
              <a:xfrm>
                <a:off x="7742237" y="1556853"/>
                <a:ext cx="3717684" cy="11333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𝑠𝑖𝑧𝑒</m:t>
                          </m:r>
                          <m:r>
                            <a:rPr lang="en-US" sz="3600" i="0">
                              <a:latin typeface="Cambria Math" panose="02040503050406030204" pitchFamily="18" charset="0"/>
                            </a:rPr>
                            <m:t>1</m:t>
                          </m:r>
                        </m:num>
                        <m:den>
                          <m:r>
                            <a:rPr lang="en-US" sz="3600" i="1">
                              <a:latin typeface="Cambria Math" panose="02040503050406030204" pitchFamily="18" charset="0"/>
                            </a:rPr>
                            <m:t>𝑣𝑎𝑙𝑢𝑒</m:t>
                          </m:r>
                          <m:r>
                            <a:rPr lang="en-US" sz="3600" i="0">
                              <a:latin typeface="Cambria Math" panose="02040503050406030204" pitchFamily="18" charset="0"/>
                            </a:rPr>
                            <m:t>1</m:t>
                          </m:r>
                        </m:den>
                      </m:f>
                      <m:r>
                        <a:rPr lang="en-US" sz="3600" i="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𝑠𝑖𝑧𝑒</m:t>
                          </m:r>
                          <m:r>
                            <a:rPr lang="en-US" sz="3600" i="0">
                              <a:latin typeface="Cambria Math" panose="02040503050406030204" pitchFamily="18" charset="0"/>
                            </a:rPr>
                            <m:t>2</m:t>
                          </m:r>
                        </m:num>
                        <m:den>
                          <m:r>
                            <a:rPr lang="en-US" sz="3600" i="1">
                              <a:latin typeface="Cambria Math" panose="02040503050406030204" pitchFamily="18" charset="0"/>
                            </a:rPr>
                            <m:t>𝑣𝑎𝑙𝑢𝑒</m:t>
                          </m:r>
                          <m:r>
                            <a:rPr lang="en-US" sz="3600" i="0">
                              <a:latin typeface="Cambria Math" panose="02040503050406030204" pitchFamily="18" charset="0"/>
                            </a:rPr>
                            <m:t>2</m:t>
                          </m:r>
                        </m:den>
                      </m:f>
                    </m:oMath>
                  </m:oMathPara>
                </a14:m>
                <a:endParaRPr lang="en-US" sz="3600" dirty="0"/>
              </a:p>
            </p:txBody>
          </p:sp>
        </mc:Choice>
        <mc:Fallback xmlns="">
          <p:sp>
            <p:nvSpPr>
              <p:cNvPr id="2" name="Rectangle 1"/>
              <p:cNvSpPr>
                <a:spLocks noRot="1" noChangeAspect="1" noMove="1" noResize="1" noEditPoints="1" noAdjustHandles="1" noChangeArrowheads="1" noChangeShapeType="1" noTextEdit="1"/>
              </p:cNvSpPr>
              <p:nvPr/>
            </p:nvSpPr>
            <p:spPr>
              <a:xfrm>
                <a:off x="7742237" y="1556853"/>
                <a:ext cx="3717684" cy="113332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163552" y="4422926"/>
                <a:ext cx="4875053" cy="11443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𝑠𝑖𝑧𝑒</m:t>
                          </m:r>
                          <m:r>
                            <a:rPr lang="en-US" sz="3600" i="0">
                              <a:latin typeface="Cambria Math" panose="02040503050406030204" pitchFamily="18" charset="0"/>
                            </a:rPr>
                            <m:t>1∗</m:t>
                          </m:r>
                          <m:r>
                            <a:rPr lang="en-US" sz="3600" i="1">
                              <a:latin typeface="Cambria Math" panose="02040503050406030204" pitchFamily="18" charset="0"/>
                            </a:rPr>
                            <m:t>𝑣𝑎𝑙𝑢𝑒</m:t>
                          </m:r>
                          <m:r>
                            <a:rPr lang="en-US" sz="3600" i="0">
                              <a:latin typeface="Cambria Math" panose="02040503050406030204" pitchFamily="18" charset="0"/>
                            </a:rPr>
                            <m:t>2</m:t>
                          </m:r>
                        </m:num>
                        <m:den>
                          <m:r>
                            <a:rPr lang="en-US" sz="3600" i="1">
                              <a:latin typeface="Cambria Math" panose="02040503050406030204" pitchFamily="18" charset="0"/>
                            </a:rPr>
                            <m:t>𝑣𝑎𝑙𝑢𝑒</m:t>
                          </m:r>
                          <m:r>
                            <a:rPr lang="en-US" sz="3600" i="0">
                              <a:latin typeface="Cambria Math" panose="02040503050406030204" pitchFamily="18" charset="0"/>
                            </a:rPr>
                            <m:t>1</m:t>
                          </m:r>
                        </m:den>
                      </m:f>
                      <m:r>
                        <a:rPr lang="en-US" sz="3600" i="0">
                          <a:latin typeface="Cambria Math" panose="02040503050406030204" pitchFamily="18" charset="0"/>
                        </a:rPr>
                        <m:t>=</m:t>
                      </m:r>
                      <m:r>
                        <a:rPr lang="en-US" sz="3600" i="1">
                          <a:latin typeface="Cambria Math" panose="02040503050406030204" pitchFamily="18" charset="0"/>
                        </a:rPr>
                        <m:t>𝑠𝑖𝑧𝑒</m:t>
                      </m:r>
                      <m:r>
                        <a:rPr lang="en-US" sz="3600" i="0">
                          <a:latin typeface="Cambria Math" panose="02040503050406030204" pitchFamily="18" charset="0"/>
                        </a:rPr>
                        <m:t>2</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7163552" y="4422926"/>
                <a:ext cx="4875053" cy="1144352"/>
              </a:xfrm>
              <a:prstGeom prst="rect">
                <a:avLst/>
              </a:prstGeom>
              <a:blipFill rotWithShape="0">
                <a:blip r:embed="rId3"/>
                <a:stretch>
                  <a:fillRect/>
                </a:stretch>
              </a:blipFill>
            </p:spPr>
            <p:txBody>
              <a:bodyPr/>
              <a:lstStyle/>
              <a:p>
                <a:r>
                  <a:rPr lang="en-US">
                    <a:noFill/>
                  </a:rPr>
                  <a:t> </a:t>
                </a:r>
              </a:p>
            </p:txBody>
          </p:sp>
        </mc:Fallback>
      </mc:AlternateContent>
      <p:sp>
        <p:nvSpPr>
          <p:cNvPr id="4" name="Right Arrow 3"/>
          <p:cNvSpPr/>
          <p:nvPr/>
        </p:nvSpPr>
        <p:spPr bwMode="auto">
          <a:xfrm rot="5400000">
            <a:off x="9041305" y="3175551"/>
            <a:ext cx="1119546" cy="762000"/>
          </a:xfrm>
          <a:prstGeom prst="rightArrow">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5"/>
          <p:cNvSpPr txBox="1">
            <a:spLocks/>
          </p:cNvSpPr>
          <p:nvPr/>
        </p:nvSpPr>
        <p:spPr>
          <a:xfrm>
            <a:off x="427036" y="1212850"/>
            <a:ext cx="6477001" cy="501675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The essential equation for representing and comparing two values</a:t>
            </a:r>
          </a:p>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All other visualization equations are a version of this</a:t>
            </a:r>
          </a:p>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This is called a “ratio”</a:t>
            </a:r>
          </a:p>
          <a:p>
            <a:pPr marL="0" indent="0">
              <a:buFont typeface="Arial" pitchFamily="34" charset="0"/>
              <a:buNone/>
            </a:pPr>
            <a:endParaRPr lang="en-US" sz="2800" dirty="0" smtClean="0">
              <a:gradFill>
                <a:gsLst>
                  <a:gs pos="1250">
                    <a:schemeClr val="tx1"/>
                  </a:gs>
                  <a:gs pos="100000">
                    <a:schemeClr val="tx1"/>
                  </a:gs>
                </a:gsLst>
                <a:lin ang="5400000" scaled="0"/>
              </a:gradFill>
              <a:latin typeface="+mj-lt"/>
              <a:cs typeface="+mn-cs"/>
            </a:endParaRPr>
          </a:p>
          <a:p>
            <a:pPr marL="0" indent="0">
              <a:buFont typeface="Arial" pitchFamily="34" charset="0"/>
              <a:buNone/>
            </a:pPr>
            <a:endParaRPr lang="en-US" sz="2800" dirty="0" smtClean="0">
              <a:gradFill>
                <a:gsLst>
                  <a:gs pos="1250">
                    <a:schemeClr val="tx1"/>
                  </a:gs>
                  <a:gs pos="100000">
                    <a:schemeClr val="tx1"/>
                  </a:gs>
                </a:gsLst>
                <a:lin ang="5400000" scaled="0"/>
              </a:gradFill>
              <a:latin typeface="+mj-lt"/>
              <a:cs typeface="+mn-cs"/>
            </a:endParaRPr>
          </a:p>
          <a:p>
            <a:pPr marL="0" indent="0">
              <a:buFont typeface="Arial" pitchFamily="34" charset="0"/>
              <a:buNone/>
            </a:pPr>
            <a:endParaRPr lang="en-US" dirty="0"/>
          </a:p>
        </p:txBody>
      </p:sp>
    </p:spTree>
    <p:extLst>
      <p:ext uri="{BB962C8B-B14F-4D97-AF65-F5344CB8AC3E}">
        <p14:creationId xmlns:p14="http://schemas.microsoft.com/office/powerpoint/2010/main" val="41409458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2021" y="1212849"/>
            <a:ext cx="5867399" cy="4936736"/>
          </a:xfrm>
        </p:spPr>
        <p:txBody>
          <a:bodyPr/>
          <a:lstStyle/>
          <a:p>
            <a:pPr marL="0" indent="0">
              <a:buNone/>
            </a:pPr>
            <a:r>
              <a:rPr lang="en-US" dirty="0" smtClean="0"/>
              <a:t>Session 1 – the basics</a:t>
            </a:r>
          </a:p>
          <a:p>
            <a:pPr lvl="1"/>
            <a:r>
              <a:rPr lang="en-US" dirty="0" smtClean="0"/>
              <a:t>Importance of data visualization</a:t>
            </a:r>
          </a:p>
          <a:p>
            <a:pPr lvl="1"/>
            <a:r>
              <a:rPr lang="en-US" dirty="0" smtClean="0"/>
              <a:t>Overview of skills and tools</a:t>
            </a:r>
          </a:p>
          <a:p>
            <a:pPr lvl="1"/>
            <a:r>
              <a:rPr lang="en-US" dirty="0" smtClean="0"/>
              <a:t>Basic visualization algorithms</a:t>
            </a:r>
            <a:endParaRPr lang="en-US" dirty="0"/>
          </a:p>
          <a:p>
            <a:pPr marL="0" indent="0">
              <a:buNone/>
            </a:pPr>
            <a:endParaRPr lang="en-US" dirty="0" smtClean="0"/>
          </a:p>
          <a:p>
            <a:pPr marL="0" indent="0">
              <a:buNone/>
            </a:pPr>
            <a:r>
              <a:rPr lang="en-US" dirty="0" smtClean="0"/>
              <a:t>Session 2 – the data</a:t>
            </a:r>
          </a:p>
          <a:p>
            <a:pPr lvl="1"/>
            <a:r>
              <a:rPr lang="en-US" dirty="0" smtClean="0"/>
              <a:t>How to find and import data</a:t>
            </a:r>
          </a:p>
          <a:p>
            <a:pPr lvl="1"/>
            <a:r>
              <a:rPr lang="en-US" dirty="0" smtClean="0"/>
              <a:t>Using Excel to manipulate and analyze data</a:t>
            </a:r>
          </a:p>
          <a:p>
            <a:pPr lvl="1"/>
            <a:r>
              <a:rPr lang="en-US" dirty="0" smtClean="0"/>
              <a:t>Basic charting for trends and patterns</a:t>
            </a:r>
          </a:p>
          <a:p>
            <a:pPr lvl="1"/>
            <a:endParaRPr lang="en-US" dirty="0" smtClean="0"/>
          </a:p>
        </p:txBody>
      </p:sp>
      <p:sp>
        <p:nvSpPr>
          <p:cNvPr id="4" name="Title 3"/>
          <p:cNvSpPr>
            <a:spLocks noGrp="1"/>
          </p:cNvSpPr>
          <p:nvPr>
            <p:ph type="title"/>
          </p:nvPr>
        </p:nvSpPr>
        <p:spPr/>
        <p:txBody>
          <a:bodyPr/>
          <a:lstStyle/>
          <a:p>
            <a:r>
              <a:rPr lang="en-US" dirty="0" smtClean="0"/>
              <a:t>What to Expect When I’m Projecting </a:t>
            </a:r>
            <a:endParaRPr lang="en-US" dirty="0"/>
          </a:p>
        </p:txBody>
      </p:sp>
      <p:sp>
        <p:nvSpPr>
          <p:cNvPr id="5" name="Text Placeholder 1"/>
          <p:cNvSpPr txBox="1">
            <a:spLocks/>
          </p:cNvSpPr>
          <p:nvPr/>
        </p:nvSpPr>
        <p:spPr>
          <a:xfrm>
            <a:off x="6219420" y="1212849"/>
            <a:ext cx="5867399" cy="533069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Lab 1</a:t>
            </a:r>
          </a:p>
          <a:p>
            <a:pPr lvl="1"/>
            <a:r>
              <a:rPr lang="en-US" dirty="0" smtClean="0"/>
              <a:t>Collect a simple data set </a:t>
            </a:r>
          </a:p>
          <a:p>
            <a:pPr lvl="1"/>
            <a:r>
              <a:rPr lang="en-US" dirty="0" smtClean="0"/>
              <a:t>Excel basics</a:t>
            </a:r>
          </a:p>
          <a:p>
            <a:pPr lvl="1"/>
            <a:r>
              <a:rPr lang="en-US" dirty="0" smtClean="0"/>
              <a:t>Create simple visual, begin design process</a:t>
            </a:r>
          </a:p>
          <a:p>
            <a:pPr lvl="1"/>
            <a:endParaRPr lang="en-US" dirty="0" smtClean="0"/>
          </a:p>
          <a:p>
            <a:pPr marL="0" indent="0">
              <a:buFont typeface="Arial" pitchFamily="34" charset="0"/>
              <a:buNone/>
            </a:pPr>
            <a:r>
              <a:rPr lang="en-US" dirty="0" smtClean="0"/>
              <a:t>Lab 2</a:t>
            </a:r>
          </a:p>
          <a:p>
            <a:pPr lvl="1"/>
            <a:r>
              <a:rPr lang="en-US" dirty="0" smtClean="0"/>
              <a:t>Collect a complex data set</a:t>
            </a:r>
          </a:p>
          <a:p>
            <a:pPr lvl="1"/>
            <a:r>
              <a:rPr lang="en-US" dirty="0" smtClean="0"/>
              <a:t>Analyze data in Excel</a:t>
            </a:r>
          </a:p>
          <a:p>
            <a:pPr lvl="1"/>
            <a:r>
              <a:rPr lang="en-US" dirty="0" smtClean="0"/>
              <a:t>Use understanding of data to begin telling a story</a:t>
            </a:r>
          </a:p>
          <a:p>
            <a:pPr lvl="1"/>
            <a:endParaRPr lang="en-US" dirty="0" smtClean="0"/>
          </a:p>
        </p:txBody>
      </p:sp>
    </p:spTree>
    <p:extLst>
      <p:ext uri="{BB962C8B-B14F-4D97-AF65-F5344CB8AC3E}">
        <p14:creationId xmlns:p14="http://schemas.microsoft.com/office/powerpoint/2010/main" val="295613240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329595"/>
          </a:xfrm>
        </p:spPr>
        <p:txBody>
          <a:bodyPr/>
          <a:lstStyle/>
          <a:p>
            <a:endParaRPr lang="en-US" dirty="0" smtClean="0"/>
          </a:p>
          <a:p>
            <a:pPr marL="0" indent="0">
              <a:buNone/>
            </a:pPr>
            <a:endParaRPr lang="en-US" dirty="0"/>
          </a:p>
          <a:p>
            <a:pPr marL="0" indent="0">
              <a:buNone/>
            </a:pPr>
            <a:endParaRPr lang="en-US" dirty="0" smtClean="0"/>
          </a:p>
        </p:txBody>
      </p:sp>
      <p:sp>
        <p:nvSpPr>
          <p:cNvPr id="5" name="Title 4"/>
          <p:cNvSpPr>
            <a:spLocks noGrp="1"/>
          </p:cNvSpPr>
          <p:nvPr>
            <p:ph type="title"/>
          </p:nvPr>
        </p:nvSpPr>
        <p:spPr/>
        <p:txBody>
          <a:bodyPr/>
          <a:lstStyle/>
          <a:p>
            <a:r>
              <a:rPr lang="en-US" dirty="0" smtClean="0"/>
              <a:t>Simple Ratio</a:t>
            </a:r>
            <a:endParaRPr lang="en-US" dirty="0"/>
          </a:p>
        </p:txBody>
      </p:sp>
      <p:sp>
        <p:nvSpPr>
          <p:cNvPr id="7" name="Text Placeholder 5"/>
          <p:cNvSpPr txBox="1">
            <a:spLocks/>
          </p:cNvSpPr>
          <p:nvPr/>
        </p:nvSpPr>
        <p:spPr>
          <a:xfrm>
            <a:off x="427036" y="1212850"/>
            <a:ext cx="6477001" cy="359483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Example: Votes (compare California votes to Texas votes in 2008 election)</a:t>
            </a:r>
          </a:p>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Example 2: Show all the votes in the 2008 election in a chart</a:t>
            </a:r>
          </a:p>
          <a:p>
            <a:pPr marL="0" indent="0">
              <a:buFont typeface="Arial" pitchFamily="34" charset="0"/>
              <a:buNone/>
            </a:pPr>
            <a:endParaRPr lang="en-US" sz="2800" dirty="0" smtClean="0">
              <a:gradFill>
                <a:gsLst>
                  <a:gs pos="1250">
                    <a:schemeClr val="tx1"/>
                  </a:gs>
                  <a:gs pos="100000">
                    <a:schemeClr val="tx1"/>
                  </a:gs>
                </a:gsLst>
                <a:lin ang="5400000" scaled="0"/>
              </a:gradFill>
              <a:latin typeface="+mj-lt"/>
              <a:cs typeface="+mn-cs"/>
            </a:endParaRPr>
          </a:p>
          <a:p>
            <a:pPr marL="0" indent="0">
              <a:buFont typeface="Arial" pitchFamily="34" charset="0"/>
              <a:buNone/>
            </a:pPr>
            <a:endParaRPr lang="en-US" dirty="0"/>
          </a:p>
        </p:txBody>
      </p:sp>
    </p:spTree>
    <p:extLst>
      <p:ext uri="{BB962C8B-B14F-4D97-AF65-F5344CB8AC3E}">
        <p14:creationId xmlns:p14="http://schemas.microsoft.com/office/powerpoint/2010/main" val="7766799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7036" y="1212850"/>
            <a:ext cx="7924801" cy="4715137"/>
          </a:xfrm>
        </p:spPr>
        <p:txBody>
          <a:bodyPr/>
          <a:lstStyle/>
          <a:p>
            <a:endParaRPr lang="en-US" dirty="0" smtClean="0"/>
          </a:p>
          <a:p>
            <a:pPr marL="0" indent="0">
              <a:buNone/>
            </a:pPr>
            <a:r>
              <a:rPr lang="en-US" sz="2800" dirty="0" smtClean="0">
                <a:gradFill>
                  <a:gsLst>
                    <a:gs pos="1250">
                      <a:schemeClr val="tx1"/>
                    </a:gs>
                    <a:gs pos="100000">
                      <a:schemeClr val="tx1"/>
                    </a:gs>
                  </a:gsLst>
                  <a:lin ang="5400000" scaled="0"/>
                </a:gradFill>
                <a:latin typeface="+mj-lt"/>
                <a:cs typeface="+mn-cs"/>
              </a:rPr>
              <a:t>Find </a:t>
            </a:r>
            <a:r>
              <a:rPr lang="en-US" sz="2800" dirty="0">
                <a:gradFill>
                  <a:gsLst>
                    <a:gs pos="1250">
                      <a:schemeClr val="tx1"/>
                    </a:gs>
                    <a:gs pos="100000">
                      <a:schemeClr val="tx1"/>
                    </a:gs>
                  </a:gsLst>
                  <a:lin ang="5400000" scaled="0"/>
                </a:gradFill>
                <a:latin typeface="+mj-lt"/>
                <a:cs typeface="+mn-cs"/>
              </a:rPr>
              <a:t>a key data point in your </a:t>
            </a:r>
            <a:r>
              <a:rPr lang="en-US" sz="2800" dirty="0" smtClean="0">
                <a:gradFill>
                  <a:gsLst>
                    <a:gs pos="1250">
                      <a:schemeClr val="tx1"/>
                    </a:gs>
                    <a:gs pos="100000">
                      <a:schemeClr val="tx1"/>
                    </a:gs>
                  </a:gsLst>
                  <a:lin ang="5400000" scaled="0"/>
                </a:gradFill>
                <a:latin typeface="+mj-lt"/>
                <a:cs typeface="+mn-cs"/>
              </a:rPr>
              <a:t>visual (value 1)</a:t>
            </a:r>
          </a:p>
          <a:p>
            <a:pPr marL="0" indent="0">
              <a:buNone/>
            </a:pPr>
            <a:endParaRPr lang="en-US" sz="2800" dirty="0">
              <a:gradFill>
                <a:gsLst>
                  <a:gs pos="1250">
                    <a:schemeClr val="tx1"/>
                  </a:gs>
                  <a:gs pos="100000">
                    <a:schemeClr val="tx1"/>
                  </a:gs>
                </a:gsLst>
                <a:lin ang="5400000" scaled="0"/>
              </a:gradFill>
              <a:latin typeface="+mj-lt"/>
              <a:cs typeface="+mn-cs"/>
            </a:endParaRPr>
          </a:p>
          <a:p>
            <a:pPr marL="0" indent="0">
              <a:buNone/>
            </a:pPr>
            <a:r>
              <a:rPr lang="en-US" sz="2800" dirty="0" smtClean="0">
                <a:gradFill>
                  <a:gsLst>
                    <a:gs pos="1250">
                      <a:schemeClr val="tx1"/>
                    </a:gs>
                    <a:gs pos="100000">
                      <a:schemeClr val="tx1"/>
                    </a:gs>
                  </a:gsLst>
                  <a:lin ang="5400000" scaled="0"/>
                </a:gradFill>
                <a:latin typeface="+mj-lt"/>
                <a:cs typeface="+mn-cs"/>
              </a:rPr>
              <a:t>Size the representation to fit that data point (size 1)</a:t>
            </a:r>
          </a:p>
          <a:p>
            <a:pPr marL="0" indent="0">
              <a:buNone/>
            </a:pPr>
            <a:endParaRPr lang="en-US" sz="2800" dirty="0">
              <a:gradFill>
                <a:gsLst>
                  <a:gs pos="1250">
                    <a:schemeClr val="tx1"/>
                  </a:gs>
                  <a:gs pos="100000">
                    <a:schemeClr val="tx1"/>
                  </a:gs>
                </a:gsLst>
                <a:lin ang="5400000" scaled="0"/>
              </a:gradFill>
              <a:latin typeface="+mj-lt"/>
              <a:cs typeface="+mn-cs"/>
            </a:endParaRPr>
          </a:p>
          <a:p>
            <a:pPr marL="0" indent="0">
              <a:buNone/>
            </a:pPr>
            <a:r>
              <a:rPr lang="en-US" sz="2800" dirty="0" smtClean="0">
                <a:gradFill>
                  <a:gsLst>
                    <a:gs pos="1250">
                      <a:schemeClr val="tx1"/>
                    </a:gs>
                    <a:gs pos="100000">
                      <a:schemeClr val="tx1"/>
                    </a:gs>
                  </a:gsLst>
                  <a:lin ang="5400000" scaled="0"/>
                </a:gradFill>
                <a:latin typeface="+mj-lt"/>
                <a:cs typeface="+mn-cs"/>
              </a:rPr>
              <a:t>A good key data point is the largest value you will need to represent</a:t>
            </a:r>
          </a:p>
          <a:p>
            <a:pPr marL="0" indent="0">
              <a:buNone/>
            </a:pPr>
            <a:endParaRPr lang="en-US" sz="2800" dirty="0">
              <a:gradFill>
                <a:gsLst>
                  <a:gs pos="1250">
                    <a:schemeClr val="tx1"/>
                  </a:gs>
                  <a:gs pos="100000">
                    <a:schemeClr val="tx1"/>
                  </a:gs>
                </a:gsLst>
                <a:lin ang="5400000" scaled="0"/>
              </a:gradFill>
              <a:latin typeface="+mj-lt"/>
              <a:cs typeface="+mn-cs"/>
            </a:endParaRPr>
          </a:p>
          <a:p>
            <a:pPr marL="0" indent="0">
              <a:buNone/>
            </a:pPr>
            <a:endParaRPr lang="en-US" sz="2800" dirty="0" smtClean="0">
              <a:gradFill>
                <a:gsLst>
                  <a:gs pos="1250">
                    <a:schemeClr val="tx1"/>
                  </a:gs>
                  <a:gs pos="100000">
                    <a:schemeClr val="tx1"/>
                  </a:gs>
                </a:gsLst>
                <a:lin ang="5400000" scaled="0"/>
              </a:gradFill>
              <a:latin typeface="+mj-lt"/>
              <a:cs typeface="+mn-cs"/>
            </a:endParaRPr>
          </a:p>
          <a:p>
            <a:pPr marL="0" indent="0">
              <a:buNone/>
            </a:pPr>
            <a:endParaRPr lang="en-US" sz="2800" dirty="0" smtClean="0">
              <a:gradFill>
                <a:gsLst>
                  <a:gs pos="1250">
                    <a:schemeClr val="tx1"/>
                  </a:gs>
                  <a:gs pos="100000">
                    <a:schemeClr val="tx1"/>
                  </a:gs>
                </a:gsLst>
                <a:lin ang="5400000" scaled="0"/>
              </a:gradFill>
              <a:latin typeface="+mj-lt"/>
              <a:cs typeface="+mn-cs"/>
            </a:endParaRPr>
          </a:p>
          <a:p>
            <a:pPr marL="0" indent="0">
              <a:buNone/>
            </a:pPr>
            <a:endParaRPr lang="en-US" dirty="0" smtClean="0"/>
          </a:p>
        </p:txBody>
      </p:sp>
      <p:sp>
        <p:nvSpPr>
          <p:cNvPr id="5" name="Title 4"/>
          <p:cNvSpPr>
            <a:spLocks noGrp="1"/>
          </p:cNvSpPr>
          <p:nvPr>
            <p:ph type="title"/>
          </p:nvPr>
        </p:nvSpPr>
        <p:spPr/>
        <p:txBody>
          <a:bodyPr/>
          <a:lstStyle/>
          <a:p>
            <a:r>
              <a:rPr lang="en-US" dirty="0" smtClean="0"/>
              <a:t>Choosing an Anchor Visual</a:t>
            </a:r>
            <a:endParaRPr lang="en-US" dirty="0"/>
          </a:p>
        </p:txBody>
      </p:sp>
    </p:spTree>
    <p:extLst>
      <p:ext uri="{BB962C8B-B14F-4D97-AF65-F5344CB8AC3E}">
        <p14:creationId xmlns:p14="http://schemas.microsoft.com/office/powerpoint/2010/main" val="37741654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7036" y="1212850"/>
            <a:ext cx="7924801" cy="4154984"/>
          </a:xfrm>
        </p:spPr>
        <p:txBody>
          <a:bodyPr/>
          <a:lstStyle/>
          <a:p>
            <a:endParaRPr lang="en-US" dirty="0" smtClean="0"/>
          </a:p>
          <a:p>
            <a:pPr marL="0" indent="0">
              <a:buNone/>
            </a:pPr>
            <a:r>
              <a:rPr lang="en-US" sz="2800" dirty="0" smtClean="0">
                <a:gradFill>
                  <a:gsLst>
                    <a:gs pos="1250">
                      <a:schemeClr val="tx1"/>
                    </a:gs>
                    <a:gs pos="100000">
                      <a:schemeClr val="tx1"/>
                    </a:gs>
                  </a:gsLst>
                  <a:lin ang="5400000" scaled="0"/>
                </a:gradFill>
                <a:latin typeface="+mj-lt"/>
                <a:cs typeface="+mn-cs"/>
              </a:rPr>
              <a:t>Show all the states &amp; explain why I chose California as my anchor</a:t>
            </a:r>
          </a:p>
          <a:p>
            <a:pPr marL="0" indent="0">
              <a:buNone/>
            </a:pPr>
            <a:endParaRPr lang="en-US" sz="2800" dirty="0">
              <a:gradFill>
                <a:gsLst>
                  <a:gs pos="1250">
                    <a:schemeClr val="tx1"/>
                  </a:gs>
                  <a:gs pos="100000">
                    <a:schemeClr val="tx1"/>
                  </a:gs>
                </a:gsLst>
                <a:lin ang="5400000" scaled="0"/>
              </a:gradFill>
              <a:latin typeface="+mj-lt"/>
              <a:cs typeface="+mn-cs"/>
            </a:endParaRPr>
          </a:p>
          <a:p>
            <a:pPr marL="0" indent="0">
              <a:buNone/>
            </a:pPr>
            <a:r>
              <a:rPr lang="en-US" sz="2800" dirty="0" smtClean="0">
                <a:gradFill>
                  <a:gsLst>
                    <a:gs pos="1250">
                      <a:schemeClr val="tx1"/>
                    </a:gs>
                    <a:gs pos="100000">
                      <a:schemeClr val="tx1"/>
                    </a:gs>
                  </a:gsLst>
                  <a:lin ang="5400000" scaled="0"/>
                </a:gradFill>
                <a:latin typeface="+mj-lt"/>
                <a:cs typeface="+mn-cs"/>
              </a:rPr>
              <a:t>Show the actual math steps</a:t>
            </a:r>
          </a:p>
          <a:p>
            <a:pPr marL="0" indent="0">
              <a:buNone/>
            </a:pPr>
            <a:endParaRPr lang="en-US" sz="2800" dirty="0">
              <a:gradFill>
                <a:gsLst>
                  <a:gs pos="1250">
                    <a:schemeClr val="tx1"/>
                  </a:gs>
                  <a:gs pos="100000">
                    <a:schemeClr val="tx1"/>
                  </a:gs>
                </a:gsLst>
                <a:lin ang="5400000" scaled="0"/>
              </a:gradFill>
              <a:latin typeface="+mj-lt"/>
              <a:cs typeface="+mn-cs"/>
            </a:endParaRPr>
          </a:p>
          <a:p>
            <a:pPr marL="0" indent="0">
              <a:buNone/>
            </a:pPr>
            <a:endParaRPr lang="en-US" sz="2800" dirty="0" smtClean="0">
              <a:gradFill>
                <a:gsLst>
                  <a:gs pos="1250">
                    <a:schemeClr val="tx1"/>
                  </a:gs>
                  <a:gs pos="100000">
                    <a:schemeClr val="tx1"/>
                  </a:gs>
                </a:gsLst>
                <a:lin ang="5400000" scaled="0"/>
              </a:gradFill>
              <a:latin typeface="+mj-lt"/>
              <a:cs typeface="+mn-cs"/>
            </a:endParaRPr>
          </a:p>
          <a:p>
            <a:pPr marL="0" indent="0">
              <a:buNone/>
            </a:pPr>
            <a:endParaRPr lang="en-US" sz="2800" dirty="0" smtClean="0">
              <a:gradFill>
                <a:gsLst>
                  <a:gs pos="1250">
                    <a:schemeClr val="tx1"/>
                  </a:gs>
                  <a:gs pos="100000">
                    <a:schemeClr val="tx1"/>
                  </a:gs>
                </a:gsLst>
                <a:lin ang="5400000" scaled="0"/>
              </a:gradFill>
              <a:latin typeface="+mj-lt"/>
              <a:cs typeface="+mn-cs"/>
            </a:endParaRPr>
          </a:p>
          <a:p>
            <a:pPr marL="0" indent="0">
              <a:buNone/>
            </a:pPr>
            <a:endParaRPr lang="en-US" dirty="0" smtClean="0"/>
          </a:p>
        </p:txBody>
      </p:sp>
      <p:sp>
        <p:nvSpPr>
          <p:cNvPr id="5" name="Title 4"/>
          <p:cNvSpPr>
            <a:spLocks noGrp="1"/>
          </p:cNvSpPr>
          <p:nvPr>
            <p:ph type="title"/>
          </p:nvPr>
        </p:nvSpPr>
        <p:spPr/>
        <p:txBody>
          <a:bodyPr/>
          <a:lstStyle/>
          <a:p>
            <a:r>
              <a:rPr lang="en-US" dirty="0" smtClean="0"/>
              <a:t>Choosing an Anchor Visual</a:t>
            </a:r>
            <a:endParaRPr lang="en-US" dirty="0"/>
          </a:p>
        </p:txBody>
      </p:sp>
    </p:spTree>
    <p:extLst>
      <p:ext uri="{BB962C8B-B14F-4D97-AF65-F5344CB8AC3E}">
        <p14:creationId xmlns:p14="http://schemas.microsoft.com/office/powerpoint/2010/main" val="12838664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7036" y="1212850"/>
            <a:ext cx="7924801" cy="4715137"/>
          </a:xfrm>
        </p:spPr>
        <p:txBody>
          <a:bodyPr/>
          <a:lstStyle/>
          <a:p>
            <a:endParaRPr lang="en-US" dirty="0" smtClean="0"/>
          </a:p>
          <a:p>
            <a:pPr marL="0" indent="0">
              <a:buNone/>
            </a:pPr>
            <a:r>
              <a:rPr lang="en-US" sz="2800" dirty="0" smtClean="0">
                <a:gradFill>
                  <a:gsLst>
                    <a:gs pos="1250">
                      <a:schemeClr val="tx1"/>
                    </a:gs>
                    <a:gs pos="100000">
                      <a:schemeClr val="tx1"/>
                    </a:gs>
                  </a:gsLst>
                  <a:lin ang="5400000" scaled="0"/>
                </a:gradFill>
                <a:latin typeface="+mj-lt"/>
                <a:cs typeface="+mn-cs"/>
              </a:rPr>
              <a:t>Find </a:t>
            </a:r>
            <a:r>
              <a:rPr lang="en-US" sz="2800" dirty="0">
                <a:gradFill>
                  <a:gsLst>
                    <a:gs pos="1250">
                      <a:schemeClr val="tx1"/>
                    </a:gs>
                    <a:gs pos="100000">
                      <a:schemeClr val="tx1"/>
                    </a:gs>
                  </a:gsLst>
                  <a:lin ang="5400000" scaled="0"/>
                </a:gradFill>
                <a:latin typeface="+mj-lt"/>
                <a:cs typeface="+mn-cs"/>
              </a:rPr>
              <a:t>a key data point in your </a:t>
            </a:r>
            <a:r>
              <a:rPr lang="en-US" sz="2800" dirty="0" smtClean="0">
                <a:gradFill>
                  <a:gsLst>
                    <a:gs pos="1250">
                      <a:schemeClr val="tx1"/>
                    </a:gs>
                    <a:gs pos="100000">
                      <a:schemeClr val="tx1"/>
                    </a:gs>
                  </a:gsLst>
                  <a:lin ang="5400000" scaled="0"/>
                </a:gradFill>
                <a:latin typeface="+mj-lt"/>
                <a:cs typeface="+mn-cs"/>
              </a:rPr>
              <a:t>visual (value 1)</a:t>
            </a:r>
          </a:p>
          <a:p>
            <a:pPr marL="0" indent="0">
              <a:buNone/>
            </a:pPr>
            <a:endParaRPr lang="en-US" sz="2800" dirty="0">
              <a:gradFill>
                <a:gsLst>
                  <a:gs pos="1250">
                    <a:schemeClr val="tx1"/>
                  </a:gs>
                  <a:gs pos="100000">
                    <a:schemeClr val="tx1"/>
                  </a:gs>
                </a:gsLst>
                <a:lin ang="5400000" scaled="0"/>
              </a:gradFill>
              <a:latin typeface="+mj-lt"/>
              <a:cs typeface="+mn-cs"/>
            </a:endParaRPr>
          </a:p>
          <a:p>
            <a:pPr marL="0" indent="0">
              <a:buNone/>
            </a:pPr>
            <a:r>
              <a:rPr lang="en-US" sz="2800" dirty="0" smtClean="0">
                <a:gradFill>
                  <a:gsLst>
                    <a:gs pos="1250">
                      <a:schemeClr val="tx1"/>
                    </a:gs>
                    <a:gs pos="100000">
                      <a:schemeClr val="tx1"/>
                    </a:gs>
                  </a:gsLst>
                  <a:lin ang="5400000" scaled="0"/>
                </a:gradFill>
                <a:latin typeface="+mj-lt"/>
                <a:cs typeface="+mn-cs"/>
              </a:rPr>
              <a:t>Size the representation to fit that data point (size 1)</a:t>
            </a:r>
          </a:p>
          <a:p>
            <a:pPr marL="0" indent="0">
              <a:buNone/>
            </a:pPr>
            <a:endParaRPr lang="en-US" sz="2800" dirty="0">
              <a:gradFill>
                <a:gsLst>
                  <a:gs pos="1250">
                    <a:schemeClr val="tx1"/>
                  </a:gs>
                  <a:gs pos="100000">
                    <a:schemeClr val="tx1"/>
                  </a:gs>
                </a:gsLst>
                <a:lin ang="5400000" scaled="0"/>
              </a:gradFill>
              <a:latin typeface="+mj-lt"/>
              <a:cs typeface="+mn-cs"/>
            </a:endParaRPr>
          </a:p>
          <a:p>
            <a:pPr marL="0" indent="0">
              <a:buNone/>
            </a:pPr>
            <a:r>
              <a:rPr lang="en-US" sz="2800" dirty="0" smtClean="0">
                <a:gradFill>
                  <a:gsLst>
                    <a:gs pos="1250">
                      <a:schemeClr val="tx1"/>
                    </a:gs>
                    <a:gs pos="100000">
                      <a:schemeClr val="tx1"/>
                    </a:gs>
                  </a:gsLst>
                  <a:lin ang="5400000" scaled="0"/>
                </a:gradFill>
                <a:latin typeface="+mj-lt"/>
                <a:cs typeface="+mn-cs"/>
              </a:rPr>
              <a:t>A good key data point is the largest value you will need to represent</a:t>
            </a:r>
          </a:p>
          <a:p>
            <a:pPr marL="0" indent="0">
              <a:buNone/>
            </a:pPr>
            <a:endParaRPr lang="en-US" sz="2800" dirty="0">
              <a:gradFill>
                <a:gsLst>
                  <a:gs pos="1250">
                    <a:schemeClr val="tx1"/>
                  </a:gs>
                  <a:gs pos="100000">
                    <a:schemeClr val="tx1"/>
                  </a:gs>
                </a:gsLst>
                <a:lin ang="5400000" scaled="0"/>
              </a:gradFill>
              <a:latin typeface="+mj-lt"/>
              <a:cs typeface="+mn-cs"/>
            </a:endParaRPr>
          </a:p>
          <a:p>
            <a:pPr marL="0" indent="0">
              <a:buNone/>
            </a:pPr>
            <a:endParaRPr lang="en-US" sz="2800" dirty="0" smtClean="0">
              <a:gradFill>
                <a:gsLst>
                  <a:gs pos="1250">
                    <a:schemeClr val="tx1"/>
                  </a:gs>
                  <a:gs pos="100000">
                    <a:schemeClr val="tx1"/>
                  </a:gs>
                </a:gsLst>
                <a:lin ang="5400000" scaled="0"/>
              </a:gradFill>
              <a:latin typeface="+mj-lt"/>
              <a:cs typeface="+mn-cs"/>
            </a:endParaRPr>
          </a:p>
          <a:p>
            <a:pPr marL="0" indent="0">
              <a:buNone/>
            </a:pPr>
            <a:endParaRPr lang="en-US" sz="2800" dirty="0" smtClean="0">
              <a:gradFill>
                <a:gsLst>
                  <a:gs pos="1250">
                    <a:schemeClr val="tx1"/>
                  </a:gs>
                  <a:gs pos="100000">
                    <a:schemeClr val="tx1"/>
                  </a:gs>
                </a:gsLst>
                <a:lin ang="5400000" scaled="0"/>
              </a:gradFill>
              <a:latin typeface="+mj-lt"/>
              <a:cs typeface="+mn-cs"/>
            </a:endParaRPr>
          </a:p>
          <a:p>
            <a:pPr marL="0" indent="0">
              <a:buNone/>
            </a:pPr>
            <a:endParaRPr lang="en-US" dirty="0" smtClean="0"/>
          </a:p>
        </p:txBody>
      </p:sp>
      <p:sp>
        <p:nvSpPr>
          <p:cNvPr id="5" name="Title 4"/>
          <p:cNvSpPr>
            <a:spLocks noGrp="1"/>
          </p:cNvSpPr>
          <p:nvPr>
            <p:ph type="title"/>
          </p:nvPr>
        </p:nvSpPr>
        <p:spPr/>
        <p:txBody>
          <a:bodyPr/>
          <a:lstStyle/>
          <a:p>
            <a:r>
              <a:rPr lang="en-US" dirty="0" smtClean="0"/>
              <a:t>Anchor Visual Example</a:t>
            </a:r>
            <a:endParaRPr lang="en-US" dirty="0"/>
          </a:p>
        </p:txBody>
      </p:sp>
    </p:spTree>
    <p:extLst>
      <p:ext uri="{BB962C8B-B14F-4D97-AF65-F5344CB8AC3E}">
        <p14:creationId xmlns:p14="http://schemas.microsoft.com/office/powerpoint/2010/main" val="156871001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Area</a:t>
            </a:r>
            <a:endParaRPr lang="en-US" dirty="0"/>
          </a:p>
        </p:txBody>
      </p:sp>
      <p:sp>
        <p:nvSpPr>
          <p:cNvPr id="7" name="Text Placeholder 5"/>
          <p:cNvSpPr txBox="1">
            <a:spLocks/>
          </p:cNvSpPr>
          <p:nvPr/>
        </p:nvSpPr>
        <p:spPr>
          <a:xfrm>
            <a:off x="427037" y="1212850"/>
            <a:ext cx="4832840" cy="376718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An area is “width x height” </a:t>
            </a:r>
          </a:p>
          <a:p>
            <a:pPr marL="0" indent="0">
              <a:buFont typeface="Arial" pitchFamily="34" charset="0"/>
              <a:buNone/>
            </a:pPr>
            <a:endParaRPr lang="en-US" sz="2800" dirty="0" smtClean="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Lines and bars are 1D </a:t>
            </a: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Areas are 2D</a:t>
            </a:r>
          </a:p>
          <a:p>
            <a:pPr marL="0" indent="0">
              <a:buFont typeface="Arial" pitchFamily="34" charset="0"/>
              <a:buNone/>
            </a:pPr>
            <a:endParaRPr lang="en-US" sz="2800" dirty="0" smtClean="0">
              <a:gradFill>
                <a:gsLst>
                  <a:gs pos="1250">
                    <a:schemeClr val="tx1"/>
                  </a:gs>
                  <a:gs pos="100000">
                    <a:schemeClr val="tx1"/>
                  </a:gs>
                </a:gsLst>
                <a:lin ang="5400000" scaled="0"/>
              </a:gradFill>
              <a:latin typeface="+mj-lt"/>
              <a:cs typeface="+mn-cs"/>
            </a:endParaRPr>
          </a:p>
          <a:p>
            <a:pPr marL="0" indent="0">
              <a:buFont typeface="Arial" pitchFamily="34" charset="0"/>
              <a:buNone/>
            </a:pPr>
            <a:endParaRPr lang="en-US" sz="2800" dirty="0" smtClean="0">
              <a:gradFill>
                <a:gsLst>
                  <a:gs pos="1250">
                    <a:schemeClr val="tx1"/>
                  </a:gs>
                  <a:gs pos="100000">
                    <a:schemeClr val="tx1"/>
                  </a:gs>
                </a:gsLst>
                <a:lin ang="5400000" scaled="0"/>
              </a:gradFill>
              <a:latin typeface="+mj-lt"/>
              <a:cs typeface="+mn-cs"/>
            </a:endParaRPr>
          </a:p>
          <a:p>
            <a:pPr marL="0" indent="0">
              <a:buFont typeface="Arial" pitchFamily="34" charset="0"/>
              <a:buNone/>
            </a:pPr>
            <a:endParaRPr lang="en-US" dirty="0"/>
          </a:p>
        </p:txBody>
      </p:sp>
      <p:pic>
        <p:nvPicPr>
          <p:cNvPr id="4" name="Content Placeholder 4"/>
          <p:cNvPicPr>
            <a:picLocks noChangeAspect="1"/>
          </p:cNvPicPr>
          <p:nvPr/>
        </p:nvPicPr>
        <p:blipFill>
          <a:blip r:embed="rId2"/>
          <a:stretch>
            <a:fillRect/>
          </a:stretch>
        </p:blipFill>
        <p:spPr>
          <a:xfrm>
            <a:off x="5259876" y="1223384"/>
            <a:ext cx="6934200" cy="5238023"/>
          </a:xfrm>
          <a:prstGeom prst="rect">
            <a:avLst/>
          </a:prstGeom>
        </p:spPr>
      </p:pic>
    </p:spTree>
    <p:extLst>
      <p:ext uri="{BB962C8B-B14F-4D97-AF65-F5344CB8AC3E}">
        <p14:creationId xmlns:p14="http://schemas.microsoft.com/office/powerpoint/2010/main" val="98306395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17065"/>
          </a:xfrm>
        </p:spPr>
        <p:txBody>
          <a:bodyPr/>
          <a:lstStyle/>
          <a:p>
            <a:pPr marL="0" indent="0">
              <a:buNone/>
            </a:pPr>
            <a:r>
              <a:rPr lang="en-US" dirty="0" smtClean="0"/>
              <a:t> </a:t>
            </a:r>
          </a:p>
        </p:txBody>
      </p:sp>
      <p:sp>
        <p:nvSpPr>
          <p:cNvPr id="5" name="Title 4"/>
          <p:cNvSpPr>
            <a:spLocks noGrp="1"/>
          </p:cNvSpPr>
          <p:nvPr>
            <p:ph type="title"/>
          </p:nvPr>
        </p:nvSpPr>
        <p:spPr/>
        <p:txBody>
          <a:bodyPr/>
          <a:lstStyle/>
          <a:p>
            <a:r>
              <a:rPr lang="en-US" dirty="0" smtClean="0"/>
              <a:t>Area (including circles)</a:t>
            </a:r>
            <a:endParaRPr lang="en-US" dirty="0"/>
          </a:p>
        </p:txBody>
      </p:sp>
      <mc:AlternateContent xmlns:mc="http://schemas.openxmlformats.org/markup-compatibility/2006" xmlns:a14="http://schemas.microsoft.com/office/drawing/2010/main">
        <mc:Choice Requires="a14">
          <p:sp>
            <p:nvSpPr>
              <p:cNvPr id="2" name="Rectangle 1"/>
              <p:cNvSpPr/>
              <p:nvPr/>
            </p:nvSpPr>
            <p:spPr>
              <a:xfrm>
                <a:off x="1036637" y="4945062"/>
                <a:ext cx="9811405" cy="1783309"/>
              </a:xfrm>
              <a:prstGeom prst="rect">
                <a:avLst/>
              </a:prstGeom>
            </p:spPr>
            <p:txBody>
              <a:bodyPr wrap="none">
                <a:spAutoFit/>
              </a:bodyPr>
              <a:lstStyle/>
              <a:p>
                <a:pPr algn="ctr"/>
                <a14:m>
                  <m:oMath xmlns:m="http://schemas.openxmlformats.org/officeDocument/2006/math">
                    <m:rad>
                      <m:radPr>
                        <m:degHide m:val="on"/>
                        <m:ctrlPr>
                          <a:rPr lang="en-US" sz="5400" i="1" smtClean="0">
                            <a:latin typeface="Cambria Math" panose="02040503050406030204" pitchFamily="18" charset="0"/>
                          </a:rPr>
                        </m:ctrlPr>
                      </m:radPr>
                      <m:deg/>
                      <m:e>
                        <m:f>
                          <m:fPr>
                            <m:ctrlPr>
                              <a:rPr lang="en-US" sz="5400" i="1">
                                <a:latin typeface="Cambria Math" panose="02040503050406030204" pitchFamily="18" charset="0"/>
                              </a:rPr>
                            </m:ctrlPr>
                          </m:fPr>
                          <m:num>
                            <m:sSup>
                              <m:sSupPr>
                                <m:ctrlPr>
                                  <a:rPr lang="en-US" sz="5400" i="1">
                                    <a:latin typeface="Cambria Math" panose="02040503050406030204" pitchFamily="18" charset="0"/>
                                  </a:rPr>
                                </m:ctrlPr>
                              </m:sSupPr>
                              <m:e>
                                <m:sSub>
                                  <m:sSubPr>
                                    <m:ctrlPr>
                                      <a:rPr lang="en-US" sz="5400" i="1">
                                        <a:latin typeface="Cambria Math" panose="02040503050406030204" pitchFamily="18" charset="0"/>
                                      </a:rPr>
                                    </m:ctrlPr>
                                  </m:sSubPr>
                                  <m:e>
                                    <m:r>
                                      <a:rPr lang="en-US" sz="5400" i="1">
                                        <a:latin typeface="Cambria Math"/>
                                      </a:rPr>
                                      <m:t>𝑑</m:t>
                                    </m:r>
                                    <m:r>
                                      <a:rPr lang="en-US" sz="5400" b="0" i="1" smtClean="0">
                                        <a:latin typeface="Cambria Math" panose="02040503050406030204" pitchFamily="18" charset="0"/>
                                      </a:rPr>
                                      <m:t>𝑖𝑎𝑚𝑒𝑡𝑒𝑟</m:t>
                                    </m:r>
                                  </m:e>
                                  <m:sub>
                                    <m:r>
                                      <a:rPr lang="en-US" sz="5400" i="1">
                                        <a:latin typeface="Cambria Math"/>
                                      </a:rPr>
                                      <m:t>1</m:t>
                                    </m:r>
                                  </m:sub>
                                </m:sSub>
                              </m:e>
                              <m:sup>
                                <m:r>
                                  <a:rPr lang="en-US" sz="5400" i="1">
                                    <a:latin typeface="Cambria Math"/>
                                  </a:rPr>
                                  <m:t>2</m:t>
                                </m:r>
                              </m:sup>
                            </m:sSup>
                            <m:r>
                              <a:rPr lang="en-US" sz="5400" i="1">
                                <a:latin typeface="Cambria Math"/>
                              </a:rPr>
                              <m:t> × </m:t>
                            </m:r>
                            <m:sSub>
                              <m:sSubPr>
                                <m:ctrlPr>
                                  <a:rPr lang="en-US" sz="5400" i="1">
                                    <a:latin typeface="Cambria Math" panose="02040503050406030204" pitchFamily="18" charset="0"/>
                                  </a:rPr>
                                </m:ctrlPr>
                              </m:sSubPr>
                              <m:e>
                                <m:r>
                                  <a:rPr lang="en-US" sz="5400" b="0" i="1" smtClean="0">
                                    <a:latin typeface="Cambria Math" panose="02040503050406030204" pitchFamily="18" charset="0"/>
                                  </a:rPr>
                                  <m:t>𝑣𝑎𝑙𝑢𝑒</m:t>
                                </m:r>
                              </m:e>
                              <m:sub>
                                <m:r>
                                  <a:rPr lang="en-US" sz="5400" i="1">
                                    <a:latin typeface="Cambria Math"/>
                                  </a:rPr>
                                  <m:t>2</m:t>
                                </m:r>
                              </m:sub>
                            </m:sSub>
                          </m:num>
                          <m:den>
                            <m:sSub>
                              <m:sSubPr>
                                <m:ctrlPr>
                                  <a:rPr lang="en-US" sz="5400" i="1">
                                    <a:latin typeface="Cambria Math" panose="02040503050406030204" pitchFamily="18" charset="0"/>
                                  </a:rPr>
                                </m:ctrlPr>
                              </m:sSubPr>
                              <m:e>
                                <m:r>
                                  <a:rPr lang="en-US" sz="5400" b="0" i="1" smtClean="0">
                                    <a:latin typeface="Cambria Math" panose="02040503050406030204" pitchFamily="18" charset="0"/>
                                  </a:rPr>
                                  <m:t>𝑣𝑎𝑙𝑢𝑒</m:t>
                                </m:r>
                              </m:e>
                              <m:sub>
                                <m:r>
                                  <a:rPr lang="en-US" sz="5400" i="1">
                                    <a:latin typeface="Cambria Math"/>
                                  </a:rPr>
                                  <m:t>1</m:t>
                                </m:r>
                              </m:sub>
                            </m:sSub>
                          </m:den>
                        </m:f>
                      </m:e>
                    </m:rad>
                    <m:r>
                      <a:rPr lang="en-US" sz="5400" i="1">
                        <a:latin typeface="Cambria Math"/>
                      </a:rPr>
                      <m:t>=</m:t>
                    </m:r>
                    <m:sSub>
                      <m:sSubPr>
                        <m:ctrlPr>
                          <a:rPr lang="en-US" sz="5400" i="1">
                            <a:latin typeface="Cambria Math" panose="02040503050406030204" pitchFamily="18" charset="0"/>
                          </a:rPr>
                        </m:ctrlPr>
                      </m:sSubPr>
                      <m:e>
                        <m:r>
                          <a:rPr lang="en-US" sz="5400" i="1">
                            <a:latin typeface="Cambria Math"/>
                          </a:rPr>
                          <m:t>𝑑</m:t>
                        </m:r>
                        <m:r>
                          <a:rPr lang="en-US" sz="5400" b="0" i="1" smtClean="0">
                            <a:latin typeface="Cambria Math" panose="02040503050406030204" pitchFamily="18" charset="0"/>
                          </a:rPr>
                          <m:t>𝑖𝑎𝑚𝑒𝑡𝑒𝑟</m:t>
                        </m:r>
                      </m:e>
                      <m:sub>
                        <m:r>
                          <a:rPr lang="en-US" sz="5400" i="1">
                            <a:latin typeface="Cambria Math"/>
                          </a:rPr>
                          <m:t>2</m:t>
                        </m:r>
                      </m:sub>
                    </m:sSub>
                  </m:oMath>
                </a14:m>
                <a:r>
                  <a:rPr lang="en-US" dirty="0"/>
                  <a:t> </a:t>
                </a:r>
              </a:p>
            </p:txBody>
          </p:sp>
        </mc:Choice>
        <mc:Fallback xmlns="">
          <p:sp>
            <p:nvSpPr>
              <p:cNvPr id="2" name="Rectangle 1"/>
              <p:cNvSpPr>
                <a:spLocks noRot="1" noChangeAspect="1" noMove="1" noResize="1" noEditPoints="1" noAdjustHandles="1" noChangeArrowheads="1" noChangeShapeType="1" noTextEdit="1"/>
              </p:cNvSpPr>
              <p:nvPr/>
            </p:nvSpPr>
            <p:spPr>
              <a:xfrm>
                <a:off x="1036637" y="4945062"/>
                <a:ext cx="9811405" cy="1783309"/>
              </a:xfrm>
              <a:prstGeom prst="rect">
                <a:avLst/>
              </a:prstGeom>
              <a:blipFill rotWithShape="0">
                <a:blip r:embed="rId2"/>
                <a:stretch>
                  <a:fillRect/>
                </a:stretch>
              </a:blipFill>
            </p:spPr>
            <p:txBody>
              <a:bodyPr/>
              <a:lstStyle/>
              <a:p>
                <a:r>
                  <a:rPr lang="en-US">
                    <a:noFill/>
                  </a:rPr>
                  <a:t> </a:t>
                </a:r>
              </a:p>
            </p:txBody>
          </p:sp>
        </mc:Fallback>
      </mc:AlternateContent>
      <p:sp>
        <p:nvSpPr>
          <p:cNvPr id="7" name="Text Placeholder 5"/>
          <p:cNvSpPr txBox="1">
            <a:spLocks/>
          </p:cNvSpPr>
          <p:nvPr/>
        </p:nvSpPr>
        <p:spPr>
          <a:xfrm>
            <a:off x="427036" y="1212850"/>
            <a:ext cx="7924801" cy="238219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Circles are easy to create / render, but they resize based on the area equation.</a:t>
            </a:r>
          </a:p>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a:gradFill>
                  <a:gsLst>
                    <a:gs pos="1250">
                      <a:schemeClr val="tx1"/>
                    </a:gs>
                    <a:gs pos="100000">
                      <a:schemeClr val="tx1"/>
                    </a:gs>
                  </a:gsLst>
                  <a:lin ang="5400000" scaled="0"/>
                </a:gradFill>
                <a:latin typeface="+mj-lt"/>
                <a:cs typeface="+mn-cs"/>
              </a:rPr>
              <a:t>Choose your anchor circle, measure </a:t>
            </a:r>
            <a:r>
              <a:rPr lang="en-US" sz="2800" dirty="0" smtClean="0">
                <a:gradFill>
                  <a:gsLst>
                    <a:gs pos="1250">
                      <a:schemeClr val="tx1"/>
                    </a:gs>
                    <a:gs pos="100000">
                      <a:schemeClr val="tx1"/>
                    </a:gs>
                  </a:gsLst>
                  <a:lin ang="5400000" scaled="0"/>
                </a:gradFill>
                <a:latin typeface="+mj-lt"/>
                <a:cs typeface="+mn-cs"/>
              </a:rPr>
              <a:t>the </a:t>
            </a:r>
            <a:r>
              <a:rPr lang="en-US" sz="2800" dirty="0">
                <a:gradFill>
                  <a:gsLst>
                    <a:gs pos="1250">
                      <a:schemeClr val="tx1"/>
                    </a:gs>
                    <a:gs pos="100000">
                      <a:schemeClr val="tx1"/>
                    </a:gs>
                  </a:gsLst>
                  <a:lin ang="5400000" scaled="0"/>
                </a:gradFill>
                <a:latin typeface="+mj-lt"/>
                <a:cs typeface="+mn-cs"/>
              </a:rPr>
              <a:t>diameter</a:t>
            </a:r>
          </a:p>
        </p:txBody>
      </p:sp>
    </p:spTree>
    <p:extLst>
      <p:ext uri="{BB962C8B-B14F-4D97-AF65-F5344CB8AC3E}">
        <p14:creationId xmlns:p14="http://schemas.microsoft.com/office/powerpoint/2010/main" val="66242821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517065"/>
          </a:xfrm>
        </p:spPr>
        <p:txBody>
          <a:bodyPr/>
          <a:lstStyle/>
          <a:p>
            <a:pPr marL="0" indent="0">
              <a:buNone/>
            </a:pPr>
            <a:r>
              <a:rPr lang="en-US" dirty="0" smtClean="0"/>
              <a:t> </a:t>
            </a:r>
          </a:p>
        </p:txBody>
      </p:sp>
      <p:sp>
        <p:nvSpPr>
          <p:cNvPr id="5" name="Title 4"/>
          <p:cNvSpPr>
            <a:spLocks noGrp="1"/>
          </p:cNvSpPr>
          <p:nvPr>
            <p:ph type="title"/>
          </p:nvPr>
        </p:nvSpPr>
        <p:spPr/>
        <p:txBody>
          <a:bodyPr/>
          <a:lstStyle/>
          <a:p>
            <a:r>
              <a:rPr lang="en-US" dirty="0" smtClean="0"/>
              <a:t>Area (including circles)</a:t>
            </a:r>
            <a:endParaRPr lang="en-US" dirty="0"/>
          </a:p>
        </p:txBody>
      </p:sp>
      <p:sp>
        <p:nvSpPr>
          <p:cNvPr id="7" name="Text Placeholder 5"/>
          <p:cNvSpPr txBox="1">
            <a:spLocks/>
          </p:cNvSpPr>
          <p:nvPr/>
        </p:nvSpPr>
        <p:spPr>
          <a:xfrm>
            <a:off x="427036" y="1212850"/>
            <a:ext cx="7924801" cy="5724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 </a:t>
            </a:r>
            <a:endParaRPr lang="en-US" sz="2800" dirty="0">
              <a:gradFill>
                <a:gsLst>
                  <a:gs pos="1250">
                    <a:schemeClr val="tx1"/>
                  </a:gs>
                  <a:gs pos="100000">
                    <a:schemeClr val="tx1"/>
                  </a:gs>
                </a:gsLst>
                <a:lin ang="5400000" scaled="0"/>
              </a:gradFill>
              <a:latin typeface="+mj-lt"/>
              <a:cs typeface="+mn-cs"/>
            </a:endParaRPr>
          </a:p>
        </p:txBody>
      </p:sp>
      <p:pic>
        <p:nvPicPr>
          <p:cNvPr id="2" name="Picture 1"/>
          <p:cNvPicPr>
            <a:picLocks noChangeAspect="1"/>
          </p:cNvPicPr>
          <p:nvPr/>
        </p:nvPicPr>
        <p:blipFill>
          <a:blip r:embed="rId2"/>
          <a:stretch>
            <a:fillRect/>
          </a:stretch>
        </p:blipFill>
        <p:spPr>
          <a:xfrm>
            <a:off x="2310655" y="1471382"/>
            <a:ext cx="7815165" cy="5046180"/>
          </a:xfrm>
          <a:prstGeom prst="rect">
            <a:avLst/>
          </a:prstGeom>
        </p:spPr>
      </p:pic>
    </p:spTree>
    <p:extLst>
      <p:ext uri="{BB962C8B-B14F-4D97-AF65-F5344CB8AC3E}">
        <p14:creationId xmlns:p14="http://schemas.microsoft.com/office/powerpoint/2010/main" val="132529595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Colors (2 color)</a:t>
            </a:r>
            <a:endParaRPr lang="en-US" dirty="0"/>
          </a:p>
        </p:txBody>
      </p:sp>
      <p:sp>
        <p:nvSpPr>
          <p:cNvPr id="4" name="Text Placeholder 5"/>
          <p:cNvSpPr txBox="1">
            <a:spLocks/>
          </p:cNvSpPr>
          <p:nvPr/>
        </p:nvSpPr>
        <p:spPr>
          <a:xfrm>
            <a:off x="427036" y="1212850"/>
            <a:ext cx="7924801" cy="466589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Colors are invaluable, but the equation is somewhat complex</a:t>
            </a:r>
          </a:p>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Choose a minimum value and a minimum color</a:t>
            </a:r>
          </a:p>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Choose a maximum value and a maximum color</a:t>
            </a:r>
          </a:p>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Compare the red, green, and blue values (see Excel worksheet)</a:t>
            </a:r>
            <a:endParaRPr lang="en-US" sz="2800" dirty="0">
              <a:gradFill>
                <a:gsLst>
                  <a:gs pos="1250">
                    <a:schemeClr val="tx1"/>
                  </a:gs>
                  <a:gs pos="100000">
                    <a:schemeClr val="tx1"/>
                  </a:gs>
                </a:gsLst>
                <a:lin ang="5400000" scaled="0"/>
              </a:gradFill>
              <a:latin typeface="+mj-lt"/>
              <a:cs typeface="+mn-cs"/>
            </a:endParaRPr>
          </a:p>
        </p:txBody>
      </p:sp>
    </p:spTree>
    <p:extLst>
      <p:ext uri="{BB962C8B-B14F-4D97-AF65-F5344CB8AC3E}">
        <p14:creationId xmlns:p14="http://schemas.microsoft.com/office/powerpoint/2010/main" val="117741033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Colors (2 color)</a:t>
            </a:r>
            <a:endParaRPr lang="en-US" dirty="0"/>
          </a:p>
        </p:txBody>
      </p:sp>
      <p:sp>
        <p:nvSpPr>
          <p:cNvPr id="4" name="Text Placeholder 5"/>
          <p:cNvSpPr txBox="1">
            <a:spLocks/>
          </p:cNvSpPr>
          <p:nvPr/>
        </p:nvSpPr>
        <p:spPr>
          <a:xfrm>
            <a:off x="427036" y="1212850"/>
            <a:ext cx="7924801" cy="104644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Show 2008 map example</a:t>
            </a:r>
            <a:endParaRPr lang="en-US" sz="2800" dirty="0">
              <a:gradFill>
                <a:gsLst>
                  <a:gs pos="1250">
                    <a:schemeClr val="tx1"/>
                  </a:gs>
                  <a:gs pos="100000">
                    <a:schemeClr val="tx1"/>
                  </a:gs>
                </a:gsLst>
                <a:lin ang="5400000" scaled="0"/>
              </a:gradFill>
              <a:latin typeface="+mj-lt"/>
              <a:cs typeface="+mn-cs"/>
            </a:endParaRPr>
          </a:p>
        </p:txBody>
      </p:sp>
    </p:spTree>
    <p:extLst>
      <p:ext uri="{BB962C8B-B14F-4D97-AF65-F5344CB8AC3E}">
        <p14:creationId xmlns:p14="http://schemas.microsoft.com/office/powerpoint/2010/main" val="135360470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Colors (3 color)</a:t>
            </a:r>
            <a:endParaRPr lang="en-US" dirty="0"/>
          </a:p>
        </p:txBody>
      </p:sp>
      <p:sp>
        <p:nvSpPr>
          <p:cNvPr id="2" name="Text Placeholder 1"/>
          <p:cNvSpPr>
            <a:spLocks noGrp="1"/>
          </p:cNvSpPr>
          <p:nvPr>
            <p:ph type="body" sz="quarter" idx="10"/>
          </p:nvPr>
        </p:nvSpPr>
        <p:spPr>
          <a:xfrm>
            <a:off x="274638" y="1212850"/>
            <a:ext cx="11887200" cy="517065"/>
          </a:xfrm>
        </p:spPr>
        <p:txBody>
          <a:bodyPr/>
          <a:lstStyle/>
          <a:p>
            <a:pPr marL="0" indent="0">
              <a:buNone/>
            </a:pPr>
            <a:r>
              <a:rPr lang="en-US" dirty="0" smtClean="0"/>
              <a:t> </a:t>
            </a:r>
            <a:endParaRPr lang="en-US" dirty="0"/>
          </a:p>
        </p:txBody>
      </p:sp>
      <p:sp>
        <p:nvSpPr>
          <p:cNvPr id="7" name="Text Placeholder 5"/>
          <p:cNvSpPr txBox="1">
            <a:spLocks/>
          </p:cNvSpPr>
          <p:nvPr/>
        </p:nvSpPr>
        <p:spPr>
          <a:xfrm>
            <a:off x="427036" y="1212850"/>
            <a:ext cx="7924801" cy="380411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Sometimes 3 color visualizations are more valuable that 2 colors</a:t>
            </a:r>
          </a:p>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Pick a minimum, maximum value</a:t>
            </a: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Pick a minimum, maximum, middle color</a:t>
            </a:r>
          </a:p>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See Excel worksheet</a:t>
            </a:r>
          </a:p>
        </p:txBody>
      </p:sp>
    </p:spTree>
    <p:extLst>
      <p:ext uri="{BB962C8B-B14F-4D97-AF65-F5344CB8AC3E}">
        <p14:creationId xmlns:p14="http://schemas.microsoft.com/office/powerpoint/2010/main" val="1805367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5486399" cy="5675400"/>
          </a:xfrm>
        </p:spPr>
        <p:txBody>
          <a:bodyPr/>
          <a:lstStyle/>
          <a:p>
            <a:pPr marL="0" indent="0">
              <a:buNone/>
            </a:pPr>
            <a:r>
              <a:rPr lang="en-US" dirty="0" smtClean="0"/>
              <a:t>Session 3 – visual types</a:t>
            </a:r>
          </a:p>
          <a:p>
            <a:pPr lvl="1"/>
            <a:r>
              <a:rPr lang="en-US" dirty="0" smtClean="0"/>
              <a:t>Overview of visualization types and styles</a:t>
            </a:r>
          </a:p>
          <a:p>
            <a:pPr lvl="1"/>
            <a:r>
              <a:rPr lang="en-US" dirty="0" smtClean="0"/>
              <a:t>Choosing a technology to achieve your styles</a:t>
            </a:r>
            <a:endParaRPr lang="en-US" dirty="0"/>
          </a:p>
          <a:p>
            <a:pPr marL="0" indent="0">
              <a:buNone/>
            </a:pPr>
            <a:endParaRPr lang="en-US" dirty="0" smtClean="0"/>
          </a:p>
          <a:p>
            <a:pPr marL="0" indent="0">
              <a:buNone/>
            </a:pPr>
            <a:r>
              <a:rPr lang="en-US" dirty="0" smtClean="0"/>
              <a:t>Session 4 – designing your visualization</a:t>
            </a:r>
          </a:p>
          <a:p>
            <a:pPr lvl="1"/>
            <a:r>
              <a:rPr lang="en-US" dirty="0" smtClean="0"/>
              <a:t>Designing a visualization for publication</a:t>
            </a:r>
          </a:p>
          <a:p>
            <a:pPr lvl="1"/>
            <a:r>
              <a:rPr lang="en-US" dirty="0" smtClean="0"/>
              <a:t>Sharing a visualization</a:t>
            </a:r>
          </a:p>
          <a:p>
            <a:pPr lvl="1"/>
            <a:endParaRPr lang="en-US" dirty="0" smtClean="0"/>
          </a:p>
        </p:txBody>
      </p:sp>
      <p:sp>
        <p:nvSpPr>
          <p:cNvPr id="4" name="Title 3"/>
          <p:cNvSpPr>
            <a:spLocks noGrp="1"/>
          </p:cNvSpPr>
          <p:nvPr>
            <p:ph type="title"/>
          </p:nvPr>
        </p:nvSpPr>
        <p:spPr/>
        <p:txBody>
          <a:bodyPr/>
          <a:lstStyle/>
          <a:p>
            <a:r>
              <a:rPr lang="en-US" dirty="0" smtClean="0"/>
              <a:t>What to Expect When I’m Projecting </a:t>
            </a:r>
            <a:endParaRPr lang="en-US" dirty="0"/>
          </a:p>
        </p:txBody>
      </p:sp>
      <p:sp>
        <p:nvSpPr>
          <p:cNvPr id="5" name="Text Placeholder 1"/>
          <p:cNvSpPr txBox="1">
            <a:spLocks/>
          </p:cNvSpPr>
          <p:nvPr/>
        </p:nvSpPr>
        <p:spPr>
          <a:xfrm>
            <a:off x="6219420" y="1212849"/>
            <a:ext cx="5867399" cy="533069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Lab 1</a:t>
            </a:r>
          </a:p>
          <a:p>
            <a:pPr lvl="1"/>
            <a:r>
              <a:rPr lang="en-US" dirty="0" smtClean="0"/>
              <a:t>Collect a simple data set </a:t>
            </a:r>
          </a:p>
          <a:p>
            <a:pPr lvl="1"/>
            <a:r>
              <a:rPr lang="en-US" dirty="0" smtClean="0"/>
              <a:t>Excel basics</a:t>
            </a:r>
          </a:p>
          <a:p>
            <a:pPr lvl="1"/>
            <a:r>
              <a:rPr lang="en-US" dirty="0" smtClean="0"/>
              <a:t>Create simple visual, begin design process</a:t>
            </a:r>
          </a:p>
          <a:p>
            <a:pPr lvl="1"/>
            <a:endParaRPr lang="en-US" dirty="0" smtClean="0"/>
          </a:p>
          <a:p>
            <a:pPr marL="0" indent="0">
              <a:buFont typeface="Arial" pitchFamily="34" charset="0"/>
              <a:buNone/>
            </a:pPr>
            <a:r>
              <a:rPr lang="en-US" dirty="0" smtClean="0"/>
              <a:t>Lab 2</a:t>
            </a:r>
          </a:p>
          <a:p>
            <a:pPr lvl="1"/>
            <a:r>
              <a:rPr lang="en-US" dirty="0" smtClean="0"/>
              <a:t>Collect a complex data set</a:t>
            </a:r>
          </a:p>
          <a:p>
            <a:pPr lvl="1"/>
            <a:r>
              <a:rPr lang="en-US" dirty="0" smtClean="0"/>
              <a:t>Analyze data in Excel</a:t>
            </a:r>
          </a:p>
          <a:p>
            <a:pPr lvl="1"/>
            <a:r>
              <a:rPr lang="en-US" dirty="0" smtClean="0"/>
              <a:t>Use understanding of data to begin telling a story</a:t>
            </a:r>
          </a:p>
          <a:p>
            <a:pPr lvl="1"/>
            <a:endParaRPr lang="en-US" dirty="0" smtClean="0"/>
          </a:p>
        </p:txBody>
      </p:sp>
    </p:spTree>
    <p:extLst>
      <p:ext uri="{BB962C8B-B14F-4D97-AF65-F5344CB8AC3E}">
        <p14:creationId xmlns:p14="http://schemas.microsoft.com/office/powerpoint/2010/main" val="256518418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Colors (3 color)</a:t>
            </a:r>
            <a:endParaRPr lang="en-US" dirty="0"/>
          </a:p>
        </p:txBody>
      </p:sp>
      <p:sp>
        <p:nvSpPr>
          <p:cNvPr id="2" name="Text Placeholder 1"/>
          <p:cNvSpPr>
            <a:spLocks noGrp="1"/>
          </p:cNvSpPr>
          <p:nvPr>
            <p:ph type="body" sz="quarter" idx="10"/>
          </p:nvPr>
        </p:nvSpPr>
        <p:spPr>
          <a:xfrm>
            <a:off x="274638" y="1212850"/>
            <a:ext cx="11887200" cy="517065"/>
          </a:xfrm>
        </p:spPr>
        <p:txBody>
          <a:bodyPr/>
          <a:lstStyle/>
          <a:p>
            <a:pPr marL="0" indent="0">
              <a:buNone/>
            </a:pPr>
            <a:r>
              <a:rPr lang="en-US" dirty="0" smtClean="0"/>
              <a:t> </a:t>
            </a:r>
            <a:endParaRPr lang="en-US" dirty="0"/>
          </a:p>
        </p:txBody>
      </p:sp>
      <p:sp>
        <p:nvSpPr>
          <p:cNvPr id="7" name="Text Placeholder 5"/>
          <p:cNvSpPr txBox="1">
            <a:spLocks/>
          </p:cNvSpPr>
          <p:nvPr/>
        </p:nvSpPr>
        <p:spPr>
          <a:xfrm>
            <a:off x="427036" y="1212850"/>
            <a:ext cx="7924801" cy="104644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00000">
                      <a:schemeClr val="tx1"/>
                    </a:gs>
                    <a:gs pos="0">
                      <a:schemeClr val="tx1"/>
                    </a:gs>
                  </a:gsLst>
                  <a:lin ang="5400000" scaled="0"/>
                </a:gradFill>
                <a:latin typeface="Consolas" pitchFamily="49" charset="0"/>
                <a:ea typeface="+mn-ea"/>
                <a:cs typeface="Consolas" pitchFamily="49"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800" dirty="0">
              <a:gradFill>
                <a:gsLst>
                  <a:gs pos="1250">
                    <a:schemeClr val="tx1"/>
                  </a:gs>
                  <a:gs pos="100000">
                    <a:schemeClr val="tx1"/>
                  </a:gs>
                </a:gsLst>
                <a:lin ang="5400000" scaled="0"/>
              </a:gradFill>
              <a:latin typeface="+mj-lt"/>
              <a:cs typeface="+mn-cs"/>
            </a:endParaRPr>
          </a:p>
          <a:p>
            <a:pPr marL="0" indent="0">
              <a:buFont typeface="Arial" pitchFamily="34" charset="0"/>
              <a:buNone/>
            </a:pPr>
            <a:r>
              <a:rPr lang="en-US" sz="2800" dirty="0" smtClean="0">
                <a:gradFill>
                  <a:gsLst>
                    <a:gs pos="1250">
                      <a:schemeClr val="tx1"/>
                    </a:gs>
                    <a:gs pos="100000">
                      <a:schemeClr val="tx1"/>
                    </a:gs>
                  </a:gsLst>
                  <a:lin ang="5400000" scaled="0"/>
                </a:gradFill>
                <a:latin typeface="+mj-lt"/>
                <a:cs typeface="+mn-cs"/>
              </a:rPr>
              <a:t>Show 2008 map example</a:t>
            </a:r>
          </a:p>
        </p:txBody>
      </p:sp>
    </p:spTree>
    <p:extLst>
      <p:ext uri="{BB962C8B-B14F-4D97-AF65-F5344CB8AC3E}">
        <p14:creationId xmlns:p14="http://schemas.microsoft.com/office/powerpoint/2010/main" val="303493415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2049462"/>
            <a:ext cx="7315203" cy="2819400"/>
          </a:xfrm>
        </p:spPr>
        <p:txBody>
          <a:bodyPr/>
          <a:lstStyle/>
          <a:p>
            <a:r>
              <a:rPr lang="en-US" dirty="0" smtClean="0">
                <a:solidFill>
                  <a:schemeClr val="tx1">
                    <a:lumMod val="75000"/>
                  </a:schemeClr>
                </a:solidFill>
              </a:rPr>
              <a:t>Pull a data set</a:t>
            </a:r>
          </a:p>
          <a:p>
            <a:r>
              <a:rPr lang="en-US" dirty="0" smtClean="0">
                <a:solidFill>
                  <a:schemeClr val="tx1">
                    <a:lumMod val="75000"/>
                  </a:schemeClr>
                </a:solidFill>
              </a:rPr>
              <a:t>Sort and format</a:t>
            </a:r>
          </a:p>
          <a:p>
            <a:r>
              <a:rPr lang="en-US" dirty="0" smtClean="0">
                <a:solidFill>
                  <a:schemeClr val="tx1">
                    <a:lumMod val="75000"/>
                  </a:schemeClr>
                </a:solidFill>
              </a:rPr>
              <a:t>Create chart</a:t>
            </a:r>
          </a:p>
          <a:p>
            <a:r>
              <a:rPr lang="en-US" dirty="0" smtClean="0">
                <a:solidFill>
                  <a:schemeClr val="tx1">
                    <a:lumMod val="75000"/>
                  </a:schemeClr>
                </a:solidFill>
              </a:rPr>
              <a:t>Format into visualization</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t>Lab 1</a:t>
            </a:r>
            <a:endParaRPr lang="en-US" dirty="0"/>
          </a:p>
        </p:txBody>
      </p:sp>
    </p:spTree>
    <p:extLst>
      <p:ext uri="{BB962C8B-B14F-4D97-AF65-F5344CB8AC3E}">
        <p14:creationId xmlns:p14="http://schemas.microsoft.com/office/powerpoint/2010/main" val="166283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6638" y="2049462"/>
            <a:ext cx="7315203" cy="2819400"/>
          </a:xfrm>
        </p:spPr>
        <p:txBody>
          <a:bodyPr/>
          <a:lstStyle/>
          <a:p>
            <a:r>
              <a:rPr lang="en-US" dirty="0" smtClean="0">
                <a:solidFill>
                  <a:schemeClr val="tx1">
                    <a:lumMod val="75000"/>
                  </a:schemeClr>
                </a:solidFill>
              </a:rPr>
              <a:t>Introduction to Data Visualization</a:t>
            </a:r>
          </a:p>
          <a:p>
            <a:r>
              <a:rPr lang="en-US" dirty="0" smtClean="0">
                <a:solidFill>
                  <a:schemeClr val="tx1">
                    <a:lumMod val="75000"/>
                  </a:schemeClr>
                </a:solidFill>
              </a:rPr>
              <a:t>The Importance of Story</a:t>
            </a:r>
          </a:p>
          <a:p>
            <a:r>
              <a:rPr lang="en-US" dirty="0" smtClean="0">
                <a:solidFill>
                  <a:schemeClr val="tx1">
                    <a:lumMod val="75000"/>
                  </a:schemeClr>
                </a:solidFill>
              </a:rPr>
              <a:t>The Data Artist</a:t>
            </a:r>
          </a:p>
          <a:p>
            <a:r>
              <a:rPr lang="en-US" dirty="0" smtClean="0">
                <a:solidFill>
                  <a:schemeClr val="tx1">
                    <a:lumMod val="75000"/>
                  </a:schemeClr>
                </a:solidFill>
              </a:rPr>
              <a:t>Tools and Algorithms</a:t>
            </a:r>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t>Agenda</a:t>
            </a:r>
            <a:endParaRPr lang="en-US" dirty="0"/>
          </a:p>
        </p:txBody>
      </p:sp>
    </p:spTree>
    <p:extLst>
      <p:ext uri="{BB962C8B-B14F-4D97-AF65-F5344CB8AC3E}">
        <p14:creationId xmlns:p14="http://schemas.microsoft.com/office/powerpoint/2010/main" val="62263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US" dirty="0">
              <a:solidFill>
                <a:schemeClr val="tx1">
                  <a:lumMod val="75000"/>
                </a:schemeClr>
              </a:solidFill>
            </a:endParaRPr>
          </a:p>
        </p:txBody>
      </p:sp>
      <p:sp>
        <p:nvSpPr>
          <p:cNvPr id="5" name="Title 4"/>
          <p:cNvSpPr>
            <a:spLocks noGrp="1"/>
          </p:cNvSpPr>
          <p:nvPr>
            <p:ph type="ctrTitle"/>
          </p:nvPr>
        </p:nvSpPr>
        <p:spPr/>
        <p:txBody>
          <a:bodyPr/>
          <a:lstStyle/>
          <a:p>
            <a:r>
              <a:rPr lang="en-US" dirty="0" smtClean="0"/>
              <a:t>Intro to Data Visualization</a:t>
            </a:r>
            <a:endParaRPr lang="en-US" dirty="0"/>
          </a:p>
        </p:txBody>
      </p:sp>
    </p:spTree>
    <p:extLst>
      <p:ext uri="{BB962C8B-B14F-4D97-AF65-F5344CB8AC3E}">
        <p14:creationId xmlns:p14="http://schemas.microsoft.com/office/powerpoint/2010/main" val="67024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Swimming in Data</a:t>
            </a:r>
            <a:endParaRPr 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74" y="1302678"/>
            <a:ext cx="9871463" cy="12027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3714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Swimming in Data</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9" y="1510731"/>
            <a:ext cx="3886200" cy="47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3410078" y="3344862"/>
            <a:ext cx="1501521" cy="1066800"/>
          </a:xfrm>
          <a:prstGeom prst="rightArrow">
            <a:avLst/>
          </a:prstGeom>
          <a:solidFill>
            <a:schemeClr val="tx2">
              <a:lumMod val="40000"/>
              <a:lumOff val="60000"/>
              <a:alpha val="83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1437" y="1510731"/>
            <a:ext cx="714130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4487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3" y="0"/>
            <a:ext cx="11001555" cy="702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46107"/>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3.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Chris Anderson, Brett Humphrey</External_x0020_Speaker>
    <Session_x0020_Code xmlns="12a172fe-0250-434a-85cf-03b10810c5e5">2-612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12a172fe-0250-434a-85cf-03b10810c5e5"/>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12a172fe-0250-434a-85cf-03b10810c5e5"/>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14140</TotalTime>
  <Words>2871</Words>
  <Application>Microsoft Office PowerPoint</Application>
  <PresentationFormat>Custom</PresentationFormat>
  <Paragraphs>333</Paragraphs>
  <Slides>41</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41</vt:i4>
      </vt:variant>
    </vt:vector>
  </HeadingPairs>
  <TitlesOfParts>
    <vt:vector size="53" baseType="lpstr">
      <vt:lpstr>ＭＳ Ｐゴシック</vt:lpstr>
      <vt:lpstr>Arial</vt:lpstr>
      <vt:lpstr>Avenir LT Pro 45 Book</vt:lpstr>
      <vt:lpstr>Cambria Math</vt:lpstr>
      <vt:lpstr>Consolas</vt:lpstr>
      <vt:lpstr>Segoe UI</vt:lpstr>
      <vt:lpstr>Segoe UI Black</vt:lpstr>
      <vt:lpstr>Segoe UI Light</vt:lpstr>
      <vt:lpstr>Segoe WP Semibold</vt:lpstr>
      <vt:lpstr>5-30629_Build_Template_WHITE</vt:lpstr>
      <vt:lpstr>LIGHT COLOR TEMPLATE</vt:lpstr>
      <vt:lpstr>5-30629_Build_Template_DARK BLUE</vt:lpstr>
      <vt:lpstr>Data Visualization Workshop  Session 1: Telling Stories With Data  </vt:lpstr>
      <vt:lpstr>Who Is This Loser?</vt:lpstr>
      <vt:lpstr>What to Expect When I’m Projecting </vt:lpstr>
      <vt:lpstr>What to Expect When I’m Projecting </vt:lpstr>
      <vt:lpstr>Agenda</vt:lpstr>
      <vt:lpstr>Intro to Data Visualization</vt:lpstr>
      <vt:lpstr>Swimming in Data</vt:lpstr>
      <vt:lpstr>Swimming in Data</vt:lpstr>
      <vt:lpstr>PowerPoint Presentation</vt:lpstr>
      <vt:lpstr>Charts vs. Visualization</vt:lpstr>
      <vt:lpstr>Charts vs Visualizations</vt:lpstr>
      <vt:lpstr>Public Steps of a Visualization</vt:lpstr>
      <vt:lpstr>Behind the Scenes Steps of Visualization</vt:lpstr>
      <vt:lpstr>The Importance of Story</vt:lpstr>
      <vt:lpstr>All Data Lives in a Context</vt:lpstr>
      <vt:lpstr>Only The Story Makes Data Matter</vt:lpstr>
      <vt:lpstr>Humans Are Visual</vt:lpstr>
      <vt:lpstr>Humans Are Visual</vt:lpstr>
      <vt:lpstr>Humans Are Visual</vt:lpstr>
      <vt:lpstr>The Visualization Artist</vt:lpstr>
      <vt:lpstr>Wrangling Data</vt:lpstr>
      <vt:lpstr>Designing Data</vt:lpstr>
      <vt:lpstr>Communicating Data</vt:lpstr>
      <vt:lpstr>Where are you? </vt:lpstr>
      <vt:lpstr>By The End </vt:lpstr>
      <vt:lpstr>Beware Young Padawan </vt:lpstr>
      <vt:lpstr>Basic Algorithms </vt:lpstr>
      <vt:lpstr>Basic Algorithms </vt:lpstr>
      <vt:lpstr>Simple Ratio</vt:lpstr>
      <vt:lpstr>Simple Ratio</vt:lpstr>
      <vt:lpstr>Choosing an Anchor Visual</vt:lpstr>
      <vt:lpstr>Choosing an Anchor Visual</vt:lpstr>
      <vt:lpstr>Anchor Visual Example</vt:lpstr>
      <vt:lpstr>Area</vt:lpstr>
      <vt:lpstr>Area (including circles)</vt:lpstr>
      <vt:lpstr>Area (including circles)</vt:lpstr>
      <vt:lpstr>Colors (2 color)</vt:lpstr>
      <vt:lpstr>Colors (2 color)</vt:lpstr>
      <vt:lpstr>Colors (3 color)</vt:lpstr>
      <vt:lpstr>Colors (3 color)</vt:lpstr>
      <vt:lpstr>Lab 1</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Accessible Universal Windows Apps</dc:title>
  <dc:subject>Build 2015</dc:subject>
  <dc:creator>Brett Humphrey</dc:creator>
  <cp:keywords>Build 2015</cp:keywords>
  <dc:description>Template: Mitchell Derrey, Silver Fox Productions
Formatting: 
Audience Type:</dc:description>
  <cp:lastModifiedBy>Matthias Shapiro</cp:lastModifiedBy>
  <cp:revision>99</cp:revision>
  <dcterms:created xsi:type="dcterms:W3CDTF">2015-04-24T00:11:16Z</dcterms:created>
  <dcterms:modified xsi:type="dcterms:W3CDTF">2015-06-21T06:22:46Z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