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7"/>
  </p:notesMasterIdLst>
  <p:handoutMasterIdLst>
    <p:handoutMasterId r:id="rId48"/>
  </p:handoutMasterIdLst>
  <p:sldIdLst>
    <p:sldId id="258" r:id="rId7"/>
    <p:sldId id="355" r:id="rId8"/>
    <p:sldId id="419" r:id="rId9"/>
    <p:sldId id="402" r:id="rId10"/>
    <p:sldId id="403" r:id="rId11"/>
    <p:sldId id="356" r:id="rId12"/>
    <p:sldId id="399" r:id="rId13"/>
    <p:sldId id="426" r:id="rId14"/>
    <p:sldId id="436" r:id="rId15"/>
    <p:sldId id="394" r:id="rId16"/>
    <p:sldId id="404" r:id="rId17"/>
    <p:sldId id="437" r:id="rId18"/>
    <p:sldId id="405" r:id="rId19"/>
    <p:sldId id="406" r:id="rId20"/>
    <p:sldId id="407" r:id="rId21"/>
    <p:sldId id="408" r:id="rId22"/>
    <p:sldId id="420" r:id="rId23"/>
    <p:sldId id="435" r:id="rId24"/>
    <p:sldId id="409" r:id="rId25"/>
    <p:sldId id="395" r:id="rId26"/>
    <p:sldId id="398" r:id="rId27"/>
    <p:sldId id="410" r:id="rId28"/>
    <p:sldId id="427" r:id="rId29"/>
    <p:sldId id="428" r:id="rId30"/>
    <p:sldId id="411" r:id="rId31"/>
    <p:sldId id="434" r:id="rId32"/>
    <p:sldId id="425" r:id="rId33"/>
    <p:sldId id="417" r:id="rId34"/>
    <p:sldId id="412" r:id="rId35"/>
    <p:sldId id="414" r:id="rId36"/>
    <p:sldId id="415" r:id="rId37"/>
    <p:sldId id="421" r:id="rId38"/>
    <p:sldId id="396" r:id="rId39"/>
    <p:sldId id="430" r:id="rId40"/>
    <p:sldId id="418" r:id="rId41"/>
    <p:sldId id="429" r:id="rId42"/>
    <p:sldId id="431" r:id="rId43"/>
    <p:sldId id="423" r:id="rId44"/>
    <p:sldId id="424" r:id="rId45"/>
    <p:sldId id="432"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355"/>
            <p14:sldId id="419"/>
            <p14:sldId id="402"/>
            <p14:sldId id="403"/>
            <p14:sldId id="356"/>
            <p14:sldId id="399"/>
            <p14:sldId id="426"/>
            <p14:sldId id="436"/>
            <p14:sldId id="394"/>
            <p14:sldId id="404"/>
            <p14:sldId id="437"/>
            <p14:sldId id="405"/>
            <p14:sldId id="406"/>
            <p14:sldId id="407"/>
            <p14:sldId id="408"/>
            <p14:sldId id="420"/>
            <p14:sldId id="435"/>
            <p14:sldId id="409"/>
            <p14:sldId id="395"/>
            <p14:sldId id="398"/>
            <p14:sldId id="410"/>
            <p14:sldId id="427"/>
            <p14:sldId id="428"/>
            <p14:sldId id="411"/>
            <p14:sldId id="434"/>
            <p14:sldId id="425"/>
            <p14:sldId id="417"/>
            <p14:sldId id="412"/>
            <p14:sldId id="414"/>
            <p14:sldId id="415"/>
            <p14:sldId id="421"/>
            <p14:sldId id="396"/>
            <p14:sldId id="430"/>
            <p14:sldId id="418"/>
            <p14:sldId id="429"/>
            <p14:sldId id="431"/>
            <p14:sldId id="423"/>
            <p14:sldId id="424"/>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2" autoAdjust="0"/>
    <p:restoredTop sz="85951" autoAdjust="0"/>
  </p:normalViewPr>
  <p:slideViewPr>
    <p:cSldViewPr>
      <p:cViewPr varScale="1">
        <p:scale>
          <a:sx n="59" d="100"/>
          <a:sy n="59" d="100"/>
        </p:scale>
        <p:origin x="732" y="6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6/28/2015 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6/28/2015 2:49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6/28/2015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McCandless</a:t>
            </a:r>
            <a:r>
              <a:rPr lang="en-US" baseline="0" dirty="0" smtClean="0"/>
              <a:t> built this visualization to show how contagious various microbes were vs. how likely we are to die from them. He was able to fine the deadliness fairly easily, but the contagion of the microbes is based on the “basic reproduction number” which is the number of additional cases of a disease that result from an initial case of the disease. Unfortunately, this information is now published cleanly, so he had to go deep into a lot of research in order to discover and extract the data that he wanted to visualize.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6/28/2015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154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8681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matthias.shapiro@outlook.com</a:t>
            </a:r>
          </a:p>
          <a:p>
            <a:pPr>
              <a:lnSpc>
                <a:spcPct val="90000"/>
              </a:lnSpc>
              <a:spcAft>
                <a:spcPts val="600"/>
              </a:spcAft>
            </a:pPr>
            <a:r>
              <a:rPr lang="en-US" sz="1400" dirty="0" smtClean="0">
                <a:gradFill>
                  <a:gsLst>
                    <a:gs pos="2917">
                      <a:schemeClr val="tx1"/>
                    </a:gs>
                    <a:gs pos="30000">
                      <a:schemeClr val="tx1"/>
                    </a:gs>
                  </a:gsLst>
                  <a:lin ang="5400000" scaled="0"/>
                </a:gradFill>
              </a:rPr>
              <a:t>@</a:t>
            </a:r>
            <a:r>
              <a:rPr lang="en-US" sz="1400" dirty="0" err="1" smtClean="0">
                <a:gradFill>
                  <a:gsLst>
                    <a:gs pos="2917">
                      <a:schemeClr val="tx1"/>
                    </a:gs>
                    <a:gs pos="30000">
                      <a:schemeClr val="tx1"/>
                    </a:gs>
                  </a:gsLst>
                  <a:lin ang="5400000" scaled="0"/>
                </a:gradFill>
              </a:rPr>
              <a:t>politicalmath</a:t>
            </a:r>
            <a:endParaRPr lang="en-US" sz="1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t>
            </a:r>
            <a:r>
              <a:rPr lang="en-US" dirty="0" smtClean="0"/>
              <a:t>Asking the Question / Analyzing</a:t>
            </a:r>
            <a:r>
              <a:rPr lang="en-US" dirty="0" smtClean="0"/>
              <a:t> the Data</a:t>
            </a: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4"/>
            <a:ext cx="5486399" cy="4725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238" y="6014884"/>
            <a:ext cx="4102405" cy="369332"/>
          </a:xfrm>
          <a:prstGeom prst="rect">
            <a:avLst/>
          </a:prstGeom>
        </p:spPr>
        <p:txBody>
          <a:bodyPr wrap="none">
            <a:spAutoFit/>
          </a:bodyPr>
          <a:lstStyle/>
          <a:p>
            <a:r>
              <a:rPr lang="en-US" dirty="0"/>
              <a:t>http://politicalmathblog.com/?p=1735</a:t>
            </a:r>
          </a:p>
        </p:txBody>
      </p:sp>
    </p:spTree>
    <p:extLst>
      <p:ext uri="{BB962C8B-B14F-4D97-AF65-F5344CB8AC3E}">
        <p14:creationId xmlns:p14="http://schemas.microsoft.com/office/powerpoint/2010/main" val="2945837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oliticalmathblog.com/wp-content/uploads/2012/04/FairShareCh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2948"/>
            <a:ext cx="8199437" cy="70628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3919924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914400"/>
          </a:xfrm>
        </p:spPr>
        <p:txBody>
          <a:bodyPr anchor="t"/>
          <a:lstStyle/>
          <a:p>
            <a:r>
              <a:rPr lang="en-US" dirty="0" smtClean="0"/>
              <a:t>Bureau of Labor Statistics</a:t>
            </a:r>
          </a:p>
          <a:p>
            <a:r>
              <a:rPr lang="en-US" sz="2800" dirty="0" smtClean="0">
                <a:hlinkClick r:id="rId2"/>
              </a:rPr>
              <a:t>http</a:t>
            </a:r>
            <a:r>
              <a:rPr lang="en-US" sz="2800" dirty="0">
                <a:hlinkClick r:id="rId2"/>
              </a:rPr>
              <a:t>://www.bls.gov/data</a:t>
            </a:r>
            <a:r>
              <a:rPr lang="en-US" sz="2800" dirty="0" smtClean="0">
                <a:hlinkClick r:id="rId2"/>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3"/>
          <a:stretch>
            <a:fillRect/>
          </a:stretch>
        </p:blipFill>
        <p:spPr>
          <a:xfrm>
            <a:off x="427038" y="1185861"/>
            <a:ext cx="5985257" cy="4521201"/>
          </a:xfrm>
          <a:prstGeom prst="rect">
            <a:avLst/>
          </a:prstGeom>
        </p:spPr>
      </p:pic>
      <p:sp>
        <p:nvSpPr>
          <p:cNvPr id="11" name="Title 1"/>
          <p:cNvSpPr txBox="1">
            <a:spLocks/>
          </p:cNvSpPr>
          <p:nvPr/>
        </p:nvSpPr>
        <p:spPr>
          <a:xfrm>
            <a:off x="273051" y="5708649"/>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smtClean="0"/>
              <a:t>http://politicalmathblog.com/BLS/2012/08/</a:t>
            </a:r>
            <a:endParaRPr lang="en-US" sz="24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5347" y="5557837"/>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9"/>
            <a:ext cx="6908715" cy="4341813"/>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r>
              <a:rPr lang="en-US" dirty="0" smtClean="0"/>
              <a:t>/</a:t>
            </a:r>
            <a:endParaRPr lang="en-US" dirty="0"/>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
        <p:nvSpPr>
          <p:cNvPr id="2" name="TextBox 1"/>
          <p:cNvSpPr txBox="1"/>
          <p:nvPr/>
        </p:nvSpPr>
        <p:spPr>
          <a:xfrm>
            <a:off x="274639" y="2430462"/>
            <a:ext cx="8116743" cy="960263"/>
          </a:xfrm>
          <a:prstGeom prst="rect">
            <a:avLst/>
          </a:prstGeom>
          <a:noFill/>
        </p:spPr>
        <p:txBody>
          <a:bodyPr wrap="square" lIns="182880" tIns="146304" rIns="182880" bIns="146304" rtlCol="0">
            <a:spAutoFit/>
          </a:bodyPr>
          <a:lstStyle/>
          <a:p>
            <a:pPr>
              <a:lnSpc>
                <a:spcPct val="90000"/>
              </a:lnSpc>
              <a:spcAft>
                <a:spcPts val="600"/>
              </a:spcAft>
            </a:pPr>
            <a:r>
              <a:rPr lang="en-US" sz="4800" dirty="0" smtClean="0">
                <a:gradFill>
                  <a:gsLst>
                    <a:gs pos="2917">
                      <a:schemeClr val="tx1"/>
                    </a:gs>
                    <a:gs pos="30000">
                      <a:schemeClr val="tx1"/>
                    </a:gs>
                  </a:gsLst>
                  <a:lin ang="5400000" scaled="0"/>
                </a:gradFill>
              </a:rPr>
              <a:t>DEMO</a:t>
            </a:r>
            <a:endParaRPr lang="en-US" sz="4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014484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 analyze </a:t>
            </a:r>
            <a:r>
              <a:rPr lang="en-US" dirty="0" smtClean="0">
                <a:solidFill>
                  <a:schemeClr val="tx1">
                    <a:lumMod val="75000"/>
                  </a:schemeClr>
                </a:solidFill>
              </a:rPr>
              <a:t>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124206"/>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r>
              <a:rPr lang="en-US" dirty="0" smtClean="0"/>
              <a:t>)</a:t>
            </a:r>
            <a:endParaRPr lang="en-US" dirty="0" smtClean="0"/>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=AVERAGE(A1:A12)</a:t>
            </a:r>
          </a:p>
          <a:p>
            <a:pPr marL="0" indent="0">
              <a:buNone/>
            </a:pPr>
            <a:endParaRPr lang="en-US" dirty="0"/>
          </a:p>
          <a:p>
            <a:pPr marL="0" indent="0">
              <a:buNone/>
            </a:pPr>
            <a:r>
              <a:rPr lang="en-US" dirty="0" smtClean="0"/>
              <a:t>Demo</a:t>
            </a:r>
          </a:p>
          <a:p>
            <a:pPr marL="0" indent="0">
              <a:buNone/>
            </a:pPr>
            <a:endParaRPr lang="en-US" dirty="0" smtClean="0"/>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a:t>
            </a:r>
            <a:r>
              <a:rPr lang="en-US" sz="2400" dirty="0" err="1" smtClean="0"/>
              <a:t>per_day</a:t>
            </a:r>
            <a:r>
              <a:rPr lang="en-US" sz="2400" dirty="0" smtClean="0"/>
              <a:t>/24                      =</a:t>
            </a:r>
            <a:r>
              <a:rPr lang="en-US" sz="2400" dirty="0" err="1" smtClean="0"/>
              <a:t>per_minute</a:t>
            </a:r>
            <a:r>
              <a:rPr lang="en-US" sz="2400" dirty="0" smtClean="0"/>
              <a:t>/60 </a:t>
            </a:r>
          </a:p>
          <a:p>
            <a:pPr marL="0" indent="0">
              <a:buNone/>
            </a:pPr>
            <a:endParaRPr lang="en-US" sz="2400" dirty="0"/>
          </a:p>
          <a:p>
            <a:pPr marL="0" indent="0">
              <a:buNone/>
            </a:pPr>
            <a:endParaRPr lang="en-US" sz="2400" dirty="0" smtClean="0"/>
          </a:p>
          <a:p>
            <a:pPr marL="0" indent="0">
              <a:buNone/>
            </a:pPr>
            <a:r>
              <a:rPr lang="en-US" sz="2400" dirty="0" smtClean="0"/>
              <a:t>                                           =spending/365                        =</a:t>
            </a:r>
            <a:r>
              <a:rPr lang="en-US" sz="2400" dirty="0" err="1" smtClean="0"/>
              <a:t>per_hour</a:t>
            </a:r>
            <a:r>
              <a:rPr lang="en-US" sz="2400" dirty="0" smtClean="0"/>
              <a:t>/60</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“per unit” values</a:t>
            </a:r>
            <a:endParaRPr lang="en-US" dirty="0"/>
          </a:p>
        </p:txBody>
      </p:sp>
      <p:pic>
        <p:nvPicPr>
          <p:cNvPr id="2" name="Picture 1"/>
          <p:cNvPicPr>
            <a:picLocks noChangeAspect="1"/>
          </p:cNvPicPr>
          <p:nvPr/>
        </p:nvPicPr>
        <p:blipFill>
          <a:blip r:embed="rId2"/>
          <a:stretch>
            <a:fillRect/>
          </a:stretch>
        </p:blipFill>
        <p:spPr>
          <a:xfrm>
            <a:off x="427037" y="4030662"/>
            <a:ext cx="11050258" cy="838200"/>
          </a:xfrm>
          <a:prstGeom prst="rect">
            <a:avLst/>
          </a:prstGeom>
        </p:spPr>
      </p:pic>
    </p:spTree>
    <p:extLst>
      <p:ext uri="{BB962C8B-B14F-4D97-AF65-F5344CB8AC3E}">
        <p14:creationId xmlns:p14="http://schemas.microsoft.com/office/powerpoint/2010/main" val="38716366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Calculate “per unit” values</a:t>
            </a:r>
            <a:endParaRPr lang="en-US" dirty="0"/>
          </a:p>
        </p:txBody>
      </p:sp>
      <p:pic>
        <p:nvPicPr>
          <p:cNvPr id="3" name="Picture 2"/>
          <p:cNvPicPr>
            <a:picLocks noChangeAspect="1"/>
          </p:cNvPicPr>
          <p:nvPr/>
        </p:nvPicPr>
        <p:blipFill>
          <a:blip r:embed="rId2"/>
          <a:stretch>
            <a:fillRect/>
          </a:stretch>
        </p:blipFill>
        <p:spPr>
          <a:xfrm>
            <a:off x="655637" y="3954462"/>
            <a:ext cx="10926312" cy="914400"/>
          </a:xfrm>
          <a:prstGeom prst="rect">
            <a:avLst/>
          </a:prstGeom>
        </p:spPr>
      </p:pic>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=spending/households</a:t>
            </a:r>
          </a:p>
          <a:p>
            <a:pPr marL="0" indent="0">
              <a:buNone/>
            </a:pPr>
            <a:endParaRPr lang="en-US" sz="2400" dirty="0"/>
          </a:p>
          <a:p>
            <a:pPr marL="0" indent="0">
              <a:buNone/>
            </a:pPr>
            <a:endParaRPr lang="en-US" sz="2400" dirty="0" smtClean="0"/>
          </a:p>
          <a:p>
            <a:pPr marL="0" indent="0">
              <a:buNone/>
            </a:pPr>
            <a:r>
              <a:rPr lang="en-US" sz="2400" dirty="0" smtClean="0"/>
              <a:t>                                              =spending/population                      =spending/employed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738893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4555093"/>
          </a:xfrm>
        </p:spPr>
        <p:txBody>
          <a:bodyPr/>
          <a:lstStyle/>
          <a:p>
            <a:pPr marL="0" indent="0">
              <a:buNone/>
            </a:pPr>
            <a:r>
              <a:rPr lang="en-US" dirty="0" smtClean="0"/>
              <a:t>On sequential data (daily, weekly, monthly)</a:t>
            </a:r>
          </a:p>
          <a:p>
            <a:pPr marL="0" indent="0">
              <a:buNone/>
            </a:pPr>
            <a:endParaRPr lang="en-US" dirty="0" smtClean="0"/>
          </a:p>
          <a:p>
            <a:pPr marL="0" indent="0">
              <a:buNone/>
            </a:pPr>
            <a:r>
              <a:rPr lang="en-US" dirty="0" smtClean="0"/>
              <a:t>=SUM(A1:A12)</a:t>
            </a:r>
            <a:endParaRPr lang="en-US" dirty="0"/>
          </a:p>
          <a:p>
            <a:pPr marL="0" indent="0">
              <a:buNone/>
            </a:pPr>
            <a:endParaRPr lang="en-US" dirty="0"/>
          </a:p>
          <a:p>
            <a:pPr marL="0" indent="0">
              <a:buNone/>
            </a:pPr>
            <a:r>
              <a:rPr lang="en-US" dirty="0" smtClean="0"/>
              <a:t>drag the formula down using handles</a:t>
            </a:r>
          </a:p>
        </p:txBody>
      </p:sp>
      <p:sp>
        <p:nvSpPr>
          <p:cNvPr id="4" name="Title 3"/>
          <p:cNvSpPr>
            <a:spLocks noGrp="1"/>
          </p:cNvSpPr>
          <p:nvPr>
            <p:ph type="title"/>
          </p:nvPr>
        </p:nvSpPr>
        <p:spPr/>
        <p:txBody>
          <a:bodyPr/>
          <a:lstStyle/>
          <a:p>
            <a:r>
              <a:rPr lang="en-US" dirty="0" smtClean="0"/>
              <a:t>Rolling 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5336846"/>
          </a:xfrm>
        </p:spPr>
        <p:txBody>
          <a:bodyPr/>
          <a:lstStyle/>
          <a:p>
            <a:pPr marL="0" indent="0">
              <a:buNone/>
            </a:pPr>
            <a:r>
              <a:rPr lang="en-US" sz="3600" dirty="0" smtClean="0"/>
              <a:t>Relative changes often more meaningful than absolute changes</a:t>
            </a:r>
          </a:p>
          <a:p>
            <a:pPr marL="0" indent="0">
              <a:buNone/>
            </a:pPr>
            <a:endParaRPr lang="en-US" sz="3600" dirty="0" smtClean="0"/>
          </a:p>
          <a:p>
            <a:pPr marL="0" indent="0">
              <a:buNone/>
            </a:pPr>
            <a:r>
              <a:rPr lang="en-US" sz="3600" dirty="0" smtClean="0"/>
              <a:t>=(</a:t>
            </a:r>
            <a:r>
              <a:rPr lang="en-US" sz="3600" dirty="0" smtClean="0"/>
              <a:t>A3/A2)-</a:t>
            </a:r>
            <a:r>
              <a:rPr lang="en-US" sz="3600" dirty="0" smtClean="0"/>
              <a:t>1</a:t>
            </a:r>
            <a:endParaRPr lang="en-US" sz="3600" dirty="0"/>
          </a:p>
          <a:p>
            <a:pPr marL="0" indent="0">
              <a:buNone/>
            </a:pPr>
            <a:endParaRPr lang="en-US" sz="3600" dirty="0" smtClean="0"/>
          </a:p>
          <a:p>
            <a:pPr marL="0" indent="0">
              <a:buNone/>
            </a:pPr>
            <a:r>
              <a:rPr lang="en-US" sz="3600" dirty="0" smtClean="0"/>
              <a:t>“%” formatting </a:t>
            </a:r>
          </a:p>
          <a:p>
            <a:pPr marL="0" indent="0">
              <a:buNone/>
            </a:pPr>
            <a:r>
              <a:rPr lang="en-US" sz="3600" dirty="0" smtClean="0"/>
              <a:t>Increase / decrease </a:t>
            </a:r>
          </a:p>
          <a:p>
            <a:pPr marL="0" indent="0">
              <a:buNone/>
            </a:pPr>
            <a:r>
              <a:rPr lang="en-US" sz="3600" dirty="0" smtClean="0"/>
              <a:t>significant digits</a:t>
            </a:r>
            <a:endParaRPr lang="en-US" sz="3600" dirty="0"/>
          </a:p>
        </p:txBody>
      </p:sp>
      <p:sp>
        <p:nvSpPr>
          <p:cNvPr id="4" name="Title 3"/>
          <p:cNvSpPr>
            <a:spLocks noGrp="1"/>
          </p:cNvSpPr>
          <p:nvPr>
            <p:ph type="title"/>
          </p:nvPr>
        </p:nvSpPr>
        <p:spPr/>
        <p:txBody>
          <a:bodyPr/>
          <a:lstStyle/>
          <a:p>
            <a:r>
              <a:rPr lang="en-US" dirty="0" smtClean="0"/>
              <a:t>Calculating Percentages</a:t>
            </a:r>
            <a:endParaRPr lang="en-US" dirty="0"/>
          </a:p>
        </p:txBody>
      </p:sp>
      <p:pic>
        <p:nvPicPr>
          <p:cNvPr id="2" name="Picture 1"/>
          <p:cNvPicPr>
            <a:picLocks noChangeAspect="1"/>
          </p:cNvPicPr>
          <p:nvPr/>
        </p:nvPicPr>
        <p:blipFill>
          <a:blip r:embed="rId2"/>
          <a:stretch>
            <a:fillRect/>
          </a:stretch>
        </p:blipFill>
        <p:spPr>
          <a:xfrm>
            <a:off x="8961437" y="3878262"/>
            <a:ext cx="2017363" cy="1676400"/>
          </a:xfrm>
          <a:prstGeom prst="rect">
            <a:avLst/>
          </a:prstGeom>
        </p:spPr>
      </p:pic>
      <p:pic>
        <p:nvPicPr>
          <p:cNvPr id="3" name="Picture 2"/>
          <p:cNvPicPr>
            <a:picLocks noChangeAspect="1"/>
          </p:cNvPicPr>
          <p:nvPr/>
        </p:nvPicPr>
        <p:blipFill>
          <a:blip r:embed="rId3"/>
          <a:stretch>
            <a:fillRect/>
          </a:stretch>
        </p:blipFill>
        <p:spPr>
          <a:xfrm>
            <a:off x="7742237" y="906462"/>
            <a:ext cx="4040373" cy="1905000"/>
          </a:xfrm>
          <a:prstGeom prst="rect">
            <a:avLst/>
          </a:prstGeom>
        </p:spPr>
      </p:pic>
      <p:cxnSp>
        <p:nvCxnSpPr>
          <p:cNvPr id="7" name="Straight Arrow Connector 6"/>
          <p:cNvCxnSpPr/>
          <p:nvPr/>
        </p:nvCxnSpPr>
        <p:spPr>
          <a:xfrm flipV="1">
            <a:off x="3322637" y="4640262"/>
            <a:ext cx="6096000" cy="3810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37037" y="4716462"/>
            <a:ext cx="5943600" cy="8382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7435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pic>
        <p:nvPicPr>
          <p:cNvPr id="2" name="Picture 1"/>
          <p:cNvPicPr>
            <a:picLocks noChangeAspect="1"/>
          </p:cNvPicPr>
          <p:nvPr/>
        </p:nvPicPr>
        <p:blipFill>
          <a:blip r:embed="rId2"/>
          <a:stretch>
            <a:fillRect/>
          </a:stretch>
        </p:blipFill>
        <p:spPr>
          <a:xfrm>
            <a:off x="5761037" y="3954119"/>
            <a:ext cx="5959580" cy="2589213"/>
          </a:xfrm>
          <a:prstGeom prst="rect">
            <a:avLst/>
          </a:prstGeom>
        </p:spPr>
      </p:pic>
    </p:spTree>
    <p:extLst>
      <p:ext uri="{BB962C8B-B14F-4D97-AF65-F5344CB8AC3E}">
        <p14:creationId xmlns:p14="http://schemas.microsoft.com/office/powerpoint/2010/main" val="24812300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5232202"/>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values</a:t>
            </a:r>
          </a:p>
          <a:p>
            <a:pPr marL="0" indent="0">
              <a:buNone/>
            </a:pPr>
            <a:endParaRPr lang="en-US" dirty="0"/>
          </a:p>
          <a:p>
            <a:pPr marL="0" indent="0">
              <a:buNone/>
            </a:pPr>
            <a:r>
              <a:rPr lang="en-US" dirty="0" smtClean="0"/>
              <a:t>Valuable for moving data from sheet to sheet</a:t>
            </a:r>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pPr marL="0" indent="0">
              <a:buNone/>
            </a:pPr>
            <a:r>
              <a:rPr lang="en-US" dirty="0" smtClean="0"/>
              <a:t>Select a column</a:t>
            </a:r>
          </a:p>
          <a:p>
            <a:pPr marL="0" indent="0">
              <a:buNone/>
            </a:pPr>
            <a:endParaRPr lang="en-US" dirty="0" smtClean="0"/>
          </a:p>
          <a:p>
            <a:pPr marL="0" indent="0">
              <a:buNone/>
            </a:pPr>
            <a:r>
              <a:rPr lang="en-US" dirty="0" smtClean="0"/>
              <a:t>“Sort &amp; Filter”</a:t>
            </a:r>
          </a:p>
          <a:p>
            <a:pPr marL="0" indent="0">
              <a:buNone/>
            </a:pPr>
            <a:endParaRPr lang="en-US" dirty="0" smtClean="0"/>
          </a:p>
          <a:p>
            <a:pPr marL="0" indent="0">
              <a:buNone/>
            </a:pPr>
            <a:r>
              <a:rPr lang="en-US" dirty="0" smtClean="0"/>
              <a:t>Always “expand selection”</a:t>
            </a:r>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6" name="Picture 5"/>
          <p:cNvPicPr>
            <a:picLocks noChangeAspect="1"/>
          </p:cNvPicPr>
          <p:nvPr/>
        </p:nvPicPr>
        <p:blipFill>
          <a:blip r:embed="rId2"/>
          <a:stretch>
            <a:fillRect/>
          </a:stretch>
        </p:blipFill>
        <p:spPr>
          <a:xfrm>
            <a:off x="6370637" y="1212849"/>
            <a:ext cx="5512126" cy="4876800"/>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5994809" cy="4555093"/>
          </a:xfrm>
        </p:spPr>
        <p:txBody>
          <a:bodyPr/>
          <a:lstStyle/>
          <a:p>
            <a:pPr marL="0" indent="0">
              <a:buNone/>
            </a:pPr>
            <a:r>
              <a:rPr lang="en-US" dirty="0" smtClean="0"/>
              <a:t>Frequent starting point for a data visualization</a:t>
            </a:r>
          </a:p>
          <a:p>
            <a:pPr marL="0" indent="0">
              <a:buNone/>
            </a:pPr>
            <a:endParaRPr lang="en-US" dirty="0"/>
          </a:p>
          <a:p>
            <a:pPr marL="0" indent="0">
              <a:buNone/>
            </a:pPr>
            <a:r>
              <a:rPr lang="en-US" dirty="0" smtClean="0"/>
              <a:t>Good for data exploration</a:t>
            </a:r>
          </a:p>
          <a:p>
            <a:pPr marL="0" indent="0">
              <a:buNone/>
            </a:pPr>
            <a:endParaRPr lang="en-US" dirty="0" smtClean="0"/>
          </a:p>
          <a:p>
            <a:pPr marL="0" indent="0">
              <a:buNone/>
            </a:pPr>
            <a:r>
              <a:rPr lang="en-US" dirty="0" smtClean="0"/>
              <a:t>Different styles reveal different stories</a:t>
            </a:r>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pic>
        <p:nvPicPr>
          <p:cNvPr id="2" name="Picture 1"/>
          <p:cNvPicPr>
            <a:picLocks noChangeAspect="1"/>
          </p:cNvPicPr>
          <p:nvPr/>
        </p:nvPicPr>
        <p:blipFill>
          <a:blip r:embed="rId2"/>
          <a:stretch>
            <a:fillRect/>
          </a:stretch>
        </p:blipFill>
        <p:spPr>
          <a:xfrm>
            <a:off x="6269447" y="1212849"/>
            <a:ext cx="5909673" cy="2360613"/>
          </a:xfrm>
          <a:prstGeom prst="rect">
            <a:avLst/>
          </a:prstGeom>
        </p:spPr>
      </p:pic>
    </p:spTree>
    <p:extLst>
      <p:ext uri="{BB962C8B-B14F-4D97-AF65-F5344CB8AC3E}">
        <p14:creationId xmlns:p14="http://schemas.microsoft.com/office/powerpoint/2010/main" val="426579817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Simple bar chart</a:t>
            </a:r>
            <a:endParaRPr lang="en-US" dirty="0"/>
          </a:p>
        </p:txBody>
      </p:sp>
      <p:pic>
        <p:nvPicPr>
          <p:cNvPr id="3" name="Picture 2"/>
          <p:cNvPicPr>
            <a:picLocks noChangeAspect="1"/>
          </p:cNvPicPr>
          <p:nvPr/>
        </p:nvPicPr>
        <p:blipFill>
          <a:blip r:embed="rId2"/>
          <a:stretch>
            <a:fillRect/>
          </a:stretch>
        </p:blipFill>
        <p:spPr>
          <a:xfrm>
            <a:off x="4770437" y="2278062"/>
            <a:ext cx="7029723" cy="3960813"/>
          </a:xfrm>
          <a:prstGeom prst="rect">
            <a:avLst/>
          </a:prstGeom>
        </p:spPr>
      </p:pic>
    </p:spTree>
    <p:extLst>
      <p:ext uri="{BB962C8B-B14F-4D97-AF65-F5344CB8AC3E}">
        <p14:creationId xmlns:p14="http://schemas.microsoft.com/office/powerpoint/2010/main" val="15914690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Additive charts</a:t>
            </a:r>
            <a:endParaRPr lang="en-US" dirty="0"/>
          </a:p>
        </p:txBody>
      </p:sp>
      <p:pic>
        <p:nvPicPr>
          <p:cNvPr id="2" name="Picture 1"/>
          <p:cNvPicPr>
            <a:picLocks noChangeAspect="1"/>
          </p:cNvPicPr>
          <p:nvPr/>
        </p:nvPicPr>
        <p:blipFill>
          <a:blip r:embed="rId2"/>
          <a:stretch>
            <a:fillRect/>
          </a:stretch>
        </p:blipFill>
        <p:spPr>
          <a:xfrm>
            <a:off x="4615624" y="1439862"/>
            <a:ext cx="7820851" cy="4305227"/>
          </a:xfrm>
          <a:prstGeom prst="rect">
            <a:avLst/>
          </a:prstGeom>
        </p:spPr>
      </p:pic>
    </p:spTree>
    <p:extLst>
      <p:ext uri="{BB962C8B-B14F-4D97-AF65-F5344CB8AC3E}">
        <p14:creationId xmlns:p14="http://schemas.microsoft.com/office/powerpoint/2010/main" val="160949263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200876"/>
          </a:xfrm>
        </p:spPr>
        <p:txBody>
          <a:bodyPr/>
          <a:lstStyle/>
          <a:p>
            <a:pPr marL="0" indent="0">
              <a:buNone/>
            </a:pPr>
            <a:r>
              <a:rPr lang="en-US" dirty="0" smtClean="0"/>
              <a:t>Simple and clean</a:t>
            </a:r>
          </a:p>
          <a:p>
            <a:pPr marL="0" indent="0">
              <a:buNone/>
            </a:pPr>
            <a:endParaRPr lang="en-US" dirty="0"/>
          </a:p>
          <a:p>
            <a:pPr marL="0" indent="0">
              <a:buNone/>
            </a:pPr>
            <a:r>
              <a:rPr lang="en-US" dirty="0" smtClean="0"/>
              <a:t>Excellent for indicating trend lines in data</a:t>
            </a:r>
          </a:p>
        </p:txBody>
      </p:sp>
      <p:sp>
        <p:nvSpPr>
          <p:cNvPr id="4" name="Title 3"/>
          <p:cNvSpPr>
            <a:spLocks noGrp="1"/>
          </p:cNvSpPr>
          <p:nvPr>
            <p:ph type="title"/>
          </p:nvPr>
        </p:nvSpPr>
        <p:spPr/>
        <p:txBody>
          <a:bodyPr/>
          <a:lstStyle/>
          <a:p>
            <a:r>
              <a:rPr lang="en-US" dirty="0" smtClean="0"/>
              <a:t>Line Charts</a:t>
            </a:r>
            <a:endParaRPr lang="en-US" dirty="0"/>
          </a:p>
        </p:txBody>
      </p:sp>
      <p:pic>
        <p:nvPicPr>
          <p:cNvPr id="2" name="Picture 1"/>
          <p:cNvPicPr>
            <a:picLocks noChangeAspect="1"/>
          </p:cNvPicPr>
          <p:nvPr/>
        </p:nvPicPr>
        <p:blipFill>
          <a:blip r:embed="rId2"/>
          <a:stretch>
            <a:fillRect/>
          </a:stretch>
        </p:blipFill>
        <p:spPr>
          <a:xfrm>
            <a:off x="4618037" y="1439862"/>
            <a:ext cx="7387104" cy="4191000"/>
          </a:xfrm>
          <a:prstGeom prst="rect">
            <a:avLst/>
          </a:prstGeom>
        </p:spPr>
      </p:pic>
    </p:spTree>
    <p:extLst>
      <p:ext uri="{BB962C8B-B14F-4D97-AF65-F5344CB8AC3E}">
        <p14:creationId xmlns:p14="http://schemas.microsoft.com/office/powerpoint/2010/main" val="87775337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597631" cy="4555093"/>
          </a:xfrm>
        </p:spPr>
        <p:txBody>
          <a:bodyPr/>
          <a:lstStyle/>
          <a:p>
            <a:pPr marL="0" indent="0">
              <a:buNone/>
            </a:pPr>
            <a:r>
              <a:rPr lang="en-US" dirty="0" smtClean="0"/>
              <a:t>Show parts of a whole</a:t>
            </a:r>
          </a:p>
          <a:p>
            <a:pPr marL="0" indent="0">
              <a:buNone/>
            </a:pPr>
            <a:endParaRPr lang="en-US" dirty="0"/>
          </a:p>
          <a:p>
            <a:pPr marL="0" indent="0">
              <a:buNone/>
            </a:pPr>
            <a:r>
              <a:rPr lang="en-US" dirty="0" smtClean="0"/>
              <a:t>Keep it to very few parts</a:t>
            </a:r>
          </a:p>
          <a:p>
            <a:pPr marL="0" indent="0">
              <a:buNone/>
            </a:pPr>
            <a:endParaRPr lang="en-US" dirty="0"/>
          </a:p>
          <a:p>
            <a:pPr marL="0" indent="0">
              <a:buNone/>
            </a:pPr>
            <a:r>
              <a:rPr lang="en-US" dirty="0" smtClean="0"/>
              <a:t>Often despised</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pic>
        <p:nvPicPr>
          <p:cNvPr id="2" name="Picture 1"/>
          <p:cNvPicPr>
            <a:picLocks noChangeAspect="1"/>
          </p:cNvPicPr>
          <p:nvPr/>
        </p:nvPicPr>
        <p:blipFill>
          <a:blip r:embed="rId2"/>
          <a:stretch>
            <a:fillRect/>
          </a:stretch>
        </p:blipFill>
        <p:spPr>
          <a:xfrm>
            <a:off x="4875115" y="1212848"/>
            <a:ext cx="7286242" cy="4799013"/>
          </a:xfrm>
          <a:prstGeom prst="rect">
            <a:avLst/>
          </a:prstGeom>
        </p:spPr>
      </p:pic>
    </p:spTree>
    <p:extLst>
      <p:ext uri="{BB962C8B-B14F-4D97-AF65-F5344CB8AC3E}">
        <p14:creationId xmlns:p14="http://schemas.microsoft.com/office/powerpoint/2010/main" val="31566331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a:t>
                </a:r>
                <a:r>
                  <a:rPr lang="en-US" smtClean="0"/>
                  <a:t>of </a:t>
                </a:r>
                <a:r>
                  <a:rPr lang="en-US" smtClean="0"/>
                  <a:t>determination</a:t>
                </a:r>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15183516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topic</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jobs data from BLS</a:t>
            </a:r>
          </a:p>
          <a:p>
            <a:r>
              <a:rPr lang="en-US" dirty="0" smtClean="0">
                <a:solidFill>
                  <a:schemeClr val="tx1">
                    <a:lumMod val="75000"/>
                  </a:schemeClr>
                </a:solidFill>
              </a:rPr>
              <a:t>Organize multi-sheet data set</a:t>
            </a:r>
          </a:p>
          <a:p>
            <a:r>
              <a:rPr lang="en-US" dirty="0" smtClean="0">
                <a:solidFill>
                  <a:schemeClr val="tx1">
                    <a:lumMod val="75000"/>
                  </a:schemeClr>
                </a:solidFill>
              </a:rPr>
              <a:t>Visualize within Excel</a:t>
            </a:r>
          </a:p>
          <a:p>
            <a:r>
              <a:rPr lang="en-US" dirty="0" smtClean="0">
                <a:solidFill>
                  <a:schemeClr val="tx1">
                    <a:lumMod val="75000"/>
                  </a:schemeClr>
                </a:solidFill>
              </a:rPr>
              <a:t>Relative vs. Absolute differences</a:t>
            </a:r>
          </a:p>
        </p:txBody>
      </p:sp>
      <p:sp>
        <p:nvSpPr>
          <p:cNvPr id="5" name="Title 4"/>
          <p:cNvSpPr>
            <a:spLocks noGrp="1"/>
          </p:cNvSpPr>
          <p:nvPr>
            <p:ph type="ctrTitle"/>
          </p:nvPr>
        </p:nvSpPr>
        <p:spPr/>
        <p:txBody>
          <a:bodyPr/>
          <a:lstStyle/>
          <a:p>
            <a:r>
              <a:rPr lang="en-US" dirty="0" smtClean="0"/>
              <a:t>Lab 2</a:t>
            </a:r>
            <a:endParaRPr lang="en-US" dirty="0"/>
          </a:p>
        </p:txBody>
      </p:sp>
    </p:spTree>
    <p:extLst>
      <p:ext uri="{BB962C8B-B14F-4D97-AF65-F5344CB8AC3E}">
        <p14:creationId xmlns:p14="http://schemas.microsoft.com/office/powerpoint/2010/main" val="29302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online forms or API calls</a:t>
            </a:r>
          </a:p>
          <a:p>
            <a:endParaRPr lang="en-US" dirty="0"/>
          </a:p>
          <a:p>
            <a:r>
              <a:rPr lang="en-US" dirty="0" smtClean="0"/>
              <a:t>Accessing APIs usually requires some programming experience</a:t>
            </a:r>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179110"/>
          </a:xfrm>
        </p:spPr>
        <p:txBody>
          <a:bodyPr/>
          <a:lstStyle/>
          <a:p>
            <a:pPr marL="0" indent="0">
              <a:lnSpc>
                <a:spcPct val="150000"/>
              </a:lnSpc>
              <a:buNone/>
            </a:pPr>
            <a:r>
              <a:rPr lang="en-US" dirty="0" smtClean="0"/>
              <a:t>Education</a:t>
            </a:r>
          </a:p>
          <a:p>
            <a:pPr marL="0" indent="0">
              <a:lnSpc>
                <a:spcPct val="150000"/>
              </a:lnSpc>
              <a:buNone/>
            </a:pPr>
            <a:r>
              <a:rPr lang="en-US" dirty="0" smtClean="0"/>
              <a:t>Finance</a:t>
            </a:r>
          </a:p>
          <a:p>
            <a:pPr marL="0" indent="0">
              <a:lnSpc>
                <a:spcPct val="150000"/>
              </a:lnSpc>
              <a:buNone/>
            </a:pPr>
            <a:r>
              <a:rPr lang="en-US" dirty="0"/>
              <a:t>Demographics </a:t>
            </a:r>
            <a:endParaRPr lang="en-US" dirty="0" smtClean="0"/>
          </a:p>
          <a:p>
            <a:pPr marL="0" indent="0">
              <a:lnSpc>
                <a:spcPct val="150000"/>
              </a:lnSpc>
              <a:buNone/>
            </a:pPr>
            <a:r>
              <a:rPr lang="en-US" dirty="0" smtClean="0"/>
              <a:t>Polling</a:t>
            </a:r>
          </a:p>
          <a:p>
            <a:pPr marL="0" indent="0">
              <a:lnSpc>
                <a:spcPct val="150000"/>
              </a:lnSpc>
              <a:buNone/>
            </a:pPr>
            <a:r>
              <a:rPr lang="en-US" dirty="0" smtClean="0"/>
              <a:t>Elections</a:t>
            </a:r>
            <a:endParaRPr lang="en-US" dirty="0" smtClean="0"/>
          </a:p>
        </p:txBody>
      </p:sp>
      <p:sp>
        <p:nvSpPr>
          <p:cNvPr id="4" name="Title 3"/>
          <p:cNvSpPr>
            <a:spLocks noGrp="1"/>
          </p:cNvSpPr>
          <p:nvPr>
            <p:ph type="title"/>
          </p:nvPr>
        </p:nvSpPr>
        <p:spPr/>
        <p:txBody>
          <a:bodyPr/>
          <a:lstStyle/>
          <a:p>
            <a:r>
              <a:rPr lang="en-US" dirty="0" smtClean="0"/>
              <a:t>Start With a Topic</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9" y="1246605"/>
            <a:ext cx="5410199" cy="4690515"/>
          </a:xfrm>
        </p:spPr>
        <p:txBody>
          <a:bodyPr/>
          <a:lstStyle/>
          <a:p>
            <a:pPr marL="0" indent="0">
              <a:buNone/>
            </a:pPr>
            <a:r>
              <a:rPr lang="en-US" dirty="0" smtClean="0"/>
              <a:t>Working with existing data will raise questions</a:t>
            </a:r>
          </a:p>
          <a:p>
            <a:pPr marL="0" indent="0">
              <a:buNone/>
            </a:pPr>
            <a:endParaRPr lang="en-US" dirty="0"/>
          </a:p>
          <a:p>
            <a:pPr marL="0" indent="0">
              <a:buNone/>
            </a:pPr>
            <a:r>
              <a:rPr lang="en-US" dirty="0" smtClean="0"/>
              <a:t>You may have to collect the “missing link”</a:t>
            </a:r>
          </a:p>
          <a:p>
            <a:pPr marL="0" indent="0">
              <a:buNone/>
            </a:pPr>
            <a:endParaRPr lang="en-US" dirty="0"/>
          </a:p>
          <a:p>
            <a:pPr marL="0" indent="0">
              <a:buNone/>
            </a:pPr>
            <a:r>
              <a:rPr lang="en-US" sz="2400" dirty="0"/>
              <a:t>http://www.informationisbeautiful.net</a:t>
            </a:r>
            <a:r>
              <a:rPr lang="en-US" sz="2400" dirty="0" smtClean="0"/>
              <a:t>/</a:t>
            </a:r>
          </a:p>
          <a:p>
            <a:pPr marL="0" indent="0">
              <a:buNone/>
            </a:pPr>
            <a:r>
              <a:rPr lang="en-US" sz="2400" dirty="0" smtClean="0"/>
              <a:t>visualizations/the-</a:t>
            </a:r>
            <a:r>
              <a:rPr lang="en-US" sz="2400" dirty="0" err="1" smtClean="0"/>
              <a:t>microbescope</a:t>
            </a:r>
            <a:r>
              <a:rPr lang="en-US" sz="2400" dirty="0"/>
              <a:t>/</a:t>
            </a:r>
          </a:p>
        </p:txBody>
      </p:sp>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2"/>
          <a:stretch>
            <a:fillRect/>
          </a:stretch>
        </p:blipFill>
        <p:spPr>
          <a:xfrm>
            <a:off x="5684837" y="1212849"/>
            <a:ext cx="9741870" cy="5561013"/>
          </a:xfrm>
          <a:prstGeom prst="rect">
            <a:avLst/>
          </a:prstGeom>
        </p:spPr>
      </p:pic>
    </p:spTree>
    <p:extLst>
      <p:ext uri="{BB962C8B-B14F-4D97-AF65-F5344CB8AC3E}">
        <p14:creationId xmlns:p14="http://schemas.microsoft.com/office/powerpoint/2010/main" val="2491792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3"/>
          <a:stretch>
            <a:fillRect/>
          </a:stretch>
        </p:blipFill>
        <p:spPr>
          <a:xfrm>
            <a:off x="0" y="26698"/>
            <a:ext cx="12238037" cy="6985916"/>
          </a:xfrm>
          <a:prstGeom prst="rect">
            <a:avLst/>
          </a:prstGeom>
        </p:spPr>
      </p:pic>
      <p:sp>
        <p:nvSpPr>
          <p:cNvPr id="3" name="Text Placeholder 2"/>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138816033"/>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10991</TotalTime>
  <Words>1644</Words>
  <Application>Microsoft Office PowerPoint</Application>
  <PresentationFormat>Custom</PresentationFormat>
  <Paragraphs>226</Paragraphs>
  <Slides>40</Slides>
  <Notes>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40</vt:i4>
      </vt:variant>
    </vt:vector>
  </HeadingPairs>
  <TitlesOfParts>
    <vt:vector size="51" baseType="lpstr">
      <vt:lpstr>ＭＳ Ｐゴシック</vt:lpstr>
      <vt:lpstr>Arial</vt:lpstr>
      <vt:lpstr>Avenir LT Pro 45 Book</vt:lpstr>
      <vt:lpstr>Cambria Math</vt:lpstr>
      <vt:lpstr>Consolas</vt:lpstr>
      <vt:lpstr>Segoe UI</vt:lpstr>
      <vt:lpstr>Segoe UI Black</vt:lpstr>
      <vt:lpstr>Segoe UI Light</vt:lpstr>
      <vt:lpstr>5-30629_Build_Template_WHITE</vt:lpstr>
      <vt:lpstr>LIGHT COLOR TEMPLATE</vt:lpstr>
      <vt:lpstr>5-30629_Build_Template_DARK BLUE</vt:lpstr>
      <vt:lpstr>Information Visualization  Session 2: Asking the Question / Analyzing the Data </vt:lpstr>
      <vt:lpstr>  Agenda</vt:lpstr>
      <vt:lpstr>  Agenda</vt:lpstr>
      <vt:lpstr>Static Data Sets</vt:lpstr>
      <vt:lpstr>Custom Data Sets </vt:lpstr>
      <vt:lpstr>pick a topic for your story</vt:lpstr>
      <vt:lpstr>Start With a Topic</vt:lpstr>
      <vt:lpstr>Start With the Data You Can Find</vt:lpstr>
      <vt:lpstr>Start With the Data You Can Find</vt:lpstr>
      <vt:lpstr>find the data</vt:lpstr>
      <vt:lpstr>Economic Data</vt:lpstr>
      <vt:lpstr> </vt:lpstr>
      <vt:lpstr>Federal Spending Data</vt:lpstr>
      <vt:lpstr>Employment Data</vt:lpstr>
      <vt:lpstr>Demographics Data</vt:lpstr>
      <vt:lpstr>All the Data</vt:lpstr>
      <vt:lpstr>FRED Data – Excel Add-In</vt:lpstr>
      <vt:lpstr>FRED Data – Excel Add-In</vt:lpstr>
      <vt:lpstr>APIs</vt:lpstr>
      <vt:lpstr>organizing your data</vt:lpstr>
      <vt:lpstr>Organize In Excel</vt:lpstr>
      <vt:lpstr>Calculate an Average</vt:lpstr>
      <vt:lpstr>Calculate “per unit” values</vt:lpstr>
      <vt:lpstr>Calculate “per unit” values</vt:lpstr>
      <vt:lpstr>Rolling Sums / Averages</vt:lpstr>
      <vt:lpstr>Calculating Percentages</vt:lpstr>
      <vt:lpstr>Excel Syntax</vt:lpstr>
      <vt:lpstr>Transposing Data</vt:lpstr>
      <vt:lpstr>Copying Values  </vt:lpstr>
      <vt:lpstr>Sorting in Excel </vt:lpstr>
      <vt:lpstr>Conditional Investigation </vt:lpstr>
      <vt:lpstr>Conditional Investigation </vt:lpstr>
      <vt:lpstr>basic charting</vt:lpstr>
      <vt:lpstr>Simple Excel charting </vt:lpstr>
      <vt:lpstr>Simple bar chart</vt:lpstr>
      <vt:lpstr>Additive charts</vt:lpstr>
      <vt:lpstr>Line Charts</vt:lpstr>
      <vt:lpstr>Pie Charts</vt:lpstr>
      <vt:lpstr>Multi Variate Charts</vt:lpstr>
      <vt:lpstr>Lab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83</cp:revision>
  <dcterms:created xsi:type="dcterms:W3CDTF">2015-04-24T00:11:16Z</dcterms:created>
  <dcterms:modified xsi:type="dcterms:W3CDTF">2015-06-29T10:34:25Z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