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49"/>
  </p:notesMasterIdLst>
  <p:handoutMasterIdLst>
    <p:handoutMasterId r:id="rId50"/>
  </p:handoutMasterIdLst>
  <p:sldIdLst>
    <p:sldId id="258" r:id="rId7"/>
    <p:sldId id="439" r:id="rId8"/>
    <p:sldId id="355" r:id="rId9"/>
    <p:sldId id="419" r:id="rId10"/>
    <p:sldId id="402" r:id="rId11"/>
    <p:sldId id="403" r:id="rId12"/>
    <p:sldId id="438" r:id="rId13"/>
    <p:sldId id="356" r:id="rId14"/>
    <p:sldId id="399" r:id="rId15"/>
    <p:sldId id="426" r:id="rId16"/>
    <p:sldId id="436" r:id="rId17"/>
    <p:sldId id="394" r:id="rId18"/>
    <p:sldId id="404" r:id="rId19"/>
    <p:sldId id="437" r:id="rId20"/>
    <p:sldId id="405" r:id="rId21"/>
    <p:sldId id="406" r:id="rId22"/>
    <p:sldId id="407" r:id="rId23"/>
    <p:sldId id="408" r:id="rId24"/>
    <p:sldId id="420" r:id="rId25"/>
    <p:sldId id="435" r:id="rId26"/>
    <p:sldId id="409" r:id="rId27"/>
    <p:sldId id="395" r:id="rId28"/>
    <p:sldId id="398" r:id="rId29"/>
    <p:sldId id="410" r:id="rId30"/>
    <p:sldId id="427" r:id="rId31"/>
    <p:sldId id="428" r:id="rId32"/>
    <p:sldId id="411" r:id="rId33"/>
    <p:sldId id="434" r:id="rId34"/>
    <p:sldId id="425" r:id="rId35"/>
    <p:sldId id="417" r:id="rId36"/>
    <p:sldId id="412" r:id="rId37"/>
    <p:sldId id="414" r:id="rId38"/>
    <p:sldId id="415" r:id="rId39"/>
    <p:sldId id="421" r:id="rId40"/>
    <p:sldId id="396" r:id="rId41"/>
    <p:sldId id="430" r:id="rId42"/>
    <p:sldId id="418" r:id="rId43"/>
    <p:sldId id="429" r:id="rId44"/>
    <p:sldId id="431" r:id="rId45"/>
    <p:sldId id="423" r:id="rId46"/>
    <p:sldId id="424" r:id="rId47"/>
    <p:sldId id="43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Visualization Session 2" id="{D75A0D65-BF15-4822-BC6D-74C66FDCD9EE}">
          <p14:sldIdLst>
            <p14:sldId id="258"/>
            <p14:sldId id="439"/>
            <p14:sldId id="355"/>
            <p14:sldId id="419"/>
            <p14:sldId id="402"/>
            <p14:sldId id="403"/>
            <p14:sldId id="438"/>
            <p14:sldId id="356"/>
            <p14:sldId id="399"/>
            <p14:sldId id="426"/>
            <p14:sldId id="436"/>
            <p14:sldId id="394"/>
            <p14:sldId id="404"/>
            <p14:sldId id="437"/>
            <p14:sldId id="405"/>
            <p14:sldId id="406"/>
            <p14:sldId id="407"/>
            <p14:sldId id="408"/>
            <p14:sldId id="420"/>
            <p14:sldId id="435"/>
            <p14:sldId id="409"/>
            <p14:sldId id="395"/>
            <p14:sldId id="398"/>
            <p14:sldId id="410"/>
            <p14:sldId id="427"/>
            <p14:sldId id="428"/>
            <p14:sldId id="411"/>
            <p14:sldId id="434"/>
            <p14:sldId id="425"/>
            <p14:sldId id="417"/>
            <p14:sldId id="412"/>
            <p14:sldId id="414"/>
            <p14:sldId id="415"/>
            <p14:sldId id="421"/>
            <p14:sldId id="396"/>
            <p14:sldId id="430"/>
            <p14:sldId id="418"/>
            <p14:sldId id="429"/>
            <p14:sldId id="431"/>
            <p14:sldId id="423"/>
            <p14:sldId id="424"/>
            <p14:sldId id="4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BCF2"/>
    <a:srgbClr val="46998F"/>
    <a:srgbClr val="BAD80A"/>
    <a:srgbClr val="B4A0FF"/>
    <a:srgbClr val="00BFF6"/>
    <a:srgbClr val="0078D7"/>
    <a:srgbClr val="00188F"/>
    <a:srgbClr val="00176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842" autoAdjust="0"/>
    <p:restoredTop sz="85951" autoAdjust="0"/>
  </p:normalViewPr>
  <p:slideViewPr>
    <p:cSldViewPr>
      <p:cViewPr varScale="1">
        <p:scale>
          <a:sx n="69" d="100"/>
          <a:sy n="69" d="100"/>
        </p:scale>
        <p:origin x="224" y="28"/>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11/6/2015 9:26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11/6/2015 9:26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972198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8681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64301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6722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McCandless</a:t>
            </a:r>
            <a:r>
              <a:rPr lang="en-US" baseline="0" dirty="0" smtClean="0"/>
              <a:t> built this visualization to show how contagious various microbes were vs. how likely we are to die from them. He was able to fine the deadliness fairly easily, but the contagion of the microbes is based on the “basic reproduction number” which is the number of additional cases of a disease that result from an initial case of the disease. Unfortunately, this information is now published cleanly, so he had to go deep into a lot of research in order to discover and extract the data that he wanted to visualize. </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11/6/2015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154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9367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Treemap</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11/6/2015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42654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1081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
        <p:nvSpPr>
          <p:cNvPr id="5" name="TextBox 4"/>
          <p:cNvSpPr txBox="1"/>
          <p:nvPr userDrawn="1"/>
        </p:nvSpPr>
        <p:spPr>
          <a:xfrm>
            <a:off x="0" y="6316662"/>
            <a:ext cx="5334000" cy="726353"/>
          </a:xfrm>
          <a:prstGeom prst="rect">
            <a:avLst/>
          </a:prstGeom>
          <a:noFill/>
        </p:spPr>
        <p:txBody>
          <a:bodyPr wrap="square" lIns="182880" tIns="146304" rIns="182880" bIns="146304" rtlCol="0">
            <a:spAutoFit/>
          </a:bodyPr>
          <a:lstStyle/>
          <a:p>
            <a:r>
              <a:rPr lang="en-US" sz="1400" dirty="0" smtClean="0">
                <a:solidFill>
                  <a:schemeClr val="tx1">
                    <a:lumMod val="75000"/>
                  </a:schemeClr>
                </a:solidFill>
              </a:rPr>
              <a:t>@</a:t>
            </a:r>
            <a:r>
              <a:rPr lang="en-US" sz="1400" dirty="0" err="1" smtClean="0">
                <a:solidFill>
                  <a:schemeClr val="tx1">
                    <a:lumMod val="75000"/>
                  </a:schemeClr>
                </a:solidFill>
              </a:rPr>
              <a:t>LaurenC_Lux</a:t>
            </a:r>
            <a:endParaRPr lang="en-US" sz="1400" dirty="0" smtClean="0">
              <a:solidFill>
                <a:schemeClr val="tx1">
                  <a:lumMod val="75000"/>
                </a:schemeClr>
              </a:solidFill>
            </a:endParaRPr>
          </a:p>
          <a:p>
            <a:r>
              <a:rPr lang="en-US" sz="1400" dirty="0" smtClean="0">
                <a:solidFill>
                  <a:schemeClr val="tx1">
                    <a:lumMod val="75000"/>
                  </a:schemeClr>
                </a:solidFill>
              </a:rPr>
              <a:t>lluxenburg@wparesearch.com</a:t>
            </a:r>
            <a:endParaRPr lang="en-US" sz="1400" dirty="0">
              <a:solidFill>
                <a:schemeClr val="tx1">
                  <a:lumMod val="75000"/>
                </a:schemeClr>
              </a:soli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research.stlouisfed.org/" TargetMode="Externa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www.fiscal.treasury.gov/fsreports/rpt/mthTreasStmt/backissues.htm" TargetMode="Externa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hyperlink" Target="http://www.bls.gov/data/"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nytimes.com/docs" TargetMode="External"/><Relationship Id="rId2" Type="http://schemas.openxmlformats.org/officeDocument/2006/relationships/hyperlink" Target="http://www.opensecrets.org/resources/create/" TargetMode="External"/><Relationship Id="rId1" Type="http://schemas.openxmlformats.org/officeDocument/2006/relationships/slideLayout" Target="../slideLayouts/slideLayout9.xml"/><Relationship Id="rId4" Type="http://schemas.openxmlformats.org/officeDocument/2006/relationships/hyperlink" Target="http://sunlightfoundation.com/api/"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bls.gov/data/" TargetMode="Externa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02" y="2117164"/>
            <a:ext cx="11887135" cy="2980297"/>
          </a:xfrm>
        </p:spPr>
        <p:txBody>
          <a:bodyPr/>
          <a:lstStyle/>
          <a:p>
            <a:r>
              <a:rPr lang="en-US" dirty="0" smtClean="0"/>
              <a:t>Information Visualization</a:t>
            </a:r>
            <a:br>
              <a:rPr lang="en-US" dirty="0" smtClean="0"/>
            </a:br>
            <a:r>
              <a:rPr lang="en-US" dirty="0"/>
              <a:t/>
            </a:r>
            <a:br>
              <a:rPr lang="en-US" dirty="0"/>
            </a:br>
            <a:r>
              <a:rPr lang="en-US" dirty="0" smtClean="0"/>
              <a:t>Session 2: Asking the Question / Analyzing the Data</a:t>
            </a: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9" y="1246605"/>
            <a:ext cx="5410199" cy="4690515"/>
          </a:xfrm>
        </p:spPr>
        <p:txBody>
          <a:bodyPr/>
          <a:lstStyle/>
          <a:p>
            <a:pPr marL="0" indent="0">
              <a:buNone/>
            </a:pPr>
            <a:r>
              <a:rPr lang="en-US" dirty="0" smtClean="0"/>
              <a:t>Working with existing data will raise questions</a:t>
            </a:r>
          </a:p>
          <a:p>
            <a:pPr marL="0" indent="0">
              <a:buNone/>
            </a:pPr>
            <a:endParaRPr lang="en-US" dirty="0"/>
          </a:p>
          <a:p>
            <a:pPr marL="0" indent="0">
              <a:buNone/>
            </a:pPr>
            <a:r>
              <a:rPr lang="en-US" dirty="0" smtClean="0"/>
              <a:t>You may have to collect the “missing link”</a:t>
            </a:r>
          </a:p>
          <a:p>
            <a:pPr marL="0" indent="0">
              <a:buNone/>
            </a:pPr>
            <a:endParaRPr lang="en-US" dirty="0"/>
          </a:p>
          <a:p>
            <a:pPr marL="0" indent="0">
              <a:buNone/>
            </a:pPr>
            <a:r>
              <a:rPr lang="en-US" sz="2400" dirty="0"/>
              <a:t>http://www.informationisbeautiful.net</a:t>
            </a:r>
            <a:r>
              <a:rPr lang="en-US" sz="2400" dirty="0" smtClean="0"/>
              <a:t>/</a:t>
            </a:r>
          </a:p>
          <a:p>
            <a:pPr marL="0" indent="0">
              <a:buNone/>
            </a:pPr>
            <a:r>
              <a:rPr lang="en-US" sz="2400" dirty="0" smtClean="0"/>
              <a:t>visualizations/the-</a:t>
            </a:r>
            <a:r>
              <a:rPr lang="en-US" sz="2400" dirty="0" err="1" smtClean="0"/>
              <a:t>microbescope</a:t>
            </a:r>
            <a:r>
              <a:rPr lang="en-US" sz="2400" dirty="0"/>
              <a:t>/</a:t>
            </a:r>
          </a:p>
        </p:txBody>
      </p:sp>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2"/>
          <a:stretch>
            <a:fillRect/>
          </a:stretch>
        </p:blipFill>
        <p:spPr>
          <a:xfrm>
            <a:off x="5684837" y="1212849"/>
            <a:ext cx="9741870" cy="5561013"/>
          </a:xfrm>
          <a:prstGeom prst="rect">
            <a:avLst/>
          </a:prstGeom>
        </p:spPr>
      </p:pic>
    </p:spTree>
    <p:extLst>
      <p:ext uri="{BB962C8B-B14F-4D97-AF65-F5344CB8AC3E}">
        <p14:creationId xmlns:p14="http://schemas.microsoft.com/office/powerpoint/2010/main" val="2491792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3"/>
          <a:stretch>
            <a:fillRect/>
          </a:stretch>
        </p:blipFill>
        <p:spPr>
          <a:xfrm>
            <a:off x="0" y="26698"/>
            <a:ext cx="12238037" cy="6985916"/>
          </a:xfrm>
          <a:prstGeom prst="rect">
            <a:avLst/>
          </a:prstGeom>
        </p:spPr>
      </p:pic>
      <p:sp>
        <p:nvSpPr>
          <p:cNvPr id="3" name="Text Placeholder 2"/>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1388160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f</a:t>
            </a:r>
            <a:r>
              <a:rPr lang="en-US" dirty="0" smtClean="0">
                <a:latin typeface="+mn-lt"/>
                <a:ea typeface="Segoe UI Black" panose="020B0A02040204020203" pitchFamily="34" charset="0"/>
                <a:cs typeface="Segoe UI Black" panose="020B0A02040204020203" pitchFamily="34" charset="0"/>
              </a:rPr>
              <a:t>ind the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49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599237" y="3116262"/>
            <a:ext cx="7315203" cy="914400"/>
          </a:xfrm>
        </p:spPr>
        <p:txBody>
          <a:bodyPr/>
          <a:lstStyle/>
          <a:p>
            <a:r>
              <a:rPr lang="en-US" dirty="0" smtClean="0"/>
              <a:t>FRED – </a:t>
            </a:r>
            <a:r>
              <a:rPr lang="en-US" dirty="0"/>
              <a:t>Federal Reserve Bank </a:t>
            </a:r>
            <a:endParaRPr lang="en-US" dirty="0" smtClean="0"/>
          </a:p>
          <a:p>
            <a:r>
              <a:rPr lang="en-US" dirty="0" smtClean="0"/>
              <a:t>of </a:t>
            </a:r>
            <a:r>
              <a:rPr lang="en-US" dirty="0"/>
              <a:t>St. Louis Economic Data </a:t>
            </a:r>
            <a:endParaRPr lang="en-US" dirty="0" smtClean="0"/>
          </a:p>
          <a:p>
            <a:r>
              <a:rPr lang="en-US" dirty="0">
                <a:hlinkClick r:id="rId2"/>
              </a:rPr>
              <a:t>http://research.stlouisfed.org</a:t>
            </a:r>
            <a:r>
              <a:rPr lang="en-US" dirty="0" smtClean="0">
                <a:hlinkClick r:id="rId2"/>
              </a:rPr>
              <a:t>/</a:t>
            </a:r>
            <a:endParaRPr lang="en-US" dirty="0" smtClean="0"/>
          </a:p>
          <a:p>
            <a:endParaRPr lang="en-US" dirty="0" smtClean="0"/>
          </a:p>
          <a:p>
            <a:r>
              <a:rPr lang="en-US" dirty="0" smtClean="0"/>
              <a:t>CBO.gov</a:t>
            </a:r>
            <a:endParaRPr lang="en-US" dirty="0"/>
          </a:p>
          <a:p>
            <a:r>
              <a:rPr lang="en-US" dirty="0">
                <a:hlinkClick r:id="rId3"/>
              </a:rPr>
              <a:t>http://www.cbo.gov/</a:t>
            </a:r>
            <a:endParaRPr lang="en-US" dirty="0"/>
          </a:p>
        </p:txBody>
      </p:sp>
      <p:sp>
        <p:nvSpPr>
          <p:cNvPr id="4" name="Title 3"/>
          <p:cNvSpPr>
            <a:spLocks noGrp="1"/>
          </p:cNvSpPr>
          <p:nvPr>
            <p:ph type="title"/>
          </p:nvPr>
        </p:nvSpPr>
        <p:spPr/>
        <p:txBody>
          <a:bodyPr/>
          <a:lstStyle/>
          <a:p>
            <a:r>
              <a:rPr lang="en-US" dirty="0" smtClean="0"/>
              <a:t>Economic Data</a:t>
            </a:r>
            <a:endParaRPr lang="en-US" dirty="0"/>
          </a:p>
        </p:txBody>
      </p:sp>
      <p:pic>
        <p:nvPicPr>
          <p:cNvPr id="2050" name="Picture 2" descr="http://politicalmathblog.com/wp-content/uploads/2012/04/FairShareCh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87464"/>
            <a:ext cx="5486399" cy="4725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238" y="6014884"/>
            <a:ext cx="4102405" cy="369332"/>
          </a:xfrm>
          <a:prstGeom prst="rect">
            <a:avLst/>
          </a:prstGeom>
        </p:spPr>
        <p:txBody>
          <a:bodyPr wrap="none">
            <a:spAutoFit/>
          </a:bodyPr>
          <a:lstStyle/>
          <a:p>
            <a:r>
              <a:rPr lang="en-US" dirty="0"/>
              <a:t>http://politicalmathblog.com/?p=1735</a:t>
            </a:r>
          </a:p>
        </p:txBody>
      </p:sp>
    </p:spTree>
    <p:extLst>
      <p:ext uri="{BB962C8B-B14F-4D97-AF65-F5344CB8AC3E}">
        <p14:creationId xmlns:p14="http://schemas.microsoft.com/office/powerpoint/2010/main" val="2945837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oliticalmathblog.com/wp-content/uploads/2012/04/FairShareCh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2948"/>
            <a:ext cx="8199437" cy="706288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3919924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513637" y="2887662"/>
            <a:ext cx="7315203" cy="914400"/>
          </a:xfrm>
        </p:spPr>
        <p:txBody>
          <a:bodyPr/>
          <a:lstStyle/>
          <a:p>
            <a:r>
              <a:rPr lang="en-US" dirty="0" smtClean="0"/>
              <a:t>Monthly Treasury </a:t>
            </a:r>
          </a:p>
          <a:p>
            <a:r>
              <a:rPr lang="en-US" dirty="0" smtClean="0"/>
              <a:t>Statement </a:t>
            </a:r>
          </a:p>
          <a:p>
            <a:r>
              <a:rPr lang="en-US" sz="2400" dirty="0" smtClean="0">
                <a:hlinkClick r:id="rId2"/>
              </a:rPr>
              <a:t>http</a:t>
            </a:r>
            <a:r>
              <a:rPr lang="en-US" sz="2400" dirty="0">
                <a:hlinkClick r:id="rId2"/>
              </a:rPr>
              <a:t>://</a:t>
            </a:r>
            <a:r>
              <a:rPr lang="en-US" sz="2400" dirty="0" smtClean="0">
                <a:hlinkClick r:id="rId2"/>
              </a:rPr>
              <a:t>www.fiscal.treasury.gov/</a:t>
            </a:r>
          </a:p>
          <a:p>
            <a:r>
              <a:rPr lang="en-US" sz="2400" dirty="0" err="1" smtClean="0">
                <a:hlinkClick r:id="rId2"/>
              </a:rPr>
              <a:t>fsreports</a:t>
            </a:r>
            <a:r>
              <a:rPr lang="en-US" sz="2400" dirty="0" smtClean="0">
                <a:hlinkClick r:id="rId2"/>
              </a:rPr>
              <a:t>/</a:t>
            </a:r>
            <a:r>
              <a:rPr lang="en-US" sz="2400" dirty="0" err="1" smtClean="0">
                <a:hlinkClick r:id="rId2"/>
              </a:rPr>
              <a:t>rpt</a:t>
            </a:r>
            <a:r>
              <a:rPr lang="en-US" sz="2400" dirty="0" smtClean="0">
                <a:hlinkClick r:id="rId2"/>
              </a:rPr>
              <a:t>/</a:t>
            </a:r>
            <a:r>
              <a:rPr lang="en-US" sz="2400" dirty="0" err="1" smtClean="0">
                <a:hlinkClick r:id="rId2"/>
              </a:rPr>
              <a:t>mthTreasStmt</a:t>
            </a:r>
            <a:r>
              <a:rPr lang="en-US" sz="2400" dirty="0" smtClean="0">
                <a:hlinkClick r:id="rId2"/>
              </a:rPr>
              <a:t>/</a:t>
            </a:r>
          </a:p>
          <a:p>
            <a:r>
              <a:rPr lang="en-US" sz="2400" dirty="0" smtClean="0">
                <a:hlinkClick r:id="rId2"/>
              </a:rPr>
              <a:t>backissues.htm</a:t>
            </a:r>
            <a:endParaRPr lang="en-US" sz="2400" dirty="0" smtClean="0"/>
          </a:p>
          <a:p>
            <a:endParaRPr lang="en-US" dirty="0"/>
          </a:p>
          <a:p>
            <a:r>
              <a:rPr lang="en-US" dirty="0" smtClean="0"/>
              <a:t>CBO.gov</a:t>
            </a:r>
          </a:p>
          <a:p>
            <a:r>
              <a:rPr lang="en-US" dirty="0">
                <a:hlinkClick r:id="rId3"/>
              </a:rPr>
              <a:t>http://www.cbo.gov</a:t>
            </a:r>
            <a:r>
              <a:rPr lang="en-US" dirty="0" smtClean="0">
                <a:hlinkClick r:id="rId3"/>
              </a:rPr>
              <a:t>/</a:t>
            </a:r>
            <a:endParaRPr lang="en-US" dirty="0"/>
          </a:p>
        </p:txBody>
      </p:sp>
      <p:sp>
        <p:nvSpPr>
          <p:cNvPr id="4" name="Title 3"/>
          <p:cNvSpPr>
            <a:spLocks noGrp="1"/>
          </p:cNvSpPr>
          <p:nvPr>
            <p:ph type="title"/>
          </p:nvPr>
        </p:nvSpPr>
        <p:spPr/>
        <p:txBody>
          <a:bodyPr/>
          <a:lstStyle/>
          <a:p>
            <a:r>
              <a:rPr lang="en-US" dirty="0" smtClean="0"/>
              <a:t>Federal Spending Data</a:t>
            </a:r>
            <a:endParaRPr lang="en-US" dirty="0"/>
          </a:p>
        </p:txBody>
      </p:sp>
      <p:pic>
        <p:nvPicPr>
          <p:cNvPr id="1026" name="Picture 2" descr="http://politicalmathblog.com/wp-content/uploads/2010/12/RevenueDefici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1364456"/>
            <a:ext cx="7080918"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415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285037" y="1058862"/>
            <a:ext cx="8308167" cy="1905000"/>
          </a:xfrm>
        </p:spPr>
        <p:txBody>
          <a:bodyPr anchor="t"/>
          <a:lstStyle/>
          <a:p>
            <a:r>
              <a:rPr lang="en-US" dirty="0" smtClean="0"/>
              <a:t>Bureau of Labor Statistics</a:t>
            </a:r>
          </a:p>
          <a:p>
            <a:r>
              <a:rPr lang="en-US" sz="2800" dirty="0" smtClean="0">
                <a:hlinkClick r:id="rId3"/>
              </a:rPr>
              <a:t>http</a:t>
            </a:r>
            <a:r>
              <a:rPr lang="en-US" sz="2800" dirty="0">
                <a:hlinkClick r:id="rId3"/>
              </a:rPr>
              <a:t>://www.bls.gov/data</a:t>
            </a:r>
            <a:r>
              <a:rPr lang="en-US" sz="2800" dirty="0" smtClean="0">
                <a:hlinkClick r:id="rId3"/>
              </a:rPr>
              <a:t>/</a:t>
            </a:r>
            <a:endParaRPr lang="en-US" sz="2800" dirty="0" smtClean="0"/>
          </a:p>
          <a:p>
            <a:endParaRPr lang="en-US" sz="2800" dirty="0" smtClean="0"/>
          </a:p>
          <a:p>
            <a:endParaRPr lang="en-US" dirty="0"/>
          </a:p>
        </p:txBody>
      </p:sp>
      <p:sp>
        <p:nvSpPr>
          <p:cNvPr id="4" name="Title 3"/>
          <p:cNvSpPr>
            <a:spLocks noGrp="1"/>
          </p:cNvSpPr>
          <p:nvPr>
            <p:ph type="title"/>
          </p:nvPr>
        </p:nvSpPr>
        <p:spPr/>
        <p:txBody>
          <a:bodyPr/>
          <a:lstStyle/>
          <a:p>
            <a:r>
              <a:rPr lang="en-US" dirty="0" smtClean="0"/>
              <a:t>Employment Data</a:t>
            </a:r>
            <a:endParaRPr lang="en-US" dirty="0"/>
          </a:p>
        </p:txBody>
      </p:sp>
      <p:pic>
        <p:nvPicPr>
          <p:cNvPr id="10" name="Content Placeholder 4"/>
          <p:cNvPicPr>
            <a:picLocks noChangeAspect="1"/>
          </p:cNvPicPr>
          <p:nvPr/>
        </p:nvPicPr>
        <p:blipFill>
          <a:blip r:embed="rId4"/>
          <a:stretch>
            <a:fillRect/>
          </a:stretch>
        </p:blipFill>
        <p:spPr>
          <a:xfrm>
            <a:off x="427038" y="1185861"/>
            <a:ext cx="5985257" cy="4521201"/>
          </a:xfrm>
          <a:prstGeom prst="rect">
            <a:avLst/>
          </a:prstGeom>
        </p:spPr>
      </p:pic>
      <p:sp>
        <p:nvSpPr>
          <p:cNvPr id="11" name="Title 1"/>
          <p:cNvSpPr txBox="1">
            <a:spLocks/>
          </p:cNvSpPr>
          <p:nvPr/>
        </p:nvSpPr>
        <p:spPr>
          <a:xfrm>
            <a:off x="273051" y="5708649"/>
            <a:ext cx="10515600" cy="1325563"/>
          </a:xfrm>
          <a:prstGeom prst="rect">
            <a:avLst/>
          </a:prstGeom>
        </p:spPr>
        <p:txBody>
          <a:bodyPr vert="horz" wrap="none" lIns="182880" tIns="146304" rIns="182880" bIns="1463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smtClean="0"/>
              <a:t>http://politicalmathblog.com/BLS/2012/08/</a:t>
            </a:r>
            <a:endParaRPr lang="en-US" sz="2400" dirty="0"/>
          </a:p>
        </p:txBody>
      </p:sp>
    </p:spTree>
    <p:extLst>
      <p:ext uri="{BB962C8B-B14F-4D97-AF65-F5344CB8AC3E}">
        <p14:creationId xmlns:p14="http://schemas.microsoft.com/office/powerpoint/2010/main" val="7013220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361237" y="1840632"/>
            <a:ext cx="7315203" cy="1885230"/>
          </a:xfrm>
        </p:spPr>
        <p:txBody>
          <a:bodyPr/>
          <a:lstStyle/>
          <a:p>
            <a:r>
              <a:rPr lang="en-US" dirty="0" smtClean="0"/>
              <a:t>Census.gov</a:t>
            </a:r>
          </a:p>
          <a:p>
            <a:r>
              <a:rPr lang="en-US" dirty="0"/>
              <a:t>http://www.census.gov</a:t>
            </a:r>
            <a:r>
              <a:rPr lang="en-US" dirty="0" smtClean="0"/>
              <a:t>/</a:t>
            </a:r>
          </a:p>
          <a:p>
            <a:r>
              <a:rPr lang="en-US" dirty="0"/>
              <a:t>data.html</a:t>
            </a:r>
          </a:p>
        </p:txBody>
      </p:sp>
      <p:sp>
        <p:nvSpPr>
          <p:cNvPr id="4" name="Title 3"/>
          <p:cNvSpPr>
            <a:spLocks noGrp="1"/>
          </p:cNvSpPr>
          <p:nvPr>
            <p:ph type="title"/>
          </p:nvPr>
        </p:nvSpPr>
        <p:spPr/>
        <p:txBody>
          <a:bodyPr/>
          <a:lstStyle/>
          <a:p>
            <a:r>
              <a:rPr lang="en-US" dirty="0" smtClean="0"/>
              <a:t>Demographics Data</a:t>
            </a:r>
            <a:endParaRPr lang="en-US" dirty="0"/>
          </a:p>
        </p:txBody>
      </p:sp>
      <p:pic>
        <p:nvPicPr>
          <p:cNvPr id="7" name="Picture 4" descr="Median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824672"/>
            <a:ext cx="6781800" cy="3729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037" y="5630862"/>
            <a:ext cx="8442324" cy="369332"/>
          </a:xfrm>
          <a:prstGeom prst="rect">
            <a:avLst/>
          </a:prstGeom>
        </p:spPr>
        <p:txBody>
          <a:bodyPr wrap="square">
            <a:spAutoFit/>
          </a:bodyPr>
          <a:lstStyle/>
          <a:p>
            <a:r>
              <a:rPr lang="en-US" dirty="0"/>
              <a:t>http://money.cnn.com/interactive/pf/40-years-american-home/</a:t>
            </a:r>
          </a:p>
        </p:txBody>
      </p:sp>
    </p:spTree>
    <p:extLst>
      <p:ext uri="{BB962C8B-B14F-4D97-AF65-F5344CB8AC3E}">
        <p14:creationId xmlns:p14="http://schemas.microsoft.com/office/powerpoint/2010/main" val="17253579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5347" y="5557837"/>
            <a:ext cx="7315203" cy="914400"/>
          </a:xfrm>
        </p:spPr>
        <p:txBody>
          <a:bodyPr/>
          <a:lstStyle/>
          <a:p>
            <a:endParaRPr lang="en-US" dirty="0" smtClean="0">
              <a:hlinkClick r:id="rId2"/>
            </a:endParaRPr>
          </a:p>
          <a:p>
            <a:endParaRPr lang="en-US" dirty="0" smtClean="0"/>
          </a:p>
          <a:p>
            <a:endParaRPr lang="en-US" dirty="0"/>
          </a:p>
          <a:p>
            <a:r>
              <a:rPr lang="en-US" dirty="0" smtClean="0"/>
              <a:t>https</a:t>
            </a:r>
            <a:r>
              <a:rPr lang="en-US" dirty="0"/>
              <a:t>://</a:t>
            </a:r>
            <a:r>
              <a:rPr lang="en-US" dirty="0" smtClean="0"/>
              <a:t>www.data.gov/open-gov/</a:t>
            </a:r>
            <a:endParaRPr lang="en-US" dirty="0" smtClean="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All the Data</a:t>
            </a:r>
            <a:endParaRPr lang="en-US" dirty="0"/>
          </a:p>
        </p:txBody>
      </p:sp>
      <p:pic>
        <p:nvPicPr>
          <p:cNvPr id="2" name="Picture 1"/>
          <p:cNvPicPr>
            <a:picLocks noChangeAspect="1"/>
          </p:cNvPicPr>
          <p:nvPr/>
        </p:nvPicPr>
        <p:blipFill>
          <a:blip r:embed="rId3"/>
          <a:stretch>
            <a:fillRect/>
          </a:stretch>
        </p:blipFill>
        <p:spPr>
          <a:xfrm>
            <a:off x="427037" y="1212849"/>
            <a:ext cx="6908715" cy="4341813"/>
          </a:xfrm>
          <a:prstGeom prst="rect">
            <a:avLst/>
          </a:prstGeom>
        </p:spPr>
      </p:pic>
    </p:spTree>
    <p:extLst>
      <p:ext uri="{BB962C8B-B14F-4D97-AF65-F5344CB8AC3E}">
        <p14:creationId xmlns:p14="http://schemas.microsoft.com/office/powerpoint/2010/main" val="32267793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Tree>
    <p:extLst>
      <p:ext uri="{BB962C8B-B14F-4D97-AF65-F5344CB8AC3E}">
        <p14:creationId xmlns:p14="http://schemas.microsoft.com/office/powerpoint/2010/main" val="20949819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Lauren </a:t>
            </a:r>
            <a:r>
              <a:rPr lang="en-US" dirty="0" err="1" smtClean="0">
                <a:solidFill>
                  <a:schemeClr val="tx1">
                    <a:lumMod val="75000"/>
                  </a:schemeClr>
                </a:solidFill>
              </a:rPr>
              <a:t>Luxenburg</a:t>
            </a:r>
            <a:endParaRPr lang="en-US" dirty="0" smtClean="0">
              <a:solidFill>
                <a:schemeClr val="tx1">
                  <a:lumMod val="75000"/>
                </a:schemeClr>
              </a:solidFill>
            </a:endParaRPr>
          </a:p>
          <a:p>
            <a:r>
              <a:rPr lang="en-US" dirty="0" smtClean="0">
                <a:solidFill>
                  <a:schemeClr val="tx1">
                    <a:lumMod val="75000"/>
                  </a:schemeClr>
                </a:solidFill>
              </a:rPr>
              <a:t>@</a:t>
            </a:r>
            <a:r>
              <a:rPr lang="en-US" dirty="0" err="1" smtClean="0">
                <a:solidFill>
                  <a:schemeClr val="tx1">
                    <a:lumMod val="75000"/>
                  </a:schemeClr>
                </a:solidFill>
              </a:rPr>
              <a:t>LaurenC_Lux</a:t>
            </a:r>
            <a:endParaRPr lang="en-US" dirty="0" smtClean="0">
              <a:solidFill>
                <a:schemeClr val="tx1">
                  <a:lumMod val="75000"/>
                </a:schemeClr>
              </a:solidFill>
            </a:endParaRPr>
          </a:p>
          <a:p>
            <a:endParaRPr lang="en-US" dirty="0" smtClean="0">
              <a:solidFill>
                <a:schemeClr val="tx1">
                  <a:lumMod val="75000"/>
                </a:schemeClr>
              </a:solidFill>
            </a:endParaRPr>
          </a:p>
          <a:p>
            <a:r>
              <a:rPr lang="en-US" dirty="0" smtClean="0">
                <a:solidFill>
                  <a:schemeClr val="tx1">
                    <a:lumMod val="75000"/>
                  </a:schemeClr>
                </a:solidFill>
              </a:rPr>
              <a:t>Director at WPA Research</a:t>
            </a:r>
          </a:p>
          <a:p>
            <a:r>
              <a:rPr lang="en-US" dirty="0" smtClean="0">
                <a:solidFill>
                  <a:schemeClr val="tx1">
                    <a:lumMod val="75000"/>
                  </a:schemeClr>
                </a:solidFill>
              </a:rPr>
              <a:t>lluxenburg@wparesearch.com</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Speaker</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08029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r>
              <a:rPr lang="en-US" dirty="0" smtClean="0"/>
              <a:t>/</a:t>
            </a:r>
            <a:endParaRPr lang="en-US" dirty="0"/>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
        <p:nvSpPr>
          <p:cNvPr id="2" name="TextBox 1"/>
          <p:cNvSpPr txBox="1"/>
          <p:nvPr/>
        </p:nvSpPr>
        <p:spPr>
          <a:xfrm>
            <a:off x="274639" y="2430462"/>
            <a:ext cx="8116743" cy="960263"/>
          </a:xfrm>
          <a:prstGeom prst="rect">
            <a:avLst/>
          </a:prstGeom>
          <a:noFill/>
        </p:spPr>
        <p:txBody>
          <a:bodyPr wrap="square" lIns="182880" tIns="146304" rIns="182880" bIns="146304" rtlCol="0">
            <a:spAutoFit/>
          </a:bodyPr>
          <a:lstStyle/>
          <a:p>
            <a:pPr>
              <a:lnSpc>
                <a:spcPct val="90000"/>
              </a:lnSpc>
              <a:spcAft>
                <a:spcPts val="600"/>
              </a:spcAft>
            </a:pPr>
            <a:r>
              <a:rPr lang="en-US" sz="4800" dirty="0" smtClean="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42014484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9" y="1363662"/>
            <a:ext cx="11887202" cy="4419601"/>
          </a:xfrm>
        </p:spPr>
        <p:txBody>
          <a:bodyPr anchor="t"/>
          <a:lstStyle/>
          <a:p>
            <a:r>
              <a:rPr lang="en-US" dirty="0" smtClean="0">
                <a:hlinkClick r:id="rId2"/>
              </a:rPr>
              <a:t>http</a:t>
            </a:r>
            <a:r>
              <a:rPr lang="en-US" dirty="0">
                <a:hlinkClick r:id="rId2"/>
              </a:rPr>
              <a:t>://www.opensecrets.org/resources/create</a:t>
            </a:r>
            <a:r>
              <a:rPr lang="en-US" dirty="0" smtClean="0">
                <a:hlinkClick r:id="rId2"/>
              </a:rPr>
              <a:t>/</a:t>
            </a:r>
            <a:endParaRPr lang="en-US" dirty="0" smtClean="0"/>
          </a:p>
          <a:p>
            <a:endParaRPr lang="en-US" dirty="0"/>
          </a:p>
          <a:p>
            <a:r>
              <a:rPr lang="en-US" dirty="0">
                <a:hlinkClick r:id="rId3"/>
              </a:rPr>
              <a:t>http://</a:t>
            </a:r>
            <a:r>
              <a:rPr lang="en-US" dirty="0" smtClean="0">
                <a:hlinkClick r:id="rId3"/>
              </a:rPr>
              <a:t>developer.nytimes.com/docs</a:t>
            </a:r>
            <a:endParaRPr lang="en-US" dirty="0" smtClean="0"/>
          </a:p>
          <a:p>
            <a:endParaRPr lang="en-US" dirty="0"/>
          </a:p>
          <a:p>
            <a:r>
              <a:rPr lang="en-US" dirty="0">
                <a:hlinkClick r:id="rId4"/>
              </a:rPr>
              <a:t>http://sunlightfoundation.com/api</a:t>
            </a:r>
            <a:r>
              <a:rPr lang="en-US" dirty="0" smtClean="0">
                <a:hlinkClick r:id="rId4"/>
              </a:rPr>
              <a:t>/</a:t>
            </a:r>
            <a:endParaRPr lang="en-US" dirty="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APIs</a:t>
            </a:r>
            <a:endParaRPr lang="en-US" dirty="0"/>
          </a:p>
        </p:txBody>
      </p:sp>
    </p:spTree>
    <p:extLst>
      <p:ext uri="{BB962C8B-B14F-4D97-AF65-F5344CB8AC3E}">
        <p14:creationId xmlns:p14="http://schemas.microsoft.com/office/powerpoint/2010/main" val="11323025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o</a:t>
            </a:r>
            <a:r>
              <a:rPr lang="en-US" dirty="0" smtClean="0">
                <a:latin typeface="+mn-lt"/>
                <a:ea typeface="Segoe UI Black" panose="020B0A02040204020203" pitchFamily="34" charset="0"/>
                <a:cs typeface="Segoe UI Black" panose="020B0A02040204020203" pitchFamily="34" charset="0"/>
              </a:rPr>
              <a:t>rganizing your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442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124206"/>
          </a:xfrm>
        </p:spPr>
        <p:txBody>
          <a:bodyPr/>
          <a:lstStyle/>
          <a:p>
            <a:r>
              <a:rPr lang="en-US" dirty="0" smtClean="0"/>
              <a:t>Calculating an average</a:t>
            </a:r>
          </a:p>
          <a:p>
            <a:r>
              <a:rPr lang="en-US" dirty="0" smtClean="0"/>
              <a:t>Rolling averages</a:t>
            </a:r>
          </a:p>
          <a:p>
            <a:r>
              <a:rPr lang="en-US" dirty="0" smtClean="0"/>
              <a:t>Transposing data</a:t>
            </a:r>
          </a:p>
          <a:p>
            <a:r>
              <a:rPr lang="en-US" dirty="0" smtClean="0"/>
              <a:t>Copying values (not equations)</a:t>
            </a:r>
          </a:p>
          <a:p>
            <a:r>
              <a:rPr lang="en-US" dirty="0" smtClean="0"/>
              <a:t>Sorting with Excel</a:t>
            </a:r>
          </a:p>
          <a:p>
            <a:r>
              <a:rPr lang="en-US" dirty="0" smtClean="0"/>
              <a:t>Basic conditional investigation</a:t>
            </a:r>
            <a:endParaRPr lang="en-US" dirty="0"/>
          </a:p>
        </p:txBody>
      </p:sp>
      <p:sp>
        <p:nvSpPr>
          <p:cNvPr id="4" name="Title 3"/>
          <p:cNvSpPr>
            <a:spLocks noGrp="1"/>
          </p:cNvSpPr>
          <p:nvPr>
            <p:ph type="title"/>
          </p:nvPr>
        </p:nvSpPr>
        <p:spPr/>
        <p:txBody>
          <a:bodyPr/>
          <a:lstStyle/>
          <a:p>
            <a:r>
              <a:rPr lang="en-US" dirty="0" smtClean="0"/>
              <a:t>Organize In Excel</a:t>
            </a:r>
            <a:endParaRPr lang="en-US" dirty="0"/>
          </a:p>
        </p:txBody>
      </p:sp>
    </p:spTree>
    <p:extLst>
      <p:ext uri="{BB962C8B-B14F-4D97-AF65-F5344CB8AC3E}">
        <p14:creationId xmlns:p14="http://schemas.microsoft.com/office/powerpoint/2010/main" val="13541080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=AVERAGE(B1:B12)</a:t>
            </a:r>
          </a:p>
          <a:p>
            <a:pPr marL="0" indent="0">
              <a:buNone/>
            </a:pPr>
            <a:endParaRPr lang="en-US" dirty="0"/>
          </a:p>
          <a:p>
            <a:pPr marL="0" indent="0">
              <a:buNone/>
            </a:pPr>
            <a:r>
              <a:rPr lang="en-US" dirty="0" smtClean="0"/>
              <a:t>Demo</a:t>
            </a:r>
          </a:p>
          <a:p>
            <a:pPr marL="0" indent="0">
              <a:buNone/>
            </a:pPr>
            <a:endParaRPr lang="en-US" dirty="0" smtClean="0"/>
          </a:p>
        </p:txBody>
      </p:sp>
      <p:sp>
        <p:nvSpPr>
          <p:cNvPr id="4" name="Title 3"/>
          <p:cNvSpPr>
            <a:spLocks noGrp="1"/>
          </p:cNvSpPr>
          <p:nvPr>
            <p:ph type="title"/>
          </p:nvPr>
        </p:nvSpPr>
        <p:spPr/>
        <p:txBody>
          <a:bodyPr/>
          <a:lstStyle/>
          <a:p>
            <a:r>
              <a:rPr lang="en-US" dirty="0" smtClean="0"/>
              <a:t>Calculate an Average</a:t>
            </a:r>
            <a:endParaRPr lang="en-US" dirty="0"/>
          </a:p>
        </p:txBody>
      </p:sp>
    </p:spTree>
    <p:extLst>
      <p:ext uri="{BB962C8B-B14F-4D97-AF65-F5344CB8AC3E}">
        <p14:creationId xmlns:p14="http://schemas.microsoft.com/office/powerpoint/2010/main" val="31770527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a:t>
            </a:r>
            <a:r>
              <a:rPr lang="en-US" sz="2400" dirty="0" err="1" smtClean="0"/>
              <a:t>per_day</a:t>
            </a:r>
            <a:r>
              <a:rPr lang="en-US" sz="2400" dirty="0" smtClean="0"/>
              <a:t>/24                      =</a:t>
            </a:r>
            <a:r>
              <a:rPr lang="en-US" sz="2400" dirty="0" err="1" smtClean="0"/>
              <a:t>per_minute</a:t>
            </a:r>
            <a:r>
              <a:rPr lang="en-US" sz="2400" dirty="0" smtClean="0"/>
              <a:t>/60 </a:t>
            </a:r>
          </a:p>
          <a:p>
            <a:pPr marL="0" indent="0">
              <a:buNone/>
            </a:pPr>
            <a:endParaRPr lang="en-US" sz="2400" dirty="0"/>
          </a:p>
          <a:p>
            <a:pPr marL="0" indent="0">
              <a:buNone/>
            </a:pPr>
            <a:endParaRPr lang="en-US" sz="2400" dirty="0" smtClean="0"/>
          </a:p>
          <a:p>
            <a:pPr marL="0" indent="0">
              <a:buNone/>
            </a:pPr>
            <a:r>
              <a:rPr lang="en-US" sz="2400" dirty="0" smtClean="0"/>
              <a:t>                                           =spending/365                        =</a:t>
            </a:r>
            <a:r>
              <a:rPr lang="en-US" sz="2400" dirty="0" err="1" smtClean="0"/>
              <a:t>per_hour</a:t>
            </a:r>
            <a:r>
              <a:rPr lang="en-US" sz="2400" dirty="0" smtClean="0"/>
              <a:t>/60</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Calculate “per unit” values</a:t>
            </a:r>
            <a:endParaRPr lang="en-US" dirty="0"/>
          </a:p>
        </p:txBody>
      </p:sp>
      <p:pic>
        <p:nvPicPr>
          <p:cNvPr id="2" name="Picture 1"/>
          <p:cNvPicPr>
            <a:picLocks noChangeAspect="1"/>
          </p:cNvPicPr>
          <p:nvPr/>
        </p:nvPicPr>
        <p:blipFill>
          <a:blip r:embed="rId2"/>
          <a:stretch>
            <a:fillRect/>
          </a:stretch>
        </p:blipFill>
        <p:spPr>
          <a:xfrm>
            <a:off x="427037" y="4030662"/>
            <a:ext cx="11050258" cy="838200"/>
          </a:xfrm>
          <a:prstGeom prst="rect">
            <a:avLst/>
          </a:prstGeom>
        </p:spPr>
      </p:pic>
    </p:spTree>
    <p:extLst>
      <p:ext uri="{BB962C8B-B14F-4D97-AF65-F5344CB8AC3E}">
        <p14:creationId xmlns:p14="http://schemas.microsoft.com/office/powerpoint/2010/main" val="38716366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Calculate “per unit” values</a:t>
            </a:r>
            <a:endParaRPr lang="en-US" dirty="0"/>
          </a:p>
        </p:txBody>
      </p:sp>
      <p:pic>
        <p:nvPicPr>
          <p:cNvPr id="3" name="Picture 2"/>
          <p:cNvPicPr>
            <a:picLocks noChangeAspect="1"/>
          </p:cNvPicPr>
          <p:nvPr/>
        </p:nvPicPr>
        <p:blipFill>
          <a:blip r:embed="rId2"/>
          <a:stretch>
            <a:fillRect/>
          </a:stretch>
        </p:blipFill>
        <p:spPr>
          <a:xfrm>
            <a:off x="655637" y="3954462"/>
            <a:ext cx="10926312" cy="914400"/>
          </a:xfrm>
          <a:prstGeom prst="rect">
            <a:avLst/>
          </a:prstGeom>
        </p:spPr>
      </p:pic>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=spending/households</a:t>
            </a:r>
          </a:p>
          <a:p>
            <a:pPr marL="0" indent="0">
              <a:buNone/>
            </a:pPr>
            <a:endParaRPr lang="en-US" sz="2400" dirty="0"/>
          </a:p>
          <a:p>
            <a:pPr marL="0" indent="0">
              <a:buNone/>
            </a:pPr>
            <a:endParaRPr lang="en-US" sz="2400" dirty="0" smtClean="0"/>
          </a:p>
          <a:p>
            <a:pPr marL="0" indent="0">
              <a:buNone/>
            </a:pPr>
            <a:r>
              <a:rPr lang="en-US" sz="2400" dirty="0" smtClean="0"/>
              <a:t>                                              =spending/population                      =spending/employed</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73889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4555093"/>
          </a:xfrm>
        </p:spPr>
        <p:txBody>
          <a:bodyPr/>
          <a:lstStyle/>
          <a:p>
            <a:pPr marL="0" indent="0">
              <a:buNone/>
            </a:pPr>
            <a:r>
              <a:rPr lang="en-US" dirty="0" smtClean="0"/>
              <a:t>On sequential data (daily, weekly, monthly)</a:t>
            </a:r>
          </a:p>
          <a:p>
            <a:pPr marL="0" indent="0">
              <a:buNone/>
            </a:pPr>
            <a:endParaRPr lang="en-US" dirty="0" smtClean="0"/>
          </a:p>
          <a:p>
            <a:pPr marL="0" indent="0">
              <a:buNone/>
            </a:pPr>
            <a:r>
              <a:rPr lang="en-US" dirty="0" smtClean="0"/>
              <a:t>=SUM(B1:B12)</a:t>
            </a:r>
            <a:endParaRPr lang="en-US" dirty="0"/>
          </a:p>
          <a:p>
            <a:pPr marL="0" indent="0">
              <a:buNone/>
            </a:pPr>
            <a:endParaRPr lang="en-US" dirty="0"/>
          </a:p>
          <a:p>
            <a:pPr marL="0" indent="0">
              <a:buNone/>
            </a:pPr>
            <a:r>
              <a:rPr lang="en-US" dirty="0" smtClean="0"/>
              <a:t>drag the formula down using handles</a:t>
            </a:r>
          </a:p>
        </p:txBody>
      </p:sp>
      <p:sp>
        <p:nvSpPr>
          <p:cNvPr id="4" name="Title 3"/>
          <p:cNvSpPr>
            <a:spLocks noGrp="1"/>
          </p:cNvSpPr>
          <p:nvPr>
            <p:ph type="title"/>
          </p:nvPr>
        </p:nvSpPr>
        <p:spPr/>
        <p:txBody>
          <a:bodyPr/>
          <a:lstStyle/>
          <a:p>
            <a:r>
              <a:rPr lang="en-US" dirty="0" smtClean="0"/>
              <a:t>Rolling Sums / Averages</a:t>
            </a:r>
            <a:endParaRPr lang="en-US" dirty="0"/>
          </a:p>
        </p:txBody>
      </p:sp>
    </p:spTree>
    <p:extLst>
      <p:ext uri="{BB962C8B-B14F-4D97-AF65-F5344CB8AC3E}">
        <p14:creationId xmlns:p14="http://schemas.microsoft.com/office/powerpoint/2010/main" val="28314539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5336846"/>
          </a:xfrm>
        </p:spPr>
        <p:txBody>
          <a:bodyPr/>
          <a:lstStyle/>
          <a:p>
            <a:pPr marL="0" indent="0">
              <a:buNone/>
            </a:pPr>
            <a:r>
              <a:rPr lang="en-US" sz="3600" dirty="0" smtClean="0"/>
              <a:t>Relative changes often more meaningful than absolute changes</a:t>
            </a:r>
          </a:p>
          <a:p>
            <a:pPr marL="0" indent="0">
              <a:buNone/>
            </a:pPr>
            <a:endParaRPr lang="en-US" sz="3600" dirty="0" smtClean="0"/>
          </a:p>
          <a:p>
            <a:pPr marL="0" indent="0">
              <a:buNone/>
            </a:pPr>
            <a:r>
              <a:rPr lang="en-US" sz="3600" dirty="0" smtClean="0"/>
              <a:t>=(A3/A2)-1</a:t>
            </a:r>
            <a:endParaRPr lang="en-US" sz="3600" dirty="0"/>
          </a:p>
          <a:p>
            <a:pPr marL="0" indent="0">
              <a:buNone/>
            </a:pPr>
            <a:endParaRPr lang="en-US" sz="3600" dirty="0" smtClean="0"/>
          </a:p>
          <a:p>
            <a:pPr marL="0" indent="0">
              <a:buNone/>
            </a:pPr>
            <a:r>
              <a:rPr lang="en-US" sz="3600" dirty="0" smtClean="0"/>
              <a:t>“%” formatting </a:t>
            </a:r>
          </a:p>
          <a:p>
            <a:pPr marL="0" indent="0">
              <a:buNone/>
            </a:pPr>
            <a:r>
              <a:rPr lang="en-US" sz="3600" dirty="0" smtClean="0"/>
              <a:t>Increase / decrease </a:t>
            </a:r>
          </a:p>
          <a:p>
            <a:pPr marL="0" indent="0">
              <a:buNone/>
            </a:pPr>
            <a:r>
              <a:rPr lang="en-US" sz="3600" dirty="0" smtClean="0"/>
              <a:t>significant digits</a:t>
            </a:r>
            <a:endParaRPr lang="en-US" sz="3600" dirty="0"/>
          </a:p>
        </p:txBody>
      </p:sp>
      <p:sp>
        <p:nvSpPr>
          <p:cNvPr id="4" name="Title 3"/>
          <p:cNvSpPr>
            <a:spLocks noGrp="1"/>
          </p:cNvSpPr>
          <p:nvPr>
            <p:ph type="title"/>
          </p:nvPr>
        </p:nvSpPr>
        <p:spPr/>
        <p:txBody>
          <a:bodyPr/>
          <a:lstStyle/>
          <a:p>
            <a:r>
              <a:rPr lang="en-US" dirty="0" smtClean="0"/>
              <a:t>Calculating Percentages</a:t>
            </a:r>
            <a:endParaRPr lang="en-US" dirty="0"/>
          </a:p>
        </p:txBody>
      </p:sp>
      <p:pic>
        <p:nvPicPr>
          <p:cNvPr id="2" name="Picture 1"/>
          <p:cNvPicPr>
            <a:picLocks noChangeAspect="1"/>
          </p:cNvPicPr>
          <p:nvPr/>
        </p:nvPicPr>
        <p:blipFill>
          <a:blip r:embed="rId2"/>
          <a:stretch>
            <a:fillRect/>
          </a:stretch>
        </p:blipFill>
        <p:spPr>
          <a:xfrm>
            <a:off x="8961437" y="3878262"/>
            <a:ext cx="2017363" cy="1676400"/>
          </a:xfrm>
          <a:prstGeom prst="rect">
            <a:avLst/>
          </a:prstGeom>
        </p:spPr>
      </p:pic>
      <p:pic>
        <p:nvPicPr>
          <p:cNvPr id="3" name="Picture 2"/>
          <p:cNvPicPr>
            <a:picLocks noChangeAspect="1"/>
          </p:cNvPicPr>
          <p:nvPr/>
        </p:nvPicPr>
        <p:blipFill>
          <a:blip r:embed="rId3"/>
          <a:stretch>
            <a:fillRect/>
          </a:stretch>
        </p:blipFill>
        <p:spPr>
          <a:xfrm>
            <a:off x="7742237" y="906462"/>
            <a:ext cx="4040373" cy="1905000"/>
          </a:xfrm>
          <a:prstGeom prst="rect">
            <a:avLst/>
          </a:prstGeom>
        </p:spPr>
      </p:pic>
      <p:cxnSp>
        <p:nvCxnSpPr>
          <p:cNvPr id="7" name="Straight Arrow Connector 6"/>
          <p:cNvCxnSpPr/>
          <p:nvPr/>
        </p:nvCxnSpPr>
        <p:spPr>
          <a:xfrm flipV="1">
            <a:off x="3322637" y="4640262"/>
            <a:ext cx="6096000" cy="3810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37037" y="4716462"/>
            <a:ext cx="5943600" cy="8382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7435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Using the ‘$’ operand.</a:t>
            </a:r>
          </a:p>
          <a:p>
            <a:pPr marL="0" indent="0">
              <a:buNone/>
            </a:pPr>
            <a:endParaRPr lang="en-US" dirty="0"/>
          </a:p>
          <a:p>
            <a:pPr marL="0" indent="0">
              <a:buNone/>
            </a:pPr>
            <a:r>
              <a:rPr lang="en-US" dirty="0" smtClean="0"/>
              <a:t>‘$’ means “stop moving”</a:t>
            </a: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Excel Syntax</a:t>
            </a:r>
            <a:endParaRPr lang="en-US" dirty="0"/>
          </a:p>
        </p:txBody>
      </p:sp>
      <p:pic>
        <p:nvPicPr>
          <p:cNvPr id="2" name="Picture 1"/>
          <p:cNvPicPr>
            <a:picLocks noChangeAspect="1"/>
          </p:cNvPicPr>
          <p:nvPr/>
        </p:nvPicPr>
        <p:blipFill>
          <a:blip r:embed="rId2"/>
          <a:stretch>
            <a:fillRect/>
          </a:stretch>
        </p:blipFill>
        <p:spPr>
          <a:xfrm>
            <a:off x="5761037" y="3954119"/>
            <a:ext cx="5959580" cy="2589213"/>
          </a:xfrm>
          <a:prstGeom prst="rect">
            <a:avLst/>
          </a:prstGeom>
        </p:spPr>
      </p:pic>
    </p:spTree>
    <p:extLst>
      <p:ext uri="{BB962C8B-B14F-4D97-AF65-F5344CB8AC3E}">
        <p14:creationId xmlns:p14="http://schemas.microsoft.com/office/powerpoint/2010/main" val="24812300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Finding the appropriate data</a:t>
            </a:r>
          </a:p>
          <a:p>
            <a:r>
              <a:rPr lang="en-US" dirty="0" smtClean="0">
                <a:solidFill>
                  <a:schemeClr val="tx1">
                    <a:lumMod val="75000"/>
                  </a:schemeClr>
                </a:solidFill>
              </a:rPr>
              <a:t>Organize / analyze your data</a:t>
            </a:r>
          </a:p>
          <a:p>
            <a:r>
              <a:rPr lang="en-US" dirty="0" smtClean="0">
                <a:solidFill>
                  <a:schemeClr val="tx1">
                    <a:lumMod val="75000"/>
                  </a:schemeClr>
                </a:solidFill>
              </a:rPr>
              <a:t>Basic charting</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005410" cy="1292662"/>
          </a:xfrm>
        </p:spPr>
        <p:txBody>
          <a:bodyPr/>
          <a:lstStyle/>
          <a:p>
            <a:pPr marL="0" indent="0">
              <a:buNone/>
            </a:pPr>
            <a:r>
              <a:rPr lang="en-US" dirty="0" smtClean="0"/>
              <a:t>Copy-Paste data to swap rows/columns</a:t>
            </a:r>
            <a:endParaRPr lang="en-US" dirty="0"/>
          </a:p>
        </p:txBody>
      </p:sp>
      <p:sp>
        <p:nvSpPr>
          <p:cNvPr id="4" name="Title 3"/>
          <p:cNvSpPr>
            <a:spLocks noGrp="1"/>
          </p:cNvSpPr>
          <p:nvPr>
            <p:ph type="title"/>
          </p:nvPr>
        </p:nvSpPr>
        <p:spPr/>
        <p:txBody>
          <a:bodyPr/>
          <a:lstStyle/>
          <a:p>
            <a:r>
              <a:rPr lang="en-US" dirty="0" smtClean="0"/>
              <a:t>Transposing Data</a:t>
            </a:r>
            <a:endParaRPr lang="en-US" dirty="0"/>
          </a:p>
        </p:txBody>
      </p:sp>
      <p:pic>
        <p:nvPicPr>
          <p:cNvPr id="2" name="Picture 1"/>
          <p:cNvPicPr>
            <a:picLocks noChangeAspect="1"/>
          </p:cNvPicPr>
          <p:nvPr/>
        </p:nvPicPr>
        <p:blipFill>
          <a:blip r:embed="rId2"/>
          <a:stretch>
            <a:fillRect/>
          </a:stretch>
        </p:blipFill>
        <p:spPr>
          <a:xfrm>
            <a:off x="7314885" y="1212849"/>
            <a:ext cx="4814481" cy="2436813"/>
          </a:xfrm>
          <a:prstGeom prst="rect">
            <a:avLst/>
          </a:prstGeom>
        </p:spPr>
      </p:pic>
    </p:spTree>
    <p:extLst>
      <p:ext uri="{BB962C8B-B14F-4D97-AF65-F5344CB8AC3E}">
        <p14:creationId xmlns:p14="http://schemas.microsoft.com/office/powerpoint/2010/main" val="82499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934199" cy="5232202"/>
          </a:xfrm>
        </p:spPr>
        <p:txBody>
          <a:bodyPr/>
          <a:lstStyle/>
          <a:p>
            <a:pPr marL="0" indent="0">
              <a:buNone/>
            </a:pPr>
            <a:r>
              <a:rPr lang="en-US" dirty="0" smtClean="0"/>
              <a:t>Strip out formulas from cells</a:t>
            </a:r>
          </a:p>
          <a:p>
            <a:pPr marL="0" indent="0">
              <a:buNone/>
            </a:pPr>
            <a:endParaRPr lang="en-US" dirty="0"/>
          </a:p>
          <a:p>
            <a:pPr marL="0" indent="0">
              <a:buNone/>
            </a:pPr>
            <a:r>
              <a:rPr lang="en-US" dirty="0" smtClean="0"/>
              <a:t>Retain only the calculated values</a:t>
            </a:r>
          </a:p>
          <a:p>
            <a:pPr marL="0" indent="0">
              <a:buNone/>
            </a:pPr>
            <a:endParaRPr lang="en-US" dirty="0"/>
          </a:p>
          <a:p>
            <a:pPr marL="0" indent="0">
              <a:buNone/>
            </a:pPr>
            <a:r>
              <a:rPr lang="en-US" dirty="0" smtClean="0"/>
              <a:t>Valuable for moving data from sheet to sheet</a:t>
            </a:r>
          </a:p>
          <a:p>
            <a:endParaRPr lang="en-US" dirty="0"/>
          </a:p>
        </p:txBody>
      </p:sp>
      <p:sp>
        <p:nvSpPr>
          <p:cNvPr id="4" name="Title 3"/>
          <p:cNvSpPr>
            <a:spLocks noGrp="1"/>
          </p:cNvSpPr>
          <p:nvPr>
            <p:ph type="title"/>
          </p:nvPr>
        </p:nvSpPr>
        <p:spPr/>
        <p:txBody>
          <a:bodyPr/>
          <a:lstStyle/>
          <a:p>
            <a:r>
              <a:rPr lang="en-US" dirty="0" smtClean="0"/>
              <a:t>Copying Values </a:t>
            </a:r>
            <a:br>
              <a:rPr lang="en-US" dirty="0" smtClean="0"/>
            </a:br>
            <a:endParaRPr lang="en-US" dirty="0"/>
          </a:p>
        </p:txBody>
      </p:sp>
      <p:pic>
        <p:nvPicPr>
          <p:cNvPr id="2" name="Picture 1"/>
          <p:cNvPicPr>
            <a:picLocks noChangeAspect="1"/>
          </p:cNvPicPr>
          <p:nvPr/>
        </p:nvPicPr>
        <p:blipFill>
          <a:blip r:embed="rId2"/>
          <a:stretch>
            <a:fillRect/>
          </a:stretch>
        </p:blipFill>
        <p:spPr>
          <a:xfrm>
            <a:off x="7303521" y="1212848"/>
            <a:ext cx="4825845" cy="2436813"/>
          </a:xfrm>
          <a:prstGeom prst="rect">
            <a:avLst/>
          </a:prstGeom>
        </p:spPr>
      </p:pic>
    </p:spTree>
    <p:extLst>
      <p:ext uri="{BB962C8B-B14F-4D97-AF65-F5344CB8AC3E}">
        <p14:creationId xmlns:p14="http://schemas.microsoft.com/office/powerpoint/2010/main" val="25937383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pPr marL="0" indent="0">
              <a:buNone/>
            </a:pPr>
            <a:r>
              <a:rPr lang="en-US" dirty="0" smtClean="0"/>
              <a:t>Select a column</a:t>
            </a:r>
          </a:p>
          <a:p>
            <a:pPr marL="0" indent="0">
              <a:buNone/>
            </a:pPr>
            <a:endParaRPr lang="en-US" dirty="0" smtClean="0"/>
          </a:p>
          <a:p>
            <a:pPr marL="0" indent="0">
              <a:buNone/>
            </a:pPr>
            <a:r>
              <a:rPr lang="en-US" dirty="0" smtClean="0"/>
              <a:t>“Sort &amp; Filter”</a:t>
            </a:r>
          </a:p>
          <a:p>
            <a:pPr marL="0" indent="0">
              <a:buNone/>
            </a:pPr>
            <a:endParaRPr lang="en-US" dirty="0" smtClean="0"/>
          </a:p>
          <a:p>
            <a:pPr marL="0" indent="0">
              <a:buNone/>
            </a:pPr>
            <a:r>
              <a:rPr lang="en-US" dirty="0" smtClean="0"/>
              <a:t>Always “expand selection”</a:t>
            </a:r>
          </a:p>
        </p:txBody>
      </p:sp>
      <p:sp>
        <p:nvSpPr>
          <p:cNvPr id="4" name="Title 3"/>
          <p:cNvSpPr>
            <a:spLocks noGrp="1"/>
          </p:cNvSpPr>
          <p:nvPr>
            <p:ph type="title"/>
          </p:nvPr>
        </p:nvSpPr>
        <p:spPr/>
        <p:txBody>
          <a:bodyPr/>
          <a:lstStyle/>
          <a:p>
            <a:r>
              <a:rPr lang="en-US" dirty="0" smtClean="0"/>
              <a:t>Sorting in Excel</a:t>
            </a:r>
            <a:br>
              <a:rPr lang="en-US" dirty="0" smtClean="0"/>
            </a:br>
            <a:endParaRPr lang="en-US" dirty="0"/>
          </a:p>
        </p:txBody>
      </p:sp>
      <p:pic>
        <p:nvPicPr>
          <p:cNvPr id="2" name="Picture 1"/>
          <p:cNvPicPr>
            <a:picLocks noChangeAspect="1"/>
          </p:cNvPicPr>
          <p:nvPr/>
        </p:nvPicPr>
        <p:blipFill>
          <a:blip r:embed="rId2"/>
          <a:stretch>
            <a:fillRect/>
          </a:stretch>
        </p:blipFill>
        <p:spPr>
          <a:xfrm>
            <a:off x="9037637" y="1212849"/>
            <a:ext cx="2800439" cy="3395404"/>
          </a:xfrm>
          <a:prstGeom prst="rect">
            <a:avLst/>
          </a:prstGeom>
        </p:spPr>
      </p:pic>
    </p:spTree>
    <p:extLst>
      <p:ext uri="{BB962C8B-B14F-4D97-AF65-F5344CB8AC3E}">
        <p14:creationId xmlns:p14="http://schemas.microsoft.com/office/powerpoint/2010/main" val="23028397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1292662"/>
          </a:xfrm>
        </p:spPr>
        <p:txBody>
          <a:bodyPr/>
          <a:lstStyle/>
          <a:p>
            <a:pPr marL="0" indent="0">
              <a:buNone/>
            </a:pPr>
            <a:r>
              <a:rPr lang="en-US" dirty="0" smtClean="0"/>
              <a:t>Highlight cells with certain data</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4367667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738664"/>
          </a:xfrm>
        </p:spPr>
        <p:txBody>
          <a:bodyPr/>
          <a:lstStyle/>
          <a:p>
            <a:pPr marL="0" indent="0">
              <a:buNone/>
            </a:pPr>
            <a:r>
              <a:rPr lang="en-US" dirty="0" smtClean="0"/>
              <a:t>Using Color Scales</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6" name="Picture 5"/>
          <p:cNvPicPr>
            <a:picLocks noChangeAspect="1"/>
          </p:cNvPicPr>
          <p:nvPr/>
        </p:nvPicPr>
        <p:blipFill>
          <a:blip r:embed="rId2"/>
          <a:stretch>
            <a:fillRect/>
          </a:stretch>
        </p:blipFill>
        <p:spPr>
          <a:xfrm>
            <a:off x="6370637" y="1212849"/>
            <a:ext cx="5512126" cy="4876800"/>
          </a:xfrm>
          <a:prstGeom prst="rect">
            <a:avLst/>
          </a:prstGeom>
        </p:spPr>
      </p:pic>
    </p:spTree>
    <p:extLst>
      <p:ext uri="{BB962C8B-B14F-4D97-AF65-F5344CB8AC3E}">
        <p14:creationId xmlns:p14="http://schemas.microsoft.com/office/powerpoint/2010/main" val="18347991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basic charting</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91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5994809" cy="4555093"/>
          </a:xfrm>
        </p:spPr>
        <p:txBody>
          <a:bodyPr/>
          <a:lstStyle/>
          <a:p>
            <a:pPr marL="0" indent="0">
              <a:buNone/>
            </a:pPr>
            <a:r>
              <a:rPr lang="en-US" dirty="0" smtClean="0"/>
              <a:t>Frequent starting point for a data visualization</a:t>
            </a:r>
          </a:p>
          <a:p>
            <a:pPr marL="0" indent="0">
              <a:buNone/>
            </a:pPr>
            <a:endParaRPr lang="en-US" dirty="0"/>
          </a:p>
          <a:p>
            <a:pPr marL="0" indent="0">
              <a:buNone/>
            </a:pPr>
            <a:r>
              <a:rPr lang="en-US" dirty="0" smtClean="0"/>
              <a:t>Good for data exploration</a:t>
            </a:r>
          </a:p>
          <a:p>
            <a:pPr marL="0" indent="0">
              <a:buNone/>
            </a:pPr>
            <a:endParaRPr lang="en-US" dirty="0" smtClean="0"/>
          </a:p>
          <a:p>
            <a:pPr marL="0" indent="0">
              <a:buNone/>
            </a:pPr>
            <a:r>
              <a:rPr lang="en-US" dirty="0" smtClean="0"/>
              <a:t>Different styles reveal different stories</a:t>
            </a:r>
            <a:endParaRPr lang="en-US" dirty="0"/>
          </a:p>
        </p:txBody>
      </p:sp>
      <p:sp>
        <p:nvSpPr>
          <p:cNvPr id="4" name="Title 3"/>
          <p:cNvSpPr>
            <a:spLocks noGrp="1"/>
          </p:cNvSpPr>
          <p:nvPr>
            <p:ph type="title"/>
          </p:nvPr>
        </p:nvSpPr>
        <p:spPr/>
        <p:txBody>
          <a:bodyPr/>
          <a:lstStyle/>
          <a:p>
            <a:r>
              <a:rPr lang="en-US" dirty="0" smtClean="0"/>
              <a:t>Simple Excel charting </a:t>
            </a:r>
            <a:endParaRPr lang="en-US" dirty="0"/>
          </a:p>
        </p:txBody>
      </p:sp>
      <p:pic>
        <p:nvPicPr>
          <p:cNvPr id="2" name="Picture 1"/>
          <p:cNvPicPr>
            <a:picLocks noChangeAspect="1"/>
          </p:cNvPicPr>
          <p:nvPr/>
        </p:nvPicPr>
        <p:blipFill>
          <a:blip r:embed="rId2"/>
          <a:stretch>
            <a:fillRect/>
          </a:stretch>
        </p:blipFill>
        <p:spPr>
          <a:xfrm>
            <a:off x="6269447" y="1212849"/>
            <a:ext cx="5909673" cy="2360613"/>
          </a:xfrm>
          <a:prstGeom prst="rect">
            <a:avLst/>
          </a:prstGeom>
        </p:spPr>
      </p:pic>
    </p:spTree>
    <p:extLst>
      <p:ext uri="{BB962C8B-B14F-4D97-AF65-F5344CB8AC3E}">
        <p14:creationId xmlns:p14="http://schemas.microsoft.com/office/powerpoint/2010/main" val="42657981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1292662"/>
          </a:xfrm>
        </p:spPr>
        <p:txBody>
          <a:bodyPr/>
          <a:lstStyle/>
          <a:p>
            <a:pPr marL="0" indent="0">
              <a:buNone/>
            </a:pPr>
            <a:r>
              <a:rPr lang="en-US" dirty="0" smtClean="0"/>
              <a:t>Height or length to show scale</a:t>
            </a:r>
          </a:p>
        </p:txBody>
      </p:sp>
      <p:sp>
        <p:nvSpPr>
          <p:cNvPr id="4" name="Title 3"/>
          <p:cNvSpPr>
            <a:spLocks noGrp="1"/>
          </p:cNvSpPr>
          <p:nvPr>
            <p:ph type="title"/>
          </p:nvPr>
        </p:nvSpPr>
        <p:spPr/>
        <p:txBody>
          <a:bodyPr/>
          <a:lstStyle/>
          <a:p>
            <a:r>
              <a:rPr lang="en-US" dirty="0" smtClean="0"/>
              <a:t>Simple bar chart</a:t>
            </a:r>
            <a:endParaRPr lang="en-US" dirty="0"/>
          </a:p>
        </p:txBody>
      </p:sp>
      <p:pic>
        <p:nvPicPr>
          <p:cNvPr id="3" name="Picture 2"/>
          <p:cNvPicPr>
            <a:picLocks noChangeAspect="1"/>
          </p:cNvPicPr>
          <p:nvPr/>
        </p:nvPicPr>
        <p:blipFill>
          <a:blip r:embed="rId2"/>
          <a:stretch>
            <a:fillRect/>
          </a:stretch>
        </p:blipFill>
        <p:spPr>
          <a:xfrm>
            <a:off x="4770437" y="2278062"/>
            <a:ext cx="7029723" cy="3960813"/>
          </a:xfrm>
          <a:prstGeom prst="rect">
            <a:avLst/>
          </a:prstGeom>
        </p:spPr>
      </p:pic>
    </p:spTree>
    <p:extLst>
      <p:ext uri="{BB962C8B-B14F-4D97-AF65-F5344CB8AC3E}">
        <p14:creationId xmlns:p14="http://schemas.microsoft.com/office/powerpoint/2010/main" val="15914690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Additive charts</a:t>
            </a:r>
            <a:endParaRPr lang="en-US" dirty="0"/>
          </a:p>
        </p:txBody>
      </p:sp>
      <p:pic>
        <p:nvPicPr>
          <p:cNvPr id="2" name="Picture 1"/>
          <p:cNvPicPr>
            <a:picLocks noChangeAspect="1"/>
          </p:cNvPicPr>
          <p:nvPr/>
        </p:nvPicPr>
        <p:blipFill>
          <a:blip r:embed="rId2"/>
          <a:stretch>
            <a:fillRect/>
          </a:stretch>
        </p:blipFill>
        <p:spPr>
          <a:xfrm>
            <a:off x="4615624" y="1439862"/>
            <a:ext cx="7820851" cy="4305227"/>
          </a:xfrm>
          <a:prstGeom prst="rect">
            <a:avLst/>
          </a:prstGeom>
        </p:spPr>
      </p:pic>
    </p:spTree>
    <p:extLst>
      <p:ext uri="{BB962C8B-B14F-4D97-AF65-F5344CB8AC3E}">
        <p14:creationId xmlns:p14="http://schemas.microsoft.com/office/powerpoint/2010/main" val="16094926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200876"/>
          </a:xfrm>
        </p:spPr>
        <p:txBody>
          <a:bodyPr/>
          <a:lstStyle/>
          <a:p>
            <a:pPr marL="0" indent="0">
              <a:buNone/>
            </a:pPr>
            <a:r>
              <a:rPr lang="en-US" dirty="0" smtClean="0"/>
              <a:t>Simple and clean</a:t>
            </a:r>
          </a:p>
          <a:p>
            <a:pPr marL="0" indent="0">
              <a:buNone/>
            </a:pPr>
            <a:endParaRPr lang="en-US" dirty="0"/>
          </a:p>
          <a:p>
            <a:pPr marL="0" indent="0">
              <a:buNone/>
            </a:pPr>
            <a:r>
              <a:rPr lang="en-US" dirty="0" smtClean="0"/>
              <a:t>Excellent for indicating trend lines in data</a:t>
            </a:r>
          </a:p>
        </p:txBody>
      </p:sp>
      <p:sp>
        <p:nvSpPr>
          <p:cNvPr id="4" name="Title 3"/>
          <p:cNvSpPr>
            <a:spLocks noGrp="1"/>
          </p:cNvSpPr>
          <p:nvPr>
            <p:ph type="title"/>
          </p:nvPr>
        </p:nvSpPr>
        <p:spPr/>
        <p:txBody>
          <a:bodyPr/>
          <a:lstStyle/>
          <a:p>
            <a:r>
              <a:rPr lang="en-US" dirty="0" smtClean="0"/>
              <a:t>Line Charts</a:t>
            </a:r>
            <a:endParaRPr lang="en-US" dirty="0"/>
          </a:p>
        </p:txBody>
      </p:sp>
      <p:pic>
        <p:nvPicPr>
          <p:cNvPr id="2" name="Picture 1"/>
          <p:cNvPicPr>
            <a:picLocks noChangeAspect="1"/>
          </p:cNvPicPr>
          <p:nvPr/>
        </p:nvPicPr>
        <p:blipFill>
          <a:blip r:embed="rId2"/>
          <a:stretch>
            <a:fillRect/>
          </a:stretch>
        </p:blipFill>
        <p:spPr>
          <a:xfrm>
            <a:off x="4618037" y="1439862"/>
            <a:ext cx="7387104" cy="4191000"/>
          </a:xfrm>
          <a:prstGeom prst="rect">
            <a:avLst/>
          </a:prstGeom>
        </p:spPr>
      </p:pic>
    </p:spTree>
    <p:extLst>
      <p:ext uri="{BB962C8B-B14F-4D97-AF65-F5344CB8AC3E}">
        <p14:creationId xmlns:p14="http://schemas.microsoft.com/office/powerpoint/2010/main" val="8777533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Excel is your new best friend</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299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597631" cy="4555093"/>
          </a:xfrm>
        </p:spPr>
        <p:txBody>
          <a:bodyPr/>
          <a:lstStyle/>
          <a:p>
            <a:pPr marL="0" indent="0">
              <a:buNone/>
            </a:pPr>
            <a:r>
              <a:rPr lang="en-US" dirty="0" smtClean="0"/>
              <a:t>Show parts of a whole</a:t>
            </a:r>
          </a:p>
          <a:p>
            <a:pPr marL="0" indent="0">
              <a:buNone/>
            </a:pPr>
            <a:endParaRPr lang="en-US" dirty="0"/>
          </a:p>
          <a:p>
            <a:pPr marL="0" indent="0">
              <a:buNone/>
            </a:pPr>
            <a:r>
              <a:rPr lang="en-US" dirty="0" smtClean="0"/>
              <a:t>Keep it to very few parts</a:t>
            </a:r>
          </a:p>
          <a:p>
            <a:pPr marL="0" indent="0">
              <a:buNone/>
            </a:pPr>
            <a:endParaRPr lang="en-US" dirty="0"/>
          </a:p>
          <a:p>
            <a:pPr marL="0" indent="0">
              <a:buNone/>
            </a:pPr>
            <a:r>
              <a:rPr lang="en-US" dirty="0" smtClean="0"/>
              <a:t>Often despised</a:t>
            </a:r>
            <a:endParaRPr lang="en-US" dirty="0"/>
          </a:p>
        </p:txBody>
      </p:sp>
      <p:sp>
        <p:nvSpPr>
          <p:cNvPr id="4" name="Title 3"/>
          <p:cNvSpPr>
            <a:spLocks noGrp="1"/>
          </p:cNvSpPr>
          <p:nvPr>
            <p:ph type="title"/>
          </p:nvPr>
        </p:nvSpPr>
        <p:spPr/>
        <p:txBody>
          <a:bodyPr/>
          <a:lstStyle/>
          <a:p>
            <a:r>
              <a:rPr lang="en-US" dirty="0" smtClean="0"/>
              <a:t>Pie Charts</a:t>
            </a:r>
            <a:endParaRPr lang="en-US" dirty="0"/>
          </a:p>
        </p:txBody>
      </p:sp>
      <p:pic>
        <p:nvPicPr>
          <p:cNvPr id="2" name="Picture 1"/>
          <p:cNvPicPr>
            <a:picLocks noChangeAspect="1"/>
          </p:cNvPicPr>
          <p:nvPr/>
        </p:nvPicPr>
        <p:blipFill>
          <a:blip r:embed="rId2"/>
          <a:stretch>
            <a:fillRect/>
          </a:stretch>
        </p:blipFill>
        <p:spPr>
          <a:xfrm>
            <a:off x="4875115" y="1212848"/>
            <a:ext cx="7286242" cy="4799013"/>
          </a:xfrm>
          <a:prstGeom prst="rect">
            <a:avLst/>
          </a:prstGeom>
        </p:spPr>
      </p:pic>
    </p:spTree>
    <p:extLst>
      <p:ext uri="{BB962C8B-B14F-4D97-AF65-F5344CB8AC3E}">
        <p14:creationId xmlns:p14="http://schemas.microsoft.com/office/powerpoint/2010/main" val="315663314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274638" y="1212850"/>
                <a:ext cx="5562599" cy="5109091"/>
              </a:xfrm>
            </p:spPr>
            <p:txBody>
              <a:bodyPr/>
              <a:lstStyle/>
              <a:p>
                <a:pPr marL="0" indent="0">
                  <a:buNone/>
                </a:pPr>
                <a:r>
                  <a:rPr lang="en-US" dirty="0" smtClean="0"/>
                  <a:t>Looking for correlation in corresponding values</a:t>
                </a:r>
              </a:p>
              <a:p>
                <a:pPr marL="0" indent="0">
                  <a:buNone/>
                </a:pPr>
                <a:endParaRPr lang="en-US" dirty="0"/>
              </a:p>
              <a:p>
                <a:pPr marL="0" indent="0">
                  <a:buNone/>
                </a:pPr>
                <a:r>
                  <a:rPr lang="en-US" dirty="0" smtClean="0"/>
                  <a:t>Right-click to add a “trend line”</a:t>
                </a:r>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smtClean="0"/>
                  <a:t> is the coefficient </a:t>
                </a:r>
                <a:r>
                  <a:rPr lang="en-US" smtClean="0"/>
                  <a:t>of determination</a:t>
                </a:r>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274638" y="1212850"/>
                <a:ext cx="5562599" cy="5109091"/>
              </a:xfrm>
              <a:blipFill rotWithShape="0">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Multi Variate Charts</a:t>
            </a:r>
            <a:endParaRPr lang="en-US" dirty="0"/>
          </a:p>
        </p:txBody>
      </p:sp>
      <p:pic>
        <p:nvPicPr>
          <p:cNvPr id="2" name="Picture 1"/>
          <p:cNvPicPr>
            <a:picLocks noChangeAspect="1"/>
          </p:cNvPicPr>
          <p:nvPr/>
        </p:nvPicPr>
        <p:blipFill>
          <a:blip r:embed="rId3"/>
          <a:stretch>
            <a:fillRect/>
          </a:stretch>
        </p:blipFill>
        <p:spPr>
          <a:xfrm>
            <a:off x="5837237" y="2354262"/>
            <a:ext cx="6238157" cy="3962400"/>
          </a:xfrm>
          <a:prstGeom prst="rect">
            <a:avLst/>
          </a:prstGeom>
        </p:spPr>
      </p:pic>
    </p:spTree>
    <p:extLst>
      <p:ext uri="{BB962C8B-B14F-4D97-AF65-F5344CB8AC3E}">
        <p14:creationId xmlns:p14="http://schemas.microsoft.com/office/powerpoint/2010/main" val="15183516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Pull jobs data from BLS</a:t>
            </a:r>
          </a:p>
          <a:p>
            <a:r>
              <a:rPr lang="en-US" dirty="0" smtClean="0">
                <a:solidFill>
                  <a:schemeClr val="tx1">
                    <a:lumMod val="75000"/>
                  </a:schemeClr>
                </a:solidFill>
              </a:rPr>
              <a:t>Organize multi-sheet data set</a:t>
            </a:r>
          </a:p>
          <a:p>
            <a:r>
              <a:rPr lang="en-US" dirty="0" smtClean="0">
                <a:solidFill>
                  <a:schemeClr val="tx1">
                    <a:lumMod val="75000"/>
                  </a:schemeClr>
                </a:solidFill>
              </a:rPr>
              <a:t>Visualize within Excel</a:t>
            </a:r>
          </a:p>
          <a:p>
            <a:r>
              <a:rPr lang="en-US" dirty="0" smtClean="0">
                <a:solidFill>
                  <a:schemeClr val="tx1">
                    <a:lumMod val="75000"/>
                  </a:schemeClr>
                </a:solidFill>
              </a:rPr>
              <a:t>Relative vs. Absolute differences</a:t>
            </a:r>
          </a:p>
        </p:txBody>
      </p:sp>
      <p:sp>
        <p:nvSpPr>
          <p:cNvPr id="5" name="Title 4"/>
          <p:cNvSpPr>
            <a:spLocks noGrp="1"/>
          </p:cNvSpPr>
          <p:nvPr>
            <p:ph type="ctrTitle"/>
          </p:nvPr>
        </p:nvSpPr>
        <p:spPr/>
        <p:txBody>
          <a:bodyPr/>
          <a:lstStyle/>
          <a:p>
            <a:r>
              <a:rPr lang="en-US" dirty="0" smtClean="0"/>
              <a:t>Lab 2</a:t>
            </a:r>
            <a:endParaRPr lang="en-US" dirty="0"/>
          </a:p>
        </p:txBody>
      </p:sp>
    </p:spTree>
    <p:extLst>
      <p:ext uri="{BB962C8B-B14F-4D97-AF65-F5344CB8AC3E}">
        <p14:creationId xmlns:p14="http://schemas.microsoft.com/office/powerpoint/2010/main" val="29302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135062"/>
            <a:ext cx="7315203" cy="5715000"/>
          </a:xfrm>
        </p:spPr>
        <p:txBody>
          <a:bodyPr/>
          <a:lstStyle/>
          <a:p>
            <a:endParaRPr lang="en-US" dirty="0" smtClean="0">
              <a:hlinkClick r:id="rId2"/>
            </a:endParaRPr>
          </a:p>
          <a:p>
            <a:endParaRPr lang="en-US" dirty="0" smtClean="0"/>
          </a:p>
          <a:p>
            <a:endParaRPr lang="en-US" dirty="0"/>
          </a:p>
          <a:p>
            <a:r>
              <a:rPr lang="en-US" dirty="0" smtClean="0"/>
              <a:t>Complete downloadable files</a:t>
            </a:r>
          </a:p>
          <a:p>
            <a:endParaRPr lang="en-US" dirty="0" smtClean="0"/>
          </a:p>
          <a:p>
            <a:r>
              <a:rPr lang="en-US" dirty="0"/>
              <a:t>Usually in Comma </a:t>
            </a:r>
            <a:r>
              <a:rPr lang="en-US" dirty="0" smtClean="0"/>
              <a:t>Separated </a:t>
            </a:r>
            <a:r>
              <a:rPr lang="en-US" dirty="0"/>
              <a:t>Value (csv) </a:t>
            </a:r>
            <a:r>
              <a:rPr lang="en-US" dirty="0" smtClean="0"/>
              <a:t>format or Excel files</a:t>
            </a:r>
          </a:p>
          <a:p>
            <a:endParaRPr lang="en-US" dirty="0"/>
          </a:p>
          <a:p>
            <a:r>
              <a:rPr lang="en-US" dirty="0" smtClean="0"/>
              <a:t>Specific data, limited to a topic</a:t>
            </a:r>
          </a:p>
          <a:p>
            <a:r>
              <a:rPr lang="en-US" dirty="0" smtClean="0"/>
              <a:t>Talk about Pew, </a:t>
            </a:r>
            <a:endParaRPr lang="en-US" dirty="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Static Data Sets</a:t>
            </a:r>
            <a:endParaRPr lang="en-US" dirty="0"/>
          </a:p>
        </p:txBody>
      </p:sp>
      <p:pic>
        <p:nvPicPr>
          <p:cNvPr id="1026" name="Picture 2" descr="Bureau of the Fisca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897062"/>
            <a:ext cx="267285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638" y="3040062"/>
            <a:ext cx="4019757" cy="1111307"/>
          </a:xfrm>
          <a:prstGeom prst="rect">
            <a:avLst/>
          </a:prstGeom>
        </p:spPr>
      </p:pic>
      <p:pic>
        <p:nvPicPr>
          <p:cNvPr id="1028" name="Picture 4" descr="http://upload.wikimedia.org/wikipedia/commons/c/cf/BLS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38" y="4364148"/>
            <a:ext cx="16880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519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Data saved in online databases</a:t>
            </a:r>
          </a:p>
          <a:p>
            <a:endParaRPr lang="en-US" dirty="0" smtClean="0"/>
          </a:p>
          <a:p>
            <a:r>
              <a:rPr lang="en-US" dirty="0" smtClean="0"/>
              <a:t>Accessible through online forms or API calls</a:t>
            </a:r>
          </a:p>
          <a:p>
            <a:endParaRPr lang="en-US" dirty="0"/>
          </a:p>
          <a:p>
            <a:r>
              <a:rPr lang="en-US" dirty="0" smtClean="0"/>
              <a:t>Accessing APIs usually requires some programming experience</a:t>
            </a:r>
          </a:p>
          <a:p>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Custom Data Sets </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11217241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Pew Research</a:t>
            </a:r>
          </a:p>
          <a:p>
            <a:endParaRPr lang="en-US" dirty="0" smtClean="0"/>
          </a:p>
          <a:p>
            <a:r>
              <a:rPr lang="en-US" dirty="0" smtClean="0"/>
              <a:t>Gallup</a:t>
            </a:r>
          </a:p>
          <a:p>
            <a:endParaRPr lang="en-US" dirty="0"/>
          </a:p>
          <a:p>
            <a:r>
              <a:rPr lang="en-US" dirty="0" smtClean="0"/>
              <a:t>US Budget Info</a:t>
            </a:r>
          </a:p>
          <a:p>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Hand-Built Data</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39282857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pick a topic for your story</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179110"/>
          </a:xfrm>
        </p:spPr>
        <p:txBody>
          <a:bodyPr/>
          <a:lstStyle/>
          <a:p>
            <a:pPr marL="0" indent="0">
              <a:lnSpc>
                <a:spcPct val="150000"/>
              </a:lnSpc>
              <a:buNone/>
            </a:pPr>
            <a:r>
              <a:rPr lang="en-US" dirty="0" smtClean="0"/>
              <a:t>Education</a:t>
            </a:r>
          </a:p>
          <a:p>
            <a:pPr marL="0" indent="0">
              <a:lnSpc>
                <a:spcPct val="150000"/>
              </a:lnSpc>
              <a:buNone/>
            </a:pPr>
            <a:r>
              <a:rPr lang="en-US" dirty="0" smtClean="0"/>
              <a:t>Finance</a:t>
            </a:r>
          </a:p>
          <a:p>
            <a:pPr marL="0" indent="0">
              <a:lnSpc>
                <a:spcPct val="150000"/>
              </a:lnSpc>
              <a:buNone/>
            </a:pPr>
            <a:r>
              <a:rPr lang="en-US" dirty="0"/>
              <a:t>Demographics </a:t>
            </a:r>
            <a:endParaRPr lang="en-US" dirty="0" smtClean="0"/>
          </a:p>
          <a:p>
            <a:pPr marL="0" indent="0">
              <a:lnSpc>
                <a:spcPct val="150000"/>
              </a:lnSpc>
              <a:buNone/>
            </a:pPr>
            <a:r>
              <a:rPr lang="en-US" dirty="0" smtClean="0"/>
              <a:t>Polling</a:t>
            </a:r>
          </a:p>
          <a:p>
            <a:pPr marL="0" indent="0">
              <a:lnSpc>
                <a:spcPct val="150000"/>
              </a:lnSpc>
              <a:buNone/>
            </a:pPr>
            <a:r>
              <a:rPr lang="en-US" dirty="0" smtClean="0"/>
              <a:t>Elections</a:t>
            </a:r>
          </a:p>
        </p:txBody>
      </p:sp>
      <p:sp>
        <p:nvSpPr>
          <p:cNvPr id="4" name="Title 3"/>
          <p:cNvSpPr>
            <a:spLocks noGrp="1"/>
          </p:cNvSpPr>
          <p:nvPr>
            <p:ph type="title"/>
          </p:nvPr>
        </p:nvSpPr>
        <p:spPr/>
        <p:txBody>
          <a:bodyPr/>
          <a:lstStyle/>
          <a:p>
            <a:r>
              <a:rPr lang="en-US" dirty="0" smtClean="0"/>
              <a:t>Start With a Topic</a:t>
            </a:r>
            <a:endParaRPr lang="en-US" dirty="0"/>
          </a:p>
        </p:txBody>
      </p:sp>
    </p:spTree>
    <p:extLst>
      <p:ext uri="{BB962C8B-B14F-4D97-AF65-F5344CB8AC3E}">
        <p14:creationId xmlns:p14="http://schemas.microsoft.com/office/powerpoint/2010/main" val="779819329"/>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12a172fe-0250-434a-85cf-03b10810c5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11025</TotalTime>
  <Words>1814</Words>
  <Application>Microsoft Office PowerPoint</Application>
  <PresentationFormat>Custom</PresentationFormat>
  <Paragraphs>247</Paragraphs>
  <Slides>42</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42</vt:i4>
      </vt:variant>
    </vt:vector>
  </HeadingPairs>
  <TitlesOfParts>
    <vt:vector size="53" baseType="lpstr">
      <vt:lpstr>Arial</vt:lpstr>
      <vt:lpstr>Avenir LT Pro 45 Book</vt:lpstr>
      <vt:lpstr>Cambria Math</vt:lpstr>
      <vt:lpstr>Consolas</vt:lpstr>
      <vt:lpstr>ＭＳ Ｐゴシック</vt:lpstr>
      <vt:lpstr>Segoe UI</vt:lpstr>
      <vt:lpstr>Segoe UI Black</vt:lpstr>
      <vt:lpstr>Segoe UI Light</vt:lpstr>
      <vt:lpstr>5-30629_Build_Template_WHITE</vt:lpstr>
      <vt:lpstr>LIGHT COLOR TEMPLATE</vt:lpstr>
      <vt:lpstr>5-30629_Build_Template_DARK BLUE</vt:lpstr>
      <vt:lpstr>Information Visualization  Session 2: Asking the Question / Analyzing the Data </vt:lpstr>
      <vt:lpstr>  Speaker</vt:lpstr>
      <vt:lpstr>  Agenda</vt:lpstr>
      <vt:lpstr>  Agenda</vt:lpstr>
      <vt:lpstr>Static Data Sets</vt:lpstr>
      <vt:lpstr>Custom Data Sets </vt:lpstr>
      <vt:lpstr>Hand-Built Data</vt:lpstr>
      <vt:lpstr>pick a topic for your story</vt:lpstr>
      <vt:lpstr>Start With a Topic</vt:lpstr>
      <vt:lpstr>Start With the Data You Can Find</vt:lpstr>
      <vt:lpstr>Start With the Data You Can Find</vt:lpstr>
      <vt:lpstr>find the data</vt:lpstr>
      <vt:lpstr>Economic Data</vt:lpstr>
      <vt:lpstr> </vt:lpstr>
      <vt:lpstr>Federal Spending Data</vt:lpstr>
      <vt:lpstr>Employment Data</vt:lpstr>
      <vt:lpstr>Demographics Data</vt:lpstr>
      <vt:lpstr>All the Data</vt:lpstr>
      <vt:lpstr>FRED Data – Excel Add-In</vt:lpstr>
      <vt:lpstr>FRED Data – Excel Add-In</vt:lpstr>
      <vt:lpstr>APIs</vt:lpstr>
      <vt:lpstr>organizing your data</vt:lpstr>
      <vt:lpstr>Organize In Excel</vt:lpstr>
      <vt:lpstr>Calculate an Average</vt:lpstr>
      <vt:lpstr>Calculate “per unit” values</vt:lpstr>
      <vt:lpstr>Calculate “per unit” values</vt:lpstr>
      <vt:lpstr>Rolling Sums / Averages</vt:lpstr>
      <vt:lpstr>Calculating Percentages</vt:lpstr>
      <vt:lpstr>Excel Syntax</vt:lpstr>
      <vt:lpstr>Transposing Data</vt:lpstr>
      <vt:lpstr>Copying Values  </vt:lpstr>
      <vt:lpstr>Sorting in Excel </vt:lpstr>
      <vt:lpstr>Conditional Investigation </vt:lpstr>
      <vt:lpstr>Conditional Investigation </vt:lpstr>
      <vt:lpstr>basic charting</vt:lpstr>
      <vt:lpstr>Simple Excel charting </vt:lpstr>
      <vt:lpstr>Simple bar chart</vt:lpstr>
      <vt:lpstr>Additive charts</vt:lpstr>
      <vt:lpstr>Line Charts</vt:lpstr>
      <vt:lpstr>Pie Charts</vt:lpstr>
      <vt:lpstr>Multi Variate Charts</vt:lpstr>
      <vt:lpstr>Lab 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89</cp:revision>
  <dcterms:created xsi:type="dcterms:W3CDTF">2015-04-24T00:11:16Z</dcterms:created>
  <dcterms:modified xsi:type="dcterms:W3CDTF">2015-11-06T14:27:33Z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