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09" r:id="rId5"/>
    <p:sldMasterId id="2147484327" r:id="rId6"/>
  </p:sldMasterIdLst>
  <p:notesMasterIdLst>
    <p:notesMasterId r:id="rId49"/>
  </p:notesMasterIdLst>
  <p:handoutMasterIdLst>
    <p:handoutMasterId r:id="rId50"/>
  </p:handoutMasterIdLst>
  <p:sldIdLst>
    <p:sldId id="258" r:id="rId7"/>
    <p:sldId id="439" r:id="rId8"/>
    <p:sldId id="355" r:id="rId9"/>
    <p:sldId id="419" r:id="rId10"/>
    <p:sldId id="402" r:id="rId11"/>
    <p:sldId id="403" r:id="rId12"/>
    <p:sldId id="438" r:id="rId13"/>
    <p:sldId id="356" r:id="rId14"/>
    <p:sldId id="399" r:id="rId15"/>
    <p:sldId id="426" r:id="rId16"/>
    <p:sldId id="436" r:id="rId17"/>
    <p:sldId id="394" r:id="rId18"/>
    <p:sldId id="404" r:id="rId19"/>
    <p:sldId id="437" r:id="rId20"/>
    <p:sldId id="405" r:id="rId21"/>
    <p:sldId id="406" r:id="rId22"/>
    <p:sldId id="407" r:id="rId23"/>
    <p:sldId id="408" r:id="rId24"/>
    <p:sldId id="420" r:id="rId25"/>
    <p:sldId id="435" r:id="rId26"/>
    <p:sldId id="409" r:id="rId27"/>
    <p:sldId id="395" r:id="rId28"/>
    <p:sldId id="398" r:id="rId29"/>
    <p:sldId id="410" r:id="rId30"/>
    <p:sldId id="427" r:id="rId31"/>
    <p:sldId id="428" r:id="rId32"/>
    <p:sldId id="411" r:id="rId33"/>
    <p:sldId id="434" r:id="rId34"/>
    <p:sldId id="425" r:id="rId35"/>
    <p:sldId id="417" r:id="rId36"/>
    <p:sldId id="412" r:id="rId37"/>
    <p:sldId id="414" r:id="rId38"/>
    <p:sldId id="415" r:id="rId39"/>
    <p:sldId id="421" r:id="rId40"/>
    <p:sldId id="396" r:id="rId41"/>
    <p:sldId id="430" r:id="rId42"/>
    <p:sldId id="418" r:id="rId43"/>
    <p:sldId id="429" r:id="rId44"/>
    <p:sldId id="431" r:id="rId45"/>
    <p:sldId id="423" r:id="rId46"/>
    <p:sldId id="424" r:id="rId47"/>
    <p:sldId id="432"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Visualization Session 2" id="{D75A0D65-BF15-4822-BC6D-74C66FDCD9EE}">
          <p14:sldIdLst>
            <p14:sldId id="258"/>
            <p14:sldId id="439"/>
            <p14:sldId id="355"/>
            <p14:sldId id="419"/>
            <p14:sldId id="402"/>
            <p14:sldId id="403"/>
            <p14:sldId id="438"/>
            <p14:sldId id="356"/>
            <p14:sldId id="399"/>
            <p14:sldId id="426"/>
            <p14:sldId id="436"/>
            <p14:sldId id="394"/>
            <p14:sldId id="404"/>
            <p14:sldId id="437"/>
            <p14:sldId id="405"/>
            <p14:sldId id="406"/>
            <p14:sldId id="407"/>
            <p14:sldId id="408"/>
            <p14:sldId id="420"/>
            <p14:sldId id="435"/>
            <p14:sldId id="409"/>
            <p14:sldId id="395"/>
            <p14:sldId id="398"/>
            <p14:sldId id="410"/>
            <p14:sldId id="427"/>
            <p14:sldId id="428"/>
            <p14:sldId id="411"/>
            <p14:sldId id="434"/>
            <p14:sldId id="425"/>
            <p14:sldId id="417"/>
            <p14:sldId id="412"/>
            <p14:sldId id="414"/>
            <p14:sldId id="415"/>
            <p14:sldId id="421"/>
            <p14:sldId id="396"/>
            <p14:sldId id="430"/>
            <p14:sldId id="418"/>
            <p14:sldId id="429"/>
            <p14:sldId id="431"/>
            <p14:sldId id="423"/>
            <p14:sldId id="424"/>
            <p14:sldId id="4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00BCF2"/>
    <a:srgbClr val="46998F"/>
    <a:srgbClr val="BAD80A"/>
    <a:srgbClr val="B4A0FF"/>
    <a:srgbClr val="00BFF6"/>
    <a:srgbClr val="0078D7"/>
    <a:srgbClr val="00188F"/>
    <a:srgbClr val="00176B"/>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42" autoAdjust="0"/>
    <p:restoredTop sz="85951" autoAdjust="0"/>
  </p:normalViewPr>
  <p:slideViewPr>
    <p:cSldViewPr>
      <p:cViewPr varScale="1">
        <p:scale>
          <a:sx n="59" d="100"/>
          <a:sy n="59" d="100"/>
        </p:scale>
        <p:origin x="732" y="52"/>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11/5/2015 1:08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11/5/2015 1:08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11/5/2015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972198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86818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643013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707128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16722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415486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David McCandless</a:t>
            </a:r>
            <a:r>
              <a:rPr lang="en-US" baseline="0" dirty="0" smtClean="0"/>
              <a:t> built this visualization to show how contagious various microbes were vs. how likely we are to die from them. He was able to fine the deadliness fairly easily, but the contagion of the microbes is based on the “basic reproduction number” which is the number of additional cases of a disease that result from an initial case of the disease. Unfortunately, this information is now published cleanly, so he had to go deep into a lot of research in order to discover and extract the data that he wanted to visualize. </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11/5/2015 1:08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81541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69367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Treemap</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11/5/2015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42654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10818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2" hasCustomPrompt="1"/>
          </p:nvPr>
        </p:nvSpPr>
        <p:spPr>
          <a:xfrm>
            <a:off x="350837" y="5935662"/>
            <a:ext cx="11885297" cy="902608"/>
          </a:xfrm>
          <a:noFill/>
        </p:spPr>
        <p:txBody>
          <a:bodyPr lIns="146304" tIns="109728" rIns="146304" bIns="109728" anchor="b">
            <a:noAutofit/>
          </a:bodyPr>
          <a:lstStyle>
            <a:lvl1pPr marL="0" indent="0" algn="r">
              <a:spcBef>
                <a:spcPts val="0"/>
              </a:spcBef>
              <a:buNone/>
              <a:defRPr sz="2400" spc="0" baseline="0">
                <a:gradFill>
                  <a:gsLst>
                    <a:gs pos="0">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Matthias</a:t>
            </a:r>
          </a:p>
          <a:p>
            <a:pPr lvl="0"/>
            <a:r>
              <a:rPr lang="en-US" dirty="0" smtClean="0"/>
              <a:t> Shapiro</a:t>
            </a:r>
          </a:p>
        </p:txBody>
      </p:sp>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475787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7450124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103314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Matthias Shapiro</a:t>
            </a:r>
          </a:p>
          <a:p>
            <a:pPr lvl="0"/>
            <a:r>
              <a:rPr lang="en-US" dirty="0" smtClean="0"/>
              <a:t>@</a:t>
            </a:r>
            <a:r>
              <a:rPr lang="en-US" dirty="0" err="1" smtClean="0"/>
              <a:t>politicalmath</a:t>
            </a:r>
            <a:endParaRPr lang="en-US" dirty="0" smtClean="0"/>
          </a:p>
          <a:p>
            <a:pPr lvl="0"/>
            <a:r>
              <a:rPr lang="en-US" dirty="0" smtClean="0"/>
              <a:t>matthias.shapiro@outlook.com</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52851028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44948875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85413170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359458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02014389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1202968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981987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95854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95932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spTree>
    <p:extLst>
      <p:ext uri="{BB962C8B-B14F-4D97-AF65-F5344CB8AC3E}">
        <p14:creationId xmlns:p14="http://schemas.microsoft.com/office/powerpoint/2010/main" val="5280350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4844831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869218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410282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7466333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767288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230011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2813966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17418230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24230247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561068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4816828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9384740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51050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7970631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35726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237487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294"/>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294"/>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1.png"/><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
        <p:nvSpPr>
          <p:cNvPr id="5" name="TextBox 4"/>
          <p:cNvSpPr txBox="1"/>
          <p:nvPr userDrawn="1"/>
        </p:nvSpPr>
        <p:spPr>
          <a:xfrm>
            <a:off x="0" y="6316662"/>
            <a:ext cx="5334000"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matthias.shapiro@outlook.com</a:t>
            </a:r>
          </a:p>
          <a:p>
            <a:pPr>
              <a:lnSpc>
                <a:spcPct val="90000"/>
              </a:lnSpc>
              <a:spcAft>
                <a:spcPts val="600"/>
              </a:spcAft>
            </a:pPr>
            <a:r>
              <a:rPr lang="en-US" sz="1400" dirty="0" smtClean="0">
                <a:gradFill>
                  <a:gsLst>
                    <a:gs pos="2917">
                      <a:schemeClr val="tx1"/>
                    </a:gs>
                    <a:gs pos="30000">
                      <a:schemeClr val="tx1"/>
                    </a:gs>
                  </a:gsLst>
                  <a:lin ang="5400000" scaled="0"/>
                </a:gradFill>
              </a:rPr>
              <a:t>@</a:t>
            </a:r>
            <a:r>
              <a:rPr lang="en-US" sz="1400" dirty="0" err="1" smtClean="0">
                <a:gradFill>
                  <a:gsLst>
                    <a:gs pos="2917">
                      <a:schemeClr val="tx1"/>
                    </a:gs>
                    <a:gs pos="30000">
                      <a:schemeClr val="tx1"/>
                    </a:gs>
                  </a:gsLst>
                  <a:lin ang="5400000" scaled="0"/>
                </a:gradFill>
              </a:rPr>
              <a:t>politicalmath</a:t>
            </a:r>
            <a:endParaRPr lang="en-US" sz="1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983162876"/>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4" r:id="rId15"/>
    <p:sldLayoutId id="2147484325"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41893976"/>
      </p:ext>
    </p:extLst>
  </p:cSld>
  <p:clrMap bg1="dk1" tx1="lt1" bg2="dk2" tx2="lt2" accent1="accent1" accent2="accent2" accent3="accent3" accent4="accent4" accent5="accent5" accent6="accent6" hlink="hlink" folHlink="folHlink"/>
  <p:sldLayoutIdLst>
    <p:sldLayoutId id="2147484328" r:id="rId1"/>
    <p:sldLayoutId id="2147484329" r:id="rId2"/>
    <p:sldLayoutId id="2147484330" r:id="rId3"/>
    <p:sldLayoutId id="2147484331" r:id="rId4"/>
    <p:sldLayoutId id="2147484332" r:id="rId5"/>
    <p:sldLayoutId id="2147484333" r:id="rId6"/>
    <p:sldLayoutId id="2147484334" r:id="rId7"/>
    <p:sldLayoutId id="2147484335" r:id="rId8"/>
    <p:sldLayoutId id="2147484336" r:id="rId9"/>
    <p:sldLayoutId id="2147484337" r:id="rId10"/>
    <p:sldLayoutId id="2147484338" r:id="rId11"/>
    <p:sldLayoutId id="2147484339" r:id="rId12"/>
    <p:sldLayoutId id="2147484340"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cbo.gov/" TargetMode="External"/><Relationship Id="rId2" Type="http://schemas.openxmlformats.org/officeDocument/2006/relationships/hyperlink" Target="http://research.stlouisfed.org/" TargetMode="Externa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www.cbo.gov/" TargetMode="External"/><Relationship Id="rId2" Type="http://schemas.openxmlformats.org/officeDocument/2006/relationships/hyperlink" Target="http://www.fiscal.treasury.gov/fsreports/rpt/mthTreasStmt/backissues.htm" TargetMode="External"/><Relationship Id="rId1" Type="http://schemas.openxmlformats.org/officeDocument/2006/relationships/slideLayout" Target="../slideLayouts/slideLayout9.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hyperlink" Target="http://www.bls.gov/data/"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bls.gov/data/"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nytimes.com/docs" TargetMode="External"/><Relationship Id="rId2" Type="http://schemas.openxmlformats.org/officeDocument/2006/relationships/hyperlink" Target="http://www.opensecrets.org/resources/create/" TargetMode="External"/><Relationship Id="rId1" Type="http://schemas.openxmlformats.org/officeDocument/2006/relationships/slideLayout" Target="../slideLayouts/slideLayout9.xml"/><Relationship Id="rId4" Type="http://schemas.openxmlformats.org/officeDocument/2006/relationships/hyperlink" Target="http://sunlightfoundation.com/api/"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bls.gov/data/" TargetMode="External"/><Relationship Id="rId1" Type="http://schemas.openxmlformats.org/officeDocument/2006/relationships/slideLayout" Target="../slideLayouts/slideLayout9.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702" y="2117164"/>
            <a:ext cx="11887135" cy="2980297"/>
          </a:xfrm>
        </p:spPr>
        <p:txBody>
          <a:bodyPr/>
          <a:lstStyle/>
          <a:p>
            <a:r>
              <a:rPr lang="en-US" dirty="0" smtClean="0"/>
              <a:t>Information Visualization</a:t>
            </a:r>
            <a:br>
              <a:rPr lang="en-US" dirty="0" smtClean="0"/>
            </a:br>
            <a:r>
              <a:rPr lang="en-US" dirty="0"/>
              <a:t/>
            </a:r>
            <a:br>
              <a:rPr lang="en-US" dirty="0"/>
            </a:br>
            <a:r>
              <a:rPr lang="en-US" dirty="0" smtClean="0"/>
              <a:t>Session 2: Asking the Question / Analyzing the Data</a:t>
            </a:r>
            <a:r>
              <a:rPr lang="en-US" sz="1400" dirty="0" smtClean="0"/>
              <a:t/>
            </a:r>
            <a:br>
              <a:rPr lang="en-US" sz="1400" dirty="0" smtClean="0"/>
            </a:br>
            <a:endParaRPr lang="en-US" sz="4800" dirty="0"/>
          </a:p>
        </p:txBody>
      </p:sp>
      <p:sp>
        <p:nvSpPr>
          <p:cNvPr id="6" name="Text Placeholder 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9" y="1246605"/>
            <a:ext cx="5410199" cy="4690515"/>
          </a:xfrm>
        </p:spPr>
        <p:txBody>
          <a:bodyPr/>
          <a:lstStyle/>
          <a:p>
            <a:pPr marL="0" indent="0">
              <a:buNone/>
            </a:pPr>
            <a:r>
              <a:rPr lang="en-US" dirty="0" smtClean="0"/>
              <a:t>Working with existing data will raise questions</a:t>
            </a:r>
          </a:p>
          <a:p>
            <a:pPr marL="0" indent="0">
              <a:buNone/>
            </a:pPr>
            <a:endParaRPr lang="en-US" dirty="0"/>
          </a:p>
          <a:p>
            <a:pPr marL="0" indent="0">
              <a:buNone/>
            </a:pPr>
            <a:r>
              <a:rPr lang="en-US" dirty="0" smtClean="0"/>
              <a:t>You may have to collect the “missing link”</a:t>
            </a:r>
          </a:p>
          <a:p>
            <a:pPr marL="0" indent="0">
              <a:buNone/>
            </a:pPr>
            <a:endParaRPr lang="en-US" dirty="0"/>
          </a:p>
          <a:p>
            <a:pPr marL="0" indent="0">
              <a:buNone/>
            </a:pPr>
            <a:r>
              <a:rPr lang="en-US" sz="2400" dirty="0"/>
              <a:t>http://www.informationisbeautiful.net</a:t>
            </a:r>
            <a:r>
              <a:rPr lang="en-US" sz="2400" dirty="0" smtClean="0"/>
              <a:t>/</a:t>
            </a:r>
          </a:p>
          <a:p>
            <a:pPr marL="0" indent="0">
              <a:buNone/>
            </a:pPr>
            <a:r>
              <a:rPr lang="en-US" sz="2400" dirty="0" smtClean="0"/>
              <a:t>visualizations/the-</a:t>
            </a:r>
            <a:r>
              <a:rPr lang="en-US" sz="2400" dirty="0" err="1" smtClean="0"/>
              <a:t>microbescope</a:t>
            </a:r>
            <a:r>
              <a:rPr lang="en-US" sz="2400" dirty="0"/>
              <a:t>/</a:t>
            </a:r>
          </a:p>
        </p:txBody>
      </p:sp>
      <p:sp>
        <p:nvSpPr>
          <p:cNvPr id="4" name="Title 3"/>
          <p:cNvSpPr>
            <a:spLocks noGrp="1"/>
          </p:cNvSpPr>
          <p:nvPr>
            <p:ph type="title"/>
          </p:nvPr>
        </p:nvSpPr>
        <p:spPr/>
        <p:txBody>
          <a:bodyPr/>
          <a:lstStyle/>
          <a:p>
            <a:r>
              <a:rPr lang="en-US" dirty="0" smtClean="0"/>
              <a:t>Start With the Data You Can Find</a:t>
            </a:r>
            <a:endParaRPr lang="en-US" dirty="0"/>
          </a:p>
        </p:txBody>
      </p:sp>
      <p:pic>
        <p:nvPicPr>
          <p:cNvPr id="2" name="Picture 1"/>
          <p:cNvPicPr>
            <a:picLocks noChangeAspect="1"/>
          </p:cNvPicPr>
          <p:nvPr/>
        </p:nvPicPr>
        <p:blipFill>
          <a:blip r:embed="rId2"/>
          <a:stretch>
            <a:fillRect/>
          </a:stretch>
        </p:blipFill>
        <p:spPr>
          <a:xfrm>
            <a:off x="5684837" y="1212849"/>
            <a:ext cx="9741870" cy="5561013"/>
          </a:xfrm>
          <a:prstGeom prst="rect">
            <a:avLst/>
          </a:prstGeom>
        </p:spPr>
      </p:pic>
    </p:spTree>
    <p:extLst>
      <p:ext uri="{BB962C8B-B14F-4D97-AF65-F5344CB8AC3E}">
        <p14:creationId xmlns:p14="http://schemas.microsoft.com/office/powerpoint/2010/main" val="24917921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 With the Data You Can Find</a:t>
            </a:r>
            <a:endParaRPr lang="en-US" dirty="0"/>
          </a:p>
        </p:txBody>
      </p:sp>
      <p:pic>
        <p:nvPicPr>
          <p:cNvPr id="2" name="Picture 1"/>
          <p:cNvPicPr>
            <a:picLocks noChangeAspect="1"/>
          </p:cNvPicPr>
          <p:nvPr/>
        </p:nvPicPr>
        <p:blipFill>
          <a:blip r:embed="rId3"/>
          <a:stretch>
            <a:fillRect/>
          </a:stretch>
        </p:blipFill>
        <p:spPr>
          <a:xfrm>
            <a:off x="0" y="26698"/>
            <a:ext cx="12238037" cy="6985916"/>
          </a:xfrm>
          <a:prstGeom prst="rect">
            <a:avLst/>
          </a:prstGeom>
        </p:spPr>
      </p:pic>
      <p:sp>
        <p:nvSpPr>
          <p:cNvPr id="3" name="Text Placeholder 2"/>
          <p:cNvSpPr>
            <a:spLocks noGrp="1"/>
          </p:cNvSpPr>
          <p:nvPr>
            <p:ph type="body" sz="quarter" idx="10"/>
          </p:nvPr>
        </p:nvSpPr>
        <p:spPr>
          <a:xfrm>
            <a:off x="274638" y="1212850"/>
            <a:ext cx="11887200" cy="738664"/>
          </a:xfrm>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11388160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a:latin typeface="+mn-lt"/>
                <a:ea typeface="Segoe UI Black" panose="020B0A02040204020203" pitchFamily="34" charset="0"/>
                <a:cs typeface="Segoe UI Black" panose="020B0A02040204020203" pitchFamily="34" charset="0"/>
              </a:rPr>
              <a:t>f</a:t>
            </a:r>
            <a:r>
              <a:rPr lang="en-US" dirty="0" smtClean="0">
                <a:latin typeface="+mn-lt"/>
                <a:ea typeface="Segoe UI Black" panose="020B0A02040204020203" pitchFamily="34" charset="0"/>
                <a:cs typeface="Segoe UI Black" panose="020B0A02040204020203" pitchFamily="34" charset="0"/>
              </a:rPr>
              <a:t>ind the data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64924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6599237" y="3116262"/>
            <a:ext cx="7315203" cy="914400"/>
          </a:xfrm>
        </p:spPr>
        <p:txBody>
          <a:bodyPr/>
          <a:lstStyle/>
          <a:p>
            <a:r>
              <a:rPr lang="en-US" dirty="0" smtClean="0"/>
              <a:t>FRED – </a:t>
            </a:r>
            <a:r>
              <a:rPr lang="en-US" dirty="0"/>
              <a:t>Federal Reserve Bank </a:t>
            </a:r>
            <a:endParaRPr lang="en-US" dirty="0" smtClean="0"/>
          </a:p>
          <a:p>
            <a:r>
              <a:rPr lang="en-US" dirty="0" smtClean="0"/>
              <a:t>of </a:t>
            </a:r>
            <a:r>
              <a:rPr lang="en-US" dirty="0"/>
              <a:t>St. Louis Economic Data </a:t>
            </a:r>
            <a:endParaRPr lang="en-US" dirty="0" smtClean="0"/>
          </a:p>
          <a:p>
            <a:r>
              <a:rPr lang="en-US" dirty="0">
                <a:hlinkClick r:id="rId2"/>
              </a:rPr>
              <a:t>http://research.stlouisfed.org</a:t>
            </a:r>
            <a:r>
              <a:rPr lang="en-US" dirty="0" smtClean="0">
                <a:hlinkClick r:id="rId2"/>
              </a:rPr>
              <a:t>/</a:t>
            </a:r>
            <a:endParaRPr lang="en-US" dirty="0" smtClean="0"/>
          </a:p>
          <a:p>
            <a:endParaRPr lang="en-US" dirty="0" smtClean="0"/>
          </a:p>
          <a:p>
            <a:r>
              <a:rPr lang="en-US" dirty="0" smtClean="0"/>
              <a:t>CBO.gov</a:t>
            </a:r>
            <a:endParaRPr lang="en-US" dirty="0"/>
          </a:p>
          <a:p>
            <a:r>
              <a:rPr lang="en-US" dirty="0">
                <a:hlinkClick r:id="rId3"/>
              </a:rPr>
              <a:t>http://www.cbo.gov/</a:t>
            </a:r>
            <a:endParaRPr lang="en-US" dirty="0"/>
          </a:p>
        </p:txBody>
      </p:sp>
      <p:sp>
        <p:nvSpPr>
          <p:cNvPr id="4" name="Title 3"/>
          <p:cNvSpPr>
            <a:spLocks noGrp="1"/>
          </p:cNvSpPr>
          <p:nvPr>
            <p:ph type="title"/>
          </p:nvPr>
        </p:nvSpPr>
        <p:spPr/>
        <p:txBody>
          <a:bodyPr/>
          <a:lstStyle/>
          <a:p>
            <a:r>
              <a:rPr lang="en-US" dirty="0" smtClean="0"/>
              <a:t>Economic Data</a:t>
            </a:r>
            <a:endParaRPr lang="en-US" dirty="0"/>
          </a:p>
        </p:txBody>
      </p:sp>
      <p:pic>
        <p:nvPicPr>
          <p:cNvPr id="2050" name="Picture 2" descr="http://politicalmathblog.com/wp-content/uploads/2012/04/FairShareChar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1287464"/>
            <a:ext cx="5486399" cy="47259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03238" y="6014884"/>
            <a:ext cx="4102405" cy="369332"/>
          </a:xfrm>
          <a:prstGeom prst="rect">
            <a:avLst/>
          </a:prstGeom>
        </p:spPr>
        <p:txBody>
          <a:bodyPr wrap="none">
            <a:spAutoFit/>
          </a:bodyPr>
          <a:lstStyle/>
          <a:p>
            <a:r>
              <a:rPr lang="en-US" dirty="0"/>
              <a:t>http://politicalmathblog.com/?p=1735</a:t>
            </a:r>
          </a:p>
        </p:txBody>
      </p:sp>
    </p:spTree>
    <p:extLst>
      <p:ext uri="{BB962C8B-B14F-4D97-AF65-F5344CB8AC3E}">
        <p14:creationId xmlns:p14="http://schemas.microsoft.com/office/powerpoint/2010/main" val="2945837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politicalmathblog.com/wp-content/uploads/2012/04/FairShareChar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637" y="2948"/>
            <a:ext cx="8199437" cy="706288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33919924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513637" y="2887662"/>
            <a:ext cx="7315203" cy="914400"/>
          </a:xfrm>
        </p:spPr>
        <p:txBody>
          <a:bodyPr/>
          <a:lstStyle/>
          <a:p>
            <a:r>
              <a:rPr lang="en-US" dirty="0" smtClean="0"/>
              <a:t>Monthly Treasury </a:t>
            </a:r>
          </a:p>
          <a:p>
            <a:r>
              <a:rPr lang="en-US" dirty="0" smtClean="0"/>
              <a:t>Statement </a:t>
            </a:r>
          </a:p>
          <a:p>
            <a:r>
              <a:rPr lang="en-US" sz="2400" dirty="0" smtClean="0">
                <a:hlinkClick r:id="rId2"/>
              </a:rPr>
              <a:t>http</a:t>
            </a:r>
            <a:r>
              <a:rPr lang="en-US" sz="2400" dirty="0">
                <a:hlinkClick r:id="rId2"/>
              </a:rPr>
              <a:t>://</a:t>
            </a:r>
            <a:r>
              <a:rPr lang="en-US" sz="2400" dirty="0" smtClean="0">
                <a:hlinkClick r:id="rId2"/>
              </a:rPr>
              <a:t>www.fiscal.treasury.gov/</a:t>
            </a:r>
          </a:p>
          <a:p>
            <a:r>
              <a:rPr lang="en-US" sz="2400" dirty="0" err="1" smtClean="0">
                <a:hlinkClick r:id="rId2"/>
              </a:rPr>
              <a:t>fsreports</a:t>
            </a:r>
            <a:r>
              <a:rPr lang="en-US" sz="2400" dirty="0" smtClean="0">
                <a:hlinkClick r:id="rId2"/>
              </a:rPr>
              <a:t>/</a:t>
            </a:r>
            <a:r>
              <a:rPr lang="en-US" sz="2400" dirty="0" err="1" smtClean="0">
                <a:hlinkClick r:id="rId2"/>
              </a:rPr>
              <a:t>rpt</a:t>
            </a:r>
            <a:r>
              <a:rPr lang="en-US" sz="2400" dirty="0" smtClean="0">
                <a:hlinkClick r:id="rId2"/>
              </a:rPr>
              <a:t>/</a:t>
            </a:r>
            <a:r>
              <a:rPr lang="en-US" sz="2400" dirty="0" err="1" smtClean="0">
                <a:hlinkClick r:id="rId2"/>
              </a:rPr>
              <a:t>mthTreasStmt</a:t>
            </a:r>
            <a:r>
              <a:rPr lang="en-US" sz="2400" dirty="0" smtClean="0">
                <a:hlinkClick r:id="rId2"/>
              </a:rPr>
              <a:t>/</a:t>
            </a:r>
          </a:p>
          <a:p>
            <a:r>
              <a:rPr lang="en-US" sz="2400" dirty="0" smtClean="0">
                <a:hlinkClick r:id="rId2"/>
              </a:rPr>
              <a:t>backissues.htm</a:t>
            </a:r>
            <a:endParaRPr lang="en-US" sz="2400" dirty="0" smtClean="0"/>
          </a:p>
          <a:p>
            <a:endParaRPr lang="en-US" dirty="0"/>
          </a:p>
          <a:p>
            <a:r>
              <a:rPr lang="en-US" dirty="0" smtClean="0"/>
              <a:t>CBO.gov</a:t>
            </a:r>
          </a:p>
          <a:p>
            <a:r>
              <a:rPr lang="en-US" dirty="0">
                <a:hlinkClick r:id="rId3"/>
              </a:rPr>
              <a:t>http://www.cbo.gov</a:t>
            </a:r>
            <a:r>
              <a:rPr lang="en-US" dirty="0" smtClean="0">
                <a:hlinkClick r:id="rId3"/>
              </a:rPr>
              <a:t>/</a:t>
            </a:r>
            <a:endParaRPr lang="en-US" dirty="0"/>
          </a:p>
        </p:txBody>
      </p:sp>
      <p:sp>
        <p:nvSpPr>
          <p:cNvPr id="4" name="Title 3"/>
          <p:cNvSpPr>
            <a:spLocks noGrp="1"/>
          </p:cNvSpPr>
          <p:nvPr>
            <p:ph type="title"/>
          </p:nvPr>
        </p:nvSpPr>
        <p:spPr/>
        <p:txBody>
          <a:bodyPr/>
          <a:lstStyle/>
          <a:p>
            <a:r>
              <a:rPr lang="en-US" dirty="0" smtClean="0"/>
              <a:t>Federal Spending Data</a:t>
            </a:r>
            <a:endParaRPr lang="en-US" dirty="0"/>
          </a:p>
        </p:txBody>
      </p:sp>
      <p:pic>
        <p:nvPicPr>
          <p:cNvPr id="1026" name="Picture 2" descr="http://politicalmathblog.com/wp-content/uploads/2010/12/RevenueDeficit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7" y="1364456"/>
            <a:ext cx="7080918" cy="426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14152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285037" y="1058862"/>
            <a:ext cx="8308167" cy="1905000"/>
          </a:xfrm>
        </p:spPr>
        <p:txBody>
          <a:bodyPr anchor="t"/>
          <a:lstStyle/>
          <a:p>
            <a:r>
              <a:rPr lang="en-US" dirty="0" smtClean="0"/>
              <a:t>Bureau of Labor Statistics</a:t>
            </a:r>
          </a:p>
          <a:p>
            <a:r>
              <a:rPr lang="en-US" sz="2800" dirty="0" smtClean="0">
                <a:hlinkClick r:id="rId3"/>
              </a:rPr>
              <a:t>http</a:t>
            </a:r>
            <a:r>
              <a:rPr lang="en-US" sz="2800" dirty="0">
                <a:hlinkClick r:id="rId3"/>
              </a:rPr>
              <a:t>://www.bls.gov/data</a:t>
            </a:r>
            <a:r>
              <a:rPr lang="en-US" sz="2800" dirty="0" smtClean="0">
                <a:hlinkClick r:id="rId3"/>
              </a:rPr>
              <a:t>/</a:t>
            </a:r>
            <a:endParaRPr lang="en-US" sz="2800" dirty="0" smtClean="0"/>
          </a:p>
          <a:p>
            <a:endParaRPr lang="en-US" sz="2800" dirty="0" smtClean="0"/>
          </a:p>
          <a:p>
            <a:endParaRPr lang="en-US" dirty="0"/>
          </a:p>
        </p:txBody>
      </p:sp>
      <p:sp>
        <p:nvSpPr>
          <p:cNvPr id="4" name="Title 3"/>
          <p:cNvSpPr>
            <a:spLocks noGrp="1"/>
          </p:cNvSpPr>
          <p:nvPr>
            <p:ph type="title"/>
          </p:nvPr>
        </p:nvSpPr>
        <p:spPr/>
        <p:txBody>
          <a:bodyPr/>
          <a:lstStyle/>
          <a:p>
            <a:r>
              <a:rPr lang="en-US" dirty="0" smtClean="0"/>
              <a:t>Employment Data</a:t>
            </a:r>
            <a:endParaRPr lang="en-US" dirty="0"/>
          </a:p>
        </p:txBody>
      </p:sp>
      <p:pic>
        <p:nvPicPr>
          <p:cNvPr id="10" name="Content Placeholder 4"/>
          <p:cNvPicPr>
            <a:picLocks noChangeAspect="1"/>
          </p:cNvPicPr>
          <p:nvPr/>
        </p:nvPicPr>
        <p:blipFill>
          <a:blip r:embed="rId4"/>
          <a:stretch>
            <a:fillRect/>
          </a:stretch>
        </p:blipFill>
        <p:spPr>
          <a:xfrm>
            <a:off x="427038" y="1185861"/>
            <a:ext cx="5985257" cy="4521201"/>
          </a:xfrm>
          <a:prstGeom prst="rect">
            <a:avLst/>
          </a:prstGeom>
        </p:spPr>
      </p:pic>
      <p:sp>
        <p:nvSpPr>
          <p:cNvPr id="11" name="Title 1"/>
          <p:cNvSpPr txBox="1">
            <a:spLocks/>
          </p:cNvSpPr>
          <p:nvPr/>
        </p:nvSpPr>
        <p:spPr>
          <a:xfrm>
            <a:off x="273051" y="5708649"/>
            <a:ext cx="10515600" cy="1325563"/>
          </a:xfrm>
          <a:prstGeom prst="rect">
            <a:avLst/>
          </a:prstGeom>
        </p:spPr>
        <p:txBody>
          <a:bodyPr vert="horz" wrap="none" lIns="182880" tIns="146304" rIns="182880" bIns="146304"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dirty="0" smtClean="0"/>
              <a:t>http://politicalmathblog.com/BLS/2012/08/</a:t>
            </a:r>
            <a:endParaRPr lang="en-US" sz="2400" dirty="0"/>
          </a:p>
        </p:txBody>
      </p:sp>
    </p:spTree>
    <p:extLst>
      <p:ext uri="{BB962C8B-B14F-4D97-AF65-F5344CB8AC3E}">
        <p14:creationId xmlns:p14="http://schemas.microsoft.com/office/powerpoint/2010/main" val="7013220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7361237" y="1840632"/>
            <a:ext cx="7315203" cy="1885230"/>
          </a:xfrm>
        </p:spPr>
        <p:txBody>
          <a:bodyPr/>
          <a:lstStyle/>
          <a:p>
            <a:r>
              <a:rPr lang="en-US" dirty="0" smtClean="0"/>
              <a:t>Census.gov</a:t>
            </a:r>
          </a:p>
          <a:p>
            <a:r>
              <a:rPr lang="en-US" dirty="0"/>
              <a:t>http://www.census.gov</a:t>
            </a:r>
            <a:r>
              <a:rPr lang="en-US" dirty="0" smtClean="0"/>
              <a:t>/</a:t>
            </a:r>
          </a:p>
          <a:p>
            <a:r>
              <a:rPr lang="en-US" dirty="0"/>
              <a:t>data.html</a:t>
            </a:r>
          </a:p>
        </p:txBody>
      </p:sp>
      <p:sp>
        <p:nvSpPr>
          <p:cNvPr id="4" name="Title 3"/>
          <p:cNvSpPr>
            <a:spLocks noGrp="1"/>
          </p:cNvSpPr>
          <p:nvPr>
            <p:ph type="title"/>
          </p:nvPr>
        </p:nvSpPr>
        <p:spPr/>
        <p:txBody>
          <a:bodyPr/>
          <a:lstStyle/>
          <a:p>
            <a:r>
              <a:rPr lang="en-US" dirty="0" smtClean="0"/>
              <a:t>Demographics Data</a:t>
            </a:r>
            <a:endParaRPr lang="en-US" dirty="0"/>
          </a:p>
        </p:txBody>
      </p:sp>
      <p:pic>
        <p:nvPicPr>
          <p:cNvPr id="7" name="Picture 4" descr="Median h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7" y="1824672"/>
            <a:ext cx="6781800" cy="37299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7037" y="5630862"/>
            <a:ext cx="8442324" cy="369332"/>
          </a:xfrm>
          <a:prstGeom prst="rect">
            <a:avLst/>
          </a:prstGeom>
        </p:spPr>
        <p:txBody>
          <a:bodyPr wrap="square">
            <a:spAutoFit/>
          </a:bodyPr>
          <a:lstStyle/>
          <a:p>
            <a:r>
              <a:rPr lang="en-US" dirty="0"/>
              <a:t>http://money.cnn.com/interactive/pf/40-years-american-home/</a:t>
            </a:r>
          </a:p>
        </p:txBody>
      </p:sp>
    </p:spTree>
    <p:extLst>
      <p:ext uri="{BB962C8B-B14F-4D97-AF65-F5344CB8AC3E}">
        <p14:creationId xmlns:p14="http://schemas.microsoft.com/office/powerpoint/2010/main" val="17253579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5347" y="5557837"/>
            <a:ext cx="7315203" cy="914400"/>
          </a:xfrm>
        </p:spPr>
        <p:txBody>
          <a:bodyPr/>
          <a:lstStyle/>
          <a:p>
            <a:endParaRPr lang="en-US" dirty="0" smtClean="0">
              <a:hlinkClick r:id="rId2"/>
            </a:endParaRPr>
          </a:p>
          <a:p>
            <a:endParaRPr lang="en-US" dirty="0" smtClean="0"/>
          </a:p>
          <a:p>
            <a:endParaRPr lang="en-US" dirty="0"/>
          </a:p>
          <a:p>
            <a:r>
              <a:rPr lang="en-US" dirty="0" smtClean="0"/>
              <a:t>https</a:t>
            </a:r>
            <a:r>
              <a:rPr lang="en-US" dirty="0"/>
              <a:t>://</a:t>
            </a:r>
            <a:r>
              <a:rPr lang="en-US" dirty="0" smtClean="0"/>
              <a:t>www.data.gov/open-gov/</a:t>
            </a:r>
            <a:endParaRPr lang="en-US" dirty="0" smtClean="0">
              <a:hlinkClick r:id="rId2"/>
            </a:endParaRPr>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All the Data</a:t>
            </a:r>
            <a:endParaRPr lang="en-US" dirty="0"/>
          </a:p>
        </p:txBody>
      </p:sp>
      <p:pic>
        <p:nvPicPr>
          <p:cNvPr id="2" name="Picture 1"/>
          <p:cNvPicPr>
            <a:picLocks noChangeAspect="1"/>
          </p:cNvPicPr>
          <p:nvPr/>
        </p:nvPicPr>
        <p:blipFill>
          <a:blip r:embed="rId3"/>
          <a:stretch>
            <a:fillRect/>
          </a:stretch>
        </p:blipFill>
        <p:spPr>
          <a:xfrm>
            <a:off x="427037" y="1212849"/>
            <a:ext cx="6908715" cy="4341813"/>
          </a:xfrm>
          <a:prstGeom prst="rect">
            <a:avLst/>
          </a:prstGeom>
        </p:spPr>
      </p:pic>
    </p:spTree>
    <p:extLst>
      <p:ext uri="{BB962C8B-B14F-4D97-AF65-F5344CB8AC3E}">
        <p14:creationId xmlns:p14="http://schemas.microsoft.com/office/powerpoint/2010/main" val="322677931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FRED Data – Excel Add-In</a:t>
            </a:r>
            <a:endParaRPr lang="en-US" dirty="0"/>
          </a:p>
        </p:txBody>
      </p:sp>
      <p:sp>
        <p:nvSpPr>
          <p:cNvPr id="3" name="Text Placeholder 2"/>
          <p:cNvSpPr>
            <a:spLocks noGrp="1"/>
          </p:cNvSpPr>
          <p:nvPr>
            <p:ph type="body" sz="quarter" idx="15"/>
          </p:nvPr>
        </p:nvSpPr>
        <p:spPr>
          <a:xfrm>
            <a:off x="274639" y="1404142"/>
            <a:ext cx="9601201" cy="914400"/>
          </a:xfrm>
        </p:spPr>
        <p:txBody>
          <a:bodyPr/>
          <a:lstStyle/>
          <a:p>
            <a:r>
              <a:rPr lang="en-US" dirty="0"/>
              <a:t>http://research.stlouisfed.org/fred-addin/</a:t>
            </a:r>
          </a:p>
        </p:txBody>
      </p:sp>
      <p:pic>
        <p:nvPicPr>
          <p:cNvPr id="6" name="Picture 5"/>
          <p:cNvPicPr>
            <a:picLocks noChangeAspect="1"/>
          </p:cNvPicPr>
          <p:nvPr/>
        </p:nvPicPr>
        <p:blipFill>
          <a:blip r:embed="rId2"/>
          <a:stretch>
            <a:fillRect/>
          </a:stretch>
        </p:blipFill>
        <p:spPr>
          <a:xfrm>
            <a:off x="463694" y="3725862"/>
            <a:ext cx="11511453" cy="1979613"/>
          </a:xfrm>
          <a:prstGeom prst="rect">
            <a:avLst/>
          </a:prstGeom>
        </p:spPr>
      </p:pic>
    </p:spTree>
    <p:extLst>
      <p:ext uri="{BB962C8B-B14F-4D97-AF65-F5344CB8AC3E}">
        <p14:creationId xmlns:p14="http://schemas.microsoft.com/office/powerpoint/2010/main" val="20949819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1592262"/>
            <a:ext cx="7315203" cy="3657600"/>
          </a:xfrm>
        </p:spPr>
        <p:txBody>
          <a:bodyPr/>
          <a:lstStyle/>
          <a:p>
            <a:r>
              <a:rPr lang="en-US" dirty="0" smtClean="0">
                <a:solidFill>
                  <a:schemeClr val="tx1">
                    <a:lumMod val="75000"/>
                  </a:schemeClr>
                </a:solidFill>
              </a:rPr>
              <a:t>Lauren </a:t>
            </a:r>
            <a:r>
              <a:rPr lang="en-US" dirty="0" err="1" smtClean="0">
                <a:solidFill>
                  <a:schemeClr val="tx1">
                    <a:lumMod val="75000"/>
                  </a:schemeClr>
                </a:solidFill>
              </a:rPr>
              <a:t>Luxenburg</a:t>
            </a:r>
            <a:endParaRPr lang="en-US" dirty="0" smtClean="0">
              <a:solidFill>
                <a:schemeClr val="tx1">
                  <a:lumMod val="75000"/>
                </a:schemeClr>
              </a:solidFill>
            </a:endParaRPr>
          </a:p>
          <a:p>
            <a:r>
              <a:rPr lang="en-US" dirty="0" smtClean="0">
                <a:solidFill>
                  <a:schemeClr val="tx1">
                    <a:lumMod val="75000"/>
                  </a:schemeClr>
                </a:solidFill>
              </a:rPr>
              <a:t>@</a:t>
            </a:r>
            <a:r>
              <a:rPr lang="en-US" dirty="0" err="1" smtClean="0">
                <a:solidFill>
                  <a:schemeClr val="tx1">
                    <a:lumMod val="75000"/>
                  </a:schemeClr>
                </a:solidFill>
              </a:rPr>
              <a:t>LaurenC_Lux</a:t>
            </a:r>
            <a:endParaRPr lang="en-US" dirty="0" smtClean="0">
              <a:solidFill>
                <a:schemeClr val="tx1">
                  <a:lumMod val="75000"/>
                </a:schemeClr>
              </a:solidFill>
            </a:endParaRPr>
          </a:p>
          <a:p>
            <a:endParaRPr lang="en-US" dirty="0" smtClean="0">
              <a:solidFill>
                <a:schemeClr val="tx1">
                  <a:lumMod val="75000"/>
                </a:schemeClr>
              </a:solidFill>
            </a:endParaRPr>
          </a:p>
          <a:p>
            <a:r>
              <a:rPr lang="en-US" dirty="0" smtClean="0">
                <a:solidFill>
                  <a:schemeClr val="tx1">
                    <a:lumMod val="75000"/>
                  </a:schemeClr>
                </a:solidFill>
              </a:rPr>
              <a:t>Director at WPA Research</a:t>
            </a:r>
          </a:p>
          <a:p>
            <a:r>
              <a:rPr lang="en-US" dirty="0" smtClean="0">
                <a:solidFill>
                  <a:schemeClr val="tx1">
                    <a:lumMod val="75000"/>
                  </a:schemeClr>
                </a:solidFill>
              </a:rPr>
              <a:t>lluxenburg@wparesearch.com</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  </a:t>
            </a:r>
            <a:r>
              <a:rPr lang="en-US" dirty="0" smtClean="0">
                <a:latin typeface="+mn-lt"/>
                <a:ea typeface="Segoe UI Black" panose="020B0A02040204020203" pitchFamily="34" charset="0"/>
                <a:cs typeface="Segoe UI Black" panose="020B0A02040204020203" pitchFamily="34" charset="0"/>
              </a:rPr>
              <a:t>Speaker</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080298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FRED Data – Excel Add-In</a:t>
            </a:r>
            <a:endParaRPr lang="en-US" dirty="0"/>
          </a:p>
        </p:txBody>
      </p:sp>
      <p:sp>
        <p:nvSpPr>
          <p:cNvPr id="3" name="Text Placeholder 2"/>
          <p:cNvSpPr>
            <a:spLocks noGrp="1"/>
          </p:cNvSpPr>
          <p:nvPr>
            <p:ph type="body" sz="quarter" idx="15"/>
          </p:nvPr>
        </p:nvSpPr>
        <p:spPr>
          <a:xfrm>
            <a:off x="274639" y="1404142"/>
            <a:ext cx="9601201" cy="914400"/>
          </a:xfrm>
        </p:spPr>
        <p:txBody>
          <a:bodyPr/>
          <a:lstStyle/>
          <a:p>
            <a:r>
              <a:rPr lang="en-US" dirty="0"/>
              <a:t>http://research.stlouisfed.org/fred-addin</a:t>
            </a:r>
            <a:r>
              <a:rPr lang="en-US" dirty="0" smtClean="0"/>
              <a:t>/</a:t>
            </a:r>
            <a:endParaRPr lang="en-US" dirty="0"/>
          </a:p>
        </p:txBody>
      </p:sp>
      <p:pic>
        <p:nvPicPr>
          <p:cNvPr id="6" name="Picture 5"/>
          <p:cNvPicPr>
            <a:picLocks noChangeAspect="1"/>
          </p:cNvPicPr>
          <p:nvPr/>
        </p:nvPicPr>
        <p:blipFill>
          <a:blip r:embed="rId2"/>
          <a:stretch>
            <a:fillRect/>
          </a:stretch>
        </p:blipFill>
        <p:spPr>
          <a:xfrm>
            <a:off x="463694" y="3725862"/>
            <a:ext cx="11511453" cy="1979613"/>
          </a:xfrm>
          <a:prstGeom prst="rect">
            <a:avLst/>
          </a:prstGeom>
        </p:spPr>
      </p:pic>
      <p:sp>
        <p:nvSpPr>
          <p:cNvPr id="2" name="TextBox 1"/>
          <p:cNvSpPr txBox="1"/>
          <p:nvPr/>
        </p:nvSpPr>
        <p:spPr>
          <a:xfrm>
            <a:off x="274639" y="2430462"/>
            <a:ext cx="8116743" cy="960263"/>
          </a:xfrm>
          <a:prstGeom prst="rect">
            <a:avLst/>
          </a:prstGeom>
          <a:noFill/>
        </p:spPr>
        <p:txBody>
          <a:bodyPr wrap="square" lIns="182880" tIns="146304" rIns="182880" bIns="146304" rtlCol="0">
            <a:spAutoFit/>
          </a:bodyPr>
          <a:lstStyle/>
          <a:p>
            <a:pPr>
              <a:lnSpc>
                <a:spcPct val="90000"/>
              </a:lnSpc>
              <a:spcAft>
                <a:spcPts val="600"/>
              </a:spcAft>
            </a:pPr>
            <a:r>
              <a:rPr lang="en-US" sz="4800" dirty="0" smtClean="0">
                <a:gradFill>
                  <a:gsLst>
                    <a:gs pos="2917">
                      <a:schemeClr val="tx1"/>
                    </a:gs>
                    <a:gs pos="30000">
                      <a:schemeClr val="tx1"/>
                    </a:gs>
                  </a:gsLst>
                  <a:lin ang="5400000" scaled="0"/>
                </a:gradFill>
              </a:rPr>
              <a:t>DEMO</a:t>
            </a:r>
          </a:p>
        </p:txBody>
      </p:sp>
    </p:spTree>
    <p:extLst>
      <p:ext uri="{BB962C8B-B14F-4D97-AF65-F5344CB8AC3E}">
        <p14:creationId xmlns:p14="http://schemas.microsoft.com/office/powerpoint/2010/main" val="42014484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274639" y="1363662"/>
            <a:ext cx="11887202" cy="4419601"/>
          </a:xfrm>
        </p:spPr>
        <p:txBody>
          <a:bodyPr anchor="t"/>
          <a:lstStyle/>
          <a:p>
            <a:r>
              <a:rPr lang="en-US" dirty="0" smtClean="0">
                <a:hlinkClick r:id="rId2"/>
              </a:rPr>
              <a:t>http</a:t>
            </a:r>
            <a:r>
              <a:rPr lang="en-US" dirty="0">
                <a:hlinkClick r:id="rId2"/>
              </a:rPr>
              <a:t>://www.opensecrets.org/resources/create</a:t>
            </a:r>
            <a:r>
              <a:rPr lang="en-US" dirty="0" smtClean="0">
                <a:hlinkClick r:id="rId2"/>
              </a:rPr>
              <a:t>/</a:t>
            </a:r>
            <a:endParaRPr lang="en-US" dirty="0" smtClean="0"/>
          </a:p>
          <a:p>
            <a:endParaRPr lang="en-US" dirty="0"/>
          </a:p>
          <a:p>
            <a:r>
              <a:rPr lang="en-US" dirty="0">
                <a:hlinkClick r:id="rId3"/>
              </a:rPr>
              <a:t>http://</a:t>
            </a:r>
            <a:r>
              <a:rPr lang="en-US" dirty="0" smtClean="0">
                <a:hlinkClick r:id="rId3"/>
              </a:rPr>
              <a:t>developer.nytimes.com/docs</a:t>
            </a:r>
            <a:endParaRPr lang="en-US" dirty="0" smtClean="0"/>
          </a:p>
          <a:p>
            <a:endParaRPr lang="en-US" dirty="0"/>
          </a:p>
          <a:p>
            <a:r>
              <a:rPr lang="en-US" dirty="0">
                <a:hlinkClick r:id="rId4"/>
              </a:rPr>
              <a:t>http://sunlightfoundation.com/api</a:t>
            </a:r>
            <a:r>
              <a:rPr lang="en-US" dirty="0" smtClean="0">
                <a:hlinkClick r:id="rId4"/>
              </a:rPr>
              <a:t>/</a:t>
            </a:r>
            <a:endParaRPr lang="en-US" dirty="0"/>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APIs</a:t>
            </a:r>
            <a:endParaRPr lang="en-US" dirty="0"/>
          </a:p>
        </p:txBody>
      </p:sp>
    </p:spTree>
    <p:extLst>
      <p:ext uri="{BB962C8B-B14F-4D97-AF65-F5344CB8AC3E}">
        <p14:creationId xmlns:p14="http://schemas.microsoft.com/office/powerpoint/2010/main" val="113230256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a:latin typeface="+mn-lt"/>
                <a:ea typeface="Segoe UI Black" panose="020B0A02040204020203" pitchFamily="34" charset="0"/>
                <a:cs typeface="Segoe UI Black" panose="020B0A02040204020203" pitchFamily="34" charset="0"/>
              </a:rPr>
              <a:t>o</a:t>
            </a:r>
            <a:r>
              <a:rPr lang="en-US" dirty="0" smtClean="0">
                <a:latin typeface="+mn-lt"/>
                <a:ea typeface="Segoe UI Black" panose="020B0A02040204020203" pitchFamily="34" charset="0"/>
                <a:cs typeface="Segoe UI Black" panose="020B0A02040204020203" pitchFamily="34" charset="0"/>
              </a:rPr>
              <a:t>rganizing your data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344428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124206"/>
          </a:xfrm>
        </p:spPr>
        <p:txBody>
          <a:bodyPr/>
          <a:lstStyle/>
          <a:p>
            <a:r>
              <a:rPr lang="en-US" dirty="0" smtClean="0"/>
              <a:t>Calculating an average</a:t>
            </a:r>
          </a:p>
          <a:p>
            <a:r>
              <a:rPr lang="en-US" dirty="0" smtClean="0"/>
              <a:t>Rolling averages</a:t>
            </a:r>
          </a:p>
          <a:p>
            <a:r>
              <a:rPr lang="en-US" dirty="0" smtClean="0"/>
              <a:t>Transposing data</a:t>
            </a:r>
          </a:p>
          <a:p>
            <a:r>
              <a:rPr lang="en-US" dirty="0" smtClean="0"/>
              <a:t>Copying values (not equations)</a:t>
            </a:r>
          </a:p>
          <a:p>
            <a:r>
              <a:rPr lang="en-US" dirty="0" smtClean="0"/>
              <a:t>Sorting with Excel</a:t>
            </a:r>
          </a:p>
          <a:p>
            <a:r>
              <a:rPr lang="en-US" dirty="0" smtClean="0"/>
              <a:t>Basic conditional investigation</a:t>
            </a:r>
            <a:endParaRPr lang="en-US" dirty="0"/>
          </a:p>
        </p:txBody>
      </p:sp>
      <p:sp>
        <p:nvSpPr>
          <p:cNvPr id="4" name="Title 3"/>
          <p:cNvSpPr>
            <a:spLocks noGrp="1"/>
          </p:cNvSpPr>
          <p:nvPr>
            <p:ph type="title"/>
          </p:nvPr>
        </p:nvSpPr>
        <p:spPr/>
        <p:txBody>
          <a:bodyPr/>
          <a:lstStyle/>
          <a:p>
            <a:r>
              <a:rPr lang="en-US" dirty="0" smtClean="0"/>
              <a:t>Organize In Excel</a:t>
            </a:r>
            <a:endParaRPr lang="en-US" dirty="0"/>
          </a:p>
        </p:txBody>
      </p:sp>
    </p:spTree>
    <p:extLst>
      <p:ext uri="{BB962C8B-B14F-4D97-AF65-F5344CB8AC3E}">
        <p14:creationId xmlns:p14="http://schemas.microsoft.com/office/powerpoint/2010/main" val="13541080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pPr marL="0" indent="0">
              <a:buNone/>
            </a:pPr>
            <a:r>
              <a:rPr lang="en-US" dirty="0" smtClean="0"/>
              <a:t>=</a:t>
            </a:r>
            <a:r>
              <a:rPr lang="en-US" dirty="0" smtClean="0"/>
              <a:t>AVERAGE(B1:B12</a:t>
            </a:r>
            <a:r>
              <a:rPr lang="en-US" dirty="0" smtClean="0"/>
              <a:t>)</a:t>
            </a:r>
          </a:p>
          <a:p>
            <a:pPr marL="0" indent="0">
              <a:buNone/>
            </a:pPr>
            <a:endParaRPr lang="en-US" dirty="0"/>
          </a:p>
          <a:p>
            <a:pPr marL="0" indent="0">
              <a:buNone/>
            </a:pPr>
            <a:r>
              <a:rPr lang="en-US" dirty="0" smtClean="0"/>
              <a:t>Demo</a:t>
            </a:r>
          </a:p>
          <a:p>
            <a:pPr marL="0" indent="0">
              <a:buNone/>
            </a:pPr>
            <a:endParaRPr lang="en-US" dirty="0" smtClean="0"/>
          </a:p>
        </p:txBody>
      </p:sp>
      <p:sp>
        <p:nvSpPr>
          <p:cNvPr id="4" name="Title 3"/>
          <p:cNvSpPr>
            <a:spLocks noGrp="1"/>
          </p:cNvSpPr>
          <p:nvPr>
            <p:ph type="title"/>
          </p:nvPr>
        </p:nvSpPr>
        <p:spPr/>
        <p:txBody>
          <a:bodyPr/>
          <a:lstStyle/>
          <a:p>
            <a:r>
              <a:rPr lang="en-US" dirty="0" smtClean="0"/>
              <a:t>Calculate an Average</a:t>
            </a:r>
            <a:endParaRPr lang="en-US" dirty="0"/>
          </a:p>
        </p:txBody>
      </p:sp>
    </p:spTree>
    <p:extLst>
      <p:ext uri="{BB962C8B-B14F-4D97-AF65-F5344CB8AC3E}">
        <p14:creationId xmlns:p14="http://schemas.microsoft.com/office/powerpoint/2010/main" val="31770527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478423"/>
          </a:xfrm>
        </p:spPr>
        <p:txBody>
          <a:bodyPr/>
          <a:lstStyle/>
          <a:p>
            <a:pPr marL="0" indent="0">
              <a:buNone/>
            </a:pPr>
            <a:r>
              <a:rPr lang="en-US" dirty="0" smtClean="0"/>
              <a:t>[very large number] / [unit]</a:t>
            </a:r>
          </a:p>
          <a:p>
            <a:pPr marL="0" indent="0">
              <a:buNone/>
            </a:pPr>
            <a:endParaRPr lang="en-US" dirty="0"/>
          </a:p>
          <a:p>
            <a:pPr marL="0" indent="0">
              <a:buNone/>
            </a:pPr>
            <a:r>
              <a:rPr lang="en-US" dirty="0" smtClean="0"/>
              <a:t>Example:</a:t>
            </a:r>
          </a:p>
          <a:p>
            <a:pPr marL="0" indent="0">
              <a:buNone/>
            </a:pPr>
            <a:endParaRPr lang="en-US" sz="2400" dirty="0" smtClean="0"/>
          </a:p>
          <a:p>
            <a:pPr marL="0" indent="0">
              <a:buNone/>
            </a:pPr>
            <a:r>
              <a:rPr lang="en-US" sz="2400" dirty="0" smtClean="0"/>
              <a:t>        Federal spending                                   =</a:t>
            </a:r>
            <a:r>
              <a:rPr lang="en-US" sz="2400" dirty="0" err="1" smtClean="0"/>
              <a:t>per_day</a:t>
            </a:r>
            <a:r>
              <a:rPr lang="en-US" sz="2400" dirty="0" smtClean="0"/>
              <a:t>/24                      =</a:t>
            </a:r>
            <a:r>
              <a:rPr lang="en-US" sz="2400" dirty="0" err="1" smtClean="0"/>
              <a:t>per_minute</a:t>
            </a:r>
            <a:r>
              <a:rPr lang="en-US" sz="2400" dirty="0" smtClean="0"/>
              <a:t>/60 </a:t>
            </a:r>
          </a:p>
          <a:p>
            <a:pPr marL="0" indent="0">
              <a:buNone/>
            </a:pPr>
            <a:endParaRPr lang="en-US" sz="2400" dirty="0"/>
          </a:p>
          <a:p>
            <a:pPr marL="0" indent="0">
              <a:buNone/>
            </a:pPr>
            <a:endParaRPr lang="en-US" sz="2400" dirty="0" smtClean="0"/>
          </a:p>
          <a:p>
            <a:pPr marL="0" indent="0">
              <a:buNone/>
            </a:pPr>
            <a:r>
              <a:rPr lang="en-US" sz="2400" dirty="0" smtClean="0"/>
              <a:t>                                           =spending/365                        =</a:t>
            </a:r>
            <a:r>
              <a:rPr lang="en-US" sz="2400" dirty="0" err="1" smtClean="0"/>
              <a:t>per_hour</a:t>
            </a:r>
            <a:r>
              <a:rPr lang="en-US" sz="2400" dirty="0" smtClean="0"/>
              <a:t>/60</a:t>
            </a:r>
          </a:p>
          <a:p>
            <a:pPr marL="0" indent="0">
              <a:buNone/>
            </a:pPr>
            <a:endParaRPr lang="en-US" dirty="0" smtClean="0"/>
          </a:p>
          <a:p>
            <a:pPr marL="0" indent="0">
              <a:buNone/>
            </a:pPr>
            <a:endParaRPr lang="en-US" dirty="0" smtClean="0"/>
          </a:p>
        </p:txBody>
      </p:sp>
      <p:sp>
        <p:nvSpPr>
          <p:cNvPr id="4" name="Title 3"/>
          <p:cNvSpPr>
            <a:spLocks noGrp="1"/>
          </p:cNvSpPr>
          <p:nvPr>
            <p:ph type="title"/>
          </p:nvPr>
        </p:nvSpPr>
        <p:spPr/>
        <p:txBody>
          <a:bodyPr/>
          <a:lstStyle/>
          <a:p>
            <a:r>
              <a:rPr lang="en-US" dirty="0" smtClean="0"/>
              <a:t>Calculate “per unit” values</a:t>
            </a:r>
            <a:endParaRPr lang="en-US" dirty="0"/>
          </a:p>
        </p:txBody>
      </p:sp>
      <p:pic>
        <p:nvPicPr>
          <p:cNvPr id="2" name="Picture 1"/>
          <p:cNvPicPr>
            <a:picLocks noChangeAspect="1"/>
          </p:cNvPicPr>
          <p:nvPr/>
        </p:nvPicPr>
        <p:blipFill>
          <a:blip r:embed="rId2"/>
          <a:stretch>
            <a:fillRect/>
          </a:stretch>
        </p:blipFill>
        <p:spPr>
          <a:xfrm>
            <a:off x="427037" y="4030662"/>
            <a:ext cx="11050258" cy="838200"/>
          </a:xfrm>
          <a:prstGeom prst="rect">
            <a:avLst/>
          </a:prstGeom>
        </p:spPr>
      </p:pic>
    </p:spTree>
    <p:extLst>
      <p:ext uri="{BB962C8B-B14F-4D97-AF65-F5344CB8AC3E}">
        <p14:creationId xmlns:p14="http://schemas.microsoft.com/office/powerpoint/2010/main" val="387163660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Calculate “per unit” values</a:t>
            </a:r>
            <a:endParaRPr lang="en-US" dirty="0"/>
          </a:p>
        </p:txBody>
      </p:sp>
      <p:pic>
        <p:nvPicPr>
          <p:cNvPr id="3" name="Picture 2"/>
          <p:cNvPicPr>
            <a:picLocks noChangeAspect="1"/>
          </p:cNvPicPr>
          <p:nvPr/>
        </p:nvPicPr>
        <p:blipFill>
          <a:blip r:embed="rId2"/>
          <a:stretch>
            <a:fillRect/>
          </a:stretch>
        </p:blipFill>
        <p:spPr>
          <a:xfrm>
            <a:off x="655637" y="3954462"/>
            <a:ext cx="10926312" cy="914400"/>
          </a:xfrm>
          <a:prstGeom prst="rect">
            <a:avLst/>
          </a:prstGeom>
        </p:spPr>
      </p:pic>
      <p:sp>
        <p:nvSpPr>
          <p:cNvPr id="5" name="Text Placeholder 4"/>
          <p:cNvSpPr>
            <a:spLocks noGrp="1"/>
          </p:cNvSpPr>
          <p:nvPr>
            <p:ph type="body" sz="quarter" idx="10"/>
          </p:nvPr>
        </p:nvSpPr>
        <p:spPr>
          <a:xfrm>
            <a:off x="274638" y="1212850"/>
            <a:ext cx="11887200" cy="5478423"/>
          </a:xfrm>
        </p:spPr>
        <p:txBody>
          <a:bodyPr/>
          <a:lstStyle/>
          <a:p>
            <a:pPr marL="0" indent="0">
              <a:buNone/>
            </a:pPr>
            <a:r>
              <a:rPr lang="en-US" dirty="0" smtClean="0"/>
              <a:t>[very large number] / [unit]</a:t>
            </a:r>
          </a:p>
          <a:p>
            <a:pPr marL="0" indent="0">
              <a:buNone/>
            </a:pPr>
            <a:endParaRPr lang="en-US" dirty="0"/>
          </a:p>
          <a:p>
            <a:pPr marL="0" indent="0">
              <a:buNone/>
            </a:pPr>
            <a:r>
              <a:rPr lang="en-US" dirty="0" smtClean="0"/>
              <a:t>Example:</a:t>
            </a:r>
          </a:p>
          <a:p>
            <a:pPr marL="0" indent="0">
              <a:buNone/>
            </a:pPr>
            <a:endParaRPr lang="en-US" sz="2400" dirty="0" smtClean="0"/>
          </a:p>
          <a:p>
            <a:pPr marL="0" indent="0">
              <a:buNone/>
            </a:pPr>
            <a:r>
              <a:rPr lang="en-US" sz="2400" dirty="0" smtClean="0"/>
              <a:t>        Federal spending                                         =spending/households</a:t>
            </a:r>
          </a:p>
          <a:p>
            <a:pPr marL="0" indent="0">
              <a:buNone/>
            </a:pPr>
            <a:endParaRPr lang="en-US" sz="2400" dirty="0"/>
          </a:p>
          <a:p>
            <a:pPr marL="0" indent="0">
              <a:buNone/>
            </a:pPr>
            <a:endParaRPr lang="en-US" sz="2400" dirty="0" smtClean="0"/>
          </a:p>
          <a:p>
            <a:pPr marL="0" indent="0">
              <a:buNone/>
            </a:pPr>
            <a:r>
              <a:rPr lang="en-US" sz="2400" dirty="0" smtClean="0"/>
              <a:t>                                              =spending/population                      =spending/employed</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2738893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095999" cy="4555093"/>
          </a:xfrm>
        </p:spPr>
        <p:txBody>
          <a:bodyPr/>
          <a:lstStyle/>
          <a:p>
            <a:pPr marL="0" indent="0">
              <a:buNone/>
            </a:pPr>
            <a:r>
              <a:rPr lang="en-US" dirty="0" smtClean="0"/>
              <a:t>On sequential data (daily, weekly, monthly)</a:t>
            </a:r>
          </a:p>
          <a:p>
            <a:pPr marL="0" indent="0">
              <a:buNone/>
            </a:pPr>
            <a:endParaRPr lang="en-US" dirty="0" smtClean="0"/>
          </a:p>
          <a:p>
            <a:pPr marL="0" indent="0">
              <a:buNone/>
            </a:pPr>
            <a:r>
              <a:rPr lang="en-US" dirty="0" smtClean="0"/>
              <a:t>=</a:t>
            </a:r>
            <a:r>
              <a:rPr lang="en-US" dirty="0" smtClean="0"/>
              <a:t>SUM(B1:B12</a:t>
            </a:r>
            <a:r>
              <a:rPr lang="en-US" dirty="0" smtClean="0"/>
              <a:t>)</a:t>
            </a:r>
            <a:endParaRPr lang="en-US" dirty="0"/>
          </a:p>
          <a:p>
            <a:pPr marL="0" indent="0">
              <a:buNone/>
            </a:pPr>
            <a:endParaRPr lang="en-US" dirty="0"/>
          </a:p>
          <a:p>
            <a:pPr marL="0" indent="0">
              <a:buNone/>
            </a:pPr>
            <a:r>
              <a:rPr lang="en-US" dirty="0" smtClean="0"/>
              <a:t>drag the formula down using handles</a:t>
            </a:r>
          </a:p>
        </p:txBody>
      </p:sp>
      <p:sp>
        <p:nvSpPr>
          <p:cNvPr id="4" name="Title 3"/>
          <p:cNvSpPr>
            <a:spLocks noGrp="1"/>
          </p:cNvSpPr>
          <p:nvPr>
            <p:ph type="title"/>
          </p:nvPr>
        </p:nvSpPr>
        <p:spPr/>
        <p:txBody>
          <a:bodyPr/>
          <a:lstStyle/>
          <a:p>
            <a:r>
              <a:rPr lang="en-US" dirty="0" smtClean="0"/>
              <a:t>Rolling Sums / Averages</a:t>
            </a:r>
            <a:endParaRPr lang="en-US" dirty="0"/>
          </a:p>
        </p:txBody>
      </p:sp>
    </p:spTree>
    <p:extLst>
      <p:ext uri="{BB962C8B-B14F-4D97-AF65-F5344CB8AC3E}">
        <p14:creationId xmlns:p14="http://schemas.microsoft.com/office/powerpoint/2010/main" val="28314539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095999" cy="5336846"/>
          </a:xfrm>
        </p:spPr>
        <p:txBody>
          <a:bodyPr/>
          <a:lstStyle/>
          <a:p>
            <a:pPr marL="0" indent="0">
              <a:buNone/>
            </a:pPr>
            <a:r>
              <a:rPr lang="en-US" sz="3600" dirty="0" smtClean="0"/>
              <a:t>Relative changes often more meaningful than absolute changes</a:t>
            </a:r>
          </a:p>
          <a:p>
            <a:pPr marL="0" indent="0">
              <a:buNone/>
            </a:pPr>
            <a:endParaRPr lang="en-US" sz="3600" dirty="0" smtClean="0"/>
          </a:p>
          <a:p>
            <a:pPr marL="0" indent="0">
              <a:buNone/>
            </a:pPr>
            <a:r>
              <a:rPr lang="en-US" sz="3600" dirty="0" smtClean="0"/>
              <a:t>=(A3/A2)-1</a:t>
            </a:r>
            <a:endParaRPr lang="en-US" sz="3600" dirty="0"/>
          </a:p>
          <a:p>
            <a:pPr marL="0" indent="0">
              <a:buNone/>
            </a:pPr>
            <a:endParaRPr lang="en-US" sz="3600" dirty="0" smtClean="0"/>
          </a:p>
          <a:p>
            <a:pPr marL="0" indent="0">
              <a:buNone/>
            </a:pPr>
            <a:r>
              <a:rPr lang="en-US" sz="3600" dirty="0" smtClean="0"/>
              <a:t>“%” formatting </a:t>
            </a:r>
          </a:p>
          <a:p>
            <a:pPr marL="0" indent="0">
              <a:buNone/>
            </a:pPr>
            <a:r>
              <a:rPr lang="en-US" sz="3600" dirty="0" smtClean="0"/>
              <a:t>Increase / decrease </a:t>
            </a:r>
          </a:p>
          <a:p>
            <a:pPr marL="0" indent="0">
              <a:buNone/>
            </a:pPr>
            <a:r>
              <a:rPr lang="en-US" sz="3600" dirty="0" smtClean="0"/>
              <a:t>significant digits</a:t>
            </a:r>
            <a:endParaRPr lang="en-US" sz="3600" dirty="0"/>
          </a:p>
        </p:txBody>
      </p:sp>
      <p:sp>
        <p:nvSpPr>
          <p:cNvPr id="4" name="Title 3"/>
          <p:cNvSpPr>
            <a:spLocks noGrp="1"/>
          </p:cNvSpPr>
          <p:nvPr>
            <p:ph type="title"/>
          </p:nvPr>
        </p:nvSpPr>
        <p:spPr/>
        <p:txBody>
          <a:bodyPr/>
          <a:lstStyle/>
          <a:p>
            <a:r>
              <a:rPr lang="en-US" dirty="0" smtClean="0"/>
              <a:t>Calculating Percentages</a:t>
            </a:r>
            <a:endParaRPr lang="en-US" dirty="0"/>
          </a:p>
        </p:txBody>
      </p:sp>
      <p:pic>
        <p:nvPicPr>
          <p:cNvPr id="2" name="Picture 1"/>
          <p:cNvPicPr>
            <a:picLocks noChangeAspect="1"/>
          </p:cNvPicPr>
          <p:nvPr/>
        </p:nvPicPr>
        <p:blipFill>
          <a:blip r:embed="rId2"/>
          <a:stretch>
            <a:fillRect/>
          </a:stretch>
        </p:blipFill>
        <p:spPr>
          <a:xfrm>
            <a:off x="8961437" y="3878262"/>
            <a:ext cx="2017363" cy="1676400"/>
          </a:xfrm>
          <a:prstGeom prst="rect">
            <a:avLst/>
          </a:prstGeom>
        </p:spPr>
      </p:pic>
      <p:pic>
        <p:nvPicPr>
          <p:cNvPr id="3" name="Picture 2"/>
          <p:cNvPicPr>
            <a:picLocks noChangeAspect="1"/>
          </p:cNvPicPr>
          <p:nvPr/>
        </p:nvPicPr>
        <p:blipFill>
          <a:blip r:embed="rId3"/>
          <a:stretch>
            <a:fillRect/>
          </a:stretch>
        </p:blipFill>
        <p:spPr>
          <a:xfrm>
            <a:off x="7742237" y="906462"/>
            <a:ext cx="4040373" cy="1905000"/>
          </a:xfrm>
          <a:prstGeom prst="rect">
            <a:avLst/>
          </a:prstGeom>
        </p:spPr>
      </p:pic>
      <p:cxnSp>
        <p:nvCxnSpPr>
          <p:cNvPr id="7" name="Straight Arrow Connector 6"/>
          <p:cNvCxnSpPr/>
          <p:nvPr/>
        </p:nvCxnSpPr>
        <p:spPr>
          <a:xfrm flipV="1">
            <a:off x="3322637" y="4640262"/>
            <a:ext cx="6096000" cy="381000"/>
          </a:xfrm>
          <a:prstGeom prst="straightConnector1">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237037" y="4716462"/>
            <a:ext cx="5943600" cy="838200"/>
          </a:xfrm>
          <a:prstGeom prst="straightConnector1">
            <a:avLst/>
          </a:prstGeom>
          <a:ln w="5715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74350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769989"/>
          </a:xfrm>
        </p:spPr>
        <p:txBody>
          <a:bodyPr/>
          <a:lstStyle/>
          <a:p>
            <a:pPr marL="0" indent="0">
              <a:buNone/>
            </a:pPr>
            <a:r>
              <a:rPr lang="en-US" dirty="0" smtClean="0"/>
              <a:t>Using the ‘$’ operand.</a:t>
            </a:r>
          </a:p>
          <a:p>
            <a:pPr marL="0" indent="0">
              <a:buNone/>
            </a:pPr>
            <a:endParaRPr lang="en-US" dirty="0"/>
          </a:p>
          <a:p>
            <a:pPr marL="0" indent="0">
              <a:buNone/>
            </a:pPr>
            <a:r>
              <a:rPr lang="en-US" dirty="0" smtClean="0"/>
              <a:t>‘$’ means “stop moving”</a:t>
            </a:r>
            <a:endParaRPr lang="en-US" dirty="0"/>
          </a:p>
          <a:p>
            <a:pPr marL="0" indent="0">
              <a:buNone/>
            </a:pPr>
            <a:endParaRPr lang="en-US" dirty="0" smtClean="0"/>
          </a:p>
        </p:txBody>
      </p:sp>
      <p:sp>
        <p:nvSpPr>
          <p:cNvPr id="4" name="Title 3"/>
          <p:cNvSpPr>
            <a:spLocks noGrp="1"/>
          </p:cNvSpPr>
          <p:nvPr>
            <p:ph type="title"/>
          </p:nvPr>
        </p:nvSpPr>
        <p:spPr/>
        <p:txBody>
          <a:bodyPr/>
          <a:lstStyle/>
          <a:p>
            <a:r>
              <a:rPr lang="en-US" dirty="0" smtClean="0"/>
              <a:t>Excel Syntax</a:t>
            </a:r>
            <a:endParaRPr lang="en-US" dirty="0"/>
          </a:p>
        </p:txBody>
      </p:sp>
      <p:pic>
        <p:nvPicPr>
          <p:cNvPr id="2" name="Picture 1"/>
          <p:cNvPicPr>
            <a:picLocks noChangeAspect="1"/>
          </p:cNvPicPr>
          <p:nvPr/>
        </p:nvPicPr>
        <p:blipFill>
          <a:blip r:embed="rId2"/>
          <a:stretch>
            <a:fillRect/>
          </a:stretch>
        </p:blipFill>
        <p:spPr>
          <a:xfrm>
            <a:off x="5761037" y="3954119"/>
            <a:ext cx="5959580" cy="2589213"/>
          </a:xfrm>
          <a:prstGeom prst="rect">
            <a:avLst/>
          </a:prstGeom>
        </p:spPr>
      </p:pic>
    </p:spTree>
    <p:extLst>
      <p:ext uri="{BB962C8B-B14F-4D97-AF65-F5344CB8AC3E}">
        <p14:creationId xmlns:p14="http://schemas.microsoft.com/office/powerpoint/2010/main" val="24812300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1592262"/>
            <a:ext cx="7315203" cy="3657600"/>
          </a:xfrm>
        </p:spPr>
        <p:txBody>
          <a:bodyPr/>
          <a:lstStyle/>
          <a:p>
            <a:r>
              <a:rPr lang="en-US" dirty="0" smtClean="0">
                <a:solidFill>
                  <a:schemeClr val="tx1">
                    <a:lumMod val="75000"/>
                  </a:schemeClr>
                </a:solidFill>
              </a:rPr>
              <a:t>Finding the appropriate data</a:t>
            </a:r>
          </a:p>
          <a:p>
            <a:r>
              <a:rPr lang="en-US" dirty="0" smtClean="0">
                <a:solidFill>
                  <a:schemeClr val="tx1">
                    <a:lumMod val="75000"/>
                  </a:schemeClr>
                </a:solidFill>
              </a:rPr>
              <a:t>Organize / analyze your data</a:t>
            </a:r>
          </a:p>
          <a:p>
            <a:r>
              <a:rPr lang="en-US" dirty="0" smtClean="0">
                <a:solidFill>
                  <a:schemeClr val="tx1">
                    <a:lumMod val="75000"/>
                  </a:schemeClr>
                </a:solidFill>
              </a:rPr>
              <a:t>Basic charting</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  Agenda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62263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7005410" cy="1292662"/>
          </a:xfrm>
        </p:spPr>
        <p:txBody>
          <a:bodyPr/>
          <a:lstStyle/>
          <a:p>
            <a:pPr marL="0" indent="0">
              <a:buNone/>
            </a:pPr>
            <a:r>
              <a:rPr lang="en-US" dirty="0" smtClean="0"/>
              <a:t>Copy-Paste data to swap rows/columns</a:t>
            </a:r>
            <a:endParaRPr lang="en-US" dirty="0"/>
          </a:p>
        </p:txBody>
      </p:sp>
      <p:sp>
        <p:nvSpPr>
          <p:cNvPr id="4" name="Title 3"/>
          <p:cNvSpPr>
            <a:spLocks noGrp="1"/>
          </p:cNvSpPr>
          <p:nvPr>
            <p:ph type="title"/>
          </p:nvPr>
        </p:nvSpPr>
        <p:spPr/>
        <p:txBody>
          <a:bodyPr/>
          <a:lstStyle/>
          <a:p>
            <a:r>
              <a:rPr lang="en-US" dirty="0" smtClean="0"/>
              <a:t>Transposing Data</a:t>
            </a:r>
            <a:endParaRPr lang="en-US" dirty="0"/>
          </a:p>
        </p:txBody>
      </p:sp>
      <p:pic>
        <p:nvPicPr>
          <p:cNvPr id="2" name="Picture 1"/>
          <p:cNvPicPr>
            <a:picLocks noChangeAspect="1"/>
          </p:cNvPicPr>
          <p:nvPr/>
        </p:nvPicPr>
        <p:blipFill>
          <a:blip r:embed="rId2"/>
          <a:stretch>
            <a:fillRect/>
          </a:stretch>
        </p:blipFill>
        <p:spPr>
          <a:xfrm>
            <a:off x="7314885" y="1212849"/>
            <a:ext cx="4814481" cy="2436813"/>
          </a:xfrm>
          <a:prstGeom prst="rect">
            <a:avLst/>
          </a:prstGeom>
        </p:spPr>
      </p:pic>
    </p:spTree>
    <p:extLst>
      <p:ext uri="{BB962C8B-B14F-4D97-AF65-F5344CB8AC3E}">
        <p14:creationId xmlns:p14="http://schemas.microsoft.com/office/powerpoint/2010/main" val="82499450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934199" cy="5232202"/>
          </a:xfrm>
        </p:spPr>
        <p:txBody>
          <a:bodyPr/>
          <a:lstStyle/>
          <a:p>
            <a:pPr marL="0" indent="0">
              <a:buNone/>
            </a:pPr>
            <a:r>
              <a:rPr lang="en-US" dirty="0" smtClean="0"/>
              <a:t>Strip out formulas from cells</a:t>
            </a:r>
          </a:p>
          <a:p>
            <a:pPr marL="0" indent="0">
              <a:buNone/>
            </a:pPr>
            <a:endParaRPr lang="en-US" dirty="0"/>
          </a:p>
          <a:p>
            <a:pPr marL="0" indent="0">
              <a:buNone/>
            </a:pPr>
            <a:r>
              <a:rPr lang="en-US" dirty="0" smtClean="0"/>
              <a:t>Retain only the calculated values</a:t>
            </a:r>
          </a:p>
          <a:p>
            <a:pPr marL="0" indent="0">
              <a:buNone/>
            </a:pPr>
            <a:endParaRPr lang="en-US" dirty="0"/>
          </a:p>
          <a:p>
            <a:pPr marL="0" indent="0">
              <a:buNone/>
            </a:pPr>
            <a:r>
              <a:rPr lang="en-US" dirty="0" smtClean="0"/>
              <a:t>Valuable for moving data from sheet to sheet</a:t>
            </a:r>
          </a:p>
          <a:p>
            <a:endParaRPr lang="en-US" dirty="0"/>
          </a:p>
        </p:txBody>
      </p:sp>
      <p:sp>
        <p:nvSpPr>
          <p:cNvPr id="4" name="Title 3"/>
          <p:cNvSpPr>
            <a:spLocks noGrp="1"/>
          </p:cNvSpPr>
          <p:nvPr>
            <p:ph type="title"/>
          </p:nvPr>
        </p:nvSpPr>
        <p:spPr/>
        <p:txBody>
          <a:bodyPr/>
          <a:lstStyle/>
          <a:p>
            <a:r>
              <a:rPr lang="en-US" dirty="0" smtClean="0"/>
              <a:t>Copying Values </a:t>
            </a:r>
            <a:br>
              <a:rPr lang="en-US" dirty="0" smtClean="0"/>
            </a:br>
            <a:endParaRPr lang="en-US" dirty="0"/>
          </a:p>
        </p:txBody>
      </p:sp>
      <p:pic>
        <p:nvPicPr>
          <p:cNvPr id="2" name="Picture 1"/>
          <p:cNvPicPr>
            <a:picLocks noChangeAspect="1"/>
          </p:cNvPicPr>
          <p:nvPr/>
        </p:nvPicPr>
        <p:blipFill>
          <a:blip r:embed="rId2"/>
          <a:stretch>
            <a:fillRect/>
          </a:stretch>
        </p:blipFill>
        <p:spPr>
          <a:xfrm>
            <a:off x="7303521" y="1212848"/>
            <a:ext cx="4825845" cy="2436813"/>
          </a:xfrm>
          <a:prstGeom prst="rect">
            <a:avLst/>
          </a:prstGeom>
        </p:spPr>
      </p:pic>
    </p:spTree>
    <p:extLst>
      <p:ext uri="{BB962C8B-B14F-4D97-AF65-F5344CB8AC3E}">
        <p14:creationId xmlns:p14="http://schemas.microsoft.com/office/powerpoint/2010/main" val="259373837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pPr marL="0" indent="0">
              <a:buNone/>
            </a:pPr>
            <a:r>
              <a:rPr lang="en-US" dirty="0" smtClean="0"/>
              <a:t>Select a column</a:t>
            </a:r>
          </a:p>
          <a:p>
            <a:pPr marL="0" indent="0">
              <a:buNone/>
            </a:pPr>
            <a:endParaRPr lang="en-US" dirty="0" smtClean="0"/>
          </a:p>
          <a:p>
            <a:pPr marL="0" indent="0">
              <a:buNone/>
            </a:pPr>
            <a:r>
              <a:rPr lang="en-US" dirty="0" smtClean="0"/>
              <a:t>“Sort &amp; Filter”</a:t>
            </a:r>
          </a:p>
          <a:p>
            <a:pPr marL="0" indent="0">
              <a:buNone/>
            </a:pPr>
            <a:endParaRPr lang="en-US" dirty="0" smtClean="0"/>
          </a:p>
          <a:p>
            <a:pPr marL="0" indent="0">
              <a:buNone/>
            </a:pPr>
            <a:r>
              <a:rPr lang="en-US" dirty="0" smtClean="0"/>
              <a:t>Always “expand selection”</a:t>
            </a:r>
          </a:p>
        </p:txBody>
      </p:sp>
      <p:sp>
        <p:nvSpPr>
          <p:cNvPr id="4" name="Title 3"/>
          <p:cNvSpPr>
            <a:spLocks noGrp="1"/>
          </p:cNvSpPr>
          <p:nvPr>
            <p:ph type="title"/>
          </p:nvPr>
        </p:nvSpPr>
        <p:spPr/>
        <p:txBody>
          <a:bodyPr/>
          <a:lstStyle/>
          <a:p>
            <a:r>
              <a:rPr lang="en-US" dirty="0" smtClean="0"/>
              <a:t>Sorting in Excel</a:t>
            </a:r>
            <a:br>
              <a:rPr lang="en-US" dirty="0" smtClean="0"/>
            </a:br>
            <a:endParaRPr lang="en-US" dirty="0"/>
          </a:p>
        </p:txBody>
      </p:sp>
      <p:pic>
        <p:nvPicPr>
          <p:cNvPr id="2" name="Picture 1"/>
          <p:cNvPicPr>
            <a:picLocks noChangeAspect="1"/>
          </p:cNvPicPr>
          <p:nvPr/>
        </p:nvPicPr>
        <p:blipFill>
          <a:blip r:embed="rId2"/>
          <a:stretch>
            <a:fillRect/>
          </a:stretch>
        </p:blipFill>
        <p:spPr>
          <a:xfrm>
            <a:off x="9037637" y="1212849"/>
            <a:ext cx="2800439" cy="3395404"/>
          </a:xfrm>
          <a:prstGeom prst="rect">
            <a:avLst/>
          </a:prstGeom>
        </p:spPr>
      </p:pic>
    </p:spTree>
    <p:extLst>
      <p:ext uri="{BB962C8B-B14F-4D97-AF65-F5344CB8AC3E}">
        <p14:creationId xmlns:p14="http://schemas.microsoft.com/office/powerpoint/2010/main" val="230283976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855634" cy="1292662"/>
          </a:xfrm>
        </p:spPr>
        <p:txBody>
          <a:bodyPr/>
          <a:lstStyle/>
          <a:p>
            <a:pPr marL="0" indent="0">
              <a:buNone/>
            </a:pPr>
            <a:r>
              <a:rPr lang="en-US" dirty="0" smtClean="0"/>
              <a:t>Highlight cells with certain data</a:t>
            </a:r>
          </a:p>
        </p:txBody>
      </p:sp>
      <p:sp>
        <p:nvSpPr>
          <p:cNvPr id="4" name="Title 3"/>
          <p:cNvSpPr>
            <a:spLocks noGrp="1"/>
          </p:cNvSpPr>
          <p:nvPr>
            <p:ph type="title"/>
          </p:nvPr>
        </p:nvSpPr>
        <p:spPr/>
        <p:txBody>
          <a:bodyPr/>
          <a:lstStyle/>
          <a:p>
            <a:r>
              <a:rPr lang="en-US" dirty="0" smtClean="0"/>
              <a:t>Conditional Investigation</a:t>
            </a:r>
            <a:br>
              <a:rPr lang="en-US" dirty="0" smtClean="0"/>
            </a:br>
            <a:endParaRPr lang="en-US" dirty="0"/>
          </a:p>
        </p:txBody>
      </p:sp>
      <p:pic>
        <p:nvPicPr>
          <p:cNvPr id="2" name="Picture 1"/>
          <p:cNvPicPr>
            <a:picLocks noChangeAspect="1"/>
          </p:cNvPicPr>
          <p:nvPr/>
        </p:nvPicPr>
        <p:blipFill>
          <a:blip r:embed="rId2"/>
          <a:stretch>
            <a:fillRect/>
          </a:stretch>
        </p:blipFill>
        <p:spPr>
          <a:xfrm>
            <a:off x="7132637" y="1212849"/>
            <a:ext cx="5029201" cy="5301541"/>
          </a:xfrm>
          <a:prstGeom prst="rect">
            <a:avLst/>
          </a:prstGeom>
        </p:spPr>
      </p:pic>
    </p:spTree>
    <p:extLst>
      <p:ext uri="{BB962C8B-B14F-4D97-AF65-F5344CB8AC3E}">
        <p14:creationId xmlns:p14="http://schemas.microsoft.com/office/powerpoint/2010/main" val="4367667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6855634" cy="738664"/>
          </a:xfrm>
        </p:spPr>
        <p:txBody>
          <a:bodyPr/>
          <a:lstStyle/>
          <a:p>
            <a:pPr marL="0" indent="0">
              <a:buNone/>
            </a:pPr>
            <a:r>
              <a:rPr lang="en-US" dirty="0" smtClean="0"/>
              <a:t>Using Color Scales</a:t>
            </a:r>
          </a:p>
        </p:txBody>
      </p:sp>
      <p:sp>
        <p:nvSpPr>
          <p:cNvPr id="4" name="Title 3"/>
          <p:cNvSpPr>
            <a:spLocks noGrp="1"/>
          </p:cNvSpPr>
          <p:nvPr>
            <p:ph type="title"/>
          </p:nvPr>
        </p:nvSpPr>
        <p:spPr/>
        <p:txBody>
          <a:bodyPr/>
          <a:lstStyle/>
          <a:p>
            <a:r>
              <a:rPr lang="en-US" dirty="0" smtClean="0"/>
              <a:t>Conditional Investigation</a:t>
            </a:r>
            <a:br>
              <a:rPr lang="en-US" dirty="0" smtClean="0"/>
            </a:br>
            <a:endParaRPr lang="en-US" dirty="0"/>
          </a:p>
        </p:txBody>
      </p:sp>
      <p:pic>
        <p:nvPicPr>
          <p:cNvPr id="6" name="Picture 5"/>
          <p:cNvPicPr>
            <a:picLocks noChangeAspect="1"/>
          </p:cNvPicPr>
          <p:nvPr/>
        </p:nvPicPr>
        <p:blipFill>
          <a:blip r:embed="rId2"/>
          <a:stretch>
            <a:fillRect/>
          </a:stretch>
        </p:blipFill>
        <p:spPr>
          <a:xfrm>
            <a:off x="6370637" y="1212849"/>
            <a:ext cx="5512126" cy="4876800"/>
          </a:xfrm>
          <a:prstGeom prst="rect">
            <a:avLst/>
          </a:prstGeom>
        </p:spPr>
      </p:pic>
    </p:spTree>
    <p:extLst>
      <p:ext uri="{BB962C8B-B14F-4D97-AF65-F5344CB8AC3E}">
        <p14:creationId xmlns:p14="http://schemas.microsoft.com/office/powerpoint/2010/main" val="18347991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basic charting</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21919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5994809" cy="4555093"/>
          </a:xfrm>
        </p:spPr>
        <p:txBody>
          <a:bodyPr/>
          <a:lstStyle/>
          <a:p>
            <a:pPr marL="0" indent="0">
              <a:buNone/>
            </a:pPr>
            <a:r>
              <a:rPr lang="en-US" dirty="0" smtClean="0"/>
              <a:t>Frequent starting point for a data visualization</a:t>
            </a:r>
          </a:p>
          <a:p>
            <a:pPr marL="0" indent="0">
              <a:buNone/>
            </a:pPr>
            <a:endParaRPr lang="en-US" dirty="0"/>
          </a:p>
          <a:p>
            <a:pPr marL="0" indent="0">
              <a:buNone/>
            </a:pPr>
            <a:r>
              <a:rPr lang="en-US" dirty="0" smtClean="0"/>
              <a:t>Good for data exploration</a:t>
            </a:r>
          </a:p>
          <a:p>
            <a:pPr marL="0" indent="0">
              <a:buNone/>
            </a:pPr>
            <a:endParaRPr lang="en-US" dirty="0" smtClean="0"/>
          </a:p>
          <a:p>
            <a:pPr marL="0" indent="0">
              <a:buNone/>
            </a:pPr>
            <a:r>
              <a:rPr lang="en-US" dirty="0" smtClean="0"/>
              <a:t>Different styles reveal different stories</a:t>
            </a:r>
            <a:endParaRPr lang="en-US" dirty="0"/>
          </a:p>
        </p:txBody>
      </p:sp>
      <p:sp>
        <p:nvSpPr>
          <p:cNvPr id="4" name="Title 3"/>
          <p:cNvSpPr>
            <a:spLocks noGrp="1"/>
          </p:cNvSpPr>
          <p:nvPr>
            <p:ph type="title"/>
          </p:nvPr>
        </p:nvSpPr>
        <p:spPr/>
        <p:txBody>
          <a:bodyPr/>
          <a:lstStyle/>
          <a:p>
            <a:r>
              <a:rPr lang="en-US" dirty="0" smtClean="0"/>
              <a:t>Simple Excel charting </a:t>
            </a:r>
            <a:endParaRPr lang="en-US" dirty="0"/>
          </a:p>
        </p:txBody>
      </p:sp>
      <p:pic>
        <p:nvPicPr>
          <p:cNvPr id="2" name="Picture 1"/>
          <p:cNvPicPr>
            <a:picLocks noChangeAspect="1"/>
          </p:cNvPicPr>
          <p:nvPr/>
        </p:nvPicPr>
        <p:blipFill>
          <a:blip r:embed="rId2"/>
          <a:stretch>
            <a:fillRect/>
          </a:stretch>
        </p:blipFill>
        <p:spPr>
          <a:xfrm>
            <a:off x="6269447" y="1212849"/>
            <a:ext cx="5909673" cy="2360613"/>
          </a:xfrm>
          <a:prstGeom prst="rect">
            <a:avLst/>
          </a:prstGeom>
        </p:spPr>
      </p:pic>
    </p:spTree>
    <p:extLst>
      <p:ext uri="{BB962C8B-B14F-4D97-AF65-F5344CB8AC3E}">
        <p14:creationId xmlns:p14="http://schemas.microsoft.com/office/powerpoint/2010/main" val="426579817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642419" cy="1292662"/>
          </a:xfrm>
        </p:spPr>
        <p:txBody>
          <a:bodyPr/>
          <a:lstStyle/>
          <a:p>
            <a:pPr marL="0" indent="0">
              <a:buNone/>
            </a:pPr>
            <a:r>
              <a:rPr lang="en-US" dirty="0" smtClean="0"/>
              <a:t>Height or length to show scale</a:t>
            </a:r>
            <a:endParaRPr lang="en-US" dirty="0" smtClean="0"/>
          </a:p>
        </p:txBody>
      </p:sp>
      <p:sp>
        <p:nvSpPr>
          <p:cNvPr id="4" name="Title 3"/>
          <p:cNvSpPr>
            <a:spLocks noGrp="1"/>
          </p:cNvSpPr>
          <p:nvPr>
            <p:ph type="title"/>
          </p:nvPr>
        </p:nvSpPr>
        <p:spPr/>
        <p:txBody>
          <a:bodyPr/>
          <a:lstStyle/>
          <a:p>
            <a:r>
              <a:rPr lang="en-US" dirty="0" smtClean="0"/>
              <a:t>Simple bar chart</a:t>
            </a:r>
            <a:endParaRPr lang="en-US" dirty="0"/>
          </a:p>
        </p:txBody>
      </p:sp>
      <p:pic>
        <p:nvPicPr>
          <p:cNvPr id="3" name="Picture 2"/>
          <p:cNvPicPr>
            <a:picLocks noChangeAspect="1"/>
          </p:cNvPicPr>
          <p:nvPr/>
        </p:nvPicPr>
        <p:blipFill>
          <a:blip r:embed="rId2"/>
          <a:stretch>
            <a:fillRect/>
          </a:stretch>
        </p:blipFill>
        <p:spPr>
          <a:xfrm>
            <a:off x="4770437" y="2278062"/>
            <a:ext cx="7029723" cy="3960813"/>
          </a:xfrm>
          <a:prstGeom prst="rect">
            <a:avLst/>
          </a:prstGeom>
        </p:spPr>
      </p:pic>
    </p:spTree>
    <p:extLst>
      <p:ext uri="{BB962C8B-B14F-4D97-AF65-F5344CB8AC3E}">
        <p14:creationId xmlns:p14="http://schemas.microsoft.com/office/powerpoint/2010/main" val="159146907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642419" cy="3323987"/>
          </a:xfrm>
        </p:spPr>
        <p:txBody>
          <a:bodyPr/>
          <a:lstStyle/>
          <a:p>
            <a:pPr marL="0" indent="0">
              <a:buNone/>
            </a:pPr>
            <a:r>
              <a:rPr lang="en-US" dirty="0" smtClean="0"/>
              <a:t>Values stack on</a:t>
            </a:r>
          </a:p>
          <a:p>
            <a:pPr marL="0" indent="0">
              <a:buNone/>
            </a:pPr>
            <a:r>
              <a:rPr lang="en-US" dirty="0" smtClean="0"/>
              <a:t>each other</a:t>
            </a:r>
          </a:p>
          <a:p>
            <a:pPr marL="0" indent="0">
              <a:buNone/>
            </a:pPr>
            <a:endParaRPr lang="en-US" dirty="0"/>
          </a:p>
          <a:p>
            <a:pPr marL="0" indent="0">
              <a:buNone/>
            </a:pPr>
            <a:r>
              <a:rPr lang="en-US" dirty="0" smtClean="0"/>
              <a:t>Used to show all parts of a sum</a:t>
            </a:r>
          </a:p>
        </p:txBody>
      </p:sp>
      <p:sp>
        <p:nvSpPr>
          <p:cNvPr id="4" name="Title 3"/>
          <p:cNvSpPr>
            <a:spLocks noGrp="1"/>
          </p:cNvSpPr>
          <p:nvPr>
            <p:ph type="title"/>
          </p:nvPr>
        </p:nvSpPr>
        <p:spPr/>
        <p:txBody>
          <a:bodyPr/>
          <a:lstStyle/>
          <a:p>
            <a:r>
              <a:rPr lang="en-US" dirty="0" smtClean="0"/>
              <a:t>Additive charts</a:t>
            </a:r>
            <a:endParaRPr lang="en-US" dirty="0"/>
          </a:p>
        </p:txBody>
      </p:sp>
      <p:pic>
        <p:nvPicPr>
          <p:cNvPr id="2" name="Picture 1"/>
          <p:cNvPicPr>
            <a:picLocks noChangeAspect="1"/>
          </p:cNvPicPr>
          <p:nvPr/>
        </p:nvPicPr>
        <p:blipFill>
          <a:blip r:embed="rId2"/>
          <a:stretch>
            <a:fillRect/>
          </a:stretch>
        </p:blipFill>
        <p:spPr>
          <a:xfrm>
            <a:off x="4615624" y="1439862"/>
            <a:ext cx="7820851" cy="4305227"/>
          </a:xfrm>
          <a:prstGeom prst="rect">
            <a:avLst/>
          </a:prstGeom>
        </p:spPr>
      </p:pic>
    </p:spTree>
    <p:extLst>
      <p:ext uri="{BB962C8B-B14F-4D97-AF65-F5344CB8AC3E}">
        <p14:creationId xmlns:p14="http://schemas.microsoft.com/office/powerpoint/2010/main" val="160949263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642419" cy="3200876"/>
          </a:xfrm>
        </p:spPr>
        <p:txBody>
          <a:bodyPr/>
          <a:lstStyle/>
          <a:p>
            <a:pPr marL="0" indent="0">
              <a:buNone/>
            </a:pPr>
            <a:r>
              <a:rPr lang="en-US" dirty="0" smtClean="0"/>
              <a:t>Simple and clean</a:t>
            </a:r>
          </a:p>
          <a:p>
            <a:pPr marL="0" indent="0">
              <a:buNone/>
            </a:pPr>
            <a:endParaRPr lang="en-US" dirty="0"/>
          </a:p>
          <a:p>
            <a:pPr marL="0" indent="0">
              <a:buNone/>
            </a:pPr>
            <a:r>
              <a:rPr lang="en-US" dirty="0" smtClean="0"/>
              <a:t>Excellent for indicating trend lines in data</a:t>
            </a:r>
          </a:p>
        </p:txBody>
      </p:sp>
      <p:sp>
        <p:nvSpPr>
          <p:cNvPr id="4" name="Title 3"/>
          <p:cNvSpPr>
            <a:spLocks noGrp="1"/>
          </p:cNvSpPr>
          <p:nvPr>
            <p:ph type="title"/>
          </p:nvPr>
        </p:nvSpPr>
        <p:spPr/>
        <p:txBody>
          <a:bodyPr/>
          <a:lstStyle/>
          <a:p>
            <a:r>
              <a:rPr lang="en-US" dirty="0" smtClean="0"/>
              <a:t>Line Charts</a:t>
            </a:r>
            <a:endParaRPr lang="en-US" dirty="0"/>
          </a:p>
        </p:txBody>
      </p:sp>
      <p:pic>
        <p:nvPicPr>
          <p:cNvPr id="2" name="Picture 1"/>
          <p:cNvPicPr>
            <a:picLocks noChangeAspect="1"/>
          </p:cNvPicPr>
          <p:nvPr/>
        </p:nvPicPr>
        <p:blipFill>
          <a:blip r:embed="rId2"/>
          <a:stretch>
            <a:fillRect/>
          </a:stretch>
        </p:blipFill>
        <p:spPr>
          <a:xfrm>
            <a:off x="4618037" y="1439862"/>
            <a:ext cx="7387104" cy="4191000"/>
          </a:xfrm>
          <a:prstGeom prst="rect">
            <a:avLst/>
          </a:prstGeom>
        </p:spPr>
      </p:pic>
    </p:spTree>
    <p:extLst>
      <p:ext uri="{BB962C8B-B14F-4D97-AF65-F5344CB8AC3E}">
        <p14:creationId xmlns:p14="http://schemas.microsoft.com/office/powerpoint/2010/main" val="8777533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1592262"/>
            <a:ext cx="7315203" cy="3657600"/>
          </a:xfrm>
        </p:spPr>
        <p:txBody>
          <a:bodyPr/>
          <a:lstStyle/>
          <a:p>
            <a:r>
              <a:rPr lang="en-US" dirty="0" smtClean="0">
                <a:solidFill>
                  <a:schemeClr val="tx1">
                    <a:lumMod val="75000"/>
                  </a:schemeClr>
                </a:solidFill>
              </a:rPr>
              <a:t>Excel is your new best friend</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  Agenda</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92999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4597631" cy="4555093"/>
          </a:xfrm>
        </p:spPr>
        <p:txBody>
          <a:bodyPr/>
          <a:lstStyle/>
          <a:p>
            <a:pPr marL="0" indent="0">
              <a:buNone/>
            </a:pPr>
            <a:r>
              <a:rPr lang="en-US" dirty="0" smtClean="0"/>
              <a:t>Show parts of a whole</a:t>
            </a:r>
          </a:p>
          <a:p>
            <a:pPr marL="0" indent="0">
              <a:buNone/>
            </a:pPr>
            <a:endParaRPr lang="en-US" dirty="0"/>
          </a:p>
          <a:p>
            <a:pPr marL="0" indent="0">
              <a:buNone/>
            </a:pPr>
            <a:r>
              <a:rPr lang="en-US" dirty="0" smtClean="0"/>
              <a:t>Keep it to very few parts</a:t>
            </a:r>
          </a:p>
          <a:p>
            <a:pPr marL="0" indent="0">
              <a:buNone/>
            </a:pPr>
            <a:endParaRPr lang="en-US" dirty="0"/>
          </a:p>
          <a:p>
            <a:pPr marL="0" indent="0">
              <a:buNone/>
            </a:pPr>
            <a:r>
              <a:rPr lang="en-US" dirty="0" smtClean="0"/>
              <a:t>Often despised</a:t>
            </a:r>
            <a:endParaRPr lang="en-US" dirty="0"/>
          </a:p>
        </p:txBody>
      </p:sp>
      <p:sp>
        <p:nvSpPr>
          <p:cNvPr id="4" name="Title 3"/>
          <p:cNvSpPr>
            <a:spLocks noGrp="1"/>
          </p:cNvSpPr>
          <p:nvPr>
            <p:ph type="title"/>
          </p:nvPr>
        </p:nvSpPr>
        <p:spPr/>
        <p:txBody>
          <a:bodyPr/>
          <a:lstStyle/>
          <a:p>
            <a:r>
              <a:rPr lang="en-US" dirty="0" smtClean="0"/>
              <a:t>Pie Charts</a:t>
            </a:r>
            <a:endParaRPr lang="en-US" dirty="0"/>
          </a:p>
        </p:txBody>
      </p:sp>
      <p:pic>
        <p:nvPicPr>
          <p:cNvPr id="2" name="Picture 1"/>
          <p:cNvPicPr>
            <a:picLocks noChangeAspect="1"/>
          </p:cNvPicPr>
          <p:nvPr/>
        </p:nvPicPr>
        <p:blipFill>
          <a:blip r:embed="rId2"/>
          <a:stretch>
            <a:fillRect/>
          </a:stretch>
        </p:blipFill>
        <p:spPr>
          <a:xfrm>
            <a:off x="4875115" y="1212848"/>
            <a:ext cx="7286242" cy="4799013"/>
          </a:xfrm>
          <a:prstGeom prst="rect">
            <a:avLst/>
          </a:prstGeom>
        </p:spPr>
      </p:pic>
    </p:spTree>
    <p:extLst>
      <p:ext uri="{BB962C8B-B14F-4D97-AF65-F5344CB8AC3E}">
        <p14:creationId xmlns:p14="http://schemas.microsoft.com/office/powerpoint/2010/main" val="315663314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Placeholder 4"/>
              <p:cNvSpPr>
                <a:spLocks noGrp="1"/>
              </p:cNvSpPr>
              <p:nvPr>
                <p:ph type="body" sz="quarter" idx="10"/>
              </p:nvPr>
            </p:nvSpPr>
            <p:spPr>
              <a:xfrm>
                <a:off x="274638" y="1212850"/>
                <a:ext cx="5562599" cy="5109091"/>
              </a:xfrm>
            </p:spPr>
            <p:txBody>
              <a:bodyPr/>
              <a:lstStyle/>
              <a:p>
                <a:pPr marL="0" indent="0">
                  <a:buNone/>
                </a:pPr>
                <a:r>
                  <a:rPr lang="en-US" dirty="0" smtClean="0"/>
                  <a:t>Looking for correlation in corresponding values</a:t>
                </a:r>
              </a:p>
              <a:p>
                <a:pPr marL="0" indent="0">
                  <a:buNone/>
                </a:pPr>
                <a:endParaRPr lang="en-US" dirty="0"/>
              </a:p>
              <a:p>
                <a:pPr marL="0" indent="0">
                  <a:buNone/>
                </a:pPr>
                <a:r>
                  <a:rPr lang="en-US" dirty="0" smtClean="0"/>
                  <a:t>Right-click to add a “trend line”</a:t>
                </a:r>
              </a:p>
              <a:p>
                <a:pPr marL="0" indent="0">
                  <a:buNone/>
                </a:pPr>
                <a:endParaRPr lang="en-US" dirty="0"/>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i="1" smtClean="0">
                            <a:latin typeface="Cambria Math" panose="02040503050406030204" pitchFamily="18" charset="0"/>
                          </a:rPr>
                          <m:t>2</m:t>
                        </m:r>
                      </m:sup>
                    </m:sSup>
                  </m:oMath>
                </a14:m>
                <a:r>
                  <a:rPr lang="en-US" dirty="0" smtClean="0"/>
                  <a:t> is the coefficient </a:t>
                </a:r>
                <a:r>
                  <a:rPr lang="en-US" smtClean="0"/>
                  <a:t>of determination</a:t>
                </a:r>
                <a:endParaRPr lang="en-US" dirty="0"/>
              </a:p>
            </p:txBody>
          </p:sp>
        </mc:Choice>
        <mc:Fallback xmlns="">
          <p:sp>
            <p:nvSpPr>
              <p:cNvPr id="5" name="Text Placeholder 4"/>
              <p:cNvSpPr>
                <a:spLocks noGrp="1" noRot="1" noChangeAspect="1" noMove="1" noResize="1" noEditPoints="1" noAdjustHandles="1" noChangeArrowheads="1" noChangeShapeType="1" noTextEdit="1"/>
              </p:cNvSpPr>
              <p:nvPr>
                <p:ph type="body" sz="quarter" idx="10"/>
              </p:nvPr>
            </p:nvSpPr>
            <p:spPr>
              <a:xfrm>
                <a:off x="274638" y="1212850"/>
                <a:ext cx="5562599" cy="5109091"/>
              </a:xfrm>
              <a:blipFill rotWithShape="0">
                <a:blip r:embed="rId2"/>
                <a:stretch>
                  <a:fillRect/>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en-US" dirty="0" smtClean="0"/>
              <a:t>Multi Variate Charts</a:t>
            </a:r>
            <a:endParaRPr lang="en-US" dirty="0"/>
          </a:p>
        </p:txBody>
      </p:sp>
      <p:pic>
        <p:nvPicPr>
          <p:cNvPr id="2" name="Picture 1"/>
          <p:cNvPicPr>
            <a:picLocks noChangeAspect="1"/>
          </p:cNvPicPr>
          <p:nvPr/>
        </p:nvPicPr>
        <p:blipFill>
          <a:blip r:embed="rId3"/>
          <a:stretch>
            <a:fillRect/>
          </a:stretch>
        </p:blipFill>
        <p:spPr>
          <a:xfrm>
            <a:off x="5837237" y="2354262"/>
            <a:ext cx="6238157" cy="3962400"/>
          </a:xfrm>
          <a:prstGeom prst="rect">
            <a:avLst/>
          </a:prstGeom>
        </p:spPr>
      </p:pic>
    </p:spTree>
    <p:extLst>
      <p:ext uri="{BB962C8B-B14F-4D97-AF65-F5344CB8AC3E}">
        <p14:creationId xmlns:p14="http://schemas.microsoft.com/office/powerpoint/2010/main" val="151835167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2049462"/>
            <a:ext cx="7315203" cy="2819400"/>
          </a:xfrm>
        </p:spPr>
        <p:txBody>
          <a:bodyPr/>
          <a:lstStyle/>
          <a:p>
            <a:r>
              <a:rPr lang="en-US" dirty="0" smtClean="0">
                <a:solidFill>
                  <a:schemeClr val="tx1">
                    <a:lumMod val="75000"/>
                  </a:schemeClr>
                </a:solidFill>
              </a:rPr>
              <a:t>Pull jobs data from BLS</a:t>
            </a:r>
          </a:p>
          <a:p>
            <a:r>
              <a:rPr lang="en-US" dirty="0" smtClean="0">
                <a:solidFill>
                  <a:schemeClr val="tx1">
                    <a:lumMod val="75000"/>
                  </a:schemeClr>
                </a:solidFill>
              </a:rPr>
              <a:t>Organize multi-sheet data set</a:t>
            </a:r>
          </a:p>
          <a:p>
            <a:r>
              <a:rPr lang="en-US" dirty="0" smtClean="0">
                <a:solidFill>
                  <a:schemeClr val="tx1">
                    <a:lumMod val="75000"/>
                  </a:schemeClr>
                </a:solidFill>
              </a:rPr>
              <a:t>Visualize within Excel</a:t>
            </a:r>
          </a:p>
          <a:p>
            <a:r>
              <a:rPr lang="en-US" dirty="0" smtClean="0">
                <a:solidFill>
                  <a:schemeClr val="tx1">
                    <a:lumMod val="75000"/>
                  </a:schemeClr>
                </a:solidFill>
              </a:rPr>
              <a:t>Relative vs. Absolute differences</a:t>
            </a:r>
          </a:p>
        </p:txBody>
      </p:sp>
      <p:sp>
        <p:nvSpPr>
          <p:cNvPr id="5" name="Title 4"/>
          <p:cNvSpPr>
            <a:spLocks noGrp="1"/>
          </p:cNvSpPr>
          <p:nvPr>
            <p:ph type="ctrTitle"/>
          </p:nvPr>
        </p:nvSpPr>
        <p:spPr/>
        <p:txBody>
          <a:bodyPr/>
          <a:lstStyle/>
          <a:p>
            <a:r>
              <a:rPr lang="en-US" dirty="0" smtClean="0"/>
              <a:t>Lab 2</a:t>
            </a:r>
            <a:endParaRPr lang="en-US" dirty="0"/>
          </a:p>
        </p:txBody>
      </p:sp>
    </p:spTree>
    <p:extLst>
      <p:ext uri="{BB962C8B-B14F-4D97-AF65-F5344CB8AC3E}">
        <p14:creationId xmlns:p14="http://schemas.microsoft.com/office/powerpoint/2010/main" val="293028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846638" y="1135062"/>
            <a:ext cx="7315203" cy="5715000"/>
          </a:xfrm>
        </p:spPr>
        <p:txBody>
          <a:bodyPr/>
          <a:lstStyle/>
          <a:p>
            <a:endParaRPr lang="en-US" dirty="0" smtClean="0">
              <a:hlinkClick r:id="rId2"/>
            </a:endParaRPr>
          </a:p>
          <a:p>
            <a:endParaRPr lang="en-US" dirty="0" smtClean="0"/>
          </a:p>
          <a:p>
            <a:endParaRPr lang="en-US" dirty="0"/>
          </a:p>
          <a:p>
            <a:r>
              <a:rPr lang="en-US" dirty="0" smtClean="0"/>
              <a:t>Complete downloadable files</a:t>
            </a:r>
          </a:p>
          <a:p>
            <a:endParaRPr lang="en-US" dirty="0" smtClean="0"/>
          </a:p>
          <a:p>
            <a:r>
              <a:rPr lang="en-US" dirty="0"/>
              <a:t>Usually in Comma </a:t>
            </a:r>
            <a:r>
              <a:rPr lang="en-US" dirty="0" smtClean="0"/>
              <a:t>Separated </a:t>
            </a:r>
            <a:r>
              <a:rPr lang="en-US" dirty="0"/>
              <a:t>Value (csv) </a:t>
            </a:r>
            <a:r>
              <a:rPr lang="en-US" dirty="0" smtClean="0"/>
              <a:t>format or Excel files</a:t>
            </a:r>
          </a:p>
          <a:p>
            <a:endParaRPr lang="en-US" dirty="0"/>
          </a:p>
          <a:p>
            <a:r>
              <a:rPr lang="en-US" dirty="0" smtClean="0"/>
              <a:t>Specific data, limited to a </a:t>
            </a:r>
            <a:r>
              <a:rPr lang="en-US" dirty="0" smtClean="0"/>
              <a:t>topic</a:t>
            </a:r>
          </a:p>
          <a:p>
            <a:r>
              <a:rPr lang="en-US" dirty="0" smtClean="0"/>
              <a:t>Talk about Pew, </a:t>
            </a:r>
            <a:endParaRPr lang="en-US" dirty="0">
              <a:hlinkClick r:id="rId2"/>
            </a:endParaRPr>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Static Data Sets</a:t>
            </a:r>
            <a:endParaRPr lang="en-US" dirty="0"/>
          </a:p>
        </p:txBody>
      </p:sp>
      <p:pic>
        <p:nvPicPr>
          <p:cNvPr id="1026" name="Picture 2" descr="Bureau of the Fiscal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7" y="1897062"/>
            <a:ext cx="2672858" cy="914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562638" y="3040062"/>
            <a:ext cx="4019757" cy="1111307"/>
          </a:xfrm>
          <a:prstGeom prst="rect">
            <a:avLst/>
          </a:prstGeom>
        </p:spPr>
      </p:pic>
      <p:pic>
        <p:nvPicPr>
          <p:cNvPr id="1028" name="Picture 4" descr="http://upload.wikimedia.org/wikipedia/commons/c/cf/BLS_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38" y="4364148"/>
            <a:ext cx="1688018"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1519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846638" y="1212850"/>
            <a:ext cx="7315203" cy="4494212"/>
          </a:xfrm>
        </p:spPr>
        <p:txBody>
          <a:bodyPr anchor="t"/>
          <a:lstStyle/>
          <a:p>
            <a:r>
              <a:rPr lang="en-US" dirty="0" smtClean="0"/>
              <a:t>Data saved in online databases</a:t>
            </a:r>
          </a:p>
          <a:p>
            <a:endParaRPr lang="en-US" dirty="0" smtClean="0"/>
          </a:p>
          <a:p>
            <a:r>
              <a:rPr lang="en-US" dirty="0" smtClean="0"/>
              <a:t>Accessible through online forms or API calls</a:t>
            </a:r>
          </a:p>
          <a:p>
            <a:endParaRPr lang="en-US" dirty="0"/>
          </a:p>
          <a:p>
            <a:r>
              <a:rPr lang="en-US" dirty="0" smtClean="0"/>
              <a:t>Accessing APIs usually requires some programming </a:t>
            </a:r>
            <a:r>
              <a:rPr lang="en-US" dirty="0" smtClean="0"/>
              <a:t>experience</a:t>
            </a:r>
          </a:p>
          <a:p>
            <a:endParaRPr lang="en-US" dirty="0"/>
          </a:p>
          <a:p>
            <a:endParaRPr lang="en-US" dirty="0" smtClean="0"/>
          </a:p>
          <a:p>
            <a:endParaRPr lang="en-US" dirty="0"/>
          </a:p>
        </p:txBody>
      </p:sp>
      <p:sp>
        <p:nvSpPr>
          <p:cNvPr id="4" name="Title 3"/>
          <p:cNvSpPr>
            <a:spLocks noGrp="1"/>
          </p:cNvSpPr>
          <p:nvPr>
            <p:ph type="title"/>
          </p:nvPr>
        </p:nvSpPr>
        <p:spPr/>
        <p:txBody>
          <a:bodyPr/>
          <a:lstStyle/>
          <a:p>
            <a:r>
              <a:rPr lang="en-US" dirty="0" smtClean="0"/>
              <a:t>Custom Data Sets </a:t>
            </a:r>
            <a:endParaRPr lang="en-US" dirty="0"/>
          </a:p>
        </p:txBody>
      </p:sp>
      <p:pic>
        <p:nvPicPr>
          <p:cNvPr id="2" name="Picture 1"/>
          <p:cNvPicPr>
            <a:picLocks noChangeAspect="1"/>
          </p:cNvPicPr>
          <p:nvPr/>
        </p:nvPicPr>
        <p:blipFill>
          <a:blip r:embed="rId2"/>
          <a:stretch>
            <a:fillRect/>
          </a:stretch>
        </p:blipFill>
        <p:spPr>
          <a:xfrm>
            <a:off x="579437" y="1363662"/>
            <a:ext cx="3683189" cy="641383"/>
          </a:xfrm>
          <a:prstGeom prst="rect">
            <a:avLst/>
          </a:prstGeom>
        </p:spPr>
      </p:pic>
      <p:pic>
        <p:nvPicPr>
          <p:cNvPr id="3" name="Picture 2"/>
          <p:cNvPicPr>
            <a:picLocks noChangeAspect="1"/>
          </p:cNvPicPr>
          <p:nvPr/>
        </p:nvPicPr>
        <p:blipFill>
          <a:blip r:embed="rId3"/>
          <a:stretch>
            <a:fillRect/>
          </a:stretch>
        </p:blipFill>
        <p:spPr>
          <a:xfrm>
            <a:off x="579437" y="2201862"/>
            <a:ext cx="3665912" cy="1371600"/>
          </a:xfrm>
          <a:prstGeom prst="rect">
            <a:avLst/>
          </a:prstGeom>
        </p:spPr>
      </p:pic>
      <p:sp>
        <p:nvSpPr>
          <p:cNvPr id="7" name="AutoShape 2" descr="http://img1.wikia.nocookie.net/__cb20100726111457/logopedia/images/5/51/Twitter_logo.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http://img1.wikia.nocookie.net/__cb20100726111457/logopedia/images/5/51/Twitter_logo.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a:stretch>
            <a:fillRect/>
          </a:stretch>
        </p:blipFill>
        <p:spPr>
          <a:xfrm>
            <a:off x="1505900" y="3907109"/>
            <a:ext cx="3040093" cy="725554"/>
          </a:xfrm>
          <a:prstGeom prst="rect">
            <a:avLst/>
          </a:prstGeom>
        </p:spPr>
      </p:pic>
      <p:pic>
        <p:nvPicPr>
          <p:cNvPr id="12" name="Picture 11"/>
          <p:cNvPicPr>
            <a:picLocks noChangeAspect="1"/>
          </p:cNvPicPr>
          <p:nvPr/>
        </p:nvPicPr>
        <p:blipFill>
          <a:blip r:embed="rId5"/>
          <a:stretch>
            <a:fillRect/>
          </a:stretch>
        </p:blipFill>
        <p:spPr>
          <a:xfrm>
            <a:off x="651713" y="3907109"/>
            <a:ext cx="808763" cy="688735"/>
          </a:xfrm>
          <a:prstGeom prst="rect">
            <a:avLst/>
          </a:prstGeom>
        </p:spPr>
      </p:pic>
    </p:spTree>
    <p:extLst>
      <p:ext uri="{BB962C8B-B14F-4D97-AF65-F5344CB8AC3E}">
        <p14:creationId xmlns:p14="http://schemas.microsoft.com/office/powerpoint/2010/main" val="11217241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846638" y="1212850"/>
            <a:ext cx="7315203" cy="4494212"/>
          </a:xfrm>
        </p:spPr>
        <p:txBody>
          <a:bodyPr anchor="t"/>
          <a:lstStyle/>
          <a:p>
            <a:r>
              <a:rPr lang="en-US" dirty="0" smtClean="0"/>
              <a:t>Pew Research</a:t>
            </a:r>
            <a:endParaRPr lang="en-US" dirty="0" smtClean="0"/>
          </a:p>
          <a:p>
            <a:endParaRPr lang="en-US" dirty="0" smtClean="0"/>
          </a:p>
          <a:p>
            <a:r>
              <a:rPr lang="en-US" dirty="0" smtClean="0"/>
              <a:t>Gallup</a:t>
            </a:r>
            <a:endParaRPr lang="en-US" dirty="0" smtClean="0"/>
          </a:p>
          <a:p>
            <a:endParaRPr lang="en-US" dirty="0"/>
          </a:p>
          <a:p>
            <a:r>
              <a:rPr lang="en-US" dirty="0" smtClean="0"/>
              <a:t>US Budget </a:t>
            </a:r>
            <a:r>
              <a:rPr lang="en-US" dirty="0" smtClean="0"/>
              <a:t>Info</a:t>
            </a:r>
            <a:endParaRPr lang="en-US" dirty="0" smtClean="0"/>
          </a:p>
          <a:p>
            <a:endParaRPr lang="en-US" dirty="0"/>
          </a:p>
          <a:p>
            <a:endParaRPr lang="en-US" dirty="0" smtClean="0"/>
          </a:p>
          <a:p>
            <a:endParaRPr lang="en-US" dirty="0"/>
          </a:p>
        </p:txBody>
      </p:sp>
      <p:sp>
        <p:nvSpPr>
          <p:cNvPr id="4" name="Title 3"/>
          <p:cNvSpPr>
            <a:spLocks noGrp="1"/>
          </p:cNvSpPr>
          <p:nvPr>
            <p:ph type="title"/>
          </p:nvPr>
        </p:nvSpPr>
        <p:spPr/>
        <p:txBody>
          <a:bodyPr/>
          <a:lstStyle/>
          <a:p>
            <a:r>
              <a:rPr lang="en-US" dirty="0" smtClean="0"/>
              <a:t>Hand-Built Data</a:t>
            </a:r>
            <a:endParaRPr lang="en-US" dirty="0"/>
          </a:p>
        </p:txBody>
      </p:sp>
      <p:pic>
        <p:nvPicPr>
          <p:cNvPr id="2" name="Picture 1"/>
          <p:cNvPicPr>
            <a:picLocks noChangeAspect="1"/>
          </p:cNvPicPr>
          <p:nvPr/>
        </p:nvPicPr>
        <p:blipFill>
          <a:blip r:embed="rId2"/>
          <a:stretch>
            <a:fillRect/>
          </a:stretch>
        </p:blipFill>
        <p:spPr>
          <a:xfrm>
            <a:off x="579437" y="1363662"/>
            <a:ext cx="3683189" cy="641383"/>
          </a:xfrm>
          <a:prstGeom prst="rect">
            <a:avLst/>
          </a:prstGeom>
        </p:spPr>
      </p:pic>
      <p:pic>
        <p:nvPicPr>
          <p:cNvPr id="3" name="Picture 2"/>
          <p:cNvPicPr>
            <a:picLocks noChangeAspect="1"/>
          </p:cNvPicPr>
          <p:nvPr/>
        </p:nvPicPr>
        <p:blipFill>
          <a:blip r:embed="rId3"/>
          <a:stretch>
            <a:fillRect/>
          </a:stretch>
        </p:blipFill>
        <p:spPr>
          <a:xfrm>
            <a:off x="579437" y="2201862"/>
            <a:ext cx="3665912" cy="1371600"/>
          </a:xfrm>
          <a:prstGeom prst="rect">
            <a:avLst/>
          </a:prstGeom>
        </p:spPr>
      </p:pic>
      <p:sp>
        <p:nvSpPr>
          <p:cNvPr id="7" name="AutoShape 2" descr="http://img1.wikia.nocookie.net/__cb20100726111457/logopedia/images/5/51/Twitter_logo.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http://img1.wikia.nocookie.net/__cb20100726111457/logopedia/images/5/51/Twitter_logo.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a:stretch>
            <a:fillRect/>
          </a:stretch>
        </p:blipFill>
        <p:spPr>
          <a:xfrm>
            <a:off x="1505900" y="3907109"/>
            <a:ext cx="3040093" cy="725554"/>
          </a:xfrm>
          <a:prstGeom prst="rect">
            <a:avLst/>
          </a:prstGeom>
        </p:spPr>
      </p:pic>
      <p:pic>
        <p:nvPicPr>
          <p:cNvPr id="12" name="Picture 11"/>
          <p:cNvPicPr>
            <a:picLocks noChangeAspect="1"/>
          </p:cNvPicPr>
          <p:nvPr/>
        </p:nvPicPr>
        <p:blipFill>
          <a:blip r:embed="rId5"/>
          <a:stretch>
            <a:fillRect/>
          </a:stretch>
        </p:blipFill>
        <p:spPr>
          <a:xfrm>
            <a:off x="651713" y="3907109"/>
            <a:ext cx="808763" cy="688735"/>
          </a:xfrm>
          <a:prstGeom prst="rect">
            <a:avLst/>
          </a:prstGeom>
        </p:spPr>
      </p:pic>
    </p:spTree>
    <p:extLst>
      <p:ext uri="{BB962C8B-B14F-4D97-AF65-F5344CB8AC3E}">
        <p14:creationId xmlns:p14="http://schemas.microsoft.com/office/powerpoint/2010/main" val="39282857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latin typeface="+mn-lt"/>
                <a:ea typeface="Segoe UI Black" panose="020B0A02040204020203" pitchFamily="34" charset="0"/>
                <a:cs typeface="Segoe UI Black" panose="020B0A02040204020203" pitchFamily="34" charset="0"/>
              </a:rPr>
              <a:t>pick a topic for your story</a:t>
            </a:r>
            <a:endParaRPr lang="en-US" dirty="0">
              <a:latin typeface="+mn-lt"/>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67024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179110"/>
          </a:xfrm>
        </p:spPr>
        <p:txBody>
          <a:bodyPr/>
          <a:lstStyle/>
          <a:p>
            <a:pPr marL="0" indent="0">
              <a:lnSpc>
                <a:spcPct val="150000"/>
              </a:lnSpc>
              <a:buNone/>
            </a:pPr>
            <a:r>
              <a:rPr lang="en-US" dirty="0" smtClean="0"/>
              <a:t>Education</a:t>
            </a:r>
          </a:p>
          <a:p>
            <a:pPr marL="0" indent="0">
              <a:lnSpc>
                <a:spcPct val="150000"/>
              </a:lnSpc>
              <a:buNone/>
            </a:pPr>
            <a:r>
              <a:rPr lang="en-US" dirty="0" smtClean="0"/>
              <a:t>Finance</a:t>
            </a:r>
          </a:p>
          <a:p>
            <a:pPr marL="0" indent="0">
              <a:lnSpc>
                <a:spcPct val="150000"/>
              </a:lnSpc>
              <a:buNone/>
            </a:pPr>
            <a:r>
              <a:rPr lang="en-US" dirty="0"/>
              <a:t>Demographics </a:t>
            </a:r>
            <a:endParaRPr lang="en-US" dirty="0" smtClean="0"/>
          </a:p>
          <a:p>
            <a:pPr marL="0" indent="0">
              <a:lnSpc>
                <a:spcPct val="150000"/>
              </a:lnSpc>
              <a:buNone/>
            </a:pPr>
            <a:r>
              <a:rPr lang="en-US" dirty="0" smtClean="0"/>
              <a:t>Polling</a:t>
            </a:r>
          </a:p>
          <a:p>
            <a:pPr marL="0" indent="0">
              <a:lnSpc>
                <a:spcPct val="150000"/>
              </a:lnSpc>
              <a:buNone/>
            </a:pPr>
            <a:r>
              <a:rPr lang="en-US" dirty="0" smtClean="0"/>
              <a:t>Elections</a:t>
            </a:r>
          </a:p>
        </p:txBody>
      </p:sp>
      <p:sp>
        <p:nvSpPr>
          <p:cNvPr id="4" name="Title 3"/>
          <p:cNvSpPr>
            <a:spLocks noGrp="1"/>
          </p:cNvSpPr>
          <p:nvPr>
            <p:ph type="title"/>
          </p:nvPr>
        </p:nvSpPr>
        <p:spPr/>
        <p:txBody>
          <a:bodyPr/>
          <a:lstStyle/>
          <a:p>
            <a:r>
              <a:rPr lang="en-US" dirty="0" smtClean="0"/>
              <a:t>Start With a Topic</a:t>
            </a:r>
            <a:endParaRPr lang="en-US" dirty="0"/>
          </a:p>
        </p:txBody>
      </p:sp>
    </p:spTree>
    <p:extLst>
      <p:ext uri="{BB962C8B-B14F-4D97-AF65-F5344CB8AC3E}">
        <p14:creationId xmlns:p14="http://schemas.microsoft.com/office/powerpoint/2010/main" val="779819329"/>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LIGHT COLOR 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eaker PPT Template Feb12" id="{1F62F72E-3156-4F93-9453-C2255272D65F}" vid="{F8866550-0401-492C-A312-58A8C0666A1D}"/>
    </a:ext>
  </a:extLst>
</a:theme>
</file>

<file path=ppt/theme/theme3.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5D3B3FA9-0122-4B31-B139-E383C37B88C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2015-04-29T00:00:00-07:00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Chris Anderson, Brett Humphrey</External_x0020_Speaker>
    <Session_x0020_Code xmlns="12a172fe-0250-434a-85cf-03b10810c5e5">2-612</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Props1.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12a172fe-0250-434a-85cf-03b10810c5e5"/>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30e9df3-be65-4c73-a93b-d1236ebd677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schemas.microsoft.com/sharepoint/v3"/>
    <ds:schemaRef ds:uri="http://purl.org/dc/terms/"/>
    <ds:schemaRef ds:uri="http://schemas.microsoft.com/office/2006/documentManagement/types"/>
    <ds:schemaRef ds:uri="http://purl.org/dc/dcmitype/"/>
    <ds:schemaRef ds:uri="12a172fe-0250-434a-85cf-03b10810c5e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Build_2015_Template_v02</Template>
  <TotalTime>11024</TotalTime>
  <Words>1814</Words>
  <Application>Microsoft Office PowerPoint</Application>
  <PresentationFormat>Custom</PresentationFormat>
  <Paragraphs>247</Paragraphs>
  <Slides>42</Slides>
  <Notes>11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42</vt:i4>
      </vt:variant>
    </vt:vector>
  </HeadingPairs>
  <TitlesOfParts>
    <vt:vector size="53" baseType="lpstr">
      <vt:lpstr>Arial</vt:lpstr>
      <vt:lpstr>Avenir LT Pro 45 Book</vt:lpstr>
      <vt:lpstr>Cambria Math</vt:lpstr>
      <vt:lpstr>Consolas</vt:lpstr>
      <vt:lpstr>ＭＳ Ｐゴシック</vt:lpstr>
      <vt:lpstr>Segoe UI</vt:lpstr>
      <vt:lpstr>Segoe UI Black</vt:lpstr>
      <vt:lpstr>Segoe UI Light</vt:lpstr>
      <vt:lpstr>5-30629_Build_Template_WHITE</vt:lpstr>
      <vt:lpstr>LIGHT COLOR TEMPLATE</vt:lpstr>
      <vt:lpstr>5-30629_Build_Template_DARK BLUE</vt:lpstr>
      <vt:lpstr>Information Visualization  Session 2: Asking the Question / Analyzing the Data </vt:lpstr>
      <vt:lpstr>  Speaker</vt:lpstr>
      <vt:lpstr>  Agenda</vt:lpstr>
      <vt:lpstr>  Agenda</vt:lpstr>
      <vt:lpstr>Static Data Sets</vt:lpstr>
      <vt:lpstr>Custom Data Sets </vt:lpstr>
      <vt:lpstr>Hand-Built Data</vt:lpstr>
      <vt:lpstr>pick a topic for your story</vt:lpstr>
      <vt:lpstr>Start With a Topic</vt:lpstr>
      <vt:lpstr>Start With the Data You Can Find</vt:lpstr>
      <vt:lpstr>Start With the Data You Can Find</vt:lpstr>
      <vt:lpstr>find the data</vt:lpstr>
      <vt:lpstr>Economic Data</vt:lpstr>
      <vt:lpstr> </vt:lpstr>
      <vt:lpstr>Federal Spending Data</vt:lpstr>
      <vt:lpstr>Employment Data</vt:lpstr>
      <vt:lpstr>Demographics Data</vt:lpstr>
      <vt:lpstr>All the Data</vt:lpstr>
      <vt:lpstr>FRED Data – Excel Add-In</vt:lpstr>
      <vt:lpstr>FRED Data – Excel Add-In</vt:lpstr>
      <vt:lpstr>APIs</vt:lpstr>
      <vt:lpstr>organizing your data</vt:lpstr>
      <vt:lpstr>Organize In Excel</vt:lpstr>
      <vt:lpstr>Calculate an Average</vt:lpstr>
      <vt:lpstr>Calculate “per unit” values</vt:lpstr>
      <vt:lpstr>Calculate “per unit” values</vt:lpstr>
      <vt:lpstr>Rolling Sums / Averages</vt:lpstr>
      <vt:lpstr>Calculating Percentages</vt:lpstr>
      <vt:lpstr>Excel Syntax</vt:lpstr>
      <vt:lpstr>Transposing Data</vt:lpstr>
      <vt:lpstr>Copying Values  </vt:lpstr>
      <vt:lpstr>Sorting in Excel </vt:lpstr>
      <vt:lpstr>Conditional Investigation </vt:lpstr>
      <vt:lpstr>Conditional Investigation </vt:lpstr>
      <vt:lpstr>basic charting</vt:lpstr>
      <vt:lpstr>Simple Excel charting </vt:lpstr>
      <vt:lpstr>Simple bar chart</vt:lpstr>
      <vt:lpstr>Additive charts</vt:lpstr>
      <vt:lpstr>Line Charts</vt:lpstr>
      <vt:lpstr>Pie Charts</vt:lpstr>
      <vt:lpstr>Multi Variate Charts</vt:lpstr>
      <vt:lpstr>Lab 2</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Accessible Universal Windows Apps</dc:title>
  <dc:subject>Build 2015</dc:subject>
  <dc:creator>Brett Humphrey</dc:creator>
  <cp:keywords>Build 2015</cp:keywords>
  <dc:description>Template: Mitchell Derrey, Silver Fox Productions
Formatting: 
Audience Type:</dc:description>
  <cp:lastModifiedBy>Matthias Shapiro</cp:lastModifiedBy>
  <cp:revision>88</cp:revision>
  <dcterms:created xsi:type="dcterms:W3CDTF">2015-04-24T00:11:16Z</dcterms:created>
  <dcterms:modified xsi:type="dcterms:W3CDTF">2015-11-05T18:42:49Z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