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09" r:id="rId5"/>
    <p:sldMasterId id="2147484327" r:id="rId6"/>
  </p:sldMasterIdLst>
  <p:notesMasterIdLst>
    <p:notesMasterId r:id="rId45"/>
  </p:notesMasterIdLst>
  <p:handoutMasterIdLst>
    <p:handoutMasterId r:id="rId46"/>
  </p:handoutMasterIdLst>
  <p:sldIdLst>
    <p:sldId id="258" r:id="rId7"/>
    <p:sldId id="355" r:id="rId8"/>
    <p:sldId id="419" r:id="rId9"/>
    <p:sldId id="402" r:id="rId10"/>
    <p:sldId id="403" r:id="rId11"/>
    <p:sldId id="356" r:id="rId12"/>
    <p:sldId id="399" r:id="rId13"/>
    <p:sldId id="426" r:id="rId14"/>
    <p:sldId id="394" r:id="rId15"/>
    <p:sldId id="404" r:id="rId16"/>
    <p:sldId id="405" r:id="rId17"/>
    <p:sldId id="406" r:id="rId18"/>
    <p:sldId id="407" r:id="rId19"/>
    <p:sldId id="408" r:id="rId20"/>
    <p:sldId id="420" r:id="rId21"/>
    <p:sldId id="409" r:id="rId22"/>
    <p:sldId id="397" r:id="rId23"/>
    <p:sldId id="395" r:id="rId24"/>
    <p:sldId id="398" r:id="rId25"/>
    <p:sldId id="410" r:id="rId26"/>
    <p:sldId id="427" r:id="rId27"/>
    <p:sldId id="428" r:id="rId28"/>
    <p:sldId id="411" r:id="rId29"/>
    <p:sldId id="434" r:id="rId30"/>
    <p:sldId id="425" r:id="rId31"/>
    <p:sldId id="417" r:id="rId32"/>
    <p:sldId id="412" r:id="rId33"/>
    <p:sldId id="414" r:id="rId34"/>
    <p:sldId id="415" r:id="rId35"/>
    <p:sldId id="421" r:id="rId36"/>
    <p:sldId id="396" r:id="rId37"/>
    <p:sldId id="430" r:id="rId38"/>
    <p:sldId id="418" r:id="rId39"/>
    <p:sldId id="429" r:id="rId40"/>
    <p:sldId id="431" r:id="rId41"/>
    <p:sldId id="423" r:id="rId42"/>
    <p:sldId id="424" r:id="rId43"/>
    <p:sldId id="432" r:id="rId4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ta Visualization Session 2" id="{D75A0D65-BF15-4822-BC6D-74C66FDCD9EE}">
          <p14:sldIdLst>
            <p14:sldId id="258"/>
            <p14:sldId id="355"/>
            <p14:sldId id="419"/>
            <p14:sldId id="402"/>
            <p14:sldId id="403"/>
            <p14:sldId id="356"/>
            <p14:sldId id="399"/>
            <p14:sldId id="426"/>
            <p14:sldId id="394"/>
            <p14:sldId id="404"/>
            <p14:sldId id="405"/>
            <p14:sldId id="406"/>
            <p14:sldId id="407"/>
            <p14:sldId id="408"/>
            <p14:sldId id="420"/>
            <p14:sldId id="409"/>
            <p14:sldId id="397"/>
            <p14:sldId id="395"/>
            <p14:sldId id="398"/>
            <p14:sldId id="410"/>
            <p14:sldId id="427"/>
            <p14:sldId id="428"/>
            <p14:sldId id="411"/>
            <p14:sldId id="434"/>
            <p14:sldId id="425"/>
            <p14:sldId id="417"/>
            <p14:sldId id="412"/>
            <p14:sldId id="414"/>
            <p14:sldId id="415"/>
            <p14:sldId id="421"/>
            <p14:sldId id="396"/>
            <p14:sldId id="430"/>
            <p14:sldId id="418"/>
            <p14:sldId id="429"/>
            <p14:sldId id="431"/>
            <p14:sldId id="423"/>
            <p14:sldId id="424"/>
            <p14:sldId id="4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94"/>
    <a:srgbClr val="00BCF2"/>
    <a:srgbClr val="46998F"/>
    <a:srgbClr val="BAD80A"/>
    <a:srgbClr val="B4A0FF"/>
    <a:srgbClr val="00BFF6"/>
    <a:srgbClr val="0078D7"/>
    <a:srgbClr val="00188F"/>
    <a:srgbClr val="00176B"/>
    <a:srgbClr val="E30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42" autoAdjust="0"/>
    <p:restoredTop sz="96323" autoAdjust="0"/>
  </p:normalViewPr>
  <p:slideViewPr>
    <p:cSldViewPr>
      <p:cViewPr varScale="1">
        <p:scale>
          <a:sx n="69" d="100"/>
          <a:sy n="69" d="100"/>
        </p:scale>
        <p:origin x="224" y="36"/>
      </p:cViewPr>
      <p:guideLst/>
    </p:cSldViewPr>
  </p:slideViewPr>
  <p:outlineViewPr>
    <p:cViewPr>
      <p:scale>
        <a:sx n="33" d="100"/>
        <a:sy n="33" d="100"/>
      </p:scale>
      <p:origin x="0" y="-852"/>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9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viewProps" Target="viewProps.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Build 2015</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6/28/2015 11:51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Build 2015</a:t>
            </a:r>
            <a:endParaRPr lang="en-US" dirty="0">
              <a:latin typeface="Segoe UI" pitchFamily="34" charset="0"/>
            </a:endParaRP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6/28/2015 11:51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6/28/2015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7" name="Header Placeholder 6"/>
          <p:cNvSpPr>
            <a:spLocks noGrp="1"/>
          </p:cNvSpPr>
          <p:nvPr>
            <p:ph type="hdr" sz="quarter" idx="13"/>
          </p:nvPr>
        </p:nvSpPr>
        <p:spPr/>
        <p:txBody>
          <a:bodyPr/>
          <a:lstStyle/>
          <a:p>
            <a:r>
              <a:rPr lang="en-US" dirty="0" smtClean="0"/>
              <a:t>Build 2014</a:t>
            </a:r>
            <a:endParaRPr lang="en-US" dirty="0"/>
          </a:p>
        </p:txBody>
      </p:sp>
    </p:spTree>
    <p:extLst>
      <p:ext uri="{BB962C8B-B14F-4D97-AF65-F5344CB8AC3E}">
        <p14:creationId xmlns:p14="http://schemas.microsoft.com/office/powerpoint/2010/main" val="480285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6/28/2015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707128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6/28/2015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167229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6/28/2015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415486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6/28/2015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693673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6/28/2015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410818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6/28/2015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2972198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6/28/2015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86818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4460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4" name="Text Placeholder 4"/>
          <p:cNvSpPr>
            <a:spLocks noGrp="1"/>
          </p:cNvSpPr>
          <p:nvPr>
            <p:ph type="body" sz="quarter" idx="12" hasCustomPrompt="1"/>
          </p:nvPr>
        </p:nvSpPr>
        <p:spPr>
          <a:xfrm>
            <a:off x="350837" y="5935662"/>
            <a:ext cx="11885297" cy="902608"/>
          </a:xfrm>
          <a:noFill/>
        </p:spPr>
        <p:txBody>
          <a:bodyPr lIns="146304" tIns="109728" rIns="146304" bIns="109728" anchor="b">
            <a:noAutofit/>
          </a:bodyPr>
          <a:lstStyle>
            <a:lvl1pPr marL="0" indent="0" algn="r">
              <a:spcBef>
                <a:spcPts val="0"/>
              </a:spcBef>
              <a:buNone/>
              <a:defRPr sz="2400" spc="0" baseline="0">
                <a:gradFill>
                  <a:gsLst>
                    <a:gs pos="0">
                      <a:schemeClr val="tx1"/>
                    </a:gs>
                    <a:gs pos="10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Matthias</a:t>
            </a:r>
          </a:p>
          <a:p>
            <a:pPr lvl="0"/>
            <a:r>
              <a:rPr lang="en-US" dirty="0" smtClean="0"/>
              <a:t> Shapiro</a:t>
            </a:r>
          </a:p>
        </p:txBody>
      </p:sp>
    </p:spTree>
    <p:extLst>
      <p:ext uri="{BB962C8B-B14F-4D97-AF65-F5344CB8AC3E}">
        <p14:creationId xmlns:p14="http://schemas.microsoft.com/office/powerpoint/2010/main" val="195251010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09240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5129481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693302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4757872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7450124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5103314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Matthias Shapiro</a:t>
            </a:r>
          </a:p>
          <a:p>
            <a:pPr lvl="0"/>
            <a:r>
              <a:rPr lang="en-US" dirty="0" smtClean="0"/>
              <a:t>@</a:t>
            </a:r>
            <a:r>
              <a:rPr lang="en-US" dirty="0" err="1" smtClean="0"/>
              <a:t>politicalmath</a:t>
            </a:r>
            <a:endParaRPr lang="en-US" dirty="0" smtClean="0"/>
          </a:p>
          <a:p>
            <a:pPr lvl="0"/>
            <a:r>
              <a:rPr lang="en-US" dirty="0" smtClean="0"/>
              <a:t>matthias.shapiro@outlook.com</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678278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2528510283"/>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144948875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854131707"/>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3594588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02014389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12029680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6981987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795854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595932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a:t>
            </a:r>
            <a:r>
              <a:rPr lang="en-US" sz="700" dirty="0" smtClean="0">
                <a:gradFill>
                  <a:gsLst>
                    <a:gs pos="0">
                      <a:srgbClr val="404040"/>
                    </a:gs>
                    <a:gs pos="100000">
                      <a:srgbClr val="404040"/>
                    </a:gs>
                  </a:gsLst>
                  <a:lin ang="5400000" scaled="0"/>
                </a:gradFill>
                <a:cs typeface="Segoe UI" pitchFamily="34" charset="0"/>
              </a:rPr>
              <a:t>2015 </a:t>
            </a:r>
            <a:r>
              <a:rPr lang="en-US" sz="700" dirty="0">
                <a:gradFill>
                  <a:gsLst>
                    <a:gs pos="0">
                      <a:srgbClr val="404040"/>
                    </a:gs>
                    <a:gs pos="100000">
                      <a:srgbClr val="404040"/>
                    </a:gs>
                  </a:gsLst>
                  <a:lin ang="5400000" scaled="0"/>
                </a:gradFill>
                <a:cs typeface="Segoe UI" pitchFamily="34" charset="0"/>
              </a:rPr>
              <a:t>Microsoft Corporation. All rights reserved. </a:t>
            </a:r>
          </a:p>
        </p:txBody>
      </p:sp>
    </p:spTree>
    <p:extLst>
      <p:ext uri="{BB962C8B-B14F-4D97-AF65-F5344CB8AC3E}">
        <p14:creationId xmlns:p14="http://schemas.microsoft.com/office/powerpoint/2010/main" val="52803508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170496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4844831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68692182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74102826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7466333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4767288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3230011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28139669"/>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2174182307"/>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1242302471"/>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561068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44816828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93847405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99510500"/>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79706318"/>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6357268"/>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237487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28139037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00B294"/>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20628718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00B294"/>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7928033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1.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image" Target="../media/image1.png"/><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
        <p:nvSpPr>
          <p:cNvPr id="5" name="TextBox 4"/>
          <p:cNvSpPr txBox="1"/>
          <p:nvPr userDrawn="1"/>
        </p:nvSpPr>
        <p:spPr>
          <a:xfrm>
            <a:off x="0" y="6316662"/>
            <a:ext cx="5334000" cy="760208"/>
          </a:xfrm>
          <a:prstGeom prst="rect">
            <a:avLst/>
          </a:prstGeom>
          <a:noFill/>
        </p:spPr>
        <p:txBody>
          <a:bodyPr wrap="square" lIns="182880" tIns="146304" rIns="182880" bIns="146304" rtlCol="0">
            <a:spAutoFit/>
          </a:bodyPr>
          <a:lstStyle/>
          <a:p>
            <a:pPr>
              <a:lnSpc>
                <a:spcPct val="90000"/>
              </a:lnSpc>
              <a:spcAft>
                <a:spcPts val="600"/>
              </a:spcAft>
            </a:pPr>
            <a:r>
              <a:rPr lang="en-US" sz="1400" dirty="0" smtClean="0">
                <a:gradFill>
                  <a:gsLst>
                    <a:gs pos="2917">
                      <a:schemeClr val="tx1"/>
                    </a:gs>
                    <a:gs pos="30000">
                      <a:schemeClr val="tx1"/>
                    </a:gs>
                  </a:gsLst>
                  <a:lin ang="5400000" scaled="0"/>
                </a:gradFill>
              </a:rPr>
              <a:t>matthias.shapiro@outlook.com</a:t>
            </a:r>
          </a:p>
          <a:p>
            <a:pPr>
              <a:lnSpc>
                <a:spcPct val="90000"/>
              </a:lnSpc>
              <a:spcAft>
                <a:spcPts val="600"/>
              </a:spcAft>
            </a:pPr>
            <a:r>
              <a:rPr lang="en-US" sz="1400" dirty="0" smtClean="0">
                <a:gradFill>
                  <a:gsLst>
                    <a:gs pos="2917">
                      <a:schemeClr val="tx1"/>
                    </a:gs>
                    <a:gs pos="30000">
                      <a:schemeClr val="tx1"/>
                    </a:gs>
                  </a:gsLst>
                  <a:lin ang="5400000" scaled="0"/>
                </a:gradFill>
              </a:rPr>
              <a:t>@</a:t>
            </a:r>
            <a:r>
              <a:rPr lang="en-US" sz="1400" dirty="0" err="1" smtClean="0">
                <a:gradFill>
                  <a:gsLst>
                    <a:gs pos="2917">
                      <a:schemeClr val="tx1"/>
                    </a:gs>
                    <a:gs pos="30000">
                      <a:schemeClr val="tx1"/>
                    </a:gs>
                  </a:gsLst>
                  <a:lin ang="5400000" scaled="0"/>
                </a:gradFill>
              </a:rPr>
              <a:t>politicalmath</a:t>
            </a:r>
            <a:endParaRPr lang="en-US" sz="14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5" r:id="rId2"/>
    <p:sldLayoutId id="2147484266" r:id="rId3"/>
    <p:sldLayoutId id="2147484267" r:id="rId4"/>
    <p:sldLayoutId id="2147484268" r:id="rId5"/>
    <p:sldLayoutId id="2147484269" r:id="rId6"/>
    <p:sldLayoutId id="2147484270" r:id="rId7"/>
    <p:sldLayoutId id="2147484271" r:id="rId8"/>
    <p:sldLayoutId id="2147484272" r:id="rId9"/>
    <p:sldLayoutId id="2147484273" r:id="rId10"/>
    <p:sldLayoutId id="2147484274" r:id="rId11"/>
    <p:sldLayoutId id="2147484275" r:id="rId12"/>
    <p:sldLayoutId id="2147484276" r:id="rId13"/>
    <p:sldLayoutId id="2147484277" r:id="rId14"/>
    <p:sldLayoutId id="2147484263" r:id="rId15"/>
    <p:sldLayoutId id="2147484307"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983162876"/>
      </p:ext>
    </p:extLst>
  </p:cSld>
  <p:clrMap bg1="lt1" tx1="dk1" bg2="lt2" tx2="dk2" accent1="accent1" accent2="accent2" accent3="accent3" accent4="accent4" accent5="accent5" accent6="accent6" hlink="hlink" folHlink="folHlink"/>
  <p:sldLayoutIdLst>
    <p:sldLayoutId id="2147484310" r:id="rId1"/>
    <p:sldLayoutId id="2147484311" r:id="rId2"/>
    <p:sldLayoutId id="2147484312" r:id="rId3"/>
    <p:sldLayoutId id="2147484313" r:id="rId4"/>
    <p:sldLayoutId id="2147484314" r:id="rId5"/>
    <p:sldLayoutId id="2147484315" r:id="rId6"/>
    <p:sldLayoutId id="2147484316" r:id="rId7"/>
    <p:sldLayoutId id="2147484317" r:id="rId8"/>
    <p:sldLayoutId id="2147484318" r:id="rId9"/>
    <p:sldLayoutId id="2147484319" r:id="rId10"/>
    <p:sldLayoutId id="2147484320" r:id="rId11"/>
    <p:sldLayoutId id="2147484321" r:id="rId12"/>
    <p:sldLayoutId id="2147484322" r:id="rId13"/>
    <p:sldLayoutId id="2147484323" r:id="rId14"/>
    <p:sldLayoutId id="2147484324" r:id="rId15"/>
    <p:sldLayoutId id="2147484325"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41893976"/>
      </p:ext>
    </p:extLst>
  </p:cSld>
  <p:clrMap bg1="dk1" tx1="lt1" bg2="dk2" tx2="lt2" accent1="accent1" accent2="accent2" accent3="accent3" accent4="accent4" accent5="accent5" accent6="accent6" hlink="hlink" folHlink="folHlink"/>
  <p:sldLayoutIdLst>
    <p:sldLayoutId id="2147484328" r:id="rId1"/>
    <p:sldLayoutId id="2147484329" r:id="rId2"/>
    <p:sldLayoutId id="2147484330" r:id="rId3"/>
    <p:sldLayoutId id="2147484331" r:id="rId4"/>
    <p:sldLayoutId id="2147484332" r:id="rId5"/>
    <p:sldLayoutId id="2147484333" r:id="rId6"/>
    <p:sldLayoutId id="2147484334" r:id="rId7"/>
    <p:sldLayoutId id="2147484335" r:id="rId8"/>
    <p:sldLayoutId id="2147484336" r:id="rId9"/>
    <p:sldLayoutId id="2147484337" r:id="rId10"/>
    <p:sldLayoutId id="2147484338" r:id="rId11"/>
    <p:sldLayoutId id="2147484339" r:id="rId12"/>
    <p:sldLayoutId id="2147484340"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cbo.gov/" TargetMode="External"/><Relationship Id="rId2" Type="http://schemas.openxmlformats.org/officeDocument/2006/relationships/hyperlink" Target="http://research.stlouisfed.org/" TargetMode="Externa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hyperlink" Target="http://www.cbo.gov/" TargetMode="External"/><Relationship Id="rId2" Type="http://schemas.openxmlformats.org/officeDocument/2006/relationships/hyperlink" Target="http://www.fiscal.treasury.gov/fsreports/rpt/mthTreasStmt/backissues.htm" TargetMode="External"/><Relationship Id="rId1" Type="http://schemas.openxmlformats.org/officeDocument/2006/relationships/slideLayout" Target="../slideLayouts/slideLayout9.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bls.gov/data/" TargetMode="Externa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bls.gov/data/" TargetMode="Externa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http://developer.nytimes.com/docs" TargetMode="External"/><Relationship Id="rId2" Type="http://schemas.openxmlformats.org/officeDocument/2006/relationships/hyperlink" Target="http://www.opensecrets.org/resources/create/" TargetMode="External"/><Relationship Id="rId1" Type="http://schemas.openxmlformats.org/officeDocument/2006/relationships/slideLayout" Target="../slideLayouts/slideLayout9.xml"/><Relationship Id="rId4" Type="http://schemas.openxmlformats.org/officeDocument/2006/relationships/hyperlink" Target="http://sunlightfoundation.com/api/"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bls.gov/data/" TargetMode="External"/><Relationship Id="rId1" Type="http://schemas.openxmlformats.org/officeDocument/2006/relationships/slideLayout" Target="../slideLayouts/slideLayout9.xml"/><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702" y="2117164"/>
            <a:ext cx="11887135" cy="2980297"/>
          </a:xfrm>
        </p:spPr>
        <p:txBody>
          <a:bodyPr/>
          <a:lstStyle/>
          <a:p>
            <a:r>
              <a:rPr lang="en-US" dirty="0" smtClean="0"/>
              <a:t>Information Visualization</a:t>
            </a:r>
            <a:br>
              <a:rPr lang="en-US" dirty="0" smtClean="0"/>
            </a:br>
            <a:r>
              <a:rPr lang="en-US" dirty="0"/>
              <a:t/>
            </a:r>
            <a:br>
              <a:rPr lang="en-US" dirty="0"/>
            </a:br>
            <a:r>
              <a:rPr lang="en-US" dirty="0" smtClean="0"/>
              <a:t>Session 2: Asking the Question</a:t>
            </a:r>
            <a:r>
              <a:rPr lang="en-US" dirty="0"/>
              <a:t/>
            </a:r>
            <a:br>
              <a:rPr lang="en-US" dirty="0"/>
            </a:br>
            <a:r>
              <a:rPr lang="en-US" sz="1400" dirty="0" smtClean="0"/>
              <a:t/>
            </a:r>
            <a:br>
              <a:rPr lang="en-US" sz="1400" dirty="0" smtClean="0"/>
            </a:br>
            <a:endParaRPr lang="en-US" sz="4800" dirty="0"/>
          </a:p>
        </p:txBody>
      </p:sp>
      <p:sp>
        <p:nvSpPr>
          <p:cNvPr id="6" name="Text Placeholder 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6599237" y="3116262"/>
            <a:ext cx="7315203" cy="914400"/>
          </a:xfrm>
        </p:spPr>
        <p:txBody>
          <a:bodyPr/>
          <a:lstStyle/>
          <a:p>
            <a:r>
              <a:rPr lang="en-US" dirty="0" smtClean="0"/>
              <a:t>FRED – </a:t>
            </a:r>
            <a:r>
              <a:rPr lang="en-US" dirty="0"/>
              <a:t>Federal Reserve Bank </a:t>
            </a:r>
            <a:endParaRPr lang="en-US" dirty="0" smtClean="0"/>
          </a:p>
          <a:p>
            <a:r>
              <a:rPr lang="en-US" dirty="0" smtClean="0"/>
              <a:t>of </a:t>
            </a:r>
            <a:r>
              <a:rPr lang="en-US" dirty="0"/>
              <a:t>St. Louis Economic Data </a:t>
            </a:r>
            <a:endParaRPr lang="en-US" dirty="0" smtClean="0"/>
          </a:p>
          <a:p>
            <a:r>
              <a:rPr lang="en-US" dirty="0">
                <a:hlinkClick r:id="rId2"/>
              </a:rPr>
              <a:t>http://research.stlouisfed.org</a:t>
            </a:r>
            <a:r>
              <a:rPr lang="en-US" dirty="0" smtClean="0">
                <a:hlinkClick r:id="rId2"/>
              </a:rPr>
              <a:t>/</a:t>
            </a:r>
            <a:endParaRPr lang="en-US" dirty="0" smtClean="0"/>
          </a:p>
          <a:p>
            <a:endParaRPr lang="en-US" dirty="0" smtClean="0"/>
          </a:p>
          <a:p>
            <a:r>
              <a:rPr lang="en-US" dirty="0" smtClean="0"/>
              <a:t>CBO.gov</a:t>
            </a:r>
            <a:endParaRPr lang="en-US" dirty="0"/>
          </a:p>
          <a:p>
            <a:r>
              <a:rPr lang="en-US" dirty="0">
                <a:hlinkClick r:id="rId3"/>
              </a:rPr>
              <a:t>http://www.cbo.gov/</a:t>
            </a:r>
            <a:endParaRPr lang="en-US" dirty="0"/>
          </a:p>
        </p:txBody>
      </p:sp>
      <p:sp>
        <p:nvSpPr>
          <p:cNvPr id="4" name="Title 3"/>
          <p:cNvSpPr>
            <a:spLocks noGrp="1"/>
          </p:cNvSpPr>
          <p:nvPr>
            <p:ph type="title"/>
          </p:nvPr>
        </p:nvSpPr>
        <p:spPr/>
        <p:txBody>
          <a:bodyPr/>
          <a:lstStyle/>
          <a:p>
            <a:r>
              <a:rPr lang="en-US" dirty="0" smtClean="0"/>
              <a:t>Economic Data</a:t>
            </a:r>
            <a:endParaRPr lang="en-US" dirty="0"/>
          </a:p>
        </p:txBody>
      </p:sp>
      <p:pic>
        <p:nvPicPr>
          <p:cNvPr id="2050" name="Picture 2" descr="http://politicalmathblog.com/wp-content/uploads/2012/04/FairShareChart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238" y="1287464"/>
            <a:ext cx="5486399" cy="472590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03238" y="6014884"/>
            <a:ext cx="4102405" cy="369332"/>
          </a:xfrm>
          <a:prstGeom prst="rect">
            <a:avLst/>
          </a:prstGeom>
        </p:spPr>
        <p:txBody>
          <a:bodyPr wrap="none">
            <a:spAutoFit/>
          </a:bodyPr>
          <a:lstStyle/>
          <a:p>
            <a:r>
              <a:rPr lang="en-US" dirty="0"/>
              <a:t>http://politicalmathblog.com/?p=1735</a:t>
            </a:r>
          </a:p>
        </p:txBody>
      </p:sp>
    </p:spTree>
    <p:extLst>
      <p:ext uri="{BB962C8B-B14F-4D97-AF65-F5344CB8AC3E}">
        <p14:creationId xmlns:p14="http://schemas.microsoft.com/office/powerpoint/2010/main" val="29458376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7513637" y="2887662"/>
            <a:ext cx="7315203" cy="914400"/>
          </a:xfrm>
        </p:spPr>
        <p:txBody>
          <a:bodyPr/>
          <a:lstStyle/>
          <a:p>
            <a:r>
              <a:rPr lang="en-US" dirty="0" smtClean="0"/>
              <a:t>Monthly Treasury </a:t>
            </a:r>
          </a:p>
          <a:p>
            <a:r>
              <a:rPr lang="en-US" dirty="0" smtClean="0"/>
              <a:t>Statement </a:t>
            </a:r>
          </a:p>
          <a:p>
            <a:r>
              <a:rPr lang="en-US" sz="2400" dirty="0" smtClean="0">
                <a:hlinkClick r:id="rId2"/>
              </a:rPr>
              <a:t>http</a:t>
            </a:r>
            <a:r>
              <a:rPr lang="en-US" sz="2400" dirty="0">
                <a:hlinkClick r:id="rId2"/>
              </a:rPr>
              <a:t>://</a:t>
            </a:r>
            <a:r>
              <a:rPr lang="en-US" sz="2400" dirty="0" smtClean="0">
                <a:hlinkClick r:id="rId2"/>
              </a:rPr>
              <a:t>www.fiscal.treasury.gov/</a:t>
            </a:r>
          </a:p>
          <a:p>
            <a:r>
              <a:rPr lang="en-US" sz="2400" dirty="0" err="1" smtClean="0">
                <a:hlinkClick r:id="rId2"/>
              </a:rPr>
              <a:t>fsreports</a:t>
            </a:r>
            <a:r>
              <a:rPr lang="en-US" sz="2400" dirty="0" smtClean="0">
                <a:hlinkClick r:id="rId2"/>
              </a:rPr>
              <a:t>/</a:t>
            </a:r>
            <a:r>
              <a:rPr lang="en-US" sz="2400" dirty="0" err="1" smtClean="0">
                <a:hlinkClick r:id="rId2"/>
              </a:rPr>
              <a:t>rpt</a:t>
            </a:r>
            <a:r>
              <a:rPr lang="en-US" sz="2400" dirty="0" smtClean="0">
                <a:hlinkClick r:id="rId2"/>
              </a:rPr>
              <a:t>/</a:t>
            </a:r>
            <a:r>
              <a:rPr lang="en-US" sz="2400" dirty="0" err="1" smtClean="0">
                <a:hlinkClick r:id="rId2"/>
              </a:rPr>
              <a:t>mthTreasStmt</a:t>
            </a:r>
            <a:r>
              <a:rPr lang="en-US" sz="2400" dirty="0" smtClean="0">
                <a:hlinkClick r:id="rId2"/>
              </a:rPr>
              <a:t>/</a:t>
            </a:r>
          </a:p>
          <a:p>
            <a:r>
              <a:rPr lang="en-US" sz="2400" dirty="0" smtClean="0">
                <a:hlinkClick r:id="rId2"/>
              </a:rPr>
              <a:t>backissues.htm</a:t>
            </a:r>
            <a:endParaRPr lang="en-US" sz="2400" dirty="0" smtClean="0"/>
          </a:p>
          <a:p>
            <a:endParaRPr lang="en-US" dirty="0"/>
          </a:p>
          <a:p>
            <a:r>
              <a:rPr lang="en-US" dirty="0" smtClean="0"/>
              <a:t>CBO.gov</a:t>
            </a:r>
          </a:p>
          <a:p>
            <a:r>
              <a:rPr lang="en-US" dirty="0">
                <a:hlinkClick r:id="rId3"/>
              </a:rPr>
              <a:t>http://www.cbo.gov</a:t>
            </a:r>
            <a:r>
              <a:rPr lang="en-US" dirty="0" smtClean="0">
                <a:hlinkClick r:id="rId3"/>
              </a:rPr>
              <a:t>/</a:t>
            </a:r>
            <a:endParaRPr lang="en-US" dirty="0"/>
          </a:p>
        </p:txBody>
      </p:sp>
      <p:sp>
        <p:nvSpPr>
          <p:cNvPr id="4" name="Title 3"/>
          <p:cNvSpPr>
            <a:spLocks noGrp="1"/>
          </p:cNvSpPr>
          <p:nvPr>
            <p:ph type="title"/>
          </p:nvPr>
        </p:nvSpPr>
        <p:spPr/>
        <p:txBody>
          <a:bodyPr/>
          <a:lstStyle/>
          <a:p>
            <a:r>
              <a:rPr lang="en-US" dirty="0" smtClean="0"/>
              <a:t>Federal Spending Data</a:t>
            </a:r>
            <a:endParaRPr lang="en-US" dirty="0"/>
          </a:p>
        </p:txBody>
      </p:sp>
      <p:pic>
        <p:nvPicPr>
          <p:cNvPr id="1026" name="Picture 2" descr="http://politicalmathblog.com/wp-content/uploads/2010/12/RevenueDeficit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837" y="1364456"/>
            <a:ext cx="7080918" cy="4265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14152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7285037" y="1058862"/>
            <a:ext cx="8308167" cy="914400"/>
          </a:xfrm>
        </p:spPr>
        <p:txBody>
          <a:bodyPr anchor="t"/>
          <a:lstStyle/>
          <a:p>
            <a:r>
              <a:rPr lang="en-US" dirty="0" smtClean="0"/>
              <a:t>Bureau of Labor Statistics</a:t>
            </a:r>
          </a:p>
          <a:p>
            <a:r>
              <a:rPr lang="en-US" sz="2800" dirty="0" smtClean="0">
                <a:hlinkClick r:id="rId2"/>
              </a:rPr>
              <a:t>http</a:t>
            </a:r>
            <a:r>
              <a:rPr lang="en-US" sz="2800" dirty="0">
                <a:hlinkClick r:id="rId2"/>
              </a:rPr>
              <a:t>://www.bls.gov/data</a:t>
            </a:r>
            <a:r>
              <a:rPr lang="en-US" sz="2800" dirty="0" smtClean="0">
                <a:hlinkClick r:id="rId2"/>
              </a:rPr>
              <a:t>/</a:t>
            </a:r>
            <a:endParaRPr lang="en-US" sz="2800" dirty="0" smtClean="0"/>
          </a:p>
          <a:p>
            <a:endParaRPr lang="en-US" sz="2800" dirty="0" smtClean="0"/>
          </a:p>
          <a:p>
            <a:endParaRPr lang="en-US" dirty="0"/>
          </a:p>
        </p:txBody>
      </p:sp>
      <p:sp>
        <p:nvSpPr>
          <p:cNvPr id="4" name="Title 3"/>
          <p:cNvSpPr>
            <a:spLocks noGrp="1"/>
          </p:cNvSpPr>
          <p:nvPr>
            <p:ph type="title"/>
          </p:nvPr>
        </p:nvSpPr>
        <p:spPr/>
        <p:txBody>
          <a:bodyPr/>
          <a:lstStyle/>
          <a:p>
            <a:r>
              <a:rPr lang="en-US" dirty="0" smtClean="0"/>
              <a:t>Employment Data</a:t>
            </a:r>
            <a:endParaRPr lang="en-US" dirty="0"/>
          </a:p>
        </p:txBody>
      </p:sp>
      <p:pic>
        <p:nvPicPr>
          <p:cNvPr id="10" name="Content Placeholder 4"/>
          <p:cNvPicPr>
            <a:picLocks noChangeAspect="1"/>
          </p:cNvPicPr>
          <p:nvPr/>
        </p:nvPicPr>
        <p:blipFill>
          <a:blip r:embed="rId3"/>
          <a:stretch>
            <a:fillRect/>
          </a:stretch>
        </p:blipFill>
        <p:spPr>
          <a:xfrm>
            <a:off x="427038" y="1185861"/>
            <a:ext cx="5985257" cy="4521201"/>
          </a:xfrm>
          <a:prstGeom prst="rect">
            <a:avLst/>
          </a:prstGeom>
        </p:spPr>
      </p:pic>
      <p:sp>
        <p:nvSpPr>
          <p:cNvPr id="11" name="Title 1"/>
          <p:cNvSpPr txBox="1">
            <a:spLocks/>
          </p:cNvSpPr>
          <p:nvPr/>
        </p:nvSpPr>
        <p:spPr>
          <a:xfrm>
            <a:off x="273051" y="5708649"/>
            <a:ext cx="10515600" cy="1325563"/>
          </a:xfrm>
          <a:prstGeom prst="rect">
            <a:avLst/>
          </a:prstGeom>
        </p:spPr>
        <p:txBody>
          <a:bodyPr vert="horz" wrap="none" lIns="182880" tIns="146304" rIns="182880" bIns="146304"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400" dirty="0" smtClean="0"/>
              <a:t>http://politicalmathblog.com/BLS/2012/08/</a:t>
            </a:r>
            <a:endParaRPr lang="en-US" sz="2400" dirty="0"/>
          </a:p>
        </p:txBody>
      </p:sp>
    </p:spTree>
    <p:extLst>
      <p:ext uri="{BB962C8B-B14F-4D97-AF65-F5344CB8AC3E}">
        <p14:creationId xmlns:p14="http://schemas.microsoft.com/office/powerpoint/2010/main" val="70132203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7361237" y="1840632"/>
            <a:ext cx="7315203" cy="1885230"/>
          </a:xfrm>
        </p:spPr>
        <p:txBody>
          <a:bodyPr/>
          <a:lstStyle/>
          <a:p>
            <a:r>
              <a:rPr lang="en-US" dirty="0" smtClean="0"/>
              <a:t>Census.gov</a:t>
            </a:r>
          </a:p>
          <a:p>
            <a:r>
              <a:rPr lang="en-US" dirty="0"/>
              <a:t>http://www.census.gov</a:t>
            </a:r>
            <a:r>
              <a:rPr lang="en-US" dirty="0" smtClean="0"/>
              <a:t>/</a:t>
            </a:r>
          </a:p>
          <a:p>
            <a:r>
              <a:rPr lang="en-US" dirty="0"/>
              <a:t>data.html</a:t>
            </a:r>
          </a:p>
        </p:txBody>
      </p:sp>
      <p:sp>
        <p:nvSpPr>
          <p:cNvPr id="4" name="Title 3"/>
          <p:cNvSpPr>
            <a:spLocks noGrp="1"/>
          </p:cNvSpPr>
          <p:nvPr>
            <p:ph type="title"/>
          </p:nvPr>
        </p:nvSpPr>
        <p:spPr/>
        <p:txBody>
          <a:bodyPr/>
          <a:lstStyle/>
          <a:p>
            <a:r>
              <a:rPr lang="en-US" dirty="0" smtClean="0"/>
              <a:t>Demographics Data</a:t>
            </a:r>
            <a:endParaRPr lang="en-US" dirty="0"/>
          </a:p>
        </p:txBody>
      </p:sp>
      <p:pic>
        <p:nvPicPr>
          <p:cNvPr id="7" name="Picture 4" descr="Median ho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237" y="1824672"/>
            <a:ext cx="6781800" cy="372999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7037" y="5630862"/>
            <a:ext cx="8442324" cy="369332"/>
          </a:xfrm>
          <a:prstGeom prst="rect">
            <a:avLst/>
          </a:prstGeom>
        </p:spPr>
        <p:txBody>
          <a:bodyPr wrap="square">
            <a:spAutoFit/>
          </a:bodyPr>
          <a:lstStyle/>
          <a:p>
            <a:r>
              <a:rPr lang="en-US" dirty="0"/>
              <a:t>http://money.cnn.com/interactive/pf/40-years-american-home/</a:t>
            </a:r>
          </a:p>
        </p:txBody>
      </p:sp>
    </p:spTree>
    <p:extLst>
      <p:ext uri="{BB962C8B-B14F-4D97-AF65-F5344CB8AC3E}">
        <p14:creationId xmlns:p14="http://schemas.microsoft.com/office/powerpoint/2010/main" val="172535792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15347" y="5557837"/>
            <a:ext cx="7315203" cy="914400"/>
          </a:xfrm>
        </p:spPr>
        <p:txBody>
          <a:bodyPr/>
          <a:lstStyle/>
          <a:p>
            <a:endParaRPr lang="en-US" dirty="0" smtClean="0">
              <a:hlinkClick r:id="rId2"/>
            </a:endParaRPr>
          </a:p>
          <a:p>
            <a:endParaRPr lang="en-US" dirty="0" smtClean="0"/>
          </a:p>
          <a:p>
            <a:endParaRPr lang="en-US" dirty="0"/>
          </a:p>
          <a:p>
            <a:r>
              <a:rPr lang="en-US" dirty="0" smtClean="0"/>
              <a:t>https</a:t>
            </a:r>
            <a:r>
              <a:rPr lang="en-US" dirty="0"/>
              <a:t>://</a:t>
            </a:r>
            <a:r>
              <a:rPr lang="en-US" dirty="0" smtClean="0"/>
              <a:t>www.data.gov/open-gov/</a:t>
            </a:r>
            <a:endParaRPr lang="en-US" dirty="0" smtClean="0">
              <a:hlinkClick r:id="rId2"/>
            </a:endParaRPr>
          </a:p>
          <a:p>
            <a:endParaRPr lang="en-US" dirty="0" smtClean="0"/>
          </a:p>
          <a:p>
            <a:endParaRPr lang="en-US" dirty="0" smtClean="0"/>
          </a:p>
          <a:p>
            <a:endParaRPr lang="en-US" dirty="0"/>
          </a:p>
        </p:txBody>
      </p:sp>
      <p:sp>
        <p:nvSpPr>
          <p:cNvPr id="4" name="Title 3"/>
          <p:cNvSpPr>
            <a:spLocks noGrp="1"/>
          </p:cNvSpPr>
          <p:nvPr>
            <p:ph type="title"/>
          </p:nvPr>
        </p:nvSpPr>
        <p:spPr/>
        <p:txBody>
          <a:bodyPr/>
          <a:lstStyle/>
          <a:p>
            <a:r>
              <a:rPr lang="en-US" dirty="0" smtClean="0"/>
              <a:t>All the Data</a:t>
            </a:r>
            <a:endParaRPr lang="en-US" dirty="0"/>
          </a:p>
        </p:txBody>
      </p:sp>
      <p:pic>
        <p:nvPicPr>
          <p:cNvPr id="2" name="Picture 1"/>
          <p:cNvPicPr>
            <a:picLocks noChangeAspect="1"/>
          </p:cNvPicPr>
          <p:nvPr/>
        </p:nvPicPr>
        <p:blipFill>
          <a:blip r:embed="rId3"/>
          <a:stretch>
            <a:fillRect/>
          </a:stretch>
        </p:blipFill>
        <p:spPr>
          <a:xfrm>
            <a:off x="427037" y="1212849"/>
            <a:ext cx="6908715" cy="4341813"/>
          </a:xfrm>
          <a:prstGeom prst="rect">
            <a:avLst/>
          </a:prstGeom>
        </p:spPr>
      </p:pic>
    </p:spTree>
    <p:extLst>
      <p:ext uri="{BB962C8B-B14F-4D97-AF65-F5344CB8AC3E}">
        <p14:creationId xmlns:p14="http://schemas.microsoft.com/office/powerpoint/2010/main" val="322677931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FRED Data – Excel Add-In</a:t>
            </a:r>
            <a:endParaRPr lang="en-US" dirty="0"/>
          </a:p>
        </p:txBody>
      </p:sp>
      <p:sp>
        <p:nvSpPr>
          <p:cNvPr id="3" name="Text Placeholder 2"/>
          <p:cNvSpPr>
            <a:spLocks noGrp="1"/>
          </p:cNvSpPr>
          <p:nvPr>
            <p:ph type="body" sz="quarter" idx="15"/>
          </p:nvPr>
        </p:nvSpPr>
        <p:spPr>
          <a:xfrm>
            <a:off x="274639" y="1404142"/>
            <a:ext cx="9601201" cy="914400"/>
          </a:xfrm>
        </p:spPr>
        <p:txBody>
          <a:bodyPr/>
          <a:lstStyle/>
          <a:p>
            <a:r>
              <a:rPr lang="en-US" dirty="0"/>
              <a:t>http://research.stlouisfed.org/fred-addin/</a:t>
            </a:r>
          </a:p>
        </p:txBody>
      </p:sp>
      <p:pic>
        <p:nvPicPr>
          <p:cNvPr id="6" name="Picture 5"/>
          <p:cNvPicPr>
            <a:picLocks noChangeAspect="1"/>
          </p:cNvPicPr>
          <p:nvPr/>
        </p:nvPicPr>
        <p:blipFill>
          <a:blip r:embed="rId2"/>
          <a:stretch>
            <a:fillRect/>
          </a:stretch>
        </p:blipFill>
        <p:spPr>
          <a:xfrm>
            <a:off x="463694" y="3725862"/>
            <a:ext cx="11511453" cy="1979613"/>
          </a:xfrm>
          <a:prstGeom prst="rect">
            <a:avLst/>
          </a:prstGeom>
        </p:spPr>
      </p:pic>
    </p:spTree>
    <p:extLst>
      <p:ext uri="{BB962C8B-B14F-4D97-AF65-F5344CB8AC3E}">
        <p14:creationId xmlns:p14="http://schemas.microsoft.com/office/powerpoint/2010/main" val="209498196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274639" y="1363662"/>
            <a:ext cx="11887202" cy="4419601"/>
          </a:xfrm>
        </p:spPr>
        <p:txBody>
          <a:bodyPr anchor="t"/>
          <a:lstStyle/>
          <a:p>
            <a:r>
              <a:rPr lang="en-US" dirty="0" smtClean="0">
                <a:hlinkClick r:id="rId2"/>
              </a:rPr>
              <a:t>http</a:t>
            </a:r>
            <a:r>
              <a:rPr lang="en-US" dirty="0">
                <a:hlinkClick r:id="rId2"/>
              </a:rPr>
              <a:t>://www.opensecrets.org/resources/create</a:t>
            </a:r>
            <a:r>
              <a:rPr lang="en-US" dirty="0" smtClean="0">
                <a:hlinkClick r:id="rId2"/>
              </a:rPr>
              <a:t>/</a:t>
            </a:r>
            <a:endParaRPr lang="en-US" dirty="0" smtClean="0"/>
          </a:p>
          <a:p>
            <a:endParaRPr lang="en-US" dirty="0"/>
          </a:p>
          <a:p>
            <a:r>
              <a:rPr lang="en-US" dirty="0">
                <a:hlinkClick r:id="rId3"/>
              </a:rPr>
              <a:t>http://</a:t>
            </a:r>
            <a:r>
              <a:rPr lang="en-US" dirty="0" smtClean="0">
                <a:hlinkClick r:id="rId3"/>
              </a:rPr>
              <a:t>developer.nytimes.com/docs</a:t>
            </a:r>
            <a:endParaRPr lang="en-US" dirty="0" smtClean="0"/>
          </a:p>
          <a:p>
            <a:endParaRPr lang="en-US" dirty="0"/>
          </a:p>
          <a:p>
            <a:r>
              <a:rPr lang="en-US" dirty="0">
                <a:hlinkClick r:id="rId4"/>
              </a:rPr>
              <a:t>http://sunlightfoundation.com/api</a:t>
            </a:r>
            <a:r>
              <a:rPr lang="en-US" dirty="0" smtClean="0">
                <a:hlinkClick r:id="rId4"/>
              </a:rPr>
              <a:t>/</a:t>
            </a:r>
            <a:endParaRPr lang="en-US" dirty="0"/>
          </a:p>
          <a:p>
            <a:endParaRPr lang="en-US" dirty="0" smtClean="0"/>
          </a:p>
          <a:p>
            <a:endParaRPr lang="en-US" dirty="0" smtClean="0"/>
          </a:p>
          <a:p>
            <a:endParaRPr lang="en-US" dirty="0"/>
          </a:p>
        </p:txBody>
      </p:sp>
      <p:sp>
        <p:nvSpPr>
          <p:cNvPr id="4" name="Title 3"/>
          <p:cNvSpPr>
            <a:spLocks noGrp="1"/>
          </p:cNvSpPr>
          <p:nvPr>
            <p:ph type="title"/>
          </p:nvPr>
        </p:nvSpPr>
        <p:spPr/>
        <p:txBody>
          <a:bodyPr/>
          <a:lstStyle/>
          <a:p>
            <a:r>
              <a:rPr lang="en-US" dirty="0" smtClean="0"/>
              <a:t>APIs</a:t>
            </a:r>
            <a:endParaRPr lang="en-US" dirty="0"/>
          </a:p>
        </p:txBody>
      </p:sp>
    </p:spTree>
    <p:extLst>
      <p:ext uri="{BB962C8B-B14F-4D97-AF65-F5344CB8AC3E}">
        <p14:creationId xmlns:p14="http://schemas.microsoft.com/office/powerpoint/2010/main" val="113230256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tx1">
                    <a:lumMod val="75000"/>
                  </a:schemeClr>
                </a:solidFill>
              </a:rPr>
              <a:t>You will need:</a:t>
            </a:r>
            <a:br>
              <a:rPr lang="en-US" dirty="0" smtClean="0">
                <a:solidFill>
                  <a:schemeClr val="tx1">
                    <a:lumMod val="75000"/>
                  </a:schemeClr>
                </a:solidFill>
              </a:rPr>
            </a:br>
            <a:r>
              <a:rPr lang="en-US" dirty="0" smtClean="0">
                <a:solidFill>
                  <a:schemeClr val="tx1">
                    <a:lumMod val="75000"/>
                  </a:schemeClr>
                </a:solidFill>
              </a:rPr>
              <a:t>Excel</a:t>
            </a:r>
            <a:br>
              <a:rPr lang="en-US" dirty="0" smtClean="0">
                <a:solidFill>
                  <a:schemeClr val="tx1">
                    <a:lumMod val="75000"/>
                  </a:schemeClr>
                </a:solidFill>
              </a:rPr>
            </a:br>
            <a:r>
              <a:rPr lang="en-US" dirty="0" smtClean="0">
                <a:solidFill>
                  <a:schemeClr val="tx1">
                    <a:lumMod val="75000"/>
                  </a:schemeClr>
                </a:solidFill>
              </a:rPr>
              <a:t>The </a:t>
            </a:r>
            <a:r>
              <a:rPr lang="en-US" dirty="0" err="1" smtClean="0">
                <a:solidFill>
                  <a:schemeClr val="tx1">
                    <a:lumMod val="75000"/>
                  </a:schemeClr>
                </a:solidFill>
              </a:rPr>
              <a:t>interwebs</a:t>
            </a:r>
            <a:r>
              <a:rPr lang="en-US" smtClean="0">
                <a:solidFill>
                  <a:schemeClr val="tx1">
                    <a:lumMod val="75000"/>
                  </a:schemeClr>
                </a:solidFill>
              </a:rPr>
              <a:t/>
            </a:r>
            <a:br>
              <a:rPr lang="en-US" smtClean="0">
                <a:solidFill>
                  <a:schemeClr val="tx1">
                    <a:lumMod val="75000"/>
                  </a:schemeClr>
                </a:solidFill>
              </a:rPr>
            </a:br>
            <a:r>
              <a:rPr lang="en-US" smtClean="0">
                <a:solidFill>
                  <a:schemeClr val="tx1">
                    <a:lumMod val="75000"/>
                  </a:schemeClr>
                </a:solidFill>
              </a:rPr>
              <a:t/>
            </a:r>
            <a:br>
              <a:rPr lang="en-US" smtClean="0">
                <a:solidFill>
                  <a:schemeClr val="tx1">
                    <a:lumMod val="75000"/>
                  </a:schemeClr>
                </a:solidFill>
              </a:rPr>
            </a:br>
            <a:endParaRPr lang="en-US" dirty="0">
              <a:solidFill>
                <a:schemeClr val="tx1">
                  <a:lumMod val="75000"/>
                </a:schemeClr>
              </a:solidFill>
            </a:endParaRPr>
          </a:p>
        </p:txBody>
      </p:sp>
    </p:spTree>
    <p:extLst>
      <p:ext uri="{BB962C8B-B14F-4D97-AF65-F5344CB8AC3E}">
        <p14:creationId xmlns:p14="http://schemas.microsoft.com/office/powerpoint/2010/main" val="2655842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a:solidFill>
                <a:schemeClr val="tx1">
                  <a:lumMod val="75000"/>
                </a:schemeClr>
              </a:solidFill>
            </a:endParaRPr>
          </a:p>
        </p:txBody>
      </p:sp>
      <p:sp>
        <p:nvSpPr>
          <p:cNvPr id="5" name="Title 4"/>
          <p:cNvSpPr>
            <a:spLocks noGrp="1"/>
          </p:cNvSpPr>
          <p:nvPr>
            <p:ph type="ctrTitle"/>
          </p:nvPr>
        </p:nvSpPr>
        <p:spPr/>
        <p:txBody>
          <a:bodyPr/>
          <a:lstStyle/>
          <a:p>
            <a:r>
              <a:rPr lang="en-US" dirty="0">
                <a:latin typeface="+mn-lt"/>
                <a:ea typeface="Segoe UI Black" panose="020B0A02040204020203" pitchFamily="34" charset="0"/>
                <a:cs typeface="Segoe UI Black" panose="020B0A02040204020203" pitchFamily="34" charset="0"/>
              </a:rPr>
              <a:t>o</a:t>
            </a:r>
            <a:r>
              <a:rPr lang="en-US" dirty="0" smtClean="0">
                <a:latin typeface="+mn-lt"/>
                <a:ea typeface="Segoe UI Black" panose="020B0A02040204020203" pitchFamily="34" charset="0"/>
                <a:cs typeface="Segoe UI Black" panose="020B0A02040204020203" pitchFamily="34" charset="0"/>
              </a:rPr>
              <a:t>rganizing your data</a:t>
            </a:r>
            <a:endParaRPr lang="en-US" dirty="0">
              <a:latin typeface="+mn-lt"/>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3444286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801314"/>
          </a:xfrm>
        </p:spPr>
        <p:txBody>
          <a:bodyPr/>
          <a:lstStyle/>
          <a:p>
            <a:r>
              <a:rPr lang="en-US" dirty="0" smtClean="0"/>
              <a:t>Calculating an average</a:t>
            </a:r>
          </a:p>
          <a:p>
            <a:r>
              <a:rPr lang="en-US" dirty="0" smtClean="0"/>
              <a:t>Rolling averages</a:t>
            </a:r>
          </a:p>
          <a:p>
            <a:r>
              <a:rPr lang="en-US" dirty="0" smtClean="0"/>
              <a:t>Transposing data</a:t>
            </a:r>
          </a:p>
          <a:p>
            <a:r>
              <a:rPr lang="en-US" dirty="0" smtClean="0"/>
              <a:t>Copying values (not equations)</a:t>
            </a:r>
          </a:p>
          <a:p>
            <a:r>
              <a:rPr lang="en-US" dirty="0" smtClean="0"/>
              <a:t>Exporting data</a:t>
            </a:r>
          </a:p>
          <a:p>
            <a:r>
              <a:rPr lang="en-US" dirty="0" smtClean="0"/>
              <a:t>Sorting with Excel</a:t>
            </a:r>
          </a:p>
          <a:p>
            <a:r>
              <a:rPr lang="en-US" dirty="0" smtClean="0"/>
              <a:t>Basic conditional investigation</a:t>
            </a:r>
            <a:endParaRPr lang="en-US" dirty="0"/>
          </a:p>
        </p:txBody>
      </p:sp>
      <p:sp>
        <p:nvSpPr>
          <p:cNvPr id="4" name="Title 3"/>
          <p:cNvSpPr>
            <a:spLocks noGrp="1"/>
          </p:cNvSpPr>
          <p:nvPr>
            <p:ph type="title"/>
          </p:nvPr>
        </p:nvSpPr>
        <p:spPr/>
        <p:txBody>
          <a:bodyPr/>
          <a:lstStyle/>
          <a:p>
            <a:r>
              <a:rPr lang="en-US" dirty="0" smtClean="0"/>
              <a:t>Organize In Excel</a:t>
            </a:r>
            <a:endParaRPr lang="en-US" dirty="0"/>
          </a:p>
        </p:txBody>
      </p:sp>
    </p:spTree>
    <p:extLst>
      <p:ext uri="{BB962C8B-B14F-4D97-AF65-F5344CB8AC3E}">
        <p14:creationId xmlns:p14="http://schemas.microsoft.com/office/powerpoint/2010/main" val="135410803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1592262"/>
            <a:ext cx="7315203" cy="3657600"/>
          </a:xfrm>
        </p:spPr>
        <p:txBody>
          <a:bodyPr/>
          <a:lstStyle/>
          <a:p>
            <a:r>
              <a:rPr lang="en-US" dirty="0" smtClean="0">
                <a:solidFill>
                  <a:schemeClr val="tx1">
                    <a:lumMod val="75000"/>
                  </a:schemeClr>
                </a:solidFill>
              </a:rPr>
              <a:t>Finding the appropriate data</a:t>
            </a:r>
          </a:p>
          <a:p>
            <a:r>
              <a:rPr lang="en-US" dirty="0" smtClean="0">
                <a:solidFill>
                  <a:schemeClr val="tx1">
                    <a:lumMod val="75000"/>
                  </a:schemeClr>
                </a:solidFill>
              </a:rPr>
              <a:t>Organize your data</a:t>
            </a:r>
          </a:p>
          <a:p>
            <a:r>
              <a:rPr lang="en-US" dirty="0" smtClean="0">
                <a:solidFill>
                  <a:schemeClr val="tx1">
                    <a:lumMod val="75000"/>
                  </a:schemeClr>
                </a:solidFill>
              </a:rPr>
              <a:t>Basic charting</a:t>
            </a:r>
            <a:endParaRPr lang="en-US" dirty="0">
              <a:solidFill>
                <a:schemeClr val="tx1">
                  <a:lumMod val="75000"/>
                </a:schemeClr>
              </a:solidFill>
            </a:endParaRPr>
          </a:p>
        </p:txBody>
      </p:sp>
      <p:sp>
        <p:nvSpPr>
          <p:cNvPr id="5" name="Title 4"/>
          <p:cNvSpPr>
            <a:spLocks noGrp="1"/>
          </p:cNvSpPr>
          <p:nvPr>
            <p:ph type="ctrTitle"/>
          </p:nvPr>
        </p:nvSpPr>
        <p:spPr/>
        <p:txBody>
          <a:bodyPr/>
          <a:lstStyle/>
          <a:p>
            <a:r>
              <a:rPr lang="en-US" dirty="0" smtClean="0">
                <a:latin typeface="+mn-lt"/>
                <a:ea typeface="Segoe UI Black" panose="020B0A02040204020203" pitchFamily="34" charset="0"/>
                <a:cs typeface="Segoe UI Black" panose="020B0A02040204020203" pitchFamily="34" charset="0"/>
              </a:rPr>
              <a:t>  Agenda</a:t>
            </a:r>
            <a:endParaRPr lang="en-US" dirty="0">
              <a:latin typeface="+mn-lt"/>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622632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769989"/>
          </a:xfrm>
        </p:spPr>
        <p:txBody>
          <a:bodyPr/>
          <a:lstStyle/>
          <a:p>
            <a:pPr marL="0" indent="0">
              <a:buNone/>
            </a:pPr>
            <a:r>
              <a:rPr lang="en-US" dirty="0" smtClean="0"/>
              <a:t>=AVERAGE(A1:A12)</a:t>
            </a:r>
          </a:p>
          <a:p>
            <a:pPr marL="0" indent="0">
              <a:buNone/>
            </a:pPr>
            <a:endParaRPr lang="en-US" dirty="0"/>
          </a:p>
          <a:p>
            <a:pPr marL="0" indent="0">
              <a:buNone/>
            </a:pPr>
            <a:r>
              <a:rPr lang="en-US" dirty="0" smtClean="0"/>
              <a:t>Demo</a:t>
            </a:r>
            <a:endParaRPr lang="en-US" dirty="0" smtClean="0"/>
          </a:p>
          <a:p>
            <a:pPr marL="0" indent="0">
              <a:buNone/>
            </a:pPr>
            <a:endParaRPr lang="en-US" dirty="0" smtClean="0"/>
          </a:p>
        </p:txBody>
      </p:sp>
      <p:sp>
        <p:nvSpPr>
          <p:cNvPr id="4" name="Title 3"/>
          <p:cNvSpPr>
            <a:spLocks noGrp="1"/>
          </p:cNvSpPr>
          <p:nvPr>
            <p:ph type="title"/>
          </p:nvPr>
        </p:nvSpPr>
        <p:spPr/>
        <p:txBody>
          <a:bodyPr/>
          <a:lstStyle/>
          <a:p>
            <a:r>
              <a:rPr lang="en-US" dirty="0" smtClean="0"/>
              <a:t>Calculate an Average</a:t>
            </a:r>
            <a:endParaRPr lang="en-US" dirty="0"/>
          </a:p>
        </p:txBody>
      </p:sp>
    </p:spTree>
    <p:extLst>
      <p:ext uri="{BB962C8B-B14F-4D97-AF65-F5344CB8AC3E}">
        <p14:creationId xmlns:p14="http://schemas.microsoft.com/office/powerpoint/2010/main" val="317705271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478423"/>
          </a:xfrm>
        </p:spPr>
        <p:txBody>
          <a:bodyPr/>
          <a:lstStyle/>
          <a:p>
            <a:pPr marL="0" indent="0">
              <a:buNone/>
            </a:pPr>
            <a:r>
              <a:rPr lang="en-US" dirty="0" smtClean="0"/>
              <a:t>[very large number] / [unit]</a:t>
            </a:r>
          </a:p>
          <a:p>
            <a:pPr marL="0" indent="0">
              <a:buNone/>
            </a:pPr>
            <a:endParaRPr lang="en-US" dirty="0"/>
          </a:p>
          <a:p>
            <a:pPr marL="0" indent="0">
              <a:buNone/>
            </a:pPr>
            <a:r>
              <a:rPr lang="en-US" dirty="0" smtClean="0"/>
              <a:t>Example:</a:t>
            </a:r>
          </a:p>
          <a:p>
            <a:pPr marL="0" indent="0">
              <a:buNone/>
            </a:pPr>
            <a:endParaRPr lang="en-US" sz="2400" dirty="0" smtClean="0"/>
          </a:p>
          <a:p>
            <a:pPr marL="0" indent="0">
              <a:buNone/>
            </a:pPr>
            <a:r>
              <a:rPr lang="en-US" sz="2400" dirty="0" smtClean="0"/>
              <a:t>        Federal spending                                   =</a:t>
            </a:r>
            <a:r>
              <a:rPr lang="en-US" sz="2400" dirty="0" err="1" smtClean="0"/>
              <a:t>per_day</a:t>
            </a:r>
            <a:r>
              <a:rPr lang="en-US" sz="2400" dirty="0" smtClean="0"/>
              <a:t>/24                      =</a:t>
            </a:r>
            <a:r>
              <a:rPr lang="en-US" sz="2400" dirty="0" err="1" smtClean="0"/>
              <a:t>per_minute</a:t>
            </a:r>
            <a:r>
              <a:rPr lang="en-US" sz="2400" dirty="0" smtClean="0"/>
              <a:t>/60 </a:t>
            </a:r>
          </a:p>
          <a:p>
            <a:pPr marL="0" indent="0">
              <a:buNone/>
            </a:pPr>
            <a:endParaRPr lang="en-US" sz="2400" dirty="0"/>
          </a:p>
          <a:p>
            <a:pPr marL="0" indent="0">
              <a:buNone/>
            </a:pPr>
            <a:endParaRPr lang="en-US" sz="2400" dirty="0" smtClean="0"/>
          </a:p>
          <a:p>
            <a:pPr marL="0" indent="0">
              <a:buNone/>
            </a:pPr>
            <a:r>
              <a:rPr lang="en-US" sz="2400" dirty="0" smtClean="0"/>
              <a:t>                                           =spending/365                        =</a:t>
            </a:r>
            <a:r>
              <a:rPr lang="en-US" sz="2400" dirty="0" err="1" smtClean="0"/>
              <a:t>per_hour</a:t>
            </a:r>
            <a:r>
              <a:rPr lang="en-US" sz="2400" dirty="0" smtClean="0"/>
              <a:t>/60</a:t>
            </a:r>
          </a:p>
          <a:p>
            <a:pPr marL="0" indent="0">
              <a:buNone/>
            </a:pPr>
            <a:endParaRPr lang="en-US" dirty="0" smtClean="0"/>
          </a:p>
          <a:p>
            <a:pPr marL="0" indent="0">
              <a:buNone/>
            </a:pPr>
            <a:endParaRPr lang="en-US" dirty="0" smtClean="0"/>
          </a:p>
        </p:txBody>
      </p:sp>
      <p:sp>
        <p:nvSpPr>
          <p:cNvPr id="4" name="Title 3"/>
          <p:cNvSpPr>
            <a:spLocks noGrp="1"/>
          </p:cNvSpPr>
          <p:nvPr>
            <p:ph type="title"/>
          </p:nvPr>
        </p:nvSpPr>
        <p:spPr/>
        <p:txBody>
          <a:bodyPr/>
          <a:lstStyle/>
          <a:p>
            <a:r>
              <a:rPr lang="en-US" dirty="0" smtClean="0"/>
              <a:t>Calculate “per unit” values</a:t>
            </a:r>
            <a:endParaRPr lang="en-US" dirty="0"/>
          </a:p>
        </p:txBody>
      </p:sp>
      <p:pic>
        <p:nvPicPr>
          <p:cNvPr id="2" name="Picture 1"/>
          <p:cNvPicPr>
            <a:picLocks noChangeAspect="1"/>
          </p:cNvPicPr>
          <p:nvPr/>
        </p:nvPicPr>
        <p:blipFill>
          <a:blip r:embed="rId2"/>
          <a:stretch>
            <a:fillRect/>
          </a:stretch>
        </p:blipFill>
        <p:spPr>
          <a:xfrm>
            <a:off x="427037" y="4030662"/>
            <a:ext cx="11050258" cy="838200"/>
          </a:xfrm>
          <a:prstGeom prst="rect">
            <a:avLst/>
          </a:prstGeom>
        </p:spPr>
      </p:pic>
    </p:spTree>
    <p:extLst>
      <p:ext uri="{BB962C8B-B14F-4D97-AF65-F5344CB8AC3E}">
        <p14:creationId xmlns:p14="http://schemas.microsoft.com/office/powerpoint/2010/main" val="387163660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Calculate “per unit” values</a:t>
            </a:r>
            <a:endParaRPr lang="en-US" dirty="0"/>
          </a:p>
        </p:txBody>
      </p:sp>
      <p:pic>
        <p:nvPicPr>
          <p:cNvPr id="3" name="Picture 2"/>
          <p:cNvPicPr>
            <a:picLocks noChangeAspect="1"/>
          </p:cNvPicPr>
          <p:nvPr/>
        </p:nvPicPr>
        <p:blipFill>
          <a:blip r:embed="rId2"/>
          <a:stretch>
            <a:fillRect/>
          </a:stretch>
        </p:blipFill>
        <p:spPr>
          <a:xfrm>
            <a:off x="655637" y="3954462"/>
            <a:ext cx="10926312" cy="914400"/>
          </a:xfrm>
          <a:prstGeom prst="rect">
            <a:avLst/>
          </a:prstGeom>
        </p:spPr>
      </p:pic>
      <p:sp>
        <p:nvSpPr>
          <p:cNvPr id="5" name="Text Placeholder 4"/>
          <p:cNvSpPr>
            <a:spLocks noGrp="1"/>
          </p:cNvSpPr>
          <p:nvPr>
            <p:ph type="body" sz="quarter" idx="10"/>
          </p:nvPr>
        </p:nvSpPr>
        <p:spPr>
          <a:xfrm>
            <a:off x="274638" y="1212850"/>
            <a:ext cx="11887200" cy="5478423"/>
          </a:xfrm>
        </p:spPr>
        <p:txBody>
          <a:bodyPr/>
          <a:lstStyle/>
          <a:p>
            <a:pPr marL="0" indent="0">
              <a:buNone/>
            </a:pPr>
            <a:r>
              <a:rPr lang="en-US" dirty="0" smtClean="0"/>
              <a:t>[very large number] / [unit]</a:t>
            </a:r>
          </a:p>
          <a:p>
            <a:pPr marL="0" indent="0">
              <a:buNone/>
            </a:pPr>
            <a:endParaRPr lang="en-US" dirty="0"/>
          </a:p>
          <a:p>
            <a:pPr marL="0" indent="0">
              <a:buNone/>
            </a:pPr>
            <a:r>
              <a:rPr lang="en-US" dirty="0" smtClean="0"/>
              <a:t>Example:</a:t>
            </a:r>
          </a:p>
          <a:p>
            <a:pPr marL="0" indent="0">
              <a:buNone/>
            </a:pPr>
            <a:endParaRPr lang="en-US" sz="2400" dirty="0" smtClean="0"/>
          </a:p>
          <a:p>
            <a:pPr marL="0" indent="0">
              <a:buNone/>
            </a:pPr>
            <a:r>
              <a:rPr lang="en-US" sz="2400" dirty="0" smtClean="0"/>
              <a:t>        Federal spending                                         =spending/households</a:t>
            </a:r>
          </a:p>
          <a:p>
            <a:pPr marL="0" indent="0">
              <a:buNone/>
            </a:pPr>
            <a:endParaRPr lang="en-US" sz="2400" dirty="0"/>
          </a:p>
          <a:p>
            <a:pPr marL="0" indent="0">
              <a:buNone/>
            </a:pPr>
            <a:endParaRPr lang="en-US" sz="2400" dirty="0" smtClean="0"/>
          </a:p>
          <a:p>
            <a:pPr marL="0" indent="0">
              <a:buNone/>
            </a:pPr>
            <a:r>
              <a:rPr lang="en-US" sz="2400" dirty="0" smtClean="0"/>
              <a:t>                                              =spending/population                      =spending/employed</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427388939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6095999" cy="4555093"/>
          </a:xfrm>
        </p:spPr>
        <p:txBody>
          <a:bodyPr/>
          <a:lstStyle/>
          <a:p>
            <a:pPr marL="0" indent="0">
              <a:buNone/>
            </a:pPr>
            <a:r>
              <a:rPr lang="en-US" dirty="0" smtClean="0"/>
              <a:t>On sequential data (daily, weekly, monthly)</a:t>
            </a:r>
          </a:p>
          <a:p>
            <a:pPr marL="0" indent="0">
              <a:buNone/>
            </a:pPr>
            <a:endParaRPr lang="en-US" dirty="0" smtClean="0"/>
          </a:p>
          <a:p>
            <a:pPr marL="0" indent="0">
              <a:buNone/>
            </a:pPr>
            <a:r>
              <a:rPr lang="en-US" dirty="0" smtClean="0"/>
              <a:t>=SUM(A1:A12)</a:t>
            </a:r>
            <a:endParaRPr lang="en-US" dirty="0"/>
          </a:p>
          <a:p>
            <a:pPr marL="0" indent="0">
              <a:buNone/>
            </a:pPr>
            <a:endParaRPr lang="en-US" dirty="0"/>
          </a:p>
          <a:p>
            <a:pPr marL="0" indent="0">
              <a:buNone/>
            </a:pPr>
            <a:r>
              <a:rPr lang="en-US" dirty="0" smtClean="0"/>
              <a:t>drag the formula down using handles</a:t>
            </a:r>
          </a:p>
        </p:txBody>
      </p:sp>
      <p:sp>
        <p:nvSpPr>
          <p:cNvPr id="4" name="Title 3"/>
          <p:cNvSpPr>
            <a:spLocks noGrp="1"/>
          </p:cNvSpPr>
          <p:nvPr>
            <p:ph type="title"/>
          </p:nvPr>
        </p:nvSpPr>
        <p:spPr/>
        <p:txBody>
          <a:bodyPr/>
          <a:lstStyle/>
          <a:p>
            <a:r>
              <a:rPr lang="en-US" dirty="0" smtClean="0"/>
              <a:t>Rolling Sums / Averages</a:t>
            </a:r>
            <a:endParaRPr lang="en-US" dirty="0"/>
          </a:p>
        </p:txBody>
      </p:sp>
    </p:spTree>
    <p:extLst>
      <p:ext uri="{BB962C8B-B14F-4D97-AF65-F5344CB8AC3E}">
        <p14:creationId xmlns:p14="http://schemas.microsoft.com/office/powerpoint/2010/main" val="283145393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6095999" cy="5336846"/>
          </a:xfrm>
        </p:spPr>
        <p:txBody>
          <a:bodyPr/>
          <a:lstStyle/>
          <a:p>
            <a:pPr marL="0" indent="0">
              <a:buNone/>
            </a:pPr>
            <a:r>
              <a:rPr lang="en-US" sz="3600" dirty="0" smtClean="0"/>
              <a:t>Relative changes often more meaningful than absolute changes</a:t>
            </a:r>
            <a:endParaRPr lang="en-US" sz="3600" dirty="0" smtClean="0"/>
          </a:p>
          <a:p>
            <a:pPr marL="0" indent="0">
              <a:buNone/>
            </a:pPr>
            <a:endParaRPr lang="en-US" sz="3600" dirty="0" smtClean="0"/>
          </a:p>
          <a:p>
            <a:pPr marL="0" indent="0">
              <a:buNone/>
            </a:pPr>
            <a:r>
              <a:rPr lang="en-US" sz="3600" dirty="0" smtClean="0"/>
              <a:t>=(A2/A3)-1</a:t>
            </a:r>
            <a:endParaRPr lang="en-US" sz="3600" dirty="0"/>
          </a:p>
          <a:p>
            <a:pPr marL="0" indent="0">
              <a:buNone/>
            </a:pPr>
            <a:endParaRPr lang="en-US" sz="3600" dirty="0" smtClean="0"/>
          </a:p>
          <a:p>
            <a:pPr marL="0" indent="0">
              <a:buNone/>
            </a:pPr>
            <a:r>
              <a:rPr lang="en-US" sz="3600" dirty="0" smtClean="0"/>
              <a:t>“%” formatting </a:t>
            </a:r>
            <a:endParaRPr lang="en-US" sz="3600" dirty="0" smtClean="0"/>
          </a:p>
          <a:p>
            <a:pPr marL="0" indent="0">
              <a:buNone/>
            </a:pPr>
            <a:r>
              <a:rPr lang="en-US" sz="3600" dirty="0" smtClean="0"/>
              <a:t>Increase / decrease </a:t>
            </a:r>
          </a:p>
          <a:p>
            <a:pPr marL="0" indent="0">
              <a:buNone/>
            </a:pPr>
            <a:r>
              <a:rPr lang="en-US" sz="3600" dirty="0" smtClean="0"/>
              <a:t>significant digits</a:t>
            </a:r>
            <a:endParaRPr lang="en-US" sz="3600" dirty="0"/>
          </a:p>
        </p:txBody>
      </p:sp>
      <p:sp>
        <p:nvSpPr>
          <p:cNvPr id="4" name="Title 3"/>
          <p:cNvSpPr>
            <a:spLocks noGrp="1"/>
          </p:cNvSpPr>
          <p:nvPr>
            <p:ph type="title"/>
          </p:nvPr>
        </p:nvSpPr>
        <p:spPr/>
        <p:txBody>
          <a:bodyPr/>
          <a:lstStyle/>
          <a:p>
            <a:r>
              <a:rPr lang="en-US" dirty="0" smtClean="0"/>
              <a:t>Calculating Percentages</a:t>
            </a:r>
            <a:endParaRPr lang="en-US" dirty="0"/>
          </a:p>
        </p:txBody>
      </p:sp>
      <p:pic>
        <p:nvPicPr>
          <p:cNvPr id="2" name="Picture 1"/>
          <p:cNvPicPr>
            <a:picLocks noChangeAspect="1"/>
          </p:cNvPicPr>
          <p:nvPr/>
        </p:nvPicPr>
        <p:blipFill>
          <a:blip r:embed="rId2"/>
          <a:stretch>
            <a:fillRect/>
          </a:stretch>
        </p:blipFill>
        <p:spPr>
          <a:xfrm>
            <a:off x="8961437" y="3878262"/>
            <a:ext cx="2017363" cy="1676400"/>
          </a:xfrm>
          <a:prstGeom prst="rect">
            <a:avLst/>
          </a:prstGeom>
        </p:spPr>
      </p:pic>
      <p:pic>
        <p:nvPicPr>
          <p:cNvPr id="3" name="Picture 2"/>
          <p:cNvPicPr>
            <a:picLocks noChangeAspect="1"/>
          </p:cNvPicPr>
          <p:nvPr/>
        </p:nvPicPr>
        <p:blipFill>
          <a:blip r:embed="rId3"/>
          <a:stretch>
            <a:fillRect/>
          </a:stretch>
        </p:blipFill>
        <p:spPr>
          <a:xfrm>
            <a:off x="7742237" y="906462"/>
            <a:ext cx="4040373" cy="1905000"/>
          </a:xfrm>
          <a:prstGeom prst="rect">
            <a:avLst/>
          </a:prstGeom>
        </p:spPr>
      </p:pic>
      <p:cxnSp>
        <p:nvCxnSpPr>
          <p:cNvPr id="7" name="Straight Arrow Connector 6"/>
          <p:cNvCxnSpPr/>
          <p:nvPr/>
        </p:nvCxnSpPr>
        <p:spPr>
          <a:xfrm flipV="1">
            <a:off x="3322637" y="4640262"/>
            <a:ext cx="6096000" cy="381000"/>
          </a:xfrm>
          <a:prstGeom prst="straightConnector1">
            <a:avLst/>
          </a:prstGeom>
          <a:ln w="5715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4237037" y="4716462"/>
            <a:ext cx="5943600" cy="838200"/>
          </a:xfrm>
          <a:prstGeom prst="straightConnector1">
            <a:avLst/>
          </a:prstGeom>
          <a:ln w="57150">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874350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769989"/>
          </a:xfrm>
        </p:spPr>
        <p:txBody>
          <a:bodyPr/>
          <a:lstStyle/>
          <a:p>
            <a:pPr marL="0" indent="0">
              <a:buNone/>
            </a:pPr>
            <a:r>
              <a:rPr lang="en-US" dirty="0" smtClean="0"/>
              <a:t>Using the ‘$’ operand.</a:t>
            </a:r>
          </a:p>
          <a:p>
            <a:pPr marL="0" indent="0">
              <a:buNone/>
            </a:pPr>
            <a:endParaRPr lang="en-US" dirty="0"/>
          </a:p>
          <a:p>
            <a:pPr marL="0" indent="0">
              <a:buNone/>
            </a:pPr>
            <a:r>
              <a:rPr lang="en-US" dirty="0" smtClean="0"/>
              <a:t>‘$’ means “stop moving”</a:t>
            </a:r>
            <a:endParaRPr lang="en-US" dirty="0"/>
          </a:p>
          <a:p>
            <a:pPr marL="0" indent="0">
              <a:buNone/>
            </a:pPr>
            <a:endParaRPr lang="en-US" dirty="0" smtClean="0"/>
          </a:p>
        </p:txBody>
      </p:sp>
      <p:sp>
        <p:nvSpPr>
          <p:cNvPr id="4" name="Title 3"/>
          <p:cNvSpPr>
            <a:spLocks noGrp="1"/>
          </p:cNvSpPr>
          <p:nvPr>
            <p:ph type="title"/>
          </p:nvPr>
        </p:nvSpPr>
        <p:spPr/>
        <p:txBody>
          <a:bodyPr/>
          <a:lstStyle/>
          <a:p>
            <a:r>
              <a:rPr lang="en-US" dirty="0" smtClean="0"/>
              <a:t>Excel Syntax</a:t>
            </a:r>
            <a:endParaRPr lang="en-US" dirty="0"/>
          </a:p>
        </p:txBody>
      </p:sp>
      <p:pic>
        <p:nvPicPr>
          <p:cNvPr id="2" name="Picture 1"/>
          <p:cNvPicPr>
            <a:picLocks noChangeAspect="1"/>
          </p:cNvPicPr>
          <p:nvPr/>
        </p:nvPicPr>
        <p:blipFill>
          <a:blip r:embed="rId2"/>
          <a:stretch>
            <a:fillRect/>
          </a:stretch>
        </p:blipFill>
        <p:spPr>
          <a:xfrm>
            <a:off x="5761037" y="3954119"/>
            <a:ext cx="5959580" cy="2589213"/>
          </a:xfrm>
          <a:prstGeom prst="rect">
            <a:avLst/>
          </a:prstGeom>
        </p:spPr>
      </p:pic>
    </p:spTree>
    <p:extLst>
      <p:ext uri="{BB962C8B-B14F-4D97-AF65-F5344CB8AC3E}">
        <p14:creationId xmlns:p14="http://schemas.microsoft.com/office/powerpoint/2010/main" val="248123008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7005410" cy="1292662"/>
          </a:xfrm>
        </p:spPr>
        <p:txBody>
          <a:bodyPr/>
          <a:lstStyle/>
          <a:p>
            <a:pPr marL="0" indent="0">
              <a:buNone/>
            </a:pPr>
            <a:r>
              <a:rPr lang="en-US" dirty="0" smtClean="0"/>
              <a:t>Copy-Paste data to swap rows/columns</a:t>
            </a:r>
            <a:endParaRPr lang="en-US" dirty="0"/>
          </a:p>
        </p:txBody>
      </p:sp>
      <p:sp>
        <p:nvSpPr>
          <p:cNvPr id="4" name="Title 3"/>
          <p:cNvSpPr>
            <a:spLocks noGrp="1"/>
          </p:cNvSpPr>
          <p:nvPr>
            <p:ph type="title"/>
          </p:nvPr>
        </p:nvSpPr>
        <p:spPr/>
        <p:txBody>
          <a:bodyPr/>
          <a:lstStyle/>
          <a:p>
            <a:r>
              <a:rPr lang="en-US" dirty="0" smtClean="0"/>
              <a:t>Transposing Data</a:t>
            </a:r>
            <a:endParaRPr lang="en-US" dirty="0"/>
          </a:p>
        </p:txBody>
      </p:sp>
      <p:pic>
        <p:nvPicPr>
          <p:cNvPr id="2" name="Picture 1"/>
          <p:cNvPicPr>
            <a:picLocks noChangeAspect="1"/>
          </p:cNvPicPr>
          <p:nvPr/>
        </p:nvPicPr>
        <p:blipFill>
          <a:blip r:embed="rId2"/>
          <a:stretch>
            <a:fillRect/>
          </a:stretch>
        </p:blipFill>
        <p:spPr>
          <a:xfrm>
            <a:off x="7314885" y="1212849"/>
            <a:ext cx="4814481" cy="2436813"/>
          </a:xfrm>
          <a:prstGeom prst="rect">
            <a:avLst/>
          </a:prstGeom>
        </p:spPr>
      </p:pic>
    </p:spTree>
    <p:extLst>
      <p:ext uri="{BB962C8B-B14F-4D97-AF65-F5344CB8AC3E}">
        <p14:creationId xmlns:p14="http://schemas.microsoft.com/office/powerpoint/2010/main" val="82499450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6934199" cy="5232202"/>
          </a:xfrm>
        </p:spPr>
        <p:txBody>
          <a:bodyPr/>
          <a:lstStyle/>
          <a:p>
            <a:pPr marL="0" indent="0">
              <a:buNone/>
            </a:pPr>
            <a:r>
              <a:rPr lang="en-US" dirty="0" smtClean="0"/>
              <a:t>Strip out formulas from cells</a:t>
            </a:r>
          </a:p>
          <a:p>
            <a:pPr marL="0" indent="0">
              <a:buNone/>
            </a:pPr>
            <a:endParaRPr lang="en-US" dirty="0"/>
          </a:p>
          <a:p>
            <a:pPr marL="0" indent="0">
              <a:buNone/>
            </a:pPr>
            <a:r>
              <a:rPr lang="en-US" dirty="0" smtClean="0"/>
              <a:t>Retain only the calculated </a:t>
            </a:r>
            <a:r>
              <a:rPr lang="en-US" dirty="0" smtClean="0"/>
              <a:t>values</a:t>
            </a:r>
          </a:p>
          <a:p>
            <a:pPr marL="0" indent="0">
              <a:buNone/>
            </a:pPr>
            <a:endParaRPr lang="en-US" dirty="0"/>
          </a:p>
          <a:p>
            <a:pPr marL="0" indent="0">
              <a:buNone/>
            </a:pPr>
            <a:r>
              <a:rPr lang="en-US" dirty="0" smtClean="0"/>
              <a:t>Valuable for moving data from sheet to sheet</a:t>
            </a:r>
            <a:endParaRPr lang="en-US" dirty="0" smtClean="0"/>
          </a:p>
          <a:p>
            <a:endParaRPr lang="en-US" dirty="0"/>
          </a:p>
        </p:txBody>
      </p:sp>
      <p:sp>
        <p:nvSpPr>
          <p:cNvPr id="4" name="Title 3"/>
          <p:cNvSpPr>
            <a:spLocks noGrp="1"/>
          </p:cNvSpPr>
          <p:nvPr>
            <p:ph type="title"/>
          </p:nvPr>
        </p:nvSpPr>
        <p:spPr/>
        <p:txBody>
          <a:bodyPr/>
          <a:lstStyle/>
          <a:p>
            <a:r>
              <a:rPr lang="en-US" dirty="0" smtClean="0"/>
              <a:t>Copying Values </a:t>
            </a:r>
            <a:br>
              <a:rPr lang="en-US" dirty="0" smtClean="0"/>
            </a:br>
            <a:endParaRPr lang="en-US" dirty="0"/>
          </a:p>
        </p:txBody>
      </p:sp>
      <p:pic>
        <p:nvPicPr>
          <p:cNvPr id="2" name="Picture 1"/>
          <p:cNvPicPr>
            <a:picLocks noChangeAspect="1"/>
          </p:cNvPicPr>
          <p:nvPr/>
        </p:nvPicPr>
        <p:blipFill>
          <a:blip r:embed="rId2"/>
          <a:stretch>
            <a:fillRect/>
          </a:stretch>
        </p:blipFill>
        <p:spPr>
          <a:xfrm>
            <a:off x="7303521" y="1212848"/>
            <a:ext cx="4825845" cy="2436813"/>
          </a:xfrm>
          <a:prstGeom prst="rect">
            <a:avLst/>
          </a:prstGeom>
        </p:spPr>
      </p:pic>
    </p:spTree>
    <p:extLst>
      <p:ext uri="{BB962C8B-B14F-4D97-AF65-F5344CB8AC3E}">
        <p14:creationId xmlns:p14="http://schemas.microsoft.com/office/powerpoint/2010/main" val="259373837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3447098"/>
          </a:xfrm>
        </p:spPr>
        <p:txBody>
          <a:bodyPr/>
          <a:lstStyle/>
          <a:p>
            <a:pPr marL="0" indent="0">
              <a:buNone/>
            </a:pPr>
            <a:r>
              <a:rPr lang="en-US" dirty="0" smtClean="0"/>
              <a:t>Select a </a:t>
            </a:r>
            <a:r>
              <a:rPr lang="en-US" dirty="0" smtClean="0"/>
              <a:t>column</a:t>
            </a:r>
          </a:p>
          <a:p>
            <a:pPr marL="0" indent="0">
              <a:buNone/>
            </a:pPr>
            <a:endParaRPr lang="en-US" dirty="0" smtClean="0"/>
          </a:p>
          <a:p>
            <a:pPr marL="0" indent="0">
              <a:buNone/>
            </a:pPr>
            <a:r>
              <a:rPr lang="en-US" dirty="0" smtClean="0"/>
              <a:t>“Sort &amp; Filter</a:t>
            </a:r>
            <a:r>
              <a:rPr lang="en-US" dirty="0" smtClean="0"/>
              <a:t>”</a:t>
            </a:r>
          </a:p>
          <a:p>
            <a:pPr marL="0" indent="0">
              <a:buNone/>
            </a:pPr>
            <a:endParaRPr lang="en-US" dirty="0" smtClean="0"/>
          </a:p>
          <a:p>
            <a:pPr marL="0" indent="0">
              <a:buNone/>
            </a:pPr>
            <a:r>
              <a:rPr lang="en-US" dirty="0" smtClean="0"/>
              <a:t>Always “expand selection”</a:t>
            </a:r>
          </a:p>
        </p:txBody>
      </p:sp>
      <p:sp>
        <p:nvSpPr>
          <p:cNvPr id="4" name="Title 3"/>
          <p:cNvSpPr>
            <a:spLocks noGrp="1"/>
          </p:cNvSpPr>
          <p:nvPr>
            <p:ph type="title"/>
          </p:nvPr>
        </p:nvSpPr>
        <p:spPr/>
        <p:txBody>
          <a:bodyPr/>
          <a:lstStyle/>
          <a:p>
            <a:r>
              <a:rPr lang="en-US" dirty="0" smtClean="0"/>
              <a:t>Sorting in Excel</a:t>
            </a:r>
            <a:br>
              <a:rPr lang="en-US" dirty="0" smtClean="0"/>
            </a:br>
            <a:endParaRPr lang="en-US" dirty="0"/>
          </a:p>
        </p:txBody>
      </p:sp>
      <p:pic>
        <p:nvPicPr>
          <p:cNvPr id="2" name="Picture 1"/>
          <p:cNvPicPr>
            <a:picLocks noChangeAspect="1"/>
          </p:cNvPicPr>
          <p:nvPr/>
        </p:nvPicPr>
        <p:blipFill>
          <a:blip r:embed="rId2"/>
          <a:stretch>
            <a:fillRect/>
          </a:stretch>
        </p:blipFill>
        <p:spPr>
          <a:xfrm>
            <a:off x="9037637" y="1212849"/>
            <a:ext cx="2800439" cy="3395404"/>
          </a:xfrm>
          <a:prstGeom prst="rect">
            <a:avLst/>
          </a:prstGeom>
        </p:spPr>
      </p:pic>
    </p:spTree>
    <p:extLst>
      <p:ext uri="{BB962C8B-B14F-4D97-AF65-F5344CB8AC3E}">
        <p14:creationId xmlns:p14="http://schemas.microsoft.com/office/powerpoint/2010/main" val="230283976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6855634" cy="1292662"/>
          </a:xfrm>
        </p:spPr>
        <p:txBody>
          <a:bodyPr/>
          <a:lstStyle/>
          <a:p>
            <a:pPr marL="0" indent="0">
              <a:buNone/>
            </a:pPr>
            <a:r>
              <a:rPr lang="en-US" dirty="0" smtClean="0"/>
              <a:t>Highlight cells with certain data</a:t>
            </a:r>
          </a:p>
        </p:txBody>
      </p:sp>
      <p:sp>
        <p:nvSpPr>
          <p:cNvPr id="4" name="Title 3"/>
          <p:cNvSpPr>
            <a:spLocks noGrp="1"/>
          </p:cNvSpPr>
          <p:nvPr>
            <p:ph type="title"/>
          </p:nvPr>
        </p:nvSpPr>
        <p:spPr/>
        <p:txBody>
          <a:bodyPr/>
          <a:lstStyle/>
          <a:p>
            <a:r>
              <a:rPr lang="en-US" dirty="0" smtClean="0"/>
              <a:t>Conditional Investigation</a:t>
            </a:r>
            <a:br>
              <a:rPr lang="en-US" dirty="0" smtClean="0"/>
            </a:br>
            <a:endParaRPr lang="en-US" dirty="0"/>
          </a:p>
        </p:txBody>
      </p:sp>
      <p:pic>
        <p:nvPicPr>
          <p:cNvPr id="2" name="Picture 1"/>
          <p:cNvPicPr>
            <a:picLocks noChangeAspect="1"/>
          </p:cNvPicPr>
          <p:nvPr/>
        </p:nvPicPr>
        <p:blipFill>
          <a:blip r:embed="rId2"/>
          <a:stretch>
            <a:fillRect/>
          </a:stretch>
        </p:blipFill>
        <p:spPr>
          <a:xfrm>
            <a:off x="7132637" y="1212849"/>
            <a:ext cx="5029201" cy="5301541"/>
          </a:xfrm>
          <a:prstGeom prst="rect">
            <a:avLst/>
          </a:prstGeom>
        </p:spPr>
      </p:pic>
    </p:spTree>
    <p:extLst>
      <p:ext uri="{BB962C8B-B14F-4D97-AF65-F5344CB8AC3E}">
        <p14:creationId xmlns:p14="http://schemas.microsoft.com/office/powerpoint/2010/main" val="43676674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1592262"/>
            <a:ext cx="7315203" cy="3657600"/>
          </a:xfrm>
        </p:spPr>
        <p:txBody>
          <a:bodyPr/>
          <a:lstStyle/>
          <a:p>
            <a:r>
              <a:rPr lang="en-US" dirty="0" smtClean="0">
                <a:solidFill>
                  <a:schemeClr val="tx1">
                    <a:lumMod val="75000"/>
                  </a:schemeClr>
                </a:solidFill>
              </a:rPr>
              <a:t>Excel is your new best friend</a:t>
            </a:r>
            <a:endParaRPr lang="en-US" dirty="0">
              <a:solidFill>
                <a:schemeClr val="tx1">
                  <a:lumMod val="75000"/>
                </a:schemeClr>
              </a:solidFill>
            </a:endParaRPr>
          </a:p>
        </p:txBody>
      </p:sp>
      <p:sp>
        <p:nvSpPr>
          <p:cNvPr id="5" name="Title 4"/>
          <p:cNvSpPr>
            <a:spLocks noGrp="1"/>
          </p:cNvSpPr>
          <p:nvPr>
            <p:ph type="ctrTitle"/>
          </p:nvPr>
        </p:nvSpPr>
        <p:spPr/>
        <p:txBody>
          <a:bodyPr/>
          <a:lstStyle/>
          <a:p>
            <a:r>
              <a:rPr lang="en-US" dirty="0" smtClean="0">
                <a:latin typeface="+mn-lt"/>
                <a:ea typeface="Segoe UI Black" panose="020B0A02040204020203" pitchFamily="34" charset="0"/>
                <a:cs typeface="Segoe UI Black" panose="020B0A02040204020203" pitchFamily="34" charset="0"/>
              </a:rPr>
              <a:t>  Agenda</a:t>
            </a:r>
            <a:endParaRPr lang="en-US" dirty="0">
              <a:latin typeface="+mn-lt"/>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1929999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6855634" cy="738664"/>
          </a:xfrm>
        </p:spPr>
        <p:txBody>
          <a:bodyPr/>
          <a:lstStyle/>
          <a:p>
            <a:pPr marL="0" indent="0">
              <a:buNone/>
            </a:pPr>
            <a:r>
              <a:rPr lang="en-US" dirty="0" smtClean="0"/>
              <a:t>Using Color Scales</a:t>
            </a:r>
          </a:p>
        </p:txBody>
      </p:sp>
      <p:sp>
        <p:nvSpPr>
          <p:cNvPr id="4" name="Title 3"/>
          <p:cNvSpPr>
            <a:spLocks noGrp="1"/>
          </p:cNvSpPr>
          <p:nvPr>
            <p:ph type="title"/>
          </p:nvPr>
        </p:nvSpPr>
        <p:spPr/>
        <p:txBody>
          <a:bodyPr/>
          <a:lstStyle/>
          <a:p>
            <a:r>
              <a:rPr lang="en-US" dirty="0" smtClean="0"/>
              <a:t>Conditional Investigation</a:t>
            </a:r>
            <a:br>
              <a:rPr lang="en-US" dirty="0" smtClean="0"/>
            </a:br>
            <a:endParaRPr lang="en-US" dirty="0"/>
          </a:p>
        </p:txBody>
      </p:sp>
      <p:pic>
        <p:nvPicPr>
          <p:cNvPr id="6" name="Picture 5"/>
          <p:cNvPicPr>
            <a:picLocks noChangeAspect="1"/>
          </p:cNvPicPr>
          <p:nvPr/>
        </p:nvPicPr>
        <p:blipFill>
          <a:blip r:embed="rId2"/>
          <a:stretch>
            <a:fillRect/>
          </a:stretch>
        </p:blipFill>
        <p:spPr>
          <a:xfrm>
            <a:off x="6370637" y="1212849"/>
            <a:ext cx="5512126" cy="4876800"/>
          </a:xfrm>
          <a:prstGeom prst="rect">
            <a:avLst/>
          </a:prstGeom>
        </p:spPr>
      </p:pic>
    </p:spTree>
    <p:extLst>
      <p:ext uri="{BB962C8B-B14F-4D97-AF65-F5344CB8AC3E}">
        <p14:creationId xmlns:p14="http://schemas.microsoft.com/office/powerpoint/2010/main" val="183479911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a:solidFill>
                <a:schemeClr val="tx1">
                  <a:lumMod val="75000"/>
                </a:schemeClr>
              </a:solidFill>
            </a:endParaRPr>
          </a:p>
        </p:txBody>
      </p:sp>
      <p:sp>
        <p:nvSpPr>
          <p:cNvPr id="5" name="Title 4"/>
          <p:cNvSpPr>
            <a:spLocks noGrp="1"/>
          </p:cNvSpPr>
          <p:nvPr>
            <p:ph type="ctrTitle"/>
          </p:nvPr>
        </p:nvSpPr>
        <p:spPr/>
        <p:txBody>
          <a:bodyPr/>
          <a:lstStyle/>
          <a:p>
            <a:r>
              <a:rPr lang="en-US" dirty="0" smtClean="0">
                <a:latin typeface="+mn-lt"/>
                <a:ea typeface="Segoe UI Black" panose="020B0A02040204020203" pitchFamily="34" charset="0"/>
                <a:cs typeface="Segoe UI Black" panose="020B0A02040204020203" pitchFamily="34" charset="0"/>
              </a:rPr>
              <a:t>basic charting</a:t>
            </a:r>
            <a:endParaRPr lang="en-US" dirty="0">
              <a:latin typeface="+mn-lt"/>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4219199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5994809" cy="4555093"/>
          </a:xfrm>
        </p:spPr>
        <p:txBody>
          <a:bodyPr/>
          <a:lstStyle/>
          <a:p>
            <a:pPr marL="0" indent="0">
              <a:buNone/>
            </a:pPr>
            <a:r>
              <a:rPr lang="en-US" dirty="0" smtClean="0"/>
              <a:t>Frequent starting point for a data visualization</a:t>
            </a:r>
          </a:p>
          <a:p>
            <a:pPr marL="0" indent="0">
              <a:buNone/>
            </a:pPr>
            <a:endParaRPr lang="en-US" dirty="0"/>
          </a:p>
          <a:p>
            <a:pPr marL="0" indent="0">
              <a:buNone/>
            </a:pPr>
            <a:r>
              <a:rPr lang="en-US" dirty="0" smtClean="0"/>
              <a:t>Good for data exploration</a:t>
            </a:r>
          </a:p>
          <a:p>
            <a:pPr marL="0" indent="0">
              <a:buNone/>
            </a:pPr>
            <a:endParaRPr lang="en-US" dirty="0" smtClean="0"/>
          </a:p>
          <a:p>
            <a:pPr marL="0" indent="0">
              <a:buNone/>
            </a:pPr>
            <a:r>
              <a:rPr lang="en-US" dirty="0" smtClean="0"/>
              <a:t>Different styles reveal different stories</a:t>
            </a:r>
            <a:endParaRPr lang="en-US" dirty="0"/>
          </a:p>
        </p:txBody>
      </p:sp>
      <p:sp>
        <p:nvSpPr>
          <p:cNvPr id="4" name="Title 3"/>
          <p:cNvSpPr>
            <a:spLocks noGrp="1"/>
          </p:cNvSpPr>
          <p:nvPr>
            <p:ph type="title"/>
          </p:nvPr>
        </p:nvSpPr>
        <p:spPr/>
        <p:txBody>
          <a:bodyPr/>
          <a:lstStyle/>
          <a:p>
            <a:r>
              <a:rPr lang="en-US" dirty="0" smtClean="0"/>
              <a:t>Simple Excel charting </a:t>
            </a:r>
            <a:endParaRPr lang="en-US" dirty="0"/>
          </a:p>
        </p:txBody>
      </p:sp>
      <p:pic>
        <p:nvPicPr>
          <p:cNvPr id="2" name="Picture 1"/>
          <p:cNvPicPr>
            <a:picLocks noChangeAspect="1"/>
          </p:cNvPicPr>
          <p:nvPr/>
        </p:nvPicPr>
        <p:blipFill>
          <a:blip r:embed="rId2"/>
          <a:stretch>
            <a:fillRect/>
          </a:stretch>
        </p:blipFill>
        <p:spPr>
          <a:xfrm>
            <a:off x="6269447" y="1212849"/>
            <a:ext cx="5909673" cy="2360613"/>
          </a:xfrm>
          <a:prstGeom prst="rect">
            <a:avLst/>
          </a:prstGeom>
        </p:spPr>
      </p:pic>
    </p:spTree>
    <p:extLst>
      <p:ext uri="{BB962C8B-B14F-4D97-AF65-F5344CB8AC3E}">
        <p14:creationId xmlns:p14="http://schemas.microsoft.com/office/powerpoint/2010/main" val="426579817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4642419" cy="3323987"/>
          </a:xfrm>
        </p:spPr>
        <p:txBody>
          <a:bodyPr/>
          <a:lstStyle/>
          <a:p>
            <a:pPr marL="0" indent="0">
              <a:buNone/>
            </a:pPr>
            <a:r>
              <a:rPr lang="en-US" dirty="0" smtClean="0"/>
              <a:t>Values stack on</a:t>
            </a:r>
          </a:p>
          <a:p>
            <a:pPr marL="0" indent="0">
              <a:buNone/>
            </a:pPr>
            <a:r>
              <a:rPr lang="en-US" dirty="0" smtClean="0"/>
              <a:t>each other</a:t>
            </a:r>
          </a:p>
          <a:p>
            <a:pPr marL="0" indent="0">
              <a:buNone/>
            </a:pPr>
            <a:endParaRPr lang="en-US" dirty="0"/>
          </a:p>
          <a:p>
            <a:pPr marL="0" indent="0">
              <a:buNone/>
            </a:pPr>
            <a:r>
              <a:rPr lang="en-US" dirty="0" smtClean="0"/>
              <a:t>Used to show all parts of a sum</a:t>
            </a:r>
          </a:p>
        </p:txBody>
      </p:sp>
      <p:sp>
        <p:nvSpPr>
          <p:cNvPr id="4" name="Title 3"/>
          <p:cNvSpPr>
            <a:spLocks noGrp="1"/>
          </p:cNvSpPr>
          <p:nvPr>
            <p:ph type="title"/>
          </p:nvPr>
        </p:nvSpPr>
        <p:spPr/>
        <p:txBody>
          <a:bodyPr/>
          <a:lstStyle/>
          <a:p>
            <a:r>
              <a:rPr lang="en-US" dirty="0" smtClean="0"/>
              <a:t>Simple bar chart</a:t>
            </a:r>
            <a:endParaRPr lang="en-US" dirty="0"/>
          </a:p>
        </p:txBody>
      </p:sp>
      <p:pic>
        <p:nvPicPr>
          <p:cNvPr id="3" name="Picture 2"/>
          <p:cNvPicPr>
            <a:picLocks noChangeAspect="1"/>
          </p:cNvPicPr>
          <p:nvPr/>
        </p:nvPicPr>
        <p:blipFill>
          <a:blip r:embed="rId2"/>
          <a:stretch>
            <a:fillRect/>
          </a:stretch>
        </p:blipFill>
        <p:spPr>
          <a:xfrm>
            <a:off x="4770437" y="2278062"/>
            <a:ext cx="7029723" cy="3960813"/>
          </a:xfrm>
          <a:prstGeom prst="rect">
            <a:avLst/>
          </a:prstGeom>
        </p:spPr>
      </p:pic>
    </p:spTree>
    <p:extLst>
      <p:ext uri="{BB962C8B-B14F-4D97-AF65-F5344CB8AC3E}">
        <p14:creationId xmlns:p14="http://schemas.microsoft.com/office/powerpoint/2010/main" val="159146907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4642419" cy="3323987"/>
          </a:xfrm>
        </p:spPr>
        <p:txBody>
          <a:bodyPr/>
          <a:lstStyle/>
          <a:p>
            <a:pPr marL="0" indent="0">
              <a:buNone/>
            </a:pPr>
            <a:r>
              <a:rPr lang="en-US" dirty="0" smtClean="0"/>
              <a:t>Values stack on</a:t>
            </a:r>
          </a:p>
          <a:p>
            <a:pPr marL="0" indent="0">
              <a:buNone/>
            </a:pPr>
            <a:r>
              <a:rPr lang="en-US" dirty="0" smtClean="0"/>
              <a:t>each other</a:t>
            </a:r>
          </a:p>
          <a:p>
            <a:pPr marL="0" indent="0">
              <a:buNone/>
            </a:pPr>
            <a:endParaRPr lang="en-US" dirty="0"/>
          </a:p>
          <a:p>
            <a:pPr marL="0" indent="0">
              <a:buNone/>
            </a:pPr>
            <a:r>
              <a:rPr lang="en-US" dirty="0" smtClean="0"/>
              <a:t>Used to show all parts of a sum</a:t>
            </a:r>
          </a:p>
        </p:txBody>
      </p:sp>
      <p:sp>
        <p:nvSpPr>
          <p:cNvPr id="4" name="Title 3"/>
          <p:cNvSpPr>
            <a:spLocks noGrp="1"/>
          </p:cNvSpPr>
          <p:nvPr>
            <p:ph type="title"/>
          </p:nvPr>
        </p:nvSpPr>
        <p:spPr/>
        <p:txBody>
          <a:bodyPr/>
          <a:lstStyle/>
          <a:p>
            <a:r>
              <a:rPr lang="en-US" dirty="0" smtClean="0"/>
              <a:t>Additive charts</a:t>
            </a:r>
            <a:endParaRPr lang="en-US" dirty="0"/>
          </a:p>
        </p:txBody>
      </p:sp>
      <p:pic>
        <p:nvPicPr>
          <p:cNvPr id="2" name="Picture 1"/>
          <p:cNvPicPr>
            <a:picLocks noChangeAspect="1"/>
          </p:cNvPicPr>
          <p:nvPr/>
        </p:nvPicPr>
        <p:blipFill>
          <a:blip r:embed="rId2"/>
          <a:stretch>
            <a:fillRect/>
          </a:stretch>
        </p:blipFill>
        <p:spPr>
          <a:xfrm>
            <a:off x="4615624" y="1439862"/>
            <a:ext cx="7820851" cy="4305227"/>
          </a:xfrm>
          <a:prstGeom prst="rect">
            <a:avLst/>
          </a:prstGeom>
        </p:spPr>
      </p:pic>
    </p:spTree>
    <p:extLst>
      <p:ext uri="{BB962C8B-B14F-4D97-AF65-F5344CB8AC3E}">
        <p14:creationId xmlns:p14="http://schemas.microsoft.com/office/powerpoint/2010/main" val="160949263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4642419" cy="3200876"/>
          </a:xfrm>
        </p:spPr>
        <p:txBody>
          <a:bodyPr/>
          <a:lstStyle/>
          <a:p>
            <a:pPr marL="0" indent="0">
              <a:buNone/>
            </a:pPr>
            <a:r>
              <a:rPr lang="en-US" dirty="0" smtClean="0"/>
              <a:t>Simple and clean</a:t>
            </a:r>
          </a:p>
          <a:p>
            <a:pPr marL="0" indent="0">
              <a:buNone/>
            </a:pPr>
            <a:endParaRPr lang="en-US" dirty="0"/>
          </a:p>
          <a:p>
            <a:pPr marL="0" indent="0">
              <a:buNone/>
            </a:pPr>
            <a:r>
              <a:rPr lang="en-US" dirty="0" smtClean="0"/>
              <a:t>Excellent for indicating trend lines in data</a:t>
            </a:r>
          </a:p>
        </p:txBody>
      </p:sp>
      <p:sp>
        <p:nvSpPr>
          <p:cNvPr id="4" name="Title 3"/>
          <p:cNvSpPr>
            <a:spLocks noGrp="1"/>
          </p:cNvSpPr>
          <p:nvPr>
            <p:ph type="title"/>
          </p:nvPr>
        </p:nvSpPr>
        <p:spPr/>
        <p:txBody>
          <a:bodyPr/>
          <a:lstStyle/>
          <a:p>
            <a:r>
              <a:rPr lang="en-US" dirty="0" smtClean="0"/>
              <a:t>Line Charts</a:t>
            </a:r>
            <a:endParaRPr lang="en-US" dirty="0"/>
          </a:p>
        </p:txBody>
      </p:sp>
      <p:pic>
        <p:nvPicPr>
          <p:cNvPr id="2" name="Picture 1"/>
          <p:cNvPicPr>
            <a:picLocks noChangeAspect="1"/>
          </p:cNvPicPr>
          <p:nvPr/>
        </p:nvPicPr>
        <p:blipFill>
          <a:blip r:embed="rId2"/>
          <a:stretch>
            <a:fillRect/>
          </a:stretch>
        </p:blipFill>
        <p:spPr>
          <a:xfrm>
            <a:off x="4618037" y="1439862"/>
            <a:ext cx="7387104" cy="4191000"/>
          </a:xfrm>
          <a:prstGeom prst="rect">
            <a:avLst/>
          </a:prstGeom>
        </p:spPr>
      </p:pic>
    </p:spTree>
    <p:extLst>
      <p:ext uri="{BB962C8B-B14F-4D97-AF65-F5344CB8AC3E}">
        <p14:creationId xmlns:p14="http://schemas.microsoft.com/office/powerpoint/2010/main" val="87775337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4597631" cy="4555093"/>
          </a:xfrm>
        </p:spPr>
        <p:txBody>
          <a:bodyPr/>
          <a:lstStyle/>
          <a:p>
            <a:pPr marL="0" indent="0">
              <a:buNone/>
            </a:pPr>
            <a:r>
              <a:rPr lang="en-US" dirty="0" smtClean="0"/>
              <a:t>Show parts of a whole</a:t>
            </a:r>
          </a:p>
          <a:p>
            <a:pPr marL="0" indent="0">
              <a:buNone/>
            </a:pPr>
            <a:endParaRPr lang="en-US" dirty="0"/>
          </a:p>
          <a:p>
            <a:pPr marL="0" indent="0">
              <a:buNone/>
            </a:pPr>
            <a:r>
              <a:rPr lang="en-US" dirty="0" smtClean="0"/>
              <a:t>Keep it to very few parts</a:t>
            </a:r>
          </a:p>
          <a:p>
            <a:pPr marL="0" indent="0">
              <a:buNone/>
            </a:pPr>
            <a:endParaRPr lang="en-US" dirty="0"/>
          </a:p>
          <a:p>
            <a:pPr marL="0" indent="0">
              <a:buNone/>
            </a:pPr>
            <a:r>
              <a:rPr lang="en-US" dirty="0" smtClean="0"/>
              <a:t>Often despised</a:t>
            </a:r>
            <a:endParaRPr lang="en-US" dirty="0"/>
          </a:p>
        </p:txBody>
      </p:sp>
      <p:sp>
        <p:nvSpPr>
          <p:cNvPr id="4" name="Title 3"/>
          <p:cNvSpPr>
            <a:spLocks noGrp="1"/>
          </p:cNvSpPr>
          <p:nvPr>
            <p:ph type="title"/>
          </p:nvPr>
        </p:nvSpPr>
        <p:spPr/>
        <p:txBody>
          <a:bodyPr/>
          <a:lstStyle/>
          <a:p>
            <a:r>
              <a:rPr lang="en-US" dirty="0" smtClean="0"/>
              <a:t>Pie Charts</a:t>
            </a:r>
            <a:endParaRPr lang="en-US" dirty="0"/>
          </a:p>
        </p:txBody>
      </p:sp>
      <p:pic>
        <p:nvPicPr>
          <p:cNvPr id="2" name="Picture 1"/>
          <p:cNvPicPr>
            <a:picLocks noChangeAspect="1"/>
          </p:cNvPicPr>
          <p:nvPr/>
        </p:nvPicPr>
        <p:blipFill>
          <a:blip r:embed="rId2"/>
          <a:stretch>
            <a:fillRect/>
          </a:stretch>
        </p:blipFill>
        <p:spPr>
          <a:xfrm>
            <a:off x="4875115" y="1212848"/>
            <a:ext cx="7286242" cy="4799013"/>
          </a:xfrm>
          <a:prstGeom prst="rect">
            <a:avLst/>
          </a:prstGeom>
        </p:spPr>
      </p:pic>
    </p:spTree>
    <p:extLst>
      <p:ext uri="{BB962C8B-B14F-4D97-AF65-F5344CB8AC3E}">
        <p14:creationId xmlns:p14="http://schemas.microsoft.com/office/powerpoint/2010/main" val="315663314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 Placeholder 4"/>
              <p:cNvSpPr>
                <a:spLocks noGrp="1"/>
              </p:cNvSpPr>
              <p:nvPr>
                <p:ph type="body" sz="quarter" idx="10"/>
              </p:nvPr>
            </p:nvSpPr>
            <p:spPr>
              <a:xfrm>
                <a:off x="274638" y="1212850"/>
                <a:ext cx="5562599" cy="5109091"/>
              </a:xfrm>
            </p:spPr>
            <p:txBody>
              <a:bodyPr/>
              <a:lstStyle/>
              <a:p>
                <a:pPr marL="0" indent="0">
                  <a:buNone/>
                </a:pPr>
                <a:r>
                  <a:rPr lang="en-US" dirty="0" smtClean="0"/>
                  <a:t>Looking for correlation in corresponding values</a:t>
                </a:r>
              </a:p>
              <a:p>
                <a:pPr marL="0" indent="0">
                  <a:buNone/>
                </a:pPr>
                <a:endParaRPr lang="en-US" dirty="0"/>
              </a:p>
              <a:p>
                <a:pPr marL="0" indent="0">
                  <a:buNone/>
                </a:pPr>
                <a:r>
                  <a:rPr lang="en-US" dirty="0" smtClean="0"/>
                  <a:t>Right-click to add a “trend line”</a:t>
                </a:r>
              </a:p>
              <a:p>
                <a:pPr marL="0" indent="0">
                  <a:buNone/>
                </a:pPr>
                <a:endParaRPr lang="en-US" dirty="0"/>
              </a:p>
              <a:p>
                <a:pPr marL="0" indent="0">
                  <a:buNone/>
                </a:pP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i="1" smtClean="0">
                            <a:latin typeface="Cambria Math" panose="02040503050406030204" pitchFamily="18" charset="0"/>
                          </a:rPr>
                          <m:t>2</m:t>
                        </m:r>
                      </m:sup>
                    </m:sSup>
                  </m:oMath>
                </a14:m>
                <a:r>
                  <a:rPr lang="en-US" dirty="0" smtClean="0"/>
                  <a:t> is the coefficient of </a:t>
                </a:r>
                <a:r>
                  <a:rPr lang="en-US" dirty="0" err="1" smtClean="0"/>
                  <a:t>detemination</a:t>
                </a:r>
                <a:endParaRPr lang="en-US" dirty="0"/>
              </a:p>
            </p:txBody>
          </p:sp>
        </mc:Choice>
        <mc:Fallback>
          <p:sp>
            <p:nvSpPr>
              <p:cNvPr id="5" name="Text Placeholder 4"/>
              <p:cNvSpPr>
                <a:spLocks noGrp="1" noRot="1" noChangeAspect="1" noMove="1" noResize="1" noEditPoints="1" noAdjustHandles="1" noChangeArrowheads="1" noChangeShapeType="1" noTextEdit="1"/>
              </p:cNvSpPr>
              <p:nvPr>
                <p:ph type="body" sz="quarter" idx="10"/>
              </p:nvPr>
            </p:nvSpPr>
            <p:spPr>
              <a:xfrm>
                <a:off x="274638" y="1212850"/>
                <a:ext cx="5562599" cy="5109091"/>
              </a:xfrm>
              <a:blipFill rotWithShape="0">
                <a:blip r:embed="rId2"/>
                <a:stretch>
                  <a:fillRect/>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en-US" dirty="0" smtClean="0"/>
              <a:t>Multi Variate Charts</a:t>
            </a:r>
            <a:endParaRPr lang="en-US" dirty="0"/>
          </a:p>
        </p:txBody>
      </p:sp>
      <p:pic>
        <p:nvPicPr>
          <p:cNvPr id="2" name="Picture 1"/>
          <p:cNvPicPr>
            <a:picLocks noChangeAspect="1"/>
          </p:cNvPicPr>
          <p:nvPr/>
        </p:nvPicPr>
        <p:blipFill>
          <a:blip r:embed="rId3"/>
          <a:stretch>
            <a:fillRect/>
          </a:stretch>
        </p:blipFill>
        <p:spPr>
          <a:xfrm>
            <a:off x="5837237" y="2354262"/>
            <a:ext cx="6238157" cy="3962400"/>
          </a:xfrm>
          <a:prstGeom prst="rect">
            <a:avLst/>
          </a:prstGeom>
        </p:spPr>
      </p:pic>
    </p:spTree>
    <p:extLst>
      <p:ext uri="{BB962C8B-B14F-4D97-AF65-F5344CB8AC3E}">
        <p14:creationId xmlns:p14="http://schemas.microsoft.com/office/powerpoint/2010/main" val="151835167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2049462"/>
            <a:ext cx="7315203" cy="2819400"/>
          </a:xfrm>
        </p:spPr>
        <p:txBody>
          <a:bodyPr/>
          <a:lstStyle/>
          <a:p>
            <a:r>
              <a:rPr lang="en-US" dirty="0" smtClean="0">
                <a:solidFill>
                  <a:schemeClr val="tx1">
                    <a:lumMod val="75000"/>
                  </a:schemeClr>
                </a:solidFill>
              </a:rPr>
              <a:t>Pull </a:t>
            </a:r>
            <a:r>
              <a:rPr lang="en-US" dirty="0" smtClean="0">
                <a:solidFill>
                  <a:schemeClr val="tx1">
                    <a:lumMod val="75000"/>
                  </a:schemeClr>
                </a:solidFill>
              </a:rPr>
              <a:t>jobs data from BLS</a:t>
            </a:r>
            <a:endParaRPr lang="en-US" dirty="0" smtClean="0">
              <a:solidFill>
                <a:schemeClr val="tx1">
                  <a:lumMod val="75000"/>
                </a:schemeClr>
              </a:solidFill>
            </a:endParaRPr>
          </a:p>
          <a:p>
            <a:r>
              <a:rPr lang="en-US" dirty="0" smtClean="0">
                <a:solidFill>
                  <a:schemeClr val="tx1">
                    <a:lumMod val="75000"/>
                  </a:schemeClr>
                </a:solidFill>
              </a:rPr>
              <a:t>Organize multi-sheet data set</a:t>
            </a:r>
            <a:endParaRPr lang="en-US" dirty="0" smtClean="0">
              <a:solidFill>
                <a:schemeClr val="tx1">
                  <a:lumMod val="75000"/>
                </a:schemeClr>
              </a:solidFill>
            </a:endParaRPr>
          </a:p>
          <a:p>
            <a:r>
              <a:rPr lang="en-US" dirty="0" smtClean="0">
                <a:solidFill>
                  <a:schemeClr val="tx1">
                    <a:lumMod val="75000"/>
                  </a:schemeClr>
                </a:solidFill>
              </a:rPr>
              <a:t>Visualize within Excel</a:t>
            </a:r>
          </a:p>
          <a:p>
            <a:r>
              <a:rPr lang="en-US" dirty="0" smtClean="0">
                <a:solidFill>
                  <a:schemeClr val="tx1">
                    <a:lumMod val="75000"/>
                  </a:schemeClr>
                </a:solidFill>
              </a:rPr>
              <a:t>Relative vs. Absolute differences</a:t>
            </a:r>
            <a:endParaRPr lang="en-US" dirty="0" smtClean="0">
              <a:solidFill>
                <a:schemeClr val="tx1">
                  <a:lumMod val="75000"/>
                </a:schemeClr>
              </a:solidFill>
            </a:endParaRPr>
          </a:p>
        </p:txBody>
      </p:sp>
      <p:sp>
        <p:nvSpPr>
          <p:cNvPr id="5" name="Title 4"/>
          <p:cNvSpPr>
            <a:spLocks noGrp="1"/>
          </p:cNvSpPr>
          <p:nvPr>
            <p:ph type="ctrTitle"/>
          </p:nvPr>
        </p:nvSpPr>
        <p:spPr/>
        <p:txBody>
          <a:bodyPr/>
          <a:lstStyle/>
          <a:p>
            <a:r>
              <a:rPr lang="en-US" dirty="0" smtClean="0"/>
              <a:t>Lab </a:t>
            </a:r>
            <a:r>
              <a:rPr lang="en-US" dirty="0" smtClean="0"/>
              <a:t>2</a:t>
            </a:r>
            <a:endParaRPr lang="en-US" dirty="0"/>
          </a:p>
        </p:txBody>
      </p:sp>
    </p:spTree>
    <p:extLst>
      <p:ext uri="{BB962C8B-B14F-4D97-AF65-F5344CB8AC3E}">
        <p14:creationId xmlns:p14="http://schemas.microsoft.com/office/powerpoint/2010/main" val="29302893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846638" y="1135062"/>
            <a:ext cx="7315203" cy="5715000"/>
          </a:xfrm>
        </p:spPr>
        <p:txBody>
          <a:bodyPr/>
          <a:lstStyle/>
          <a:p>
            <a:endParaRPr lang="en-US" dirty="0" smtClean="0">
              <a:hlinkClick r:id="rId2"/>
            </a:endParaRPr>
          </a:p>
          <a:p>
            <a:endParaRPr lang="en-US" dirty="0" smtClean="0"/>
          </a:p>
          <a:p>
            <a:endParaRPr lang="en-US" dirty="0"/>
          </a:p>
          <a:p>
            <a:r>
              <a:rPr lang="en-US" dirty="0" smtClean="0"/>
              <a:t>Complete downloadable files</a:t>
            </a:r>
          </a:p>
          <a:p>
            <a:endParaRPr lang="en-US" dirty="0" smtClean="0"/>
          </a:p>
          <a:p>
            <a:r>
              <a:rPr lang="en-US" dirty="0"/>
              <a:t>Usually in Comma </a:t>
            </a:r>
            <a:r>
              <a:rPr lang="en-US" dirty="0" smtClean="0"/>
              <a:t>Separated </a:t>
            </a:r>
            <a:r>
              <a:rPr lang="en-US" dirty="0"/>
              <a:t>Value (csv) </a:t>
            </a:r>
            <a:r>
              <a:rPr lang="en-US" dirty="0" smtClean="0"/>
              <a:t>format or Excel files</a:t>
            </a:r>
          </a:p>
          <a:p>
            <a:endParaRPr lang="en-US" dirty="0"/>
          </a:p>
          <a:p>
            <a:r>
              <a:rPr lang="en-US" dirty="0" smtClean="0"/>
              <a:t>Specific data, limited to a topic</a:t>
            </a:r>
            <a:endParaRPr lang="en-US" dirty="0">
              <a:hlinkClick r:id="rId2"/>
            </a:endParaRPr>
          </a:p>
          <a:p>
            <a:endParaRPr lang="en-US" dirty="0" smtClean="0"/>
          </a:p>
          <a:p>
            <a:endParaRPr lang="en-US" dirty="0" smtClean="0"/>
          </a:p>
          <a:p>
            <a:endParaRPr lang="en-US" dirty="0"/>
          </a:p>
        </p:txBody>
      </p:sp>
      <p:sp>
        <p:nvSpPr>
          <p:cNvPr id="4" name="Title 3"/>
          <p:cNvSpPr>
            <a:spLocks noGrp="1"/>
          </p:cNvSpPr>
          <p:nvPr>
            <p:ph type="title"/>
          </p:nvPr>
        </p:nvSpPr>
        <p:spPr/>
        <p:txBody>
          <a:bodyPr/>
          <a:lstStyle/>
          <a:p>
            <a:r>
              <a:rPr lang="en-US" dirty="0" smtClean="0"/>
              <a:t>Static Data Sets</a:t>
            </a:r>
            <a:endParaRPr lang="en-US" dirty="0"/>
          </a:p>
        </p:txBody>
      </p:sp>
      <p:pic>
        <p:nvPicPr>
          <p:cNvPr id="1026" name="Picture 2" descr="Bureau of the Fiscal 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437" y="1897062"/>
            <a:ext cx="2672858" cy="9144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562638" y="3040062"/>
            <a:ext cx="4019757" cy="1111307"/>
          </a:xfrm>
          <a:prstGeom prst="rect">
            <a:avLst/>
          </a:prstGeom>
        </p:spPr>
      </p:pic>
      <p:pic>
        <p:nvPicPr>
          <p:cNvPr id="1028" name="Picture 4" descr="http://upload.wikimedia.org/wikipedia/commons/c/cf/BLS_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638" y="4364148"/>
            <a:ext cx="1688018"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15198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846638" y="1212850"/>
            <a:ext cx="7315203" cy="4494212"/>
          </a:xfrm>
        </p:spPr>
        <p:txBody>
          <a:bodyPr anchor="t"/>
          <a:lstStyle/>
          <a:p>
            <a:r>
              <a:rPr lang="en-US" dirty="0" smtClean="0"/>
              <a:t>Data saved in online databases</a:t>
            </a:r>
          </a:p>
          <a:p>
            <a:endParaRPr lang="en-US" dirty="0" smtClean="0"/>
          </a:p>
          <a:p>
            <a:r>
              <a:rPr lang="en-US" dirty="0" smtClean="0"/>
              <a:t>Accessible through online forms or API calls</a:t>
            </a:r>
          </a:p>
          <a:p>
            <a:endParaRPr lang="en-US" dirty="0"/>
          </a:p>
          <a:p>
            <a:r>
              <a:rPr lang="en-US" dirty="0" smtClean="0"/>
              <a:t>Accessing APIs usually requires some programming experience</a:t>
            </a:r>
          </a:p>
          <a:p>
            <a:endParaRPr lang="en-US" dirty="0"/>
          </a:p>
        </p:txBody>
      </p:sp>
      <p:sp>
        <p:nvSpPr>
          <p:cNvPr id="4" name="Title 3"/>
          <p:cNvSpPr>
            <a:spLocks noGrp="1"/>
          </p:cNvSpPr>
          <p:nvPr>
            <p:ph type="title"/>
          </p:nvPr>
        </p:nvSpPr>
        <p:spPr/>
        <p:txBody>
          <a:bodyPr/>
          <a:lstStyle/>
          <a:p>
            <a:r>
              <a:rPr lang="en-US" dirty="0" smtClean="0"/>
              <a:t>Custom Data Sets </a:t>
            </a:r>
            <a:endParaRPr lang="en-US" dirty="0"/>
          </a:p>
        </p:txBody>
      </p:sp>
      <p:pic>
        <p:nvPicPr>
          <p:cNvPr id="2" name="Picture 1"/>
          <p:cNvPicPr>
            <a:picLocks noChangeAspect="1"/>
          </p:cNvPicPr>
          <p:nvPr/>
        </p:nvPicPr>
        <p:blipFill>
          <a:blip r:embed="rId2"/>
          <a:stretch>
            <a:fillRect/>
          </a:stretch>
        </p:blipFill>
        <p:spPr>
          <a:xfrm>
            <a:off x="579437" y="1363662"/>
            <a:ext cx="3683189" cy="641383"/>
          </a:xfrm>
          <a:prstGeom prst="rect">
            <a:avLst/>
          </a:prstGeom>
        </p:spPr>
      </p:pic>
      <p:pic>
        <p:nvPicPr>
          <p:cNvPr id="3" name="Picture 2"/>
          <p:cNvPicPr>
            <a:picLocks noChangeAspect="1"/>
          </p:cNvPicPr>
          <p:nvPr/>
        </p:nvPicPr>
        <p:blipFill>
          <a:blip r:embed="rId3"/>
          <a:stretch>
            <a:fillRect/>
          </a:stretch>
        </p:blipFill>
        <p:spPr>
          <a:xfrm>
            <a:off x="579437" y="2201862"/>
            <a:ext cx="3665912" cy="1371600"/>
          </a:xfrm>
          <a:prstGeom prst="rect">
            <a:avLst/>
          </a:prstGeom>
        </p:spPr>
      </p:pic>
      <p:sp>
        <p:nvSpPr>
          <p:cNvPr id="7" name="AutoShape 2" descr="http://img1.wikia.nocookie.net/__cb20100726111457/logopedia/images/5/51/Twitter_logo.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http://img1.wikia.nocookie.net/__cb20100726111457/logopedia/images/5/51/Twitter_logo.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4"/>
          <a:stretch>
            <a:fillRect/>
          </a:stretch>
        </p:blipFill>
        <p:spPr>
          <a:xfrm>
            <a:off x="1505900" y="3907109"/>
            <a:ext cx="3040093" cy="725554"/>
          </a:xfrm>
          <a:prstGeom prst="rect">
            <a:avLst/>
          </a:prstGeom>
        </p:spPr>
      </p:pic>
      <p:pic>
        <p:nvPicPr>
          <p:cNvPr id="12" name="Picture 11"/>
          <p:cNvPicPr>
            <a:picLocks noChangeAspect="1"/>
          </p:cNvPicPr>
          <p:nvPr/>
        </p:nvPicPr>
        <p:blipFill>
          <a:blip r:embed="rId5"/>
          <a:stretch>
            <a:fillRect/>
          </a:stretch>
        </p:blipFill>
        <p:spPr>
          <a:xfrm>
            <a:off x="651713" y="3907109"/>
            <a:ext cx="808763" cy="688735"/>
          </a:xfrm>
          <a:prstGeom prst="rect">
            <a:avLst/>
          </a:prstGeom>
        </p:spPr>
      </p:pic>
    </p:spTree>
    <p:extLst>
      <p:ext uri="{BB962C8B-B14F-4D97-AF65-F5344CB8AC3E}">
        <p14:creationId xmlns:p14="http://schemas.microsoft.com/office/powerpoint/2010/main" val="112172411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a:solidFill>
                <a:schemeClr val="tx1">
                  <a:lumMod val="75000"/>
                </a:schemeClr>
              </a:solidFill>
            </a:endParaRPr>
          </a:p>
        </p:txBody>
      </p:sp>
      <p:sp>
        <p:nvSpPr>
          <p:cNvPr id="5" name="Title 4"/>
          <p:cNvSpPr>
            <a:spLocks noGrp="1"/>
          </p:cNvSpPr>
          <p:nvPr>
            <p:ph type="ctrTitle"/>
          </p:nvPr>
        </p:nvSpPr>
        <p:spPr/>
        <p:txBody>
          <a:bodyPr/>
          <a:lstStyle/>
          <a:p>
            <a:r>
              <a:rPr lang="en-US" dirty="0" smtClean="0">
                <a:latin typeface="+mn-lt"/>
                <a:ea typeface="Segoe UI Black" panose="020B0A02040204020203" pitchFamily="34" charset="0"/>
                <a:cs typeface="Segoe UI Black" panose="020B0A02040204020203" pitchFamily="34" charset="0"/>
              </a:rPr>
              <a:t>pick a topic for your story</a:t>
            </a:r>
            <a:endParaRPr lang="en-US" dirty="0">
              <a:latin typeface="+mn-lt"/>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670246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124206"/>
          </a:xfrm>
        </p:spPr>
        <p:txBody>
          <a:bodyPr/>
          <a:lstStyle/>
          <a:p>
            <a:pPr marL="0" indent="0">
              <a:buNone/>
            </a:pPr>
            <a:r>
              <a:rPr lang="en-US" dirty="0" smtClean="0"/>
              <a:t>Education</a:t>
            </a:r>
          </a:p>
          <a:p>
            <a:pPr marL="0" indent="0">
              <a:buNone/>
            </a:pPr>
            <a:r>
              <a:rPr lang="en-US" dirty="0" smtClean="0"/>
              <a:t>Finance</a:t>
            </a:r>
          </a:p>
          <a:p>
            <a:pPr marL="0" indent="0">
              <a:buNone/>
            </a:pPr>
            <a:r>
              <a:rPr lang="en-US" dirty="0"/>
              <a:t>Demographics </a:t>
            </a:r>
            <a:endParaRPr lang="en-US" dirty="0" smtClean="0"/>
          </a:p>
          <a:p>
            <a:pPr marL="0" indent="0">
              <a:buNone/>
            </a:pPr>
            <a:r>
              <a:rPr lang="en-US" dirty="0" smtClean="0"/>
              <a:t>Polling</a:t>
            </a:r>
          </a:p>
          <a:p>
            <a:pPr marL="0" indent="0">
              <a:buNone/>
            </a:pPr>
            <a:r>
              <a:rPr lang="en-US" dirty="0" smtClean="0"/>
              <a:t>Elections</a:t>
            </a:r>
          </a:p>
          <a:p>
            <a:pPr marL="0" indent="0">
              <a:buNone/>
            </a:pPr>
            <a:r>
              <a:rPr lang="en-US" dirty="0" smtClean="0"/>
              <a:t>Music</a:t>
            </a:r>
            <a:endParaRPr lang="en-US" dirty="0"/>
          </a:p>
        </p:txBody>
      </p:sp>
      <p:sp>
        <p:nvSpPr>
          <p:cNvPr id="4" name="Title 3"/>
          <p:cNvSpPr>
            <a:spLocks noGrp="1"/>
          </p:cNvSpPr>
          <p:nvPr>
            <p:ph type="title"/>
          </p:nvPr>
        </p:nvSpPr>
        <p:spPr/>
        <p:txBody>
          <a:bodyPr/>
          <a:lstStyle/>
          <a:p>
            <a:r>
              <a:rPr lang="en-US" dirty="0" smtClean="0"/>
              <a:t>Start With a Topic</a:t>
            </a:r>
            <a:endParaRPr lang="en-US" dirty="0"/>
          </a:p>
        </p:txBody>
      </p:sp>
    </p:spTree>
    <p:extLst>
      <p:ext uri="{BB962C8B-B14F-4D97-AF65-F5344CB8AC3E}">
        <p14:creationId xmlns:p14="http://schemas.microsoft.com/office/powerpoint/2010/main" val="7798193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9" y="1246605"/>
            <a:ext cx="5410199" cy="4690515"/>
          </a:xfrm>
        </p:spPr>
        <p:txBody>
          <a:bodyPr/>
          <a:lstStyle/>
          <a:p>
            <a:pPr marL="0" indent="0">
              <a:buNone/>
            </a:pPr>
            <a:r>
              <a:rPr lang="en-US" dirty="0" smtClean="0"/>
              <a:t>Working with existing data will raise questions</a:t>
            </a:r>
          </a:p>
          <a:p>
            <a:pPr marL="0" indent="0">
              <a:buNone/>
            </a:pPr>
            <a:endParaRPr lang="en-US" dirty="0"/>
          </a:p>
          <a:p>
            <a:pPr marL="0" indent="0">
              <a:buNone/>
            </a:pPr>
            <a:r>
              <a:rPr lang="en-US" dirty="0" smtClean="0"/>
              <a:t>You may have to collect the “missing link</a:t>
            </a:r>
            <a:r>
              <a:rPr lang="en-US" dirty="0" smtClean="0"/>
              <a:t>”</a:t>
            </a:r>
          </a:p>
          <a:p>
            <a:pPr marL="0" indent="0">
              <a:buNone/>
            </a:pPr>
            <a:endParaRPr lang="en-US" dirty="0"/>
          </a:p>
          <a:p>
            <a:pPr marL="0" indent="0">
              <a:buNone/>
            </a:pPr>
            <a:r>
              <a:rPr lang="en-US" sz="2400" dirty="0"/>
              <a:t>http://www.informationisbeautiful.net</a:t>
            </a:r>
            <a:r>
              <a:rPr lang="en-US" sz="2400" dirty="0" smtClean="0"/>
              <a:t>/</a:t>
            </a:r>
          </a:p>
          <a:p>
            <a:pPr marL="0" indent="0">
              <a:buNone/>
            </a:pPr>
            <a:r>
              <a:rPr lang="en-US" sz="2400" dirty="0" smtClean="0"/>
              <a:t>visualizations/the-</a:t>
            </a:r>
            <a:r>
              <a:rPr lang="en-US" sz="2400" dirty="0" err="1" smtClean="0"/>
              <a:t>microbescope</a:t>
            </a:r>
            <a:r>
              <a:rPr lang="en-US" sz="2400" dirty="0"/>
              <a:t>/</a:t>
            </a:r>
            <a:endParaRPr lang="en-US" sz="2400" dirty="0"/>
          </a:p>
        </p:txBody>
      </p:sp>
      <p:sp>
        <p:nvSpPr>
          <p:cNvPr id="4" name="Title 3"/>
          <p:cNvSpPr>
            <a:spLocks noGrp="1"/>
          </p:cNvSpPr>
          <p:nvPr>
            <p:ph type="title"/>
          </p:nvPr>
        </p:nvSpPr>
        <p:spPr/>
        <p:txBody>
          <a:bodyPr/>
          <a:lstStyle/>
          <a:p>
            <a:r>
              <a:rPr lang="en-US" dirty="0" smtClean="0"/>
              <a:t>Start With the Data You Can Find</a:t>
            </a:r>
            <a:endParaRPr lang="en-US" dirty="0"/>
          </a:p>
        </p:txBody>
      </p:sp>
      <p:pic>
        <p:nvPicPr>
          <p:cNvPr id="2" name="Picture 1"/>
          <p:cNvPicPr>
            <a:picLocks noChangeAspect="1"/>
          </p:cNvPicPr>
          <p:nvPr/>
        </p:nvPicPr>
        <p:blipFill>
          <a:blip r:embed="rId2"/>
          <a:stretch>
            <a:fillRect/>
          </a:stretch>
        </p:blipFill>
        <p:spPr>
          <a:xfrm>
            <a:off x="5684837" y="1212849"/>
            <a:ext cx="9741870" cy="5561013"/>
          </a:xfrm>
          <a:prstGeom prst="rect">
            <a:avLst/>
          </a:prstGeom>
        </p:spPr>
      </p:pic>
    </p:spTree>
    <p:extLst>
      <p:ext uri="{BB962C8B-B14F-4D97-AF65-F5344CB8AC3E}">
        <p14:creationId xmlns:p14="http://schemas.microsoft.com/office/powerpoint/2010/main" val="249179219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a:solidFill>
                <a:schemeClr val="tx1">
                  <a:lumMod val="75000"/>
                </a:schemeClr>
              </a:solidFill>
            </a:endParaRPr>
          </a:p>
        </p:txBody>
      </p:sp>
      <p:sp>
        <p:nvSpPr>
          <p:cNvPr id="5" name="Title 4"/>
          <p:cNvSpPr>
            <a:spLocks noGrp="1"/>
          </p:cNvSpPr>
          <p:nvPr>
            <p:ph type="ctrTitle"/>
          </p:nvPr>
        </p:nvSpPr>
        <p:spPr/>
        <p:txBody>
          <a:bodyPr/>
          <a:lstStyle/>
          <a:p>
            <a:r>
              <a:rPr lang="en-US" dirty="0">
                <a:latin typeface="+mn-lt"/>
                <a:ea typeface="Segoe UI Black" panose="020B0A02040204020203" pitchFamily="34" charset="0"/>
                <a:cs typeface="Segoe UI Black" panose="020B0A02040204020203" pitchFamily="34" charset="0"/>
              </a:rPr>
              <a:t>f</a:t>
            </a:r>
            <a:r>
              <a:rPr lang="en-US" dirty="0" smtClean="0">
                <a:latin typeface="+mn-lt"/>
                <a:ea typeface="Segoe UI Black" panose="020B0A02040204020203" pitchFamily="34" charset="0"/>
                <a:cs typeface="Segoe UI Black" panose="020B0A02040204020203" pitchFamily="34" charset="0"/>
              </a:rPr>
              <a:t>ind the data</a:t>
            </a:r>
            <a:endParaRPr lang="en-US" dirty="0">
              <a:latin typeface="+mn-lt"/>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2649244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LIGHT COLOR 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peaker PPT Template Feb12" id="{1F62F72E-3156-4F93-9453-C2255272D65F}" vid="{F8866550-0401-492C-A312-58A8C0666A1D}"/>
    </a:ext>
  </a:extLst>
</a:theme>
</file>

<file path=ppt/theme/theme3.xml><?xml version="1.0" encoding="utf-8"?>
<a:theme xmlns:a="http://schemas.openxmlformats.org/drawingml/2006/main" name="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5D3B3FA9-0122-4B31-B139-E383C37B88C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5" ma:contentTypeDescription="Create a new document." ma:contentTypeScope="" ma:versionID="9f49739d1da212619d044bf1bfa27251">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d1ec06fbcf9feb71c233288b468d8e39"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38"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k62f7d35b80b40fb8c27985e50b34fcd>
    <LikesCount xmlns="http://schemas.microsoft.com/sharepoint/v3" xsi:nil="true"/>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pfbfa50075a04958bd8757dc155d3e08>
    <Presentation_x0020_Date xmlns="12a172fe-0250-434a-85cf-03b10810c5e5">2015-04-29T00:00:00-07:00</Presentation_x0020_Date>
    <o72fbe6ee5ae4131af0832c08ec51202 xmlns="12a172fe-0250-434a-85cf-03b10810c5e5">
      <Terms xmlns="http://schemas.microsoft.com/office/infopath/2007/PartnerControls"/>
    </o72fbe6ee5ae4131af0832c08ec51202>
    <Event_x0020_Start_x0020_Date xmlns="12a172fe-0250-434a-85cf-03b10810c5e5">2015-04-29T07:00:00+00:00</Event_x0020_Start_x0020_Date>
    <MS_x0020_Content_x0020_Owner xmlns="12a172fe-0250-434a-85cf-03b10810c5e5">
      <UserInfo>
        <DisplayName/>
        <AccountId xsi:nil="true"/>
        <AccountType/>
      </UserInfo>
    </MS_x0020_Content_x0020_Owner>
    <MS_x0020_Speaker xmlns="12a172fe-0250-434a-85cf-03b10810c5e5">
      <UserInfo>
        <DisplayName/>
        <AccountId xsi:nil="true"/>
        <AccountType/>
      </UserInfo>
    </MS_x0020_Speaker>
    <External_x0020_Speaker xmlns="12a172fe-0250-434a-85cf-03b10810c5e5">Chris Anderson, Brett Humphrey</External_x0020_Speaker>
    <Session_x0020_Code xmlns="12a172fe-0250-434a-85cf-03b10810c5e5">2-612</Session_x0020_Code>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vent_x0020_End_x0020_Date xmlns="12a172fe-0250-434a-85cf-03b10810c5e5">2015-05-01T07:00:00+00:00</Event_x0020_End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Build 2015</TermName>
          <TermId xmlns="http://schemas.microsoft.com/office/infopath/2007/PartnerControls">54419920-0a06-43b0-b2df-79127b266d93</TermId>
        </TermInfo>
      </Terms>
    </TaxKeywordTaxHTField>
    <TaxCatchAll xmlns="230e9df3-be65-4c73-a93b-d1236ebd677e">
      <Value>173</Value>
      <Value>172</Value>
      <Value>171</Value>
      <Value>170</Value>
    </TaxCatchAll>
    <eb9cf3a3af7b473faa5c9c98148a90a4 xmlns="12a172fe-0250-434a-85cf-03b10810c5e5">
      <Terms xmlns="http://schemas.microsoft.com/office/infopath/2007/PartnerControls"/>
    </eb9cf3a3af7b473faa5c9c98148a90a4>
    <SharingHintHash xmlns="12a172fe-0250-434a-85cf-03b10810c5e5">-103767253</SharingHintHash>
    <SharedWithUsers xmlns="12a172fe-0250-434a-85cf-03b10810c5e5">
      <UserInfo>
        <DisplayName/>
        <AccountId xsi:nil="true"/>
        <AccountType/>
      </UserInfo>
    </SharedWithUsers>
  </documentManagement>
</p:properties>
</file>

<file path=customXml/itemProps1.xml><?xml version="1.0" encoding="utf-8"?>
<ds:datastoreItem xmlns:ds="http://schemas.openxmlformats.org/officeDocument/2006/customXml" ds:itemID="{99E0065C-627B-42FD-A7AD-D2ABAFAC7E7D}">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12a172fe-0250-434a-85cf-03b10810c5e5"/>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230e9df3-be65-4c73-a93b-d1236ebd677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schemas.microsoft.com/sharepoint/v3"/>
    <ds:schemaRef ds:uri="http://purl.org/dc/terms/"/>
    <ds:schemaRef ds:uri="http://schemas.microsoft.com/office/2006/documentManagement/types"/>
    <ds:schemaRef ds:uri="http://purl.org/dc/dcmitype/"/>
    <ds:schemaRef ds:uri="12a172fe-0250-434a-85cf-03b10810c5e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Build_2015_Template_v02</Template>
  <TotalTime>10047</TotalTime>
  <Words>1496</Words>
  <Application>Microsoft Office PowerPoint</Application>
  <PresentationFormat>Custom</PresentationFormat>
  <Paragraphs>218</Paragraphs>
  <Slides>38</Slides>
  <Notes>8</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38</vt:i4>
      </vt:variant>
    </vt:vector>
  </HeadingPairs>
  <TitlesOfParts>
    <vt:vector size="49" baseType="lpstr">
      <vt:lpstr>ＭＳ Ｐゴシック</vt:lpstr>
      <vt:lpstr>Arial</vt:lpstr>
      <vt:lpstr>Avenir LT Pro 45 Book</vt:lpstr>
      <vt:lpstr>Cambria Math</vt:lpstr>
      <vt:lpstr>Consolas</vt:lpstr>
      <vt:lpstr>Segoe UI</vt:lpstr>
      <vt:lpstr>Segoe UI Black</vt:lpstr>
      <vt:lpstr>Segoe UI Light</vt:lpstr>
      <vt:lpstr>5-30629_Build_Template_WHITE</vt:lpstr>
      <vt:lpstr>LIGHT COLOR TEMPLATE</vt:lpstr>
      <vt:lpstr>5-30629_Build_Template_DARK BLUE</vt:lpstr>
      <vt:lpstr>Information Visualization  Session 2: Asking the Question  </vt:lpstr>
      <vt:lpstr>  Agenda</vt:lpstr>
      <vt:lpstr>  Agenda</vt:lpstr>
      <vt:lpstr>Static Data Sets</vt:lpstr>
      <vt:lpstr>Custom Data Sets </vt:lpstr>
      <vt:lpstr>pick a topic for your story</vt:lpstr>
      <vt:lpstr>Start With a Topic</vt:lpstr>
      <vt:lpstr>Start With the Data You Can Find</vt:lpstr>
      <vt:lpstr>find the data</vt:lpstr>
      <vt:lpstr>Economic Data</vt:lpstr>
      <vt:lpstr>Federal Spending Data</vt:lpstr>
      <vt:lpstr>Employment Data</vt:lpstr>
      <vt:lpstr>Demographics Data</vt:lpstr>
      <vt:lpstr>All the Data</vt:lpstr>
      <vt:lpstr>FRED Data – Excel Add-In</vt:lpstr>
      <vt:lpstr>APIs</vt:lpstr>
      <vt:lpstr>You will need: Excel The interwebs  </vt:lpstr>
      <vt:lpstr>organizing your data</vt:lpstr>
      <vt:lpstr>Organize In Excel</vt:lpstr>
      <vt:lpstr>Calculate an Average</vt:lpstr>
      <vt:lpstr>Calculate “per unit” values</vt:lpstr>
      <vt:lpstr>Calculate “per unit” values</vt:lpstr>
      <vt:lpstr>Rolling Sums / Averages</vt:lpstr>
      <vt:lpstr>Calculating Percentages</vt:lpstr>
      <vt:lpstr>Excel Syntax</vt:lpstr>
      <vt:lpstr>Transposing Data</vt:lpstr>
      <vt:lpstr>Copying Values  </vt:lpstr>
      <vt:lpstr>Sorting in Excel </vt:lpstr>
      <vt:lpstr>Conditional Investigation </vt:lpstr>
      <vt:lpstr>Conditional Investigation </vt:lpstr>
      <vt:lpstr>basic charting</vt:lpstr>
      <vt:lpstr>Simple Excel charting </vt:lpstr>
      <vt:lpstr>Simple bar chart</vt:lpstr>
      <vt:lpstr>Additive charts</vt:lpstr>
      <vt:lpstr>Line Charts</vt:lpstr>
      <vt:lpstr>Pie Charts</vt:lpstr>
      <vt:lpstr>Multi Variate Charts</vt:lpstr>
      <vt:lpstr>Lab 2</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Accessible Universal Windows Apps</dc:title>
  <dc:subject>Build 2015</dc:subject>
  <dc:creator>Brett Humphrey</dc:creator>
  <cp:keywords>Build 2015</cp:keywords>
  <dc:description>Template: Mitchell Derrey, Silver Fox Productions
Formatting: 
Audience Type:</dc:description>
  <cp:lastModifiedBy>Matthias Shapiro</cp:lastModifiedBy>
  <cp:revision>77</cp:revision>
  <dcterms:created xsi:type="dcterms:W3CDTF">2015-04-24T00:11:16Z</dcterms:created>
  <dcterms:modified xsi:type="dcterms:W3CDTF">2015-06-28T16:51:46Z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173;#Moscone Center|d4f36a2e-dd0d-4424-990f-7c93b4e9f063</vt:lpwstr>
  </property>
  <property fmtid="{D5CDD505-2E9C-101B-9397-08002B2CF9AE}" pid="7" name="Track">
    <vt:lpwstr/>
  </property>
  <property fmtid="{D5CDD505-2E9C-101B-9397-08002B2CF9AE}" pid="8" name="Event Location">
    <vt:lpwstr>172;#San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Audience1">
    <vt:lpwstr/>
  </property>
  <property fmtid="{D5CDD505-2E9C-101B-9397-08002B2CF9AE}" pid="12" name="TaxKeyword">
    <vt:lpwstr>170;#Build 2015|54419920-0a06-43b0-b2df-79127b266d93</vt:lpwstr>
  </property>
  <property fmtid="{D5CDD505-2E9C-101B-9397-08002B2CF9AE}" pid="13" name="Event Name">
    <vt:lpwstr>171;#BUILD|58542b36-5bf5-46a6-a53f-a41fb7a73785</vt:lpwstr>
  </property>
</Properties>
</file>