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119"/>
  </p:notesMasterIdLst>
  <p:handoutMasterIdLst>
    <p:handoutMasterId r:id="rId120"/>
  </p:handoutMasterIdLst>
  <p:sldIdLst>
    <p:sldId id="445" r:id="rId2"/>
    <p:sldId id="517" r:id="rId3"/>
    <p:sldId id="417" r:id="rId4"/>
    <p:sldId id="616" r:id="rId5"/>
    <p:sldId id="600" r:id="rId6"/>
    <p:sldId id="665" r:id="rId7"/>
    <p:sldId id="664" r:id="rId8"/>
    <p:sldId id="603" r:id="rId9"/>
    <p:sldId id="614" r:id="rId10"/>
    <p:sldId id="613" r:id="rId11"/>
    <p:sldId id="604" r:id="rId12"/>
    <p:sldId id="606" r:id="rId13"/>
    <p:sldId id="513" r:id="rId14"/>
    <p:sldId id="515" r:id="rId15"/>
    <p:sldId id="561" r:id="rId16"/>
    <p:sldId id="608" r:id="rId17"/>
    <p:sldId id="668" r:id="rId18"/>
    <p:sldId id="669" r:id="rId19"/>
    <p:sldId id="507" r:id="rId20"/>
    <p:sldId id="418" r:id="rId21"/>
    <p:sldId id="666" r:id="rId22"/>
    <p:sldId id="667" r:id="rId23"/>
    <p:sldId id="609" r:id="rId24"/>
    <p:sldId id="617" r:id="rId25"/>
    <p:sldId id="580" r:id="rId26"/>
    <p:sldId id="470" r:id="rId27"/>
    <p:sldId id="544" r:id="rId28"/>
    <p:sldId id="670" r:id="rId29"/>
    <p:sldId id="471" r:id="rId30"/>
    <p:sldId id="607" r:id="rId31"/>
    <p:sldId id="574" r:id="rId32"/>
    <p:sldId id="575" r:id="rId33"/>
    <p:sldId id="473" r:id="rId34"/>
    <p:sldId id="545" r:id="rId35"/>
    <p:sldId id="563" r:id="rId36"/>
    <p:sldId id="475" r:id="rId37"/>
    <p:sldId id="588" r:id="rId38"/>
    <p:sldId id="598" r:id="rId39"/>
    <p:sldId id="671" r:id="rId40"/>
    <p:sldId id="672" r:id="rId41"/>
    <p:sldId id="496" r:id="rId42"/>
    <p:sldId id="673" r:id="rId43"/>
    <p:sldId id="584" r:id="rId44"/>
    <p:sldId id="674" r:id="rId45"/>
    <p:sldId id="571" r:id="rId46"/>
    <p:sldId id="537" r:id="rId47"/>
    <p:sldId id="539" r:id="rId48"/>
    <p:sldId id="576" r:id="rId49"/>
    <p:sldId id="675" r:id="rId50"/>
    <p:sldId id="497" r:id="rId51"/>
    <p:sldId id="676" r:id="rId52"/>
    <p:sldId id="581" r:id="rId53"/>
    <p:sldId id="482" r:id="rId54"/>
    <p:sldId id="478" r:id="rId55"/>
    <p:sldId id="460" r:id="rId56"/>
    <p:sldId id="548" r:id="rId57"/>
    <p:sldId id="547" r:id="rId58"/>
    <p:sldId id="479" r:id="rId59"/>
    <p:sldId id="611" r:id="rId60"/>
    <p:sldId id="485" r:id="rId61"/>
    <p:sldId id="428" r:id="rId62"/>
    <p:sldId id="577" r:id="rId63"/>
    <p:sldId id="677" r:id="rId64"/>
    <p:sldId id="498" r:id="rId65"/>
    <p:sldId id="620" r:id="rId66"/>
    <p:sldId id="582" r:id="rId67"/>
    <p:sldId id="483" r:id="rId68"/>
    <p:sldId id="492" r:id="rId69"/>
    <p:sldId id="504" r:id="rId70"/>
    <p:sldId id="585" r:id="rId71"/>
    <p:sldId id="501" r:id="rId72"/>
    <p:sldId id="678" r:id="rId73"/>
    <p:sldId id="679" r:id="rId74"/>
    <p:sldId id="499" r:id="rId75"/>
    <p:sldId id="621" r:id="rId76"/>
    <p:sldId id="583" r:id="rId77"/>
    <p:sldId id="484" r:id="rId78"/>
    <p:sldId id="488" r:id="rId79"/>
    <p:sldId id="437" r:id="rId80"/>
    <p:sldId id="438" r:id="rId81"/>
    <p:sldId id="680" r:id="rId82"/>
    <p:sldId id="612" r:id="rId83"/>
    <p:sldId id="570" r:id="rId84"/>
    <p:sldId id="681" r:id="rId85"/>
    <p:sldId id="659" r:id="rId86"/>
    <p:sldId id="660" r:id="rId87"/>
    <p:sldId id="626" r:id="rId88"/>
    <p:sldId id="661" r:id="rId89"/>
    <p:sldId id="662" r:id="rId90"/>
    <p:sldId id="627" r:id="rId91"/>
    <p:sldId id="628" r:id="rId92"/>
    <p:sldId id="629" r:id="rId93"/>
    <p:sldId id="630" r:id="rId94"/>
    <p:sldId id="632" r:id="rId95"/>
    <p:sldId id="633" r:id="rId96"/>
    <p:sldId id="631" r:id="rId97"/>
    <p:sldId id="634" r:id="rId98"/>
    <p:sldId id="638" r:id="rId99"/>
    <p:sldId id="637" r:id="rId100"/>
    <p:sldId id="639" r:id="rId101"/>
    <p:sldId id="640" r:id="rId102"/>
    <p:sldId id="641" r:id="rId103"/>
    <p:sldId id="642" r:id="rId104"/>
    <p:sldId id="643" r:id="rId105"/>
    <p:sldId id="644" r:id="rId106"/>
    <p:sldId id="645" r:id="rId107"/>
    <p:sldId id="646" r:id="rId108"/>
    <p:sldId id="647" r:id="rId109"/>
    <p:sldId id="648" r:id="rId110"/>
    <p:sldId id="649" r:id="rId111"/>
    <p:sldId id="651" r:id="rId112"/>
    <p:sldId id="652" r:id="rId113"/>
    <p:sldId id="653" r:id="rId114"/>
    <p:sldId id="654" r:id="rId115"/>
    <p:sldId id="655" r:id="rId116"/>
    <p:sldId id="682" r:id="rId117"/>
    <p:sldId id="683" r:id="rId118"/>
  </p:sldIdLst>
  <p:sldSz cx="12192000" cy="6858000"/>
  <p:notesSz cx="6797675" cy="98742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GLOIRE Alexandre" initials="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9900"/>
    <a:srgbClr val="FFFF66"/>
    <a:srgbClr val="CCCC00"/>
    <a:srgbClr val="009999"/>
    <a:srgbClr val="33CCCC"/>
    <a:srgbClr val="D60093"/>
    <a:srgbClr val="E22A37"/>
    <a:srgbClr val="00A278"/>
    <a:srgbClr val="FF83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4788" autoAdjust="0"/>
  </p:normalViewPr>
  <p:slideViewPr>
    <p:cSldViewPr>
      <p:cViewPr varScale="1">
        <p:scale>
          <a:sx n="81" d="100"/>
          <a:sy n="81" d="100"/>
        </p:scale>
        <p:origin x="1626" y="78"/>
      </p:cViewPr>
      <p:guideLst>
        <p:guide orient="horz"/>
        <p:guide/>
      </p:guideLst>
    </p:cSldViewPr>
  </p:slideViewPr>
  <p:outlineViewPr>
    <p:cViewPr>
      <p:scale>
        <a:sx n="33" d="100"/>
        <a:sy n="33" d="100"/>
      </p:scale>
      <p:origin x="0" y="-216"/>
    </p:cViewPr>
  </p:outlin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GRALL" userId="cec3ba0d20552ff9" providerId="LiveId" clId="{CFEB4770-037E-4C16-941E-A031DD1DE15B}"/>
    <pc:docChg chg="undo custSel addSld delSld">
      <pc:chgData name="Matthieu GRALL" userId="cec3ba0d20552ff9" providerId="LiveId" clId="{CFEB4770-037E-4C16-941E-A031DD1DE15B}" dt="2024-08-25T01:27:07.276" v="3" actId="47"/>
      <pc:docMkLst>
        <pc:docMk/>
      </pc:docMkLst>
      <pc:sldChg chg="add del">
        <pc:chgData name="Matthieu GRALL" userId="cec3ba0d20552ff9" providerId="LiveId" clId="{CFEB4770-037E-4C16-941E-A031DD1DE15B}" dt="2024-08-25T01:27:07.276" v="3" actId="47"/>
        <pc:sldMkLst>
          <pc:docMk/>
          <pc:sldMk cId="2903653432" sldId="580"/>
        </pc:sldMkLst>
      </pc:sldChg>
      <pc:sldChg chg="add del">
        <pc:chgData name="Matthieu GRALL" userId="cec3ba0d20552ff9" providerId="LiveId" clId="{CFEB4770-037E-4C16-941E-A031DD1DE15B}" dt="2024-08-25T01:27:06.666" v="2" actId="47"/>
        <pc:sldMkLst>
          <pc:docMk/>
          <pc:sldMk cId="2755418270" sldId="6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5BBEA-F984-41A2-9430-ADF7265D7F23}" type="doc">
      <dgm:prSet loTypeId="urn:microsoft.com/office/officeart/2005/8/layout/funnel1" loCatId="process" qsTypeId="urn:microsoft.com/office/officeart/2005/8/quickstyle/simple4" qsCatId="simple" csTypeId="urn:microsoft.com/office/officeart/2005/8/colors/accent6_2" csCatId="accent6" phldr="1"/>
      <dgm:spPr/>
      <dgm:t>
        <a:bodyPr/>
        <a:lstStyle/>
        <a:p>
          <a:endParaRPr lang="fr-FR"/>
        </a:p>
      </dgm:t>
    </dgm:pt>
    <dgm:pt modelId="{7EC8B94F-6B7F-4CE5-AFF2-48FBAA467643}">
      <dgm:prSet phldrT="[Texte]"/>
      <dgm:spPr/>
      <dgm:t>
        <a:bodyPr/>
        <a:lstStyle/>
        <a:p>
          <a:r>
            <a:rPr lang="fr-FR" dirty="0">
              <a:latin typeface="Calibri" panose="020F0502020204030204" pitchFamily="34" charset="0"/>
              <a:cs typeface="Calibri" panose="020F0502020204030204" pitchFamily="34" charset="0"/>
            </a:rPr>
            <a:t>Réduire les impacts</a:t>
          </a:r>
        </a:p>
      </dgm:t>
    </dgm:pt>
    <dgm:pt modelId="{FBB6080D-B260-4A9F-9E61-45A6F7D59689}" type="parTrans" cxnId="{A75769A5-59B7-493B-BA9F-C7E6607795AE}">
      <dgm:prSet/>
      <dgm:spPr/>
      <dgm:t>
        <a:bodyPr/>
        <a:lstStyle/>
        <a:p>
          <a:endParaRPr lang="fr-FR">
            <a:latin typeface="Calibri" panose="020F0502020204030204" pitchFamily="34" charset="0"/>
            <a:cs typeface="Calibri" panose="020F0502020204030204" pitchFamily="34" charset="0"/>
          </a:endParaRPr>
        </a:p>
      </dgm:t>
    </dgm:pt>
    <dgm:pt modelId="{4E7182A8-CC26-454B-AE7D-626FE975ED17}" type="sibTrans" cxnId="{A75769A5-59B7-493B-BA9F-C7E6607795AE}">
      <dgm:prSet/>
      <dgm:spPr/>
      <dgm:t>
        <a:bodyPr/>
        <a:lstStyle/>
        <a:p>
          <a:endParaRPr lang="fr-FR">
            <a:latin typeface="Calibri" panose="020F0502020204030204" pitchFamily="34" charset="0"/>
            <a:cs typeface="Calibri" panose="020F0502020204030204" pitchFamily="34" charset="0"/>
          </a:endParaRPr>
        </a:p>
      </dgm:t>
    </dgm:pt>
    <dgm:pt modelId="{FEC12754-3CDF-4EED-867C-69349DBF228C}">
      <dgm:prSet phldrT="[Texte]"/>
      <dgm:spPr/>
      <dgm:t>
        <a:bodyPr/>
        <a:lstStyle/>
        <a:p>
          <a:r>
            <a:rPr lang="fr-FR" dirty="0">
              <a:latin typeface="Calibri" panose="020F0502020204030204" pitchFamily="34" charset="0"/>
              <a:cs typeface="Calibri" panose="020F0502020204030204" pitchFamily="34" charset="0"/>
            </a:rPr>
            <a:t>Améliorer le socle</a:t>
          </a:r>
        </a:p>
      </dgm:t>
    </dgm:pt>
    <dgm:pt modelId="{53627884-4158-4821-BD07-1B03F35F8068}" type="parTrans" cxnId="{BBC1AC42-E4F1-4363-83DA-56C627A37CAE}">
      <dgm:prSet/>
      <dgm:spPr/>
      <dgm:t>
        <a:bodyPr/>
        <a:lstStyle/>
        <a:p>
          <a:endParaRPr lang="fr-FR">
            <a:latin typeface="Calibri" panose="020F0502020204030204" pitchFamily="34" charset="0"/>
            <a:cs typeface="Calibri" panose="020F0502020204030204" pitchFamily="34" charset="0"/>
          </a:endParaRPr>
        </a:p>
      </dgm:t>
    </dgm:pt>
    <dgm:pt modelId="{D817AF0E-2483-4AA1-BA2D-53D97AADA1F1}" type="sibTrans" cxnId="{BBC1AC42-E4F1-4363-83DA-56C627A37CAE}">
      <dgm:prSet/>
      <dgm:spPr/>
      <dgm:t>
        <a:bodyPr/>
        <a:lstStyle/>
        <a:p>
          <a:endParaRPr lang="fr-FR">
            <a:latin typeface="Calibri" panose="020F0502020204030204" pitchFamily="34" charset="0"/>
            <a:cs typeface="Calibri" panose="020F0502020204030204" pitchFamily="34" charset="0"/>
          </a:endParaRPr>
        </a:p>
      </dgm:t>
    </dgm:pt>
    <dgm:pt modelId="{6553097C-4BEB-42D2-858A-291031F0AF7E}">
      <dgm:prSet phldrT="[Texte]"/>
      <dgm:spPr/>
      <dgm:t>
        <a:bodyPr/>
        <a:lstStyle/>
        <a:p>
          <a:r>
            <a:rPr lang="fr-FR" dirty="0">
              <a:latin typeface="Calibri" panose="020F0502020204030204" pitchFamily="34" charset="0"/>
              <a:cs typeface="Calibri" panose="020F0502020204030204" pitchFamily="34" charset="0"/>
            </a:rPr>
            <a:t>Plan d’action</a:t>
          </a:r>
        </a:p>
      </dgm:t>
    </dgm:pt>
    <dgm:pt modelId="{E82C5CC6-AA9F-4B52-A6B0-383ADEF616A8}" type="par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A283F0B-0D69-4492-B432-3ABD9896D107}" type="sib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8CB8F0E-DC68-4B16-9381-7080B4FC6C67}">
      <dgm:prSet phldrT="[Texte]"/>
      <dgm:spPr/>
      <dgm:t>
        <a:bodyPr/>
        <a:lstStyle/>
        <a:p>
          <a:r>
            <a:rPr lang="fr-FR" dirty="0">
              <a:latin typeface="Calibri" panose="020F0502020204030204" pitchFamily="34" charset="0"/>
              <a:cs typeface="Calibri" panose="020F0502020204030204" pitchFamily="34" charset="0"/>
            </a:rPr>
            <a:t>Minimiser les valeurs métiers</a:t>
          </a:r>
        </a:p>
      </dgm:t>
    </dgm:pt>
    <dgm:pt modelId="{468A5377-660B-4610-8746-5C846CC0BD53}" type="par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AB6A3F42-EEE8-4525-98C2-9BFCD0C27993}" type="sib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878D8796-FA6F-406D-B219-1ADAA567A76C}" type="pres">
      <dgm:prSet presAssocID="{E105BBEA-F984-41A2-9430-ADF7265D7F23}" presName="Name0" presStyleCnt="0">
        <dgm:presLayoutVars>
          <dgm:chMax val="4"/>
          <dgm:resizeHandles val="exact"/>
        </dgm:presLayoutVars>
      </dgm:prSet>
      <dgm:spPr/>
    </dgm:pt>
    <dgm:pt modelId="{B09F2678-7E99-4628-B270-711718CDF353}" type="pres">
      <dgm:prSet presAssocID="{E105BBEA-F984-41A2-9430-ADF7265D7F23}" presName="ellipse" presStyleLbl="trBgShp" presStyleIdx="0" presStyleCnt="1"/>
      <dgm:spPr/>
    </dgm:pt>
    <dgm:pt modelId="{6BAA39FB-A8F5-409D-B974-E1B6BE70865A}" type="pres">
      <dgm:prSet presAssocID="{E105BBEA-F984-41A2-9430-ADF7265D7F23}" presName="arrow1" presStyleLbl="fgShp" presStyleIdx="0" presStyleCnt="1"/>
      <dgm:spPr/>
    </dgm:pt>
    <dgm:pt modelId="{E3DD9AFA-CD13-44EF-8C15-E128FA7AF1D9}" type="pres">
      <dgm:prSet presAssocID="{E105BBEA-F984-41A2-9430-ADF7265D7F23}" presName="rectangle" presStyleLbl="revTx" presStyleIdx="0" presStyleCnt="1">
        <dgm:presLayoutVars>
          <dgm:bulletEnabled val="1"/>
        </dgm:presLayoutVars>
      </dgm:prSet>
      <dgm:spPr/>
    </dgm:pt>
    <dgm:pt modelId="{A8CE3745-7AC4-4F05-98FC-3E08EE394016}" type="pres">
      <dgm:prSet presAssocID="{7EC8B94F-6B7F-4CE5-AFF2-48FBAA467643}" presName="item1" presStyleLbl="node1" presStyleIdx="0" presStyleCnt="3">
        <dgm:presLayoutVars>
          <dgm:bulletEnabled val="1"/>
        </dgm:presLayoutVars>
      </dgm:prSet>
      <dgm:spPr/>
    </dgm:pt>
    <dgm:pt modelId="{988A175B-4B56-42FE-8F8D-AE6B1DCC7C4D}" type="pres">
      <dgm:prSet presAssocID="{FEC12754-3CDF-4EED-867C-69349DBF228C}" presName="item2" presStyleLbl="node1" presStyleIdx="1" presStyleCnt="3">
        <dgm:presLayoutVars>
          <dgm:bulletEnabled val="1"/>
        </dgm:presLayoutVars>
      </dgm:prSet>
      <dgm:spPr/>
    </dgm:pt>
    <dgm:pt modelId="{00DCC991-E60B-42F8-879F-34931464DBF1}" type="pres">
      <dgm:prSet presAssocID="{6553097C-4BEB-42D2-858A-291031F0AF7E}" presName="item3" presStyleLbl="node1" presStyleIdx="2" presStyleCnt="3">
        <dgm:presLayoutVars>
          <dgm:bulletEnabled val="1"/>
        </dgm:presLayoutVars>
      </dgm:prSet>
      <dgm:spPr/>
    </dgm:pt>
    <dgm:pt modelId="{F5EC13AA-AC3B-45CA-8848-1142401FE201}" type="pres">
      <dgm:prSet presAssocID="{E105BBEA-F984-41A2-9430-ADF7265D7F23}" presName="funnel" presStyleLbl="trAlignAcc1" presStyleIdx="0" presStyleCnt="1"/>
      <dgm:spPr/>
    </dgm:pt>
  </dgm:ptLst>
  <dgm:cxnLst>
    <dgm:cxn modelId="{F074A12E-9899-4A54-85BD-268B75986EB0}" type="presOf" srcId="{48CB8F0E-DC68-4B16-9381-7080B4FC6C67}" destId="{00DCC991-E60B-42F8-879F-34931464DBF1}" srcOrd="0" destOrd="0" presId="urn:microsoft.com/office/officeart/2005/8/layout/funnel1"/>
    <dgm:cxn modelId="{BBC1AC42-E4F1-4363-83DA-56C627A37CAE}" srcId="{E105BBEA-F984-41A2-9430-ADF7265D7F23}" destId="{FEC12754-3CDF-4EED-867C-69349DBF228C}" srcOrd="2" destOrd="0" parTransId="{53627884-4158-4821-BD07-1B03F35F8068}" sibTransId="{D817AF0E-2483-4AA1-BA2D-53D97AADA1F1}"/>
    <dgm:cxn modelId="{326D214C-F95F-4FA4-91F3-60A8DE44922D}" type="presOf" srcId="{E105BBEA-F984-41A2-9430-ADF7265D7F23}" destId="{878D8796-FA6F-406D-B219-1ADAA567A76C}" srcOrd="0" destOrd="0" presId="urn:microsoft.com/office/officeart/2005/8/layout/funnel1"/>
    <dgm:cxn modelId="{F9E501A3-8D85-4DF2-A692-AEF84913BFCC}" type="presOf" srcId="{7EC8B94F-6B7F-4CE5-AFF2-48FBAA467643}" destId="{988A175B-4B56-42FE-8F8D-AE6B1DCC7C4D}" srcOrd="0" destOrd="0" presId="urn:microsoft.com/office/officeart/2005/8/layout/funnel1"/>
    <dgm:cxn modelId="{DD7742A3-AF1B-4E1A-8BA2-CE7A2FD6E325}" srcId="{E105BBEA-F984-41A2-9430-ADF7265D7F23}" destId="{48CB8F0E-DC68-4B16-9381-7080B4FC6C67}" srcOrd="0" destOrd="0" parTransId="{468A5377-660B-4610-8746-5C846CC0BD53}" sibTransId="{AB6A3F42-EEE8-4525-98C2-9BFCD0C27993}"/>
    <dgm:cxn modelId="{A75769A5-59B7-493B-BA9F-C7E6607795AE}" srcId="{E105BBEA-F984-41A2-9430-ADF7265D7F23}" destId="{7EC8B94F-6B7F-4CE5-AFF2-48FBAA467643}" srcOrd="1" destOrd="0" parTransId="{FBB6080D-B260-4A9F-9E61-45A6F7D59689}" sibTransId="{4E7182A8-CC26-454B-AE7D-626FE975ED17}"/>
    <dgm:cxn modelId="{D81956D7-0345-4F7A-909C-34ED1EC4CB1E}" type="presOf" srcId="{FEC12754-3CDF-4EED-867C-69349DBF228C}" destId="{A8CE3745-7AC4-4F05-98FC-3E08EE394016}" srcOrd="0" destOrd="0" presId="urn:microsoft.com/office/officeart/2005/8/layout/funnel1"/>
    <dgm:cxn modelId="{597A38DA-F517-4B5A-965D-E28ECD5CD64E}" type="presOf" srcId="{6553097C-4BEB-42D2-858A-291031F0AF7E}" destId="{E3DD9AFA-CD13-44EF-8C15-E128FA7AF1D9}" srcOrd="0" destOrd="0" presId="urn:microsoft.com/office/officeart/2005/8/layout/funnel1"/>
    <dgm:cxn modelId="{4F4305F8-C847-48C9-89C0-BF1D87B9AE4C}" srcId="{E105BBEA-F984-41A2-9430-ADF7265D7F23}" destId="{6553097C-4BEB-42D2-858A-291031F0AF7E}" srcOrd="3" destOrd="0" parTransId="{E82C5CC6-AA9F-4B52-A6B0-383ADEF616A8}" sibTransId="{4A283F0B-0D69-4492-B432-3ABD9896D107}"/>
    <dgm:cxn modelId="{835DA6C0-1B8C-4E64-811E-07BE26F6D86A}" type="presParOf" srcId="{878D8796-FA6F-406D-B219-1ADAA567A76C}" destId="{B09F2678-7E99-4628-B270-711718CDF353}" srcOrd="0" destOrd="0" presId="urn:microsoft.com/office/officeart/2005/8/layout/funnel1"/>
    <dgm:cxn modelId="{F604AABC-188B-46CB-B470-415DF85F0206}" type="presParOf" srcId="{878D8796-FA6F-406D-B219-1ADAA567A76C}" destId="{6BAA39FB-A8F5-409D-B974-E1B6BE70865A}" srcOrd="1" destOrd="0" presId="urn:microsoft.com/office/officeart/2005/8/layout/funnel1"/>
    <dgm:cxn modelId="{479F7AD2-AA3C-40C7-88B3-EB2D2B1CDC21}" type="presParOf" srcId="{878D8796-FA6F-406D-B219-1ADAA567A76C}" destId="{E3DD9AFA-CD13-44EF-8C15-E128FA7AF1D9}" srcOrd="2" destOrd="0" presId="urn:microsoft.com/office/officeart/2005/8/layout/funnel1"/>
    <dgm:cxn modelId="{284D5DAA-11D8-46BF-AA98-3BE72554D6B4}" type="presParOf" srcId="{878D8796-FA6F-406D-B219-1ADAA567A76C}" destId="{A8CE3745-7AC4-4F05-98FC-3E08EE394016}" srcOrd="3" destOrd="0" presId="urn:microsoft.com/office/officeart/2005/8/layout/funnel1"/>
    <dgm:cxn modelId="{FF46C3C6-A808-4D8F-A756-0F0BF71D63D5}" type="presParOf" srcId="{878D8796-FA6F-406D-B219-1ADAA567A76C}" destId="{988A175B-4B56-42FE-8F8D-AE6B1DCC7C4D}" srcOrd="4" destOrd="0" presId="urn:microsoft.com/office/officeart/2005/8/layout/funnel1"/>
    <dgm:cxn modelId="{1852D4CD-542B-4294-8466-6EF473F8BD24}" type="presParOf" srcId="{878D8796-FA6F-406D-B219-1ADAA567A76C}" destId="{00DCC991-E60B-42F8-879F-34931464DBF1}" srcOrd="5" destOrd="0" presId="urn:microsoft.com/office/officeart/2005/8/layout/funnel1"/>
    <dgm:cxn modelId="{C1735510-BEB6-4E3C-878F-2125B4F5405A}" type="presParOf" srcId="{878D8796-FA6F-406D-B219-1ADAA567A76C}" destId="{F5EC13AA-AC3B-45CA-8848-1142401FE201}"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EFF5C2-10D9-4617-B635-877C1DC0DCA5}"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fr-FR"/>
        </a:p>
      </dgm:t>
    </dgm:pt>
    <dgm:pt modelId="{E3D96C46-406B-4273-ADE7-DD9965FA3F79}">
      <dgm:prSet phldrT="[Texte]"/>
      <dgm:spPr/>
      <dgm:t>
        <a:bodyPr/>
        <a:lstStyle/>
        <a:p>
          <a:r>
            <a:rPr lang="fr-FR" dirty="0">
              <a:latin typeface="Calibri" panose="020F0502020204030204" pitchFamily="34" charset="0"/>
              <a:cs typeface="Calibri" panose="020F0502020204030204" pitchFamily="34" charset="0"/>
            </a:rPr>
            <a:t>Catégories</a:t>
          </a:r>
        </a:p>
      </dgm:t>
    </dgm:pt>
    <dgm:pt modelId="{2687CE24-CFA2-4CA6-9773-E0E787D31369}" type="parTrans" cxnId="{1690FF62-9CDE-4325-992F-EF6D4349554C}">
      <dgm:prSet/>
      <dgm:spPr/>
      <dgm:t>
        <a:bodyPr/>
        <a:lstStyle/>
        <a:p>
          <a:endParaRPr lang="fr-FR">
            <a:latin typeface="Calibri" panose="020F0502020204030204" pitchFamily="34" charset="0"/>
            <a:cs typeface="Calibri" panose="020F0502020204030204" pitchFamily="34" charset="0"/>
          </a:endParaRPr>
        </a:p>
      </dgm:t>
    </dgm:pt>
    <dgm:pt modelId="{B9B68984-937D-4AE1-AF34-F3B51CD908D9}" type="sibTrans" cxnId="{1690FF62-9CDE-4325-992F-EF6D4349554C}">
      <dgm:prSet/>
      <dgm:spPr/>
      <dgm:t>
        <a:bodyPr/>
        <a:lstStyle/>
        <a:p>
          <a:endParaRPr lang="fr-FR">
            <a:latin typeface="Calibri" panose="020F0502020204030204" pitchFamily="34" charset="0"/>
            <a:cs typeface="Calibri" panose="020F0502020204030204" pitchFamily="34" charset="0"/>
          </a:endParaRPr>
        </a:p>
      </dgm:t>
    </dgm:pt>
    <dgm:pt modelId="{4EF0FA44-CAB2-47EB-BC99-163C0AF39BF6}">
      <dgm:prSet phldrT="[Texte]"/>
      <dgm:spPr/>
      <dgm:t>
        <a:bodyPr/>
        <a:lstStyle/>
        <a:p>
          <a:r>
            <a:rPr lang="fr-FR" dirty="0">
              <a:latin typeface="Calibri" panose="020F0502020204030204" pitchFamily="34" charset="0"/>
              <a:cs typeface="Calibri" panose="020F0502020204030204" pitchFamily="34" charset="0"/>
            </a:rPr>
            <a:t>Étatique</a:t>
          </a:r>
        </a:p>
      </dgm:t>
    </dgm:pt>
    <dgm:pt modelId="{B53842FF-921E-461A-BE15-3054A42A60F3}" type="parTrans" cxnId="{EF38F56F-3D3E-4874-BDBA-200F4630BAE5}">
      <dgm:prSet/>
      <dgm:spPr/>
      <dgm:t>
        <a:bodyPr/>
        <a:lstStyle/>
        <a:p>
          <a:endParaRPr lang="fr-FR">
            <a:latin typeface="Calibri" panose="020F0502020204030204" pitchFamily="34" charset="0"/>
            <a:cs typeface="Calibri" panose="020F0502020204030204" pitchFamily="34" charset="0"/>
          </a:endParaRPr>
        </a:p>
      </dgm:t>
    </dgm:pt>
    <dgm:pt modelId="{B1FC4944-297E-437B-BB61-D2CA077E4C20}" type="sibTrans" cxnId="{EF38F56F-3D3E-4874-BDBA-200F4630BAE5}">
      <dgm:prSet/>
      <dgm:spPr/>
      <dgm:t>
        <a:bodyPr/>
        <a:lstStyle/>
        <a:p>
          <a:endParaRPr lang="fr-FR">
            <a:latin typeface="Calibri" panose="020F0502020204030204" pitchFamily="34" charset="0"/>
            <a:cs typeface="Calibri" panose="020F0502020204030204" pitchFamily="34" charset="0"/>
          </a:endParaRPr>
        </a:p>
      </dgm:t>
    </dgm:pt>
    <dgm:pt modelId="{7C32AF6F-0ED4-4F66-9564-DD3F82572743}">
      <dgm:prSet phldrT="[Texte]"/>
      <dgm:spPr/>
      <dgm:t>
        <a:bodyPr/>
        <a:lstStyle/>
        <a:p>
          <a:r>
            <a:rPr lang="fr-FR" dirty="0">
              <a:latin typeface="Calibri" panose="020F0502020204030204" pitchFamily="34" charset="0"/>
              <a:cs typeface="Calibri" panose="020F0502020204030204" pitchFamily="34" charset="0"/>
            </a:rPr>
            <a:t>Espionnage</a:t>
          </a:r>
        </a:p>
      </dgm:t>
    </dgm:pt>
    <dgm:pt modelId="{C4A50676-70E4-4417-B504-1CBC0DF89B9F}" type="parTrans" cxnId="{6C8E60A2-941C-42DE-88E4-B614483E689A}">
      <dgm:prSet/>
      <dgm:spPr/>
      <dgm:t>
        <a:bodyPr/>
        <a:lstStyle/>
        <a:p>
          <a:endParaRPr lang="fr-FR">
            <a:latin typeface="Calibri" panose="020F0502020204030204" pitchFamily="34" charset="0"/>
            <a:cs typeface="Calibri" panose="020F0502020204030204" pitchFamily="34" charset="0"/>
          </a:endParaRPr>
        </a:p>
      </dgm:t>
    </dgm:pt>
    <dgm:pt modelId="{08B1FF46-17D2-4419-8CE8-3BC288E514EC}" type="sibTrans" cxnId="{6C8E60A2-941C-42DE-88E4-B614483E689A}">
      <dgm:prSet/>
      <dgm:spPr/>
      <dgm:t>
        <a:bodyPr/>
        <a:lstStyle/>
        <a:p>
          <a:endParaRPr lang="fr-FR">
            <a:latin typeface="Calibri" panose="020F0502020204030204" pitchFamily="34" charset="0"/>
            <a:cs typeface="Calibri" panose="020F0502020204030204" pitchFamily="34" charset="0"/>
          </a:endParaRPr>
        </a:p>
      </dgm:t>
    </dgm:pt>
    <dgm:pt modelId="{7A986127-7BDC-4025-8515-DD7C0F22A783}">
      <dgm:prSet phldrT="[Texte]"/>
      <dgm:spPr/>
      <dgm:t>
        <a:bodyPr/>
        <a:lstStyle/>
        <a:p>
          <a:r>
            <a:rPr lang="fr-FR" dirty="0">
              <a:latin typeface="Calibri" panose="020F0502020204030204" pitchFamily="34" charset="0"/>
              <a:cs typeface="Calibri" panose="020F0502020204030204" pitchFamily="34" charset="0"/>
            </a:rPr>
            <a:t>Crime organisé</a:t>
          </a:r>
        </a:p>
      </dgm:t>
    </dgm:pt>
    <dgm:pt modelId="{AEA4BCA0-7FB3-47F1-ACCC-A5CD932AA73B}" type="parTrans" cxnId="{5EF6E61A-1CB1-4C90-B5CE-1597EA2D02D4}">
      <dgm:prSet/>
      <dgm:spPr/>
      <dgm:t>
        <a:bodyPr/>
        <a:lstStyle/>
        <a:p>
          <a:endParaRPr lang="fr-FR"/>
        </a:p>
      </dgm:t>
    </dgm:pt>
    <dgm:pt modelId="{064EDB33-61A0-44D3-A41D-42671FA14601}" type="sibTrans" cxnId="{5EF6E61A-1CB1-4C90-B5CE-1597EA2D02D4}">
      <dgm:prSet/>
      <dgm:spPr/>
      <dgm:t>
        <a:bodyPr/>
        <a:lstStyle/>
        <a:p>
          <a:endParaRPr lang="fr-FR"/>
        </a:p>
      </dgm:t>
    </dgm:pt>
    <dgm:pt modelId="{903B3E88-2154-4F33-91E3-7F7B1CB46BD9}">
      <dgm:prSet phldrT="[Texte]"/>
      <dgm:spPr/>
      <dgm:t>
        <a:bodyPr/>
        <a:lstStyle/>
        <a:p>
          <a:r>
            <a:rPr lang="fr-FR" dirty="0">
              <a:latin typeface="Calibri" panose="020F0502020204030204" pitchFamily="34" charset="0"/>
              <a:cs typeface="Calibri" panose="020F0502020204030204" pitchFamily="34" charset="0"/>
            </a:rPr>
            <a:t>Terroriste</a:t>
          </a:r>
        </a:p>
      </dgm:t>
    </dgm:pt>
    <dgm:pt modelId="{9DC86609-151E-43E7-9DDF-1E567FEFAD8C}" type="parTrans" cxnId="{88201B58-8C23-4F18-B797-BFF4F256D4BC}">
      <dgm:prSet/>
      <dgm:spPr/>
      <dgm:t>
        <a:bodyPr/>
        <a:lstStyle/>
        <a:p>
          <a:endParaRPr lang="fr-FR"/>
        </a:p>
      </dgm:t>
    </dgm:pt>
    <dgm:pt modelId="{05AE4D16-1D3E-460E-811B-BCCE5B48F382}" type="sibTrans" cxnId="{88201B58-8C23-4F18-B797-BFF4F256D4BC}">
      <dgm:prSet/>
      <dgm:spPr/>
      <dgm:t>
        <a:bodyPr/>
        <a:lstStyle/>
        <a:p>
          <a:endParaRPr lang="fr-FR"/>
        </a:p>
      </dgm:t>
    </dgm:pt>
    <dgm:pt modelId="{2D38FD5D-AE70-43EF-B9B0-41001B1DE7CD}">
      <dgm:prSet phldrT="[Texte]"/>
      <dgm:spPr/>
      <dgm:t>
        <a:bodyPr/>
        <a:lstStyle/>
        <a:p>
          <a:r>
            <a:rPr lang="fr-FR" dirty="0">
              <a:latin typeface="Calibri" panose="020F0502020204030204" pitchFamily="34" charset="0"/>
              <a:cs typeface="Calibri" panose="020F0502020204030204" pitchFamily="34" charset="0"/>
            </a:rPr>
            <a:t>Activiste idéologique</a:t>
          </a:r>
        </a:p>
      </dgm:t>
    </dgm:pt>
    <dgm:pt modelId="{AB40CFFC-E372-4689-8C75-156AC313F652}" type="parTrans" cxnId="{7F612389-BFC6-4860-B0D1-924C0AFF7B3B}">
      <dgm:prSet/>
      <dgm:spPr/>
      <dgm:t>
        <a:bodyPr/>
        <a:lstStyle/>
        <a:p>
          <a:endParaRPr lang="fr-FR"/>
        </a:p>
      </dgm:t>
    </dgm:pt>
    <dgm:pt modelId="{73F27FAC-AB3E-4957-938C-C62003175CE6}" type="sibTrans" cxnId="{7F612389-BFC6-4860-B0D1-924C0AFF7B3B}">
      <dgm:prSet/>
      <dgm:spPr/>
      <dgm:t>
        <a:bodyPr/>
        <a:lstStyle/>
        <a:p>
          <a:endParaRPr lang="fr-FR"/>
        </a:p>
      </dgm:t>
    </dgm:pt>
    <dgm:pt modelId="{B1E7F338-C3BB-44E5-88E2-F57F89764187}">
      <dgm:prSet phldrT="[Texte]"/>
      <dgm:spPr/>
      <dgm:t>
        <a:bodyPr/>
        <a:lstStyle/>
        <a:p>
          <a:r>
            <a:rPr lang="fr-FR" dirty="0">
              <a:latin typeface="Calibri" panose="020F0502020204030204" pitchFamily="34" charset="0"/>
              <a:cs typeface="Calibri" panose="020F0502020204030204" pitchFamily="34" charset="0"/>
            </a:rPr>
            <a:t>Officine spécialisée</a:t>
          </a:r>
        </a:p>
      </dgm:t>
    </dgm:pt>
    <dgm:pt modelId="{298C5BD2-4736-4AA5-A810-FE424A2B6008}" type="parTrans" cxnId="{BB276131-40C8-4403-A973-6E4E597C7978}">
      <dgm:prSet/>
      <dgm:spPr/>
      <dgm:t>
        <a:bodyPr/>
        <a:lstStyle/>
        <a:p>
          <a:endParaRPr lang="fr-FR"/>
        </a:p>
      </dgm:t>
    </dgm:pt>
    <dgm:pt modelId="{0C515E61-90FB-47B9-93AC-06A2C289BFBE}" type="sibTrans" cxnId="{BB276131-40C8-4403-A973-6E4E597C7978}">
      <dgm:prSet/>
      <dgm:spPr/>
      <dgm:t>
        <a:bodyPr/>
        <a:lstStyle/>
        <a:p>
          <a:endParaRPr lang="fr-FR"/>
        </a:p>
      </dgm:t>
    </dgm:pt>
    <dgm:pt modelId="{BCA88935-1EC9-422B-A3EE-C584C8A7055A}">
      <dgm:prSet phldrT="[Texte]"/>
      <dgm:spPr/>
      <dgm:t>
        <a:bodyPr/>
        <a:lstStyle/>
        <a:p>
          <a:r>
            <a:rPr lang="fr-FR" dirty="0">
              <a:latin typeface="Calibri" panose="020F0502020204030204" pitchFamily="34" charset="0"/>
              <a:cs typeface="Calibri" panose="020F0502020204030204" pitchFamily="34" charset="0"/>
            </a:rPr>
            <a:t>Amateur</a:t>
          </a:r>
        </a:p>
      </dgm:t>
    </dgm:pt>
    <dgm:pt modelId="{6541BD25-D095-4D84-BAFD-E969FF2B88C1}" type="parTrans" cxnId="{9F27E9CE-9B40-4FDB-A056-4AF36B0A7E1C}">
      <dgm:prSet/>
      <dgm:spPr/>
      <dgm:t>
        <a:bodyPr/>
        <a:lstStyle/>
        <a:p>
          <a:endParaRPr lang="fr-FR"/>
        </a:p>
      </dgm:t>
    </dgm:pt>
    <dgm:pt modelId="{B69610EB-B21D-4740-BCBC-190F1F681F22}" type="sibTrans" cxnId="{9F27E9CE-9B40-4FDB-A056-4AF36B0A7E1C}">
      <dgm:prSet/>
      <dgm:spPr/>
      <dgm:t>
        <a:bodyPr/>
        <a:lstStyle/>
        <a:p>
          <a:endParaRPr lang="fr-FR"/>
        </a:p>
      </dgm:t>
    </dgm:pt>
    <dgm:pt modelId="{257DB3A0-1475-42DB-BFEE-FD04E5827C07}">
      <dgm:prSet phldrT="[Texte]"/>
      <dgm:spPr/>
      <dgm:t>
        <a:bodyPr/>
        <a:lstStyle/>
        <a:p>
          <a:r>
            <a:rPr lang="fr-FR" dirty="0">
              <a:latin typeface="Calibri" panose="020F0502020204030204" pitchFamily="34" charset="0"/>
              <a:cs typeface="Calibri" panose="020F0502020204030204" pitchFamily="34" charset="0"/>
            </a:rPr>
            <a:t>Vengeur</a:t>
          </a:r>
        </a:p>
      </dgm:t>
    </dgm:pt>
    <dgm:pt modelId="{3699FE4F-6300-46C7-AB91-4425CC31BA1C}" type="parTrans" cxnId="{C90EEBEC-768B-4A98-A995-ED372478E6FA}">
      <dgm:prSet/>
      <dgm:spPr/>
      <dgm:t>
        <a:bodyPr/>
        <a:lstStyle/>
        <a:p>
          <a:endParaRPr lang="fr-FR"/>
        </a:p>
      </dgm:t>
    </dgm:pt>
    <dgm:pt modelId="{9765E36B-5BA0-41C0-ACEC-3CCE029CC1E6}" type="sibTrans" cxnId="{C90EEBEC-768B-4A98-A995-ED372478E6FA}">
      <dgm:prSet/>
      <dgm:spPr/>
      <dgm:t>
        <a:bodyPr/>
        <a:lstStyle/>
        <a:p>
          <a:endParaRPr lang="fr-FR"/>
        </a:p>
      </dgm:t>
    </dgm:pt>
    <dgm:pt modelId="{4481ED2B-2B21-4B0F-8E01-3236870F72AF}">
      <dgm:prSet phldrT="[Texte]"/>
      <dgm:spPr/>
      <dgm:t>
        <a:bodyPr/>
        <a:lstStyle/>
        <a:p>
          <a:r>
            <a:rPr lang="fr-FR" dirty="0">
              <a:latin typeface="Calibri" panose="020F0502020204030204" pitchFamily="34" charset="0"/>
              <a:cs typeface="Calibri" panose="020F0502020204030204" pitchFamily="34" charset="0"/>
            </a:rPr>
            <a:t>Malveillant pathologique</a:t>
          </a:r>
        </a:p>
      </dgm:t>
    </dgm:pt>
    <dgm:pt modelId="{15E15064-6E8F-4F1A-A1E3-2590CB3D7554}" type="parTrans" cxnId="{7001EC67-77C5-45AF-9A88-7CB78BE2CD27}">
      <dgm:prSet/>
      <dgm:spPr/>
      <dgm:t>
        <a:bodyPr/>
        <a:lstStyle/>
        <a:p>
          <a:endParaRPr lang="fr-FR"/>
        </a:p>
      </dgm:t>
    </dgm:pt>
    <dgm:pt modelId="{65B6277D-C210-4710-B74D-B55090890C3A}" type="sibTrans" cxnId="{7001EC67-77C5-45AF-9A88-7CB78BE2CD27}">
      <dgm:prSet/>
      <dgm:spPr/>
      <dgm:t>
        <a:bodyPr/>
        <a:lstStyle/>
        <a:p>
          <a:endParaRPr lang="fr-FR"/>
        </a:p>
      </dgm:t>
    </dgm:pt>
    <dgm:pt modelId="{7FC19240-069F-455F-99D4-0C9B379DCDDE}">
      <dgm:prSet phldrT="[Texte]"/>
      <dgm:spPr/>
      <dgm:t>
        <a:bodyPr/>
        <a:lstStyle/>
        <a:p>
          <a:r>
            <a:rPr lang="fr-FR" dirty="0" err="1">
              <a:latin typeface="Calibri" panose="020F0502020204030204" pitchFamily="34" charset="0"/>
              <a:cs typeface="Calibri" panose="020F0502020204030204" pitchFamily="34" charset="0"/>
            </a:rPr>
            <a:t>Prépositionnement</a:t>
          </a:r>
          <a:r>
            <a:rPr lang="fr-FR" dirty="0">
              <a:latin typeface="Calibri" panose="020F0502020204030204" pitchFamily="34" charset="0"/>
              <a:cs typeface="Calibri" panose="020F0502020204030204" pitchFamily="34" charset="0"/>
            </a:rPr>
            <a:t> stratégique</a:t>
          </a:r>
        </a:p>
      </dgm:t>
    </dgm:pt>
    <dgm:pt modelId="{D385DCD1-AF80-4B92-921C-81681C1DC716}" type="parTrans" cxnId="{5D34D5E3-822B-4FA1-9301-ADB139A7FEF1}">
      <dgm:prSet/>
      <dgm:spPr/>
      <dgm:t>
        <a:bodyPr/>
        <a:lstStyle/>
        <a:p>
          <a:endParaRPr lang="fr-FR"/>
        </a:p>
      </dgm:t>
    </dgm:pt>
    <dgm:pt modelId="{21252D9C-3B52-46EA-9DA8-CE47C1880B5A}" type="sibTrans" cxnId="{5D34D5E3-822B-4FA1-9301-ADB139A7FEF1}">
      <dgm:prSet/>
      <dgm:spPr/>
      <dgm:t>
        <a:bodyPr/>
        <a:lstStyle/>
        <a:p>
          <a:endParaRPr lang="fr-FR"/>
        </a:p>
      </dgm:t>
    </dgm:pt>
    <dgm:pt modelId="{50B3269D-F185-4AB1-8FC1-E05413611149}">
      <dgm:prSet phldrT="[Texte]"/>
      <dgm:spPr/>
      <dgm:t>
        <a:bodyPr/>
        <a:lstStyle/>
        <a:p>
          <a:r>
            <a:rPr lang="fr-FR" dirty="0">
              <a:latin typeface="Calibri" panose="020F0502020204030204" pitchFamily="34" charset="0"/>
              <a:cs typeface="Calibri" panose="020F0502020204030204" pitchFamily="34" charset="0"/>
            </a:rPr>
            <a:t>Influence</a:t>
          </a:r>
        </a:p>
      </dgm:t>
    </dgm:pt>
    <dgm:pt modelId="{3E4A4B22-1449-4703-8E90-FF7BB05E995A}" type="parTrans" cxnId="{6F92490A-F643-4405-8C72-2C88DE11561F}">
      <dgm:prSet/>
      <dgm:spPr/>
      <dgm:t>
        <a:bodyPr/>
        <a:lstStyle/>
        <a:p>
          <a:endParaRPr lang="fr-FR"/>
        </a:p>
      </dgm:t>
    </dgm:pt>
    <dgm:pt modelId="{627E373F-5A97-4CBE-8881-28E68F415F68}" type="sibTrans" cxnId="{6F92490A-F643-4405-8C72-2C88DE11561F}">
      <dgm:prSet/>
      <dgm:spPr/>
      <dgm:t>
        <a:bodyPr/>
        <a:lstStyle/>
        <a:p>
          <a:endParaRPr lang="fr-FR"/>
        </a:p>
      </dgm:t>
    </dgm:pt>
    <dgm:pt modelId="{C549F038-14D7-4380-96D0-C832F7CBCF2B}">
      <dgm:prSet phldrT="[Texte]"/>
      <dgm:spPr/>
      <dgm:t>
        <a:bodyPr/>
        <a:lstStyle/>
        <a:p>
          <a:r>
            <a:rPr lang="fr-FR" dirty="0">
              <a:latin typeface="Calibri" panose="020F0502020204030204" pitchFamily="34" charset="0"/>
              <a:cs typeface="Calibri" panose="020F0502020204030204" pitchFamily="34" charset="0"/>
            </a:rPr>
            <a:t>Entrave au fonctionnement</a:t>
          </a:r>
        </a:p>
      </dgm:t>
    </dgm:pt>
    <dgm:pt modelId="{9728C982-4E03-4E3E-8158-7702277B630C}" type="parTrans" cxnId="{CDE4F7CA-12EC-4E56-8516-384A36305152}">
      <dgm:prSet/>
      <dgm:spPr/>
      <dgm:t>
        <a:bodyPr/>
        <a:lstStyle/>
        <a:p>
          <a:endParaRPr lang="fr-FR"/>
        </a:p>
      </dgm:t>
    </dgm:pt>
    <dgm:pt modelId="{C9F0593F-4BC4-45C3-87FA-614CFE552250}" type="sibTrans" cxnId="{CDE4F7CA-12EC-4E56-8516-384A36305152}">
      <dgm:prSet/>
      <dgm:spPr/>
      <dgm:t>
        <a:bodyPr/>
        <a:lstStyle/>
        <a:p>
          <a:endParaRPr lang="fr-FR"/>
        </a:p>
      </dgm:t>
    </dgm:pt>
    <dgm:pt modelId="{3A07F19D-C901-446F-929C-81A5FAE58DC2}">
      <dgm:prSet phldrT="[Texte]"/>
      <dgm:spPr/>
      <dgm:t>
        <a:bodyPr/>
        <a:lstStyle/>
        <a:p>
          <a:r>
            <a:rPr lang="fr-FR" dirty="0">
              <a:latin typeface="Calibri" panose="020F0502020204030204" pitchFamily="34" charset="0"/>
              <a:cs typeface="Calibri" panose="020F0502020204030204" pitchFamily="34" charset="0"/>
            </a:rPr>
            <a:t>Lucratif</a:t>
          </a:r>
        </a:p>
      </dgm:t>
    </dgm:pt>
    <dgm:pt modelId="{AE1FC928-67ED-492A-9F36-EDA7DC59E091}" type="parTrans" cxnId="{82EC2DA5-D325-4727-9A85-589475DE9F6A}">
      <dgm:prSet/>
      <dgm:spPr/>
      <dgm:t>
        <a:bodyPr/>
        <a:lstStyle/>
        <a:p>
          <a:endParaRPr lang="fr-FR"/>
        </a:p>
      </dgm:t>
    </dgm:pt>
    <dgm:pt modelId="{763BE070-874F-4C5F-966F-2326E2A4CEB3}" type="sibTrans" cxnId="{82EC2DA5-D325-4727-9A85-589475DE9F6A}">
      <dgm:prSet/>
      <dgm:spPr/>
      <dgm:t>
        <a:bodyPr/>
        <a:lstStyle/>
        <a:p>
          <a:endParaRPr lang="fr-FR"/>
        </a:p>
      </dgm:t>
    </dgm:pt>
    <dgm:pt modelId="{79B28D72-0082-4FF0-B4CC-C68D064D67DF}">
      <dgm:prSet phldrT="[Texte]"/>
      <dgm:spPr/>
      <dgm:t>
        <a:bodyPr/>
        <a:lstStyle/>
        <a:p>
          <a:r>
            <a:rPr lang="fr-FR" dirty="0">
              <a:latin typeface="Calibri" panose="020F0502020204030204" pitchFamily="34" charset="0"/>
              <a:cs typeface="Calibri" panose="020F0502020204030204" pitchFamily="34" charset="0"/>
            </a:rPr>
            <a:t>Défi, amusement</a:t>
          </a:r>
        </a:p>
      </dgm:t>
    </dgm:pt>
    <dgm:pt modelId="{BD25E268-EF86-44F4-BA83-C5C3FD0DEA83}" type="parTrans" cxnId="{7CD153A5-580F-4E9F-AC48-F3475C851D5E}">
      <dgm:prSet/>
      <dgm:spPr/>
      <dgm:t>
        <a:bodyPr/>
        <a:lstStyle/>
        <a:p>
          <a:endParaRPr lang="fr-FR"/>
        </a:p>
      </dgm:t>
    </dgm:pt>
    <dgm:pt modelId="{1A26A433-FF44-4EE3-87F8-A4A07B91B337}" type="sibTrans" cxnId="{7CD153A5-580F-4E9F-AC48-F3475C851D5E}">
      <dgm:prSet/>
      <dgm:spPr/>
      <dgm:t>
        <a:bodyPr/>
        <a:lstStyle/>
        <a:p>
          <a:endParaRPr lang="fr-FR"/>
        </a:p>
      </dgm:t>
    </dgm:pt>
    <dgm:pt modelId="{201BCA07-CB2A-42FA-8E3C-ACF1C8A61968}">
      <dgm:prSet phldrT="[Texte]"/>
      <dgm:spPr/>
      <dgm:t>
        <a:bodyPr/>
        <a:lstStyle/>
        <a:p>
          <a:r>
            <a:rPr lang="fr-FR" dirty="0">
              <a:latin typeface="Calibri" panose="020F0502020204030204" pitchFamily="34" charset="0"/>
              <a:cs typeface="Calibri" panose="020F0502020204030204" pitchFamily="34" charset="0"/>
            </a:rPr>
            <a:t>…</a:t>
          </a:r>
        </a:p>
      </dgm:t>
    </dgm:pt>
    <dgm:pt modelId="{C9C0A1EE-3D42-4455-A969-691B296C4FBF}" type="parTrans" cxnId="{15424B97-ACAA-4D41-8DC1-64DE60CBE263}">
      <dgm:prSet/>
      <dgm:spPr/>
      <dgm:t>
        <a:bodyPr/>
        <a:lstStyle/>
        <a:p>
          <a:endParaRPr lang="fr-FR"/>
        </a:p>
      </dgm:t>
    </dgm:pt>
    <dgm:pt modelId="{BE606D54-ECA6-43D2-A321-713CD1AF5628}" type="sibTrans" cxnId="{15424B97-ACAA-4D41-8DC1-64DE60CBE263}">
      <dgm:prSet/>
      <dgm:spPr/>
      <dgm:t>
        <a:bodyPr/>
        <a:lstStyle/>
        <a:p>
          <a:endParaRPr lang="fr-FR"/>
        </a:p>
      </dgm:t>
    </dgm:pt>
    <dgm:pt modelId="{F8DE7A6A-32BA-47BE-A42A-780EC7273317}">
      <dgm:prSet phldrT="[Texte]"/>
      <dgm:spPr/>
      <dgm:t>
        <a:bodyPr/>
        <a:lstStyle/>
        <a:p>
          <a:r>
            <a:rPr lang="fr-FR" dirty="0">
              <a:latin typeface="Calibri" panose="020F0502020204030204" pitchFamily="34" charset="0"/>
              <a:cs typeface="Calibri" panose="020F0502020204030204" pitchFamily="34" charset="0"/>
            </a:rPr>
            <a:t>Motivations</a:t>
          </a:r>
        </a:p>
      </dgm:t>
    </dgm:pt>
    <dgm:pt modelId="{E851AEF3-8D71-4BFE-87CD-3A9164038F7A}" type="parTrans" cxnId="{A354CAA9-DA2C-4D4C-9375-5CDC3149FD5F}">
      <dgm:prSet/>
      <dgm:spPr/>
      <dgm:t>
        <a:bodyPr/>
        <a:lstStyle/>
        <a:p>
          <a:endParaRPr lang="fr-FR"/>
        </a:p>
      </dgm:t>
    </dgm:pt>
    <dgm:pt modelId="{C7BADE8F-BCD5-4EC1-AD4B-BE1CEB05532C}" type="sibTrans" cxnId="{A354CAA9-DA2C-4D4C-9375-5CDC3149FD5F}">
      <dgm:prSet/>
      <dgm:spPr/>
      <dgm:t>
        <a:bodyPr/>
        <a:lstStyle/>
        <a:p>
          <a:endParaRPr lang="fr-FR"/>
        </a:p>
      </dgm:t>
    </dgm:pt>
    <dgm:pt modelId="{9F18D36A-7C5A-4182-B356-880446E11EAB}">
      <dgm:prSet phldrT="[Texte]"/>
      <dgm:spPr/>
      <dgm:t>
        <a:bodyPr/>
        <a:lstStyle/>
        <a:p>
          <a:r>
            <a:rPr lang="fr-FR" dirty="0">
              <a:latin typeface="Calibri" panose="020F0502020204030204" pitchFamily="34" charset="0"/>
              <a:cs typeface="Calibri" panose="020F0502020204030204" pitchFamily="34" charset="0"/>
            </a:rPr>
            <a:t>…</a:t>
          </a:r>
        </a:p>
      </dgm:t>
    </dgm:pt>
    <dgm:pt modelId="{B7283B42-C0C8-46C7-A2A2-1F76FEF582D7}" type="parTrans" cxnId="{836EE78F-0E7C-4EAB-BD9C-F3A6A24E8064}">
      <dgm:prSet/>
      <dgm:spPr/>
      <dgm:t>
        <a:bodyPr/>
        <a:lstStyle/>
        <a:p>
          <a:endParaRPr lang="fr-FR"/>
        </a:p>
      </dgm:t>
    </dgm:pt>
    <dgm:pt modelId="{1AB8D581-3B41-4DAF-8A5B-CFC4D6F5F365}" type="sibTrans" cxnId="{836EE78F-0E7C-4EAB-BD9C-F3A6A24E8064}">
      <dgm:prSet/>
      <dgm:spPr/>
      <dgm:t>
        <a:bodyPr/>
        <a:lstStyle/>
        <a:p>
          <a:endParaRPr lang="fr-FR"/>
        </a:p>
      </dgm:t>
    </dgm:pt>
    <dgm:pt modelId="{917F0066-FCDE-44DA-B460-4F91E30BFCEE}" type="pres">
      <dgm:prSet presAssocID="{43EFF5C2-10D9-4617-B635-877C1DC0DCA5}" presName="Name0" presStyleCnt="0">
        <dgm:presLayoutVars>
          <dgm:dir/>
          <dgm:animLvl val="lvl"/>
          <dgm:resizeHandles val="exact"/>
        </dgm:presLayoutVars>
      </dgm:prSet>
      <dgm:spPr/>
    </dgm:pt>
    <dgm:pt modelId="{30905CD4-8B8E-48BB-A0AC-C59B6F4F3B8F}" type="pres">
      <dgm:prSet presAssocID="{E3D96C46-406B-4273-ADE7-DD9965FA3F79}" presName="composite" presStyleCnt="0"/>
      <dgm:spPr/>
    </dgm:pt>
    <dgm:pt modelId="{3616380F-587A-4FBC-9B04-DD14D06BA196}" type="pres">
      <dgm:prSet presAssocID="{E3D96C46-406B-4273-ADE7-DD9965FA3F79}" presName="parTx" presStyleLbl="alignNode1" presStyleIdx="0" presStyleCnt="2">
        <dgm:presLayoutVars>
          <dgm:chMax val="0"/>
          <dgm:chPref val="0"/>
          <dgm:bulletEnabled val="1"/>
        </dgm:presLayoutVars>
      </dgm:prSet>
      <dgm:spPr/>
    </dgm:pt>
    <dgm:pt modelId="{CD664DB9-D67D-4CC9-844D-C5B744EF4846}" type="pres">
      <dgm:prSet presAssocID="{E3D96C46-406B-4273-ADE7-DD9965FA3F79}" presName="desTx" presStyleLbl="alignAccFollowNode1" presStyleIdx="0" presStyleCnt="2">
        <dgm:presLayoutVars>
          <dgm:bulletEnabled val="1"/>
        </dgm:presLayoutVars>
      </dgm:prSet>
      <dgm:spPr/>
    </dgm:pt>
    <dgm:pt modelId="{824D048A-22BB-4AB9-97A0-D8794F6A28E5}" type="pres">
      <dgm:prSet presAssocID="{B9B68984-937D-4AE1-AF34-F3B51CD908D9}" presName="space" presStyleCnt="0"/>
      <dgm:spPr/>
    </dgm:pt>
    <dgm:pt modelId="{C577ED5C-D4FA-4973-9D7E-83FD52A125FD}" type="pres">
      <dgm:prSet presAssocID="{F8DE7A6A-32BA-47BE-A42A-780EC7273317}" presName="composite" presStyleCnt="0"/>
      <dgm:spPr/>
    </dgm:pt>
    <dgm:pt modelId="{F6EBA24B-9057-4A85-9AA7-B2B9AE7C43C1}" type="pres">
      <dgm:prSet presAssocID="{F8DE7A6A-32BA-47BE-A42A-780EC7273317}" presName="parTx" presStyleLbl="alignNode1" presStyleIdx="1" presStyleCnt="2">
        <dgm:presLayoutVars>
          <dgm:chMax val="0"/>
          <dgm:chPref val="0"/>
          <dgm:bulletEnabled val="1"/>
        </dgm:presLayoutVars>
      </dgm:prSet>
      <dgm:spPr/>
    </dgm:pt>
    <dgm:pt modelId="{EF6D763E-B8E3-4C25-B148-B03F8414B7B3}" type="pres">
      <dgm:prSet presAssocID="{F8DE7A6A-32BA-47BE-A42A-780EC7273317}" presName="desTx" presStyleLbl="alignAccFollowNode1" presStyleIdx="1" presStyleCnt="2">
        <dgm:presLayoutVars>
          <dgm:bulletEnabled val="1"/>
        </dgm:presLayoutVars>
      </dgm:prSet>
      <dgm:spPr/>
    </dgm:pt>
  </dgm:ptLst>
  <dgm:cxnLst>
    <dgm:cxn modelId="{6F92490A-F643-4405-8C72-2C88DE11561F}" srcId="{F8DE7A6A-32BA-47BE-A42A-780EC7273317}" destId="{50B3269D-F185-4AB1-8FC1-E05413611149}" srcOrd="2" destOrd="0" parTransId="{3E4A4B22-1449-4703-8E90-FF7BB05E995A}" sibTransId="{627E373F-5A97-4CBE-8881-28E68F415F68}"/>
    <dgm:cxn modelId="{5EF6E61A-1CB1-4C90-B5CE-1597EA2D02D4}" srcId="{E3D96C46-406B-4273-ADE7-DD9965FA3F79}" destId="{7A986127-7BDC-4025-8515-DD7C0F22A783}" srcOrd="1" destOrd="0" parTransId="{AEA4BCA0-7FB3-47F1-ACCC-A5CD932AA73B}" sibTransId="{064EDB33-61A0-44D3-A41D-42671FA14601}"/>
    <dgm:cxn modelId="{1C867921-BD45-41D5-835A-99ACD3D973E6}" type="presOf" srcId="{B1E7F338-C3BB-44E5-88E2-F57F89764187}" destId="{CD664DB9-D67D-4CC9-844D-C5B744EF4846}" srcOrd="0" destOrd="4" presId="urn:microsoft.com/office/officeart/2005/8/layout/hList1"/>
    <dgm:cxn modelId="{BB276131-40C8-4403-A973-6E4E597C7978}" srcId="{E3D96C46-406B-4273-ADE7-DD9965FA3F79}" destId="{B1E7F338-C3BB-44E5-88E2-F57F89764187}" srcOrd="4" destOrd="0" parTransId="{298C5BD2-4736-4AA5-A810-FE424A2B6008}" sibTransId="{0C515E61-90FB-47B9-93AC-06A2C289BFBE}"/>
    <dgm:cxn modelId="{BC1F8836-448B-482C-84FC-3420EBE0C339}" type="presOf" srcId="{7A986127-7BDC-4025-8515-DD7C0F22A783}" destId="{CD664DB9-D67D-4CC9-844D-C5B744EF4846}" srcOrd="0" destOrd="1" presId="urn:microsoft.com/office/officeart/2005/8/layout/hList1"/>
    <dgm:cxn modelId="{8479C440-B6AA-4D5F-A3C0-C7E1A34C4FA3}" type="presOf" srcId="{257DB3A0-1475-42DB-BFEE-FD04E5827C07}" destId="{CD664DB9-D67D-4CC9-844D-C5B744EF4846}" srcOrd="0" destOrd="6" presId="urn:microsoft.com/office/officeart/2005/8/layout/hList1"/>
    <dgm:cxn modelId="{1690FF62-9CDE-4325-992F-EF6D4349554C}" srcId="{43EFF5C2-10D9-4617-B635-877C1DC0DCA5}" destId="{E3D96C46-406B-4273-ADE7-DD9965FA3F79}" srcOrd="0" destOrd="0" parTransId="{2687CE24-CFA2-4CA6-9773-E0E787D31369}" sibTransId="{B9B68984-937D-4AE1-AF34-F3B51CD908D9}"/>
    <dgm:cxn modelId="{93676B44-38A6-4F1C-9A9C-BA156A7D3888}" type="presOf" srcId="{3A07F19D-C901-446F-929C-81A5FAE58DC2}" destId="{EF6D763E-B8E3-4C25-B148-B03F8414B7B3}" srcOrd="0" destOrd="4" presId="urn:microsoft.com/office/officeart/2005/8/layout/hList1"/>
    <dgm:cxn modelId="{B177EA67-BCD1-4F9A-A670-9FEF1D35744D}" type="presOf" srcId="{7FC19240-069F-455F-99D4-0C9B379DCDDE}" destId="{EF6D763E-B8E3-4C25-B148-B03F8414B7B3}" srcOrd="0" destOrd="1" presId="urn:microsoft.com/office/officeart/2005/8/layout/hList1"/>
    <dgm:cxn modelId="{7001EC67-77C5-45AF-9A88-7CB78BE2CD27}" srcId="{E3D96C46-406B-4273-ADE7-DD9965FA3F79}" destId="{4481ED2B-2B21-4B0F-8E01-3236870F72AF}" srcOrd="7" destOrd="0" parTransId="{15E15064-6E8F-4F1A-A1E3-2590CB3D7554}" sibTransId="{65B6277D-C210-4710-B74D-B55090890C3A}"/>
    <dgm:cxn modelId="{43EF6168-AFD1-4BE9-81A6-A9CDBE36FA53}" type="presOf" srcId="{E3D96C46-406B-4273-ADE7-DD9965FA3F79}" destId="{3616380F-587A-4FBC-9B04-DD14D06BA196}" srcOrd="0" destOrd="0" presId="urn:microsoft.com/office/officeart/2005/8/layout/hList1"/>
    <dgm:cxn modelId="{B0AA5869-EDBD-491E-82B4-D48B871A865A}" type="presOf" srcId="{F8DE7A6A-32BA-47BE-A42A-780EC7273317}" destId="{F6EBA24B-9057-4A85-9AA7-B2B9AE7C43C1}" srcOrd="0" destOrd="0" presId="urn:microsoft.com/office/officeart/2005/8/layout/hList1"/>
    <dgm:cxn modelId="{EF38F56F-3D3E-4874-BDBA-200F4630BAE5}" srcId="{E3D96C46-406B-4273-ADE7-DD9965FA3F79}" destId="{4EF0FA44-CAB2-47EB-BC99-163C0AF39BF6}" srcOrd="0" destOrd="0" parTransId="{B53842FF-921E-461A-BE15-3054A42A60F3}" sibTransId="{B1FC4944-297E-437B-BB61-D2CA077E4C20}"/>
    <dgm:cxn modelId="{F0713670-3873-4CC1-ABD0-DBD183B03569}" type="presOf" srcId="{7C32AF6F-0ED4-4F66-9564-DD3F82572743}" destId="{EF6D763E-B8E3-4C25-B148-B03F8414B7B3}" srcOrd="0" destOrd="0" presId="urn:microsoft.com/office/officeart/2005/8/layout/hList1"/>
    <dgm:cxn modelId="{88201B58-8C23-4F18-B797-BFF4F256D4BC}" srcId="{E3D96C46-406B-4273-ADE7-DD9965FA3F79}" destId="{903B3E88-2154-4F33-91E3-7F7B1CB46BD9}" srcOrd="2" destOrd="0" parTransId="{9DC86609-151E-43E7-9DDF-1E567FEFAD8C}" sibTransId="{05AE4D16-1D3E-460E-811B-BCCE5B48F382}"/>
    <dgm:cxn modelId="{88ACBB79-E042-4B4C-BC35-2339F71B38A0}" type="presOf" srcId="{BCA88935-1EC9-422B-A3EE-C584C8A7055A}" destId="{CD664DB9-D67D-4CC9-844D-C5B744EF4846}" srcOrd="0" destOrd="5" presId="urn:microsoft.com/office/officeart/2005/8/layout/hList1"/>
    <dgm:cxn modelId="{68469F86-8DB3-43AD-BE62-12B9D66B4831}" type="presOf" srcId="{C549F038-14D7-4380-96D0-C832F7CBCF2B}" destId="{EF6D763E-B8E3-4C25-B148-B03F8414B7B3}" srcOrd="0" destOrd="3" presId="urn:microsoft.com/office/officeart/2005/8/layout/hList1"/>
    <dgm:cxn modelId="{7F612389-BFC6-4860-B0D1-924C0AFF7B3B}" srcId="{E3D96C46-406B-4273-ADE7-DD9965FA3F79}" destId="{2D38FD5D-AE70-43EF-B9B0-41001B1DE7CD}" srcOrd="3" destOrd="0" parTransId="{AB40CFFC-E372-4689-8C75-156AC313F652}" sibTransId="{73F27FAC-AB3E-4957-938C-C62003175CE6}"/>
    <dgm:cxn modelId="{340D6B8C-AEFE-4427-86DC-343E7EB63E9B}" type="presOf" srcId="{43EFF5C2-10D9-4617-B635-877C1DC0DCA5}" destId="{917F0066-FCDE-44DA-B460-4F91E30BFCEE}" srcOrd="0" destOrd="0" presId="urn:microsoft.com/office/officeart/2005/8/layout/hList1"/>
    <dgm:cxn modelId="{836EE78F-0E7C-4EAB-BD9C-F3A6A24E8064}" srcId="{E3D96C46-406B-4273-ADE7-DD9965FA3F79}" destId="{9F18D36A-7C5A-4182-B356-880446E11EAB}" srcOrd="8" destOrd="0" parTransId="{B7283B42-C0C8-46C7-A2A2-1F76FEF582D7}" sibTransId="{1AB8D581-3B41-4DAF-8A5B-CFC4D6F5F365}"/>
    <dgm:cxn modelId="{64E4B293-0803-413D-812D-2669276A5CB5}" type="presOf" srcId="{50B3269D-F185-4AB1-8FC1-E05413611149}" destId="{EF6D763E-B8E3-4C25-B148-B03F8414B7B3}" srcOrd="0" destOrd="2" presId="urn:microsoft.com/office/officeart/2005/8/layout/hList1"/>
    <dgm:cxn modelId="{15424B97-ACAA-4D41-8DC1-64DE60CBE263}" srcId="{F8DE7A6A-32BA-47BE-A42A-780EC7273317}" destId="{201BCA07-CB2A-42FA-8E3C-ACF1C8A61968}" srcOrd="6" destOrd="0" parTransId="{C9C0A1EE-3D42-4455-A969-691B296C4FBF}" sibTransId="{BE606D54-ECA6-43D2-A321-713CD1AF5628}"/>
    <dgm:cxn modelId="{C220059F-0978-477D-9AE8-3DDD0B214D0A}" type="presOf" srcId="{4EF0FA44-CAB2-47EB-BC99-163C0AF39BF6}" destId="{CD664DB9-D67D-4CC9-844D-C5B744EF4846}" srcOrd="0" destOrd="0" presId="urn:microsoft.com/office/officeart/2005/8/layout/hList1"/>
    <dgm:cxn modelId="{6C8E60A2-941C-42DE-88E4-B614483E689A}" srcId="{F8DE7A6A-32BA-47BE-A42A-780EC7273317}" destId="{7C32AF6F-0ED4-4F66-9564-DD3F82572743}" srcOrd="0" destOrd="0" parTransId="{C4A50676-70E4-4417-B504-1CBC0DF89B9F}" sibTransId="{08B1FF46-17D2-4419-8CE8-3BC288E514EC}"/>
    <dgm:cxn modelId="{82EC2DA5-D325-4727-9A85-589475DE9F6A}" srcId="{F8DE7A6A-32BA-47BE-A42A-780EC7273317}" destId="{3A07F19D-C901-446F-929C-81A5FAE58DC2}" srcOrd="4" destOrd="0" parTransId="{AE1FC928-67ED-492A-9F36-EDA7DC59E091}" sibTransId="{763BE070-874F-4C5F-966F-2326E2A4CEB3}"/>
    <dgm:cxn modelId="{7CD153A5-580F-4E9F-AC48-F3475C851D5E}" srcId="{F8DE7A6A-32BA-47BE-A42A-780EC7273317}" destId="{79B28D72-0082-4FF0-B4CC-C68D064D67DF}" srcOrd="5" destOrd="0" parTransId="{BD25E268-EF86-44F4-BA83-C5C3FD0DEA83}" sibTransId="{1A26A433-FF44-4EE3-87F8-A4A07B91B337}"/>
    <dgm:cxn modelId="{A354CAA9-DA2C-4D4C-9375-5CDC3149FD5F}" srcId="{43EFF5C2-10D9-4617-B635-877C1DC0DCA5}" destId="{F8DE7A6A-32BA-47BE-A42A-780EC7273317}" srcOrd="1" destOrd="0" parTransId="{E851AEF3-8D71-4BFE-87CD-3A9164038F7A}" sibTransId="{C7BADE8F-BCD5-4EC1-AD4B-BE1CEB05532C}"/>
    <dgm:cxn modelId="{3AB9E9B7-B435-4549-8A80-39A504DD4931}" type="presOf" srcId="{903B3E88-2154-4F33-91E3-7F7B1CB46BD9}" destId="{CD664DB9-D67D-4CC9-844D-C5B744EF4846}" srcOrd="0" destOrd="2" presId="urn:microsoft.com/office/officeart/2005/8/layout/hList1"/>
    <dgm:cxn modelId="{A74ACEBB-E5F3-47BB-B922-19AC55DB8A4C}" type="presOf" srcId="{2D38FD5D-AE70-43EF-B9B0-41001B1DE7CD}" destId="{CD664DB9-D67D-4CC9-844D-C5B744EF4846}" srcOrd="0" destOrd="3" presId="urn:microsoft.com/office/officeart/2005/8/layout/hList1"/>
    <dgm:cxn modelId="{CDE4F7CA-12EC-4E56-8516-384A36305152}" srcId="{F8DE7A6A-32BA-47BE-A42A-780EC7273317}" destId="{C549F038-14D7-4380-96D0-C832F7CBCF2B}" srcOrd="3" destOrd="0" parTransId="{9728C982-4E03-4E3E-8158-7702277B630C}" sibTransId="{C9F0593F-4BC4-45C3-87FA-614CFE552250}"/>
    <dgm:cxn modelId="{9F27E9CE-9B40-4FDB-A056-4AF36B0A7E1C}" srcId="{E3D96C46-406B-4273-ADE7-DD9965FA3F79}" destId="{BCA88935-1EC9-422B-A3EE-C584C8A7055A}" srcOrd="5" destOrd="0" parTransId="{6541BD25-D095-4D84-BAFD-E969FF2B88C1}" sibTransId="{B69610EB-B21D-4740-BCBC-190F1F681F22}"/>
    <dgm:cxn modelId="{DEEC2DD7-804B-4698-A7E1-7E8744B791EF}" type="presOf" srcId="{4481ED2B-2B21-4B0F-8E01-3236870F72AF}" destId="{CD664DB9-D67D-4CC9-844D-C5B744EF4846}" srcOrd="0" destOrd="7" presId="urn:microsoft.com/office/officeart/2005/8/layout/hList1"/>
    <dgm:cxn modelId="{5D34D5E3-822B-4FA1-9301-ADB139A7FEF1}" srcId="{F8DE7A6A-32BA-47BE-A42A-780EC7273317}" destId="{7FC19240-069F-455F-99D4-0C9B379DCDDE}" srcOrd="1" destOrd="0" parTransId="{D385DCD1-AF80-4B92-921C-81681C1DC716}" sibTransId="{21252D9C-3B52-46EA-9DA8-CE47C1880B5A}"/>
    <dgm:cxn modelId="{D9F3AFE4-CDB8-4A52-A1F6-7975A8875F2F}" type="presOf" srcId="{201BCA07-CB2A-42FA-8E3C-ACF1C8A61968}" destId="{EF6D763E-B8E3-4C25-B148-B03F8414B7B3}" srcOrd="0" destOrd="6" presId="urn:microsoft.com/office/officeart/2005/8/layout/hList1"/>
    <dgm:cxn modelId="{C90EEBEC-768B-4A98-A995-ED372478E6FA}" srcId="{E3D96C46-406B-4273-ADE7-DD9965FA3F79}" destId="{257DB3A0-1475-42DB-BFEE-FD04E5827C07}" srcOrd="6" destOrd="0" parTransId="{3699FE4F-6300-46C7-AB91-4425CC31BA1C}" sibTransId="{9765E36B-5BA0-41C0-ACEC-3CCE029CC1E6}"/>
    <dgm:cxn modelId="{814680F2-8273-4B98-8845-C43D46E0B05E}" type="presOf" srcId="{79B28D72-0082-4FF0-B4CC-C68D064D67DF}" destId="{EF6D763E-B8E3-4C25-B148-B03F8414B7B3}" srcOrd="0" destOrd="5" presId="urn:microsoft.com/office/officeart/2005/8/layout/hList1"/>
    <dgm:cxn modelId="{D3608EF6-1DF5-4F3F-907D-C1DF2BB04CA1}" type="presOf" srcId="{9F18D36A-7C5A-4182-B356-880446E11EAB}" destId="{CD664DB9-D67D-4CC9-844D-C5B744EF4846}" srcOrd="0" destOrd="8" presId="urn:microsoft.com/office/officeart/2005/8/layout/hList1"/>
    <dgm:cxn modelId="{F635BEDA-F396-4163-B1AD-5C1B95CEE92B}" type="presParOf" srcId="{917F0066-FCDE-44DA-B460-4F91E30BFCEE}" destId="{30905CD4-8B8E-48BB-A0AC-C59B6F4F3B8F}" srcOrd="0" destOrd="0" presId="urn:microsoft.com/office/officeart/2005/8/layout/hList1"/>
    <dgm:cxn modelId="{1A634178-3E58-411A-B7F6-63E103BBF488}" type="presParOf" srcId="{30905CD4-8B8E-48BB-A0AC-C59B6F4F3B8F}" destId="{3616380F-587A-4FBC-9B04-DD14D06BA196}" srcOrd="0" destOrd="0" presId="urn:microsoft.com/office/officeart/2005/8/layout/hList1"/>
    <dgm:cxn modelId="{BA829949-3771-43B2-A8CE-AEA94DFB50D8}" type="presParOf" srcId="{30905CD4-8B8E-48BB-A0AC-C59B6F4F3B8F}" destId="{CD664DB9-D67D-4CC9-844D-C5B744EF4846}" srcOrd="1" destOrd="0" presId="urn:microsoft.com/office/officeart/2005/8/layout/hList1"/>
    <dgm:cxn modelId="{1DC22AF1-01E6-4CD3-A48D-2933DC1FDB78}" type="presParOf" srcId="{917F0066-FCDE-44DA-B460-4F91E30BFCEE}" destId="{824D048A-22BB-4AB9-97A0-D8794F6A28E5}" srcOrd="1" destOrd="0" presId="urn:microsoft.com/office/officeart/2005/8/layout/hList1"/>
    <dgm:cxn modelId="{E89F492E-B4C9-4629-A442-0C3FF2980D55}" type="presParOf" srcId="{917F0066-FCDE-44DA-B460-4F91E30BFCEE}" destId="{C577ED5C-D4FA-4973-9D7E-83FD52A125FD}" srcOrd="2" destOrd="0" presId="urn:microsoft.com/office/officeart/2005/8/layout/hList1"/>
    <dgm:cxn modelId="{7B1A4017-DDDF-45E8-8F7D-0FE06324D860}" type="presParOf" srcId="{C577ED5C-D4FA-4973-9D7E-83FD52A125FD}" destId="{F6EBA24B-9057-4A85-9AA7-B2B9AE7C43C1}" srcOrd="0" destOrd="0" presId="urn:microsoft.com/office/officeart/2005/8/layout/hList1"/>
    <dgm:cxn modelId="{BAECA90A-D261-409A-BBA7-FBCF4FD99D2E}" type="presParOf" srcId="{C577ED5C-D4FA-4973-9D7E-83FD52A125FD}" destId="{EF6D763E-B8E3-4C25-B148-B03F8414B7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05BBEA-F984-41A2-9430-ADF7265D7F23}" type="doc">
      <dgm:prSet loTypeId="urn:microsoft.com/office/officeart/2005/8/layout/funnel1" loCatId="process" qsTypeId="urn:microsoft.com/office/officeart/2005/8/quickstyle/simple4" qsCatId="simple" csTypeId="urn:microsoft.com/office/officeart/2005/8/colors/accent6_2" csCatId="accent6" phldr="1"/>
      <dgm:spPr/>
      <dgm:t>
        <a:bodyPr/>
        <a:lstStyle/>
        <a:p>
          <a:endParaRPr lang="fr-FR"/>
        </a:p>
      </dgm:t>
    </dgm:pt>
    <dgm:pt modelId="{FEC12754-3CDF-4EED-867C-69349DBF228C}">
      <dgm:prSet phldrT="[Texte]"/>
      <dgm:spPr/>
      <dgm:t>
        <a:bodyPr/>
        <a:lstStyle/>
        <a:p>
          <a:r>
            <a:rPr lang="fr-FR" dirty="0">
              <a:latin typeface="Calibri" panose="020F0502020204030204" pitchFamily="34" charset="0"/>
              <a:cs typeface="Calibri" panose="020F0502020204030204" pitchFamily="34" charset="0"/>
            </a:rPr>
            <a:t>Se protéger contre les sources de risques</a:t>
          </a:r>
        </a:p>
      </dgm:t>
    </dgm:pt>
    <dgm:pt modelId="{53627884-4158-4821-BD07-1B03F35F8068}" type="parTrans" cxnId="{BBC1AC42-E4F1-4363-83DA-56C627A37CAE}">
      <dgm:prSet/>
      <dgm:spPr/>
      <dgm:t>
        <a:bodyPr/>
        <a:lstStyle/>
        <a:p>
          <a:endParaRPr lang="fr-FR">
            <a:latin typeface="Calibri" panose="020F0502020204030204" pitchFamily="34" charset="0"/>
            <a:cs typeface="Calibri" panose="020F0502020204030204" pitchFamily="34" charset="0"/>
          </a:endParaRPr>
        </a:p>
      </dgm:t>
    </dgm:pt>
    <dgm:pt modelId="{D817AF0E-2483-4AA1-BA2D-53D97AADA1F1}" type="sibTrans" cxnId="{BBC1AC42-E4F1-4363-83DA-56C627A37CAE}">
      <dgm:prSet/>
      <dgm:spPr/>
      <dgm:t>
        <a:bodyPr/>
        <a:lstStyle/>
        <a:p>
          <a:endParaRPr lang="fr-FR">
            <a:latin typeface="Calibri" panose="020F0502020204030204" pitchFamily="34" charset="0"/>
            <a:cs typeface="Calibri" panose="020F0502020204030204" pitchFamily="34" charset="0"/>
          </a:endParaRPr>
        </a:p>
      </dgm:t>
    </dgm:pt>
    <dgm:pt modelId="{6553097C-4BEB-42D2-858A-291031F0AF7E}">
      <dgm:prSet phldrT="[Texte]"/>
      <dgm:spPr/>
      <dgm:t>
        <a:bodyPr/>
        <a:lstStyle/>
        <a:p>
          <a:r>
            <a:rPr lang="fr-FR" dirty="0">
              <a:latin typeface="Calibri" panose="020F0502020204030204" pitchFamily="34" charset="0"/>
              <a:cs typeface="Calibri" panose="020F0502020204030204" pitchFamily="34" charset="0"/>
            </a:rPr>
            <a:t>Plan d’action</a:t>
          </a:r>
        </a:p>
      </dgm:t>
    </dgm:pt>
    <dgm:pt modelId="{E82C5CC6-AA9F-4B52-A6B0-383ADEF616A8}" type="par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A283F0B-0D69-4492-B432-3ABD9896D107}" type="sib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8CB8F0E-DC68-4B16-9381-7080B4FC6C67}">
      <dgm:prSet phldrT="[Texte]"/>
      <dgm:spPr/>
      <dgm:t>
        <a:bodyPr/>
        <a:lstStyle/>
        <a:p>
          <a:r>
            <a:rPr lang="fr-FR" dirty="0">
              <a:latin typeface="Calibri" panose="020F0502020204030204" pitchFamily="34" charset="0"/>
              <a:cs typeface="Calibri" panose="020F0502020204030204" pitchFamily="34" charset="0"/>
            </a:rPr>
            <a:t>Agir sur les sources de risques</a:t>
          </a:r>
        </a:p>
      </dgm:t>
    </dgm:pt>
    <dgm:pt modelId="{468A5377-660B-4610-8746-5C846CC0BD53}" type="par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AB6A3F42-EEE8-4525-98C2-9BFCD0C27993}" type="sib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878D8796-FA6F-406D-B219-1ADAA567A76C}" type="pres">
      <dgm:prSet presAssocID="{E105BBEA-F984-41A2-9430-ADF7265D7F23}" presName="Name0" presStyleCnt="0">
        <dgm:presLayoutVars>
          <dgm:chMax val="4"/>
          <dgm:resizeHandles val="exact"/>
        </dgm:presLayoutVars>
      </dgm:prSet>
      <dgm:spPr/>
    </dgm:pt>
    <dgm:pt modelId="{B09F2678-7E99-4628-B270-711718CDF353}" type="pres">
      <dgm:prSet presAssocID="{E105BBEA-F984-41A2-9430-ADF7265D7F23}" presName="ellipse" presStyleLbl="trBgShp" presStyleIdx="0" presStyleCnt="1"/>
      <dgm:spPr/>
    </dgm:pt>
    <dgm:pt modelId="{6BAA39FB-A8F5-409D-B974-E1B6BE70865A}" type="pres">
      <dgm:prSet presAssocID="{E105BBEA-F984-41A2-9430-ADF7265D7F23}" presName="arrow1" presStyleLbl="fgShp" presStyleIdx="0" presStyleCnt="1"/>
      <dgm:spPr/>
    </dgm:pt>
    <dgm:pt modelId="{E3DD9AFA-CD13-44EF-8C15-E128FA7AF1D9}" type="pres">
      <dgm:prSet presAssocID="{E105BBEA-F984-41A2-9430-ADF7265D7F23}" presName="rectangle" presStyleLbl="revTx" presStyleIdx="0" presStyleCnt="1">
        <dgm:presLayoutVars>
          <dgm:bulletEnabled val="1"/>
        </dgm:presLayoutVars>
      </dgm:prSet>
      <dgm:spPr/>
    </dgm:pt>
    <dgm:pt modelId="{34CABF8D-8CAF-478B-A32F-B2EC852E6614}" type="pres">
      <dgm:prSet presAssocID="{FEC12754-3CDF-4EED-867C-69349DBF228C}" presName="item1" presStyleLbl="node1" presStyleIdx="0" presStyleCnt="2">
        <dgm:presLayoutVars>
          <dgm:bulletEnabled val="1"/>
        </dgm:presLayoutVars>
      </dgm:prSet>
      <dgm:spPr/>
    </dgm:pt>
    <dgm:pt modelId="{06CDD721-089F-4A53-B23F-6D708C82BC30}" type="pres">
      <dgm:prSet presAssocID="{6553097C-4BEB-42D2-858A-291031F0AF7E}" presName="item2" presStyleLbl="node1" presStyleIdx="1" presStyleCnt="2">
        <dgm:presLayoutVars>
          <dgm:bulletEnabled val="1"/>
        </dgm:presLayoutVars>
      </dgm:prSet>
      <dgm:spPr/>
    </dgm:pt>
    <dgm:pt modelId="{F5EC13AA-AC3B-45CA-8848-1142401FE201}" type="pres">
      <dgm:prSet presAssocID="{E105BBEA-F984-41A2-9430-ADF7265D7F23}" presName="funnel" presStyleLbl="trAlignAcc1" presStyleIdx="0" presStyleCnt="1"/>
      <dgm:spPr/>
    </dgm:pt>
  </dgm:ptLst>
  <dgm:cxnLst>
    <dgm:cxn modelId="{1207C160-FC1E-4564-BD56-2D41296BE7CA}" type="presOf" srcId="{48CB8F0E-DC68-4B16-9381-7080B4FC6C67}" destId="{06CDD721-089F-4A53-B23F-6D708C82BC30}" srcOrd="0" destOrd="0" presId="urn:microsoft.com/office/officeart/2005/8/layout/funnel1"/>
    <dgm:cxn modelId="{BBC1AC42-E4F1-4363-83DA-56C627A37CAE}" srcId="{E105BBEA-F984-41A2-9430-ADF7265D7F23}" destId="{FEC12754-3CDF-4EED-867C-69349DBF228C}" srcOrd="1" destOrd="0" parTransId="{53627884-4158-4821-BD07-1B03F35F8068}" sibTransId="{D817AF0E-2483-4AA1-BA2D-53D97AADA1F1}"/>
    <dgm:cxn modelId="{326D214C-F95F-4FA4-91F3-60A8DE44922D}" type="presOf" srcId="{E105BBEA-F984-41A2-9430-ADF7265D7F23}" destId="{878D8796-FA6F-406D-B219-1ADAA567A76C}" srcOrd="0" destOrd="0" presId="urn:microsoft.com/office/officeart/2005/8/layout/funnel1"/>
    <dgm:cxn modelId="{DD7742A3-AF1B-4E1A-8BA2-CE7A2FD6E325}" srcId="{E105BBEA-F984-41A2-9430-ADF7265D7F23}" destId="{48CB8F0E-DC68-4B16-9381-7080B4FC6C67}" srcOrd="0" destOrd="0" parTransId="{468A5377-660B-4610-8746-5C846CC0BD53}" sibTransId="{AB6A3F42-EEE8-4525-98C2-9BFCD0C27993}"/>
    <dgm:cxn modelId="{C5EE71C5-E104-4D0D-AD74-9BC4507EF305}" type="presOf" srcId="{FEC12754-3CDF-4EED-867C-69349DBF228C}" destId="{34CABF8D-8CAF-478B-A32F-B2EC852E6614}" srcOrd="0" destOrd="0" presId="urn:microsoft.com/office/officeart/2005/8/layout/funnel1"/>
    <dgm:cxn modelId="{597A38DA-F517-4B5A-965D-E28ECD5CD64E}" type="presOf" srcId="{6553097C-4BEB-42D2-858A-291031F0AF7E}" destId="{E3DD9AFA-CD13-44EF-8C15-E128FA7AF1D9}" srcOrd="0" destOrd="0" presId="urn:microsoft.com/office/officeart/2005/8/layout/funnel1"/>
    <dgm:cxn modelId="{4F4305F8-C847-48C9-89C0-BF1D87B9AE4C}" srcId="{E105BBEA-F984-41A2-9430-ADF7265D7F23}" destId="{6553097C-4BEB-42D2-858A-291031F0AF7E}" srcOrd="2" destOrd="0" parTransId="{E82C5CC6-AA9F-4B52-A6B0-383ADEF616A8}" sibTransId="{4A283F0B-0D69-4492-B432-3ABD9896D107}"/>
    <dgm:cxn modelId="{835DA6C0-1B8C-4E64-811E-07BE26F6D86A}" type="presParOf" srcId="{878D8796-FA6F-406D-B219-1ADAA567A76C}" destId="{B09F2678-7E99-4628-B270-711718CDF353}" srcOrd="0" destOrd="0" presId="urn:microsoft.com/office/officeart/2005/8/layout/funnel1"/>
    <dgm:cxn modelId="{F604AABC-188B-46CB-B470-415DF85F0206}" type="presParOf" srcId="{878D8796-FA6F-406D-B219-1ADAA567A76C}" destId="{6BAA39FB-A8F5-409D-B974-E1B6BE70865A}" srcOrd="1" destOrd="0" presId="urn:microsoft.com/office/officeart/2005/8/layout/funnel1"/>
    <dgm:cxn modelId="{479F7AD2-AA3C-40C7-88B3-EB2D2B1CDC21}" type="presParOf" srcId="{878D8796-FA6F-406D-B219-1ADAA567A76C}" destId="{E3DD9AFA-CD13-44EF-8C15-E128FA7AF1D9}" srcOrd="2" destOrd="0" presId="urn:microsoft.com/office/officeart/2005/8/layout/funnel1"/>
    <dgm:cxn modelId="{27995382-699A-41D1-96C4-25C68D027CD9}" type="presParOf" srcId="{878D8796-FA6F-406D-B219-1ADAA567A76C}" destId="{34CABF8D-8CAF-478B-A32F-B2EC852E6614}" srcOrd="3" destOrd="0" presId="urn:microsoft.com/office/officeart/2005/8/layout/funnel1"/>
    <dgm:cxn modelId="{3C1C7595-11D5-4482-83CC-C1EC738A0152}" type="presParOf" srcId="{878D8796-FA6F-406D-B219-1ADAA567A76C}" destId="{06CDD721-089F-4A53-B23F-6D708C82BC30}" srcOrd="4" destOrd="0" presId="urn:microsoft.com/office/officeart/2005/8/layout/funnel1"/>
    <dgm:cxn modelId="{C1735510-BEB6-4E3C-878F-2125B4F5405A}" type="presParOf" srcId="{878D8796-FA6F-406D-B219-1ADAA567A76C}" destId="{F5EC13AA-AC3B-45CA-8848-1142401FE201}"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05BBEA-F984-41A2-9430-ADF7265D7F23}" type="doc">
      <dgm:prSet loTypeId="urn:microsoft.com/office/officeart/2005/8/layout/funnel1" loCatId="process" qsTypeId="urn:microsoft.com/office/officeart/2005/8/quickstyle/simple4" qsCatId="simple" csTypeId="urn:microsoft.com/office/officeart/2005/8/colors/accent6_2" csCatId="accent6" phldr="1"/>
      <dgm:spPr/>
      <dgm:t>
        <a:bodyPr/>
        <a:lstStyle/>
        <a:p>
          <a:endParaRPr lang="fr-FR"/>
        </a:p>
      </dgm:t>
    </dgm:pt>
    <dgm:pt modelId="{6553097C-4BEB-42D2-858A-291031F0AF7E}">
      <dgm:prSet phldrT="[Texte]"/>
      <dgm:spPr/>
      <dgm:t>
        <a:bodyPr/>
        <a:lstStyle/>
        <a:p>
          <a:r>
            <a:rPr lang="fr-FR" dirty="0">
              <a:latin typeface="Calibri" panose="020F0502020204030204" pitchFamily="34" charset="0"/>
              <a:cs typeface="Calibri" panose="020F0502020204030204" pitchFamily="34" charset="0"/>
            </a:rPr>
            <a:t>Plan d’action</a:t>
          </a:r>
        </a:p>
      </dgm:t>
    </dgm:pt>
    <dgm:pt modelId="{E82C5CC6-AA9F-4B52-A6B0-383ADEF616A8}" type="par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A283F0B-0D69-4492-B432-3ABD9896D107}" type="sib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8CB8F0E-DC68-4B16-9381-7080B4FC6C67}">
      <dgm:prSet phldrT="[Texte]"/>
      <dgm:spPr/>
      <dgm:t>
        <a:bodyPr/>
        <a:lstStyle/>
        <a:p>
          <a:r>
            <a:rPr lang="fr-FR" dirty="0">
              <a:latin typeface="Calibri" panose="020F0502020204030204" pitchFamily="34" charset="0"/>
              <a:cs typeface="Calibri" panose="020F0502020204030204" pitchFamily="34" charset="0"/>
            </a:rPr>
            <a:t>Agir sur les parties prenantes</a:t>
          </a:r>
        </a:p>
      </dgm:t>
    </dgm:pt>
    <dgm:pt modelId="{468A5377-660B-4610-8746-5C846CC0BD53}" type="par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AB6A3F42-EEE8-4525-98C2-9BFCD0C27993}" type="sib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E27C1280-F2D7-4485-83C0-E4EE0DC97BF9}">
      <dgm:prSet phldrT="[Texte]"/>
      <dgm:spPr/>
      <dgm:t>
        <a:bodyPr/>
        <a:lstStyle/>
        <a:p>
          <a:r>
            <a:rPr lang="fr-FR" dirty="0">
              <a:latin typeface="Calibri" panose="020F0502020204030204" pitchFamily="34" charset="0"/>
              <a:cs typeface="Calibri" panose="020F0502020204030204" pitchFamily="34" charset="0"/>
            </a:rPr>
            <a:t>Agir sur les chemins d’attaques</a:t>
          </a:r>
        </a:p>
      </dgm:t>
    </dgm:pt>
    <dgm:pt modelId="{72DB4A29-14D7-46BA-85C4-5BE07E10A592}" type="parTrans" cxnId="{99E612E8-4F1B-46CA-8FFB-6C745356BB81}">
      <dgm:prSet/>
      <dgm:spPr/>
      <dgm:t>
        <a:bodyPr/>
        <a:lstStyle/>
        <a:p>
          <a:endParaRPr lang="fr-FR"/>
        </a:p>
      </dgm:t>
    </dgm:pt>
    <dgm:pt modelId="{05EADCCA-C653-4CC8-B933-7FEBEA95C8ED}" type="sibTrans" cxnId="{99E612E8-4F1B-46CA-8FFB-6C745356BB81}">
      <dgm:prSet/>
      <dgm:spPr/>
      <dgm:t>
        <a:bodyPr/>
        <a:lstStyle/>
        <a:p>
          <a:endParaRPr lang="fr-FR"/>
        </a:p>
      </dgm:t>
    </dgm:pt>
    <dgm:pt modelId="{878D8796-FA6F-406D-B219-1ADAA567A76C}" type="pres">
      <dgm:prSet presAssocID="{E105BBEA-F984-41A2-9430-ADF7265D7F23}" presName="Name0" presStyleCnt="0">
        <dgm:presLayoutVars>
          <dgm:chMax val="4"/>
          <dgm:resizeHandles val="exact"/>
        </dgm:presLayoutVars>
      </dgm:prSet>
      <dgm:spPr/>
    </dgm:pt>
    <dgm:pt modelId="{B09F2678-7E99-4628-B270-711718CDF353}" type="pres">
      <dgm:prSet presAssocID="{E105BBEA-F984-41A2-9430-ADF7265D7F23}" presName="ellipse" presStyleLbl="trBgShp" presStyleIdx="0" presStyleCnt="1"/>
      <dgm:spPr/>
    </dgm:pt>
    <dgm:pt modelId="{6BAA39FB-A8F5-409D-B974-E1B6BE70865A}" type="pres">
      <dgm:prSet presAssocID="{E105BBEA-F984-41A2-9430-ADF7265D7F23}" presName="arrow1" presStyleLbl="fgShp" presStyleIdx="0" presStyleCnt="1"/>
      <dgm:spPr/>
    </dgm:pt>
    <dgm:pt modelId="{E3DD9AFA-CD13-44EF-8C15-E128FA7AF1D9}" type="pres">
      <dgm:prSet presAssocID="{E105BBEA-F984-41A2-9430-ADF7265D7F23}" presName="rectangle" presStyleLbl="revTx" presStyleIdx="0" presStyleCnt="1">
        <dgm:presLayoutVars>
          <dgm:bulletEnabled val="1"/>
        </dgm:presLayoutVars>
      </dgm:prSet>
      <dgm:spPr/>
    </dgm:pt>
    <dgm:pt modelId="{015F5287-7FE1-4949-9949-E539EA4CB0D8}" type="pres">
      <dgm:prSet presAssocID="{E27C1280-F2D7-4485-83C0-E4EE0DC97BF9}" presName="item1" presStyleLbl="node1" presStyleIdx="0" presStyleCnt="2">
        <dgm:presLayoutVars>
          <dgm:bulletEnabled val="1"/>
        </dgm:presLayoutVars>
      </dgm:prSet>
      <dgm:spPr/>
    </dgm:pt>
    <dgm:pt modelId="{BF70C0FC-EACF-43DE-AE16-77C687D6EEA2}" type="pres">
      <dgm:prSet presAssocID="{6553097C-4BEB-42D2-858A-291031F0AF7E}" presName="item2" presStyleLbl="node1" presStyleIdx="1" presStyleCnt="2">
        <dgm:presLayoutVars>
          <dgm:bulletEnabled val="1"/>
        </dgm:presLayoutVars>
      </dgm:prSet>
      <dgm:spPr/>
    </dgm:pt>
    <dgm:pt modelId="{F5EC13AA-AC3B-45CA-8848-1142401FE201}" type="pres">
      <dgm:prSet presAssocID="{E105BBEA-F984-41A2-9430-ADF7265D7F23}" presName="funnel" presStyleLbl="trAlignAcc1" presStyleIdx="0" presStyleCnt="1"/>
      <dgm:spPr/>
    </dgm:pt>
  </dgm:ptLst>
  <dgm:cxnLst>
    <dgm:cxn modelId="{B38BBE2B-6D2F-4064-B1A9-B26EF5D79C50}" type="presOf" srcId="{48CB8F0E-DC68-4B16-9381-7080B4FC6C67}" destId="{BF70C0FC-EACF-43DE-AE16-77C687D6EEA2}" srcOrd="0" destOrd="0" presId="urn:microsoft.com/office/officeart/2005/8/layout/funnel1"/>
    <dgm:cxn modelId="{82DE275F-C333-45EA-ACCD-CB432E84BC16}" type="presOf" srcId="{E27C1280-F2D7-4485-83C0-E4EE0DC97BF9}" destId="{015F5287-7FE1-4949-9949-E539EA4CB0D8}" srcOrd="0" destOrd="0" presId="urn:microsoft.com/office/officeart/2005/8/layout/funnel1"/>
    <dgm:cxn modelId="{326D214C-F95F-4FA4-91F3-60A8DE44922D}" type="presOf" srcId="{E105BBEA-F984-41A2-9430-ADF7265D7F23}" destId="{878D8796-FA6F-406D-B219-1ADAA567A76C}" srcOrd="0" destOrd="0" presId="urn:microsoft.com/office/officeart/2005/8/layout/funnel1"/>
    <dgm:cxn modelId="{DD7742A3-AF1B-4E1A-8BA2-CE7A2FD6E325}" srcId="{E105BBEA-F984-41A2-9430-ADF7265D7F23}" destId="{48CB8F0E-DC68-4B16-9381-7080B4FC6C67}" srcOrd="0" destOrd="0" parTransId="{468A5377-660B-4610-8746-5C846CC0BD53}" sibTransId="{AB6A3F42-EEE8-4525-98C2-9BFCD0C27993}"/>
    <dgm:cxn modelId="{597A38DA-F517-4B5A-965D-E28ECD5CD64E}" type="presOf" srcId="{6553097C-4BEB-42D2-858A-291031F0AF7E}" destId="{E3DD9AFA-CD13-44EF-8C15-E128FA7AF1D9}" srcOrd="0" destOrd="0" presId="urn:microsoft.com/office/officeart/2005/8/layout/funnel1"/>
    <dgm:cxn modelId="{99E612E8-4F1B-46CA-8FFB-6C745356BB81}" srcId="{E105BBEA-F984-41A2-9430-ADF7265D7F23}" destId="{E27C1280-F2D7-4485-83C0-E4EE0DC97BF9}" srcOrd="1" destOrd="0" parTransId="{72DB4A29-14D7-46BA-85C4-5BE07E10A592}" sibTransId="{05EADCCA-C653-4CC8-B933-7FEBEA95C8ED}"/>
    <dgm:cxn modelId="{4F4305F8-C847-48C9-89C0-BF1D87B9AE4C}" srcId="{E105BBEA-F984-41A2-9430-ADF7265D7F23}" destId="{6553097C-4BEB-42D2-858A-291031F0AF7E}" srcOrd="2" destOrd="0" parTransId="{E82C5CC6-AA9F-4B52-A6B0-383ADEF616A8}" sibTransId="{4A283F0B-0D69-4492-B432-3ABD9896D107}"/>
    <dgm:cxn modelId="{835DA6C0-1B8C-4E64-811E-07BE26F6D86A}" type="presParOf" srcId="{878D8796-FA6F-406D-B219-1ADAA567A76C}" destId="{B09F2678-7E99-4628-B270-711718CDF353}" srcOrd="0" destOrd="0" presId="urn:microsoft.com/office/officeart/2005/8/layout/funnel1"/>
    <dgm:cxn modelId="{F604AABC-188B-46CB-B470-415DF85F0206}" type="presParOf" srcId="{878D8796-FA6F-406D-B219-1ADAA567A76C}" destId="{6BAA39FB-A8F5-409D-B974-E1B6BE70865A}" srcOrd="1" destOrd="0" presId="urn:microsoft.com/office/officeart/2005/8/layout/funnel1"/>
    <dgm:cxn modelId="{479F7AD2-AA3C-40C7-88B3-EB2D2B1CDC21}" type="presParOf" srcId="{878D8796-FA6F-406D-B219-1ADAA567A76C}" destId="{E3DD9AFA-CD13-44EF-8C15-E128FA7AF1D9}" srcOrd="2" destOrd="0" presId="urn:microsoft.com/office/officeart/2005/8/layout/funnel1"/>
    <dgm:cxn modelId="{3A73AE7B-ADE3-462E-B7C8-F7950EB51F91}" type="presParOf" srcId="{878D8796-FA6F-406D-B219-1ADAA567A76C}" destId="{015F5287-7FE1-4949-9949-E539EA4CB0D8}" srcOrd="3" destOrd="0" presId="urn:microsoft.com/office/officeart/2005/8/layout/funnel1"/>
    <dgm:cxn modelId="{43785EA8-A7AB-4BBC-A238-AA73F3615922}" type="presParOf" srcId="{878D8796-FA6F-406D-B219-1ADAA567A76C}" destId="{BF70C0FC-EACF-43DE-AE16-77C687D6EEA2}" srcOrd="4" destOrd="0" presId="urn:microsoft.com/office/officeart/2005/8/layout/funnel1"/>
    <dgm:cxn modelId="{C1735510-BEB6-4E3C-878F-2125B4F5405A}" type="presParOf" srcId="{878D8796-FA6F-406D-B219-1ADAA567A76C}" destId="{F5EC13AA-AC3B-45CA-8848-1142401FE201}"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05BBEA-F984-41A2-9430-ADF7265D7F23}" type="doc">
      <dgm:prSet loTypeId="urn:microsoft.com/office/officeart/2005/8/layout/funnel1" loCatId="process" qsTypeId="urn:microsoft.com/office/officeart/2005/8/quickstyle/simple4" qsCatId="simple" csTypeId="urn:microsoft.com/office/officeart/2005/8/colors/accent6_2" csCatId="accent6" phldr="1"/>
      <dgm:spPr/>
      <dgm:t>
        <a:bodyPr/>
        <a:lstStyle/>
        <a:p>
          <a:endParaRPr lang="fr-FR"/>
        </a:p>
      </dgm:t>
    </dgm:pt>
    <dgm:pt modelId="{6553097C-4BEB-42D2-858A-291031F0AF7E}">
      <dgm:prSet phldrT="[Texte]"/>
      <dgm:spPr/>
      <dgm:t>
        <a:bodyPr/>
        <a:lstStyle/>
        <a:p>
          <a:r>
            <a:rPr lang="fr-FR" dirty="0">
              <a:latin typeface="Calibri" panose="020F0502020204030204" pitchFamily="34" charset="0"/>
              <a:cs typeface="Calibri" panose="020F0502020204030204" pitchFamily="34" charset="0"/>
            </a:rPr>
            <a:t>Plan d’action</a:t>
          </a:r>
        </a:p>
      </dgm:t>
    </dgm:pt>
    <dgm:pt modelId="{E82C5CC6-AA9F-4B52-A6B0-383ADEF616A8}" type="par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A283F0B-0D69-4492-B432-3ABD9896D107}" type="sibTrans" cxnId="{4F4305F8-C847-48C9-89C0-BF1D87B9AE4C}">
      <dgm:prSet/>
      <dgm:spPr/>
      <dgm:t>
        <a:bodyPr/>
        <a:lstStyle/>
        <a:p>
          <a:endParaRPr lang="fr-FR">
            <a:latin typeface="Calibri" panose="020F0502020204030204" pitchFamily="34" charset="0"/>
            <a:cs typeface="Calibri" panose="020F0502020204030204" pitchFamily="34" charset="0"/>
          </a:endParaRPr>
        </a:p>
      </dgm:t>
    </dgm:pt>
    <dgm:pt modelId="{48CB8F0E-DC68-4B16-9381-7080B4FC6C67}">
      <dgm:prSet phldrT="[Texte]"/>
      <dgm:spPr/>
      <dgm:t>
        <a:bodyPr/>
        <a:lstStyle/>
        <a:p>
          <a:r>
            <a:rPr lang="fr-FR" dirty="0">
              <a:latin typeface="Calibri" panose="020F0502020204030204" pitchFamily="34" charset="0"/>
              <a:cs typeface="Calibri" panose="020F0502020204030204" pitchFamily="34" charset="0"/>
            </a:rPr>
            <a:t>Réduire les vulnérabilités</a:t>
          </a:r>
        </a:p>
      </dgm:t>
    </dgm:pt>
    <dgm:pt modelId="{468A5377-660B-4610-8746-5C846CC0BD53}" type="par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AB6A3F42-EEE8-4525-98C2-9BFCD0C27993}" type="sibTrans" cxnId="{DD7742A3-AF1B-4E1A-8BA2-CE7A2FD6E325}">
      <dgm:prSet/>
      <dgm:spPr/>
      <dgm:t>
        <a:bodyPr/>
        <a:lstStyle/>
        <a:p>
          <a:endParaRPr lang="fr-FR">
            <a:latin typeface="Calibri" panose="020F0502020204030204" pitchFamily="34" charset="0"/>
            <a:cs typeface="Calibri" panose="020F0502020204030204" pitchFamily="34" charset="0"/>
          </a:endParaRPr>
        </a:p>
      </dgm:t>
    </dgm:pt>
    <dgm:pt modelId="{E27C1280-F2D7-4485-83C0-E4EE0DC97BF9}">
      <dgm:prSet phldrT="[Texte]"/>
      <dgm:spPr/>
      <dgm:t>
        <a:bodyPr/>
        <a:lstStyle/>
        <a:p>
          <a:r>
            <a:rPr lang="fr-FR" dirty="0">
              <a:latin typeface="Calibri" panose="020F0502020204030204" pitchFamily="34" charset="0"/>
              <a:cs typeface="Calibri" panose="020F0502020204030204" pitchFamily="34" charset="0"/>
            </a:rPr>
            <a:t>Surveiller les actions</a:t>
          </a:r>
        </a:p>
      </dgm:t>
    </dgm:pt>
    <dgm:pt modelId="{72DB4A29-14D7-46BA-85C4-5BE07E10A592}" type="parTrans" cxnId="{99E612E8-4F1B-46CA-8FFB-6C745356BB81}">
      <dgm:prSet/>
      <dgm:spPr/>
      <dgm:t>
        <a:bodyPr/>
        <a:lstStyle/>
        <a:p>
          <a:endParaRPr lang="fr-FR"/>
        </a:p>
      </dgm:t>
    </dgm:pt>
    <dgm:pt modelId="{05EADCCA-C653-4CC8-B933-7FEBEA95C8ED}" type="sibTrans" cxnId="{99E612E8-4F1B-46CA-8FFB-6C745356BB81}">
      <dgm:prSet/>
      <dgm:spPr/>
      <dgm:t>
        <a:bodyPr/>
        <a:lstStyle/>
        <a:p>
          <a:endParaRPr lang="fr-FR"/>
        </a:p>
      </dgm:t>
    </dgm:pt>
    <dgm:pt modelId="{878D8796-FA6F-406D-B219-1ADAA567A76C}" type="pres">
      <dgm:prSet presAssocID="{E105BBEA-F984-41A2-9430-ADF7265D7F23}" presName="Name0" presStyleCnt="0">
        <dgm:presLayoutVars>
          <dgm:chMax val="4"/>
          <dgm:resizeHandles val="exact"/>
        </dgm:presLayoutVars>
      </dgm:prSet>
      <dgm:spPr/>
    </dgm:pt>
    <dgm:pt modelId="{B09F2678-7E99-4628-B270-711718CDF353}" type="pres">
      <dgm:prSet presAssocID="{E105BBEA-F984-41A2-9430-ADF7265D7F23}" presName="ellipse" presStyleLbl="trBgShp" presStyleIdx="0" presStyleCnt="1"/>
      <dgm:spPr/>
    </dgm:pt>
    <dgm:pt modelId="{6BAA39FB-A8F5-409D-B974-E1B6BE70865A}" type="pres">
      <dgm:prSet presAssocID="{E105BBEA-F984-41A2-9430-ADF7265D7F23}" presName="arrow1" presStyleLbl="fgShp" presStyleIdx="0" presStyleCnt="1"/>
      <dgm:spPr/>
    </dgm:pt>
    <dgm:pt modelId="{E3DD9AFA-CD13-44EF-8C15-E128FA7AF1D9}" type="pres">
      <dgm:prSet presAssocID="{E105BBEA-F984-41A2-9430-ADF7265D7F23}" presName="rectangle" presStyleLbl="revTx" presStyleIdx="0" presStyleCnt="1">
        <dgm:presLayoutVars>
          <dgm:bulletEnabled val="1"/>
        </dgm:presLayoutVars>
      </dgm:prSet>
      <dgm:spPr/>
    </dgm:pt>
    <dgm:pt modelId="{015F5287-7FE1-4949-9949-E539EA4CB0D8}" type="pres">
      <dgm:prSet presAssocID="{E27C1280-F2D7-4485-83C0-E4EE0DC97BF9}" presName="item1" presStyleLbl="node1" presStyleIdx="0" presStyleCnt="2">
        <dgm:presLayoutVars>
          <dgm:bulletEnabled val="1"/>
        </dgm:presLayoutVars>
      </dgm:prSet>
      <dgm:spPr/>
    </dgm:pt>
    <dgm:pt modelId="{BF70C0FC-EACF-43DE-AE16-77C687D6EEA2}" type="pres">
      <dgm:prSet presAssocID="{6553097C-4BEB-42D2-858A-291031F0AF7E}" presName="item2" presStyleLbl="node1" presStyleIdx="1" presStyleCnt="2">
        <dgm:presLayoutVars>
          <dgm:bulletEnabled val="1"/>
        </dgm:presLayoutVars>
      </dgm:prSet>
      <dgm:spPr/>
    </dgm:pt>
    <dgm:pt modelId="{F5EC13AA-AC3B-45CA-8848-1142401FE201}" type="pres">
      <dgm:prSet presAssocID="{E105BBEA-F984-41A2-9430-ADF7265D7F23}" presName="funnel" presStyleLbl="trAlignAcc1" presStyleIdx="0" presStyleCnt="1"/>
      <dgm:spPr/>
    </dgm:pt>
  </dgm:ptLst>
  <dgm:cxnLst>
    <dgm:cxn modelId="{B38BBE2B-6D2F-4064-B1A9-B26EF5D79C50}" type="presOf" srcId="{48CB8F0E-DC68-4B16-9381-7080B4FC6C67}" destId="{BF70C0FC-EACF-43DE-AE16-77C687D6EEA2}" srcOrd="0" destOrd="0" presId="urn:microsoft.com/office/officeart/2005/8/layout/funnel1"/>
    <dgm:cxn modelId="{82DE275F-C333-45EA-ACCD-CB432E84BC16}" type="presOf" srcId="{E27C1280-F2D7-4485-83C0-E4EE0DC97BF9}" destId="{015F5287-7FE1-4949-9949-E539EA4CB0D8}" srcOrd="0" destOrd="0" presId="urn:microsoft.com/office/officeart/2005/8/layout/funnel1"/>
    <dgm:cxn modelId="{326D214C-F95F-4FA4-91F3-60A8DE44922D}" type="presOf" srcId="{E105BBEA-F984-41A2-9430-ADF7265D7F23}" destId="{878D8796-FA6F-406D-B219-1ADAA567A76C}" srcOrd="0" destOrd="0" presId="urn:microsoft.com/office/officeart/2005/8/layout/funnel1"/>
    <dgm:cxn modelId="{DD7742A3-AF1B-4E1A-8BA2-CE7A2FD6E325}" srcId="{E105BBEA-F984-41A2-9430-ADF7265D7F23}" destId="{48CB8F0E-DC68-4B16-9381-7080B4FC6C67}" srcOrd="0" destOrd="0" parTransId="{468A5377-660B-4610-8746-5C846CC0BD53}" sibTransId="{AB6A3F42-EEE8-4525-98C2-9BFCD0C27993}"/>
    <dgm:cxn modelId="{597A38DA-F517-4B5A-965D-E28ECD5CD64E}" type="presOf" srcId="{6553097C-4BEB-42D2-858A-291031F0AF7E}" destId="{E3DD9AFA-CD13-44EF-8C15-E128FA7AF1D9}" srcOrd="0" destOrd="0" presId="urn:microsoft.com/office/officeart/2005/8/layout/funnel1"/>
    <dgm:cxn modelId="{99E612E8-4F1B-46CA-8FFB-6C745356BB81}" srcId="{E105BBEA-F984-41A2-9430-ADF7265D7F23}" destId="{E27C1280-F2D7-4485-83C0-E4EE0DC97BF9}" srcOrd="1" destOrd="0" parTransId="{72DB4A29-14D7-46BA-85C4-5BE07E10A592}" sibTransId="{05EADCCA-C653-4CC8-B933-7FEBEA95C8ED}"/>
    <dgm:cxn modelId="{4F4305F8-C847-48C9-89C0-BF1D87B9AE4C}" srcId="{E105BBEA-F984-41A2-9430-ADF7265D7F23}" destId="{6553097C-4BEB-42D2-858A-291031F0AF7E}" srcOrd="2" destOrd="0" parTransId="{E82C5CC6-AA9F-4B52-A6B0-383ADEF616A8}" sibTransId="{4A283F0B-0D69-4492-B432-3ABD9896D107}"/>
    <dgm:cxn modelId="{835DA6C0-1B8C-4E64-811E-07BE26F6D86A}" type="presParOf" srcId="{878D8796-FA6F-406D-B219-1ADAA567A76C}" destId="{B09F2678-7E99-4628-B270-711718CDF353}" srcOrd="0" destOrd="0" presId="urn:microsoft.com/office/officeart/2005/8/layout/funnel1"/>
    <dgm:cxn modelId="{F604AABC-188B-46CB-B470-415DF85F0206}" type="presParOf" srcId="{878D8796-FA6F-406D-B219-1ADAA567A76C}" destId="{6BAA39FB-A8F5-409D-B974-E1B6BE70865A}" srcOrd="1" destOrd="0" presId="urn:microsoft.com/office/officeart/2005/8/layout/funnel1"/>
    <dgm:cxn modelId="{479F7AD2-AA3C-40C7-88B3-EB2D2B1CDC21}" type="presParOf" srcId="{878D8796-FA6F-406D-B219-1ADAA567A76C}" destId="{E3DD9AFA-CD13-44EF-8C15-E128FA7AF1D9}" srcOrd="2" destOrd="0" presId="urn:microsoft.com/office/officeart/2005/8/layout/funnel1"/>
    <dgm:cxn modelId="{3A73AE7B-ADE3-462E-B7C8-F7950EB51F91}" type="presParOf" srcId="{878D8796-FA6F-406D-B219-1ADAA567A76C}" destId="{015F5287-7FE1-4949-9949-E539EA4CB0D8}" srcOrd="3" destOrd="0" presId="urn:microsoft.com/office/officeart/2005/8/layout/funnel1"/>
    <dgm:cxn modelId="{43785EA8-A7AB-4BBC-A238-AA73F3615922}" type="presParOf" srcId="{878D8796-FA6F-406D-B219-1ADAA567A76C}" destId="{BF70C0FC-EACF-43DE-AE16-77C687D6EEA2}" srcOrd="4" destOrd="0" presId="urn:microsoft.com/office/officeart/2005/8/layout/funnel1"/>
    <dgm:cxn modelId="{C1735510-BEB6-4E3C-878F-2125B4F5405A}" type="presParOf" srcId="{878D8796-FA6F-406D-B219-1ADAA567A76C}" destId="{F5EC13AA-AC3B-45CA-8848-1142401FE201}"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F2678-7E99-4628-B270-711718CDF353}">
      <dsp:nvSpPr>
        <dsp:cNvPr id="0" name=""/>
        <dsp:cNvSpPr/>
      </dsp:nvSpPr>
      <dsp:spPr>
        <a:xfrm>
          <a:off x="3726185" y="176837"/>
          <a:ext cx="3509545" cy="1218819"/>
        </a:xfrm>
        <a:prstGeom prst="ellipse">
          <a:avLst/>
        </a:prstGeom>
        <a:solidFill>
          <a:schemeClr val="accent6">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A39FB-A8F5-409D-B974-E1B6BE70865A}">
      <dsp:nvSpPr>
        <dsp:cNvPr id="0" name=""/>
        <dsp:cNvSpPr/>
      </dsp:nvSpPr>
      <dsp:spPr>
        <a:xfrm>
          <a:off x="5146327" y="3161311"/>
          <a:ext cx="680144" cy="435292"/>
        </a:xfrm>
        <a:prstGeom prst="downArrow">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E3DD9AFA-CD13-44EF-8C15-E128FA7AF1D9}">
      <dsp:nvSpPr>
        <dsp:cNvPr id="0" name=""/>
        <dsp:cNvSpPr/>
      </dsp:nvSpPr>
      <dsp:spPr>
        <a:xfrm>
          <a:off x="3854053" y="3509545"/>
          <a:ext cx="3264693" cy="81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Calibri" panose="020F0502020204030204" pitchFamily="34" charset="0"/>
              <a:cs typeface="Calibri" panose="020F0502020204030204" pitchFamily="34" charset="0"/>
            </a:rPr>
            <a:t>Plan d’action</a:t>
          </a:r>
        </a:p>
      </dsp:txBody>
      <dsp:txXfrm>
        <a:off x="3854053" y="3509545"/>
        <a:ext cx="3264693" cy="816173"/>
      </dsp:txXfrm>
    </dsp:sp>
    <dsp:sp modelId="{A8CE3745-7AC4-4F05-98FC-3E08EE394016}">
      <dsp:nvSpPr>
        <dsp:cNvPr id="0" name=""/>
        <dsp:cNvSpPr/>
      </dsp:nvSpPr>
      <dsp:spPr>
        <a:xfrm>
          <a:off x="5002137" y="1489788"/>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Calibri" panose="020F0502020204030204" pitchFamily="34" charset="0"/>
              <a:cs typeface="Calibri" panose="020F0502020204030204" pitchFamily="34" charset="0"/>
            </a:rPr>
            <a:t>Améliorer le socle</a:t>
          </a:r>
        </a:p>
      </dsp:txBody>
      <dsp:txXfrm>
        <a:off x="5181426" y="1669077"/>
        <a:ext cx="865682" cy="865682"/>
      </dsp:txXfrm>
    </dsp:sp>
    <dsp:sp modelId="{988A175B-4B56-42FE-8F8D-AE6B1DCC7C4D}">
      <dsp:nvSpPr>
        <dsp:cNvPr id="0" name=""/>
        <dsp:cNvSpPr/>
      </dsp:nvSpPr>
      <dsp:spPr>
        <a:xfrm>
          <a:off x="4126110" y="571321"/>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Calibri" panose="020F0502020204030204" pitchFamily="34" charset="0"/>
              <a:cs typeface="Calibri" panose="020F0502020204030204" pitchFamily="34" charset="0"/>
            </a:rPr>
            <a:t>Réduire les impacts</a:t>
          </a:r>
        </a:p>
      </dsp:txBody>
      <dsp:txXfrm>
        <a:off x="4305399" y="750610"/>
        <a:ext cx="865682" cy="865682"/>
      </dsp:txXfrm>
    </dsp:sp>
    <dsp:sp modelId="{00DCC991-E60B-42F8-879F-34931464DBF1}">
      <dsp:nvSpPr>
        <dsp:cNvPr id="0" name=""/>
        <dsp:cNvSpPr/>
      </dsp:nvSpPr>
      <dsp:spPr>
        <a:xfrm>
          <a:off x="5377576" y="275322"/>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latin typeface="Calibri" panose="020F0502020204030204" pitchFamily="34" charset="0"/>
              <a:cs typeface="Calibri" panose="020F0502020204030204" pitchFamily="34" charset="0"/>
            </a:rPr>
            <a:t>Minimiser les valeurs métiers</a:t>
          </a:r>
        </a:p>
      </dsp:txBody>
      <dsp:txXfrm>
        <a:off x="5556865" y="454611"/>
        <a:ext cx="865682" cy="865682"/>
      </dsp:txXfrm>
    </dsp:sp>
    <dsp:sp modelId="{F5EC13AA-AC3B-45CA-8848-1142401FE201}">
      <dsp:nvSpPr>
        <dsp:cNvPr id="0" name=""/>
        <dsp:cNvSpPr/>
      </dsp:nvSpPr>
      <dsp:spPr>
        <a:xfrm>
          <a:off x="3581995" y="27205"/>
          <a:ext cx="3808809" cy="3047047"/>
        </a:xfrm>
        <a:prstGeom prst="funnel">
          <a:avLst/>
        </a:prstGeom>
        <a:solidFill>
          <a:schemeClr val="lt1">
            <a:alpha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6380F-587A-4FBC-9B04-DD14D06BA196}">
      <dsp:nvSpPr>
        <dsp:cNvPr id="0" name=""/>
        <dsp:cNvSpPr/>
      </dsp:nvSpPr>
      <dsp:spPr>
        <a:xfrm>
          <a:off x="53" y="14347"/>
          <a:ext cx="5127426" cy="662400"/>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fr-FR" sz="2300" kern="1200" dirty="0">
              <a:latin typeface="Calibri" panose="020F0502020204030204" pitchFamily="34" charset="0"/>
              <a:cs typeface="Calibri" panose="020F0502020204030204" pitchFamily="34" charset="0"/>
            </a:rPr>
            <a:t>Catégories</a:t>
          </a:r>
        </a:p>
      </dsp:txBody>
      <dsp:txXfrm>
        <a:off x="53" y="14347"/>
        <a:ext cx="5127426" cy="662400"/>
      </dsp:txXfrm>
    </dsp:sp>
    <dsp:sp modelId="{CD664DB9-D67D-4CC9-844D-C5B744EF4846}">
      <dsp:nvSpPr>
        <dsp:cNvPr id="0" name=""/>
        <dsp:cNvSpPr/>
      </dsp:nvSpPr>
      <dsp:spPr>
        <a:xfrm>
          <a:off x="53" y="676747"/>
          <a:ext cx="5127426" cy="3661830"/>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Étatique</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Crime organisé</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Terroriste</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Activiste idéologique</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Officine spécialisée</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Amateur</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Vengeur</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Malveillant pathologique</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a:t>
          </a:r>
        </a:p>
      </dsp:txBody>
      <dsp:txXfrm>
        <a:off x="53" y="676747"/>
        <a:ext cx="5127426" cy="3661830"/>
      </dsp:txXfrm>
    </dsp:sp>
    <dsp:sp modelId="{F6EBA24B-9057-4A85-9AA7-B2B9AE7C43C1}">
      <dsp:nvSpPr>
        <dsp:cNvPr id="0" name=""/>
        <dsp:cNvSpPr/>
      </dsp:nvSpPr>
      <dsp:spPr>
        <a:xfrm>
          <a:off x="5845319" y="14347"/>
          <a:ext cx="5127426" cy="662400"/>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fr-FR" sz="2300" kern="1200" dirty="0">
              <a:latin typeface="Calibri" panose="020F0502020204030204" pitchFamily="34" charset="0"/>
              <a:cs typeface="Calibri" panose="020F0502020204030204" pitchFamily="34" charset="0"/>
            </a:rPr>
            <a:t>Motivations</a:t>
          </a:r>
        </a:p>
      </dsp:txBody>
      <dsp:txXfrm>
        <a:off x="5845319" y="14347"/>
        <a:ext cx="5127426" cy="662400"/>
      </dsp:txXfrm>
    </dsp:sp>
    <dsp:sp modelId="{EF6D763E-B8E3-4C25-B148-B03F8414B7B3}">
      <dsp:nvSpPr>
        <dsp:cNvPr id="0" name=""/>
        <dsp:cNvSpPr/>
      </dsp:nvSpPr>
      <dsp:spPr>
        <a:xfrm>
          <a:off x="5845319" y="676747"/>
          <a:ext cx="5127426" cy="3661830"/>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Espionnage</a:t>
          </a:r>
        </a:p>
        <a:p>
          <a:pPr marL="228600" lvl="1" indent="-228600" algn="l" defTabSz="1022350">
            <a:lnSpc>
              <a:spcPct val="90000"/>
            </a:lnSpc>
            <a:spcBef>
              <a:spcPct val="0"/>
            </a:spcBef>
            <a:spcAft>
              <a:spcPct val="15000"/>
            </a:spcAft>
            <a:buChar char="•"/>
          </a:pPr>
          <a:r>
            <a:rPr lang="fr-FR" sz="2300" kern="1200" dirty="0" err="1">
              <a:latin typeface="Calibri" panose="020F0502020204030204" pitchFamily="34" charset="0"/>
              <a:cs typeface="Calibri" panose="020F0502020204030204" pitchFamily="34" charset="0"/>
            </a:rPr>
            <a:t>Prépositionnement</a:t>
          </a:r>
          <a:r>
            <a:rPr lang="fr-FR" sz="2300" kern="1200" dirty="0">
              <a:latin typeface="Calibri" panose="020F0502020204030204" pitchFamily="34" charset="0"/>
              <a:cs typeface="Calibri" panose="020F0502020204030204" pitchFamily="34" charset="0"/>
            </a:rPr>
            <a:t> stratégique</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Influence</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Entrave au fonctionnement</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Lucratif</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Défi, amusement</a:t>
          </a:r>
        </a:p>
        <a:p>
          <a:pPr marL="228600" lvl="1" indent="-228600" algn="l" defTabSz="1022350">
            <a:lnSpc>
              <a:spcPct val="90000"/>
            </a:lnSpc>
            <a:spcBef>
              <a:spcPct val="0"/>
            </a:spcBef>
            <a:spcAft>
              <a:spcPct val="15000"/>
            </a:spcAft>
            <a:buChar char="•"/>
          </a:pPr>
          <a:r>
            <a:rPr lang="fr-FR" sz="2300" kern="1200" dirty="0">
              <a:latin typeface="Calibri" panose="020F0502020204030204" pitchFamily="34" charset="0"/>
              <a:cs typeface="Calibri" panose="020F0502020204030204" pitchFamily="34" charset="0"/>
            </a:rPr>
            <a:t>…</a:t>
          </a:r>
        </a:p>
      </dsp:txBody>
      <dsp:txXfrm>
        <a:off x="5845319" y="676747"/>
        <a:ext cx="5127426" cy="3661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F2678-7E99-4628-B270-711718CDF353}">
      <dsp:nvSpPr>
        <dsp:cNvPr id="0" name=""/>
        <dsp:cNvSpPr/>
      </dsp:nvSpPr>
      <dsp:spPr>
        <a:xfrm>
          <a:off x="3726185" y="176837"/>
          <a:ext cx="3509545" cy="1218819"/>
        </a:xfrm>
        <a:prstGeom prst="ellipse">
          <a:avLst/>
        </a:prstGeom>
        <a:solidFill>
          <a:schemeClr val="accent6">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A39FB-A8F5-409D-B974-E1B6BE70865A}">
      <dsp:nvSpPr>
        <dsp:cNvPr id="0" name=""/>
        <dsp:cNvSpPr/>
      </dsp:nvSpPr>
      <dsp:spPr>
        <a:xfrm>
          <a:off x="5146327" y="3161311"/>
          <a:ext cx="680144" cy="435292"/>
        </a:xfrm>
        <a:prstGeom prst="downArrow">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E3DD9AFA-CD13-44EF-8C15-E128FA7AF1D9}">
      <dsp:nvSpPr>
        <dsp:cNvPr id="0" name=""/>
        <dsp:cNvSpPr/>
      </dsp:nvSpPr>
      <dsp:spPr>
        <a:xfrm>
          <a:off x="3854053" y="3509545"/>
          <a:ext cx="3264693" cy="81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Calibri" panose="020F0502020204030204" pitchFamily="34" charset="0"/>
              <a:cs typeface="Calibri" panose="020F0502020204030204" pitchFamily="34" charset="0"/>
            </a:rPr>
            <a:t>Plan d’action</a:t>
          </a:r>
        </a:p>
      </dsp:txBody>
      <dsp:txXfrm>
        <a:off x="3854053" y="3509545"/>
        <a:ext cx="3264693" cy="816173"/>
      </dsp:txXfrm>
    </dsp:sp>
    <dsp:sp modelId="{34CABF8D-8CAF-478B-A32F-B2EC852E6614}">
      <dsp:nvSpPr>
        <dsp:cNvPr id="0" name=""/>
        <dsp:cNvSpPr/>
      </dsp:nvSpPr>
      <dsp:spPr>
        <a:xfrm>
          <a:off x="5002137" y="1489788"/>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fr-FR" sz="1300" kern="1200" dirty="0">
              <a:latin typeface="Calibri" panose="020F0502020204030204" pitchFamily="34" charset="0"/>
              <a:cs typeface="Calibri" panose="020F0502020204030204" pitchFamily="34" charset="0"/>
            </a:rPr>
            <a:t>Se protéger contre les sources de risques</a:t>
          </a:r>
        </a:p>
      </dsp:txBody>
      <dsp:txXfrm>
        <a:off x="5181426" y="1669077"/>
        <a:ext cx="865682" cy="865682"/>
      </dsp:txXfrm>
    </dsp:sp>
    <dsp:sp modelId="{06CDD721-089F-4A53-B23F-6D708C82BC30}">
      <dsp:nvSpPr>
        <dsp:cNvPr id="0" name=""/>
        <dsp:cNvSpPr/>
      </dsp:nvSpPr>
      <dsp:spPr>
        <a:xfrm>
          <a:off x="4126110" y="571321"/>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fr-FR" sz="1300" kern="1200" dirty="0">
              <a:latin typeface="Calibri" panose="020F0502020204030204" pitchFamily="34" charset="0"/>
              <a:cs typeface="Calibri" panose="020F0502020204030204" pitchFamily="34" charset="0"/>
            </a:rPr>
            <a:t>Agir sur les sources de risques</a:t>
          </a:r>
        </a:p>
      </dsp:txBody>
      <dsp:txXfrm>
        <a:off x="4305399" y="750610"/>
        <a:ext cx="865682" cy="865682"/>
      </dsp:txXfrm>
    </dsp:sp>
    <dsp:sp modelId="{F5EC13AA-AC3B-45CA-8848-1142401FE201}">
      <dsp:nvSpPr>
        <dsp:cNvPr id="0" name=""/>
        <dsp:cNvSpPr/>
      </dsp:nvSpPr>
      <dsp:spPr>
        <a:xfrm>
          <a:off x="3581995" y="27205"/>
          <a:ext cx="3808809" cy="3047047"/>
        </a:xfrm>
        <a:prstGeom prst="funnel">
          <a:avLst/>
        </a:prstGeom>
        <a:solidFill>
          <a:schemeClr val="lt1">
            <a:alpha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F2678-7E99-4628-B270-711718CDF353}">
      <dsp:nvSpPr>
        <dsp:cNvPr id="0" name=""/>
        <dsp:cNvSpPr/>
      </dsp:nvSpPr>
      <dsp:spPr>
        <a:xfrm>
          <a:off x="3726185" y="176837"/>
          <a:ext cx="3509545" cy="1218819"/>
        </a:xfrm>
        <a:prstGeom prst="ellipse">
          <a:avLst/>
        </a:prstGeom>
        <a:solidFill>
          <a:schemeClr val="accent6">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A39FB-A8F5-409D-B974-E1B6BE70865A}">
      <dsp:nvSpPr>
        <dsp:cNvPr id="0" name=""/>
        <dsp:cNvSpPr/>
      </dsp:nvSpPr>
      <dsp:spPr>
        <a:xfrm>
          <a:off x="5146327" y="3161311"/>
          <a:ext cx="680144" cy="435292"/>
        </a:xfrm>
        <a:prstGeom prst="downArrow">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E3DD9AFA-CD13-44EF-8C15-E128FA7AF1D9}">
      <dsp:nvSpPr>
        <dsp:cNvPr id="0" name=""/>
        <dsp:cNvSpPr/>
      </dsp:nvSpPr>
      <dsp:spPr>
        <a:xfrm>
          <a:off x="3854053" y="3509545"/>
          <a:ext cx="3264693" cy="81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Calibri" panose="020F0502020204030204" pitchFamily="34" charset="0"/>
              <a:cs typeface="Calibri" panose="020F0502020204030204" pitchFamily="34" charset="0"/>
            </a:rPr>
            <a:t>Plan d’action</a:t>
          </a:r>
        </a:p>
      </dsp:txBody>
      <dsp:txXfrm>
        <a:off x="3854053" y="3509545"/>
        <a:ext cx="3264693" cy="816173"/>
      </dsp:txXfrm>
    </dsp:sp>
    <dsp:sp modelId="{015F5287-7FE1-4949-9949-E539EA4CB0D8}">
      <dsp:nvSpPr>
        <dsp:cNvPr id="0" name=""/>
        <dsp:cNvSpPr/>
      </dsp:nvSpPr>
      <dsp:spPr>
        <a:xfrm>
          <a:off x="5002137" y="1489788"/>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latin typeface="Calibri" panose="020F0502020204030204" pitchFamily="34" charset="0"/>
              <a:cs typeface="Calibri" panose="020F0502020204030204" pitchFamily="34" charset="0"/>
            </a:rPr>
            <a:t>Agir sur les chemins d’attaques</a:t>
          </a:r>
        </a:p>
      </dsp:txBody>
      <dsp:txXfrm>
        <a:off x="5181426" y="1669077"/>
        <a:ext cx="865682" cy="865682"/>
      </dsp:txXfrm>
    </dsp:sp>
    <dsp:sp modelId="{BF70C0FC-EACF-43DE-AE16-77C687D6EEA2}">
      <dsp:nvSpPr>
        <dsp:cNvPr id="0" name=""/>
        <dsp:cNvSpPr/>
      </dsp:nvSpPr>
      <dsp:spPr>
        <a:xfrm>
          <a:off x="4126110" y="571321"/>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latin typeface="Calibri" panose="020F0502020204030204" pitchFamily="34" charset="0"/>
              <a:cs typeface="Calibri" panose="020F0502020204030204" pitchFamily="34" charset="0"/>
            </a:rPr>
            <a:t>Agir sur les parties prenantes</a:t>
          </a:r>
        </a:p>
      </dsp:txBody>
      <dsp:txXfrm>
        <a:off x="4305399" y="750610"/>
        <a:ext cx="865682" cy="865682"/>
      </dsp:txXfrm>
    </dsp:sp>
    <dsp:sp modelId="{F5EC13AA-AC3B-45CA-8848-1142401FE201}">
      <dsp:nvSpPr>
        <dsp:cNvPr id="0" name=""/>
        <dsp:cNvSpPr/>
      </dsp:nvSpPr>
      <dsp:spPr>
        <a:xfrm>
          <a:off x="3581995" y="27205"/>
          <a:ext cx="3808809" cy="3047047"/>
        </a:xfrm>
        <a:prstGeom prst="funnel">
          <a:avLst/>
        </a:prstGeom>
        <a:solidFill>
          <a:schemeClr val="lt1">
            <a:alpha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F2678-7E99-4628-B270-711718CDF353}">
      <dsp:nvSpPr>
        <dsp:cNvPr id="0" name=""/>
        <dsp:cNvSpPr/>
      </dsp:nvSpPr>
      <dsp:spPr>
        <a:xfrm>
          <a:off x="3726185" y="176837"/>
          <a:ext cx="3509545" cy="1218819"/>
        </a:xfrm>
        <a:prstGeom prst="ellipse">
          <a:avLst/>
        </a:prstGeom>
        <a:solidFill>
          <a:schemeClr val="accent6">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A39FB-A8F5-409D-B974-E1B6BE70865A}">
      <dsp:nvSpPr>
        <dsp:cNvPr id="0" name=""/>
        <dsp:cNvSpPr/>
      </dsp:nvSpPr>
      <dsp:spPr>
        <a:xfrm>
          <a:off x="5146327" y="3161311"/>
          <a:ext cx="680144" cy="435292"/>
        </a:xfrm>
        <a:prstGeom prst="downArrow">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E3DD9AFA-CD13-44EF-8C15-E128FA7AF1D9}">
      <dsp:nvSpPr>
        <dsp:cNvPr id="0" name=""/>
        <dsp:cNvSpPr/>
      </dsp:nvSpPr>
      <dsp:spPr>
        <a:xfrm>
          <a:off x="3854053" y="3509545"/>
          <a:ext cx="3264693" cy="81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Calibri" panose="020F0502020204030204" pitchFamily="34" charset="0"/>
              <a:cs typeface="Calibri" panose="020F0502020204030204" pitchFamily="34" charset="0"/>
            </a:rPr>
            <a:t>Plan d’action</a:t>
          </a:r>
        </a:p>
      </dsp:txBody>
      <dsp:txXfrm>
        <a:off x="3854053" y="3509545"/>
        <a:ext cx="3264693" cy="816173"/>
      </dsp:txXfrm>
    </dsp:sp>
    <dsp:sp modelId="{015F5287-7FE1-4949-9949-E539EA4CB0D8}">
      <dsp:nvSpPr>
        <dsp:cNvPr id="0" name=""/>
        <dsp:cNvSpPr/>
      </dsp:nvSpPr>
      <dsp:spPr>
        <a:xfrm>
          <a:off x="5002137" y="1489788"/>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dirty="0">
              <a:latin typeface="Calibri" panose="020F0502020204030204" pitchFamily="34" charset="0"/>
              <a:cs typeface="Calibri" panose="020F0502020204030204" pitchFamily="34" charset="0"/>
            </a:rPr>
            <a:t>Surveiller les actions</a:t>
          </a:r>
        </a:p>
      </dsp:txBody>
      <dsp:txXfrm>
        <a:off x="5002137" y="1489788"/>
        <a:ext cx="1224260" cy="1224260"/>
      </dsp:txXfrm>
    </dsp:sp>
    <dsp:sp modelId="{BF70C0FC-EACF-43DE-AE16-77C687D6EEA2}">
      <dsp:nvSpPr>
        <dsp:cNvPr id="0" name=""/>
        <dsp:cNvSpPr/>
      </dsp:nvSpPr>
      <dsp:spPr>
        <a:xfrm>
          <a:off x="4126110" y="571321"/>
          <a:ext cx="1224260" cy="122426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dirty="0">
              <a:latin typeface="Calibri" panose="020F0502020204030204" pitchFamily="34" charset="0"/>
              <a:cs typeface="Calibri" panose="020F0502020204030204" pitchFamily="34" charset="0"/>
            </a:rPr>
            <a:t>Réduire les vulnérabilités</a:t>
          </a:r>
        </a:p>
      </dsp:txBody>
      <dsp:txXfrm>
        <a:off x="4126110" y="571321"/>
        <a:ext cx="1224260" cy="1224260"/>
      </dsp:txXfrm>
    </dsp:sp>
    <dsp:sp modelId="{F5EC13AA-AC3B-45CA-8848-1142401FE201}">
      <dsp:nvSpPr>
        <dsp:cNvPr id="0" name=""/>
        <dsp:cNvSpPr/>
      </dsp:nvSpPr>
      <dsp:spPr>
        <a:xfrm>
          <a:off x="3581995" y="27205"/>
          <a:ext cx="3808809" cy="3047047"/>
        </a:xfrm>
        <a:prstGeom prst="funnel">
          <a:avLst/>
        </a:prstGeom>
        <a:solidFill>
          <a:schemeClr val="lt1">
            <a:alpha val="4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AFE77FA0-EB37-423E-853F-19BCADC842ED}" type="datetimeFigureOut">
              <a:rPr lang="fr-FR" smtClean="0"/>
              <a:pPr/>
              <a:t>25/08/2024</a:t>
            </a:fld>
            <a:endParaRPr lang="fr-FR"/>
          </a:p>
        </p:txBody>
      </p:sp>
      <p:sp>
        <p:nvSpPr>
          <p:cNvPr id="4" name="Espace réservé du pied de page 3"/>
          <p:cNvSpPr>
            <a:spLocks noGrp="1"/>
          </p:cNvSpPr>
          <p:nvPr>
            <p:ph type="ftr" sz="quarter" idx="2"/>
          </p:nvPr>
        </p:nvSpPr>
        <p:spPr>
          <a:xfrm>
            <a:off x="1" y="9378824"/>
            <a:ext cx="2945659" cy="493713"/>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378824"/>
            <a:ext cx="2945659" cy="493713"/>
          </a:xfrm>
          <a:prstGeom prst="rect">
            <a:avLst/>
          </a:prstGeom>
        </p:spPr>
        <p:txBody>
          <a:bodyPr vert="horz" lIns="91440" tIns="45720" rIns="91440" bIns="45720" rtlCol="0" anchor="b"/>
          <a:lstStyle>
            <a:lvl1pPr algn="r">
              <a:defRPr sz="1200"/>
            </a:lvl1pPr>
          </a:lstStyle>
          <a:p>
            <a:fld id="{BA00C373-BAEA-43B8-93A0-FDA92024702A}" type="slidenum">
              <a:rPr lang="fr-FR" smtClean="0"/>
              <a:pPr/>
              <a:t>‹N°›</a:t>
            </a:fld>
            <a:endParaRPr lang="fr-FR"/>
          </a:p>
        </p:txBody>
      </p:sp>
    </p:spTree>
    <p:extLst>
      <p:ext uri="{BB962C8B-B14F-4D97-AF65-F5344CB8AC3E}">
        <p14:creationId xmlns:p14="http://schemas.microsoft.com/office/powerpoint/2010/main" val="2856242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vl1pPr>
          </a:lstStyle>
          <a:p>
            <a:fld id="{8DDD5A28-A708-4D00-B5F3-A1F74DEB1A95}" type="datetimeFigureOut">
              <a:rPr lang="fr-FR" smtClean="0"/>
              <a:pPr/>
              <a:t>24/08/2024</a:t>
            </a:fld>
            <a:endParaRPr lang="fr-FR"/>
          </a:p>
        </p:txBody>
      </p:sp>
      <p:sp>
        <p:nvSpPr>
          <p:cNvPr id="4" name="Espace réservé de l'image des diapositives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378824"/>
            <a:ext cx="2945659" cy="493713"/>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378824"/>
            <a:ext cx="2945659" cy="493713"/>
          </a:xfrm>
          <a:prstGeom prst="rect">
            <a:avLst/>
          </a:prstGeom>
        </p:spPr>
        <p:txBody>
          <a:bodyPr vert="horz" lIns="91440" tIns="45720" rIns="91440" bIns="45720" rtlCol="0" anchor="b"/>
          <a:lstStyle>
            <a:lvl1pPr algn="r">
              <a:defRPr sz="1200"/>
            </a:lvl1pPr>
          </a:lstStyle>
          <a:p>
            <a:fld id="{FFF63025-DAAF-4630-A3FF-1B951BDFE913}" type="slidenum">
              <a:rPr lang="fr-FR" smtClean="0"/>
              <a:pPr/>
              <a:t>‹N°›</a:t>
            </a:fld>
            <a:endParaRPr lang="fr-FR"/>
          </a:p>
        </p:txBody>
      </p:sp>
    </p:spTree>
    <p:extLst>
      <p:ext uri="{BB962C8B-B14F-4D97-AF65-F5344CB8AC3E}">
        <p14:creationId xmlns:p14="http://schemas.microsoft.com/office/powerpoint/2010/main" val="2767554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a:t>
            </a:fld>
            <a:endParaRPr lang="fr-FR" dirty="0"/>
          </a:p>
        </p:txBody>
      </p:sp>
    </p:spTree>
    <p:extLst>
      <p:ext uri="{BB962C8B-B14F-4D97-AF65-F5344CB8AC3E}">
        <p14:creationId xmlns:p14="http://schemas.microsoft.com/office/powerpoint/2010/main" val="2805435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b="0" baseline="0" dirty="0"/>
              <a:t>Notion d’</a:t>
            </a:r>
            <a:r>
              <a:rPr lang="fr-FR" b="1" baseline="0" dirty="0"/>
              <a:t>itérations </a:t>
            </a:r>
            <a:r>
              <a:rPr lang="fr-FR" b="0" baseline="0" dirty="0"/>
              <a:t>/</a:t>
            </a:r>
            <a:r>
              <a:rPr lang="fr-FR" b="1" baseline="0" dirty="0"/>
              <a:t> non-exhaustivité</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b="0" baseline="0" dirty="0"/>
              <a:t>Présenter la notion </a:t>
            </a:r>
            <a:r>
              <a:rPr lang="fr-FR" b="1" baseline="0" dirty="0"/>
              <a:t>d’adaptabilité</a:t>
            </a:r>
            <a:r>
              <a:rPr lang="fr-FR" b="0" baseline="0" dirty="0"/>
              <a:t> de la méthode en fonction de l’objectif de l’étude</a:t>
            </a:r>
            <a:endParaRPr lang="fr-FR" b="0" dirty="0"/>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23</a:t>
            </a:fld>
            <a:endParaRPr lang="fr-FR"/>
          </a:p>
        </p:txBody>
      </p:sp>
    </p:spTree>
    <p:extLst>
      <p:ext uri="{BB962C8B-B14F-4D97-AF65-F5344CB8AC3E}">
        <p14:creationId xmlns:p14="http://schemas.microsoft.com/office/powerpoint/2010/main" val="259118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24</a:t>
            </a:fld>
            <a:endParaRPr lang="fr-FR" dirty="0"/>
          </a:p>
        </p:txBody>
      </p:sp>
    </p:spTree>
    <p:extLst>
      <p:ext uri="{BB962C8B-B14F-4D97-AF65-F5344CB8AC3E}">
        <p14:creationId xmlns:p14="http://schemas.microsoft.com/office/powerpoint/2010/main" val="280543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r>
              <a:rPr lang="fr-FR" baseline="0" dirty="0"/>
              <a:t>:</a:t>
            </a:r>
          </a:p>
          <a:p>
            <a:pPr marL="171450" indent="-171450">
              <a:buFont typeface="Arial" panose="020B0604020202020204" pitchFamily="34" charset="0"/>
              <a:buChar char="•"/>
            </a:pPr>
            <a:r>
              <a:rPr lang="fr-FR" dirty="0"/>
              <a:t>Il est possible dans l’étape de cadrage</a:t>
            </a:r>
            <a:r>
              <a:rPr lang="fr-FR" baseline="0" dirty="0"/>
              <a:t> de formaliser les rôles et responsabilités de chacun sur le projet dans une matrice RACI</a:t>
            </a:r>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25</a:t>
            </a:fld>
            <a:endParaRPr lang="fr-FR"/>
          </a:p>
        </p:txBody>
      </p:sp>
    </p:spTree>
    <p:extLst>
      <p:ext uri="{BB962C8B-B14F-4D97-AF65-F5344CB8AC3E}">
        <p14:creationId xmlns:p14="http://schemas.microsoft.com/office/powerpoint/2010/main" val="2469536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 de langage </a:t>
            </a:r>
            <a:r>
              <a:rPr lang="fr-FR" dirty="0"/>
              <a:t>:</a:t>
            </a:r>
          </a:p>
          <a:p>
            <a:pPr marL="171450" indent="-171450">
              <a:buFont typeface="Arial" panose="020B0604020202020204" pitchFamily="34" charset="0"/>
              <a:buChar char="•"/>
            </a:pPr>
            <a:r>
              <a:rPr lang="fr-FR" dirty="0"/>
              <a:t>Le périmètre métier</a:t>
            </a:r>
            <a:r>
              <a:rPr lang="fr-FR" baseline="0" dirty="0"/>
              <a:t> et technique doit être renseigné avec la direction, les métiers, la DSI, les moyens généraux…</a:t>
            </a:r>
            <a:endParaRPr lang="fr-FR" dirty="0"/>
          </a:p>
          <a:p>
            <a:pPr marL="171450" indent="-171450">
              <a:buFont typeface="Arial" panose="020B0604020202020204" pitchFamily="34" charset="0"/>
              <a:buChar char="•"/>
            </a:pPr>
            <a:r>
              <a:rPr lang="fr-FR" dirty="0"/>
              <a:t>Il est important que le niveau d’approfondissement</a:t>
            </a:r>
            <a:r>
              <a:rPr lang="fr-FR" baseline="0" dirty="0"/>
              <a:t> des éléments soit homogène</a:t>
            </a:r>
          </a:p>
          <a:p>
            <a:pPr marL="171450" indent="-171450">
              <a:buFont typeface="Arial" panose="020B0604020202020204" pitchFamily="34" charset="0"/>
              <a:buChar char="•"/>
            </a:pPr>
            <a:r>
              <a:rPr lang="fr-FR" baseline="0" dirty="0"/>
              <a:t>Il faut privilégier une description macro des valeurs métier</a:t>
            </a:r>
          </a:p>
          <a:p>
            <a:pPr marL="171450" indent="-171450">
              <a:buFont typeface="Arial" panose="020B0604020202020204" pitchFamily="34" charset="0"/>
              <a:buChar char="•"/>
            </a:pPr>
            <a:r>
              <a:rPr lang="fr-FR" baseline="0" dirty="0"/>
              <a:t>Il est possible d’intégrer les informations dans les valeurs métier processus sans être obligé de dédoubler processus/informations</a:t>
            </a:r>
          </a:p>
          <a:p>
            <a:pPr marL="171450" indent="-171450">
              <a:buFont typeface="Arial" panose="020B0604020202020204" pitchFamily="34" charset="0"/>
              <a:buChar char="•"/>
            </a:pPr>
            <a:r>
              <a:rPr lang="fr-FR" baseline="0" dirty="0"/>
              <a:t>Si le SI n’existe pas encore, il n’est pas possible à cette étape de renseigner les biens supports ; cela pourra être complété un peu plus tard lors d’une itération spécifique par exemple</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29</a:t>
            </a:fld>
            <a:endParaRPr lang="fr-FR"/>
          </a:p>
        </p:txBody>
      </p:sp>
    </p:spTree>
    <p:extLst>
      <p:ext uri="{BB962C8B-B14F-4D97-AF65-F5344CB8AC3E}">
        <p14:creationId xmlns:p14="http://schemas.microsoft.com/office/powerpoint/2010/main" val="249736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30</a:t>
            </a:fld>
            <a:endParaRPr lang="fr-FR"/>
          </a:p>
        </p:txBody>
      </p:sp>
    </p:spTree>
    <p:extLst>
      <p:ext uri="{BB962C8B-B14F-4D97-AF65-F5344CB8AC3E}">
        <p14:creationId xmlns:p14="http://schemas.microsoft.com/office/powerpoint/2010/main" val="4256503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(pas de présentation</a:t>
            </a:r>
            <a:r>
              <a:rPr lang="fr-FR" baseline="0" dirty="0"/>
              <a:t> de cette page, uniquement utile pour réaliser l’exercice)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31</a:t>
            </a:fld>
            <a:endParaRPr lang="fr-FR"/>
          </a:p>
        </p:txBody>
      </p:sp>
    </p:spTree>
    <p:extLst>
      <p:ext uri="{BB962C8B-B14F-4D97-AF65-F5344CB8AC3E}">
        <p14:creationId xmlns:p14="http://schemas.microsoft.com/office/powerpoint/2010/main" val="280651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(pas de présentation</a:t>
            </a:r>
            <a:r>
              <a:rPr lang="fr-FR" baseline="0" dirty="0"/>
              <a:t> de cette page, uniquement utile pour réaliser l’exercice)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32</a:t>
            </a:fld>
            <a:endParaRPr lang="fr-FR"/>
          </a:p>
        </p:txBody>
      </p:sp>
    </p:spTree>
    <p:extLst>
      <p:ext uri="{BB962C8B-B14F-4D97-AF65-F5344CB8AC3E}">
        <p14:creationId xmlns:p14="http://schemas.microsoft.com/office/powerpoint/2010/main" val="56668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r>
              <a:rPr lang="fr-FR" baseline="0" dirty="0"/>
              <a:t>:</a:t>
            </a:r>
          </a:p>
          <a:p>
            <a:pPr marL="171450" indent="-171450">
              <a:buFont typeface="Arial" panose="020B0604020202020204" pitchFamily="34" charset="0"/>
              <a:buChar char="•"/>
            </a:pPr>
            <a:r>
              <a:rPr lang="fr-FR" baseline="0" dirty="0"/>
              <a:t>L’échelle de gravité (et de vraisemblance) peut être identique à celle existante dans l’organisation ou être spécifique au projet</a:t>
            </a:r>
          </a:p>
          <a:p>
            <a:pPr marL="171450" indent="-171450">
              <a:buFont typeface="Arial" panose="020B0604020202020204" pitchFamily="34" charset="0"/>
              <a:buChar char="•"/>
            </a:pPr>
            <a:r>
              <a:rPr lang="fr-FR" baseline="0" dirty="0"/>
              <a:t>Si aucune échelle n’existe, il faut la proposer et la faire valider</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33</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 de langage </a:t>
            </a:r>
            <a:r>
              <a:rPr lang="fr-FR" dirty="0"/>
              <a:t>:</a:t>
            </a:r>
          </a:p>
          <a:p>
            <a:pPr marL="171450" indent="-171450">
              <a:buFont typeface="Arial" panose="020B0604020202020204" pitchFamily="34" charset="0"/>
              <a:buChar char="•"/>
            </a:pPr>
            <a:r>
              <a:rPr lang="fr-FR" dirty="0"/>
              <a:t>À cette</a:t>
            </a:r>
            <a:r>
              <a:rPr lang="fr-FR" baseline="0" dirty="0"/>
              <a:t> étape on se situe du point de vue de l’organisation ; on changera de point de vue en prenant celui de l’attaquant à partir de l’atelier 2</a:t>
            </a:r>
            <a:endParaRPr lang="fr-FR" dirty="0"/>
          </a:p>
          <a:p>
            <a:pPr marL="171450" indent="-171450">
              <a:buFont typeface="Arial" panose="020B0604020202020204" pitchFamily="34" charset="0"/>
              <a:buChar char="•"/>
            </a:pPr>
            <a:r>
              <a:rPr lang="fr-FR" dirty="0"/>
              <a:t>Une bonne approche</a:t>
            </a:r>
            <a:r>
              <a:rPr lang="fr-FR" baseline="0" dirty="0"/>
              <a:t> peut être de réfléchir en priorité et d’identifier les événements les plus craints, les plus redoutés, ceux qui « font le plus peur »</a:t>
            </a:r>
          </a:p>
          <a:p>
            <a:pPr marL="171450" indent="-171450">
              <a:buFont typeface="Arial" panose="020B0604020202020204" pitchFamily="34" charset="0"/>
              <a:buChar char="•"/>
            </a:pPr>
            <a:r>
              <a:rPr lang="fr-FR" baseline="0" dirty="0"/>
              <a:t>Les événements redoutés doivent être validés par les métiers ; il est recommandé d’obtenir une validation formelle via les directeurs métiers et/ou la direction générale ou le sponsor de l’analyse de risques</a:t>
            </a:r>
          </a:p>
          <a:p>
            <a:pPr marL="171450" indent="-171450">
              <a:buFont typeface="Arial" panose="020B0604020202020204" pitchFamily="34" charset="0"/>
              <a:buChar char="•"/>
            </a:pPr>
            <a:r>
              <a:rPr lang="fr-FR" baseline="0" dirty="0"/>
              <a:t>Gardez en tête qu’il n’est pas nécessaire de « remplir toutes les cases », il ne faut définir des événements redoutés sur une valeur métier que s’ils ont du sens pour le métier</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34</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35</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4</a:t>
            </a:fld>
            <a:endParaRPr lang="fr-FR" dirty="0"/>
          </a:p>
        </p:txBody>
      </p:sp>
    </p:spTree>
    <p:extLst>
      <p:ext uri="{BB962C8B-B14F-4D97-AF65-F5344CB8AC3E}">
        <p14:creationId xmlns:p14="http://schemas.microsoft.com/office/powerpoint/2010/main" val="2805435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p>
          <a:p>
            <a:pPr marL="171450" indent="-171450">
              <a:buFont typeface="Arial" panose="020B0604020202020204" pitchFamily="34" charset="0"/>
              <a:buChar char="•"/>
            </a:pPr>
            <a:r>
              <a:rPr lang="fr-FR" dirty="0"/>
              <a:t>Les écarts au socle de sécurité</a:t>
            </a:r>
            <a:r>
              <a:rPr lang="fr-FR" baseline="0" dirty="0"/>
              <a:t> </a:t>
            </a:r>
            <a:r>
              <a:rPr lang="fr-FR" dirty="0"/>
              <a:t>seront repris dans la phase d’appréciation des risques afin d’identifier les risques qu’ils font peser sur l’organisation</a:t>
            </a:r>
          </a:p>
          <a:p>
            <a:pPr marL="171450" indent="-171450">
              <a:buFont typeface="Arial" panose="020B0604020202020204" pitchFamily="34" charset="0"/>
              <a:buChar char="•"/>
            </a:pPr>
            <a:r>
              <a:rPr lang="fr-FR" dirty="0"/>
              <a:t>Il</a:t>
            </a:r>
            <a:r>
              <a:rPr lang="fr-FR" baseline="0" dirty="0"/>
              <a:t> n’est pas nécessaire d’être 100% conforme à la règlementation mais bien d’identifier si les éventuels écarts font peser des risques sur l’organisation</a:t>
            </a:r>
            <a:endParaRPr lang="fr-FR" dirty="0"/>
          </a:p>
          <a:p>
            <a:pPr marL="171450" indent="-171450">
              <a:buFont typeface="Arial" panose="020B0604020202020204" pitchFamily="34" charset="0"/>
              <a:buChar char="•"/>
            </a:pPr>
            <a:r>
              <a:rPr lang="fr-FR" dirty="0"/>
              <a:t>En</a:t>
            </a:r>
            <a:r>
              <a:rPr lang="fr-FR" baseline="0" dirty="0"/>
              <a:t> suivant cette approche, cela permet d’éviter des sanctions liées au non respect des exigences règlementaires</a:t>
            </a:r>
          </a:p>
          <a:p>
            <a:pPr marL="171450" indent="-171450">
              <a:buFont typeface="Arial" panose="020B0604020202020204" pitchFamily="34" charset="0"/>
              <a:buChar char="•"/>
            </a:pPr>
            <a:r>
              <a:rPr lang="fr-FR" baseline="0" dirty="0"/>
              <a:t>Ce travail peut être fait en chambre avec le RSSI. Cette tâche permettra de mettre en exergue des dérogations liées aux contraintes opérationnelles ou impossibilités de mise en œuvre</a:t>
            </a:r>
          </a:p>
          <a:p>
            <a:pPr marL="171450" indent="-171450">
              <a:buFont typeface="Arial" panose="020B0604020202020204" pitchFamily="34" charset="0"/>
              <a:buChar char="•"/>
            </a:pPr>
            <a:r>
              <a:rPr lang="fr-FR" baseline="0" dirty="0"/>
              <a:t>Les audits par rapport aux bonnes pratiques (ex : ISO/IEC 27002) sont aussi un moyen d'identifier les écarts</a:t>
            </a:r>
          </a:p>
          <a:p>
            <a:pPr marL="171450" indent="-171450">
              <a:buFont typeface="Arial" panose="020B0604020202020204" pitchFamily="34" charset="0"/>
              <a:buChar char="•"/>
            </a:pPr>
            <a:r>
              <a:rPr lang="fr-FR" baseline="0" dirty="0"/>
              <a:t>Déterminer le socle de sécurité nécessite une connaissance du secteur d’activité dans lequel l’organisation s’inscrit et de la règlementation associée</a:t>
            </a:r>
          </a:p>
          <a:p>
            <a:pPr marL="171450" indent="-171450">
              <a:buFont typeface="Arial" panose="020B0604020202020204" pitchFamily="34" charset="0"/>
              <a:buChar char="•"/>
            </a:pPr>
            <a:r>
              <a:rPr lang="fr-FR" baseline="0" dirty="0"/>
              <a:t>Cette étape de définition du socle de sécurité peut être réalisée plus largement au niveau d’une organisation ; certaines exigences règlementaires pourront être spécifiques à un système d’information particulier</a:t>
            </a:r>
          </a:p>
          <a:p>
            <a:pPr marL="171450" indent="-171450">
              <a:buFont typeface="Arial" panose="020B0604020202020204" pitchFamily="34" charset="0"/>
              <a:buChar char="•"/>
            </a:pPr>
            <a:r>
              <a:rPr lang="fr-FR" baseline="0" dirty="0"/>
              <a:t>Cette étape de définition du socle de sécurité ressemble à l’élaboration de la déclaration d’applicabilité EBIOS 2010</a:t>
            </a:r>
          </a:p>
          <a:p>
            <a:pPr marL="171450" indent="-171450">
              <a:buFont typeface="Arial" panose="020B0604020202020204" pitchFamily="34" charset="0"/>
              <a:buChar char="•"/>
            </a:pPr>
            <a:r>
              <a:rPr lang="fr-FR" baseline="0" dirty="0"/>
              <a:t>Le socle de sécurité concerne la cible que l’on étudie et non pas son écosystème ; l’étude de l’écosystème sera réalisée dans l’atelier 3</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36</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37</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38</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42</a:t>
            </a:fld>
            <a:endParaRPr lang="fr-FR" dirty="0"/>
          </a:p>
        </p:txBody>
      </p:sp>
    </p:spTree>
    <p:extLst>
      <p:ext uri="{BB962C8B-B14F-4D97-AF65-F5344CB8AC3E}">
        <p14:creationId xmlns:p14="http://schemas.microsoft.com/office/powerpoint/2010/main" val="3819330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p>
          <a:p>
            <a:pPr marL="171450" indent="-171450">
              <a:buFont typeface="Arial" panose="020B0604020202020204" pitchFamily="34" charset="0"/>
              <a:buChar char="•"/>
            </a:pPr>
            <a:r>
              <a:rPr lang="fr-FR" baseline="0" dirty="0"/>
              <a:t>A partir de cet atelier, on est du point de vue de l’attaquant. On oublie donc les événements redoutés (point de vue de l’organisation) pour l’instant. Le lien entre les deux sera réalisé à la fin de l’atelier 2</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43</a:t>
            </a:fld>
            <a:endParaRPr lang="fr-FR"/>
          </a:p>
        </p:txBody>
      </p:sp>
    </p:spTree>
    <p:extLst>
      <p:ext uri="{BB962C8B-B14F-4D97-AF65-F5344CB8AC3E}">
        <p14:creationId xmlns:p14="http://schemas.microsoft.com/office/powerpoint/2010/main" val="3359709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p>
          <a:p>
            <a:pPr marL="171450" indent="-171450">
              <a:buFont typeface="Arial" panose="020B0604020202020204" pitchFamily="34" charset="0"/>
              <a:buChar char="•"/>
            </a:pPr>
            <a:r>
              <a:rPr lang="fr-FR" dirty="0"/>
              <a:t>Le niveau de ressources et de motivation doit</a:t>
            </a:r>
            <a:r>
              <a:rPr lang="fr-FR" baseline="0" dirty="0"/>
              <a:t> être considéré pour un couple SR/OV (et non seulement sur la SR ou l’OV)</a:t>
            </a:r>
          </a:p>
          <a:p>
            <a:pPr marL="171450" indent="-171450">
              <a:buFont typeface="Arial" panose="020B0604020202020204" pitchFamily="34" charset="0"/>
              <a:buChar char="•"/>
            </a:pPr>
            <a:r>
              <a:rPr lang="fr-FR" baseline="0" dirty="0"/>
              <a:t>Il est important de sélectionner les couples SR/OV les plus pertinents mais aussi les plus variés (i.e. prendre des SR/OV distincts les uns des autres permet d’avoir une vision </a:t>
            </a:r>
            <a:r>
              <a:rPr lang="fr-FR" baseline="0"/>
              <a:t>plus large)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45</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p>
          <a:p>
            <a:pPr marL="171450" indent="-171450">
              <a:buFont typeface="Arial" panose="020B0604020202020204" pitchFamily="34" charset="0"/>
              <a:buChar char="•"/>
            </a:pPr>
            <a:r>
              <a:rPr lang="fr-FR" dirty="0"/>
              <a:t>Rechercher ici les objectifs visés qui concernent votre organisation</a:t>
            </a:r>
            <a:r>
              <a:rPr lang="fr-FR" baseline="0" dirty="0"/>
              <a:t> ; il n’est pas nécessaire à cette étape de se préoccuper des sources de risque qui peuvent attaquer un de vos prestataires</a:t>
            </a:r>
          </a:p>
          <a:p>
            <a:pPr marL="171450" indent="-171450">
              <a:buFont typeface="Arial" panose="020B0604020202020204" pitchFamily="34" charset="0"/>
              <a:buChar char="•"/>
            </a:pPr>
            <a:r>
              <a:rPr lang="fr-FR" baseline="0" dirty="0"/>
              <a:t>On ne recherche pas ici l’exhaustivité des couples SR/OV</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46</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p>
          <a:p>
            <a:pPr marL="171450" indent="-171450">
              <a:buFont typeface="Arial" panose="020B0604020202020204" pitchFamily="34" charset="0"/>
              <a:buChar char="•"/>
            </a:pPr>
            <a:r>
              <a:rPr lang="fr-FR" dirty="0"/>
              <a:t>Le</a:t>
            </a:r>
            <a:r>
              <a:rPr lang="fr-FR" baseline="0" dirty="0"/>
              <a:t> choix des couples SR/OV à étudier pour la suite de l’étude doit être réalisé par la Direction. En effet, un directeur pourra par exemple considérer de conserver un couple SR/OV qu’il juge pertinent ou par exemple d’exclure la menace étatique s’il considère que l’organisation ne pourra pas s’en protéger</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47</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r>
              <a:rPr lang="fr-FR" baseline="0" dirty="0"/>
              <a:t>:</a:t>
            </a:r>
          </a:p>
          <a:p>
            <a:pPr marL="171450" indent="-171450">
              <a:buFont typeface="Arial" panose="020B0604020202020204" pitchFamily="34" charset="0"/>
              <a:buChar char="•"/>
            </a:pPr>
            <a:r>
              <a:rPr lang="fr-FR" baseline="0" dirty="0"/>
              <a:t>Lorsqu’un couple SR/OV est rattaché à plusieurs ER, on conserve le niveau de gravité le plus haut</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48</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51</a:t>
            </a:fld>
            <a:endParaRPr lang="fr-FR" dirty="0"/>
          </a:p>
        </p:txBody>
      </p:sp>
    </p:spTree>
    <p:extLst>
      <p:ext uri="{BB962C8B-B14F-4D97-AF65-F5344CB8AC3E}">
        <p14:creationId xmlns:p14="http://schemas.microsoft.com/office/powerpoint/2010/main" val="360583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FF63025-DAAF-4630-A3FF-1B951BDFE913}" type="slidenum">
              <a:rPr lang="fr-FR" smtClean="0"/>
              <a:pPr/>
              <a:t>5</a:t>
            </a:fld>
            <a:endParaRPr lang="fr-FR"/>
          </a:p>
        </p:txBody>
      </p:sp>
    </p:spTree>
    <p:extLst>
      <p:ext uri="{BB962C8B-B14F-4D97-AF65-F5344CB8AC3E}">
        <p14:creationId xmlns:p14="http://schemas.microsoft.com/office/powerpoint/2010/main" val="3078384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1400" b="0" dirty="0">
                <a:solidFill>
                  <a:schemeClr val="bg1"/>
                </a:solidFill>
                <a:latin typeface="Calibri Light" panose="020F0302020204030204" pitchFamily="34" charset="0"/>
                <a:sym typeface="Wingdings" panose="05000000000000000000" pitchFamily="2" charset="2"/>
              </a:rPr>
              <a:t>Éléments</a:t>
            </a:r>
            <a:r>
              <a:rPr lang="fr-FR" sz="1400" b="0" baseline="0" dirty="0">
                <a:solidFill>
                  <a:schemeClr val="bg1"/>
                </a:solidFill>
                <a:latin typeface="Calibri Light" panose="020F0302020204030204" pitchFamily="34" charset="0"/>
                <a:sym typeface="Wingdings" panose="05000000000000000000" pitchFamily="2" charset="2"/>
              </a:rPr>
              <a:t> de langage :</a:t>
            </a:r>
            <a:endParaRPr lang="fr-FR" sz="1400" b="0" dirty="0">
              <a:solidFill>
                <a:schemeClr val="bg1"/>
              </a:solidFill>
              <a:latin typeface="Calibri Light" panose="020F0302020204030204" pitchFamily="34" charset="0"/>
              <a:sym typeface="Wingdings" panose="05000000000000000000" pitchFamily="2" charset="2"/>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b="0" dirty="0">
                <a:solidFill>
                  <a:schemeClr val="bg1"/>
                </a:solidFill>
                <a:latin typeface="Calibri Light" panose="020F0302020204030204" pitchFamily="34" charset="0"/>
                <a:sym typeface="Wingdings" panose="05000000000000000000" pitchFamily="2" charset="2"/>
              </a:rPr>
              <a:t>Les parties prenantes peuvent être externes ou internes à l’organisation (selon le périmètre de l’objet étudié)</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b="0" dirty="0">
                <a:solidFill>
                  <a:schemeClr val="bg1"/>
                </a:solidFill>
                <a:latin typeface="Calibri Light" panose="020F0302020204030204" pitchFamily="34" charset="0"/>
                <a:sym typeface="Wingdings" panose="05000000000000000000" pitchFamily="2" charset="2"/>
              </a:rPr>
              <a:t>Il est important d’établir</a:t>
            </a:r>
            <a:r>
              <a:rPr lang="fr-FR" sz="1400" b="0" baseline="0" dirty="0">
                <a:solidFill>
                  <a:schemeClr val="bg1"/>
                </a:solidFill>
                <a:latin typeface="Calibri Light" panose="020F0302020204030204" pitchFamily="34" charset="0"/>
                <a:sym typeface="Wingdings" panose="05000000000000000000" pitchFamily="2" charset="2"/>
              </a:rPr>
              <a:t> une limite du périmètre des parties prenantes à considérer (parties prenantes directes d’abord puis possibilité d’étendre le périmètre de l’écosystème lors d’une itération suivante)</a:t>
            </a:r>
            <a:endParaRPr lang="fr-FR" sz="1400" b="0" dirty="0">
              <a:solidFill>
                <a:schemeClr val="bg1"/>
              </a:solidFill>
              <a:latin typeface="Calibri Light" panose="020F0302020204030204" pitchFamily="34" charset="0"/>
              <a:sym typeface="Wingdings" panose="05000000000000000000" pitchFamily="2" charset="2"/>
            </a:endParaRPr>
          </a:p>
          <a:p>
            <a:endParaRPr lang="fr-FR" b="0"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54</a:t>
            </a:fld>
            <a:endParaRPr lang="fr-FR"/>
          </a:p>
        </p:txBody>
      </p:sp>
    </p:spTree>
    <p:extLst>
      <p:ext uri="{BB962C8B-B14F-4D97-AF65-F5344CB8AC3E}">
        <p14:creationId xmlns:p14="http://schemas.microsoft.com/office/powerpoint/2010/main" val="2433873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 de langage :</a:t>
            </a:r>
          </a:p>
          <a:p>
            <a:pPr marL="171450" indent="-171450">
              <a:buFont typeface="Arial" panose="020B0604020202020204" pitchFamily="34" charset="0"/>
              <a:buChar char="•"/>
            </a:pPr>
            <a:r>
              <a:rPr lang="fr-FR" dirty="0"/>
              <a:t>Les différents</a:t>
            </a:r>
            <a:r>
              <a:rPr lang="fr-FR" baseline="0" dirty="0"/>
              <a:t> cercles (rouge, orange, vert) distinguant les zones ressemblent à des seuils d’acceptabilité</a:t>
            </a:r>
          </a:p>
          <a:p>
            <a:pPr marL="171450" indent="-171450">
              <a:buFont typeface="Arial" panose="020B0604020202020204" pitchFamily="34" charset="0"/>
              <a:buChar char="•"/>
            </a:pPr>
            <a:r>
              <a:rPr lang="fr-FR" baseline="0" dirty="0"/>
              <a:t>Le niveau de menace permet uniquement d’ordonner les parties prenantes les unes par rapport aux autres, le score en tant que tel n’est jamais réutilisé</a:t>
            </a:r>
          </a:p>
          <a:p>
            <a:pPr marL="171450" indent="-171450">
              <a:buFont typeface="Arial" panose="020B0604020202020204" pitchFamily="34" charset="0"/>
              <a:buChar char="•"/>
            </a:pPr>
            <a:r>
              <a:rPr lang="fr-FR" baseline="0" dirty="0"/>
              <a:t>Pour évaluer la maturité cyber les éléments suivants peuvent être pris en compte : les incidents, les audits, les contrats, le plan d’assurance sécurité, etc.</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55</a:t>
            </a:fld>
            <a:endParaRPr lang="fr-FR"/>
          </a:p>
        </p:txBody>
      </p:sp>
    </p:spTree>
    <p:extLst>
      <p:ext uri="{BB962C8B-B14F-4D97-AF65-F5344CB8AC3E}">
        <p14:creationId xmlns:p14="http://schemas.microsoft.com/office/powerpoint/2010/main" val="4023877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58</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59</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61</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r>
              <a:rPr lang="fr-FR" u="sng" dirty="0"/>
              <a:t>Éléments</a:t>
            </a:r>
            <a:r>
              <a:rPr lang="fr-FR" u="sng" baseline="0" dirty="0"/>
              <a:t> de langage :</a:t>
            </a:r>
          </a:p>
          <a:p>
            <a:pPr marL="171450" indent="-171450">
              <a:buFont typeface="Arial" panose="020B0604020202020204" pitchFamily="34" charset="0"/>
              <a:buChar char="•"/>
            </a:pPr>
            <a:r>
              <a:rPr lang="fr-FR" baseline="0" dirty="0"/>
              <a:t>L’attaque « directe » sans passer par une partie prenante doit toujours être prise en compte que l’on ait ou non des parties prenantes dans l’écosystème</a:t>
            </a:r>
          </a:p>
          <a:p>
            <a:pPr marL="171450" indent="-171450">
              <a:buFont typeface="Arial" panose="020B0604020202020204" pitchFamily="34" charset="0"/>
              <a:buChar char="•"/>
            </a:pPr>
            <a:r>
              <a:rPr lang="fr-FR" baseline="0" dirty="0"/>
              <a:t>Les scénarios stratégiques sont construits en se basant sur la cartographie de menace de l’écosystème et en particulier les parties prenantes les plus critiques</a:t>
            </a:r>
          </a:p>
          <a:p>
            <a:pPr marL="171450" indent="-171450">
              <a:buFont typeface="Arial" panose="020B0604020202020204" pitchFamily="34" charset="0"/>
              <a:buChar char="•"/>
            </a:pPr>
            <a:r>
              <a:rPr lang="fr-FR" baseline="0" dirty="0"/>
              <a:t>A cette étape on ne parle pas de technique, on décrit seulement si cela est possible ou non. L’atelier 4 permettra de préciser le mode opératoire technique</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62</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65</a:t>
            </a:fld>
            <a:endParaRPr lang="fr-FR" dirty="0"/>
          </a:p>
        </p:txBody>
      </p:sp>
    </p:spTree>
    <p:extLst>
      <p:ext uri="{BB962C8B-B14F-4D97-AF65-F5344CB8AC3E}">
        <p14:creationId xmlns:p14="http://schemas.microsoft.com/office/powerpoint/2010/main" val="2805435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u="sng" dirty="0"/>
              <a:t>Éléments</a:t>
            </a:r>
            <a:r>
              <a:rPr lang="fr-FR" u="sng" baseline="0" dirty="0"/>
              <a:t> de langage :</a:t>
            </a:r>
            <a:endParaRPr lang="fr-FR" u="sng" dirty="0"/>
          </a:p>
          <a:p>
            <a:pPr marL="171450" indent="-171450">
              <a:buFont typeface="Arial" panose="020B0604020202020204" pitchFamily="34" charset="0"/>
              <a:buChar char="•"/>
            </a:pPr>
            <a:r>
              <a:rPr lang="fr-FR" dirty="0"/>
              <a:t>On a un scénario opérationnel pour</a:t>
            </a:r>
            <a:r>
              <a:rPr lang="fr-FR" baseline="0" dirty="0"/>
              <a:t> chaque </a:t>
            </a:r>
            <a:r>
              <a:rPr lang="fr-FR" dirty="0"/>
              <a:t>chemin d’attaque</a:t>
            </a:r>
            <a:r>
              <a:rPr lang="fr-FR" baseline="0" dirty="0"/>
              <a:t> identifié dans l’atelier 3</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67</a:t>
            </a:fld>
            <a:endParaRPr lang="fr-FR"/>
          </a:p>
        </p:txBody>
      </p:sp>
    </p:spTree>
    <p:extLst>
      <p:ext uri="{BB962C8B-B14F-4D97-AF65-F5344CB8AC3E}">
        <p14:creationId xmlns:p14="http://schemas.microsoft.com/office/powerpoint/2010/main" val="1520933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69</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70</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1"/>
            <a:r>
              <a:rPr lang="fr-FR" b="1" dirty="0">
                <a:latin typeface="Calibri" panose="020F0502020204030204" pitchFamily="34" charset="0"/>
                <a:sym typeface="Wingdings" panose="05000000000000000000" pitchFamily="2" charset="2"/>
              </a:rPr>
              <a:t>Scénario stratégique</a:t>
            </a:r>
          </a:p>
          <a:p>
            <a:pPr marL="0" lvl="1"/>
            <a:r>
              <a:rPr lang="fr-FR" dirty="0">
                <a:latin typeface="Calibri" panose="020F0502020204030204" pitchFamily="34" charset="0"/>
                <a:sym typeface="Wingdings" panose="05000000000000000000" pitchFamily="2" charset="2"/>
              </a:rPr>
              <a:t>Il prend le contrôle via un site de partenaire piraté</a:t>
            </a:r>
          </a:p>
          <a:p>
            <a:pPr marL="0" lvl="1"/>
            <a:r>
              <a:rPr lang="fr-FR" b="1" dirty="0">
                <a:latin typeface="Calibri" panose="020F0502020204030204" pitchFamily="34" charset="0"/>
                <a:sym typeface="Wingdings" panose="05000000000000000000" pitchFamily="2" charset="2"/>
              </a:rPr>
              <a:t>Scénario opérationnel</a:t>
            </a:r>
          </a:p>
          <a:p>
            <a:pPr marL="0" lvl="1"/>
            <a:r>
              <a:rPr lang="fr-FR" dirty="0">
                <a:latin typeface="Calibri" panose="020F0502020204030204" pitchFamily="34" charset="0"/>
                <a:sym typeface="Wingdings" panose="05000000000000000000" pitchFamily="2" charset="2"/>
              </a:rPr>
              <a:t>Il pirate le site qui permet de trouver les stations de recharge, infecte le navigateur web du véhicule, et prend le contrôle du système qui interconnecte tous les équipements informatiques du véhicule</a:t>
            </a:r>
          </a:p>
          <a:p>
            <a:endParaRPr lang="fr-FR" dirty="0"/>
          </a:p>
        </p:txBody>
      </p:sp>
      <p:sp>
        <p:nvSpPr>
          <p:cNvPr id="4" name="Espace réservé du numéro de diapositive 3"/>
          <p:cNvSpPr>
            <a:spLocks noGrp="1"/>
          </p:cNvSpPr>
          <p:nvPr>
            <p:ph type="sldNum" sz="quarter" idx="5"/>
          </p:nvPr>
        </p:nvSpPr>
        <p:spPr/>
        <p:txBody>
          <a:bodyPr/>
          <a:lstStyle/>
          <a:p>
            <a:fld id="{FFF63025-DAAF-4630-A3FF-1B951BDFE913}" type="slidenum">
              <a:rPr lang="fr-FR" smtClean="0"/>
              <a:pPr/>
              <a:t>8</a:t>
            </a:fld>
            <a:endParaRPr lang="fr-FR"/>
          </a:p>
        </p:txBody>
      </p:sp>
    </p:spTree>
    <p:extLst>
      <p:ext uri="{BB962C8B-B14F-4D97-AF65-F5344CB8AC3E}">
        <p14:creationId xmlns:p14="http://schemas.microsoft.com/office/powerpoint/2010/main" val="1585706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71</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72</a:t>
            </a:fld>
            <a:endParaRPr lang="fr-FR"/>
          </a:p>
        </p:txBody>
      </p:sp>
    </p:spTree>
    <p:extLst>
      <p:ext uri="{BB962C8B-B14F-4D97-AF65-F5344CB8AC3E}">
        <p14:creationId xmlns:p14="http://schemas.microsoft.com/office/powerpoint/2010/main" val="1792994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75</a:t>
            </a:fld>
            <a:endParaRPr lang="fr-FR" dirty="0"/>
          </a:p>
        </p:txBody>
      </p:sp>
    </p:spTree>
    <p:extLst>
      <p:ext uri="{BB962C8B-B14F-4D97-AF65-F5344CB8AC3E}">
        <p14:creationId xmlns:p14="http://schemas.microsoft.com/office/powerpoint/2010/main" val="28054353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76</a:t>
            </a:fld>
            <a:endParaRPr lang="fr-FR"/>
          </a:p>
        </p:txBody>
      </p:sp>
    </p:spTree>
    <p:extLst>
      <p:ext uri="{BB962C8B-B14F-4D97-AF65-F5344CB8AC3E}">
        <p14:creationId xmlns:p14="http://schemas.microsoft.com/office/powerpoint/2010/main" val="9006315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78</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79</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80</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81</a:t>
            </a:fld>
            <a:endParaRPr lang="fr-FR"/>
          </a:p>
        </p:txBody>
      </p:sp>
    </p:spTree>
    <p:extLst>
      <p:ext uri="{BB962C8B-B14F-4D97-AF65-F5344CB8AC3E}">
        <p14:creationId xmlns:p14="http://schemas.microsoft.com/office/powerpoint/2010/main" val="1927993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83</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84</a:t>
            </a:fld>
            <a:endParaRPr lang="fr-FR" dirty="0"/>
          </a:p>
        </p:txBody>
      </p:sp>
    </p:spTree>
    <p:extLst>
      <p:ext uri="{BB962C8B-B14F-4D97-AF65-F5344CB8AC3E}">
        <p14:creationId xmlns:p14="http://schemas.microsoft.com/office/powerpoint/2010/main" val="2023818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14</a:t>
            </a:fld>
            <a:endParaRPr lang="fr-FR"/>
          </a:p>
        </p:txBody>
      </p:sp>
    </p:spTree>
    <p:extLst>
      <p:ext uri="{BB962C8B-B14F-4D97-AF65-F5344CB8AC3E}">
        <p14:creationId xmlns:p14="http://schemas.microsoft.com/office/powerpoint/2010/main" val="28309899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87</a:t>
            </a:fld>
            <a:endParaRPr lang="fr-FR" dirty="0"/>
          </a:p>
        </p:txBody>
      </p:sp>
    </p:spTree>
    <p:extLst>
      <p:ext uri="{BB962C8B-B14F-4D97-AF65-F5344CB8AC3E}">
        <p14:creationId xmlns:p14="http://schemas.microsoft.com/office/powerpoint/2010/main" val="2805435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90</a:t>
            </a:fld>
            <a:endParaRPr lang="fr-FR"/>
          </a:p>
        </p:txBody>
      </p:sp>
    </p:spTree>
    <p:extLst>
      <p:ext uri="{BB962C8B-B14F-4D97-AF65-F5344CB8AC3E}">
        <p14:creationId xmlns:p14="http://schemas.microsoft.com/office/powerpoint/2010/main" val="24973620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91</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92</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b="0"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93</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(pas de présentation</a:t>
            </a:r>
            <a:r>
              <a:rPr lang="fr-FR" baseline="0" dirty="0"/>
              <a:t> de cette page, uniquement utile pour réaliser l’exercice)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94</a:t>
            </a:fld>
            <a:endParaRPr lang="fr-FR"/>
          </a:p>
        </p:txBody>
      </p:sp>
    </p:spTree>
    <p:extLst>
      <p:ext uri="{BB962C8B-B14F-4D97-AF65-F5344CB8AC3E}">
        <p14:creationId xmlns:p14="http://schemas.microsoft.com/office/powerpoint/2010/main" val="28065151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(pas de présentation</a:t>
            </a:r>
            <a:r>
              <a:rPr lang="fr-FR" baseline="0" dirty="0"/>
              <a:t> de cette page, uniquement utile pour réaliser l’exercice)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95</a:t>
            </a:fld>
            <a:endParaRPr lang="fr-FR"/>
          </a:p>
        </p:txBody>
      </p:sp>
    </p:spTree>
    <p:extLst>
      <p:ext uri="{BB962C8B-B14F-4D97-AF65-F5344CB8AC3E}">
        <p14:creationId xmlns:p14="http://schemas.microsoft.com/office/powerpoint/2010/main" val="566683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(pas de présentation</a:t>
            </a:r>
            <a:r>
              <a:rPr lang="fr-FR" baseline="0" dirty="0"/>
              <a:t> de cette page, uniquement utile pour réaliser l’exercice)</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96</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b="0"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97</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98</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15</a:t>
            </a:fld>
            <a:endParaRPr lang="fr-FR"/>
          </a:p>
        </p:txBody>
      </p:sp>
    </p:spTree>
    <p:extLst>
      <p:ext uri="{BB962C8B-B14F-4D97-AF65-F5344CB8AC3E}">
        <p14:creationId xmlns:p14="http://schemas.microsoft.com/office/powerpoint/2010/main" val="28309899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99</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100</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101</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102</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103</a:t>
            </a:fld>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(pas de présentation</a:t>
            </a:r>
            <a:r>
              <a:rPr lang="fr-FR" baseline="0" dirty="0"/>
              <a:t> de cette page, uniquement utile pour réaliser l’exercice)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104</a:t>
            </a:fld>
            <a:endParaRPr lang="fr-FR"/>
          </a:p>
        </p:txBody>
      </p:sp>
    </p:spTree>
    <p:extLst>
      <p:ext uri="{BB962C8B-B14F-4D97-AF65-F5344CB8AC3E}">
        <p14:creationId xmlns:p14="http://schemas.microsoft.com/office/powerpoint/2010/main" val="21631688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105</a:t>
            </a:fld>
            <a:endParaRPr lang="fr-FR"/>
          </a:p>
        </p:txBody>
      </p:sp>
    </p:spTree>
    <p:extLst>
      <p:ext uri="{BB962C8B-B14F-4D97-AF65-F5344CB8AC3E}">
        <p14:creationId xmlns:p14="http://schemas.microsoft.com/office/powerpoint/2010/main" val="29525849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106</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107</a:t>
            </a:fld>
            <a:endParaRPr lang="fr-FR"/>
          </a:p>
        </p:txBody>
      </p:sp>
    </p:spTree>
    <p:extLst>
      <p:ext uri="{BB962C8B-B14F-4D97-AF65-F5344CB8AC3E}">
        <p14:creationId xmlns:p14="http://schemas.microsoft.com/office/powerpoint/2010/main" val="29525849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108</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u="sng" baseline="0" dirty="0"/>
              <a:t>Éléments de langage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dirty="0"/>
              <a:t>Insister sur la notion </a:t>
            </a:r>
            <a:r>
              <a:rPr lang="fr-FR" b="1" baseline="0" dirty="0"/>
              <a:t>d’atelier</a:t>
            </a:r>
          </a:p>
          <a:p>
            <a:pPr marL="171450" indent="-171450">
              <a:buFont typeface="Arial" panose="020B0604020202020204" pitchFamily="34" charset="0"/>
              <a:buChar char="•"/>
            </a:pPr>
            <a:r>
              <a:rPr lang="fr-FR" dirty="0"/>
              <a:t>Résultat à présenter à un dirigeant</a:t>
            </a:r>
          </a:p>
          <a:p>
            <a:pPr marL="171450" indent="-171450">
              <a:buFont typeface="Arial" panose="020B0604020202020204" pitchFamily="34" charset="0"/>
              <a:buChar char="•"/>
            </a:pPr>
            <a:r>
              <a:rPr lang="fr-FR" dirty="0"/>
              <a:t>Présenter la notion d’itérations</a:t>
            </a:r>
          </a:p>
          <a:p>
            <a:pPr marL="171450" indent="-171450">
              <a:buFont typeface="Arial" panose="020B0604020202020204" pitchFamily="34" charset="0"/>
              <a:buChar char="•"/>
            </a:pPr>
            <a:r>
              <a:rPr lang="fr-FR" dirty="0"/>
              <a:t>Préciser qu'on peut avoir une analyse de risques macro au niveau d'une entreprise + des analyses de risques projet</a:t>
            </a:r>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16</a:t>
            </a:fld>
            <a:endParaRPr lang="fr-FR"/>
          </a:p>
        </p:txBody>
      </p:sp>
    </p:spTree>
    <p:extLst>
      <p:ext uri="{BB962C8B-B14F-4D97-AF65-F5344CB8AC3E}">
        <p14:creationId xmlns:p14="http://schemas.microsoft.com/office/powerpoint/2010/main" val="25911824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109</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110</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111</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112</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(pas de présentation</a:t>
            </a:r>
            <a:r>
              <a:rPr lang="fr-FR" baseline="0" dirty="0"/>
              <a:t> de cette page, uniquement utile pour réaliser l’exercice)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113</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114</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115</a:t>
            </a:fld>
            <a:endParaRPr lang="fr-FR"/>
          </a:p>
        </p:txBody>
      </p:sp>
    </p:spTree>
    <p:extLst>
      <p:ext uri="{BB962C8B-B14F-4D97-AF65-F5344CB8AC3E}">
        <p14:creationId xmlns:p14="http://schemas.microsoft.com/office/powerpoint/2010/main" val="22462816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116</a:t>
            </a:fld>
            <a:endParaRPr lang="fr-FR" dirty="0"/>
          </a:p>
        </p:txBody>
      </p:sp>
    </p:spTree>
    <p:extLst>
      <p:ext uri="{BB962C8B-B14F-4D97-AF65-F5344CB8AC3E}">
        <p14:creationId xmlns:p14="http://schemas.microsoft.com/office/powerpoint/2010/main" val="6696679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fr-FR" sz="1200" b="1" kern="1200" dirty="0">
                <a:solidFill>
                  <a:schemeClr val="tx1"/>
                </a:solidFill>
                <a:latin typeface="+mn-lt"/>
                <a:ea typeface="+mn-ea"/>
                <a:cs typeface="+mn-cs"/>
              </a:rPr>
              <a:t>Détails de la dernière modification</a:t>
            </a:r>
          </a:p>
          <a:p>
            <a:r>
              <a:rPr lang="fr-FR" sz="1200" kern="1200" dirty="0">
                <a:solidFill>
                  <a:schemeClr val="tx1"/>
                </a:solidFill>
                <a:latin typeface="+mn-lt"/>
                <a:ea typeface="+mn-ea"/>
                <a:cs typeface="+mn-cs"/>
              </a:rPr>
              <a:t>08/02/2020 – Améliorations </a:t>
            </a:r>
          </a:p>
          <a:p>
            <a:r>
              <a:rPr lang="fr-FR" sz="1200" kern="1200" dirty="0">
                <a:solidFill>
                  <a:schemeClr val="tx1"/>
                </a:solidFill>
                <a:latin typeface="+mn-lt"/>
                <a:ea typeface="+mn-ea"/>
                <a:cs typeface="+mn-cs"/>
              </a:rPr>
              <a:t>Matthieu GRALL (SODIFRANCE)</a:t>
            </a:r>
          </a:p>
          <a:p>
            <a:pPr lvl="0"/>
            <a:r>
              <a:rPr lang="fr-FR" sz="1200" kern="1200" dirty="0">
                <a:solidFill>
                  <a:schemeClr val="tx1"/>
                </a:solidFill>
                <a:latin typeface="+mn-lt"/>
                <a:ea typeface="+mn-ea"/>
                <a:cs typeface="+mn-cs"/>
              </a:rPr>
              <a:t>GÉNÉRAL</a:t>
            </a:r>
          </a:p>
          <a:p>
            <a:pPr lvl="1"/>
            <a:r>
              <a:rPr lang="fr-FR" sz="1200" kern="1200" dirty="0">
                <a:solidFill>
                  <a:schemeClr val="tx1"/>
                </a:solidFill>
                <a:latin typeface="+mn-lt"/>
                <a:ea typeface="+mn-ea"/>
                <a:cs typeface="+mn-cs"/>
              </a:rPr>
              <a:t>Amélioration du caractère explicite des titres</a:t>
            </a:r>
          </a:p>
          <a:p>
            <a:pPr lvl="1"/>
            <a:r>
              <a:rPr lang="fr-FR" sz="1200" kern="1200" dirty="0">
                <a:solidFill>
                  <a:schemeClr val="tx1"/>
                </a:solidFill>
                <a:latin typeface="+mn-lt"/>
                <a:ea typeface="+mn-ea"/>
                <a:cs typeface="+mn-cs"/>
              </a:rPr>
              <a:t>Ajout du logo </a:t>
            </a:r>
            <a:r>
              <a:rPr lang="fr-FR" sz="1200" i="1" kern="1200" dirty="0" err="1">
                <a:solidFill>
                  <a:schemeClr val="tx1"/>
                </a:solidFill>
                <a:latin typeface="+mn-lt"/>
                <a:ea typeface="+mn-ea"/>
                <a:cs typeface="+mn-cs"/>
              </a:rPr>
              <a:t>Creative</a:t>
            </a:r>
            <a:r>
              <a:rPr lang="fr-FR" sz="1200" i="1" kern="1200" dirty="0">
                <a:solidFill>
                  <a:schemeClr val="tx1"/>
                </a:solidFill>
                <a:latin typeface="+mn-lt"/>
                <a:ea typeface="+mn-ea"/>
                <a:cs typeface="+mn-cs"/>
              </a:rPr>
              <a:t> Commons</a:t>
            </a:r>
            <a:endParaRPr lang="fr-FR" sz="1200" kern="1200" dirty="0">
              <a:solidFill>
                <a:schemeClr val="tx1"/>
              </a:solidFill>
              <a:latin typeface="+mn-lt"/>
              <a:ea typeface="+mn-ea"/>
              <a:cs typeface="+mn-cs"/>
            </a:endParaRPr>
          </a:p>
          <a:p>
            <a:pPr lvl="1"/>
            <a:r>
              <a:rPr lang="fr-FR" sz="1200" kern="1200" dirty="0">
                <a:solidFill>
                  <a:schemeClr val="tx1"/>
                </a:solidFill>
                <a:latin typeface="+mn-lt"/>
                <a:ea typeface="+mn-ea"/>
                <a:cs typeface="+mn-cs"/>
              </a:rPr>
              <a:t>Améliorations de forme</a:t>
            </a:r>
          </a:p>
          <a:p>
            <a:pPr lvl="1"/>
            <a:r>
              <a:rPr lang="fr-FR" sz="1200" kern="1200" dirty="0">
                <a:solidFill>
                  <a:schemeClr val="tx1"/>
                </a:solidFill>
                <a:latin typeface="+mn-lt"/>
                <a:ea typeface="+mn-ea"/>
                <a:cs typeface="+mn-cs"/>
              </a:rPr>
              <a:t>Harmonisation de la forme des exercices et messages</a:t>
            </a:r>
          </a:p>
          <a:p>
            <a:pPr lvl="1"/>
            <a:r>
              <a:rPr lang="fr-FR" sz="1200" kern="1200" dirty="0">
                <a:solidFill>
                  <a:schemeClr val="tx1"/>
                </a:solidFill>
                <a:latin typeface="+mn-lt"/>
                <a:ea typeface="+mn-ea"/>
                <a:cs typeface="+mn-cs"/>
              </a:rPr>
              <a:t>Ajout d'une explication à chaque atelier sur le fait que des mesures peuvent d'ores-et-déjà alimenter le plan d'action</a:t>
            </a:r>
          </a:p>
          <a:p>
            <a:pPr lvl="1"/>
            <a:r>
              <a:rPr lang="fr-FR" sz="1200" kern="1200" dirty="0">
                <a:solidFill>
                  <a:schemeClr val="tx1"/>
                </a:solidFill>
                <a:latin typeface="+mn-lt"/>
                <a:ea typeface="+mn-ea"/>
                <a:cs typeface="+mn-cs"/>
              </a:rPr>
              <a:t>Création d'un livret formateur avec le séquencement, les objectifs et les activités détaillées (consignes, références aux diapositives de la présentation et messages principaux)</a:t>
            </a:r>
          </a:p>
          <a:p>
            <a:pPr lvl="1"/>
            <a:r>
              <a:rPr lang="fr-FR" sz="1200" kern="1200" dirty="0">
                <a:solidFill>
                  <a:schemeClr val="tx1"/>
                </a:solidFill>
                <a:latin typeface="+mn-lt"/>
                <a:ea typeface="+mn-ea"/>
                <a:cs typeface="+mn-cs"/>
              </a:rPr>
              <a:t>Mise en cohérence et harmonisation avec le reste du kit de formation (nouveau « Livret formateur » et « Présentation »)</a:t>
            </a:r>
          </a:p>
          <a:p>
            <a:pPr lvl="0"/>
            <a:r>
              <a:rPr lang="fr-FR" sz="1200" kern="1200" dirty="0">
                <a:solidFill>
                  <a:schemeClr val="tx1"/>
                </a:solidFill>
                <a:latin typeface="+mn-lt"/>
                <a:ea typeface="+mn-ea"/>
                <a:cs typeface="+mn-cs"/>
              </a:rPr>
              <a:t>EBIOS RISK MANAGER, LES BASES (JOUR 1 MATIN)</a:t>
            </a:r>
          </a:p>
          <a:p>
            <a:pPr lvl="1"/>
            <a:r>
              <a:rPr lang="fr-FR" sz="1200" kern="1200" dirty="0">
                <a:solidFill>
                  <a:schemeClr val="tx1"/>
                </a:solidFill>
                <a:latin typeface="+mn-lt"/>
                <a:ea typeface="+mn-ea"/>
                <a:cs typeface="+mn-cs"/>
              </a:rPr>
              <a:t>Enrichissement de la présentation des concepts liés au risque pour clarifier</a:t>
            </a:r>
          </a:p>
          <a:p>
            <a:pPr lvl="1"/>
            <a:r>
              <a:rPr lang="fr-FR" sz="1200" kern="1200" dirty="0">
                <a:solidFill>
                  <a:schemeClr val="tx1"/>
                </a:solidFill>
                <a:latin typeface="+mn-lt"/>
                <a:ea typeface="+mn-ea"/>
                <a:cs typeface="+mn-cs"/>
              </a:rPr>
              <a:t>Avancement de l'exercice sur ces concepts pour faire pratiquer directement à l'issue</a:t>
            </a:r>
          </a:p>
          <a:p>
            <a:pPr lvl="1"/>
            <a:r>
              <a:rPr lang="fr-FR" sz="1200" kern="1200" dirty="0">
                <a:solidFill>
                  <a:schemeClr val="tx1"/>
                </a:solidFill>
                <a:latin typeface="+mn-lt"/>
                <a:ea typeface="+mn-ea"/>
                <a:cs typeface="+mn-cs"/>
              </a:rPr>
              <a:t>Développement de l'estimation des risques pour clarifier</a:t>
            </a:r>
          </a:p>
          <a:p>
            <a:pPr lvl="1"/>
            <a:r>
              <a:rPr lang="fr-FR" sz="1200" kern="1200" dirty="0">
                <a:solidFill>
                  <a:schemeClr val="tx1"/>
                </a:solidFill>
                <a:latin typeface="+mn-lt"/>
                <a:ea typeface="+mn-ea"/>
                <a:cs typeface="+mn-cs"/>
              </a:rPr>
              <a:t>Suppression des questions à se poser et de la carte d'identité, qui relèvent plus de l'information et ne contribuent pas à l'apprentissage</a:t>
            </a:r>
          </a:p>
          <a:p>
            <a:pPr lvl="1"/>
            <a:r>
              <a:rPr lang="fr-FR" sz="1200" kern="1200" dirty="0">
                <a:solidFill>
                  <a:schemeClr val="tx1"/>
                </a:solidFill>
                <a:latin typeface="+mn-lt"/>
                <a:ea typeface="+mn-ea"/>
                <a:cs typeface="+mn-cs"/>
              </a:rPr>
              <a:t>Ajout d'un exercice pour comprendre les critères de mise à jour d'une étude</a:t>
            </a:r>
          </a:p>
          <a:p>
            <a:pPr lvl="1"/>
            <a:r>
              <a:rPr lang="fr-FR" sz="1200" kern="1200" dirty="0">
                <a:solidFill>
                  <a:schemeClr val="tx1"/>
                </a:solidFill>
                <a:latin typeface="+mn-lt"/>
                <a:ea typeface="+mn-ea"/>
                <a:cs typeface="+mn-cs"/>
              </a:rPr>
              <a:t>Ajout d'un exercice pour différencier le socle du reste de l'étude</a:t>
            </a:r>
          </a:p>
          <a:p>
            <a:pPr lvl="0"/>
            <a:r>
              <a:rPr lang="fr-FR" sz="1200" kern="1200" dirty="0">
                <a:solidFill>
                  <a:schemeClr val="tx1"/>
                </a:solidFill>
                <a:latin typeface="+mn-lt"/>
                <a:ea typeface="+mn-ea"/>
                <a:cs typeface="+mn-cs"/>
              </a:rPr>
              <a:t>ATELIER 1 (JOUR 1 MATIN)</a:t>
            </a:r>
          </a:p>
          <a:p>
            <a:pPr lvl="1"/>
            <a:r>
              <a:rPr lang="fr-FR" sz="1200" kern="1200" dirty="0">
                <a:solidFill>
                  <a:schemeClr val="tx1"/>
                </a:solidFill>
                <a:latin typeface="+mn-lt"/>
                <a:ea typeface="+mn-ea"/>
                <a:cs typeface="+mn-cs"/>
              </a:rPr>
              <a:t>Suppression du "bruit" dans l'exercice sur les valeurs métier et biens supports</a:t>
            </a:r>
          </a:p>
          <a:p>
            <a:pPr lvl="1"/>
            <a:r>
              <a:rPr lang="fr-FR" sz="1200" kern="1200" dirty="0">
                <a:solidFill>
                  <a:schemeClr val="tx1"/>
                </a:solidFill>
                <a:latin typeface="+mn-lt"/>
                <a:ea typeface="+mn-ea"/>
                <a:cs typeface="+mn-cs"/>
              </a:rPr>
              <a:t>Suppression de l'exercice sur les qualités d'une bonne échelle</a:t>
            </a:r>
          </a:p>
          <a:p>
            <a:pPr lvl="1"/>
            <a:r>
              <a:rPr lang="fr-FR" sz="1200" kern="1200" dirty="0">
                <a:solidFill>
                  <a:schemeClr val="tx1"/>
                </a:solidFill>
                <a:latin typeface="+mn-lt"/>
                <a:ea typeface="+mn-ea"/>
                <a:cs typeface="+mn-cs"/>
              </a:rPr>
              <a:t>Changement de l'ordre de présentation des éléments pour qu'ils soient utiles aux exercices</a:t>
            </a:r>
          </a:p>
          <a:p>
            <a:pPr lvl="1"/>
            <a:r>
              <a:rPr lang="fr-FR" sz="1200" kern="1200" dirty="0">
                <a:solidFill>
                  <a:schemeClr val="tx1"/>
                </a:solidFill>
                <a:latin typeface="+mn-lt"/>
                <a:ea typeface="+mn-ea"/>
                <a:cs typeface="+mn-cs"/>
              </a:rPr>
              <a:t>Ajout d'une explication sur les choix à faire si le socle n'est pas bien appliqué</a:t>
            </a:r>
          </a:p>
          <a:p>
            <a:pPr lvl="0"/>
            <a:r>
              <a:rPr lang="fr-FR" sz="1200" kern="1200" dirty="0">
                <a:solidFill>
                  <a:schemeClr val="tx1"/>
                </a:solidFill>
                <a:latin typeface="+mn-lt"/>
                <a:ea typeface="+mn-ea"/>
                <a:cs typeface="+mn-cs"/>
              </a:rPr>
              <a:t>ATELIER 2 (JOUR 1 APRÈS-MIDI)</a:t>
            </a:r>
          </a:p>
          <a:p>
            <a:pPr lvl="1"/>
            <a:r>
              <a:rPr lang="fr-FR" sz="1200" kern="1200" dirty="0">
                <a:solidFill>
                  <a:schemeClr val="tx1"/>
                </a:solidFill>
                <a:latin typeface="+mn-lt"/>
                <a:ea typeface="+mn-ea"/>
                <a:cs typeface="+mn-cs"/>
              </a:rPr>
              <a:t>Suppression de l'état de la menace qui ne relève pas de la formation</a:t>
            </a:r>
          </a:p>
          <a:p>
            <a:pPr lvl="1"/>
            <a:r>
              <a:rPr lang="fr-FR" sz="1200" kern="1200" dirty="0">
                <a:solidFill>
                  <a:schemeClr val="tx1"/>
                </a:solidFill>
                <a:latin typeface="+mn-lt"/>
                <a:ea typeface="+mn-ea"/>
                <a:cs typeface="+mn-cs"/>
              </a:rPr>
              <a:t>Ajout d'une explication sur l'identification des sources avant l'exercice</a:t>
            </a:r>
          </a:p>
          <a:p>
            <a:pPr lvl="1"/>
            <a:r>
              <a:rPr lang="fr-FR" sz="1200" kern="1200" dirty="0">
                <a:solidFill>
                  <a:schemeClr val="tx1"/>
                </a:solidFill>
                <a:latin typeface="+mn-lt"/>
                <a:ea typeface="+mn-ea"/>
                <a:cs typeface="+mn-cs"/>
              </a:rPr>
              <a:t>Suppression du rappel du vocabulaire (déplacé au début, c'est-à-dire quand on apprend ledit vocabulaire)</a:t>
            </a:r>
          </a:p>
          <a:p>
            <a:pPr lvl="0"/>
            <a:r>
              <a:rPr lang="fr-FR" sz="1200" kern="1200" dirty="0">
                <a:solidFill>
                  <a:schemeClr val="tx1"/>
                </a:solidFill>
                <a:latin typeface="+mn-lt"/>
                <a:ea typeface="+mn-ea"/>
                <a:cs typeface="+mn-cs"/>
              </a:rPr>
              <a:t>ATELIER 3 (JOUR 1 APRÈS-MIDI)</a:t>
            </a:r>
          </a:p>
          <a:p>
            <a:pPr lvl="1"/>
            <a:r>
              <a:rPr lang="fr-FR" sz="1200" kern="1200" dirty="0">
                <a:solidFill>
                  <a:schemeClr val="tx1"/>
                </a:solidFill>
                <a:latin typeface="+mn-lt"/>
                <a:ea typeface="+mn-ea"/>
                <a:cs typeface="+mn-cs"/>
              </a:rPr>
              <a:t>Ajout de conseils sur l'identification des parties prenantes</a:t>
            </a:r>
          </a:p>
          <a:p>
            <a:pPr lvl="1"/>
            <a:r>
              <a:rPr lang="fr-FR" sz="1200" kern="1200" dirty="0">
                <a:solidFill>
                  <a:schemeClr val="tx1"/>
                </a:solidFill>
                <a:latin typeface="+mn-lt"/>
                <a:ea typeface="+mn-ea"/>
                <a:cs typeface="+mn-cs"/>
              </a:rPr>
              <a:t>Avancement des échelles utiles à l'estimation des parties prenantes</a:t>
            </a:r>
          </a:p>
          <a:p>
            <a:pPr lvl="1"/>
            <a:r>
              <a:rPr lang="fr-FR" sz="1200" kern="1200" dirty="0">
                <a:solidFill>
                  <a:schemeClr val="tx1"/>
                </a:solidFill>
                <a:latin typeface="+mn-lt"/>
                <a:ea typeface="+mn-ea"/>
                <a:cs typeface="+mn-cs"/>
              </a:rPr>
              <a:t>Remplacement de l'exercice sur l'estimation et la représentation au profit d'explications et exemples car jugés chronophages et peu utiles</a:t>
            </a:r>
          </a:p>
          <a:p>
            <a:pPr lvl="1"/>
            <a:r>
              <a:rPr lang="fr-FR" sz="1200" kern="1200" dirty="0">
                <a:solidFill>
                  <a:schemeClr val="tx1"/>
                </a:solidFill>
                <a:latin typeface="+mn-lt"/>
                <a:ea typeface="+mn-ea"/>
                <a:cs typeface="+mn-cs"/>
              </a:rPr>
              <a:t>Suppression du rappel du vocabulaire observé car jugé confus</a:t>
            </a:r>
          </a:p>
          <a:p>
            <a:pPr lvl="0"/>
            <a:r>
              <a:rPr lang="fr-FR" sz="1200" kern="1200" dirty="0">
                <a:solidFill>
                  <a:schemeClr val="tx1"/>
                </a:solidFill>
                <a:latin typeface="+mn-lt"/>
                <a:ea typeface="+mn-ea"/>
                <a:cs typeface="+mn-cs"/>
              </a:rPr>
              <a:t>ATELIER 4 (JOUR 1 APRÈS-MIDI)</a:t>
            </a:r>
          </a:p>
          <a:p>
            <a:pPr lvl="1"/>
            <a:r>
              <a:rPr lang="fr-FR" sz="1200" kern="1200" dirty="0">
                <a:solidFill>
                  <a:schemeClr val="tx1"/>
                </a:solidFill>
                <a:latin typeface="+mn-lt"/>
                <a:ea typeface="+mn-ea"/>
                <a:cs typeface="+mn-cs"/>
              </a:rPr>
              <a:t>Ajout d'une explication sur le calcul de la vraisemblance</a:t>
            </a:r>
          </a:p>
          <a:p>
            <a:pPr lvl="0"/>
            <a:r>
              <a:rPr lang="fr-FR" sz="1200" kern="1200" dirty="0">
                <a:solidFill>
                  <a:schemeClr val="tx1"/>
                </a:solidFill>
                <a:latin typeface="+mn-lt"/>
                <a:ea typeface="+mn-ea"/>
                <a:cs typeface="+mn-cs"/>
              </a:rPr>
              <a:t>ATELIER 5 (JOUR 1 APRÈS-MIDI)</a:t>
            </a:r>
          </a:p>
          <a:p>
            <a:pPr lvl="1"/>
            <a:r>
              <a:rPr lang="fr-FR" sz="1200" kern="1200" dirty="0">
                <a:solidFill>
                  <a:schemeClr val="tx1"/>
                </a:solidFill>
                <a:latin typeface="+mn-lt"/>
                <a:ea typeface="+mn-ea"/>
                <a:cs typeface="+mn-cs"/>
              </a:rPr>
              <a:t>Ajout d'un exercice sur la priorisation des mesures identifiées dans chaque atelier</a:t>
            </a:r>
          </a:p>
          <a:p>
            <a:pPr lvl="1"/>
            <a:r>
              <a:rPr lang="fr-FR" sz="1200" kern="1200" dirty="0">
                <a:solidFill>
                  <a:schemeClr val="tx1"/>
                </a:solidFill>
                <a:latin typeface="+mn-lt"/>
                <a:ea typeface="+mn-ea"/>
                <a:cs typeface="+mn-cs"/>
              </a:rPr>
              <a:t>Suppression de l'acronyme PACS (ambigu)</a:t>
            </a:r>
          </a:p>
          <a:p>
            <a:pPr lvl="0"/>
            <a:r>
              <a:rPr lang="fr-FR" sz="1200" kern="1200" dirty="0">
                <a:solidFill>
                  <a:schemeClr val="tx1"/>
                </a:solidFill>
                <a:latin typeface="+mn-lt"/>
                <a:ea typeface="+mn-ea"/>
                <a:cs typeface="+mn-cs"/>
              </a:rPr>
              <a:t>SYNTHÈSE (JOUR 1 APRÈS-MIDI)</a:t>
            </a:r>
          </a:p>
          <a:p>
            <a:pPr lvl="1"/>
            <a:r>
              <a:rPr lang="fr-FR" sz="1200" kern="1200" dirty="0">
                <a:solidFill>
                  <a:schemeClr val="tx1"/>
                </a:solidFill>
                <a:latin typeface="+mn-lt"/>
                <a:ea typeface="+mn-ea"/>
                <a:cs typeface="+mn-cs"/>
              </a:rPr>
              <a:t>Déplacement d'un des deux exercices sur les concepts au début de la phase suivante</a:t>
            </a:r>
          </a:p>
          <a:p>
            <a:pPr lvl="0"/>
            <a:r>
              <a:rPr lang="fr-FR" sz="1200" kern="1200" dirty="0">
                <a:solidFill>
                  <a:schemeClr val="tx1"/>
                </a:solidFill>
                <a:latin typeface="+mn-lt"/>
                <a:ea typeface="+mn-ea"/>
                <a:cs typeface="+mn-cs"/>
              </a:rPr>
              <a:t>ÉTUDE DE CAS (JOUR 2)</a:t>
            </a:r>
          </a:p>
          <a:p>
            <a:pPr lvl="1"/>
            <a:r>
              <a:rPr lang="fr-FR" sz="1200" kern="1200" dirty="0">
                <a:solidFill>
                  <a:schemeClr val="tx1"/>
                </a:solidFill>
                <a:latin typeface="+mn-lt"/>
                <a:ea typeface="+mn-ea"/>
                <a:cs typeface="+mn-cs"/>
              </a:rPr>
              <a:t>Suppression de la ré-explication sur la séquence d'attaque</a:t>
            </a:r>
          </a:p>
          <a:p>
            <a:pPr lvl="1"/>
            <a:r>
              <a:rPr lang="fr-FR" sz="1200" kern="1200" dirty="0">
                <a:solidFill>
                  <a:schemeClr val="tx1"/>
                </a:solidFill>
                <a:latin typeface="+mn-lt"/>
                <a:ea typeface="+mn-ea"/>
                <a:cs typeface="+mn-cs"/>
              </a:rPr>
              <a:t>Suppression de l'acronyme PACS (ambigu)</a:t>
            </a:r>
          </a:p>
          <a:p>
            <a:pPr lvl="0"/>
            <a:r>
              <a:rPr lang="fr-FR" sz="1200" kern="1200" dirty="0">
                <a:solidFill>
                  <a:schemeClr val="tx1"/>
                </a:solidFill>
                <a:latin typeface="+mn-lt"/>
                <a:ea typeface="+mn-ea"/>
                <a:cs typeface="+mn-cs"/>
              </a:rPr>
              <a:t>CONCLUSION</a:t>
            </a:r>
          </a:p>
          <a:p>
            <a:pPr lvl="1"/>
            <a:r>
              <a:rPr lang="fr-FR" sz="1200" kern="1200" dirty="0">
                <a:solidFill>
                  <a:schemeClr val="tx1"/>
                </a:solidFill>
                <a:latin typeface="+mn-lt"/>
                <a:ea typeface="+mn-ea"/>
                <a:cs typeface="+mn-cs"/>
              </a:rPr>
              <a:t>Ajout d'un rappel du programme</a:t>
            </a:r>
          </a:p>
          <a:p>
            <a:r>
              <a:rPr lang="fr-FR" sz="1200" kern="1200" dirty="0">
                <a:solidFill>
                  <a:schemeClr val="tx1"/>
                </a:solidFill>
                <a:latin typeface="+mn-lt"/>
                <a:ea typeface="+mn-ea"/>
                <a:cs typeface="+mn-cs"/>
              </a:rPr>
              <a:t>Ajout des contributions</a:t>
            </a: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117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Approche par scénarios</a:t>
            </a:r>
            <a:r>
              <a:rPr lang="fr-FR" baseline="0" dirty="0"/>
              <a:t> du </a:t>
            </a:r>
            <a:r>
              <a:rPr lang="fr-FR" dirty="0"/>
              <a:t>point de vue de l’attaquant</a:t>
            </a:r>
          </a:p>
          <a:p>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19</a:t>
            </a:fld>
            <a:endParaRPr lang="fr-FR" dirty="0"/>
          </a:p>
        </p:txBody>
      </p:sp>
    </p:spTree>
    <p:extLst>
      <p:ext uri="{BB962C8B-B14F-4D97-AF65-F5344CB8AC3E}">
        <p14:creationId xmlns:p14="http://schemas.microsoft.com/office/powerpoint/2010/main" val="280543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7950" y="739775"/>
            <a:ext cx="6581775" cy="3703638"/>
          </a:xfrm>
        </p:spPr>
      </p:sp>
      <p:sp>
        <p:nvSpPr>
          <p:cNvPr id="3" name="Espace réservé des commentair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dirty="0"/>
              <a:t>Lien avec les</a:t>
            </a:r>
            <a:r>
              <a:rPr lang="fr-FR" baseline="0" dirty="0"/>
              <a:t> étages de la pyramide + </a:t>
            </a:r>
            <a:r>
              <a:rPr lang="fr-FR" dirty="0"/>
              <a:t>Point de vue de la défense vs point de vue de l’attaquant</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FFF63025-DAAF-4630-A3FF-1B951BDFE913}" type="slidenum">
              <a:rPr lang="fr-FR" smtClean="0"/>
              <a:pPr/>
              <a:t>20</a:t>
            </a:fld>
            <a:endParaRPr lang="fr-FR"/>
          </a:p>
        </p:txBody>
      </p:sp>
    </p:spTree>
    <p:extLst>
      <p:ext uri="{BB962C8B-B14F-4D97-AF65-F5344CB8AC3E}">
        <p14:creationId xmlns:p14="http://schemas.microsoft.com/office/powerpoint/2010/main" val="259118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sa/4.0/deed.fr"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78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87488" y="476672"/>
            <a:ext cx="10094912" cy="792088"/>
          </a:xfrm>
        </p:spPr>
        <p:txBody>
          <a:bodyPr>
            <a:normAutofit/>
          </a:bodyPr>
          <a:lstStyle>
            <a:lvl1pPr>
              <a:defRPr sz="2400" b="1">
                <a:solidFill>
                  <a:schemeClr val="accent1"/>
                </a:solidFill>
                <a:latin typeface="Calibri" panose="020F0502020204030204" pitchFamily="34" charset="0"/>
              </a:defRPr>
            </a:lvl1pPr>
          </a:lstStyle>
          <a:p>
            <a:r>
              <a:rPr lang="fr-FR" dirty="0"/>
              <a:t>Modifiez le style du titre</a:t>
            </a:r>
          </a:p>
        </p:txBody>
      </p:sp>
      <p:sp>
        <p:nvSpPr>
          <p:cNvPr id="3" name="Espace réservé du contenu 2"/>
          <p:cNvSpPr>
            <a:spLocks noGrp="1"/>
          </p:cNvSpPr>
          <p:nvPr>
            <p:ph idx="1"/>
          </p:nvPr>
        </p:nvSpPr>
        <p:spPr>
          <a:xfrm>
            <a:off x="609600" y="1772816"/>
            <a:ext cx="10972800" cy="4353347"/>
          </a:xfrm>
        </p:spPr>
        <p:txBody>
          <a:bodyPr>
            <a:normAutofit/>
          </a:bodyPr>
          <a:lstStyle>
            <a:lvl1pPr marL="457200" indent="-457200">
              <a:buFont typeface="Arial Narrow" panose="020B0606020202030204" pitchFamily="34" charset="0"/>
              <a:buChar char="&gt;"/>
              <a:defRPr sz="2400">
                <a:solidFill>
                  <a:schemeClr val="tx1"/>
                </a:solidFill>
                <a:latin typeface="Calibri Light" panose="020F0302020204030204" pitchFamily="34" charset="0"/>
              </a:defRPr>
            </a:lvl1pPr>
            <a:lvl2pPr marL="742950" indent="-285750">
              <a:buFont typeface="Arial Narrow" panose="020B0606020202030204" pitchFamily="34" charset="0"/>
              <a:buChar char="▪"/>
              <a:defRPr sz="2000">
                <a:solidFill>
                  <a:schemeClr val="tx1"/>
                </a:solidFill>
                <a:latin typeface="Calibri Light" panose="020F0302020204030204" pitchFamily="34" charset="0"/>
              </a:defRPr>
            </a:lvl2pPr>
            <a:lvl3pPr marL="1200150" indent="-285750">
              <a:buFont typeface="Arial Narrow" panose="020B0606020202030204" pitchFamily="34" charset="0"/>
              <a:buChar char="▫"/>
              <a:defRPr sz="1650">
                <a:solidFill>
                  <a:schemeClr val="tx1"/>
                </a:solidFill>
                <a:latin typeface="Calibri Light" panose="020F0302020204030204" pitchFamily="34" charset="0"/>
              </a:defRPr>
            </a:lvl3pPr>
            <a:lvl4pPr marL="1600200" indent="-228600">
              <a:buFont typeface="Arial Narrow" panose="020B0606020202030204" pitchFamily="34" charset="0"/>
              <a:buChar char="-"/>
              <a:defRPr sz="1400">
                <a:solidFill>
                  <a:schemeClr val="tx1"/>
                </a:solidFill>
                <a:latin typeface="Calibri Light" panose="020F0302020204030204" pitchFamily="34" charset="0"/>
              </a:defRPr>
            </a:lvl4pPr>
            <a:lvl5pPr marL="2057400" indent="-228600">
              <a:buFont typeface="Arial Narrow" panose="020B0606020202030204" pitchFamily="34" charset="0"/>
              <a:buChar char="»"/>
              <a:defRPr sz="1150">
                <a:solidFill>
                  <a:schemeClr val="tx1"/>
                </a:solidFill>
                <a:latin typeface="Calibri Light" panose="020F030202020403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204802" name="Picture 2" descr="Résultat de recherche d'images pour &quot;cc by sa png&quot;&quot;">
            <a:hlinkClick r:id="rId2"/>
          </p:cNvPr>
          <p:cNvPicPr>
            <a:picLocks noChangeAspect="1" noChangeArrowheads="1"/>
          </p:cNvPicPr>
          <p:nvPr userDrawn="1"/>
        </p:nvPicPr>
        <p:blipFill>
          <a:blip r:embed="rId3" cstate="print"/>
          <a:srcRect/>
          <a:stretch>
            <a:fillRect/>
          </a:stretch>
        </p:blipFill>
        <p:spPr bwMode="auto">
          <a:xfrm>
            <a:off x="0" y="6477469"/>
            <a:ext cx="1080000" cy="380531"/>
          </a:xfrm>
          <a:prstGeom prst="rect">
            <a:avLst/>
          </a:prstGeom>
          <a:noFill/>
        </p:spPr>
      </p:pic>
      <p:pic>
        <p:nvPicPr>
          <p:cNvPr id="9" name="Picture 2" descr="\\intranet.fr\sgdsn\utilisateurs\mesdocuments\duclos-j\My Pictures\EBIOSRM_logo.PN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379" t="7925" r="8127" b="18128"/>
          <a:stretch/>
        </p:blipFill>
        <p:spPr bwMode="auto">
          <a:xfrm>
            <a:off x="1" y="0"/>
            <a:ext cx="1487488" cy="898410"/>
          </a:xfrm>
          <a:prstGeom prst="rect">
            <a:avLst/>
          </a:prstGeom>
          <a:noFill/>
          <a:extLst>
            <a:ext uri="{909E8E84-426E-40DD-AFC4-6F175D3DCCD1}">
              <a14:hiddenFill xmlns:a14="http://schemas.microsoft.com/office/drawing/2010/main">
                <a:solidFill>
                  <a:srgbClr val="FFFFFF"/>
                </a:solidFill>
              </a14:hiddenFill>
            </a:ext>
          </a:extLst>
        </p:spPr>
      </p:pic>
      <p:sp>
        <p:nvSpPr>
          <p:cNvPr id="20" name="Espace réservé du numéro de diapositive 19"/>
          <p:cNvSpPr>
            <a:spLocks noGrp="1"/>
          </p:cNvSpPr>
          <p:nvPr>
            <p:ph type="sldNum" sz="quarter" idx="10"/>
          </p:nvPr>
        </p:nvSpPr>
        <p:spPr>
          <a:xfrm>
            <a:off x="10488488" y="6492876"/>
            <a:ext cx="1093912" cy="365125"/>
          </a:xfrm>
        </p:spPr>
        <p:txBody>
          <a:bodyPr/>
          <a:lstStyle/>
          <a:p>
            <a:fld id="{38A82121-814A-4DE6-903B-1CF589281CB8}" type="slidenum">
              <a:rPr lang="fr-FR" smtClean="0"/>
              <a:pPr/>
              <a:t>‹N°›</a:t>
            </a:fld>
            <a:endParaRPr lang="fr-FR"/>
          </a:p>
        </p:txBody>
      </p:sp>
      <p:sp>
        <p:nvSpPr>
          <p:cNvPr id="21" name="Espace réservé du pied de page 20"/>
          <p:cNvSpPr>
            <a:spLocks noGrp="1"/>
          </p:cNvSpPr>
          <p:nvPr>
            <p:ph type="ftr" sz="quarter" idx="11"/>
          </p:nvPr>
        </p:nvSpPr>
        <p:spPr>
          <a:xfrm>
            <a:off x="1775520" y="6492876"/>
            <a:ext cx="8712968" cy="365125"/>
          </a:xfrm>
        </p:spPr>
        <p:txBody>
          <a:bodyPr/>
          <a:lstStyle>
            <a:lvl1pPr algn="ctr">
              <a:defRPr/>
            </a:lvl1pPr>
          </a:lstStyle>
          <a:p>
            <a:r>
              <a:rPr lang="fr-FR"/>
              <a:t>Formation EBIOS Risk Manager – Version du 08/04/2020</a:t>
            </a:r>
            <a:endParaRPr lang="fr-FR" dirty="0"/>
          </a:p>
        </p:txBody>
      </p:sp>
    </p:spTree>
    <p:extLst>
      <p:ext uri="{BB962C8B-B14F-4D97-AF65-F5344CB8AC3E}">
        <p14:creationId xmlns:p14="http://schemas.microsoft.com/office/powerpoint/2010/main" val="3431959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alphaModFix amt="75000"/>
            <a:lum/>
          </a:blip>
          <a:srcRect/>
          <a:tile tx="0" ty="0" sx="30000" sy="30000" flip="none" algn="tl"/>
        </a:blip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3"/>
          </p:nvPr>
        </p:nvSpPr>
        <p:spPr>
          <a:xfrm>
            <a:off x="623392" y="6492876"/>
            <a:ext cx="7403008" cy="365125"/>
          </a:xfrm>
          <a:prstGeom prst="rect">
            <a:avLst/>
          </a:prstGeom>
        </p:spPr>
        <p:txBody>
          <a:bodyPr vert="horz" lIns="91440" tIns="45720" rIns="91440" bIns="45720" rtlCol="0" anchor="ctr"/>
          <a:lstStyle>
            <a:lvl1pPr algn="l">
              <a:defRPr sz="1200">
                <a:solidFill>
                  <a:schemeClr val="tx1">
                    <a:tint val="75000"/>
                  </a:schemeClr>
                </a:solidFill>
                <a:latin typeface="Arial Narrow" panose="020B0606020202030204" pitchFamily="34" charset="0"/>
              </a:defRPr>
            </a:lvl1pPr>
          </a:lstStyle>
          <a:p>
            <a:r>
              <a:rPr lang="fr-FR"/>
              <a:t>Formation EBIOS Risk Manager – Version du 08/04/2020</a:t>
            </a:r>
            <a:endParaRPr lang="fr-FR" dirty="0"/>
          </a:p>
        </p:txBody>
      </p:sp>
      <p:sp>
        <p:nvSpPr>
          <p:cNvPr id="6" name="Espace réservé du numéro de diapositive 5"/>
          <p:cNvSpPr>
            <a:spLocks noGrp="1"/>
          </p:cNvSpPr>
          <p:nvPr>
            <p:ph type="sldNum" sz="quarter" idx="4"/>
          </p:nvPr>
        </p:nvSpPr>
        <p:spPr>
          <a:xfrm>
            <a:off x="8737600" y="64928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Narrow" panose="020B0606020202030204" pitchFamily="34" charset="0"/>
              </a:defRPr>
            </a:lvl1pPr>
          </a:lstStyle>
          <a:p>
            <a:fld id="{38A82121-814A-4DE6-903B-1CF589281CB8}" type="slidenum">
              <a:rPr lang="fr-FR" smtClean="0"/>
              <a:pPr/>
              <a:t>‹N°›</a:t>
            </a:fld>
            <a:endParaRPr lang="fr-FR"/>
          </a:p>
        </p:txBody>
      </p:sp>
    </p:spTree>
    <p:extLst>
      <p:ext uri="{BB962C8B-B14F-4D97-AF65-F5344CB8AC3E}">
        <p14:creationId xmlns:p14="http://schemas.microsoft.com/office/powerpoint/2010/main" val="4132414958"/>
      </p:ext>
    </p:extLst>
  </p:cSld>
  <p:clrMap bg1="lt1" tx1="dk1" bg2="lt2" tx2="dk2" accent1="accent1" accent2="accent2" accent3="accent3" accent4="accent4" accent5="accent5" accent6="accent6" hlink="hlink" folHlink="folHlink"/>
  <p:sldLayoutIdLst>
    <p:sldLayoutId id="2147483663" r:id="rId1"/>
    <p:sldLayoutId id="2147483662" r:id="rId2"/>
  </p:sldLayoutIdLst>
  <p:hf hdr="0" dt="0"/>
  <p:txStyles>
    <p:titleStyle>
      <a:lvl1pPr algn="ctr" defTabSz="914400" rtl="0" eaLnBrk="1" latinLnBrk="0" hangingPunct="1">
        <a:spcBef>
          <a:spcPct val="0"/>
        </a:spcBef>
        <a:buNone/>
        <a:defRPr sz="40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19.png"/></Relationships>
</file>

<file path=ppt/slides/_rels/slide1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44.png"/><Relationship Id="rId5" Type="http://schemas.microsoft.com/office/2007/relationships/hdphoto" Target="../media/hdphoto1.wdp"/><Relationship Id="rId10" Type="http://schemas.openxmlformats.org/officeDocument/2006/relationships/image" Target="../media/image43.png"/><Relationship Id="rId4" Type="http://schemas.openxmlformats.org/officeDocument/2006/relationships/image" Target="../media/image41.png"/><Relationship Id="rId9" Type="http://schemas.microsoft.com/office/2007/relationships/hdphoto" Target="../media/hdphoto2.wdp"/></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microsoft.com/office/2007/relationships/hdphoto" Target="../media/hdphoto3.wdp"/><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33.png"/><Relationship Id="rId4" Type="http://schemas.openxmlformats.org/officeDocument/2006/relationships/image" Target="../media/image47.png"/><Relationship Id="rId9" Type="http://schemas.openxmlformats.org/officeDocument/2006/relationships/image" Target="../media/image51.png"/></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20.png"/><Relationship Id="rId5" Type="http://schemas.openxmlformats.org/officeDocument/2006/relationships/image" Target="../media/image46.png"/><Relationship Id="rId10" Type="http://schemas.openxmlformats.org/officeDocument/2006/relationships/image" Target="../media/image18.png"/><Relationship Id="rId4" Type="http://schemas.openxmlformats.org/officeDocument/2006/relationships/image" Target="../media/image52.png"/><Relationship Id="rId9" Type="http://schemas.openxmlformats.org/officeDocument/2006/relationships/image" Target="../media/image48.png"/></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46.png"/><Relationship Id="rId4" Type="http://schemas.openxmlformats.org/officeDocument/2006/relationships/image" Target="../media/image52.png"/><Relationship Id="rId9" Type="http://schemas.openxmlformats.org/officeDocument/2006/relationships/image" Target="../media/image48.png"/></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9.png"/></Relationships>
</file>

<file path=ppt/slides/_rels/slide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9.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txBox="1">
            <a:spLocks/>
          </p:cNvSpPr>
          <p:nvPr/>
        </p:nvSpPr>
        <p:spPr>
          <a:xfrm>
            <a:off x="2207568" y="4653136"/>
            <a:ext cx="7776864" cy="129614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2800" b="1" dirty="0">
                <a:latin typeface="Calibri" panose="020F0502020204030204" pitchFamily="34" charset="0"/>
                <a:ea typeface="Malgun Gothic" panose="020B0503020000020004" pitchFamily="34" charset="-127"/>
                <a:cs typeface="Latha" panose="020B0604020202020204" pitchFamily="34" charset="0"/>
              </a:rPr>
              <a:t>Formation</a:t>
            </a:r>
          </a:p>
          <a:p>
            <a:pPr marL="0" indent="0" algn="ctr">
              <a:buNone/>
            </a:pPr>
            <a:endParaRPr lang="fr-FR" sz="2000" dirty="0">
              <a:latin typeface="Calibri" panose="020F0502020204030204" pitchFamily="34" charset="0"/>
              <a:ea typeface="Malgun Gothic" panose="020B0503020000020004" pitchFamily="34" charset="-127"/>
              <a:cs typeface="Latha" panose="020B0604020202020204" pitchFamily="34" charset="0"/>
            </a:endParaRPr>
          </a:p>
          <a:p>
            <a:pPr marL="0" indent="0" algn="ctr">
              <a:buNone/>
            </a:pPr>
            <a:r>
              <a:rPr lang="fr-FR" sz="2000" dirty="0">
                <a:latin typeface="Calibri" panose="020F0502020204030204" pitchFamily="34" charset="0"/>
                <a:ea typeface="Malgun Gothic" panose="020B0503020000020004" pitchFamily="34" charset="-127"/>
                <a:cs typeface="Latha" panose="020B0604020202020204" pitchFamily="34" charset="0"/>
              </a:rPr>
              <a:t>Version du 08/04/2020</a:t>
            </a:r>
          </a:p>
        </p:txBody>
      </p:sp>
      <p:pic>
        <p:nvPicPr>
          <p:cNvPr id="4" name="Picture 2" descr="\\intranet.fr\sgdsn\utilisateurs\mesdocuments\duclos-j\My Pictures\EBIOSRM_log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379" t="7925" r="8127" b="18128"/>
          <a:stretch/>
        </p:blipFill>
        <p:spPr bwMode="auto">
          <a:xfrm>
            <a:off x="3355343" y="910494"/>
            <a:ext cx="5481314" cy="331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7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Correction</a:t>
            </a:r>
            <a:br>
              <a:rPr lang="fr-FR" dirty="0"/>
            </a:br>
            <a:r>
              <a:rPr lang="fr-FR" b="0" dirty="0"/>
              <a:t>Identifiez ou imaginez les éléments constitutifs d’un risque à partir de l’article</a:t>
            </a:r>
            <a:endParaRPr lang="fr-FR" dirty="0"/>
          </a:p>
        </p:txBody>
      </p:sp>
      <p:grpSp>
        <p:nvGrpSpPr>
          <p:cNvPr id="11" name="Groupe 10"/>
          <p:cNvGrpSpPr/>
          <p:nvPr/>
        </p:nvGrpSpPr>
        <p:grpSpPr>
          <a:xfrm>
            <a:off x="11759952" y="0"/>
            <a:ext cx="432048" cy="435546"/>
            <a:chOff x="8497713" y="116633"/>
            <a:chExt cx="432048" cy="435546"/>
          </a:xfrm>
        </p:grpSpPr>
        <p:pic>
          <p:nvPicPr>
            <p:cNvPr id="12" name="Picture 2" descr="\\intranet.fr\sgdsn\utilisateurs\mesdocuments\duclos-j\My Pictures\icons\edi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intranet.fr\sgdsn\utilisateurs\mesdocuments\duclos-j\My Pictures\icons\check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Bulle narrative : rectangle 2">
            <a:extLst>
              <a:ext uri="{FF2B5EF4-FFF2-40B4-BE49-F238E27FC236}">
                <a16:creationId xmlns:a16="http://schemas.microsoft.com/office/drawing/2014/main" id="{23E9428D-95E1-4C17-BB07-4811911BE555}"/>
              </a:ext>
            </a:extLst>
          </p:cNvPr>
          <p:cNvSpPr/>
          <p:nvPr/>
        </p:nvSpPr>
        <p:spPr>
          <a:xfrm>
            <a:off x="479376" y="2133234"/>
            <a:ext cx="3528392" cy="3240361"/>
          </a:xfrm>
          <a:prstGeom prst="wedge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spcBef>
                <a:spcPct val="0"/>
              </a:spcBef>
              <a:buClrTx/>
              <a:buFontTx/>
              <a:buNone/>
            </a:pPr>
            <a:r>
              <a:rPr lang="fr-FR" altLang="fr-FR" sz="1600" b="1" dirty="0"/>
              <a:t>Un adolescent de 15 ans « pirate » le système de son collège pour améliorer ses notes</a:t>
            </a:r>
          </a:p>
          <a:p>
            <a:pPr algn="just">
              <a:spcBef>
                <a:spcPct val="0"/>
              </a:spcBef>
              <a:buClrTx/>
              <a:buFontTx/>
              <a:buNone/>
            </a:pPr>
            <a:endParaRPr lang="fr-FR" altLang="fr-FR" sz="1600" i="1" dirty="0">
              <a:cs typeface="Times New Roman" pitchFamily="18" charset="0"/>
            </a:endParaRPr>
          </a:p>
          <a:p>
            <a:pPr algn="just">
              <a:spcBef>
                <a:spcPct val="0"/>
              </a:spcBef>
              <a:buClrTx/>
              <a:buFontTx/>
              <a:buNone/>
            </a:pPr>
            <a:r>
              <a:rPr lang="fr-FR" altLang="fr-FR" sz="1600" i="1" dirty="0">
                <a:cs typeface="Times New Roman" pitchFamily="18" charset="0"/>
              </a:rPr>
              <a:t>Un adolescent de quinze ans</a:t>
            </a:r>
            <a:r>
              <a:rPr lang="fr-FR" altLang="fr-FR" sz="1600" i="1" dirty="0"/>
              <a:t> a été interpellé pour s'être </a:t>
            </a:r>
            <a:r>
              <a:rPr lang="fr-FR" altLang="fr-FR" sz="1600" i="1" dirty="0">
                <a:cs typeface="Times New Roman" pitchFamily="18" charset="0"/>
              </a:rPr>
              <a:t>introduit dans le système informatique de son collège</a:t>
            </a:r>
            <a:r>
              <a:rPr lang="fr-FR" altLang="fr-FR" sz="1600" i="1" dirty="0"/>
              <a:t> </a:t>
            </a:r>
            <a:r>
              <a:rPr lang="fr-FR" altLang="fr-FR" sz="1600" i="1" dirty="0">
                <a:cs typeface="Times New Roman" pitchFamily="18" charset="0"/>
              </a:rPr>
              <a:t>dans le but de modifier ses résultats scolaires</a:t>
            </a:r>
            <a:r>
              <a:rPr lang="fr-FR" altLang="fr-FR" sz="1600" i="1" dirty="0"/>
              <a:t>. […]</a:t>
            </a:r>
            <a:r>
              <a:rPr lang="fr-FR" altLang="fr-FR" sz="1600" dirty="0"/>
              <a:t> </a:t>
            </a:r>
          </a:p>
          <a:p>
            <a:pPr algn="r">
              <a:spcBef>
                <a:spcPct val="0"/>
              </a:spcBef>
              <a:buClrTx/>
              <a:buFontTx/>
              <a:buNone/>
            </a:pPr>
            <a:endParaRPr lang="fr-FR" altLang="fr-FR" sz="1600" dirty="0">
              <a:latin typeface="Calibri" panose="020F0502020204030204" pitchFamily="34" charset="0"/>
              <a:cs typeface="Calibri" panose="020F0502020204030204" pitchFamily="34" charset="0"/>
            </a:endParaRPr>
          </a:p>
          <a:p>
            <a:pPr algn="r">
              <a:spcBef>
                <a:spcPct val="0"/>
              </a:spcBef>
              <a:buClrTx/>
              <a:buFontTx/>
              <a:buNone/>
            </a:pPr>
            <a:r>
              <a:rPr lang="fr-FR" altLang="fr-FR" sz="1600" dirty="0">
                <a:latin typeface="Calibri" panose="020F0502020204030204" pitchFamily="34" charset="0"/>
                <a:cs typeface="Calibri" panose="020F0502020204030204" pitchFamily="34" charset="0"/>
              </a:rPr>
              <a:t>[Sources : Le Point.fr et </a:t>
            </a:r>
            <a:r>
              <a:rPr lang="fr-FR" altLang="fr-FR" sz="1600" dirty="0" err="1">
                <a:latin typeface="Calibri" panose="020F0502020204030204" pitchFamily="34" charset="0"/>
                <a:cs typeface="Calibri" panose="020F0502020204030204" pitchFamily="34" charset="0"/>
              </a:rPr>
              <a:t>ZDNet</a:t>
            </a:r>
            <a:r>
              <a:rPr lang="fr-FR" altLang="fr-FR" sz="1600" dirty="0">
                <a:latin typeface="Calibri" panose="020F0502020204030204" pitchFamily="34" charset="0"/>
                <a:cs typeface="Calibri" panose="020F0502020204030204" pitchFamily="34" charset="0"/>
              </a:rPr>
              <a:t>]</a:t>
            </a:r>
          </a:p>
        </p:txBody>
      </p:sp>
      <p:graphicFrame>
        <p:nvGraphicFramePr>
          <p:cNvPr id="15" name="Tableau 14"/>
          <p:cNvGraphicFramePr>
            <a:graphicFrameLocks noGrp="1"/>
          </p:cNvGraphicFramePr>
          <p:nvPr>
            <p:extLst>
              <p:ext uri="{D42A27DB-BD31-4B8C-83A1-F6EECF244321}">
                <p14:modId xmlns:p14="http://schemas.microsoft.com/office/powerpoint/2010/main" val="506812329"/>
              </p:ext>
            </p:extLst>
          </p:nvPr>
        </p:nvGraphicFramePr>
        <p:xfrm>
          <a:off x="4439816" y="1894564"/>
          <a:ext cx="7275052" cy="4054716"/>
        </p:xfrm>
        <a:graphic>
          <a:graphicData uri="http://schemas.openxmlformats.org/drawingml/2006/table">
            <a:tbl>
              <a:tblPr>
                <a:tableStyleId>{10A1B5D5-9B99-4C35-A422-299274C87663}</a:tableStyleId>
              </a:tblPr>
              <a:tblGrid>
                <a:gridCol w="2522524">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3329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800" u="none" strike="noStrike" cap="none" dirty="0">
                          <a:solidFill>
                            <a:schemeClr val="bg1"/>
                          </a:solidFill>
                          <a:effectLst/>
                          <a:latin typeface="Calibri" pitchFamily="34" charset="0"/>
                          <a:cs typeface="Calibri" pitchFamily="34" charset="0"/>
                        </a:rPr>
                        <a:t>Éléments constitutifs</a:t>
                      </a:r>
                    </a:p>
                    <a:p>
                      <a:pPr algn="ctr" fontAlgn="ctr"/>
                      <a:r>
                        <a:rPr lang="fr-FR" sz="1800" u="none" strike="noStrike" cap="none" dirty="0">
                          <a:solidFill>
                            <a:schemeClr val="bg1"/>
                          </a:solidFill>
                          <a:effectLst/>
                          <a:latin typeface="Calibri" pitchFamily="34" charset="0"/>
                          <a:cs typeface="Calibri" pitchFamily="34" charset="0"/>
                        </a:rPr>
                        <a:t>d’un risque</a:t>
                      </a:r>
                      <a:endParaRPr lang="fr-FR" sz="1800" b="0" i="0" u="none" strike="noStrike" cap="none" dirty="0">
                        <a:solidFill>
                          <a:schemeClr val="bg1"/>
                        </a:solidFill>
                        <a:effectLst/>
                        <a:latin typeface="Calibri" pitchFamily="34" charset="0"/>
                        <a:cs typeface="Calibri" pitchFamily="34" charset="0"/>
                      </a:endParaRPr>
                    </a:p>
                  </a:txBody>
                  <a:tcPr marL="54000" marR="54000" marT="0" marB="0" anchor="ctr">
                    <a:solidFill>
                      <a:schemeClr val="accent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800" u="none" strike="noStrike" cap="none" dirty="0">
                          <a:solidFill>
                            <a:schemeClr val="bg1"/>
                          </a:solidFill>
                          <a:effectLst/>
                          <a:latin typeface="Calibri" pitchFamily="34" charset="0"/>
                          <a:cs typeface="Calibri" pitchFamily="34" charset="0"/>
                        </a:rPr>
                        <a:t>Éléments constitutifs</a:t>
                      </a:r>
                    </a:p>
                    <a:p>
                      <a:pPr algn="ctr" fontAlgn="ctr"/>
                      <a:r>
                        <a:rPr lang="fr-FR" sz="1800" u="none" strike="noStrike" cap="none" baseline="0" dirty="0">
                          <a:solidFill>
                            <a:schemeClr val="bg1"/>
                          </a:solidFill>
                          <a:effectLst/>
                          <a:latin typeface="Calibri" pitchFamily="34" charset="0"/>
                          <a:cs typeface="Calibri" pitchFamily="34" charset="0"/>
                        </a:rPr>
                        <a:t>du risque de l’article</a:t>
                      </a:r>
                      <a:endParaRPr lang="fr-FR" sz="1800" b="0" i="0" u="none" strike="noStrike" cap="none" dirty="0">
                        <a:solidFill>
                          <a:schemeClr val="bg1"/>
                        </a:solidFill>
                        <a:effectLst/>
                        <a:latin typeface="Calibri" pitchFamily="34" charset="0"/>
                        <a:cs typeface="Calibri" pitchFamily="34" charset="0"/>
                      </a:endParaRPr>
                    </a:p>
                  </a:txBody>
                  <a:tcPr marL="54000" marR="54000" marT="0" marB="0" anchor="ctr">
                    <a:solidFill>
                      <a:schemeClr val="accent6"/>
                    </a:solidFill>
                  </a:tcPr>
                </a:tc>
                <a:extLst>
                  <a:ext uri="{0D108BD9-81ED-4DB2-BD59-A6C34878D82A}">
                    <a16:rowId xmlns:a16="http://schemas.microsoft.com/office/drawing/2014/main" val="10000"/>
                  </a:ext>
                </a:extLst>
              </a:tr>
              <a:tr h="52861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Source de risque</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800" u="none" strike="noStrike" dirty="0">
                          <a:effectLst/>
                          <a:latin typeface="Calibri" pitchFamily="34" charset="0"/>
                          <a:cs typeface="Calibri" pitchFamily="34" charset="0"/>
                        </a:rPr>
                        <a:t>L’adolescent de quinze ans</a:t>
                      </a:r>
                      <a:endParaRPr lang="fr-FR" sz="1800" b="0" i="0" u="none" strike="noStrike" dirty="0">
                        <a:solidFill>
                          <a:schemeClr val="tx1"/>
                        </a:solidFill>
                        <a:effectLst/>
                        <a:latin typeface="Calibri" pitchFamily="34" charset="0"/>
                        <a:cs typeface="Calibri" pitchFamily="34" charset="0"/>
                      </a:endParaRPr>
                    </a:p>
                  </a:txBody>
                  <a:tcPr marL="54000" marR="54000" marT="0" marB="0" anchor="ctr"/>
                </a:tc>
                <a:extLst>
                  <a:ext uri="{0D108BD9-81ED-4DB2-BD59-A6C34878D82A}">
                    <a16:rowId xmlns:a16="http://schemas.microsoft.com/office/drawing/2014/main" val="10001"/>
                  </a:ext>
                </a:extLst>
              </a:tr>
              <a:tr h="52861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Bien support</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p>
                      <a:pPr marL="0" algn="l" defTabSz="914400" rtl="0" eaLnBrk="1" fontAlgn="ctr" latinLnBrk="0" hangingPunct="1"/>
                      <a:r>
                        <a:rPr lang="fr-FR" sz="1800" u="none" strike="noStrike" kern="1200" dirty="0">
                          <a:effectLst/>
                          <a:latin typeface="Calibri" pitchFamily="34" charset="0"/>
                          <a:cs typeface="Calibri" pitchFamily="34" charset="0"/>
                        </a:rPr>
                        <a:t>Le système</a:t>
                      </a:r>
                      <a:r>
                        <a:rPr lang="fr-FR" sz="1800" u="none" strike="noStrike" kern="1200" baseline="0" dirty="0">
                          <a:effectLst/>
                          <a:latin typeface="Calibri" pitchFamily="34" charset="0"/>
                          <a:cs typeface="Calibri" pitchFamily="34" charset="0"/>
                        </a:rPr>
                        <a:t> informatique de gestion des résultats scolaires</a:t>
                      </a:r>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2"/>
                  </a:ext>
                </a:extLst>
              </a:tr>
              <a:tr h="52861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kern="1200" baseline="0" dirty="0">
                          <a:effectLst/>
                          <a:latin typeface="Calibri" pitchFamily="34" charset="0"/>
                          <a:cs typeface="Calibri" pitchFamily="34" charset="0"/>
                        </a:rPr>
                        <a:t>Valeur métier</a:t>
                      </a:r>
                      <a:endParaRPr lang="fr-FR" sz="1800" b="1" i="0" u="none" strike="noStrike" kern="1200" baseline="0" dirty="0">
                        <a:solidFill>
                          <a:schemeClr val="tx1"/>
                        </a:solidFill>
                        <a:effectLst/>
                        <a:latin typeface="Calibri" pitchFamily="34" charset="0"/>
                        <a:ea typeface="+mn-ea"/>
                        <a:cs typeface="Calibri" pitchFamily="34" charset="0"/>
                      </a:endParaRPr>
                    </a:p>
                  </a:txBody>
                  <a:tcPr marL="54000" marR="54000" marT="0" marB="0" anchor="ctr"/>
                </a:tc>
                <a:tc>
                  <a:txBody>
                    <a:bodyPr/>
                    <a:lstStyle/>
                    <a:p>
                      <a:pPr marL="0" algn="l" defTabSz="914400" rtl="0" eaLnBrk="1" fontAlgn="ctr" latinLnBrk="0" hangingPunct="1"/>
                      <a:r>
                        <a:rPr lang="fr-FR" sz="1800" u="none" strike="noStrike" kern="1200" dirty="0">
                          <a:effectLst/>
                          <a:latin typeface="Calibri" pitchFamily="34" charset="0"/>
                          <a:cs typeface="Calibri" pitchFamily="34" charset="0"/>
                        </a:rPr>
                        <a:t>Résultats scolaires</a:t>
                      </a:r>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3"/>
                  </a:ext>
                </a:extLst>
              </a:tr>
              <a:tr h="52861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Évènement</a:t>
                      </a:r>
                      <a:r>
                        <a:rPr lang="fr-FR" sz="1800" u="none" strike="noStrike" baseline="0" dirty="0">
                          <a:effectLst/>
                          <a:latin typeface="Calibri" pitchFamily="34" charset="0"/>
                          <a:cs typeface="Calibri" pitchFamily="34" charset="0"/>
                        </a:rPr>
                        <a:t> redouté</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800" u="none" strike="noStrike" kern="1200" dirty="0">
                          <a:effectLst/>
                          <a:latin typeface="Calibri" pitchFamily="34" charset="0"/>
                          <a:cs typeface="Calibri" pitchFamily="34" charset="0"/>
                        </a:rPr>
                        <a:t>Les</a:t>
                      </a:r>
                      <a:r>
                        <a:rPr lang="fr-FR" sz="1800" u="none" strike="noStrike" kern="1200" baseline="0" dirty="0">
                          <a:effectLst/>
                          <a:latin typeface="Calibri" pitchFamily="34" charset="0"/>
                          <a:cs typeface="Calibri" pitchFamily="34" charset="0"/>
                        </a:rPr>
                        <a:t> résultats scolaires d’un ou plusieurs collégiens sont erronés</a:t>
                      </a:r>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4"/>
                  </a:ext>
                </a:extLst>
              </a:tr>
              <a:tr h="52861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Impacts</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p>
                      <a:pPr marL="0" indent="0" algn="l" defTabSz="914400" rtl="0" eaLnBrk="1" fontAlgn="ctr" latinLnBrk="0" hangingPunct="1">
                        <a:buFont typeface="Arial" panose="020B0604020202020204" pitchFamily="34" charset="0"/>
                        <a:buNone/>
                      </a:pPr>
                      <a:r>
                        <a:rPr lang="fr-FR" sz="1800" u="none" strike="noStrike" kern="1200" dirty="0">
                          <a:effectLst/>
                          <a:latin typeface="Calibri" pitchFamily="34" charset="0"/>
                          <a:cs typeface="Calibri" pitchFamily="34" charset="0"/>
                        </a:rPr>
                        <a:t>Impact sur la</a:t>
                      </a:r>
                      <a:r>
                        <a:rPr lang="fr-FR" sz="1800" u="none" strike="noStrike" kern="1200" baseline="0" dirty="0">
                          <a:effectLst/>
                          <a:latin typeface="Calibri" pitchFamily="34" charset="0"/>
                          <a:cs typeface="Calibri" pitchFamily="34" charset="0"/>
                        </a:rPr>
                        <a:t> poursuite d’études des collégiens</a:t>
                      </a:r>
                    </a:p>
                    <a:p>
                      <a:pPr marL="0" indent="0" algn="l" defTabSz="914400" rtl="0" eaLnBrk="1" fontAlgn="ctr" latinLnBrk="0" hangingPunct="1">
                        <a:buFont typeface="Arial" panose="020B0604020202020204" pitchFamily="34" charset="0"/>
                        <a:buNone/>
                      </a:pPr>
                      <a:r>
                        <a:rPr lang="fr-FR" sz="1800" u="none" strike="noStrike" kern="1200" baseline="0" dirty="0">
                          <a:effectLst/>
                          <a:latin typeface="Calibri" pitchFamily="34" charset="0"/>
                          <a:cs typeface="Calibri" pitchFamily="34" charset="0"/>
                        </a:rPr>
                        <a:t>Impact d’image vis-à-vis des autres établissements scolaires</a:t>
                      </a:r>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5"/>
                  </a:ext>
                </a:extLst>
              </a:tr>
              <a:tr h="52861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Objectif</a:t>
                      </a:r>
                      <a:r>
                        <a:rPr lang="fr-FR" sz="1800" u="none" strike="noStrike" baseline="0" dirty="0">
                          <a:effectLst/>
                          <a:latin typeface="Calibri" pitchFamily="34" charset="0"/>
                          <a:cs typeface="Calibri" pitchFamily="34" charset="0"/>
                        </a:rPr>
                        <a:t> visé</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800" u="none" strike="noStrike" dirty="0">
                          <a:effectLst/>
                          <a:latin typeface="Calibri" pitchFamily="34" charset="0"/>
                          <a:cs typeface="Calibri" pitchFamily="34" charset="0"/>
                        </a:rPr>
                        <a:t>Modifier</a:t>
                      </a:r>
                      <a:r>
                        <a:rPr lang="fr-FR" sz="1800" u="none" strike="noStrike" baseline="0" dirty="0">
                          <a:effectLst/>
                          <a:latin typeface="Calibri" pitchFamily="34" charset="0"/>
                          <a:cs typeface="Calibri" pitchFamily="34" charset="0"/>
                        </a:rPr>
                        <a:t> ses résultats scolaires</a:t>
                      </a:r>
                      <a:endParaRPr lang="fr-FR" sz="1800" b="0" i="0" u="none" strike="noStrike" dirty="0">
                        <a:solidFill>
                          <a:schemeClr val="tx1"/>
                        </a:solidFill>
                        <a:effectLst/>
                        <a:latin typeface="Calibri" pitchFamily="34" charset="0"/>
                        <a:cs typeface="Calibri" pitchFamily="34" charset="0"/>
                      </a:endParaRPr>
                    </a:p>
                  </a:txBody>
                  <a:tcPr marL="54000" marR="54000" marT="0" marB="0" anchor="ctr"/>
                </a:tc>
                <a:extLst>
                  <a:ext uri="{0D108BD9-81ED-4DB2-BD59-A6C34878D82A}">
                    <a16:rowId xmlns:a16="http://schemas.microsoft.com/office/drawing/2014/main" val="10006"/>
                  </a:ext>
                </a:extLst>
              </a:tr>
            </a:tbl>
          </a:graphicData>
        </a:graphic>
      </p:graphicFrame>
      <p:sp>
        <p:nvSpPr>
          <p:cNvPr id="16" name="Espace réservé du pied de page 15"/>
          <p:cNvSpPr>
            <a:spLocks noGrp="1"/>
          </p:cNvSpPr>
          <p:nvPr>
            <p:ph type="ftr" sz="quarter" idx="11"/>
          </p:nvPr>
        </p:nvSpPr>
        <p:spPr/>
        <p:txBody>
          <a:bodyPr/>
          <a:lstStyle/>
          <a:p>
            <a:r>
              <a:rPr lang="fr-FR"/>
              <a:t>Formation EBIOS Risk Manager – Version du 08/04/2020</a:t>
            </a:r>
            <a:endParaRPr lang="fr-FR" dirty="0"/>
          </a:p>
        </p:txBody>
      </p:sp>
      <p:sp>
        <p:nvSpPr>
          <p:cNvPr id="17" name="Espace réservé du numéro de diapositive 16"/>
          <p:cNvSpPr>
            <a:spLocks noGrp="1"/>
          </p:cNvSpPr>
          <p:nvPr>
            <p:ph type="sldNum" sz="quarter" idx="10"/>
          </p:nvPr>
        </p:nvSpPr>
        <p:spPr/>
        <p:txBody>
          <a:bodyPr/>
          <a:lstStyle/>
          <a:p>
            <a:fld id="{38A82121-814A-4DE6-903B-1CF589281CB8}" type="slidenum">
              <a:rPr lang="fr-FR" smtClean="0"/>
              <a:pPr/>
              <a:t>10</a:t>
            </a:fld>
            <a:endParaRPr lang="fr-FR"/>
          </a:p>
        </p:txBody>
      </p:sp>
    </p:spTree>
    <p:extLst>
      <p:ext uri="{BB962C8B-B14F-4D97-AF65-F5344CB8AC3E}">
        <p14:creationId xmlns:p14="http://schemas.microsoft.com/office/powerpoint/2010/main" val="24892861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Correction</a:t>
            </a:r>
          </a:p>
          <a:p>
            <a:r>
              <a:rPr lang="fr-FR" b="0" dirty="0"/>
              <a:t>Identifiez les couples SR/OV et estimez leur pertinence</a:t>
            </a:r>
          </a:p>
        </p:txBody>
      </p:sp>
      <p:graphicFrame>
        <p:nvGraphicFramePr>
          <p:cNvPr id="12" name="Tableau 11"/>
          <p:cNvGraphicFramePr>
            <a:graphicFrameLocks noGrp="1"/>
          </p:cNvGraphicFramePr>
          <p:nvPr>
            <p:extLst>
              <p:ext uri="{D42A27DB-BD31-4B8C-83A1-F6EECF244321}">
                <p14:modId xmlns:p14="http://schemas.microsoft.com/office/powerpoint/2010/main" val="268996040"/>
              </p:ext>
            </p:extLst>
          </p:nvPr>
        </p:nvGraphicFramePr>
        <p:xfrm>
          <a:off x="1972617" y="1516988"/>
          <a:ext cx="8214084" cy="4720325"/>
        </p:xfrm>
        <a:graphic>
          <a:graphicData uri="http://schemas.openxmlformats.org/drawingml/2006/table">
            <a:tbl>
              <a:tblPr/>
              <a:tblGrid>
                <a:gridCol w="1414070">
                  <a:extLst>
                    <a:ext uri="{9D8B030D-6E8A-4147-A177-3AD203B41FA5}">
                      <a16:colId xmlns:a16="http://schemas.microsoft.com/office/drawing/2014/main" val="20000"/>
                    </a:ext>
                  </a:extLst>
                </a:gridCol>
                <a:gridCol w="2994502">
                  <a:extLst>
                    <a:ext uri="{9D8B030D-6E8A-4147-A177-3AD203B41FA5}">
                      <a16:colId xmlns:a16="http://schemas.microsoft.com/office/drawing/2014/main" val="20001"/>
                    </a:ext>
                  </a:extLst>
                </a:gridCol>
                <a:gridCol w="1268504">
                  <a:extLst>
                    <a:ext uri="{9D8B030D-6E8A-4147-A177-3AD203B41FA5}">
                      <a16:colId xmlns:a16="http://schemas.microsoft.com/office/drawing/2014/main" val="20002"/>
                    </a:ext>
                  </a:extLst>
                </a:gridCol>
                <a:gridCol w="1268504">
                  <a:extLst>
                    <a:ext uri="{9D8B030D-6E8A-4147-A177-3AD203B41FA5}">
                      <a16:colId xmlns:a16="http://schemas.microsoft.com/office/drawing/2014/main" val="20003"/>
                    </a:ext>
                  </a:extLst>
                </a:gridCol>
                <a:gridCol w="1268504">
                  <a:extLst>
                    <a:ext uri="{9D8B030D-6E8A-4147-A177-3AD203B41FA5}">
                      <a16:colId xmlns:a16="http://schemas.microsoft.com/office/drawing/2014/main" val="20004"/>
                    </a:ext>
                  </a:extLst>
                </a:gridCol>
              </a:tblGrid>
              <a:tr h="4092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Sources</a:t>
                      </a:r>
                      <a:r>
                        <a:rPr lang="fr-FR" sz="1200" b="1" i="0" u="none" strike="noStrike" cap="all" baseline="0" dirty="0">
                          <a:solidFill>
                            <a:schemeClr val="bg1"/>
                          </a:solidFill>
                          <a:effectLst/>
                          <a:latin typeface="Calibri Light" panose="020F0302020204030204" pitchFamily="34" charset="0"/>
                        </a:rPr>
                        <a:t> de risque</a:t>
                      </a:r>
                      <a:endParaRPr lang="fr-FR" sz="12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Objectif visé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Light" panose="020F0302020204030204" pitchFamily="34" charset="0"/>
                        </a:rPr>
                        <a:t>Motivation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Light" panose="020F0302020204030204" pitchFamily="34" charset="0"/>
                        </a:rPr>
                        <a:t>Ressources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Light" panose="020F0302020204030204" pitchFamily="34" charset="0"/>
                        </a:rPr>
                        <a:t>Pertinence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158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Organisation</a:t>
                      </a:r>
                      <a:r>
                        <a:rPr lang="fr-FR" sz="1100" b="1" i="0" u="none" strike="noStrike" baseline="0" dirty="0">
                          <a:solidFill>
                            <a:schemeClr val="tx1"/>
                          </a:solidFill>
                          <a:effectLst/>
                          <a:latin typeface="Calibri Light" panose="020F0302020204030204" pitchFamily="34" charset="0"/>
                        </a:rPr>
                        <a:t> de malfaiteurs</a:t>
                      </a: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Gagner</a:t>
                      </a:r>
                      <a:r>
                        <a:rPr lang="fr-FR" sz="1100" b="0" i="0" u="none" strike="noStrike" kern="1200" baseline="0" dirty="0">
                          <a:solidFill>
                            <a:schemeClr val="tx1"/>
                          </a:solidFill>
                          <a:effectLst/>
                          <a:latin typeface="Calibri Light" panose="020F0302020204030204" pitchFamily="34" charset="0"/>
                          <a:ea typeface="+mn-ea"/>
                          <a:cs typeface="+mn-cs"/>
                        </a:rPr>
                        <a:t> de l’argent en collectant des informations ou en revendant des TIN</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Fortement motivé</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Ressources importantes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1"/>
                  </a:ext>
                </a:extLst>
              </a:tr>
              <a:tr h="6158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Hacktiviste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Perturber la fabrication</a:t>
                      </a:r>
                      <a:r>
                        <a:rPr lang="fr-FR" sz="1100" b="0" i="0" u="none" strike="noStrike" kern="1200" baseline="0" dirty="0">
                          <a:solidFill>
                            <a:schemeClr val="tx1"/>
                          </a:solidFill>
                          <a:effectLst/>
                          <a:latin typeface="Calibri Light" panose="020F0302020204030204" pitchFamily="34" charset="0"/>
                          <a:ea typeface="+mn-ea"/>
                          <a:cs typeface="+mn-cs"/>
                        </a:rPr>
                        <a:t> de TIN</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Fortement</a:t>
                      </a:r>
                      <a:r>
                        <a:rPr lang="fr-FR" sz="1100" b="0" i="0" u="none" strike="noStrike" kern="1200" baseline="0" dirty="0">
                          <a:solidFill>
                            <a:schemeClr val="tx1"/>
                          </a:solidFill>
                          <a:effectLst/>
                          <a:latin typeface="Calibri Light" panose="020F0302020204030204" pitchFamily="34" charset="0"/>
                          <a:ea typeface="+mn-ea"/>
                          <a:cs typeface="+mn-cs"/>
                        </a:rPr>
                        <a:t> motivé</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0" i="0" u="none" strike="noStrike" kern="1200" dirty="0">
                          <a:solidFill>
                            <a:schemeClr val="tx1"/>
                          </a:solidFill>
                          <a:effectLst/>
                          <a:latin typeface="Calibri Light" panose="020F0302020204030204" pitchFamily="34" charset="0"/>
                          <a:ea typeface="+mn-ea"/>
                          <a:cs typeface="+mn-cs"/>
                        </a:rPr>
                        <a:t>Ressources importantes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2"/>
                  </a:ext>
                </a:extLst>
              </a:tr>
              <a:tr h="6158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État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Faire</a:t>
                      </a:r>
                      <a:r>
                        <a:rPr lang="fr-FR" sz="1100" b="0" i="0" u="none" strike="noStrike" kern="1200" baseline="0" dirty="0">
                          <a:solidFill>
                            <a:schemeClr val="tx1"/>
                          </a:solidFill>
                          <a:effectLst/>
                          <a:latin typeface="Calibri Light" panose="020F0302020204030204" pitchFamily="34" charset="0"/>
                          <a:ea typeface="+mn-ea"/>
                          <a:cs typeface="+mn-cs"/>
                        </a:rPr>
                        <a:t> fabriquer </a:t>
                      </a:r>
                      <a:r>
                        <a:rPr lang="fr-FR" sz="1100" b="0" i="0" u="none" strike="noStrike" kern="1200" dirty="0">
                          <a:solidFill>
                            <a:schemeClr val="tx1"/>
                          </a:solidFill>
                          <a:effectLst/>
                          <a:latin typeface="Calibri Light" panose="020F0302020204030204" pitchFamily="34" charset="0"/>
                          <a:ea typeface="+mn-ea"/>
                          <a:cs typeface="+mn-cs"/>
                        </a:rPr>
                        <a:t>des faux TIN pour faire circuler des espions sur le territoire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Fortement</a:t>
                      </a:r>
                      <a:r>
                        <a:rPr lang="fr-FR" sz="1100" b="0" i="0" u="none" strike="noStrike" kern="1200" baseline="0" dirty="0">
                          <a:solidFill>
                            <a:schemeClr val="tx1"/>
                          </a:solidFill>
                          <a:effectLst/>
                          <a:latin typeface="Calibri Light" panose="020F0302020204030204" pitchFamily="34" charset="0"/>
                          <a:ea typeface="+mn-ea"/>
                          <a:cs typeface="+mn-cs"/>
                        </a:rPr>
                        <a:t> motivé</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Ressources</a:t>
                      </a:r>
                      <a:r>
                        <a:rPr lang="fr-FR" sz="1100" b="0" i="0" u="none" strike="noStrike" kern="1200" baseline="0" dirty="0">
                          <a:solidFill>
                            <a:schemeClr val="tx1"/>
                          </a:solidFill>
                          <a:effectLst/>
                          <a:latin typeface="Calibri Light" panose="020F0302020204030204" pitchFamily="34" charset="0"/>
                          <a:ea typeface="+mn-ea"/>
                          <a:cs typeface="+mn-cs"/>
                        </a:rPr>
                        <a:t> illimitées</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3"/>
                  </a:ext>
                </a:extLst>
              </a:tr>
              <a:tr h="6158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Agent malveillant SGTIN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Light" panose="020F0302020204030204" pitchFamily="34" charset="0"/>
                        </a:rPr>
                        <a:t>Discréditer</a:t>
                      </a:r>
                      <a:r>
                        <a:rPr lang="fr-FR" sz="1100" b="0" i="0" u="none" strike="noStrike" baseline="0" dirty="0">
                          <a:solidFill>
                            <a:schemeClr val="tx1"/>
                          </a:solidFill>
                          <a:effectLst/>
                          <a:latin typeface="Calibri Light" panose="020F0302020204030204" pitchFamily="34" charset="0"/>
                        </a:rPr>
                        <a:t> ou saboter le service de renouvellement de TIN</a:t>
                      </a: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dirty="0">
                          <a:solidFill>
                            <a:schemeClr val="tx1"/>
                          </a:solidFill>
                          <a:effectLst/>
                          <a:latin typeface="Calibri Light" panose="020F0302020204030204" pitchFamily="34" charset="0"/>
                        </a:rPr>
                        <a:t>Assez motivé</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dirty="0">
                          <a:solidFill>
                            <a:schemeClr val="tx1"/>
                          </a:solidFill>
                          <a:effectLst/>
                          <a:latin typeface="Calibri Light" panose="020F0302020204030204" pitchFamily="34" charset="0"/>
                        </a:rPr>
                        <a:t>Ressources significatives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4"/>
                  </a:ext>
                </a:extLst>
              </a:tr>
              <a:tr h="6158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Terroriste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Créer un faux</a:t>
                      </a:r>
                      <a:r>
                        <a:rPr lang="fr-FR" sz="1100" b="0" i="0" u="none" strike="noStrike" kern="1200" baseline="0" dirty="0">
                          <a:solidFill>
                            <a:schemeClr val="tx1"/>
                          </a:solidFill>
                          <a:effectLst/>
                          <a:latin typeface="Calibri Light" panose="020F0302020204030204" pitchFamily="34" charset="0"/>
                          <a:ea typeface="+mn-ea"/>
                          <a:cs typeface="+mn-cs"/>
                        </a:rPr>
                        <a:t> TIN pour entrer sur le territoire</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Asse</a:t>
                      </a:r>
                      <a:r>
                        <a:rPr lang="fr-FR" sz="1100" b="0" i="0" u="none" strike="noStrike" kern="1200" baseline="0" dirty="0">
                          <a:solidFill>
                            <a:schemeClr val="tx1"/>
                          </a:solidFill>
                          <a:effectLst/>
                          <a:latin typeface="Calibri Light" panose="020F0302020204030204" pitchFamily="34" charset="0"/>
                          <a:ea typeface="+mn-ea"/>
                          <a:cs typeface="+mn-cs"/>
                        </a:rPr>
                        <a:t>z motivé</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Ressources</a:t>
                      </a:r>
                      <a:r>
                        <a:rPr lang="fr-FR" sz="1100" b="0" i="0" u="none" strike="noStrike" kern="1200" baseline="0" dirty="0">
                          <a:solidFill>
                            <a:schemeClr val="tx1"/>
                          </a:solidFill>
                          <a:effectLst/>
                          <a:latin typeface="Calibri Light" panose="020F0302020204030204" pitchFamily="34" charset="0"/>
                          <a:ea typeface="+mn-ea"/>
                          <a:cs typeface="+mn-cs"/>
                        </a:rPr>
                        <a:t> limitées</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5"/>
                  </a:ext>
                </a:extLst>
              </a:tr>
              <a:tr h="6158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Citoyen</a:t>
                      </a:r>
                      <a:r>
                        <a:rPr lang="fr-FR" sz="1100" b="1" i="0" u="none" strike="noStrike" baseline="0" dirty="0">
                          <a:solidFill>
                            <a:schemeClr val="tx1"/>
                          </a:solidFill>
                          <a:effectLst/>
                          <a:latin typeface="Calibri Light" panose="020F0302020204030204" pitchFamily="34" charset="0"/>
                        </a:rPr>
                        <a:t> malhonnête</a:t>
                      </a: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Light" panose="020F0302020204030204" pitchFamily="34" charset="0"/>
                        </a:rPr>
                        <a:t>Créer une</a:t>
                      </a:r>
                      <a:r>
                        <a:rPr lang="fr-FR" sz="1100" b="0" i="0" u="none" strike="noStrike" baseline="0" dirty="0">
                          <a:solidFill>
                            <a:schemeClr val="tx1"/>
                          </a:solidFill>
                          <a:effectLst/>
                          <a:latin typeface="Calibri Light" panose="020F0302020204030204" pitchFamily="34" charset="0"/>
                        </a:rPr>
                        <a:t> fausse identité</a:t>
                      </a: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baseline="0" dirty="0">
                          <a:solidFill>
                            <a:schemeClr val="tx1"/>
                          </a:solidFill>
                          <a:effectLst/>
                          <a:latin typeface="Calibri Light" panose="020F0302020204030204" pitchFamily="34" charset="0"/>
                        </a:rPr>
                        <a:t>Très peu motivé</a:t>
                      </a: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dirty="0">
                          <a:solidFill>
                            <a:schemeClr val="tx1"/>
                          </a:solidFill>
                          <a:effectLst/>
                          <a:latin typeface="Calibri Light" panose="020F0302020204030204" pitchFamily="34" charset="0"/>
                        </a:rPr>
                        <a:t>Ressources</a:t>
                      </a:r>
                      <a:r>
                        <a:rPr lang="fr-FR" sz="1100" b="0" i="0" u="none" strike="noStrike" baseline="0" dirty="0">
                          <a:solidFill>
                            <a:schemeClr val="tx1"/>
                          </a:solidFill>
                          <a:effectLst/>
                          <a:latin typeface="Calibri Light" panose="020F0302020204030204" pitchFamily="34" charset="0"/>
                        </a:rPr>
                        <a:t> limitées</a:t>
                      </a: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bg1"/>
                          </a:solidFill>
                          <a:effectLst/>
                          <a:latin typeface="Calibri Light" panose="020F0302020204030204" pitchFamily="34" charset="0"/>
                          <a:ea typeface="+mn-ea"/>
                          <a:cs typeface="+mn-cs"/>
                        </a:rPr>
                        <a:t>Peu pertinent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extLst>
                  <a:ext uri="{0D108BD9-81ED-4DB2-BD59-A6C34878D82A}">
                    <a16:rowId xmlns:a16="http://schemas.microsoft.com/office/drawing/2014/main" val="10006"/>
                  </a:ext>
                </a:extLst>
              </a:tr>
              <a:tr h="6158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Hacker</a:t>
                      </a:r>
                      <a:r>
                        <a:rPr lang="fr-FR" sz="1100" b="1" i="0" u="none" strike="noStrike" baseline="0" dirty="0">
                          <a:solidFill>
                            <a:schemeClr val="tx1"/>
                          </a:solidFill>
                          <a:effectLst/>
                          <a:latin typeface="Calibri Light" panose="020F0302020204030204" pitchFamily="34" charset="0"/>
                        </a:rPr>
                        <a:t> amateur</a:t>
                      </a: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Tester</a:t>
                      </a:r>
                      <a:r>
                        <a:rPr lang="fr-FR" sz="1100" b="0" i="0" u="none" strike="noStrike" kern="1200" baseline="0" dirty="0">
                          <a:solidFill>
                            <a:schemeClr val="tx1"/>
                          </a:solidFill>
                          <a:effectLst/>
                          <a:latin typeface="Calibri Light" panose="020F0302020204030204" pitchFamily="34" charset="0"/>
                          <a:ea typeface="+mn-ea"/>
                          <a:cs typeface="+mn-cs"/>
                        </a:rPr>
                        <a:t> ses compétences sur un système « grandeur nature »</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Peu</a:t>
                      </a:r>
                      <a:r>
                        <a:rPr lang="fr-FR" sz="1100" b="0" i="0" u="none" strike="noStrike" kern="1200" baseline="0" dirty="0">
                          <a:solidFill>
                            <a:schemeClr val="tx1"/>
                          </a:solidFill>
                          <a:effectLst/>
                          <a:latin typeface="Calibri Light" panose="020F0302020204030204" pitchFamily="34" charset="0"/>
                          <a:ea typeface="+mn-ea"/>
                          <a:cs typeface="+mn-cs"/>
                        </a:rPr>
                        <a:t> motivé</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Light" panose="020F0302020204030204" pitchFamily="34" charset="0"/>
                          <a:ea typeface="+mn-ea"/>
                          <a:cs typeface="+mn-cs"/>
                        </a:rPr>
                        <a:t>Ressources</a:t>
                      </a:r>
                      <a:r>
                        <a:rPr lang="fr-FR" sz="1100" b="0" i="0" u="none" strike="noStrike" kern="1200" baseline="0" dirty="0">
                          <a:solidFill>
                            <a:schemeClr val="tx1"/>
                          </a:solidFill>
                          <a:effectLst/>
                          <a:latin typeface="Calibri Light" panose="020F0302020204030204" pitchFamily="34" charset="0"/>
                          <a:ea typeface="+mn-ea"/>
                          <a:cs typeface="+mn-cs"/>
                        </a:rPr>
                        <a:t> limitées</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1" i="0" u="none" strike="noStrike" kern="1200" dirty="0">
                          <a:solidFill>
                            <a:schemeClr val="bg1"/>
                          </a:solidFill>
                          <a:effectLst/>
                          <a:latin typeface="Calibri Light" panose="020F0302020204030204" pitchFamily="34" charset="0"/>
                          <a:ea typeface="+mn-ea"/>
                          <a:cs typeface="+mn-cs"/>
                        </a:rPr>
                        <a:t>Peu pertinent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extLst>
                  <a:ext uri="{0D108BD9-81ED-4DB2-BD59-A6C34878D82A}">
                    <a16:rowId xmlns:a16="http://schemas.microsoft.com/office/drawing/2014/main" val="10007"/>
                  </a:ext>
                </a:extLst>
              </a:tr>
            </a:tbl>
          </a:graphicData>
        </a:graphic>
      </p:graphicFrame>
      <p:sp>
        <p:nvSpPr>
          <p:cNvPr id="13" name="Losange 12"/>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pSp>
        <p:nvGrpSpPr>
          <p:cNvPr id="7" name="Groupe 6"/>
          <p:cNvGrpSpPr/>
          <p:nvPr/>
        </p:nvGrpSpPr>
        <p:grpSpPr>
          <a:xfrm>
            <a:off x="11712624" y="41126"/>
            <a:ext cx="432048" cy="435546"/>
            <a:chOff x="8497713" y="116633"/>
            <a:chExt cx="432048" cy="435546"/>
          </a:xfrm>
        </p:grpSpPr>
        <p:pic>
          <p:nvPicPr>
            <p:cNvPr id="8"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Espace réservé du pied de page 10"/>
          <p:cNvSpPr>
            <a:spLocks noGrp="1"/>
          </p:cNvSpPr>
          <p:nvPr>
            <p:ph type="ftr" sz="quarter" idx="11"/>
          </p:nvPr>
        </p:nvSpPr>
        <p:spPr/>
        <p:txBody>
          <a:bodyPr/>
          <a:lstStyle/>
          <a:p>
            <a:r>
              <a:rPr lang="fr-FR"/>
              <a:t>Formation EBIOS Risk Manager – Version du 08/04/2020</a:t>
            </a:r>
            <a:endParaRPr lang="fr-FR" dirty="0"/>
          </a:p>
        </p:txBody>
      </p:sp>
      <p:sp>
        <p:nvSpPr>
          <p:cNvPr id="14" name="Espace réservé du numéro de diapositive 13"/>
          <p:cNvSpPr>
            <a:spLocks noGrp="1"/>
          </p:cNvSpPr>
          <p:nvPr>
            <p:ph type="sldNum" sz="quarter" idx="10"/>
          </p:nvPr>
        </p:nvSpPr>
        <p:spPr/>
        <p:txBody>
          <a:bodyPr/>
          <a:lstStyle/>
          <a:p>
            <a:fld id="{38A82121-814A-4DE6-903B-1CF589281CB8}" type="slidenum">
              <a:rPr lang="fr-FR" smtClean="0"/>
              <a:pPr/>
              <a:t>100</a:t>
            </a:fld>
            <a:endParaRPr lang="fr-FR"/>
          </a:p>
        </p:txBody>
      </p:sp>
    </p:spTree>
    <p:extLst>
      <p:ext uri="{BB962C8B-B14F-4D97-AF65-F5344CB8AC3E}">
        <p14:creationId xmlns:p14="http://schemas.microsoft.com/office/powerpoint/2010/main" val="28323676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itre 1"/>
          <p:cNvSpPr>
            <a:spLocks noGrp="1"/>
          </p:cNvSpPr>
          <p:nvPr>
            <p:ph type="title"/>
          </p:nvPr>
        </p:nvSpPr>
        <p:spPr>
          <a:xfrm>
            <a:off x="1981200" y="476672"/>
            <a:ext cx="8229600" cy="792088"/>
          </a:xfrm>
        </p:spPr>
        <p:txBody>
          <a:bodyPr>
            <a:noAutofit/>
          </a:bodyPr>
          <a:lstStyle/>
          <a:p>
            <a:r>
              <a:rPr lang="fr-FR" dirty="0"/>
              <a:t>Étude de cas</a:t>
            </a:r>
            <a:br>
              <a:rPr lang="fr-FR" dirty="0"/>
            </a:br>
            <a:r>
              <a:rPr lang="fr-FR" b="0" dirty="0"/>
              <a:t>Établissez le lien entre les événements redoutés (atelier 1) </a:t>
            </a:r>
            <a:br>
              <a:rPr lang="fr-FR" b="0" dirty="0"/>
            </a:br>
            <a:r>
              <a:rPr lang="fr-FR" b="0" dirty="0"/>
              <a:t>et les couples SR/OV retenus (atelier 2)</a:t>
            </a:r>
          </a:p>
        </p:txBody>
      </p:sp>
      <p:sp>
        <p:nvSpPr>
          <p:cNvPr id="15" name="Losange 14"/>
          <p:cNvSpPr/>
          <p:nvPr/>
        </p:nvSpPr>
        <p:spPr>
          <a:xfrm>
            <a:off x="2365872"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sp>
        <p:nvSpPr>
          <p:cNvPr id="16" name="Losange 15"/>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cxnSp>
        <p:nvCxnSpPr>
          <p:cNvPr id="4" name="Connecteur droit avec flèche 3"/>
          <p:cNvCxnSpPr>
            <a:stCxn id="16" idx="3"/>
            <a:endCxn id="15" idx="1"/>
          </p:cNvCxnSpPr>
          <p:nvPr/>
        </p:nvCxnSpPr>
        <p:spPr>
          <a:xfrm>
            <a:off x="2171504" y="380078"/>
            <a:ext cx="194368" cy="0"/>
          </a:xfrm>
          <a:prstGeom prst="straightConnector1">
            <a:avLst/>
          </a:prstGeom>
          <a:ln>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88169" y="44624"/>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723567" y="1819701"/>
            <a:ext cx="3723902" cy="251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SR/OV les plus pertinents</a:t>
            </a:r>
          </a:p>
        </p:txBody>
      </p:sp>
      <p:sp>
        <p:nvSpPr>
          <p:cNvPr id="17" name="Rectangle 16"/>
          <p:cNvSpPr/>
          <p:nvPr/>
        </p:nvSpPr>
        <p:spPr>
          <a:xfrm>
            <a:off x="6816080" y="1819701"/>
            <a:ext cx="3723902" cy="251968"/>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ER les plus graves</a:t>
            </a:r>
          </a:p>
        </p:txBody>
      </p:sp>
      <p:graphicFrame>
        <p:nvGraphicFramePr>
          <p:cNvPr id="30" name="Tableau 29"/>
          <p:cNvGraphicFramePr>
            <a:graphicFrameLocks noGrp="1"/>
          </p:cNvGraphicFramePr>
          <p:nvPr>
            <p:extLst>
              <p:ext uri="{D42A27DB-BD31-4B8C-83A1-F6EECF244321}">
                <p14:modId xmlns:p14="http://schemas.microsoft.com/office/powerpoint/2010/main" val="2500487698"/>
              </p:ext>
            </p:extLst>
          </p:nvPr>
        </p:nvGraphicFramePr>
        <p:xfrm>
          <a:off x="1710147" y="2326746"/>
          <a:ext cx="3707904" cy="3050891"/>
        </p:xfrm>
        <a:graphic>
          <a:graphicData uri="http://schemas.openxmlformats.org/drawingml/2006/table">
            <a:tbl>
              <a:tblPr/>
              <a:tblGrid>
                <a:gridCol w="1512168">
                  <a:extLst>
                    <a:ext uri="{9D8B030D-6E8A-4147-A177-3AD203B41FA5}">
                      <a16:colId xmlns:a16="http://schemas.microsoft.com/office/drawing/2014/main" val="20000"/>
                    </a:ext>
                  </a:extLst>
                </a:gridCol>
                <a:gridCol w="2195736">
                  <a:extLst>
                    <a:ext uri="{9D8B030D-6E8A-4147-A177-3AD203B41FA5}">
                      <a16:colId xmlns:a16="http://schemas.microsoft.com/office/drawing/2014/main" val="20001"/>
                    </a:ext>
                  </a:extLst>
                </a:gridCol>
              </a:tblGrid>
              <a:tr h="5072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Sources</a:t>
                      </a:r>
                      <a:r>
                        <a:rPr lang="fr-FR" sz="1200" b="1" i="0" u="none" strike="noStrike" cap="all" baseline="0" dirty="0">
                          <a:solidFill>
                            <a:schemeClr val="bg1"/>
                          </a:solidFill>
                          <a:effectLst/>
                          <a:latin typeface="Calibri" panose="020F0502020204030204" pitchFamily="34" charset="0"/>
                        </a:rPr>
                        <a:t> de risque</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Objectif</a:t>
                      </a:r>
                      <a:r>
                        <a:rPr lang="fr-FR" sz="1200" b="1" i="0" u="none" strike="noStrike" cap="all" baseline="0" dirty="0">
                          <a:solidFill>
                            <a:schemeClr val="bg1"/>
                          </a:solidFill>
                          <a:effectLst/>
                          <a:latin typeface="Calibri" panose="020F0502020204030204" pitchFamily="34" charset="0"/>
                        </a:rPr>
                        <a:t> </a:t>
                      </a:r>
                      <a:r>
                        <a:rPr lang="fr-FR" sz="1200" b="1" i="0" u="none" strike="noStrike" cap="all" dirty="0">
                          <a:solidFill>
                            <a:schemeClr val="bg1"/>
                          </a:solidFill>
                          <a:effectLst/>
                          <a:latin typeface="Calibri" panose="020F0502020204030204" pitchFamily="34" charset="0"/>
                        </a:rPr>
                        <a:t>visé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85565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Organisation</a:t>
                      </a:r>
                      <a:r>
                        <a:rPr lang="fr-FR" sz="1100" b="1" i="0" u="none" strike="noStrike" baseline="0" dirty="0">
                          <a:solidFill>
                            <a:schemeClr val="tx1"/>
                          </a:solidFill>
                          <a:effectLst/>
                          <a:latin typeface="Calibri" panose="020F0502020204030204" pitchFamily="34" charset="0"/>
                        </a:rPr>
                        <a:t> de malfaiteurs</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baseline="0" dirty="0">
                          <a:solidFill>
                            <a:schemeClr val="tx1"/>
                          </a:solidFill>
                          <a:effectLst/>
                          <a:latin typeface="Calibri Light" panose="020F0302020204030204" pitchFamily="34" charset="0"/>
                          <a:ea typeface="+mn-ea"/>
                          <a:cs typeface="+mn-cs"/>
                        </a:rPr>
                        <a:t>Gagner de l’argent en collectant des informations ou en revendant des TIN</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439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Hacktiviste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Perturber</a:t>
                      </a:r>
                      <a:r>
                        <a:rPr lang="fr-FR" sz="1100" b="0" i="0" u="none" strike="noStrike" kern="1200" baseline="0" dirty="0">
                          <a:solidFill>
                            <a:schemeClr val="tx1"/>
                          </a:solidFill>
                          <a:effectLst/>
                          <a:latin typeface="Calibri" panose="020F0502020204030204" pitchFamily="34" charset="0"/>
                          <a:ea typeface="+mn-ea"/>
                          <a:cs typeface="+mn-cs"/>
                        </a:rPr>
                        <a:t> la fabrication des TIN</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439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État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Faire</a:t>
                      </a:r>
                      <a:r>
                        <a:rPr lang="fr-FR" sz="1100" b="1" i="0" u="none" strike="noStrike" kern="1200" baseline="0" dirty="0">
                          <a:solidFill>
                            <a:schemeClr val="tx1"/>
                          </a:solidFill>
                          <a:effectLst/>
                          <a:latin typeface="Calibri" panose="020F0502020204030204" pitchFamily="34" charset="0"/>
                          <a:ea typeface="+mn-ea"/>
                          <a:cs typeface="+mn-cs"/>
                        </a:rPr>
                        <a:t> fabriquer </a:t>
                      </a:r>
                      <a:r>
                        <a:rPr lang="fr-FR" sz="1100" b="1" i="0" u="none" strike="noStrike" kern="1200" dirty="0">
                          <a:solidFill>
                            <a:schemeClr val="tx1"/>
                          </a:solidFill>
                          <a:effectLst/>
                          <a:latin typeface="Calibri" panose="020F0502020204030204" pitchFamily="34" charset="0"/>
                          <a:ea typeface="+mn-ea"/>
                          <a:cs typeface="+mn-cs"/>
                        </a:rPr>
                        <a:t>des faux TIN </a:t>
                      </a:r>
                      <a:r>
                        <a:rPr lang="fr-FR" sz="1100" b="0" i="0" u="none" strike="noStrike" kern="1200" dirty="0">
                          <a:solidFill>
                            <a:schemeClr val="tx1"/>
                          </a:solidFill>
                          <a:effectLst/>
                          <a:latin typeface="Calibri" panose="020F0502020204030204" pitchFamily="34" charset="0"/>
                          <a:ea typeface="+mn-ea"/>
                          <a:cs typeface="+mn-cs"/>
                        </a:rPr>
                        <a:t>pour faire circuler des espions sur le territoire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31" name="Tableau 30"/>
          <p:cNvGraphicFramePr>
            <a:graphicFrameLocks noGrp="1"/>
          </p:cNvGraphicFramePr>
          <p:nvPr>
            <p:extLst>
              <p:ext uri="{D42A27DB-BD31-4B8C-83A1-F6EECF244321}">
                <p14:modId xmlns:p14="http://schemas.microsoft.com/office/powerpoint/2010/main" val="1400538345"/>
              </p:ext>
            </p:extLst>
          </p:nvPr>
        </p:nvGraphicFramePr>
        <p:xfrm>
          <a:off x="6816080" y="2320048"/>
          <a:ext cx="3723902" cy="3064287"/>
        </p:xfrm>
        <a:graphic>
          <a:graphicData uri="http://schemas.openxmlformats.org/drawingml/2006/table">
            <a:tbl>
              <a:tblPr/>
              <a:tblGrid>
                <a:gridCol w="2376264">
                  <a:extLst>
                    <a:ext uri="{9D8B030D-6E8A-4147-A177-3AD203B41FA5}">
                      <a16:colId xmlns:a16="http://schemas.microsoft.com/office/drawing/2014/main" val="20000"/>
                    </a:ext>
                  </a:extLst>
                </a:gridCol>
                <a:gridCol w="1347638">
                  <a:extLst>
                    <a:ext uri="{9D8B030D-6E8A-4147-A177-3AD203B41FA5}">
                      <a16:colId xmlns:a16="http://schemas.microsoft.com/office/drawing/2014/main" val="20001"/>
                    </a:ext>
                  </a:extLst>
                </a:gridCol>
              </a:tblGrid>
              <a:tr h="4690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Événement</a:t>
                      </a:r>
                      <a:r>
                        <a:rPr lang="fr-FR" sz="1200" b="1" i="0" u="none" strike="noStrike" cap="all" baseline="0" dirty="0">
                          <a:solidFill>
                            <a:schemeClr val="bg1"/>
                          </a:solidFill>
                          <a:effectLst/>
                          <a:latin typeface="Calibri" panose="020F0502020204030204" pitchFamily="34" charset="0"/>
                        </a:rPr>
                        <a:t> redouté</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Valeur</a:t>
                      </a:r>
                      <a:r>
                        <a:rPr lang="fr-FR" sz="1200" b="1" i="0" u="none" strike="noStrike" cap="all" baseline="0" dirty="0">
                          <a:solidFill>
                            <a:schemeClr val="bg1"/>
                          </a:solidFill>
                          <a:effectLst/>
                          <a:latin typeface="Calibri" panose="020F0502020204030204" pitchFamily="34" charset="0"/>
                        </a:rPr>
                        <a:t> métier</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2058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Certains TIN imprimés ne correspondent</a:t>
                      </a:r>
                      <a:r>
                        <a:rPr lang="fr-FR" sz="1100" b="0" i="0" u="none" strike="noStrike" kern="1200" baseline="0" dirty="0">
                          <a:solidFill>
                            <a:schemeClr val="tx1"/>
                          </a:solidFill>
                          <a:effectLst/>
                          <a:latin typeface="Calibri" panose="020F0502020204030204" pitchFamily="34" charset="0"/>
                          <a:ea typeface="+mn-ea"/>
                          <a:cs typeface="+mn-cs"/>
                        </a:rPr>
                        <a:t> pas à des demandes légitimes</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tx1"/>
                          </a:solidFill>
                          <a:effectLst/>
                          <a:latin typeface="Calibri" panose="020F0502020204030204" pitchFamily="34" charset="0"/>
                          <a:ea typeface="Calibri"/>
                          <a:cs typeface="Times New Roman"/>
                        </a:rPr>
                        <a:t>Impression des 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5409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Vol de</a:t>
                      </a:r>
                      <a:r>
                        <a:rPr lang="fr-FR" sz="1100" b="0" i="0" u="none" strike="noStrike" kern="1200" baseline="0" dirty="0">
                          <a:solidFill>
                            <a:schemeClr val="tx1"/>
                          </a:solidFill>
                          <a:effectLst/>
                          <a:latin typeface="Calibri" panose="020F0502020204030204" pitchFamily="34" charset="0"/>
                          <a:ea typeface="+mn-ea"/>
                          <a:cs typeface="+mn-cs"/>
                        </a:rPr>
                        <a:t> </a:t>
                      </a:r>
                      <a:r>
                        <a:rPr lang="fr-FR" sz="1100" b="0" i="0" u="none" strike="noStrike" kern="1200" dirty="0">
                          <a:solidFill>
                            <a:schemeClr val="tx1"/>
                          </a:solidFill>
                          <a:effectLst/>
                          <a:latin typeface="Calibri" panose="020F0502020204030204" pitchFamily="34" charset="0"/>
                          <a:ea typeface="+mn-ea"/>
                          <a:cs typeface="+mn-cs"/>
                        </a:rPr>
                        <a:t>TIN légitimes durant leur</a:t>
                      </a:r>
                      <a:r>
                        <a:rPr lang="fr-FR" sz="1100" b="0" i="0" u="none" strike="noStrike" kern="1200" baseline="0" dirty="0">
                          <a:solidFill>
                            <a:schemeClr val="tx1"/>
                          </a:solidFill>
                          <a:effectLst/>
                          <a:latin typeface="Calibri" panose="020F0502020204030204" pitchFamily="34" charset="0"/>
                          <a:ea typeface="+mn-ea"/>
                          <a:cs typeface="+mn-cs"/>
                        </a:rPr>
                        <a:t> </a:t>
                      </a:r>
                      <a:r>
                        <a:rPr lang="fr-FR" sz="1100" b="0" i="0" u="none" strike="noStrike" kern="1200" dirty="0">
                          <a:solidFill>
                            <a:schemeClr val="tx1"/>
                          </a:solidFill>
                          <a:effectLst/>
                          <a:latin typeface="Calibri" panose="020F0502020204030204" pitchFamily="34" charset="0"/>
                          <a:ea typeface="+mn-ea"/>
                          <a:cs typeface="+mn-cs"/>
                        </a:rPr>
                        <a:t>acheminement</a:t>
                      </a:r>
                      <a:r>
                        <a:rPr lang="fr-FR" sz="1100" b="0" i="0" u="none" strike="noStrike" kern="1200" baseline="0" dirty="0">
                          <a:solidFill>
                            <a:schemeClr val="tx1"/>
                          </a:solidFill>
                          <a:effectLst/>
                          <a:latin typeface="Calibri" panose="020F0502020204030204" pitchFamily="34" charset="0"/>
                          <a:ea typeface="+mn-ea"/>
                          <a:cs typeface="+mn-cs"/>
                        </a:rPr>
                        <a:t> à la mairie</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tx1"/>
                          </a:solidFill>
                          <a:effectLst/>
                          <a:latin typeface="Calibri" panose="020F0502020204030204" pitchFamily="34" charset="0"/>
                          <a:ea typeface="Calibri"/>
                          <a:cs typeface="Times New Roman"/>
                        </a:rPr>
                        <a:t>Distribution des 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058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100" b="0" i="0" u="none" strike="noStrike" dirty="0">
                          <a:solidFill>
                            <a:schemeClr val="tx1"/>
                          </a:solidFill>
                          <a:effectLst/>
                          <a:latin typeface="Calibri" panose="020F0502020204030204" pitchFamily="34" charset="0"/>
                        </a:rPr>
                        <a:t>Divulgation</a:t>
                      </a:r>
                      <a:r>
                        <a:rPr lang="fr-FR" sz="1100" b="0" i="0" u="none" strike="noStrike" baseline="0" dirty="0">
                          <a:solidFill>
                            <a:schemeClr val="tx1"/>
                          </a:solidFill>
                          <a:effectLst/>
                          <a:latin typeface="Calibri" panose="020F0502020204030204" pitchFamily="34" charset="0"/>
                        </a:rPr>
                        <a:t> ou vol des informations concernant le citoyen (nom, prénom, justificatif de domicile, etc.)</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kern="1200" dirty="0">
                          <a:solidFill>
                            <a:schemeClr val="tx1"/>
                          </a:solidFill>
                          <a:effectLst/>
                          <a:latin typeface="Calibri" panose="020F0502020204030204" pitchFamily="34" charset="0"/>
                          <a:ea typeface="Calibri"/>
                          <a:cs typeface="Times New Roman"/>
                        </a:rPr>
                        <a:t>Informations des citoyens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19" name="Groupe 18"/>
          <p:cNvGrpSpPr/>
          <p:nvPr/>
        </p:nvGrpSpPr>
        <p:grpSpPr>
          <a:xfrm>
            <a:off x="10598760" y="23105"/>
            <a:ext cx="1008112" cy="504000"/>
            <a:chOff x="7020272" y="95114"/>
            <a:chExt cx="1008112" cy="504000"/>
          </a:xfrm>
        </p:grpSpPr>
        <p:sp>
          <p:nvSpPr>
            <p:cNvPr id="20" name="Rectangle 19"/>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8.6</a:t>
              </a:r>
            </a:p>
          </p:txBody>
        </p:sp>
        <p:pic>
          <p:nvPicPr>
            <p:cNvPr id="2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8" name="Espace réservé du pied de page 17"/>
          <p:cNvSpPr>
            <a:spLocks noGrp="1"/>
          </p:cNvSpPr>
          <p:nvPr>
            <p:ph type="ftr" sz="quarter" idx="11"/>
          </p:nvPr>
        </p:nvSpPr>
        <p:spPr/>
        <p:txBody>
          <a:bodyPr/>
          <a:lstStyle/>
          <a:p>
            <a:r>
              <a:rPr lang="fr-FR"/>
              <a:t>Formation EBIOS Risk Manager – Version du 08/04/2020</a:t>
            </a:r>
            <a:endParaRPr lang="fr-FR" dirty="0"/>
          </a:p>
        </p:txBody>
      </p:sp>
      <p:sp>
        <p:nvSpPr>
          <p:cNvPr id="22" name="Espace réservé du numéro de diapositive 21"/>
          <p:cNvSpPr>
            <a:spLocks noGrp="1"/>
          </p:cNvSpPr>
          <p:nvPr>
            <p:ph type="sldNum" sz="quarter" idx="10"/>
          </p:nvPr>
        </p:nvSpPr>
        <p:spPr/>
        <p:txBody>
          <a:bodyPr/>
          <a:lstStyle/>
          <a:p>
            <a:fld id="{38A82121-814A-4DE6-903B-1CF589281CB8}" type="slidenum">
              <a:rPr lang="fr-FR" smtClean="0"/>
              <a:pPr/>
              <a:t>101</a:t>
            </a:fld>
            <a:endParaRPr lang="fr-FR"/>
          </a:p>
        </p:txBody>
      </p:sp>
    </p:spTree>
    <p:extLst>
      <p:ext uri="{BB962C8B-B14F-4D97-AF65-F5344CB8AC3E}">
        <p14:creationId xmlns:p14="http://schemas.microsoft.com/office/powerpoint/2010/main" val="17678573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itre 1"/>
          <p:cNvSpPr>
            <a:spLocks noGrp="1"/>
          </p:cNvSpPr>
          <p:nvPr>
            <p:ph type="title"/>
          </p:nvPr>
        </p:nvSpPr>
        <p:spPr>
          <a:xfrm>
            <a:off x="1981200" y="476672"/>
            <a:ext cx="8229600" cy="792088"/>
          </a:xfrm>
        </p:spPr>
        <p:txBody>
          <a:bodyPr>
            <a:noAutofit/>
          </a:bodyPr>
          <a:lstStyle/>
          <a:p>
            <a:r>
              <a:rPr lang="fr-FR" dirty="0"/>
              <a:t>Correction</a:t>
            </a:r>
            <a:br>
              <a:rPr lang="fr-FR" dirty="0"/>
            </a:br>
            <a:r>
              <a:rPr lang="fr-FR" b="0" dirty="0"/>
              <a:t>Établissez le lien entre les événements redoutés (atelier 1) </a:t>
            </a:r>
            <a:br>
              <a:rPr lang="fr-FR" b="0" dirty="0"/>
            </a:br>
            <a:r>
              <a:rPr lang="fr-FR" b="0" dirty="0"/>
              <a:t>et les couples SR/OV retenus (atelier 2)</a:t>
            </a:r>
            <a:endParaRPr lang="fr-FR" dirty="0"/>
          </a:p>
        </p:txBody>
      </p:sp>
      <p:sp>
        <p:nvSpPr>
          <p:cNvPr id="15" name="Losange 14"/>
          <p:cNvSpPr/>
          <p:nvPr/>
        </p:nvSpPr>
        <p:spPr>
          <a:xfrm>
            <a:off x="2365872"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sp>
        <p:nvSpPr>
          <p:cNvPr id="16" name="Losange 15"/>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cxnSp>
        <p:nvCxnSpPr>
          <p:cNvPr id="4" name="Connecteur droit avec flèche 3"/>
          <p:cNvCxnSpPr>
            <a:stCxn id="16" idx="3"/>
            <a:endCxn id="15" idx="1"/>
          </p:cNvCxnSpPr>
          <p:nvPr/>
        </p:nvCxnSpPr>
        <p:spPr>
          <a:xfrm>
            <a:off x="2171504" y="380078"/>
            <a:ext cx="194368" cy="0"/>
          </a:xfrm>
          <a:prstGeom prst="straightConnector1">
            <a:avLst/>
          </a:prstGeom>
          <a:ln>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onnecteur en angle 42"/>
          <p:cNvCxnSpPr/>
          <p:nvPr/>
        </p:nvCxnSpPr>
        <p:spPr>
          <a:xfrm flipV="1">
            <a:off x="5398780" y="3555964"/>
            <a:ext cx="1404000" cy="1584000"/>
          </a:xfrm>
          <a:prstGeom prst="bentConnector3">
            <a:avLst>
              <a:gd name="adj1" fmla="val 60198"/>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a:xfrm>
            <a:off x="11712624" y="41126"/>
            <a:ext cx="432048" cy="435546"/>
            <a:chOff x="8497713" y="116633"/>
            <a:chExt cx="432048" cy="435546"/>
          </a:xfrm>
        </p:grpSpPr>
        <p:pic>
          <p:nvPicPr>
            <p:cNvPr id="31"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necteur en angle 22"/>
          <p:cNvCxnSpPr/>
          <p:nvPr/>
        </p:nvCxnSpPr>
        <p:spPr>
          <a:xfrm flipV="1">
            <a:off x="5408440" y="3140968"/>
            <a:ext cx="1404000" cy="1080120"/>
          </a:xfrm>
          <a:prstGeom prst="bentConnector3">
            <a:avLst>
              <a:gd name="adj1" fmla="val 19064"/>
            </a:avLst>
          </a:prstGeom>
          <a:ln w="28575">
            <a:solidFill>
              <a:srgbClr val="E22A37"/>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723567" y="1819701"/>
            <a:ext cx="3723902" cy="251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SR/OV les plus pertinents</a:t>
            </a:r>
          </a:p>
        </p:txBody>
      </p:sp>
      <p:sp>
        <p:nvSpPr>
          <p:cNvPr id="26" name="Rectangle 25"/>
          <p:cNvSpPr/>
          <p:nvPr/>
        </p:nvSpPr>
        <p:spPr>
          <a:xfrm>
            <a:off x="6816080" y="1819701"/>
            <a:ext cx="3723902" cy="251968"/>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ER les plus graves</a:t>
            </a:r>
          </a:p>
        </p:txBody>
      </p:sp>
      <p:graphicFrame>
        <p:nvGraphicFramePr>
          <p:cNvPr id="33" name="Tableau 32"/>
          <p:cNvGraphicFramePr>
            <a:graphicFrameLocks noGrp="1"/>
          </p:cNvGraphicFramePr>
          <p:nvPr>
            <p:extLst>
              <p:ext uri="{D42A27DB-BD31-4B8C-83A1-F6EECF244321}">
                <p14:modId xmlns:p14="http://schemas.microsoft.com/office/powerpoint/2010/main" val="1967485815"/>
              </p:ext>
            </p:extLst>
          </p:nvPr>
        </p:nvGraphicFramePr>
        <p:xfrm>
          <a:off x="1710147" y="2326746"/>
          <a:ext cx="3707904" cy="3050891"/>
        </p:xfrm>
        <a:graphic>
          <a:graphicData uri="http://schemas.openxmlformats.org/drawingml/2006/table">
            <a:tbl>
              <a:tblPr/>
              <a:tblGrid>
                <a:gridCol w="1512168">
                  <a:extLst>
                    <a:ext uri="{9D8B030D-6E8A-4147-A177-3AD203B41FA5}">
                      <a16:colId xmlns:a16="http://schemas.microsoft.com/office/drawing/2014/main" val="20000"/>
                    </a:ext>
                  </a:extLst>
                </a:gridCol>
                <a:gridCol w="2195736">
                  <a:extLst>
                    <a:ext uri="{9D8B030D-6E8A-4147-A177-3AD203B41FA5}">
                      <a16:colId xmlns:a16="http://schemas.microsoft.com/office/drawing/2014/main" val="20001"/>
                    </a:ext>
                  </a:extLst>
                </a:gridCol>
              </a:tblGrid>
              <a:tr h="5072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Sources</a:t>
                      </a:r>
                      <a:r>
                        <a:rPr lang="fr-FR" sz="1200" b="1" i="0" u="none" strike="noStrike" cap="all" baseline="0" dirty="0">
                          <a:solidFill>
                            <a:schemeClr val="bg1"/>
                          </a:solidFill>
                          <a:effectLst/>
                          <a:latin typeface="Calibri" panose="020F0502020204030204" pitchFamily="34" charset="0"/>
                        </a:rPr>
                        <a:t> de risque</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Objectif</a:t>
                      </a:r>
                      <a:r>
                        <a:rPr lang="fr-FR" sz="1200" b="1" i="0" u="none" strike="noStrike" cap="all" baseline="0" dirty="0">
                          <a:solidFill>
                            <a:schemeClr val="bg1"/>
                          </a:solidFill>
                          <a:effectLst/>
                          <a:latin typeface="Calibri" panose="020F0502020204030204" pitchFamily="34" charset="0"/>
                        </a:rPr>
                        <a:t> </a:t>
                      </a:r>
                      <a:r>
                        <a:rPr lang="fr-FR" sz="1200" b="1" i="0" u="none" strike="noStrike" cap="all" dirty="0">
                          <a:solidFill>
                            <a:schemeClr val="bg1"/>
                          </a:solidFill>
                          <a:effectLst/>
                          <a:latin typeface="Calibri" panose="020F0502020204030204" pitchFamily="34" charset="0"/>
                        </a:rPr>
                        <a:t>visé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85565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Organisation</a:t>
                      </a:r>
                      <a:r>
                        <a:rPr lang="fr-FR" sz="1100" b="1" i="0" u="none" strike="noStrike" baseline="0" dirty="0">
                          <a:solidFill>
                            <a:schemeClr val="tx1"/>
                          </a:solidFill>
                          <a:effectLst/>
                          <a:latin typeface="Calibri" panose="020F0502020204030204" pitchFamily="34" charset="0"/>
                        </a:rPr>
                        <a:t> de malfaiteurs</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baseline="0" dirty="0">
                          <a:solidFill>
                            <a:schemeClr val="tx1"/>
                          </a:solidFill>
                          <a:effectLst/>
                          <a:latin typeface="Calibri Light" panose="020F0302020204030204" pitchFamily="34" charset="0"/>
                          <a:ea typeface="+mn-ea"/>
                          <a:cs typeface="+mn-cs"/>
                        </a:rPr>
                        <a:t>Gagner de l’argent en collectant des informations ou en revendant des TIN</a:t>
                      </a:r>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439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Hacktiviste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Perturber</a:t>
                      </a:r>
                      <a:r>
                        <a:rPr lang="fr-FR" sz="1100" b="0" i="0" u="none" strike="noStrike" kern="1200" baseline="0" dirty="0">
                          <a:solidFill>
                            <a:schemeClr val="tx1"/>
                          </a:solidFill>
                          <a:effectLst/>
                          <a:latin typeface="Calibri" panose="020F0502020204030204" pitchFamily="34" charset="0"/>
                          <a:ea typeface="+mn-ea"/>
                          <a:cs typeface="+mn-cs"/>
                        </a:rPr>
                        <a:t> la fabrication des TIN</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439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État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Faire</a:t>
                      </a:r>
                      <a:r>
                        <a:rPr lang="fr-FR" sz="1100" b="1" i="0" u="none" strike="noStrike" kern="1200" baseline="0" dirty="0">
                          <a:solidFill>
                            <a:schemeClr val="tx1"/>
                          </a:solidFill>
                          <a:effectLst/>
                          <a:latin typeface="Calibri" panose="020F0502020204030204" pitchFamily="34" charset="0"/>
                          <a:ea typeface="+mn-ea"/>
                          <a:cs typeface="+mn-cs"/>
                        </a:rPr>
                        <a:t> fabriquer </a:t>
                      </a:r>
                      <a:r>
                        <a:rPr lang="fr-FR" sz="1100" b="1" i="0" u="none" strike="noStrike" kern="1200" dirty="0">
                          <a:solidFill>
                            <a:schemeClr val="tx1"/>
                          </a:solidFill>
                          <a:effectLst/>
                          <a:latin typeface="Calibri" panose="020F0502020204030204" pitchFamily="34" charset="0"/>
                          <a:ea typeface="+mn-ea"/>
                          <a:cs typeface="+mn-cs"/>
                        </a:rPr>
                        <a:t>des faux TIN </a:t>
                      </a:r>
                      <a:r>
                        <a:rPr lang="fr-FR" sz="1100" b="0" i="0" u="none" strike="noStrike" kern="1200" dirty="0">
                          <a:solidFill>
                            <a:schemeClr val="tx1"/>
                          </a:solidFill>
                          <a:effectLst/>
                          <a:latin typeface="Calibri" panose="020F0502020204030204" pitchFamily="34" charset="0"/>
                          <a:ea typeface="+mn-ea"/>
                          <a:cs typeface="+mn-cs"/>
                        </a:rPr>
                        <a:t>pour faire circuler des espions sur le territoire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36" name="Tableau 35"/>
          <p:cNvGraphicFramePr>
            <a:graphicFrameLocks noGrp="1"/>
          </p:cNvGraphicFramePr>
          <p:nvPr>
            <p:extLst>
              <p:ext uri="{D42A27DB-BD31-4B8C-83A1-F6EECF244321}">
                <p14:modId xmlns:p14="http://schemas.microsoft.com/office/powerpoint/2010/main" val="3675224270"/>
              </p:ext>
            </p:extLst>
          </p:nvPr>
        </p:nvGraphicFramePr>
        <p:xfrm>
          <a:off x="6816080" y="2320048"/>
          <a:ext cx="3723902" cy="3064287"/>
        </p:xfrm>
        <a:graphic>
          <a:graphicData uri="http://schemas.openxmlformats.org/drawingml/2006/table">
            <a:tbl>
              <a:tblPr/>
              <a:tblGrid>
                <a:gridCol w="2376264">
                  <a:extLst>
                    <a:ext uri="{9D8B030D-6E8A-4147-A177-3AD203B41FA5}">
                      <a16:colId xmlns:a16="http://schemas.microsoft.com/office/drawing/2014/main" val="20000"/>
                    </a:ext>
                  </a:extLst>
                </a:gridCol>
                <a:gridCol w="1347638">
                  <a:extLst>
                    <a:ext uri="{9D8B030D-6E8A-4147-A177-3AD203B41FA5}">
                      <a16:colId xmlns:a16="http://schemas.microsoft.com/office/drawing/2014/main" val="20001"/>
                    </a:ext>
                  </a:extLst>
                </a:gridCol>
              </a:tblGrid>
              <a:tr h="4690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Événement</a:t>
                      </a:r>
                      <a:r>
                        <a:rPr lang="fr-FR" sz="1200" b="1" i="0" u="none" strike="noStrike" cap="all" baseline="0" dirty="0">
                          <a:solidFill>
                            <a:schemeClr val="bg1"/>
                          </a:solidFill>
                          <a:effectLst/>
                          <a:latin typeface="Calibri" panose="020F0502020204030204" pitchFamily="34" charset="0"/>
                        </a:rPr>
                        <a:t> redouté</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Valeur</a:t>
                      </a:r>
                      <a:r>
                        <a:rPr lang="fr-FR" sz="1200" b="1" i="0" u="none" strike="noStrike" cap="all" baseline="0" dirty="0">
                          <a:solidFill>
                            <a:schemeClr val="bg1"/>
                          </a:solidFill>
                          <a:effectLst/>
                          <a:latin typeface="Calibri" panose="020F0502020204030204" pitchFamily="34" charset="0"/>
                        </a:rPr>
                        <a:t> métier</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2058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Certains TIN imprimés ne correspondent</a:t>
                      </a:r>
                      <a:r>
                        <a:rPr lang="fr-FR" sz="1100" b="0" i="0" u="none" strike="noStrike" kern="1200" baseline="0" dirty="0">
                          <a:solidFill>
                            <a:schemeClr val="tx1"/>
                          </a:solidFill>
                          <a:effectLst/>
                          <a:latin typeface="Calibri" panose="020F0502020204030204" pitchFamily="34" charset="0"/>
                          <a:ea typeface="+mn-ea"/>
                          <a:cs typeface="+mn-cs"/>
                        </a:rPr>
                        <a:t> pas à des demandes légitimes</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tx1"/>
                          </a:solidFill>
                          <a:effectLst/>
                          <a:latin typeface="Calibri" panose="020F0502020204030204" pitchFamily="34" charset="0"/>
                          <a:ea typeface="Calibri"/>
                          <a:cs typeface="Times New Roman"/>
                        </a:rPr>
                        <a:t>Impression des 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5409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Vol de</a:t>
                      </a:r>
                      <a:r>
                        <a:rPr lang="fr-FR" sz="1100" b="0" i="0" u="none" strike="noStrike" kern="1200" baseline="0" dirty="0">
                          <a:solidFill>
                            <a:schemeClr val="tx1"/>
                          </a:solidFill>
                          <a:effectLst/>
                          <a:latin typeface="Calibri" panose="020F0502020204030204" pitchFamily="34" charset="0"/>
                          <a:ea typeface="+mn-ea"/>
                          <a:cs typeface="+mn-cs"/>
                        </a:rPr>
                        <a:t> </a:t>
                      </a:r>
                      <a:r>
                        <a:rPr lang="fr-FR" sz="1100" b="0" i="0" u="none" strike="noStrike" kern="1200" dirty="0">
                          <a:solidFill>
                            <a:schemeClr val="tx1"/>
                          </a:solidFill>
                          <a:effectLst/>
                          <a:latin typeface="Calibri" panose="020F0502020204030204" pitchFamily="34" charset="0"/>
                          <a:ea typeface="+mn-ea"/>
                          <a:cs typeface="+mn-cs"/>
                        </a:rPr>
                        <a:t>TIN légitimes durant leur</a:t>
                      </a:r>
                      <a:r>
                        <a:rPr lang="fr-FR" sz="1100" b="0" i="0" u="none" strike="noStrike" kern="1200" baseline="0" dirty="0">
                          <a:solidFill>
                            <a:schemeClr val="tx1"/>
                          </a:solidFill>
                          <a:effectLst/>
                          <a:latin typeface="Calibri" panose="020F0502020204030204" pitchFamily="34" charset="0"/>
                          <a:ea typeface="+mn-ea"/>
                          <a:cs typeface="+mn-cs"/>
                        </a:rPr>
                        <a:t> </a:t>
                      </a:r>
                      <a:r>
                        <a:rPr lang="fr-FR" sz="1100" b="0" i="0" u="none" strike="noStrike" kern="1200" dirty="0">
                          <a:solidFill>
                            <a:schemeClr val="tx1"/>
                          </a:solidFill>
                          <a:effectLst/>
                          <a:latin typeface="Calibri" panose="020F0502020204030204" pitchFamily="34" charset="0"/>
                          <a:ea typeface="+mn-ea"/>
                          <a:cs typeface="+mn-cs"/>
                        </a:rPr>
                        <a:t>acheminement</a:t>
                      </a:r>
                      <a:r>
                        <a:rPr lang="fr-FR" sz="1100" b="0" i="0" u="none" strike="noStrike" kern="1200" baseline="0" dirty="0">
                          <a:solidFill>
                            <a:schemeClr val="tx1"/>
                          </a:solidFill>
                          <a:effectLst/>
                          <a:latin typeface="Calibri" panose="020F0502020204030204" pitchFamily="34" charset="0"/>
                          <a:ea typeface="+mn-ea"/>
                          <a:cs typeface="+mn-cs"/>
                        </a:rPr>
                        <a:t> à la mairie</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tx1"/>
                          </a:solidFill>
                          <a:effectLst/>
                          <a:latin typeface="Calibri" panose="020F0502020204030204" pitchFamily="34" charset="0"/>
                          <a:ea typeface="Calibri"/>
                          <a:cs typeface="Times New Roman"/>
                        </a:rPr>
                        <a:t>Distribution des 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058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100" b="0" i="0" u="none" strike="noStrike" dirty="0">
                          <a:solidFill>
                            <a:schemeClr val="tx1"/>
                          </a:solidFill>
                          <a:effectLst/>
                          <a:latin typeface="Calibri" panose="020F0502020204030204" pitchFamily="34" charset="0"/>
                        </a:rPr>
                        <a:t>Divulgation</a:t>
                      </a:r>
                      <a:r>
                        <a:rPr lang="fr-FR" sz="1100" b="0" i="0" u="none" strike="noStrike" baseline="0" dirty="0">
                          <a:solidFill>
                            <a:schemeClr val="tx1"/>
                          </a:solidFill>
                          <a:effectLst/>
                          <a:latin typeface="Calibri" panose="020F0502020204030204" pitchFamily="34" charset="0"/>
                        </a:rPr>
                        <a:t> ou vol des informations concernant le citoyen (nom, prénom, justificatif de domicile, etc.)</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kern="1200" dirty="0">
                          <a:solidFill>
                            <a:schemeClr val="tx1"/>
                          </a:solidFill>
                          <a:effectLst/>
                          <a:latin typeface="Calibri" panose="020F0502020204030204" pitchFamily="34" charset="0"/>
                          <a:ea typeface="Calibri"/>
                          <a:cs typeface="Times New Roman"/>
                        </a:rPr>
                        <a:t>Informations des citoyens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cxnSp>
        <p:nvCxnSpPr>
          <p:cNvPr id="38" name="Connecteur en angle 37"/>
          <p:cNvCxnSpPr/>
          <p:nvPr/>
        </p:nvCxnSpPr>
        <p:spPr>
          <a:xfrm>
            <a:off x="5377066" y="3345996"/>
            <a:ext cx="1440000" cy="1379149"/>
          </a:xfrm>
          <a:prstGeom prst="bentConnector3">
            <a:avLst>
              <a:gd name="adj1" fmla="val 35790"/>
            </a:avLst>
          </a:prstGeom>
          <a:ln w="28575">
            <a:solidFill>
              <a:srgbClr val="33CCCC"/>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Connecteur en angle 33"/>
          <p:cNvCxnSpPr/>
          <p:nvPr/>
        </p:nvCxnSpPr>
        <p:spPr>
          <a:xfrm>
            <a:off x="5362780" y="3345995"/>
            <a:ext cx="1440000" cy="720000"/>
          </a:xfrm>
          <a:prstGeom prst="bentConnector3">
            <a:avLst>
              <a:gd name="adj1" fmla="val 36177"/>
            </a:avLst>
          </a:prstGeom>
          <a:ln w="28575">
            <a:solidFill>
              <a:srgbClr val="33CCCC"/>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eur en angle 18"/>
          <p:cNvCxnSpPr/>
          <p:nvPr/>
        </p:nvCxnSpPr>
        <p:spPr>
          <a:xfrm>
            <a:off x="5408440" y="3345995"/>
            <a:ext cx="1408626" cy="0"/>
          </a:xfrm>
          <a:prstGeom prst="bentConnector3">
            <a:avLst>
              <a:gd name="adj1" fmla="val 50000"/>
            </a:avLst>
          </a:prstGeom>
          <a:ln w="28575">
            <a:solidFill>
              <a:srgbClr val="33CCCC"/>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Espace réservé du pied de page 19"/>
          <p:cNvSpPr>
            <a:spLocks noGrp="1"/>
          </p:cNvSpPr>
          <p:nvPr>
            <p:ph type="ftr" sz="quarter" idx="11"/>
          </p:nvPr>
        </p:nvSpPr>
        <p:spPr/>
        <p:txBody>
          <a:bodyPr/>
          <a:lstStyle/>
          <a:p>
            <a:r>
              <a:rPr lang="fr-FR"/>
              <a:t>Formation EBIOS Risk Manager – Version du 08/04/2020</a:t>
            </a:r>
            <a:endParaRPr lang="fr-FR" dirty="0"/>
          </a:p>
        </p:txBody>
      </p:sp>
      <p:sp>
        <p:nvSpPr>
          <p:cNvPr id="21" name="Espace réservé du numéro de diapositive 20"/>
          <p:cNvSpPr>
            <a:spLocks noGrp="1"/>
          </p:cNvSpPr>
          <p:nvPr>
            <p:ph type="sldNum" sz="quarter" idx="10"/>
          </p:nvPr>
        </p:nvSpPr>
        <p:spPr/>
        <p:txBody>
          <a:bodyPr/>
          <a:lstStyle/>
          <a:p>
            <a:fld id="{38A82121-814A-4DE6-903B-1CF589281CB8}" type="slidenum">
              <a:rPr lang="fr-FR" smtClean="0"/>
              <a:pPr/>
              <a:t>102</a:t>
            </a:fld>
            <a:endParaRPr lang="fr-FR"/>
          </a:p>
        </p:txBody>
      </p:sp>
    </p:spTree>
    <p:extLst>
      <p:ext uri="{BB962C8B-B14F-4D97-AF65-F5344CB8AC3E}">
        <p14:creationId xmlns:p14="http://schemas.microsoft.com/office/powerpoint/2010/main" val="19258407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Pour vous aider</a:t>
            </a:r>
            <a:br>
              <a:rPr lang="fr-FR" dirty="0"/>
            </a:br>
            <a:r>
              <a:rPr lang="fr-FR" b="0" dirty="0"/>
              <a:t>Technique proposée pour estimer la dangerosité des parties prenantes</a:t>
            </a:r>
          </a:p>
        </p:txBody>
      </p:sp>
      <p:grpSp>
        <p:nvGrpSpPr>
          <p:cNvPr id="5" name="Groupe 4"/>
          <p:cNvGrpSpPr/>
          <p:nvPr/>
        </p:nvGrpSpPr>
        <p:grpSpPr>
          <a:xfrm>
            <a:off x="6204935" y="1557264"/>
            <a:ext cx="4248000" cy="4248000"/>
            <a:chOff x="4052214" y="545011"/>
            <a:chExt cx="5772261" cy="5505452"/>
          </a:xfrm>
        </p:grpSpPr>
        <p:sp>
          <p:nvSpPr>
            <p:cNvPr id="6" name="Ellipse 5"/>
            <p:cNvSpPr/>
            <p:nvPr/>
          </p:nvSpPr>
          <p:spPr>
            <a:xfrm>
              <a:off x="6795501" y="3108794"/>
              <a:ext cx="292670" cy="292670"/>
            </a:xfrm>
            <a:prstGeom prst="ellipse">
              <a:avLst/>
            </a:prstGeom>
            <a:solidFill>
              <a:srgbClr val="00B0F0"/>
            </a:solidFill>
            <a:ln w="25400" cap="flat" cmpd="sng" algn="ctr">
              <a:solidFill>
                <a:srgbClr val="00B0F0"/>
              </a:solidFill>
              <a:prstDash val="solid"/>
            </a:ln>
            <a:effectLst/>
          </p:spPr>
          <p:txBody>
            <a:bodyPr rtlCol="0" anchor="ctr"/>
            <a:lstStyle/>
            <a:p>
              <a:pPr algn="ctr">
                <a:defRPr/>
              </a:pPr>
              <a:endParaRPr lang="fr-FR" sz="900" kern="0" dirty="0">
                <a:solidFill>
                  <a:prstClr val="white">
                    <a:lumMod val="50000"/>
                  </a:prstClr>
                </a:solidFill>
                <a:latin typeface="Akzidenz-Grotesk Pro Cnd" pitchFamily="50" charset="0"/>
              </a:endParaRPr>
            </a:p>
          </p:txBody>
        </p:sp>
        <p:sp>
          <p:nvSpPr>
            <p:cNvPr id="7" name="Ellipse 6"/>
            <p:cNvSpPr/>
            <p:nvPr/>
          </p:nvSpPr>
          <p:spPr>
            <a:xfrm>
              <a:off x="4304928" y="650148"/>
              <a:ext cx="5273816" cy="5273815"/>
            </a:xfrm>
            <a:prstGeom prst="ellipse">
              <a:avLst/>
            </a:prstGeom>
            <a:noFill/>
            <a:ln w="76200" cap="flat" cmpd="sng" algn="ctr">
              <a:solidFill>
                <a:srgbClr val="00B050"/>
              </a:solidFill>
              <a:prstDash val="solid"/>
            </a:ln>
            <a:effectLst/>
          </p:spPr>
          <p:txBody>
            <a:bodyPr rtlCol="0" anchor="ctr"/>
            <a:lstStyle/>
            <a:p>
              <a:pPr algn="ctr">
                <a:defRPr/>
              </a:pPr>
              <a:endParaRPr lang="fr-FR" sz="900" kern="0" dirty="0">
                <a:solidFill>
                  <a:prstClr val="white">
                    <a:lumMod val="50000"/>
                  </a:prstClr>
                </a:solidFill>
                <a:latin typeface="Akzidenz-Grotesk Pro Cnd" pitchFamily="50" charset="0"/>
              </a:endParaRPr>
            </a:p>
          </p:txBody>
        </p:sp>
        <p:sp>
          <p:nvSpPr>
            <p:cNvPr id="8" name="Ellipse 7"/>
            <p:cNvSpPr/>
            <p:nvPr/>
          </p:nvSpPr>
          <p:spPr>
            <a:xfrm>
              <a:off x="4732562" y="1052007"/>
              <a:ext cx="4423454" cy="4423452"/>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kern="0">
                <a:solidFill>
                  <a:prstClr val="black"/>
                </a:solidFill>
                <a:latin typeface="Calibri"/>
              </a:endParaRPr>
            </a:p>
          </p:txBody>
        </p:sp>
        <p:cxnSp>
          <p:nvCxnSpPr>
            <p:cNvPr id="9" name="Connecteur droit 8"/>
            <p:cNvCxnSpPr/>
            <p:nvPr/>
          </p:nvCxnSpPr>
          <p:spPr>
            <a:xfrm>
              <a:off x="6938345" y="545011"/>
              <a:ext cx="0" cy="5505452"/>
            </a:xfrm>
            <a:prstGeom prst="line">
              <a:avLst/>
            </a:prstGeom>
            <a:noFill/>
            <a:ln w="9525" cap="flat" cmpd="sng" algn="ctr">
              <a:solidFill>
                <a:sysClr val="window" lastClr="FFFFFF">
                  <a:lumMod val="65000"/>
                </a:sysClr>
              </a:solidFill>
              <a:prstDash val="solid"/>
            </a:ln>
            <a:effectLst/>
          </p:spPr>
        </p:cxnSp>
        <p:cxnSp>
          <p:nvCxnSpPr>
            <p:cNvPr id="10" name="Connecteur droit 9"/>
            <p:cNvCxnSpPr/>
            <p:nvPr/>
          </p:nvCxnSpPr>
          <p:spPr>
            <a:xfrm>
              <a:off x="4052214" y="3253954"/>
              <a:ext cx="5772261" cy="0"/>
            </a:xfrm>
            <a:prstGeom prst="line">
              <a:avLst/>
            </a:prstGeom>
            <a:noFill/>
            <a:ln w="9525" cap="flat" cmpd="sng" algn="ctr">
              <a:solidFill>
                <a:sysClr val="window" lastClr="FFFFFF">
                  <a:lumMod val="65000"/>
                </a:sysClr>
              </a:solidFill>
              <a:prstDash val="solid"/>
            </a:ln>
            <a:effectLst/>
          </p:spPr>
        </p:cxnSp>
        <p:sp>
          <p:nvSpPr>
            <p:cNvPr id="11" name="Ellipse 10"/>
            <p:cNvSpPr/>
            <p:nvPr/>
          </p:nvSpPr>
          <p:spPr>
            <a:xfrm>
              <a:off x="5975667" y="2291277"/>
              <a:ext cx="1925354" cy="1925354"/>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b="1" kern="0" dirty="0">
                <a:solidFill>
                  <a:prstClr val="black"/>
                </a:solidFill>
                <a:latin typeface="Calibri"/>
              </a:endParaRPr>
            </a:p>
          </p:txBody>
        </p:sp>
        <p:sp>
          <p:nvSpPr>
            <p:cNvPr id="12" name="Ellipse 11"/>
            <p:cNvSpPr/>
            <p:nvPr/>
          </p:nvSpPr>
          <p:spPr>
            <a:xfrm>
              <a:off x="5570064" y="1895250"/>
              <a:ext cx="2736558" cy="273655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kern="0">
                <a:solidFill>
                  <a:prstClr val="black"/>
                </a:solidFill>
                <a:latin typeface="Calibri"/>
              </a:endParaRPr>
            </a:p>
          </p:txBody>
        </p:sp>
        <p:sp>
          <p:nvSpPr>
            <p:cNvPr id="13" name="Ellipse 12"/>
            <p:cNvSpPr/>
            <p:nvPr/>
          </p:nvSpPr>
          <p:spPr>
            <a:xfrm>
              <a:off x="5172922" y="1503022"/>
              <a:ext cx="3542733" cy="3542732"/>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kern="0">
                <a:solidFill>
                  <a:prstClr val="black"/>
                </a:solidFill>
                <a:latin typeface="Calibri"/>
              </a:endParaRPr>
            </a:p>
          </p:txBody>
        </p:sp>
        <p:sp>
          <p:nvSpPr>
            <p:cNvPr id="14" name="Ellipse 13"/>
            <p:cNvSpPr/>
            <p:nvPr/>
          </p:nvSpPr>
          <p:spPr>
            <a:xfrm>
              <a:off x="5153786" y="1480103"/>
              <a:ext cx="3602087" cy="3602087"/>
            </a:xfrm>
            <a:prstGeom prst="ellipse">
              <a:avLst/>
            </a:prstGeom>
            <a:noFill/>
            <a:ln w="76200" cap="flat" cmpd="sng" algn="ctr">
              <a:solidFill>
                <a:srgbClr val="F79646"/>
              </a:solidFill>
              <a:prstDash val="solid"/>
            </a:ln>
            <a:effectLst/>
          </p:spPr>
          <p:txBody>
            <a:bodyPr rtlCol="0" anchor="ctr"/>
            <a:lstStyle/>
            <a:p>
              <a:pPr algn="ctr">
                <a:defRPr/>
              </a:pPr>
              <a:endParaRPr lang="fr-FR" sz="900" kern="0" dirty="0">
                <a:solidFill>
                  <a:prstClr val="white">
                    <a:lumMod val="50000"/>
                  </a:prstClr>
                </a:solidFill>
                <a:latin typeface="Akzidenz-Grotesk Pro Cnd" pitchFamily="50" charset="0"/>
              </a:endParaRPr>
            </a:p>
          </p:txBody>
        </p:sp>
        <p:cxnSp>
          <p:nvCxnSpPr>
            <p:cNvPr id="15" name="Connecteur droit 14"/>
            <p:cNvCxnSpPr/>
            <p:nvPr/>
          </p:nvCxnSpPr>
          <p:spPr>
            <a:xfrm flipV="1">
              <a:off x="5670799" y="1959966"/>
              <a:ext cx="60076" cy="63276"/>
            </a:xfrm>
            <a:prstGeom prst="line">
              <a:avLst/>
            </a:prstGeom>
            <a:noFill/>
            <a:ln w="38100" cap="flat" cmpd="sng" algn="ctr">
              <a:solidFill>
                <a:sysClr val="windowText" lastClr="000000"/>
              </a:solidFill>
              <a:prstDash val="solid"/>
            </a:ln>
            <a:effectLst/>
          </p:spPr>
        </p:cxnSp>
        <p:cxnSp>
          <p:nvCxnSpPr>
            <p:cNvPr id="16" name="Connecteur droit 15"/>
            <p:cNvCxnSpPr/>
            <p:nvPr/>
          </p:nvCxnSpPr>
          <p:spPr>
            <a:xfrm flipV="1">
              <a:off x="5963247" y="2255486"/>
              <a:ext cx="60076" cy="63276"/>
            </a:xfrm>
            <a:prstGeom prst="line">
              <a:avLst/>
            </a:prstGeom>
            <a:noFill/>
            <a:ln w="38100" cap="flat" cmpd="sng" algn="ctr">
              <a:solidFill>
                <a:sysClr val="windowText" lastClr="000000"/>
              </a:solidFill>
              <a:prstDash val="solid"/>
            </a:ln>
            <a:effectLst/>
          </p:spPr>
        </p:cxnSp>
        <p:cxnSp>
          <p:nvCxnSpPr>
            <p:cNvPr id="17" name="Connecteur droit 16"/>
            <p:cNvCxnSpPr/>
            <p:nvPr/>
          </p:nvCxnSpPr>
          <p:spPr>
            <a:xfrm flipV="1">
              <a:off x="5359181" y="1657981"/>
              <a:ext cx="60076" cy="63276"/>
            </a:xfrm>
            <a:prstGeom prst="line">
              <a:avLst/>
            </a:prstGeom>
            <a:noFill/>
            <a:ln w="38100" cap="flat" cmpd="sng" algn="ctr">
              <a:solidFill>
                <a:sysClr val="windowText" lastClr="000000"/>
              </a:solidFill>
              <a:prstDash val="solid"/>
            </a:ln>
            <a:effectLst/>
          </p:spPr>
        </p:cxnSp>
        <p:cxnSp>
          <p:nvCxnSpPr>
            <p:cNvPr id="18" name="Connecteur droit 17"/>
            <p:cNvCxnSpPr/>
            <p:nvPr/>
          </p:nvCxnSpPr>
          <p:spPr>
            <a:xfrm flipV="1">
              <a:off x="4760765" y="1142344"/>
              <a:ext cx="171406" cy="180536"/>
            </a:xfrm>
            <a:prstGeom prst="line">
              <a:avLst/>
            </a:prstGeom>
            <a:noFill/>
            <a:ln w="38100" cap="flat" cmpd="sng" algn="ctr">
              <a:solidFill>
                <a:sysClr val="windowText" lastClr="000000"/>
              </a:solidFill>
              <a:prstDash val="solid"/>
            </a:ln>
            <a:effectLst/>
          </p:spPr>
        </p:cxnSp>
        <p:sp>
          <p:nvSpPr>
            <p:cNvPr id="19" name="ZoneTexte 18"/>
            <p:cNvSpPr txBox="1"/>
            <p:nvPr/>
          </p:nvSpPr>
          <p:spPr>
            <a:xfrm>
              <a:off x="6006652" y="4106247"/>
              <a:ext cx="1924407" cy="841555"/>
            </a:xfrm>
            <a:prstGeom prst="rect">
              <a:avLst/>
            </a:prstGeom>
            <a:noFill/>
          </p:spPr>
          <p:txBody>
            <a:bodyPr wrap="square" rtlCol="0">
              <a:prstTxWarp prst="textArchDown">
                <a:avLst/>
              </a:prstTxWarp>
              <a:spAutoFit/>
            </a:bodyPr>
            <a:lstStyle/>
            <a:p>
              <a:pPr algn="ctr">
                <a:defRPr/>
              </a:pPr>
              <a:r>
                <a:rPr lang="fr-FR" sz="1050" b="1" kern="0" dirty="0">
                  <a:solidFill>
                    <a:srgbClr val="F79646"/>
                  </a:solidFill>
                  <a:latin typeface="Calibri"/>
                </a:rPr>
                <a:t>Zone de contrôle</a:t>
              </a:r>
            </a:p>
          </p:txBody>
        </p:sp>
        <p:sp>
          <p:nvSpPr>
            <p:cNvPr id="20" name="ZoneTexte 19"/>
            <p:cNvSpPr txBox="1"/>
            <p:nvPr/>
          </p:nvSpPr>
          <p:spPr>
            <a:xfrm>
              <a:off x="5982651" y="5232929"/>
              <a:ext cx="1924407" cy="545426"/>
            </a:xfrm>
            <a:prstGeom prst="rect">
              <a:avLst/>
            </a:prstGeom>
            <a:noFill/>
          </p:spPr>
          <p:txBody>
            <a:bodyPr wrap="square" rtlCol="0">
              <a:prstTxWarp prst="textArchDown">
                <a:avLst/>
              </a:prstTxWarp>
              <a:spAutoFit/>
            </a:bodyPr>
            <a:lstStyle/>
            <a:p>
              <a:pPr algn="ctr">
                <a:defRPr/>
              </a:pPr>
              <a:r>
                <a:rPr lang="fr-FR" sz="1050" b="1" kern="0" dirty="0">
                  <a:solidFill>
                    <a:srgbClr val="00B050"/>
                  </a:solidFill>
                  <a:latin typeface="Calibri"/>
                </a:rPr>
                <a:t>Zone de veille</a:t>
              </a:r>
            </a:p>
          </p:txBody>
        </p:sp>
        <p:sp>
          <p:nvSpPr>
            <p:cNvPr id="21" name="ZoneTexte 20"/>
            <p:cNvSpPr txBox="1"/>
            <p:nvPr/>
          </p:nvSpPr>
          <p:spPr>
            <a:xfrm>
              <a:off x="6296083" y="3161366"/>
              <a:ext cx="1327594" cy="912037"/>
            </a:xfrm>
            <a:prstGeom prst="rect">
              <a:avLst/>
            </a:prstGeom>
            <a:noFill/>
          </p:spPr>
          <p:txBody>
            <a:bodyPr wrap="square" rtlCol="0">
              <a:prstTxWarp prst="textArchDown">
                <a:avLst/>
              </a:prstTxWarp>
              <a:spAutoFit/>
            </a:bodyPr>
            <a:lstStyle/>
            <a:p>
              <a:pPr algn="ctr">
                <a:defRPr/>
              </a:pPr>
              <a:r>
                <a:rPr lang="fr-FR" sz="1050" b="1" kern="0" dirty="0">
                  <a:solidFill>
                    <a:srgbClr val="FF0000"/>
                  </a:solidFill>
                  <a:latin typeface="Calibri"/>
                </a:rPr>
                <a:t>Zone de danger</a:t>
              </a:r>
            </a:p>
          </p:txBody>
        </p:sp>
        <p:sp>
          <p:nvSpPr>
            <p:cNvPr id="22" name="ZoneTexte 21"/>
            <p:cNvSpPr txBox="1"/>
            <p:nvPr/>
          </p:nvSpPr>
          <p:spPr>
            <a:xfrm>
              <a:off x="7016163" y="3018683"/>
              <a:ext cx="842889" cy="478658"/>
            </a:xfrm>
            <a:prstGeom prst="rect">
              <a:avLst/>
            </a:prstGeom>
            <a:noFill/>
          </p:spPr>
          <p:txBody>
            <a:bodyPr wrap="square" rtlCol="0">
              <a:spAutoFit/>
            </a:bodyPr>
            <a:lstStyle/>
            <a:p>
              <a:pPr>
                <a:defRPr/>
              </a:pPr>
              <a:r>
                <a:rPr lang="fr-FR" sz="900" b="1" kern="0" dirty="0">
                  <a:solidFill>
                    <a:srgbClr val="00B0F0"/>
                  </a:solidFill>
                  <a:latin typeface="Calibri"/>
                </a:rPr>
                <a:t>Objet de l'étude</a:t>
              </a:r>
            </a:p>
          </p:txBody>
        </p:sp>
        <p:sp>
          <p:nvSpPr>
            <p:cNvPr id="23" name="ZoneTexte 22"/>
            <p:cNvSpPr txBox="1"/>
            <p:nvPr/>
          </p:nvSpPr>
          <p:spPr>
            <a:xfrm rot="18990338">
              <a:off x="5431885" y="1108485"/>
              <a:ext cx="2097527" cy="299161"/>
            </a:xfrm>
            <a:prstGeom prst="rect">
              <a:avLst/>
            </a:prstGeom>
            <a:noFill/>
          </p:spPr>
          <p:txBody>
            <a:bodyPr wrap="square" rtlCol="0">
              <a:spAutoFit/>
            </a:bodyPr>
            <a:lstStyle/>
            <a:p>
              <a:pPr>
                <a:defRPr/>
              </a:pPr>
              <a:r>
                <a:rPr lang="fr-FR" sz="900" kern="0" dirty="0">
                  <a:solidFill>
                    <a:prstClr val="black"/>
                  </a:solidFill>
                  <a:latin typeface="Calibri"/>
                </a:rPr>
                <a:t>Seuil de contrôle</a:t>
              </a:r>
            </a:p>
          </p:txBody>
        </p:sp>
        <p:sp>
          <p:nvSpPr>
            <p:cNvPr id="24" name="ZoneTexte 23"/>
            <p:cNvSpPr txBox="1"/>
            <p:nvPr/>
          </p:nvSpPr>
          <p:spPr>
            <a:xfrm rot="18990338">
              <a:off x="4917689" y="666797"/>
              <a:ext cx="1623038" cy="299161"/>
            </a:xfrm>
            <a:prstGeom prst="rect">
              <a:avLst/>
            </a:prstGeom>
            <a:noFill/>
          </p:spPr>
          <p:txBody>
            <a:bodyPr wrap="square" rtlCol="0">
              <a:spAutoFit/>
            </a:bodyPr>
            <a:lstStyle/>
            <a:p>
              <a:pPr>
                <a:defRPr/>
              </a:pPr>
              <a:r>
                <a:rPr lang="fr-FR" sz="900" kern="0" dirty="0">
                  <a:solidFill>
                    <a:prstClr val="black"/>
                  </a:solidFill>
                  <a:latin typeface="Calibri"/>
                </a:rPr>
                <a:t>Seuil de veille</a:t>
              </a:r>
            </a:p>
          </p:txBody>
        </p:sp>
        <p:cxnSp>
          <p:nvCxnSpPr>
            <p:cNvPr id="25" name="Connecteur droit 24"/>
            <p:cNvCxnSpPr/>
            <p:nvPr/>
          </p:nvCxnSpPr>
          <p:spPr>
            <a:xfrm flipV="1">
              <a:off x="5071947" y="1372325"/>
              <a:ext cx="60076" cy="63276"/>
            </a:xfrm>
            <a:prstGeom prst="line">
              <a:avLst/>
            </a:prstGeom>
            <a:noFill/>
            <a:ln w="38100" cap="flat" cmpd="sng" algn="ctr">
              <a:solidFill>
                <a:sysClr val="windowText" lastClr="000000"/>
              </a:solidFill>
              <a:prstDash val="solid"/>
            </a:ln>
            <a:effectLst/>
          </p:spPr>
        </p:cxnSp>
        <p:sp>
          <p:nvSpPr>
            <p:cNvPr id="26" name="Ellipse 25"/>
            <p:cNvSpPr/>
            <p:nvPr/>
          </p:nvSpPr>
          <p:spPr>
            <a:xfrm>
              <a:off x="6005647" y="2321666"/>
              <a:ext cx="1885595" cy="1866926"/>
            </a:xfrm>
            <a:prstGeom prst="ellipse">
              <a:avLst/>
            </a:prstGeom>
            <a:noFill/>
            <a:ln w="76200" cap="flat" cmpd="sng" algn="ctr">
              <a:solidFill>
                <a:srgbClr val="FF0000"/>
              </a:solidFill>
              <a:prstDash val="solid"/>
            </a:ln>
            <a:effectLst/>
          </p:spPr>
          <p:txBody>
            <a:bodyPr rtlCol="0" anchor="ctr"/>
            <a:lstStyle/>
            <a:p>
              <a:pPr algn="ctr">
                <a:defRPr/>
              </a:pPr>
              <a:endParaRPr lang="fr-FR" sz="900" kern="0" dirty="0">
                <a:solidFill>
                  <a:prstClr val="white">
                    <a:lumMod val="50000"/>
                  </a:prstClr>
                </a:solidFill>
                <a:latin typeface="Akzidenz-Grotesk Pro Cnd" pitchFamily="50" charset="0"/>
              </a:endParaRPr>
            </a:p>
          </p:txBody>
        </p:sp>
        <p:sp>
          <p:nvSpPr>
            <p:cNvPr id="27" name="ZoneTexte 26"/>
            <p:cNvSpPr txBox="1"/>
            <p:nvPr/>
          </p:nvSpPr>
          <p:spPr>
            <a:xfrm rot="18990338">
              <a:off x="6095452" y="1854099"/>
              <a:ext cx="1659889" cy="299161"/>
            </a:xfrm>
            <a:prstGeom prst="rect">
              <a:avLst/>
            </a:prstGeom>
            <a:noFill/>
          </p:spPr>
          <p:txBody>
            <a:bodyPr wrap="square" rtlCol="0">
              <a:spAutoFit/>
            </a:bodyPr>
            <a:lstStyle/>
            <a:p>
              <a:pPr>
                <a:defRPr/>
              </a:pPr>
              <a:r>
                <a:rPr lang="fr-FR" sz="900" kern="0" dirty="0">
                  <a:solidFill>
                    <a:prstClr val="black"/>
                  </a:solidFill>
                  <a:latin typeface="Calibri"/>
                </a:rPr>
                <a:t>Seuil de danger</a:t>
              </a:r>
            </a:p>
          </p:txBody>
        </p:sp>
        <p:cxnSp>
          <p:nvCxnSpPr>
            <p:cNvPr id="28" name="Connecteur droit 27"/>
            <p:cNvCxnSpPr/>
            <p:nvPr/>
          </p:nvCxnSpPr>
          <p:spPr>
            <a:xfrm flipV="1">
              <a:off x="6278274" y="2550917"/>
              <a:ext cx="60076" cy="63276"/>
            </a:xfrm>
            <a:prstGeom prst="line">
              <a:avLst/>
            </a:prstGeom>
            <a:noFill/>
            <a:ln w="38100" cap="flat" cmpd="sng" algn="ctr">
              <a:solidFill>
                <a:sysClr val="windowText" lastClr="000000"/>
              </a:solidFill>
              <a:prstDash val="solid"/>
            </a:ln>
            <a:effectLst/>
          </p:spPr>
        </p:cxnSp>
        <p:cxnSp>
          <p:nvCxnSpPr>
            <p:cNvPr id="29" name="Connecteur droit avec flèche 28"/>
            <p:cNvCxnSpPr/>
            <p:nvPr/>
          </p:nvCxnSpPr>
          <p:spPr>
            <a:xfrm>
              <a:off x="4486118" y="889867"/>
              <a:ext cx="2455718" cy="2384521"/>
            </a:xfrm>
            <a:prstGeom prst="straightConnector1">
              <a:avLst/>
            </a:prstGeom>
            <a:noFill/>
            <a:ln w="57150" cap="flat" cmpd="sng" algn="ctr">
              <a:solidFill>
                <a:sysClr val="windowText" lastClr="000000"/>
              </a:solidFill>
              <a:prstDash val="solid"/>
              <a:tailEnd type="arrow"/>
            </a:ln>
            <a:effectLst/>
          </p:spPr>
        </p:cxnSp>
        <p:sp>
          <p:nvSpPr>
            <p:cNvPr id="30" name="ZoneTexte 29"/>
            <p:cNvSpPr txBox="1"/>
            <p:nvPr/>
          </p:nvSpPr>
          <p:spPr>
            <a:xfrm rot="2622937">
              <a:off x="4506748" y="2075445"/>
              <a:ext cx="1997836" cy="339049"/>
            </a:xfrm>
            <a:prstGeom prst="rect">
              <a:avLst/>
            </a:prstGeom>
            <a:solidFill>
              <a:sysClr val="window" lastClr="FFFFFF">
                <a:alpha val="70000"/>
              </a:sysClr>
            </a:solidFill>
          </p:spPr>
          <p:txBody>
            <a:bodyPr wrap="none" rtlCol="0">
              <a:spAutoFit/>
            </a:bodyPr>
            <a:lstStyle/>
            <a:p>
              <a:pPr algn="ctr">
                <a:defRPr/>
              </a:pPr>
              <a:r>
                <a:rPr lang="fr-FR" sz="1100" b="1" kern="0" spc="100" dirty="0">
                  <a:solidFill>
                    <a:prstClr val="black"/>
                  </a:solidFill>
                  <a:latin typeface="Calibri"/>
                </a:rPr>
                <a:t>Niveau de menace</a:t>
              </a:r>
            </a:p>
          </p:txBody>
        </p:sp>
      </p:grpSp>
      <p:sp>
        <p:nvSpPr>
          <p:cNvPr id="31" name="Rectangle à coins arrondis 30"/>
          <p:cNvSpPr/>
          <p:nvPr/>
        </p:nvSpPr>
        <p:spPr>
          <a:xfrm>
            <a:off x="1860858" y="4603892"/>
            <a:ext cx="1608645" cy="994716"/>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a:rPr>
              <a:t>Maturité cyber</a:t>
            </a:r>
          </a:p>
          <a:p>
            <a:pPr algn="ctr">
              <a:defRPr/>
            </a:pPr>
            <a:r>
              <a:rPr lang="fr-FR" sz="1050" kern="0" dirty="0">
                <a:solidFill>
                  <a:prstClr val="black"/>
                </a:solidFill>
                <a:latin typeface="Calibri"/>
              </a:rPr>
              <a:t>Quelles sont les </a:t>
            </a:r>
            <a:br>
              <a:rPr lang="fr-FR" sz="1050" kern="0" dirty="0">
                <a:solidFill>
                  <a:prstClr val="black"/>
                </a:solidFill>
                <a:latin typeface="Calibri"/>
              </a:rPr>
            </a:br>
            <a:r>
              <a:rPr lang="fr-FR" sz="1050" kern="0" dirty="0">
                <a:solidFill>
                  <a:prstClr val="black"/>
                </a:solidFill>
                <a:latin typeface="Calibri"/>
              </a:rPr>
              <a:t>capacités</a:t>
            </a:r>
            <a:br>
              <a:rPr lang="fr-FR" sz="1050" kern="0" dirty="0">
                <a:solidFill>
                  <a:prstClr val="black"/>
                </a:solidFill>
                <a:latin typeface="Calibri"/>
              </a:rPr>
            </a:br>
            <a:r>
              <a:rPr lang="fr-FR" sz="1050" kern="0" dirty="0">
                <a:solidFill>
                  <a:prstClr val="black"/>
                </a:solidFill>
                <a:latin typeface="Calibri"/>
              </a:rPr>
              <a:t>de la partie prenante</a:t>
            </a:r>
            <a:br>
              <a:rPr lang="fr-FR" sz="1050" kern="0" dirty="0">
                <a:solidFill>
                  <a:prstClr val="black"/>
                </a:solidFill>
                <a:latin typeface="Calibri"/>
              </a:rPr>
            </a:br>
            <a:r>
              <a:rPr lang="fr-FR" sz="1050" kern="0" dirty="0">
                <a:solidFill>
                  <a:prstClr val="black"/>
                </a:solidFill>
                <a:latin typeface="Calibri"/>
              </a:rPr>
              <a:t>en matière de sécurité ?</a:t>
            </a:r>
          </a:p>
          <a:p>
            <a:pPr algn="ctr">
              <a:defRPr/>
            </a:pPr>
            <a:endParaRPr lang="fr-FR" sz="1400" b="1" kern="0" dirty="0">
              <a:solidFill>
                <a:prstClr val="black"/>
              </a:solidFill>
              <a:latin typeface="Calibri"/>
            </a:endParaRPr>
          </a:p>
        </p:txBody>
      </p:sp>
      <p:sp>
        <p:nvSpPr>
          <p:cNvPr id="32" name="Rectangle à coins arrondis 31"/>
          <p:cNvSpPr/>
          <p:nvPr/>
        </p:nvSpPr>
        <p:spPr>
          <a:xfrm>
            <a:off x="3495520" y="4603893"/>
            <a:ext cx="1624731" cy="994715"/>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a:rPr>
              <a:t>Confiance</a:t>
            </a:r>
          </a:p>
          <a:p>
            <a:pPr algn="ctr">
              <a:defRPr/>
            </a:pPr>
            <a:r>
              <a:rPr lang="fr-FR" sz="1050" kern="0" dirty="0">
                <a:solidFill>
                  <a:prstClr val="black"/>
                </a:solidFill>
                <a:latin typeface="Calibri"/>
              </a:rPr>
              <a:t>Est-ce que les intentions ou les intérêts de la partie prenante peuvent m’être contraires ?</a:t>
            </a:r>
          </a:p>
        </p:txBody>
      </p:sp>
      <p:sp>
        <p:nvSpPr>
          <p:cNvPr id="33" name="Rectangle à coins arrondis 32"/>
          <p:cNvSpPr/>
          <p:nvPr/>
        </p:nvSpPr>
        <p:spPr>
          <a:xfrm>
            <a:off x="1853408" y="4243852"/>
            <a:ext cx="3261217" cy="307419"/>
          </a:xfrm>
          <a:prstGeom prst="roundRect">
            <a:avLst/>
          </a:prstGeom>
          <a:solidFill>
            <a:schemeClr val="tx1"/>
          </a:solidFill>
          <a:ln w="28575" cap="flat" cmpd="sng" algn="ctr">
            <a:noFill/>
            <a:prstDash val="solid"/>
          </a:ln>
          <a:effectLst/>
        </p:spPr>
        <p:txBody>
          <a:bodyPr lIns="91417" tIns="45709" rIns="91417" bIns="45709" rtlCol="0" anchor="ctr"/>
          <a:lstStyle/>
          <a:p>
            <a:pPr algn="ctr">
              <a:defRPr/>
            </a:pPr>
            <a:r>
              <a:rPr lang="fr-FR" sz="1400" b="1" kern="0" dirty="0">
                <a:solidFill>
                  <a:schemeClr val="bg1"/>
                </a:solidFill>
                <a:latin typeface="Calibri"/>
              </a:rPr>
              <a:t>FIABILITE CYBER</a:t>
            </a:r>
          </a:p>
        </p:txBody>
      </p:sp>
      <p:cxnSp>
        <p:nvCxnSpPr>
          <p:cNvPr id="34" name="Connecteur en angle 33"/>
          <p:cNvCxnSpPr>
            <a:stCxn id="31" idx="2"/>
            <a:endCxn id="39" idx="2"/>
          </p:cNvCxnSpPr>
          <p:nvPr/>
        </p:nvCxnSpPr>
        <p:spPr>
          <a:xfrm rot="16200000" flipH="1">
            <a:off x="2981258" y="5282530"/>
            <a:ext cx="121644" cy="753800"/>
          </a:xfrm>
          <a:prstGeom prst="bentConnector2">
            <a:avLst/>
          </a:prstGeom>
          <a:noFill/>
          <a:ln w="9525" cap="flat" cmpd="sng" algn="ctr">
            <a:solidFill>
              <a:srgbClr val="4F81BD">
                <a:shade val="95000"/>
                <a:satMod val="105000"/>
              </a:srgbClr>
            </a:solidFill>
            <a:prstDash val="solid"/>
            <a:tailEnd type="arrow"/>
          </a:ln>
          <a:effectLst/>
        </p:spPr>
      </p:cxnSp>
      <p:cxnSp>
        <p:nvCxnSpPr>
          <p:cNvPr id="35" name="Connecteur en angle 34"/>
          <p:cNvCxnSpPr>
            <a:stCxn id="32" idx="2"/>
            <a:endCxn id="39" idx="6"/>
          </p:cNvCxnSpPr>
          <p:nvPr/>
        </p:nvCxnSpPr>
        <p:spPr>
          <a:xfrm rot="5400000">
            <a:off x="3869647" y="5282013"/>
            <a:ext cx="121645" cy="754835"/>
          </a:xfrm>
          <a:prstGeom prst="bentConnector2">
            <a:avLst/>
          </a:prstGeom>
          <a:noFill/>
          <a:ln w="9525" cap="flat" cmpd="sng" algn="ctr">
            <a:solidFill>
              <a:srgbClr val="4F81BD">
                <a:shade val="95000"/>
                <a:satMod val="105000"/>
              </a:srgbClr>
            </a:solidFill>
            <a:prstDash val="solid"/>
            <a:tailEnd type="arrow"/>
          </a:ln>
          <a:effectLst/>
        </p:spPr>
      </p:cxnSp>
      <p:sp>
        <p:nvSpPr>
          <p:cNvPr id="36" name="Rectangle à coins arrondis 35"/>
          <p:cNvSpPr/>
          <p:nvPr/>
        </p:nvSpPr>
        <p:spPr>
          <a:xfrm>
            <a:off x="1847528" y="2305887"/>
            <a:ext cx="3272722" cy="307419"/>
          </a:xfrm>
          <a:prstGeom prst="roundRect">
            <a:avLst/>
          </a:prstGeom>
          <a:solidFill>
            <a:schemeClr val="tx1"/>
          </a:solidFill>
          <a:ln w="28575" cap="flat" cmpd="sng" algn="ctr">
            <a:noFill/>
            <a:prstDash val="solid"/>
          </a:ln>
          <a:effectLst/>
        </p:spPr>
        <p:txBody>
          <a:bodyPr lIns="91417" tIns="45709" rIns="91417" bIns="45709" rtlCol="0" anchor="ctr"/>
          <a:lstStyle/>
          <a:p>
            <a:pPr algn="ctr">
              <a:defRPr/>
            </a:pPr>
            <a:r>
              <a:rPr lang="fr-FR" sz="1400" b="1" kern="0" dirty="0">
                <a:solidFill>
                  <a:schemeClr val="bg1"/>
                </a:solidFill>
                <a:latin typeface="Calibri"/>
              </a:rPr>
              <a:t>EXPOSITION</a:t>
            </a:r>
          </a:p>
        </p:txBody>
      </p:sp>
      <p:sp>
        <p:nvSpPr>
          <p:cNvPr id="37" name="Rectangle à coins arrondis 36"/>
          <p:cNvSpPr/>
          <p:nvPr/>
        </p:nvSpPr>
        <p:spPr>
          <a:xfrm>
            <a:off x="1847528" y="2664529"/>
            <a:ext cx="1624582" cy="994119"/>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a:rPr>
              <a:t>Dépendance</a:t>
            </a:r>
          </a:p>
          <a:p>
            <a:pPr algn="ctr">
              <a:defRPr/>
            </a:pPr>
            <a:r>
              <a:rPr lang="fr-FR" sz="1050" kern="0" dirty="0">
                <a:solidFill>
                  <a:prstClr val="black"/>
                </a:solidFill>
                <a:latin typeface="Calibri"/>
              </a:rPr>
              <a:t>La relation avec cette partie prenante est-elle vitale pour mon activité ?</a:t>
            </a:r>
          </a:p>
        </p:txBody>
      </p:sp>
      <p:sp>
        <p:nvSpPr>
          <p:cNvPr id="38" name="Rectangle à coins arrondis 37"/>
          <p:cNvSpPr/>
          <p:nvPr/>
        </p:nvSpPr>
        <p:spPr>
          <a:xfrm>
            <a:off x="3495668" y="2664529"/>
            <a:ext cx="1624582" cy="994119"/>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a:rPr>
              <a:t>Pénétration</a:t>
            </a:r>
          </a:p>
          <a:p>
            <a:pPr algn="ctr">
              <a:defRPr/>
            </a:pPr>
            <a:r>
              <a:rPr lang="fr-FR" sz="1050" kern="0" dirty="0">
                <a:solidFill>
                  <a:prstClr val="black"/>
                </a:solidFill>
                <a:latin typeface="Calibri"/>
              </a:rPr>
              <a:t>Dans quelle mesure la partie prenante accède-t-elle à mes ressources internes ?</a:t>
            </a:r>
          </a:p>
        </p:txBody>
      </p:sp>
      <p:sp>
        <p:nvSpPr>
          <p:cNvPr id="39" name="Organigramme : Jonction de sommaire 38"/>
          <p:cNvSpPr/>
          <p:nvPr/>
        </p:nvSpPr>
        <p:spPr>
          <a:xfrm>
            <a:off x="3418980" y="5658374"/>
            <a:ext cx="134070" cy="123757"/>
          </a:xfrm>
          <a:prstGeom prst="flowChartSummingJunction">
            <a:avLst/>
          </a:prstGeom>
          <a:solidFill>
            <a:sysClr val="window" lastClr="FFFFFF"/>
          </a:solidFill>
          <a:ln w="6350" cap="flat" cmpd="sng" algn="ctr">
            <a:solidFill>
              <a:srgbClr val="4F81BD"/>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cxnSp>
        <p:nvCxnSpPr>
          <p:cNvPr id="40" name="Connecteur en angle 39"/>
          <p:cNvCxnSpPr>
            <a:stCxn id="37" idx="2"/>
            <a:endCxn id="42" idx="2"/>
          </p:cNvCxnSpPr>
          <p:nvPr/>
        </p:nvCxnSpPr>
        <p:spPr>
          <a:xfrm rot="16200000" flipH="1">
            <a:off x="2992572" y="3325894"/>
            <a:ext cx="97666" cy="763172"/>
          </a:xfrm>
          <a:prstGeom prst="bentConnector2">
            <a:avLst/>
          </a:prstGeom>
          <a:noFill/>
          <a:ln w="9525" cap="flat" cmpd="sng" algn="ctr">
            <a:solidFill>
              <a:srgbClr val="4F81BD">
                <a:shade val="95000"/>
                <a:satMod val="105000"/>
              </a:srgbClr>
            </a:solidFill>
            <a:prstDash val="solid"/>
            <a:tailEnd type="arrow"/>
          </a:ln>
          <a:effectLst/>
        </p:spPr>
      </p:cxnSp>
      <p:cxnSp>
        <p:nvCxnSpPr>
          <p:cNvPr id="41" name="Connecteur en angle 40"/>
          <p:cNvCxnSpPr>
            <a:stCxn id="38" idx="2"/>
            <a:endCxn id="42" idx="6"/>
          </p:cNvCxnSpPr>
          <p:nvPr/>
        </p:nvCxnSpPr>
        <p:spPr>
          <a:xfrm rot="5400000">
            <a:off x="3883677" y="3332031"/>
            <a:ext cx="97666" cy="750898"/>
          </a:xfrm>
          <a:prstGeom prst="bentConnector2">
            <a:avLst/>
          </a:prstGeom>
          <a:noFill/>
          <a:ln w="9525" cap="flat" cmpd="sng" algn="ctr">
            <a:solidFill>
              <a:srgbClr val="4F81BD">
                <a:shade val="95000"/>
                <a:satMod val="105000"/>
              </a:srgbClr>
            </a:solidFill>
            <a:prstDash val="solid"/>
            <a:tailEnd type="arrow"/>
          </a:ln>
          <a:effectLst/>
        </p:spPr>
      </p:cxnSp>
      <p:sp>
        <p:nvSpPr>
          <p:cNvPr id="42" name="Organigramme : Jonction de sommaire 41"/>
          <p:cNvSpPr/>
          <p:nvPr/>
        </p:nvSpPr>
        <p:spPr>
          <a:xfrm>
            <a:off x="3422991" y="3694435"/>
            <a:ext cx="134070" cy="123757"/>
          </a:xfrm>
          <a:prstGeom prst="flowChartSummingJunction">
            <a:avLst/>
          </a:prstGeom>
          <a:solidFill>
            <a:sysClr val="window" lastClr="FFFFFF"/>
          </a:solidFill>
          <a:ln w="6350" cap="flat" cmpd="sng" algn="ctr">
            <a:solidFill>
              <a:srgbClr val="4F81BD"/>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cxnSp>
        <p:nvCxnSpPr>
          <p:cNvPr id="43" name="Connecteur en angle 42"/>
          <p:cNvCxnSpPr>
            <a:stCxn id="42" idx="4"/>
            <a:endCxn id="45" idx="1"/>
          </p:cNvCxnSpPr>
          <p:nvPr/>
        </p:nvCxnSpPr>
        <p:spPr>
          <a:xfrm rot="16200000" flipH="1">
            <a:off x="4406264" y="2901954"/>
            <a:ext cx="115045" cy="1947519"/>
          </a:xfrm>
          <a:prstGeom prst="bentConnector2">
            <a:avLst/>
          </a:prstGeom>
          <a:noFill/>
          <a:ln w="9525" cap="flat" cmpd="sng" algn="ctr">
            <a:solidFill>
              <a:srgbClr val="4F81BD">
                <a:shade val="95000"/>
                <a:satMod val="105000"/>
              </a:srgbClr>
            </a:solidFill>
            <a:prstDash val="solid"/>
            <a:tailEnd type="arrow"/>
          </a:ln>
          <a:effectLst/>
        </p:spPr>
      </p:cxnSp>
      <p:cxnSp>
        <p:nvCxnSpPr>
          <p:cNvPr id="44" name="Connecteur en angle 43"/>
          <p:cNvCxnSpPr>
            <a:stCxn id="39" idx="4"/>
            <a:endCxn id="45" idx="1"/>
          </p:cNvCxnSpPr>
          <p:nvPr/>
        </p:nvCxnSpPr>
        <p:spPr>
          <a:xfrm rot="5400000" flipH="1" flipV="1">
            <a:off x="3537333" y="3881918"/>
            <a:ext cx="1848894" cy="1951530"/>
          </a:xfrm>
          <a:prstGeom prst="bentConnector4">
            <a:avLst>
              <a:gd name="adj1" fmla="val -12364"/>
              <a:gd name="adj2" fmla="val 92499"/>
            </a:avLst>
          </a:prstGeom>
          <a:noFill/>
          <a:ln w="9525" cap="flat" cmpd="sng" algn="ctr">
            <a:solidFill>
              <a:srgbClr val="4F81BD">
                <a:shade val="95000"/>
                <a:satMod val="105000"/>
              </a:srgbClr>
            </a:solidFill>
            <a:prstDash val="solid"/>
            <a:tailEnd type="arrow"/>
          </a:ln>
          <a:effectLst/>
        </p:spPr>
      </p:cxnSp>
      <p:sp>
        <p:nvSpPr>
          <p:cNvPr id="45" name="Rectangle à coins arrondis 44"/>
          <p:cNvSpPr/>
          <p:nvPr/>
        </p:nvSpPr>
        <p:spPr>
          <a:xfrm>
            <a:off x="5437545" y="3401341"/>
            <a:ext cx="2423102" cy="1063790"/>
          </a:xfrm>
          <a:prstGeom prst="roundRect">
            <a:avLst/>
          </a:prstGeom>
          <a:solidFill>
            <a:srgbClr val="4BACC6"/>
          </a:solidFill>
          <a:ln w="28575" cap="flat" cmpd="sng" algn="ctr">
            <a:noFill/>
            <a:prstDash val="solid"/>
          </a:ln>
          <a:effectLst/>
        </p:spPr>
        <p:txBody>
          <a:bodyPr lIns="91417" tIns="45709" rIns="91417" bIns="45709" rtlCol="0" anchor="ctr"/>
          <a:lstStyle/>
          <a:p>
            <a:pPr algn="ctr">
              <a:defRPr/>
            </a:pPr>
            <a:endParaRPr lang="fr-FR" sz="1600" b="1" kern="0" dirty="0">
              <a:solidFill>
                <a:schemeClr val="bg1"/>
              </a:solidFill>
              <a:latin typeface="Calibri"/>
            </a:endParaRPr>
          </a:p>
        </p:txBody>
      </p:sp>
      <p:sp>
        <p:nvSpPr>
          <p:cNvPr id="46" name="Rectangle 45"/>
          <p:cNvSpPr/>
          <p:nvPr/>
        </p:nvSpPr>
        <p:spPr>
          <a:xfrm>
            <a:off x="5459530" y="3418656"/>
            <a:ext cx="2378548" cy="450050"/>
          </a:xfrm>
          <a:prstGeom prst="rect">
            <a:avLst/>
          </a:prstGeom>
          <a:noFill/>
          <a:ln w="25400" cap="flat" cmpd="sng" algn="ctr">
            <a:noFill/>
            <a:prstDash val="solid"/>
          </a:ln>
          <a:effectLst/>
        </p:spPr>
        <p:txBody>
          <a:bodyPr rtlCol="0" anchor="t" anchorCtr="0"/>
          <a:lstStyle/>
          <a:p>
            <a:pPr algn="ctr">
              <a:defRPr/>
            </a:pPr>
            <a:r>
              <a:rPr lang="fr-FR" sz="1600" b="1" kern="0" dirty="0">
                <a:solidFill>
                  <a:schemeClr val="bg1"/>
                </a:solidFill>
                <a:latin typeface="Calibri"/>
              </a:rPr>
              <a:t>Niveau de menace</a:t>
            </a:r>
          </a:p>
        </p:txBody>
      </p:sp>
      <p:sp>
        <p:nvSpPr>
          <p:cNvPr id="47" name="Rectangle 46"/>
          <p:cNvSpPr/>
          <p:nvPr/>
        </p:nvSpPr>
        <p:spPr>
          <a:xfrm>
            <a:off x="5507673" y="3796324"/>
            <a:ext cx="2286986" cy="257351"/>
          </a:xfrm>
          <a:prstGeom prst="rect">
            <a:avLst/>
          </a:prstGeom>
          <a:noFill/>
          <a:ln w="25400" cap="flat" cmpd="sng" algn="ctr">
            <a:noFill/>
            <a:prstDash val="solid"/>
          </a:ln>
          <a:effectLst/>
        </p:spPr>
        <p:txBody>
          <a:bodyPr rtlCol="0" anchor="t" anchorCtr="0"/>
          <a:lstStyle/>
          <a:p>
            <a:pPr algn="ctr">
              <a:defRPr/>
            </a:pPr>
            <a:r>
              <a:rPr lang="fr-FR" sz="1100" kern="0" dirty="0">
                <a:solidFill>
                  <a:schemeClr val="bg1"/>
                </a:solidFill>
                <a:latin typeface="Calibri"/>
              </a:rPr>
              <a:t>Pénétration x Dépendance</a:t>
            </a:r>
          </a:p>
        </p:txBody>
      </p:sp>
      <p:cxnSp>
        <p:nvCxnSpPr>
          <p:cNvPr id="48" name="Connecteur droit 47"/>
          <p:cNvCxnSpPr/>
          <p:nvPr/>
        </p:nvCxnSpPr>
        <p:spPr>
          <a:xfrm>
            <a:off x="5767771" y="4034520"/>
            <a:ext cx="1762430" cy="0"/>
          </a:xfrm>
          <a:prstGeom prst="line">
            <a:avLst/>
          </a:prstGeom>
          <a:noFill/>
          <a:ln w="9525" cap="flat" cmpd="sng" algn="ctr">
            <a:solidFill>
              <a:schemeClr val="bg1"/>
            </a:solidFill>
            <a:prstDash val="solid"/>
          </a:ln>
          <a:effectLst/>
        </p:spPr>
      </p:cxnSp>
      <p:sp>
        <p:nvSpPr>
          <p:cNvPr id="49" name="Rectangle 48"/>
          <p:cNvSpPr/>
          <p:nvPr/>
        </p:nvSpPr>
        <p:spPr>
          <a:xfrm>
            <a:off x="5462217" y="4032226"/>
            <a:ext cx="2343385" cy="311393"/>
          </a:xfrm>
          <a:prstGeom prst="rect">
            <a:avLst/>
          </a:prstGeom>
          <a:noFill/>
          <a:ln w="25400" cap="flat" cmpd="sng" algn="ctr">
            <a:noFill/>
            <a:prstDash val="solid"/>
          </a:ln>
          <a:effectLst/>
        </p:spPr>
        <p:txBody>
          <a:bodyPr rtlCol="0" anchor="t" anchorCtr="0"/>
          <a:lstStyle/>
          <a:p>
            <a:pPr algn="ctr">
              <a:defRPr/>
            </a:pPr>
            <a:r>
              <a:rPr lang="fr-FR" sz="1100" kern="0" dirty="0">
                <a:solidFill>
                  <a:schemeClr val="bg1"/>
                </a:solidFill>
                <a:latin typeface="Calibri"/>
              </a:rPr>
              <a:t>Maturité cyber x Confiance</a:t>
            </a:r>
          </a:p>
        </p:txBody>
      </p:sp>
      <p:sp>
        <p:nvSpPr>
          <p:cNvPr id="50" name="ZoneTexte 49"/>
          <p:cNvSpPr txBox="1"/>
          <p:nvPr/>
        </p:nvSpPr>
        <p:spPr>
          <a:xfrm>
            <a:off x="1888984" y="1772817"/>
            <a:ext cx="5381313" cy="307777"/>
          </a:xfrm>
          <a:prstGeom prst="rect">
            <a:avLst/>
          </a:prstGeom>
          <a:noFill/>
        </p:spPr>
        <p:txBody>
          <a:bodyPr wrap="square" rtlCol="0">
            <a:spAutoFit/>
          </a:bodyPr>
          <a:lstStyle/>
          <a:p>
            <a:r>
              <a:rPr lang="fr-FR" sz="1400" dirty="0">
                <a:latin typeface="Calibri"/>
              </a:rPr>
              <a:t>Pour chaque partie prenante, évaluer 4 critères :</a:t>
            </a:r>
          </a:p>
        </p:txBody>
      </p:sp>
      <p:sp>
        <p:nvSpPr>
          <p:cNvPr id="51" name="Losange 50"/>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grpSp>
        <p:nvGrpSpPr>
          <p:cNvPr id="52" name="Groupe 51"/>
          <p:cNvGrpSpPr/>
          <p:nvPr/>
        </p:nvGrpSpPr>
        <p:grpSpPr>
          <a:xfrm>
            <a:off x="10650482" y="23386"/>
            <a:ext cx="1541518" cy="510554"/>
            <a:chOff x="7494978" y="88560"/>
            <a:chExt cx="1541518" cy="510554"/>
          </a:xfrm>
        </p:grpSpPr>
        <p:sp>
          <p:nvSpPr>
            <p:cNvPr id="53" name="Rectangle 52"/>
            <p:cNvSpPr/>
            <p:nvPr/>
          </p:nvSpPr>
          <p:spPr>
            <a:xfrm>
              <a:off x="7494978" y="88560"/>
              <a:ext cx="1541518" cy="510554"/>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n°5</a:t>
              </a:r>
            </a:p>
          </p:txBody>
        </p:sp>
        <p:pic>
          <p:nvPicPr>
            <p:cNvPr id="54"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Espace réservé du pied de page 54"/>
          <p:cNvSpPr>
            <a:spLocks noGrp="1"/>
          </p:cNvSpPr>
          <p:nvPr>
            <p:ph type="ftr" sz="quarter" idx="11"/>
          </p:nvPr>
        </p:nvSpPr>
        <p:spPr/>
        <p:txBody>
          <a:bodyPr/>
          <a:lstStyle/>
          <a:p>
            <a:r>
              <a:rPr lang="fr-FR"/>
              <a:t>Formation EBIOS Risk Manager – Version du 08/04/2020</a:t>
            </a:r>
            <a:endParaRPr lang="fr-FR" dirty="0"/>
          </a:p>
        </p:txBody>
      </p:sp>
      <p:sp>
        <p:nvSpPr>
          <p:cNvPr id="56" name="Espace réservé du numéro de diapositive 55"/>
          <p:cNvSpPr>
            <a:spLocks noGrp="1"/>
          </p:cNvSpPr>
          <p:nvPr>
            <p:ph type="sldNum" sz="quarter" idx="10"/>
          </p:nvPr>
        </p:nvSpPr>
        <p:spPr/>
        <p:txBody>
          <a:bodyPr/>
          <a:lstStyle/>
          <a:p>
            <a:fld id="{38A82121-814A-4DE6-903B-1CF589281CB8}" type="slidenum">
              <a:rPr lang="fr-FR" smtClean="0"/>
              <a:pPr/>
              <a:t>103</a:t>
            </a:fld>
            <a:endParaRPr lang="fr-FR"/>
          </a:p>
        </p:txBody>
      </p:sp>
    </p:spTree>
    <p:extLst>
      <p:ext uri="{BB962C8B-B14F-4D97-AF65-F5344CB8AC3E}">
        <p14:creationId xmlns:p14="http://schemas.microsoft.com/office/powerpoint/2010/main" val="32574333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Pour vous aider</a:t>
            </a:r>
            <a:br>
              <a:rPr lang="fr-FR" dirty="0"/>
            </a:br>
            <a:r>
              <a:rPr lang="fr-FR" b="0" dirty="0"/>
              <a:t>Critères de cotation de la menace proposés</a:t>
            </a:r>
          </a:p>
        </p:txBody>
      </p:sp>
      <p:graphicFrame>
        <p:nvGraphicFramePr>
          <p:cNvPr id="29" name="Tableau 28"/>
          <p:cNvGraphicFramePr>
            <a:graphicFrameLocks noGrp="1"/>
          </p:cNvGraphicFramePr>
          <p:nvPr>
            <p:extLst>
              <p:ext uri="{D42A27DB-BD31-4B8C-83A1-F6EECF244321}">
                <p14:modId xmlns:p14="http://schemas.microsoft.com/office/powerpoint/2010/main" val="2932036159"/>
              </p:ext>
            </p:extLst>
          </p:nvPr>
        </p:nvGraphicFramePr>
        <p:xfrm>
          <a:off x="1658800" y="1413596"/>
          <a:ext cx="8876346" cy="4990338"/>
        </p:xfrm>
        <a:graphic>
          <a:graphicData uri="http://schemas.openxmlformats.org/drawingml/2006/table">
            <a:tbl>
              <a:tblPr firstRow="1" bandRow="1"/>
              <a:tblGrid>
                <a:gridCol w="551994">
                  <a:extLst>
                    <a:ext uri="{9D8B030D-6E8A-4147-A177-3AD203B41FA5}">
                      <a16:colId xmlns:a16="http://schemas.microsoft.com/office/drawing/2014/main" val="20000"/>
                    </a:ext>
                  </a:extLst>
                </a:gridCol>
                <a:gridCol w="1436934">
                  <a:extLst>
                    <a:ext uri="{9D8B030D-6E8A-4147-A177-3AD203B41FA5}">
                      <a16:colId xmlns:a16="http://schemas.microsoft.com/office/drawing/2014/main" val="20001"/>
                    </a:ext>
                  </a:extLst>
                </a:gridCol>
                <a:gridCol w="2691592">
                  <a:extLst>
                    <a:ext uri="{9D8B030D-6E8A-4147-A177-3AD203B41FA5}">
                      <a16:colId xmlns:a16="http://schemas.microsoft.com/office/drawing/2014/main" val="20002"/>
                    </a:ext>
                  </a:extLst>
                </a:gridCol>
                <a:gridCol w="2637000">
                  <a:extLst>
                    <a:ext uri="{9D8B030D-6E8A-4147-A177-3AD203B41FA5}">
                      <a16:colId xmlns:a16="http://schemas.microsoft.com/office/drawing/2014/main" val="20003"/>
                    </a:ext>
                  </a:extLst>
                </a:gridCol>
                <a:gridCol w="1558826">
                  <a:extLst>
                    <a:ext uri="{9D8B030D-6E8A-4147-A177-3AD203B41FA5}">
                      <a16:colId xmlns:a16="http://schemas.microsoft.com/office/drawing/2014/main" val="20004"/>
                    </a:ext>
                  </a:extLst>
                </a:gridCol>
              </a:tblGrid>
              <a:tr h="220063">
                <a:tc>
                  <a:txBody>
                    <a:bodyPr/>
                    <a:lstStyle/>
                    <a:p>
                      <a:pPr algn="ctr"/>
                      <a:endParaRPr lang="fr-FR"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DÉPENDANCE</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PÉNÉTRATION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MATURITÉ CYBER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CONFIANCE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880251">
                <a:tc>
                  <a:txBody>
                    <a:bodyPr/>
                    <a:lstStyle/>
                    <a:p>
                      <a:pPr algn="ctr"/>
                      <a:r>
                        <a:rPr lang="fr-FR" sz="1200" b="1" dirty="0">
                          <a:solidFill>
                            <a:schemeClr val="tx2"/>
                          </a:solidFill>
                          <a:latin typeface="Calibri" panose="020F0502020204030204" pitchFamily="34" charset="0"/>
                        </a:rPr>
                        <a:t>1</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Pas</a:t>
                      </a:r>
                      <a:r>
                        <a:rPr lang="fr-FR" sz="1100" baseline="0" dirty="0">
                          <a:latin typeface="Calibri" panose="020F0502020204030204" pitchFamily="34" charset="0"/>
                        </a:rPr>
                        <a:t> de lien avec le SI de la partie prenante pour réaliser la mission</a:t>
                      </a:r>
                      <a:endParaRPr lang="fr-FR" sz="1100" dirty="0">
                        <a:latin typeface="Calibri" panose="020F0502020204030204" pitchFamily="34" charset="0"/>
                      </a:endParaRP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lnSpc>
                          <a:spcPct val="115000"/>
                        </a:lnSpc>
                        <a:spcAft>
                          <a:spcPts val="0"/>
                        </a:spcAft>
                      </a:pPr>
                      <a:r>
                        <a:rPr lang="fr-FR" sz="1100" kern="1200" dirty="0">
                          <a:solidFill>
                            <a:schemeClr val="dk1"/>
                          </a:solidFill>
                          <a:latin typeface="Calibri" panose="020F0502020204030204" pitchFamily="34" charset="0"/>
                          <a:ea typeface="+mn-ea"/>
                          <a:cs typeface="+mn-cs"/>
                        </a:rPr>
                        <a:t>Pas d’accès au système d’information de</a:t>
                      </a:r>
                      <a:r>
                        <a:rPr lang="fr-FR" sz="1100" kern="1200" baseline="0" dirty="0">
                          <a:solidFill>
                            <a:schemeClr val="dk1"/>
                          </a:solidFill>
                          <a:latin typeface="Calibri" panose="020F0502020204030204" pitchFamily="34" charset="0"/>
                          <a:ea typeface="+mn-ea"/>
                          <a:cs typeface="+mn-cs"/>
                        </a:rPr>
                        <a:t> la SGTIN</a:t>
                      </a:r>
                      <a:r>
                        <a:rPr lang="fr-FR" sz="1100" kern="1200" dirty="0">
                          <a:solidFill>
                            <a:schemeClr val="dk1"/>
                          </a:solidFill>
                          <a:latin typeface="Calibri" panose="020F0502020204030204" pitchFamily="34" charset="0"/>
                          <a:ea typeface="+mn-ea"/>
                          <a:cs typeface="+mn-cs"/>
                        </a:rPr>
                        <a:t> ni aux TIN.</a:t>
                      </a: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71450" indent="-171450">
                        <a:buFont typeface="Arial" panose="020B0604020202020204" pitchFamily="34" charset="0"/>
                        <a:buChar char="•"/>
                      </a:pPr>
                      <a:r>
                        <a:rPr lang="fr-FR" sz="1100" dirty="0">
                          <a:latin typeface="Calibri" panose="020F0502020204030204" pitchFamily="34" charset="0"/>
                        </a:rPr>
                        <a:t>Pas</a:t>
                      </a:r>
                      <a:r>
                        <a:rPr lang="fr-FR" sz="1100" baseline="0" dirty="0">
                          <a:latin typeface="Calibri" panose="020F0502020204030204" pitchFamily="34" charset="0"/>
                        </a:rPr>
                        <a:t> d’information sur le niveau de maturité</a:t>
                      </a:r>
                      <a:endParaRPr lang="fr-FR" sz="1100" dirty="0">
                        <a:latin typeface="Calibri" panose="020F0502020204030204" pitchFamily="34" charset="0"/>
                      </a:endParaRPr>
                    </a:p>
                    <a:p>
                      <a:pPr marL="171450" indent="-171450">
                        <a:buFont typeface="Arial" panose="020B0604020202020204" pitchFamily="34" charset="0"/>
                        <a:buChar char="•"/>
                      </a:pPr>
                      <a:r>
                        <a:rPr lang="fr-FR" sz="1100" b="1" u="none" baseline="0" dirty="0">
                          <a:latin typeface="Calibri" panose="020F0502020204030204" pitchFamily="34" charset="0"/>
                        </a:rPr>
                        <a:t>OU</a:t>
                      </a:r>
                      <a:r>
                        <a:rPr lang="fr-FR" sz="1100" baseline="0" dirty="0">
                          <a:latin typeface="Calibri" panose="020F0502020204030204" pitchFamily="34" charset="0"/>
                        </a:rPr>
                        <a:t> d</a:t>
                      </a:r>
                      <a:r>
                        <a:rPr lang="fr-FR" sz="1100" dirty="0">
                          <a:latin typeface="Calibri" panose="020F0502020204030204" pitchFamily="34" charset="0"/>
                        </a:rPr>
                        <a:t>es règles d’hygiène sont appliquées</a:t>
                      </a:r>
                      <a:r>
                        <a:rPr lang="fr-FR" sz="1100" baseline="0" dirty="0">
                          <a:latin typeface="Calibri" panose="020F0502020204030204" pitchFamily="34" charset="0"/>
                        </a:rPr>
                        <a:t> ponctuellement et non formalisées. La capacité de réaction sur incident est incertaine.</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intentions de la partie prenante ne sont pas connues.</a:t>
                      </a:r>
                    </a:p>
                  </a:txBody>
                  <a:tcPr marL="36000" marR="360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745768">
                <a:tc>
                  <a:txBody>
                    <a:bodyPr/>
                    <a:lstStyle/>
                    <a:p>
                      <a:pPr algn="ctr"/>
                      <a:r>
                        <a:rPr lang="fr-FR" sz="1200" b="1" dirty="0">
                          <a:solidFill>
                            <a:schemeClr val="tx2"/>
                          </a:solidFill>
                          <a:latin typeface="Calibri" panose="020F0502020204030204" pitchFamily="34" charset="0"/>
                        </a:rPr>
                        <a:t>2</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Lien avec le SI de la partie prenante utile à la réalisation de la mission</a:t>
                      </a: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lnSpc>
                          <a:spcPct val="115000"/>
                        </a:lnSpc>
                        <a:spcAft>
                          <a:spcPts val="0"/>
                        </a:spcAft>
                      </a:pPr>
                      <a:r>
                        <a:rPr lang="fr-FR" sz="1100" kern="1200" dirty="0">
                          <a:solidFill>
                            <a:schemeClr val="dk1"/>
                          </a:solidFill>
                          <a:latin typeface="Calibri" panose="020F0502020204030204" pitchFamily="34" charset="0"/>
                          <a:ea typeface="+mn-ea"/>
                          <a:cs typeface="+mn-cs"/>
                        </a:rPr>
                        <a:t>Accès  à</a:t>
                      </a:r>
                      <a:r>
                        <a:rPr lang="fr-FR" sz="1100" kern="1200" baseline="0" dirty="0">
                          <a:solidFill>
                            <a:schemeClr val="dk1"/>
                          </a:solidFill>
                          <a:latin typeface="Calibri" panose="020F0502020204030204" pitchFamily="34" charset="0"/>
                          <a:ea typeface="+mn-ea"/>
                          <a:cs typeface="+mn-cs"/>
                        </a:rPr>
                        <a:t> des postes de travail de la SGTIN en mode utilisateur </a:t>
                      </a:r>
                      <a:r>
                        <a:rPr lang="fr-FR" sz="1100" kern="1200" dirty="0">
                          <a:solidFill>
                            <a:schemeClr val="dk1"/>
                          </a:solidFill>
                          <a:latin typeface="Calibri" panose="020F0502020204030204" pitchFamily="34" charset="0"/>
                          <a:ea typeface="+mn-ea"/>
                          <a:cs typeface="+mn-cs"/>
                        </a:rPr>
                        <a:t>ou accès physique aux bureaux de la SGTIN</a:t>
                      </a: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règles d’hygiène et la réglementation sont prises en compte, sans intégration dans une politique globale. </a:t>
                      </a:r>
                    </a:p>
                    <a:p>
                      <a:r>
                        <a:rPr lang="fr-FR" sz="1100" dirty="0">
                          <a:latin typeface="Calibri" panose="020F0502020204030204" pitchFamily="34" charset="0"/>
                        </a:rPr>
                        <a:t>La sécurité numérique est assurée selon un mode réactif.</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intentions de la partie prenante sont considérées</a:t>
                      </a:r>
                      <a:r>
                        <a:rPr lang="fr-FR" sz="1100" baseline="0" dirty="0">
                          <a:latin typeface="Calibri" panose="020F0502020204030204" pitchFamily="34" charset="0"/>
                        </a:rPr>
                        <a:t> comme neutres.</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155941">
                <a:tc>
                  <a:txBody>
                    <a:bodyPr/>
                    <a:lstStyle/>
                    <a:p>
                      <a:pPr algn="ctr"/>
                      <a:r>
                        <a:rPr lang="fr-FR" sz="1200" b="1" dirty="0">
                          <a:solidFill>
                            <a:schemeClr val="tx2"/>
                          </a:solidFill>
                          <a:latin typeface="Calibri" panose="020F0502020204030204" pitchFamily="34" charset="0"/>
                        </a:rPr>
                        <a:t>3</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Lien</a:t>
                      </a:r>
                      <a:r>
                        <a:rPr lang="fr-FR" sz="1100" baseline="0" dirty="0">
                          <a:latin typeface="Calibri" panose="020F0502020204030204" pitchFamily="34" charset="0"/>
                        </a:rPr>
                        <a:t> avec le SI de la partie prenante indispensable mais non exclusif (possible substitution)</a:t>
                      </a:r>
                      <a:endParaRPr lang="fr-FR" sz="1100" dirty="0">
                        <a:latin typeface="Calibri" panose="020F0502020204030204" pitchFamily="34" charset="0"/>
                      </a:endParaRP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71450" indent="-171450" algn="l" defTabSz="914400" rtl="0" eaLnBrk="1" latinLnBrk="0" hangingPunct="1">
                        <a:lnSpc>
                          <a:spcPct val="115000"/>
                        </a:lnSpc>
                        <a:spcAft>
                          <a:spcPts val="0"/>
                        </a:spcAft>
                        <a:buFont typeface="Arial" panose="020B0604020202020204" pitchFamily="34" charset="0"/>
                        <a:buChar char="•"/>
                      </a:pPr>
                      <a:r>
                        <a:rPr lang="fr-FR" sz="1100" kern="1200" dirty="0">
                          <a:solidFill>
                            <a:schemeClr val="dk1"/>
                          </a:solidFill>
                          <a:latin typeface="Calibri" panose="020F0502020204030204" pitchFamily="34" charset="0"/>
                          <a:ea typeface="+mn-ea"/>
                          <a:cs typeface="+mn-cs"/>
                        </a:rPr>
                        <a:t>Accès avec privilèges de type administrateur à des serveurs  « métier » (serveur de fichiers, bases de données, serveur web, serveur d’application, etc.)</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fr-FR" sz="1100" b="1" kern="1200" baseline="0" dirty="0">
                          <a:solidFill>
                            <a:schemeClr val="dk1"/>
                          </a:solidFill>
                          <a:latin typeface="Calibri" panose="020F0502020204030204" pitchFamily="34" charset="0"/>
                          <a:ea typeface="+mn-ea"/>
                          <a:cs typeface="+mn-cs"/>
                        </a:rPr>
                        <a:t>OU</a:t>
                      </a:r>
                      <a:r>
                        <a:rPr lang="fr-FR" sz="1100" kern="1200" baseline="0" dirty="0">
                          <a:solidFill>
                            <a:schemeClr val="dk1"/>
                          </a:solidFill>
                          <a:latin typeface="Calibri" panose="020F0502020204030204" pitchFamily="34" charset="0"/>
                          <a:ea typeface="+mn-ea"/>
                          <a:cs typeface="+mn-cs"/>
                        </a:rPr>
                        <a:t> accès aux TIN</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fr-FR" sz="1100" b="1" kern="1200" baseline="0" dirty="0">
                          <a:solidFill>
                            <a:schemeClr val="dk1"/>
                          </a:solidFill>
                          <a:latin typeface="Calibri" panose="020F0502020204030204" pitchFamily="34" charset="0"/>
                          <a:ea typeface="+mn-ea"/>
                          <a:cs typeface="+mn-cs"/>
                        </a:rPr>
                        <a:t>OU</a:t>
                      </a:r>
                      <a:r>
                        <a:rPr lang="fr-FR" sz="1100" kern="1200" baseline="0" dirty="0">
                          <a:solidFill>
                            <a:schemeClr val="dk1"/>
                          </a:solidFill>
                          <a:latin typeface="Calibri" panose="020F0502020204030204" pitchFamily="34" charset="0"/>
                          <a:ea typeface="+mn-ea"/>
                          <a:cs typeface="+mn-cs"/>
                        </a:rPr>
                        <a:t> accès étendu au SI ponctuellement à des fins d’audit et de contrôle</a:t>
                      </a: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Une politique globale est appliquée en matière de sécurité numérique. Celle-ci est assurée selon un mode réactif, avec une recherche de centralisation et d’anticipation sur certains risques.</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intentions de la partie prenante</a:t>
                      </a:r>
                      <a:r>
                        <a:rPr lang="fr-FR" sz="1100" baseline="0" dirty="0">
                          <a:latin typeface="Calibri" panose="020F0502020204030204" pitchFamily="34" charset="0"/>
                        </a:rPr>
                        <a:t> sont connues et probablement positives.</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1006366">
                <a:tc>
                  <a:txBody>
                    <a:bodyPr/>
                    <a:lstStyle/>
                    <a:p>
                      <a:pPr algn="ctr"/>
                      <a:r>
                        <a:rPr lang="fr-FR" sz="1200" b="1" dirty="0">
                          <a:solidFill>
                            <a:schemeClr val="tx2"/>
                          </a:solidFill>
                          <a:latin typeface="Calibri" panose="020F0502020204030204" pitchFamily="34" charset="0"/>
                        </a:rPr>
                        <a:t>4</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Lien</a:t>
                      </a:r>
                      <a:r>
                        <a:rPr lang="fr-FR" sz="1100" baseline="0" dirty="0">
                          <a:latin typeface="Calibri" panose="020F0502020204030204" pitchFamily="34" charset="0"/>
                        </a:rPr>
                        <a:t> avec le SI de la partie prenante </a:t>
                      </a:r>
                      <a:r>
                        <a:rPr lang="fr-FR" sz="1100" dirty="0">
                          <a:latin typeface="Calibri" panose="020F0502020204030204" pitchFamily="34" charset="0"/>
                        </a:rPr>
                        <a:t>indispensable et unique (pas de substitution</a:t>
                      </a:r>
                      <a:r>
                        <a:rPr lang="fr-FR" sz="1100" baseline="0" dirty="0">
                          <a:latin typeface="Calibri" panose="020F0502020204030204" pitchFamily="34" charset="0"/>
                        </a:rPr>
                        <a:t> </a:t>
                      </a:r>
                      <a:r>
                        <a:rPr lang="fr-FR" sz="1100" dirty="0">
                          <a:latin typeface="Calibri" panose="020F0502020204030204" pitchFamily="34" charset="0"/>
                        </a:rPr>
                        <a:t>possible)</a:t>
                      </a: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71450" indent="-171450" algn="l" defTabSz="914400" rtl="0" eaLnBrk="1" latinLnBrk="0" hangingPunct="1">
                        <a:lnSpc>
                          <a:spcPct val="115000"/>
                        </a:lnSpc>
                        <a:spcAft>
                          <a:spcPts val="0"/>
                        </a:spcAft>
                        <a:buFont typeface="Arial" panose="020B0604020202020204" pitchFamily="34" charset="0"/>
                        <a:buChar char="•"/>
                      </a:pPr>
                      <a:r>
                        <a:rPr lang="fr-FR" sz="1100" kern="1200" dirty="0">
                          <a:solidFill>
                            <a:schemeClr val="dk1"/>
                          </a:solidFill>
                          <a:latin typeface="Calibri" panose="020F0502020204030204" pitchFamily="34" charset="0"/>
                          <a:ea typeface="+mn-ea"/>
                          <a:cs typeface="+mn-cs"/>
                        </a:rPr>
                        <a:t>Accès avec privilèges de type administrateur à des équipements d’infrastructure (annuaires d’entreprise, DNS, baies de stockage, etc.) </a:t>
                      </a:r>
                    </a:p>
                    <a:p>
                      <a:pPr marL="171450" indent="-171450" algn="l" defTabSz="914400" rtl="0" eaLnBrk="1" latinLnBrk="0" hangingPunct="1">
                        <a:lnSpc>
                          <a:spcPct val="115000"/>
                        </a:lnSpc>
                        <a:spcAft>
                          <a:spcPts val="0"/>
                        </a:spcAft>
                        <a:buFont typeface="Arial" panose="020B0604020202020204" pitchFamily="34" charset="0"/>
                        <a:buChar char="•"/>
                      </a:pPr>
                      <a:r>
                        <a:rPr lang="fr-FR" sz="1100" b="1" kern="1200" dirty="0">
                          <a:solidFill>
                            <a:schemeClr val="dk1"/>
                          </a:solidFill>
                          <a:latin typeface="Calibri" panose="020F0502020204030204" pitchFamily="34" charset="0"/>
                          <a:ea typeface="+mn-ea"/>
                          <a:cs typeface="+mn-cs"/>
                        </a:rPr>
                        <a:t>OU</a:t>
                      </a:r>
                      <a:r>
                        <a:rPr lang="fr-FR" sz="1100" kern="1200" dirty="0">
                          <a:solidFill>
                            <a:schemeClr val="dk1"/>
                          </a:solidFill>
                          <a:latin typeface="Calibri" panose="020F0502020204030204" pitchFamily="34" charset="0"/>
                          <a:ea typeface="+mn-ea"/>
                          <a:cs typeface="+mn-cs"/>
                        </a:rPr>
                        <a:t> accès physique aux salles serveurs où sont stockées</a:t>
                      </a:r>
                      <a:r>
                        <a:rPr lang="fr-FR" sz="1100" kern="1200" baseline="0" dirty="0">
                          <a:solidFill>
                            <a:schemeClr val="dk1"/>
                          </a:solidFill>
                          <a:latin typeface="Calibri" panose="020F0502020204030204" pitchFamily="34" charset="0"/>
                          <a:ea typeface="+mn-ea"/>
                          <a:cs typeface="+mn-cs"/>
                        </a:rPr>
                        <a:t> les informations des citoyens</a:t>
                      </a:r>
                      <a:endParaRPr lang="fr-FR" sz="1100" kern="1200" dirty="0">
                        <a:solidFill>
                          <a:schemeClr val="dk1"/>
                        </a:solidFill>
                        <a:latin typeface="Calibri" panose="020F0502020204030204" pitchFamily="34" charset="0"/>
                        <a:ea typeface="+mn-ea"/>
                        <a:cs typeface="+mn-cs"/>
                      </a:endParaRP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La partie prenante met en œuvre une politique de management du risque. La politique est intégrée et prend pleinement en compte une dimension proactive.</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a:t>
                      </a:r>
                      <a:r>
                        <a:rPr lang="fr-FR" sz="1100" baseline="0" dirty="0">
                          <a:latin typeface="Calibri" panose="020F0502020204030204" pitchFamily="34" charset="0"/>
                        </a:rPr>
                        <a:t> intentions de la partie prenante sont parfaitement connues et pleinement compatibles avec celles de l’organisation étudiée.</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bl>
          </a:graphicData>
        </a:graphic>
      </p:graphicFrame>
      <p:sp>
        <p:nvSpPr>
          <p:cNvPr id="31" name="Losange 30"/>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9" name="Espace réservé du pied de page 8"/>
          <p:cNvSpPr>
            <a:spLocks noGrp="1"/>
          </p:cNvSpPr>
          <p:nvPr>
            <p:ph type="ftr" sz="quarter" idx="11"/>
          </p:nvPr>
        </p:nvSpPr>
        <p:spPr/>
        <p:txBody>
          <a:bodyPr/>
          <a:lstStyle/>
          <a:p>
            <a:r>
              <a:rPr lang="fr-FR"/>
              <a:t>Formation EBIOS Risk Manager – Version du 08/04/2020</a:t>
            </a:r>
            <a:endParaRPr lang="fr-FR" dirty="0"/>
          </a:p>
        </p:txBody>
      </p:sp>
      <p:sp>
        <p:nvSpPr>
          <p:cNvPr id="10" name="Espace réservé du numéro de diapositive 9"/>
          <p:cNvSpPr>
            <a:spLocks noGrp="1"/>
          </p:cNvSpPr>
          <p:nvPr>
            <p:ph type="sldNum" sz="quarter" idx="10"/>
          </p:nvPr>
        </p:nvSpPr>
        <p:spPr/>
        <p:txBody>
          <a:bodyPr/>
          <a:lstStyle/>
          <a:p>
            <a:fld id="{38A82121-814A-4DE6-903B-1CF589281CB8}" type="slidenum">
              <a:rPr lang="fr-FR" smtClean="0"/>
              <a:pPr/>
              <a:t>104</a:t>
            </a:fld>
            <a:endParaRPr lang="fr-FR"/>
          </a:p>
        </p:txBody>
      </p:sp>
    </p:spTree>
    <p:extLst>
      <p:ext uri="{BB962C8B-B14F-4D97-AF65-F5344CB8AC3E}">
        <p14:creationId xmlns:p14="http://schemas.microsoft.com/office/powerpoint/2010/main" val="4475748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Étude de cas</a:t>
            </a:r>
            <a:br>
              <a:rPr lang="fr-FR" dirty="0"/>
            </a:br>
            <a:r>
              <a:rPr lang="fr-FR" b="0" dirty="0"/>
              <a:t>Estimez la dangerosité (niveau de menace) des parties prenantes</a:t>
            </a:r>
          </a:p>
        </p:txBody>
      </p:sp>
      <p:graphicFrame>
        <p:nvGraphicFramePr>
          <p:cNvPr id="31" name="Tableau 30"/>
          <p:cNvGraphicFramePr>
            <a:graphicFrameLocks noGrp="1"/>
          </p:cNvGraphicFramePr>
          <p:nvPr>
            <p:extLst>
              <p:ext uri="{D42A27DB-BD31-4B8C-83A1-F6EECF244321}">
                <p14:modId xmlns:p14="http://schemas.microsoft.com/office/powerpoint/2010/main" val="1274290386"/>
              </p:ext>
            </p:extLst>
          </p:nvPr>
        </p:nvGraphicFramePr>
        <p:xfrm>
          <a:off x="1711048" y="1924908"/>
          <a:ext cx="8768648" cy="3160277"/>
        </p:xfrm>
        <a:graphic>
          <a:graphicData uri="http://schemas.openxmlformats.org/drawingml/2006/table">
            <a:tbl>
              <a:tblPr firstRow="1" bandRow="1"/>
              <a:tblGrid>
                <a:gridCol w="920754">
                  <a:extLst>
                    <a:ext uri="{9D8B030D-6E8A-4147-A177-3AD203B41FA5}">
                      <a16:colId xmlns:a16="http://schemas.microsoft.com/office/drawing/2014/main" val="20000"/>
                    </a:ext>
                  </a:extLst>
                </a:gridCol>
                <a:gridCol w="2071697">
                  <a:extLst>
                    <a:ext uri="{9D8B030D-6E8A-4147-A177-3AD203B41FA5}">
                      <a16:colId xmlns:a16="http://schemas.microsoft.com/office/drawing/2014/main" val="20001"/>
                    </a:ext>
                  </a:extLst>
                </a:gridCol>
                <a:gridCol w="1227674">
                  <a:extLst>
                    <a:ext uri="{9D8B030D-6E8A-4147-A177-3AD203B41FA5}">
                      <a16:colId xmlns:a16="http://schemas.microsoft.com/office/drawing/2014/main" val="20002"/>
                    </a:ext>
                  </a:extLst>
                </a:gridCol>
                <a:gridCol w="1227674">
                  <a:extLst>
                    <a:ext uri="{9D8B030D-6E8A-4147-A177-3AD203B41FA5}">
                      <a16:colId xmlns:a16="http://schemas.microsoft.com/office/drawing/2014/main" val="20003"/>
                    </a:ext>
                  </a:extLst>
                </a:gridCol>
                <a:gridCol w="1227674">
                  <a:extLst>
                    <a:ext uri="{9D8B030D-6E8A-4147-A177-3AD203B41FA5}">
                      <a16:colId xmlns:a16="http://schemas.microsoft.com/office/drawing/2014/main" val="20004"/>
                    </a:ext>
                  </a:extLst>
                </a:gridCol>
                <a:gridCol w="1227674">
                  <a:extLst>
                    <a:ext uri="{9D8B030D-6E8A-4147-A177-3AD203B41FA5}">
                      <a16:colId xmlns:a16="http://schemas.microsoft.com/office/drawing/2014/main" val="20005"/>
                    </a:ext>
                  </a:extLst>
                </a:gridCol>
                <a:gridCol w="865501">
                  <a:extLst>
                    <a:ext uri="{9D8B030D-6E8A-4147-A177-3AD203B41FA5}">
                      <a16:colId xmlns:a16="http://schemas.microsoft.com/office/drawing/2014/main" val="20006"/>
                    </a:ext>
                  </a:extLst>
                </a:gridCol>
              </a:tblGrid>
              <a:tr h="51954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CATÉGORIE</a:t>
                      </a:r>
                    </a:p>
                  </a:txBody>
                  <a:tcPr marT="36000" marB="36000" anchor="ctr">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NOM</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DÉPENDANCE</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PÉNÉTRATION</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MATURITÉ CYBER</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CONFIANCE</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NIVEAU DE</a:t>
                      </a:r>
                      <a:r>
                        <a:rPr lang="fr-FR" sz="1100" baseline="0" dirty="0">
                          <a:latin typeface="Calibri" panose="020F0502020204030204" pitchFamily="34" charset="0"/>
                        </a:rPr>
                        <a:t> MENACE</a:t>
                      </a:r>
                      <a:endParaRPr lang="fr-FR" sz="1100" dirty="0">
                        <a:latin typeface="Calibri" panose="020F0502020204030204" pitchFamily="34" charset="0"/>
                      </a:endParaRPr>
                    </a:p>
                  </a:txBody>
                  <a:tcPr marT="36000" marB="36000" anchor="ctr">
                    <a:lnL w="12700" cmpd="sng">
                      <a:solidFill>
                        <a:sysClr val="window" lastClr="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9646">
                        <a:lumMod val="75000"/>
                      </a:srgbClr>
                    </a:solidFill>
                  </a:tcPr>
                </a:tc>
                <a:extLst>
                  <a:ext uri="{0D108BD9-81ED-4DB2-BD59-A6C34878D82A}">
                    <a16:rowId xmlns:a16="http://schemas.microsoft.com/office/drawing/2014/main" val="10000"/>
                  </a:ext>
                </a:extLst>
              </a:tr>
              <a:tr h="4401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Utilisateur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Citoyen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40122">
                <a:tc>
                  <a:txBody>
                    <a:bodyPr/>
                    <a:lstStyle/>
                    <a:p>
                      <a:r>
                        <a:rPr lang="fr-FR" sz="1200" dirty="0">
                          <a:solidFill>
                            <a:schemeClr val="tx2"/>
                          </a:solidFill>
                          <a:latin typeface="Calibri" panose="020F0502020204030204" pitchFamily="34" charset="0"/>
                        </a:rPr>
                        <a:t>Partenaire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Mairie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40122">
                <a:tc>
                  <a:txBody>
                    <a:bodyPr/>
                    <a:lstStyle/>
                    <a:p>
                      <a:r>
                        <a:rPr lang="fr-FR" sz="1200" dirty="0">
                          <a:solidFill>
                            <a:schemeClr val="tx2"/>
                          </a:solidFill>
                          <a:latin typeface="Calibri" panose="020F0502020204030204" pitchFamily="34" charset="0"/>
                        </a:rPr>
                        <a:t>Partenaire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Autorité Nationale de Gestion des Titres (ANGT)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401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Société d’administration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Hébergeur (</a:t>
                      </a:r>
                      <a:r>
                        <a:rPr lang="fr-FR" sz="1200" dirty="0" err="1">
                          <a:solidFill>
                            <a:schemeClr val="tx2"/>
                          </a:solidFill>
                          <a:latin typeface="Calibri" panose="020F0502020204030204" pitchFamily="34" charset="0"/>
                        </a:rPr>
                        <a:t>Héberweb</a:t>
                      </a:r>
                      <a:r>
                        <a:rPr lang="fr-FR" sz="1200" dirty="0">
                          <a:solidFill>
                            <a:schemeClr val="tx2"/>
                          </a:solidFill>
                          <a:latin typeface="Calibri" panose="020F0502020204030204" pitchFamily="34" charset="0"/>
                        </a:rPr>
                        <a: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Société d’acheminement</a:t>
                      </a:r>
                      <a:r>
                        <a:rPr lang="fr-FR" sz="1200" baseline="0" dirty="0">
                          <a:solidFill>
                            <a:schemeClr val="tx2"/>
                          </a:solidFill>
                          <a:latin typeface="Calibri" panose="020F0502020204030204" pitchFamily="34" charset="0"/>
                        </a:rPr>
                        <a:t> des TIN</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32" name="Losange 31"/>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pic>
        <p:nvPicPr>
          <p:cNvPr id="7"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0007" y="29204"/>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p:cNvGrpSpPr/>
          <p:nvPr/>
        </p:nvGrpSpPr>
        <p:grpSpPr>
          <a:xfrm>
            <a:off x="10570598" y="7685"/>
            <a:ext cx="1008112" cy="504000"/>
            <a:chOff x="7020272" y="95114"/>
            <a:chExt cx="1008112" cy="504000"/>
          </a:xfrm>
        </p:grpSpPr>
        <p:sp>
          <p:nvSpPr>
            <p:cNvPr id="12" name="Rectangle 11"/>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8.7</a:t>
              </a:r>
            </a:p>
          </p:txBody>
        </p:sp>
        <p:pic>
          <p:nvPicPr>
            <p:cNvPr id="1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0" name="Espace réservé du pied de page 9"/>
          <p:cNvSpPr>
            <a:spLocks noGrp="1"/>
          </p:cNvSpPr>
          <p:nvPr>
            <p:ph type="ftr" sz="quarter" idx="11"/>
          </p:nvPr>
        </p:nvSpPr>
        <p:spPr/>
        <p:txBody>
          <a:bodyPr/>
          <a:lstStyle/>
          <a:p>
            <a:r>
              <a:rPr lang="fr-FR"/>
              <a:t>Formation EBIOS Risk Manager – Version du 08/04/2020</a:t>
            </a:r>
            <a:endParaRPr lang="fr-FR" dirty="0"/>
          </a:p>
        </p:txBody>
      </p:sp>
      <p:sp>
        <p:nvSpPr>
          <p:cNvPr id="14" name="Espace réservé du numéro de diapositive 13"/>
          <p:cNvSpPr>
            <a:spLocks noGrp="1"/>
          </p:cNvSpPr>
          <p:nvPr>
            <p:ph type="sldNum" sz="quarter" idx="10"/>
          </p:nvPr>
        </p:nvSpPr>
        <p:spPr/>
        <p:txBody>
          <a:bodyPr/>
          <a:lstStyle/>
          <a:p>
            <a:fld id="{38A82121-814A-4DE6-903B-1CF589281CB8}" type="slidenum">
              <a:rPr lang="fr-FR" smtClean="0"/>
              <a:pPr/>
              <a:t>105</a:t>
            </a:fld>
            <a:endParaRPr lang="fr-FR"/>
          </a:p>
        </p:txBody>
      </p:sp>
    </p:spTree>
    <p:extLst>
      <p:ext uri="{BB962C8B-B14F-4D97-AF65-F5344CB8AC3E}">
        <p14:creationId xmlns:p14="http://schemas.microsoft.com/office/powerpoint/2010/main" val="22911264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1981200" y="476672"/>
            <a:ext cx="8229600" cy="792088"/>
          </a:xfrm>
        </p:spPr>
        <p:txBody>
          <a:bodyPr>
            <a:noAutofit/>
          </a:bodyPr>
          <a:lstStyle/>
          <a:p>
            <a:r>
              <a:rPr lang="fr-FR" dirty="0"/>
              <a:t>Étude de cas</a:t>
            </a:r>
            <a:br>
              <a:rPr lang="fr-FR" dirty="0"/>
            </a:br>
            <a:r>
              <a:rPr lang="fr-FR" b="0" dirty="0"/>
              <a:t>Construire la cartographie de menace numérique</a:t>
            </a:r>
          </a:p>
        </p:txBody>
      </p:sp>
      <p:sp>
        <p:nvSpPr>
          <p:cNvPr id="9" name="Losange 8"/>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cxnSp>
        <p:nvCxnSpPr>
          <p:cNvPr id="86" name="Connecteur droit 85"/>
          <p:cNvCxnSpPr/>
          <p:nvPr/>
        </p:nvCxnSpPr>
        <p:spPr>
          <a:xfrm>
            <a:off x="6218831" y="1484784"/>
            <a:ext cx="0" cy="4968552"/>
          </a:xfrm>
          <a:prstGeom prst="line">
            <a:avLst/>
          </a:prstGeom>
          <a:noFill/>
          <a:ln w="9525" cap="flat" cmpd="sng" algn="ctr">
            <a:solidFill>
              <a:sysClr val="window" lastClr="FFFFFF">
                <a:lumMod val="65000"/>
              </a:sysClr>
            </a:solidFill>
            <a:prstDash val="solid"/>
          </a:ln>
          <a:effectLst/>
        </p:spPr>
      </p:cxnSp>
      <p:sp>
        <p:nvSpPr>
          <p:cNvPr id="87" name="Ellipse 86"/>
          <p:cNvSpPr/>
          <p:nvPr/>
        </p:nvSpPr>
        <p:spPr>
          <a:xfrm>
            <a:off x="4290793" y="1976800"/>
            <a:ext cx="3856074" cy="3856073"/>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kern="0">
              <a:solidFill>
                <a:prstClr val="black"/>
              </a:solidFill>
              <a:latin typeface="Calibri"/>
            </a:endParaRPr>
          </a:p>
        </p:txBody>
      </p:sp>
      <p:cxnSp>
        <p:nvCxnSpPr>
          <p:cNvPr id="88" name="Connecteur droit 87"/>
          <p:cNvCxnSpPr/>
          <p:nvPr/>
        </p:nvCxnSpPr>
        <p:spPr>
          <a:xfrm>
            <a:off x="3697711" y="3896310"/>
            <a:ext cx="5031874" cy="0"/>
          </a:xfrm>
          <a:prstGeom prst="line">
            <a:avLst/>
          </a:prstGeom>
          <a:noFill/>
          <a:ln w="9525" cap="flat" cmpd="sng" algn="ctr">
            <a:solidFill>
              <a:sysClr val="window" lastClr="FFFFFF">
                <a:lumMod val="65000"/>
              </a:sysClr>
            </a:solidFill>
            <a:prstDash val="solid"/>
          </a:ln>
          <a:effectLst/>
        </p:spPr>
      </p:cxnSp>
      <p:sp>
        <p:nvSpPr>
          <p:cNvPr id="89" name="Ellipse 88"/>
          <p:cNvSpPr/>
          <p:nvPr/>
        </p:nvSpPr>
        <p:spPr>
          <a:xfrm>
            <a:off x="5374450" y="3057113"/>
            <a:ext cx="1678396" cy="1678396"/>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b="1" kern="0" dirty="0">
              <a:solidFill>
                <a:prstClr val="black"/>
              </a:solidFill>
              <a:latin typeface="Calibri"/>
            </a:endParaRPr>
          </a:p>
        </p:txBody>
      </p:sp>
      <p:sp>
        <p:nvSpPr>
          <p:cNvPr id="90" name="Ellipse 89"/>
          <p:cNvSpPr/>
          <p:nvPr/>
        </p:nvSpPr>
        <p:spPr>
          <a:xfrm>
            <a:off x="5707794" y="3398804"/>
            <a:ext cx="1011706" cy="1011706"/>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kern="0">
              <a:solidFill>
                <a:prstClr val="black"/>
              </a:solidFill>
              <a:latin typeface="Calibri"/>
            </a:endParaRPr>
          </a:p>
        </p:txBody>
      </p:sp>
      <p:sp>
        <p:nvSpPr>
          <p:cNvPr id="91" name="Ellipse 90"/>
          <p:cNvSpPr/>
          <p:nvPr/>
        </p:nvSpPr>
        <p:spPr>
          <a:xfrm>
            <a:off x="4674670" y="2369965"/>
            <a:ext cx="3088320" cy="3088319"/>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kern="0">
              <a:solidFill>
                <a:prstClr val="black"/>
              </a:solidFill>
              <a:latin typeface="Calibri"/>
            </a:endParaRPr>
          </a:p>
        </p:txBody>
      </p:sp>
      <p:sp>
        <p:nvSpPr>
          <p:cNvPr id="171" name="Rectangle 170"/>
          <p:cNvSpPr/>
          <p:nvPr/>
        </p:nvSpPr>
        <p:spPr>
          <a:xfrm>
            <a:off x="4217753" y="1769183"/>
            <a:ext cx="874953" cy="393165"/>
          </a:xfrm>
          <a:prstGeom prst="rect">
            <a:avLst/>
          </a:prstGeom>
          <a:noFill/>
          <a:ln w="25400" cap="flat" cmpd="sng" algn="ctr">
            <a:noFill/>
            <a:prstDash val="solid"/>
          </a:ln>
          <a:effectLst/>
        </p:spPr>
        <p:txBody>
          <a:bodyPr rtlCol="0" anchor="t" anchorCtr="0"/>
          <a:lstStyle/>
          <a:p>
            <a:pPr algn="ctr">
              <a:defRPr/>
            </a:pPr>
            <a:r>
              <a:rPr lang="fr-FR" sz="1400" b="1" kern="0" dirty="0">
                <a:solidFill>
                  <a:srgbClr val="4BACC6">
                    <a:lumMod val="75000"/>
                  </a:srgbClr>
                </a:solidFill>
                <a:latin typeface="Calibri"/>
              </a:rPr>
              <a:t>Clients</a:t>
            </a:r>
          </a:p>
        </p:txBody>
      </p:sp>
      <p:sp>
        <p:nvSpPr>
          <p:cNvPr id="173" name="Rectangle 172"/>
          <p:cNvSpPr/>
          <p:nvPr/>
        </p:nvSpPr>
        <p:spPr>
          <a:xfrm>
            <a:off x="7242117" y="1781008"/>
            <a:ext cx="1089266" cy="393165"/>
          </a:xfrm>
          <a:prstGeom prst="rect">
            <a:avLst/>
          </a:prstGeom>
          <a:noFill/>
          <a:ln w="25400" cap="flat" cmpd="sng" algn="ctr">
            <a:noFill/>
            <a:prstDash val="solid"/>
          </a:ln>
          <a:effectLst/>
        </p:spPr>
        <p:txBody>
          <a:bodyPr rtlCol="0" anchor="t" anchorCtr="0"/>
          <a:lstStyle/>
          <a:p>
            <a:pPr algn="ctr">
              <a:defRPr/>
            </a:pPr>
            <a:r>
              <a:rPr lang="fr-FR" sz="1400" b="1" kern="0" dirty="0">
                <a:solidFill>
                  <a:srgbClr val="C0504D">
                    <a:lumMod val="75000"/>
                  </a:srgbClr>
                </a:solidFill>
                <a:latin typeface="Calibri"/>
              </a:rPr>
              <a:t>Partenaires</a:t>
            </a:r>
          </a:p>
        </p:txBody>
      </p:sp>
      <p:sp>
        <p:nvSpPr>
          <p:cNvPr id="174" name="Ellipse 173"/>
          <p:cNvSpPr/>
          <p:nvPr/>
        </p:nvSpPr>
        <p:spPr>
          <a:xfrm>
            <a:off x="3903260" y="1636992"/>
            <a:ext cx="4619653" cy="4600321"/>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kern="0">
              <a:solidFill>
                <a:prstClr val="black"/>
              </a:solidFill>
              <a:latin typeface="Calibri"/>
            </a:endParaRPr>
          </a:p>
        </p:txBody>
      </p:sp>
      <p:cxnSp>
        <p:nvCxnSpPr>
          <p:cNvPr id="181" name="Connecteur droit avec flèche 180"/>
          <p:cNvCxnSpPr/>
          <p:nvPr/>
        </p:nvCxnSpPr>
        <p:spPr>
          <a:xfrm flipH="1" flipV="1">
            <a:off x="6398555" y="4076105"/>
            <a:ext cx="1951815" cy="1413599"/>
          </a:xfrm>
          <a:prstGeom prst="straightConnector1">
            <a:avLst/>
          </a:prstGeom>
          <a:noFill/>
          <a:ln w="19050" cap="flat" cmpd="sng" algn="ctr">
            <a:solidFill>
              <a:sysClr val="windowText" lastClr="000000"/>
            </a:solidFill>
            <a:prstDash val="solid"/>
            <a:tailEnd type="arrow"/>
          </a:ln>
          <a:effectLst/>
        </p:spPr>
      </p:cxnSp>
      <p:sp>
        <p:nvSpPr>
          <p:cNvPr id="182" name="ZoneTexte 181"/>
          <p:cNvSpPr txBox="1"/>
          <p:nvPr/>
        </p:nvSpPr>
        <p:spPr>
          <a:xfrm rot="2134154">
            <a:off x="6560633" y="4829018"/>
            <a:ext cx="1598002" cy="307777"/>
          </a:xfrm>
          <a:prstGeom prst="rect">
            <a:avLst/>
          </a:prstGeom>
          <a:noFill/>
        </p:spPr>
        <p:txBody>
          <a:bodyPr wrap="none" rtlCol="0">
            <a:spAutoFit/>
          </a:bodyPr>
          <a:lstStyle/>
          <a:p>
            <a:pPr>
              <a:defRPr/>
            </a:pPr>
            <a:r>
              <a:rPr lang="fr-FR" sz="1400" b="1" kern="0" dirty="0">
                <a:solidFill>
                  <a:prstClr val="black"/>
                </a:solidFill>
                <a:latin typeface="Calibri"/>
              </a:rPr>
              <a:t>MENACE ASSOCIEE</a:t>
            </a:r>
          </a:p>
        </p:txBody>
      </p:sp>
      <p:sp>
        <p:nvSpPr>
          <p:cNvPr id="193" name="ZoneTexte 192"/>
          <p:cNvSpPr txBox="1"/>
          <p:nvPr/>
        </p:nvSpPr>
        <p:spPr>
          <a:xfrm>
            <a:off x="2063552" y="2570775"/>
            <a:ext cx="1739122" cy="276999"/>
          </a:xfrm>
          <a:prstGeom prst="rect">
            <a:avLst/>
          </a:prstGeom>
          <a:noFill/>
        </p:spPr>
        <p:txBody>
          <a:bodyPr wrap="square" rtlCol="0">
            <a:spAutoFit/>
          </a:bodyPr>
          <a:lstStyle/>
          <a:p>
            <a:pPr>
              <a:defRPr/>
            </a:pPr>
            <a:r>
              <a:rPr lang="fr-FR" sz="1200" kern="0" dirty="0">
                <a:solidFill>
                  <a:prstClr val="black"/>
                </a:solidFill>
                <a:latin typeface="Calibri"/>
              </a:rPr>
              <a:t>CITOYEN</a:t>
            </a:r>
          </a:p>
        </p:txBody>
      </p:sp>
      <p:sp>
        <p:nvSpPr>
          <p:cNvPr id="196" name="ZoneTexte 195"/>
          <p:cNvSpPr txBox="1"/>
          <p:nvPr/>
        </p:nvSpPr>
        <p:spPr>
          <a:xfrm>
            <a:off x="8854308" y="2101747"/>
            <a:ext cx="641522" cy="276999"/>
          </a:xfrm>
          <a:prstGeom prst="rect">
            <a:avLst/>
          </a:prstGeom>
          <a:noFill/>
        </p:spPr>
        <p:txBody>
          <a:bodyPr wrap="none" rtlCol="0">
            <a:spAutoFit/>
          </a:bodyPr>
          <a:lstStyle/>
          <a:p>
            <a:pPr>
              <a:defRPr/>
            </a:pPr>
            <a:r>
              <a:rPr lang="fr-FR" sz="1200" kern="0" dirty="0">
                <a:solidFill>
                  <a:prstClr val="black"/>
                </a:solidFill>
                <a:latin typeface="Calibri"/>
              </a:rPr>
              <a:t>MAIRIE</a:t>
            </a:r>
          </a:p>
        </p:txBody>
      </p:sp>
      <p:sp>
        <p:nvSpPr>
          <p:cNvPr id="200" name="Ellipse 199"/>
          <p:cNvSpPr/>
          <p:nvPr/>
        </p:nvSpPr>
        <p:spPr>
          <a:xfrm>
            <a:off x="6066702" y="3762567"/>
            <a:ext cx="292670" cy="292670"/>
          </a:xfrm>
          <a:prstGeom prst="ellipse">
            <a:avLst/>
          </a:prstGeom>
          <a:solidFill>
            <a:srgbClr val="00B0F0"/>
          </a:solidFill>
          <a:ln w="25400" cap="flat" cmpd="sng" algn="ctr">
            <a:solidFill>
              <a:srgbClr val="00B0F0"/>
            </a:solidFill>
            <a:prstDash val="solid"/>
          </a:ln>
          <a:effectLst/>
        </p:spPr>
        <p:txBody>
          <a:bodyPr rtlCol="0" anchor="ctr"/>
          <a:lstStyle/>
          <a:p>
            <a:pPr algn="ctr">
              <a:defRPr/>
            </a:pPr>
            <a:endParaRPr lang="fr-FR" sz="1200" kern="0" dirty="0">
              <a:solidFill>
                <a:prstClr val="white">
                  <a:lumMod val="50000"/>
                </a:prstClr>
              </a:solidFill>
              <a:latin typeface="Akzidenz-Grotesk Pro Cnd" pitchFamily="50" charset="0"/>
            </a:endParaRPr>
          </a:p>
        </p:txBody>
      </p:sp>
      <p:sp>
        <p:nvSpPr>
          <p:cNvPr id="201" name="ZoneTexte 200"/>
          <p:cNvSpPr txBox="1"/>
          <p:nvPr/>
        </p:nvSpPr>
        <p:spPr>
          <a:xfrm>
            <a:off x="6384033" y="3860640"/>
            <a:ext cx="1234310" cy="307777"/>
          </a:xfrm>
          <a:prstGeom prst="rect">
            <a:avLst/>
          </a:prstGeom>
          <a:noFill/>
        </p:spPr>
        <p:txBody>
          <a:bodyPr wrap="square" rtlCol="0">
            <a:spAutoFit/>
          </a:bodyPr>
          <a:lstStyle/>
          <a:p>
            <a:pPr>
              <a:defRPr/>
            </a:pPr>
            <a:r>
              <a:rPr lang="fr-FR" sz="1400" b="1" kern="0" spc="-50" dirty="0">
                <a:solidFill>
                  <a:srgbClr val="00B0F0"/>
                </a:solidFill>
                <a:latin typeface="Calibri"/>
              </a:rPr>
              <a:t>SGTIN</a:t>
            </a:r>
          </a:p>
        </p:txBody>
      </p:sp>
      <p:sp>
        <p:nvSpPr>
          <p:cNvPr id="202" name="Ellipse 201"/>
          <p:cNvSpPr/>
          <p:nvPr/>
        </p:nvSpPr>
        <p:spPr>
          <a:xfrm>
            <a:off x="5045108" y="2709274"/>
            <a:ext cx="2385550" cy="2385550"/>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kern="0">
              <a:solidFill>
                <a:prstClr val="black"/>
              </a:solidFill>
              <a:latin typeface="Calibri"/>
            </a:endParaRPr>
          </a:p>
        </p:txBody>
      </p:sp>
      <p:sp>
        <p:nvSpPr>
          <p:cNvPr id="203" name="Rectangle à coins arrondis 202"/>
          <p:cNvSpPr/>
          <p:nvPr/>
        </p:nvSpPr>
        <p:spPr>
          <a:xfrm>
            <a:off x="4075960" y="3951104"/>
            <a:ext cx="2080636" cy="2080636"/>
          </a:xfrm>
          <a:prstGeom prst="roundRect">
            <a:avLst/>
          </a:prstGeom>
          <a:noFill/>
          <a:ln w="28575" cap="flat" cmpd="sng" algn="ctr">
            <a:solidFill>
              <a:srgbClr val="1F497D">
                <a:lumMod val="75000"/>
              </a:srgbClr>
            </a:solidFill>
            <a:prstDash val="sysDash"/>
          </a:ln>
          <a:effectLst/>
        </p:spPr>
        <p:txBody>
          <a:bodyPr rtlCol="0" anchor="ctr"/>
          <a:lstStyle/>
          <a:p>
            <a:pPr algn="ctr">
              <a:defRPr/>
            </a:pPr>
            <a:endParaRPr lang="fr-FR" sz="1400" kern="0">
              <a:solidFill>
                <a:prstClr val="white"/>
              </a:solidFill>
              <a:latin typeface="Calibri"/>
            </a:endParaRPr>
          </a:p>
        </p:txBody>
      </p:sp>
      <p:sp>
        <p:nvSpPr>
          <p:cNvPr id="204" name="Rectangle à coins arrondis 203"/>
          <p:cNvSpPr/>
          <p:nvPr/>
        </p:nvSpPr>
        <p:spPr>
          <a:xfrm>
            <a:off x="6290353" y="1775678"/>
            <a:ext cx="2080636" cy="2080636"/>
          </a:xfrm>
          <a:prstGeom prst="roundRect">
            <a:avLst/>
          </a:prstGeom>
          <a:noFill/>
          <a:ln w="28575" cap="flat" cmpd="sng" algn="ctr">
            <a:solidFill>
              <a:srgbClr val="C0504D">
                <a:lumMod val="75000"/>
              </a:srgbClr>
            </a:solidFill>
            <a:prstDash val="sysDash"/>
          </a:ln>
          <a:effectLst/>
        </p:spPr>
        <p:txBody>
          <a:bodyPr rtlCol="0" anchor="ctr"/>
          <a:lstStyle/>
          <a:p>
            <a:pPr algn="ctr">
              <a:defRPr/>
            </a:pPr>
            <a:endParaRPr lang="fr-FR" sz="1400" kern="0">
              <a:solidFill>
                <a:prstClr val="white"/>
              </a:solidFill>
              <a:latin typeface="Calibri"/>
            </a:endParaRPr>
          </a:p>
        </p:txBody>
      </p:sp>
      <p:sp>
        <p:nvSpPr>
          <p:cNvPr id="205" name="Rectangle à coins arrondis 204"/>
          <p:cNvSpPr/>
          <p:nvPr/>
        </p:nvSpPr>
        <p:spPr>
          <a:xfrm>
            <a:off x="4075960" y="1766408"/>
            <a:ext cx="2080636" cy="2080636"/>
          </a:xfrm>
          <a:prstGeom prst="roundRect">
            <a:avLst/>
          </a:prstGeom>
          <a:noFill/>
          <a:ln w="28575" cap="flat" cmpd="sng" algn="ctr">
            <a:solidFill>
              <a:srgbClr val="4BACC6">
                <a:lumMod val="75000"/>
              </a:srgbClr>
            </a:solidFill>
            <a:prstDash val="sysDash"/>
          </a:ln>
          <a:effectLst/>
        </p:spPr>
        <p:txBody>
          <a:bodyPr rtlCol="0" anchor="ctr"/>
          <a:lstStyle/>
          <a:p>
            <a:pPr algn="ctr">
              <a:defRPr/>
            </a:pPr>
            <a:endParaRPr lang="fr-FR" sz="1400" kern="0">
              <a:solidFill>
                <a:prstClr val="white"/>
              </a:solidFill>
              <a:latin typeface="Calibri"/>
            </a:endParaRPr>
          </a:p>
        </p:txBody>
      </p:sp>
      <p:sp>
        <p:nvSpPr>
          <p:cNvPr id="172" name="Rectangle 171"/>
          <p:cNvSpPr/>
          <p:nvPr/>
        </p:nvSpPr>
        <p:spPr>
          <a:xfrm>
            <a:off x="4129072" y="5708323"/>
            <a:ext cx="1164751" cy="393165"/>
          </a:xfrm>
          <a:prstGeom prst="rect">
            <a:avLst/>
          </a:prstGeom>
          <a:noFill/>
          <a:ln w="25400" cap="flat" cmpd="sng" algn="ctr">
            <a:noFill/>
            <a:prstDash val="solid"/>
          </a:ln>
          <a:effectLst/>
        </p:spPr>
        <p:txBody>
          <a:bodyPr rtlCol="0" anchor="t" anchorCtr="0"/>
          <a:lstStyle/>
          <a:p>
            <a:pPr algn="ctr">
              <a:defRPr/>
            </a:pPr>
            <a:r>
              <a:rPr lang="fr-FR" sz="1400" b="1" kern="0" dirty="0">
                <a:solidFill>
                  <a:srgbClr val="1F497D">
                    <a:lumMod val="75000"/>
                  </a:srgbClr>
                </a:solidFill>
                <a:latin typeface="Calibri"/>
              </a:rPr>
              <a:t>Prestataires</a:t>
            </a:r>
          </a:p>
        </p:txBody>
      </p:sp>
      <p:pic>
        <p:nvPicPr>
          <p:cNvPr id="40"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3416" y="44624"/>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p:cNvSpPr txBox="1"/>
          <p:nvPr/>
        </p:nvSpPr>
        <p:spPr>
          <a:xfrm>
            <a:off x="8904313" y="2918614"/>
            <a:ext cx="546945" cy="276999"/>
          </a:xfrm>
          <a:prstGeom prst="rect">
            <a:avLst/>
          </a:prstGeom>
          <a:noFill/>
        </p:spPr>
        <p:txBody>
          <a:bodyPr wrap="none" rtlCol="0">
            <a:spAutoFit/>
          </a:bodyPr>
          <a:lstStyle/>
          <a:p>
            <a:pPr>
              <a:defRPr/>
            </a:pPr>
            <a:r>
              <a:rPr lang="fr-FR" sz="1200" kern="0" dirty="0">
                <a:solidFill>
                  <a:prstClr val="black"/>
                </a:solidFill>
                <a:latin typeface="Calibri"/>
              </a:rPr>
              <a:t>ANGT</a:t>
            </a:r>
          </a:p>
        </p:txBody>
      </p:sp>
      <p:sp>
        <p:nvSpPr>
          <p:cNvPr id="30" name="ZoneTexte 29"/>
          <p:cNvSpPr txBox="1"/>
          <p:nvPr/>
        </p:nvSpPr>
        <p:spPr>
          <a:xfrm>
            <a:off x="1703513" y="4150376"/>
            <a:ext cx="1440160" cy="646331"/>
          </a:xfrm>
          <a:prstGeom prst="rect">
            <a:avLst/>
          </a:prstGeom>
          <a:noFill/>
        </p:spPr>
        <p:txBody>
          <a:bodyPr wrap="square" rtlCol="0">
            <a:spAutoFit/>
          </a:bodyPr>
          <a:lstStyle/>
          <a:p>
            <a:pPr>
              <a:defRPr/>
            </a:pPr>
            <a:r>
              <a:rPr lang="fr-FR" sz="1200" kern="0" dirty="0">
                <a:solidFill>
                  <a:prstClr val="black"/>
                </a:solidFill>
                <a:latin typeface="Calibri"/>
              </a:rPr>
              <a:t>SOCIETE D’ACHEMINEMENT</a:t>
            </a:r>
          </a:p>
          <a:p>
            <a:pPr>
              <a:defRPr/>
            </a:pPr>
            <a:r>
              <a:rPr lang="fr-FR" sz="1200" kern="0" dirty="0">
                <a:solidFill>
                  <a:prstClr val="black"/>
                </a:solidFill>
                <a:latin typeface="Calibri"/>
              </a:rPr>
              <a:t>DES TIN</a:t>
            </a:r>
          </a:p>
        </p:txBody>
      </p:sp>
      <p:sp>
        <p:nvSpPr>
          <p:cNvPr id="31" name="ZoneTexte 30"/>
          <p:cNvSpPr txBox="1"/>
          <p:nvPr/>
        </p:nvSpPr>
        <p:spPr>
          <a:xfrm>
            <a:off x="1703513" y="5487616"/>
            <a:ext cx="1440160" cy="461665"/>
          </a:xfrm>
          <a:prstGeom prst="rect">
            <a:avLst/>
          </a:prstGeom>
          <a:noFill/>
        </p:spPr>
        <p:txBody>
          <a:bodyPr wrap="square" rtlCol="0">
            <a:spAutoFit/>
          </a:bodyPr>
          <a:lstStyle/>
          <a:p>
            <a:pPr>
              <a:defRPr/>
            </a:pPr>
            <a:r>
              <a:rPr lang="fr-FR" sz="1200" kern="0" dirty="0">
                <a:solidFill>
                  <a:prstClr val="black"/>
                </a:solidFill>
                <a:latin typeface="Calibri"/>
              </a:rPr>
              <a:t>SOCIETE D’ADMINISTRATION</a:t>
            </a:r>
          </a:p>
        </p:txBody>
      </p:sp>
      <p:sp>
        <p:nvSpPr>
          <p:cNvPr id="32" name="ZoneTexte 31"/>
          <p:cNvSpPr txBox="1"/>
          <p:nvPr/>
        </p:nvSpPr>
        <p:spPr>
          <a:xfrm>
            <a:off x="1703513" y="5008938"/>
            <a:ext cx="1440161" cy="276999"/>
          </a:xfrm>
          <a:prstGeom prst="rect">
            <a:avLst/>
          </a:prstGeom>
          <a:noFill/>
        </p:spPr>
        <p:txBody>
          <a:bodyPr wrap="square" rtlCol="0">
            <a:spAutoFit/>
          </a:bodyPr>
          <a:lstStyle/>
          <a:p>
            <a:pPr>
              <a:defRPr/>
            </a:pPr>
            <a:r>
              <a:rPr lang="fr-FR" sz="1200" kern="0" dirty="0">
                <a:solidFill>
                  <a:prstClr val="black"/>
                </a:solidFill>
                <a:latin typeface="Calibri"/>
              </a:rPr>
              <a:t>HEBERGEUR</a:t>
            </a:r>
          </a:p>
        </p:txBody>
      </p:sp>
      <p:grpSp>
        <p:nvGrpSpPr>
          <p:cNvPr id="36" name="Groupe 35"/>
          <p:cNvGrpSpPr/>
          <p:nvPr/>
        </p:nvGrpSpPr>
        <p:grpSpPr>
          <a:xfrm>
            <a:off x="10584007" y="23105"/>
            <a:ext cx="1008112" cy="504000"/>
            <a:chOff x="7020272" y="95114"/>
            <a:chExt cx="1008112" cy="504000"/>
          </a:xfrm>
        </p:grpSpPr>
        <p:sp>
          <p:nvSpPr>
            <p:cNvPr id="37" name="Rectangle 36"/>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8.8</a:t>
              </a:r>
            </a:p>
          </p:txBody>
        </p:sp>
        <p:pic>
          <p:nvPicPr>
            <p:cNvPr id="3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33" name="Espace réservé du pied de page 32"/>
          <p:cNvSpPr>
            <a:spLocks noGrp="1"/>
          </p:cNvSpPr>
          <p:nvPr>
            <p:ph type="ftr" sz="quarter" idx="11"/>
          </p:nvPr>
        </p:nvSpPr>
        <p:spPr/>
        <p:txBody>
          <a:bodyPr/>
          <a:lstStyle/>
          <a:p>
            <a:r>
              <a:rPr lang="fr-FR"/>
              <a:t>Formation EBIOS Risk Manager – Version du 08/04/2020</a:t>
            </a:r>
            <a:endParaRPr lang="fr-FR" dirty="0"/>
          </a:p>
        </p:txBody>
      </p:sp>
      <p:sp>
        <p:nvSpPr>
          <p:cNvPr id="34" name="Espace réservé du numéro de diapositive 33"/>
          <p:cNvSpPr>
            <a:spLocks noGrp="1"/>
          </p:cNvSpPr>
          <p:nvPr>
            <p:ph type="sldNum" sz="quarter" idx="10"/>
          </p:nvPr>
        </p:nvSpPr>
        <p:spPr/>
        <p:txBody>
          <a:bodyPr/>
          <a:lstStyle/>
          <a:p>
            <a:fld id="{38A82121-814A-4DE6-903B-1CF589281CB8}" type="slidenum">
              <a:rPr lang="fr-FR" smtClean="0"/>
              <a:pPr/>
              <a:t>106</a:t>
            </a:fld>
            <a:endParaRPr lang="fr-FR"/>
          </a:p>
        </p:txBody>
      </p:sp>
    </p:spTree>
    <p:extLst>
      <p:ext uri="{BB962C8B-B14F-4D97-AF65-F5344CB8AC3E}">
        <p14:creationId xmlns:p14="http://schemas.microsoft.com/office/powerpoint/2010/main" val="15554650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Correction</a:t>
            </a:r>
            <a:br>
              <a:rPr lang="fr-FR" dirty="0"/>
            </a:br>
            <a:r>
              <a:rPr lang="fr-FR" b="0" dirty="0"/>
              <a:t>Estimez la dangerosité (niveau de menace) des parties prenantes</a:t>
            </a:r>
            <a:endParaRPr lang="fr-FR" dirty="0"/>
          </a:p>
        </p:txBody>
      </p:sp>
      <p:graphicFrame>
        <p:nvGraphicFramePr>
          <p:cNvPr id="31" name="Tableau 30"/>
          <p:cNvGraphicFramePr>
            <a:graphicFrameLocks noGrp="1"/>
          </p:cNvGraphicFramePr>
          <p:nvPr>
            <p:extLst>
              <p:ext uri="{D42A27DB-BD31-4B8C-83A1-F6EECF244321}">
                <p14:modId xmlns:p14="http://schemas.microsoft.com/office/powerpoint/2010/main" val="2592535150"/>
              </p:ext>
            </p:extLst>
          </p:nvPr>
        </p:nvGraphicFramePr>
        <p:xfrm>
          <a:off x="1711048" y="1924908"/>
          <a:ext cx="8768648" cy="3160277"/>
        </p:xfrm>
        <a:graphic>
          <a:graphicData uri="http://schemas.openxmlformats.org/drawingml/2006/table">
            <a:tbl>
              <a:tblPr firstRow="1" bandRow="1"/>
              <a:tblGrid>
                <a:gridCol w="920754">
                  <a:extLst>
                    <a:ext uri="{9D8B030D-6E8A-4147-A177-3AD203B41FA5}">
                      <a16:colId xmlns:a16="http://schemas.microsoft.com/office/drawing/2014/main" val="20000"/>
                    </a:ext>
                  </a:extLst>
                </a:gridCol>
                <a:gridCol w="2071697">
                  <a:extLst>
                    <a:ext uri="{9D8B030D-6E8A-4147-A177-3AD203B41FA5}">
                      <a16:colId xmlns:a16="http://schemas.microsoft.com/office/drawing/2014/main" val="20001"/>
                    </a:ext>
                  </a:extLst>
                </a:gridCol>
                <a:gridCol w="1227674">
                  <a:extLst>
                    <a:ext uri="{9D8B030D-6E8A-4147-A177-3AD203B41FA5}">
                      <a16:colId xmlns:a16="http://schemas.microsoft.com/office/drawing/2014/main" val="20002"/>
                    </a:ext>
                  </a:extLst>
                </a:gridCol>
                <a:gridCol w="1227674">
                  <a:extLst>
                    <a:ext uri="{9D8B030D-6E8A-4147-A177-3AD203B41FA5}">
                      <a16:colId xmlns:a16="http://schemas.microsoft.com/office/drawing/2014/main" val="20003"/>
                    </a:ext>
                  </a:extLst>
                </a:gridCol>
                <a:gridCol w="1227674">
                  <a:extLst>
                    <a:ext uri="{9D8B030D-6E8A-4147-A177-3AD203B41FA5}">
                      <a16:colId xmlns:a16="http://schemas.microsoft.com/office/drawing/2014/main" val="20004"/>
                    </a:ext>
                  </a:extLst>
                </a:gridCol>
                <a:gridCol w="1227674">
                  <a:extLst>
                    <a:ext uri="{9D8B030D-6E8A-4147-A177-3AD203B41FA5}">
                      <a16:colId xmlns:a16="http://schemas.microsoft.com/office/drawing/2014/main" val="20005"/>
                    </a:ext>
                  </a:extLst>
                </a:gridCol>
                <a:gridCol w="865501">
                  <a:extLst>
                    <a:ext uri="{9D8B030D-6E8A-4147-A177-3AD203B41FA5}">
                      <a16:colId xmlns:a16="http://schemas.microsoft.com/office/drawing/2014/main" val="20006"/>
                    </a:ext>
                  </a:extLst>
                </a:gridCol>
              </a:tblGrid>
              <a:tr h="51954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CATÉGORIE</a:t>
                      </a:r>
                    </a:p>
                  </a:txBody>
                  <a:tcPr marT="36000" marB="36000" anchor="ctr">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NOM</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DÉPENDANCE</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PÉNÉTRATION</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MATURITÉ CYBER</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CONFIANCE</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NIVEAU DE</a:t>
                      </a:r>
                      <a:r>
                        <a:rPr lang="fr-FR" sz="1100" baseline="0" dirty="0">
                          <a:latin typeface="Calibri" panose="020F0502020204030204" pitchFamily="34" charset="0"/>
                        </a:rPr>
                        <a:t> MENACE</a:t>
                      </a:r>
                      <a:endParaRPr lang="fr-FR" sz="1100" dirty="0">
                        <a:latin typeface="Calibri" panose="020F0502020204030204" pitchFamily="34" charset="0"/>
                      </a:endParaRPr>
                    </a:p>
                  </a:txBody>
                  <a:tcPr marT="36000" marB="36000" anchor="ctr">
                    <a:lnL w="12700" cmpd="sng">
                      <a:solidFill>
                        <a:sysClr val="window" lastClr="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9646">
                        <a:lumMod val="75000"/>
                      </a:srgbClr>
                    </a:solidFill>
                  </a:tcPr>
                </a:tc>
                <a:extLst>
                  <a:ext uri="{0D108BD9-81ED-4DB2-BD59-A6C34878D82A}">
                    <a16:rowId xmlns:a16="http://schemas.microsoft.com/office/drawing/2014/main" val="10000"/>
                  </a:ext>
                </a:extLst>
              </a:tr>
              <a:tr h="4401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Utilisateur</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Citoyen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0122">
                <a:tc>
                  <a:txBody>
                    <a:bodyPr/>
                    <a:lstStyle/>
                    <a:p>
                      <a:r>
                        <a:rPr lang="fr-FR" sz="1200" dirty="0">
                          <a:solidFill>
                            <a:schemeClr val="tx2"/>
                          </a:solidFill>
                          <a:latin typeface="Calibri" panose="020F0502020204030204" pitchFamily="34" charset="0"/>
                        </a:rPr>
                        <a:t>Partenaire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Mairie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0122">
                <a:tc>
                  <a:txBody>
                    <a:bodyPr/>
                    <a:lstStyle/>
                    <a:p>
                      <a:r>
                        <a:rPr lang="fr-FR" sz="1200" dirty="0">
                          <a:solidFill>
                            <a:schemeClr val="tx2"/>
                          </a:solidFill>
                          <a:latin typeface="Calibri" panose="020F0502020204030204" pitchFamily="34" charset="0"/>
                        </a:rPr>
                        <a:t>Partenaire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Autorité Nationale de Gestion des Titres (ANGT)</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0,75</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01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Société d’administration</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Hébergeur</a:t>
                      </a:r>
                      <a:r>
                        <a:rPr lang="fr-FR" sz="1200" baseline="0" dirty="0">
                          <a:solidFill>
                            <a:schemeClr val="tx2"/>
                          </a:solidFill>
                          <a:latin typeface="Calibri" panose="020F0502020204030204" pitchFamily="34" charset="0"/>
                        </a:rPr>
                        <a:t> (</a:t>
                      </a:r>
                      <a:r>
                        <a:rPr lang="fr-FR" sz="1200" baseline="0" dirty="0" err="1">
                          <a:solidFill>
                            <a:schemeClr val="tx2"/>
                          </a:solidFill>
                          <a:latin typeface="Calibri" panose="020F0502020204030204" pitchFamily="34" charset="0"/>
                        </a:rPr>
                        <a:t>Héberweb</a:t>
                      </a:r>
                      <a:r>
                        <a:rPr lang="fr-FR" sz="1200" baseline="0" dirty="0">
                          <a:solidFill>
                            <a:schemeClr val="tx2"/>
                          </a:solidFill>
                          <a:latin typeface="Calibri" panose="020F0502020204030204" pitchFamily="34" charset="0"/>
                        </a:rPr>
                        <a:t>)</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Société d’acheminement</a:t>
                      </a:r>
                      <a:r>
                        <a:rPr lang="fr-FR" sz="1200" baseline="0" dirty="0">
                          <a:solidFill>
                            <a:schemeClr val="tx2"/>
                          </a:solidFill>
                          <a:latin typeface="Calibri" panose="020F0502020204030204" pitchFamily="34" charset="0"/>
                        </a:rPr>
                        <a:t> des TIN</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32" name="Losange 31"/>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3" name="Accolade fermante 2"/>
          <p:cNvSpPr/>
          <p:nvPr/>
        </p:nvSpPr>
        <p:spPr>
          <a:xfrm rot="5400000">
            <a:off x="5681820" y="4203220"/>
            <a:ext cx="504056" cy="2412000"/>
          </a:xfrm>
          <a:prstGeom prst="rightBrace">
            <a:avLst/>
          </a:prstGeom>
          <a:ln w="19050">
            <a:solidFill>
              <a:srgbClr val="E22A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Rectangle 4"/>
          <p:cNvSpPr/>
          <p:nvPr/>
        </p:nvSpPr>
        <p:spPr>
          <a:xfrm>
            <a:off x="4714868" y="5720680"/>
            <a:ext cx="2466924"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a:solidFill>
                  <a:srgbClr val="E22A37"/>
                </a:solidFill>
                <a:latin typeface="Calibri Light" panose="020F0302020204030204" pitchFamily="34" charset="0"/>
              </a:rPr>
              <a:t>Exposition</a:t>
            </a:r>
          </a:p>
        </p:txBody>
      </p:sp>
      <p:sp>
        <p:nvSpPr>
          <p:cNvPr id="9" name="Accolade fermante 8"/>
          <p:cNvSpPr/>
          <p:nvPr/>
        </p:nvSpPr>
        <p:spPr>
          <a:xfrm rot="5400000">
            <a:off x="8137818" y="4221220"/>
            <a:ext cx="504056" cy="2376000"/>
          </a:xfrm>
          <a:prstGeom prst="rightBrace">
            <a:avLst/>
          </a:prstGeom>
          <a:ln w="19050">
            <a:solidFill>
              <a:srgbClr val="E22A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Rectangle 9"/>
          <p:cNvSpPr/>
          <p:nvPr/>
        </p:nvSpPr>
        <p:spPr>
          <a:xfrm>
            <a:off x="7157468" y="5720680"/>
            <a:ext cx="2466924"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a:solidFill>
                  <a:srgbClr val="E22A37"/>
                </a:solidFill>
                <a:latin typeface="Calibri Light" panose="020F0302020204030204" pitchFamily="34" charset="0"/>
              </a:rPr>
              <a:t>Fiabilité cyber</a:t>
            </a:r>
          </a:p>
        </p:txBody>
      </p:sp>
      <p:grpSp>
        <p:nvGrpSpPr>
          <p:cNvPr id="11" name="Groupe 10"/>
          <p:cNvGrpSpPr/>
          <p:nvPr/>
        </p:nvGrpSpPr>
        <p:grpSpPr>
          <a:xfrm>
            <a:off x="11745572" y="41126"/>
            <a:ext cx="432048" cy="435546"/>
            <a:chOff x="8497713" y="116633"/>
            <a:chExt cx="432048" cy="435546"/>
          </a:xfrm>
        </p:grpSpPr>
        <p:pic>
          <p:nvPicPr>
            <p:cNvPr id="12"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5" name="Espace réservé du numéro de diapositive 14"/>
          <p:cNvSpPr>
            <a:spLocks noGrp="1"/>
          </p:cNvSpPr>
          <p:nvPr>
            <p:ph type="sldNum" sz="quarter" idx="10"/>
          </p:nvPr>
        </p:nvSpPr>
        <p:spPr/>
        <p:txBody>
          <a:bodyPr/>
          <a:lstStyle/>
          <a:p>
            <a:fld id="{38A82121-814A-4DE6-903B-1CF589281CB8}" type="slidenum">
              <a:rPr lang="fr-FR" smtClean="0"/>
              <a:pPr/>
              <a:t>107</a:t>
            </a:fld>
            <a:endParaRPr lang="fr-FR"/>
          </a:p>
        </p:txBody>
      </p:sp>
    </p:spTree>
    <p:extLst>
      <p:ext uri="{BB962C8B-B14F-4D97-AF65-F5344CB8AC3E}">
        <p14:creationId xmlns:p14="http://schemas.microsoft.com/office/powerpoint/2010/main" val="41849451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1981200" y="476672"/>
            <a:ext cx="8229600" cy="792088"/>
          </a:xfrm>
        </p:spPr>
        <p:txBody>
          <a:bodyPr>
            <a:noAutofit/>
          </a:bodyPr>
          <a:lstStyle/>
          <a:p>
            <a:r>
              <a:rPr lang="fr-FR" dirty="0"/>
              <a:t>Correction</a:t>
            </a:r>
            <a:br>
              <a:rPr lang="fr-FR" dirty="0"/>
            </a:br>
            <a:r>
              <a:rPr lang="fr-FR" b="0" dirty="0"/>
              <a:t>Construire la cartographie de menace numérique</a:t>
            </a:r>
            <a:endParaRPr lang="fr-FR" dirty="0"/>
          </a:p>
        </p:txBody>
      </p:sp>
      <p:sp>
        <p:nvSpPr>
          <p:cNvPr id="9" name="Losange 8"/>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grpSp>
        <p:nvGrpSpPr>
          <p:cNvPr id="66" name="Groupe 65"/>
          <p:cNvGrpSpPr/>
          <p:nvPr/>
        </p:nvGrpSpPr>
        <p:grpSpPr>
          <a:xfrm>
            <a:off x="11712624" y="41126"/>
            <a:ext cx="432048" cy="435546"/>
            <a:chOff x="8497713" y="116633"/>
            <a:chExt cx="432048" cy="435546"/>
          </a:xfrm>
        </p:grpSpPr>
        <p:pic>
          <p:nvPicPr>
            <p:cNvPr id="67"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 name="Groupe 142"/>
          <p:cNvGrpSpPr/>
          <p:nvPr/>
        </p:nvGrpSpPr>
        <p:grpSpPr>
          <a:xfrm>
            <a:off x="1703512" y="1484784"/>
            <a:ext cx="8908445" cy="4968552"/>
            <a:chOff x="179511" y="1484784"/>
            <a:chExt cx="8908445" cy="4968552"/>
          </a:xfrm>
        </p:grpSpPr>
        <p:cxnSp>
          <p:nvCxnSpPr>
            <p:cNvPr id="144" name="Connecteur droit 143"/>
            <p:cNvCxnSpPr/>
            <p:nvPr/>
          </p:nvCxnSpPr>
          <p:spPr>
            <a:xfrm>
              <a:off x="4334790" y="1484784"/>
              <a:ext cx="0" cy="4968552"/>
            </a:xfrm>
            <a:prstGeom prst="line">
              <a:avLst/>
            </a:prstGeom>
            <a:noFill/>
            <a:ln w="9525" cap="flat" cmpd="sng" algn="ctr">
              <a:solidFill>
                <a:sysClr val="window" lastClr="FFFFFF">
                  <a:lumMod val="65000"/>
                </a:sysClr>
              </a:solidFill>
              <a:prstDash val="solid"/>
            </a:ln>
            <a:effectLst/>
          </p:spPr>
        </p:cxnSp>
        <p:sp>
          <p:nvSpPr>
            <p:cNvPr id="145" name="Ellipse 144"/>
            <p:cNvSpPr/>
            <p:nvPr/>
          </p:nvSpPr>
          <p:spPr>
            <a:xfrm>
              <a:off x="2406752" y="1976799"/>
              <a:ext cx="3856074" cy="3856073"/>
            </a:xfrm>
            <a:prstGeom prst="ellipse">
              <a:avLst/>
            </a:prstGeom>
            <a:noFill/>
            <a:ln w="38100" cap="flat" cmpd="sng" algn="ctr">
              <a:solidFill>
                <a:srgbClr val="FFC000"/>
              </a:solidFill>
              <a:prstDash val="solid"/>
            </a:ln>
            <a:effectLst/>
          </p:spPr>
          <p:txBody>
            <a:bodyPr rtlCol="0" anchor="ctr"/>
            <a:lstStyle/>
            <a:p>
              <a:pPr algn="ctr"/>
              <a:endParaRPr lang="fr-FR" sz="1400" kern="0">
                <a:solidFill>
                  <a:prstClr val="black"/>
                </a:solidFill>
                <a:latin typeface="Calibri"/>
              </a:endParaRPr>
            </a:p>
          </p:txBody>
        </p:sp>
        <p:cxnSp>
          <p:nvCxnSpPr>
            <p:cNvPr id="146" name="Connecteur droit 145"/>
            <p:cNvCxnSpPr/>
            <p:nvPr/>
          </p:nvCxnSpPr>
          <p:spPr>
            <a:xfrm>
              <a:off x="1813670" y="3896310"/>
              <a:ext cx="5031874" cy="0"/>
            </a:xfrm>
            <a:prstGeom prst="line">
              <a:avLst/>
            </a:prstGeom>
            <a:noFill/>
            <a:ln w="9525" cap="flat" cmpd="sng" algn="ctr">
              <a:solidFill>
                <a:sysClr val="window" lastClr="FFFFFF">
                  <a:lumMod val="65000"/>
                </a:sysClr>
              </a:solidFill>
              <a:prstDash val="solid"/>
            </a:ln>
            <a:effectLst/>
          </p:spPr>
        </p:cxnSp>
        <p:sp>
          <p:nvSpPr>
            <p:cNvPr id="147" name="Ellipse 146"/>
            <p:cNvSpPr/>
            <p:nvPr/>
          </p:nvSpPr>
          <p:spPr>
            <a:xfrm>
              <a:off x="3490409" y="3057113"/>
              <a:ext cx="1678396" cy="1678396"/>
            </a:xfrm>
            <a:prstGeom prst="ellipse">
              <a:avLst/>
            </a:prstGeom>
            <a:noFill/>
            <a:ln w="3175" cap="flat" cmpd="sng" algn="ctr">
              <a:solidFill>
                <a:sysClr val="window" lastClr="FFFFFF">
                  <a:lumMod val="65000"/>
                </a:sysClr>
              </a:solidFill>
              <a:prstDash val="solid"/>
            </a:ln>
            <a:effectLst/>
          </p:spPr>
          <p:txBody>
            <a:bodyPr rtlCol="0" anchor="ctr"/>
            <a:lstStyle/>
            <a:p>
              <a:pPr algn="ctr"/>
              <a:endParaRPr lang="fr-FR" sz="1400" kern="0" dirty="0">
                <a:solidFill>
                  <a:prstClr val="black"/>
                </a:solidFill>
                <a:latin typeface="Calibri"/>
              </a:endParaRPr>
            </a:p>
          </p:txBody>
        </p:sp>
        <p:sp>
          <p:nvSpPr>
            <p:cNvPr id="148" name="Ellipse 147"/>
            <p:cNvSpPr/>
            <p:nvPr/>
          </p:nvSpPr>
          <p:spPr>
            <a:xfrm>
              <a:off x="3823753" y="3398804"/>
              <a:ext cx="1011706" cy="1011706"/>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kern="0">
                <a:solidFill>
                  <a:prstClr val="black"/>
                </a:solidFill>
                <a:latin typeface="Calibri"/>
              </a:endParaRPr>
            </a:p>
          </p:txBody>
        </p:sp>
        <p:sp>
          <p:nvSpPr>
            <p:cNvPr id="149" name="Ellipse 148"/>
            <p:cNvSpPr/>
            <p:nvPr/>
          </p:nvSpPr>
          <p:spPr>
            <a:xfrm>
              <a:off x="2790629" y="2369964"/>
              <a:ext cx="3088320" cy="3088319"/>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400" kern="0">
                <a:solidFill>
                  <a:prstClr val="black"/>
                </a:solidFill>
                <a:latin typeface="Calibri"/>
              </a:endParaRPr>
            </a:p>
          </p:txBody>
        </p:sp>
        <p:sp>
          <p:nvSpPr>
            <p:cNvPr id="150" name="Rectangle 149"/>
            <p:cNvSpPr/>
            <p:nvPr/>
          </p:nvSpPr>
          <p:spPr>
            <a:xfrm>
              <a:off x="2333711" y="1769182"/>
              <a:ext cx="874953" cy="393165"/>
            </a:xfrm>
            <a:prstGeom prst="rect">
              <a:avLst/>
            </a:prstGeom>
            <a:noFill/>
            <a:ln w="25400" cap="flat" cmpd="sng" algn="ctr">
              <a:noFill/>
              <a:prstDash val="solid"/>
            </a:ln>
            <a:effectLst/>
          </p:spPr>
          <p:txBody>
            <a:bodyPr rtlCol="0" anchor="t" anchorCtr="0"/>
            <a:lstStyle/>
            <a:p>
              <a:pPr algn="ctr">
                <a:defRPr/>
              </a:pPr>
              <a:r>
                <a:rPr lang="fr-FR" sz="1400" b="1" kern="0" dirty="0">
                  <a:solidFill>
                    <a:srgbClr val="4BACC6">
                      <a:lumMod val="75000"/>
                    </a:srgbClr>
                  </a:solidFill>
                  <a:latin typeface="Calibri"/>
                </a:rPr>
                <a:t>Clients</a:t>
              </a:r>
            </a:p>
          </p:txBody>
        </p:sp>
        <p:sp>
          <p:nvSpPr>
            <p:cNvPr id="151" name="Rectangle 150"/>
            <p:cNvSpPr/>
            <p:nvPr/>
          </p:nvSpPr>
          <p:spPr>
            <a:xfrm>
              <a:off x="5358076" y="1781007"/>
              <a:ext cx="1089266" cy="393165"/>
            </a:xfrm>
            <a:prstGeom prst="rect">
              <a:avLst/>
            </a:prstGeom>
            <a:noFill/>
            <a:ln w="25400" cap="flat" cmpd="sng" algn="ctr">
              <a:noFill/>
              <a:prstDash val="solid"/>
            </a:ln>
            <a:effectLst/>
          </p:spPr>
          <p:txBody>
            <a:bodyPr rtlCol="0" anchor="t" anchorCtr="0"/>
            <a:lstStyle/>
            <a:p>
              <a:pPr algn="ctr">
                <a:defRPr/>
              </a:pPr>
              <a:r>
                <a:rPr lang="fr-FR" sz="1400" b="1" kern="0" dirty="0">
                  <a:solidFill>
                    <a:srgbClr val="C0504D">
                      <a:lumMod val="75000"/>
                    </a:srgbClr>
                  </a:solidFill>
                  <a:latin typeface="Calibri"/>
                </a:rPr>
                <a:t>Partenaires</a:t>
              </a:r>
            </a:p>
          </p:txBody>
        </p:sp>
        <p:sp>
          <p:nvSpPr>
            <p:cNvPr id="152" name="Ellipse 151"/>
            <p:cNvSpPr/>
            <p:nvPr/>
          </p:nvSpPr>
          <p:spPr>
            <a:xfrm>
              <a:off x="2019218" y="1636991"/>
              <a:ext cx="4619653" cy="4600321"/>
            </a:xfrm>
            <a:prstGeom prst="ellipse">
              <a:avLst/>
            </a:prstGeom>
            <a:noFill/>
            <a:ln w="38100" cap="flat" cmpd="sng" algn="ctr">
              <a:solidFill>
                <a:srgbClr val="00A278"/>
              </a:solidFill>
              <a:prstDash val="solid"/>
            </a:ln>
            <a:effectLst/>
          </p:spPr>
          <p:txBody>
            <a:bodyPr rtlCol="0" anchor="ctr"/>
            <a:lstStyle/>
            <a:p>
              <a:pPr algn="ctr">
                <a:defRPr/>
              </a:pPr>
              <a:endParaRPr lang="fr-FR" sz="1400" kern="0">
                <a:solidFill>
                  <a:prstClr val="black"/>
                </a:solidFill>
                <a:latin typeface="Calibri"/>
              </a:endParaRPr>
            </a:p>
          </p:txBody>
        </p:sp>
        <p:cxnSp>
          <p:nvCxnSpPr>
            <p:cNvPr id="153" name="Connecteur droit avec flèche 152"/>
            <p:cNvCxnSpPr/>
            <p:nvPr/>
          </p:nvCxnSpPr>
          <p:spPr>
            <a:xfrm flipH="1" flipV="1">
              <a:off x="4514513" y="4076104"/>
              <a:ext cx="1951815" cy="1413599"/>
            </a:xfrm>
            <a:prstGeom prst="straightConnector1">
              <a:avLst/>
            </a:prstGeom>
            <a:noFill/>
            <a:ln w="19050" cap="flat" cmpd="sng" algn="ctr">
              <a:solidFill>
                <a:sysClr val="windowText" lastClr="000000"/>
              </a:solidFill>
              <a:prstDash val="solid"/>
              <a:tailEnd type="arrow"/>
            </a:ln>
            <a:effectLst/>
          </p:spPr>
        </p:cxnSp>
        <p:sp>
          <p:nvSpPr>
            <p:cNvPr id="154" name="ZoneTexte 153"/>
            <p:cNvSpPr txBox="1"/>
            <p:nvPr/>
          </p:nvSpPr>
          <p:spPr>
            <a:xfrm rot="2134154">
              <a:off x="4676592" y="4829017"/>
              <a:ext cx="1598002" cy="307777"/>
            </a:xfrm>
            <a:prstGeom prst="rect">
              <a:avLst/>
            </a:prstGeom>
            <a:noFill/>
          </p:spPr>
          <p:txBody>
            <a:bodyPr wrap="none" rtlCol="0">
              <a:spAutoFit/>
            </a:bodyPr>
            <a:lstStyle/>
            <a:p>
              <a:pPr>
                <a:defRPr/>
              </a:pPr>
              <a:r>
                <a:rPr lang="fr-FR" sz="1400" b="1" kern="0" dirty="0">
                  <a:solidFill>
                    <a:prstClr val="black"/>
                  </a:solidFill>
                  <a:latin typeface="Calibri"/>
                </a:rPr>
                <a:t>MENACE ASSOCIEE</a:t>
              </a:r>
            </a:p>
          </p:txBody>
        </p:sp>
        <p:sp>
          <p:nvSpPr>
            <p:cNvPr id="155" name="Ellipse 154"/>
            <p:cNvSpPr/>
            <p:nvPr/>
          </p:nvSpPr>
          <p:spPr>
            <a:xfrm>
              <a:off x="8295868" y="5177425"/>
              <a:ext cx="216403" cy="216403"/>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156" name="Ellipse 155"/>
            <p:cNvSpPr/>
            <p:nvPr/>
          </p:nvSpPr>
          <p:spPr>
            <a:xfrm>
              <a:off x="8637379" y="5076993"/>
              <a:ext cx="316835" cy="316835"/>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157" name="Ellipse 156"/>
            <p:cNvSpPr/>
            <p:nvPr/>
          </p:nvSpPr>
          <p:spPr>
            <a:xfrm>
              <a:off x="7987198" y="5249828"/>
              <a:ext cx="144000" cy="144000"/>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158" name="Ellipse 157"/>
            <p:cNvSpPr/>
            <p:nvPr/>
          </p:nvSpPr>
          <p:spPr>
            <a:xfrm>
              <a:off x="7715824" y="5300044"/>
              <a:ext cx="93672" cy="93784"/>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159" name="ZoneTexte 158"/>
            <p:cNvSpPr txBox="1"/>
            <p:nvPr/>
          </p:nvSpPr>
          <p:spPr>
            <a:xfrm>
              <a:off x="7613052" y="4725144"/>
              <a:ext cx="1423444" cy="307777"/>
            </a:xfrm>
            <a:prstGeom prst="rect">
              <a:avLst/>
            </a:prstGeom>
            <a:noFill/>
          </p:spPr>
          <p:txBody>
            <a:bodyPr wrap="square" rtlCol="0">
              <a:spAutoFit/>
            </a:bodyPr>
            <a:lstStyle/>
            <a:p>
              <a:pPr>
                <a:defRPr/>
              </a:pPr>
              <a:r>
                <a:rPr lang="fr-FR" sz="1400" b="1" i="1" kern="0" dirty="0">
                  <a:solidFill>
                    <a:prstClr val="black"/>
                  </a:solidFill>
                  <a:latin typeface="Calibri"/>
                </a:rPr>
                <a:t>EXPOSITION</a:t>
              </a:r>
              <a:endParaRPr lang="fr-FR" sz="1200" b="1" i="1" kern="0" dirty="0">
                <a:solidFill>
                  <a:prstClr val="black"/>
                </a:solidFill>
                <a:latin typeface="Calibri"/>
              </a:endParaRPr>
            </a:p>
          </p:txBody>
        </p:sp>
        <p:sp>
          <p:nvSpPr>
            <p:cNvPr id="160" name="ZoneTexte 159"/>
            <p:cNvSpPr txBox="1"/>
            <p:nvPr/>
          </p:nvSpPr>
          <p:spPr>
            <a:xfrm>
              <a:off x="7596336" y="5661248"/>
              <a:ext cx="1440160" cy="307777"/>
            </a:xfrm>
            <a:prstGeom prst="rect">
              <a:avLst/>
            </a:prstGeom>
            <a:noFill/>
          </p:spPr>
          <p:txBody>
            <a:bodyPr wrap="square" rtlCol="0">
              <a:spAutoFit/>
            </a:bodyPr>
            <a:lstStyle/>
            <a:p>
              <a:pPr>
                <a:defRPr/>
              </a:pPr>
              <a:r>
                <a:rPr lang="fr-FR" sz="1400" b="1" i="1" kern="0" dirty="0">
                  <a:solidFill>
                    <a:prstClr val="black"/>
                  </a:solidFill>
                  <a:latin typeface="Calibri"/>
                </a:rPr>
                <a:t>FIABILITE CYBER</a:t>
              </a:r>
            </a:p>
          </p:txBody>
        </p:sp>
        <p:sp>
          <p:nvSpPr>
            <p:cNvPr id="161" name="Ellipse 160"/>
            <p:cNvSpPr/>
            <p:nvPr/>
          </p:nvSpPr>
          <p:spPr>
            <a:xfrm>
              <a:off x="7750623" y="6077371"/>
              <a:ext cx="108000" cy="108000"/>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162" name="Ellipse 161"/>
            <p:cNvSpPr/>
            <p:nvPr/>
          </p:nvSpPr>
          <p:spPr>
            <a:xfrm>
              <a:off x="8068490" y="6077371"/>
              <a:ext cx="108000" cy="108000"/>
            </a:xfrm>
            <a:prstGeom prst="ellipse">
              <a:avLst/>
            </a:prstGeom>
            <a:solidFill>
              <a:srgbClr val="FFFF00"/>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163" name="Ellipse 162"/>
            <p:cNvSpPr/>
            <p:nvPr/>
          </p:nvSpPr>
          <p:spPr>
            <a:xfrm>
              <a:off x="8424440" y="6077371"/>
              <a:ext cx="108000" cy="108000"/>
            </a:xfrm>
            <a:prstGeom prst="ellipse">
              <a:avLst/>
            </a:prstGeom>
            <a:solidFill>
              <a:srgbClr val="4F81BD">
                <a:lumMod val="40000"/>
                <a:lumOff val="60000"/>
              </a:srgbClr>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164" name="Ellipse 163"/>
            <p:cNvSpPr/>
            <p:nvPr/>
          </p:nvSpPr>
          <p:spPr>
            <a:xfrm>
              <a:off x="8748464" y="6077371"/>
              <a:ext cx="108000" cy="108000"/>
            </a:xfrm>
            <a:prstGeom prst="ellipse">
              <a:avLst/>
            </a:prstGeom>
            <a:solidFill>
              <a:srgbClr val="00B0F0"/>
            </a:solidFill>
            <a:ln w="25400" cap="flat" cmpd="sng" algn="ctr">
              <a:solidFill>
                <a:sysClr val="windowText" lastClr="000000"/>
              </a:solidFill>
              <a:prstDash val="solid"/>
            </a:ln>
            <a:effectLst/>
          </p:spPr>
          <p:txBody>
            <a:bodyPr rtlCol="0" anchor="ctr"/>
            <a:lstStyle/>
            <a:p>
              <a:pPr algn="ctr"/>
              <a:endParaRPr lang="fr-FR" sz="1100" kern="0" dirty="0">
                <a:solidFill>
                  <a:prstClr val="white">
                    <a:lumMod val="50000"/>
                  </a:prstClr>
                </a:solidFill>
                <a:latin typeface="Akzidenz-Grotesk Pro Cnd" pitchFamily="50" charset="0"/>
              </a:endParaRPr>
            </a:p>
          </p:txBody>
        </p:sp>
        <p:sp>
          <p:nvSpPr>
            <p:cNvPr id="165" name="ZoneTexte 164"/>
            <p:cNvSpPr txBox="1"/>
            <p:nvPr/>
          </p:nvSpPr>
          <p:spPr>
            <a:xfrm>
              <a:off x="179511" y="2570774"/>
              <a:ext cx="1296145" cy="276999"/>
            </a:xfrm>
            <a:prstGeom prst="rect">
              <a:avLst/>
            </a:prstGeom>
            <a:noFill/>
          </p:spPr>
          <p:txBody>
            <a:bodyPr wrap="square" rtlCol="0">
              <a:spAutoFit/>
            </a:bodyPr>
            <a:lstStyle/>
            <a:p>
              <a:pPr>
                <a:defRPr/>
              </a:pPr>
              <a:r>
                <a:rPr lang="fr-FR" sz="1200" kern="0" dirty="0">
                  <a:solidFill>
                    <a:prstClr val="black"/>
                  </a:solidFill>
                  <a:latin typeface="Calibri"/>
                </a:rPr>
                <a:t>CITOYEN</a:t>
              </a:r>
            </a:p>
          </p:txBody>
        </p:sp>
        <p:sp>
          <p:nvSpPr>
            <p:cNvPr id="166" name="ZoneTexte 165"/>
            <p:cNvSpPr txBox="1"/>
            <p:nvPr/>
          </p:nvSpPr>
          <p:spPr>
            <a:xfrm>
              <a:off x="179513" y="4005064"/>
              <a:ext cx="1440160" cy="646331"/>
            </a:xfrm>
            <a:prstGeom prst="rect">
              <a:avLst/>
            </a:prstGeom>
            <a:noFill/>
          </p:spPr>
          <p:txBody>
            <a:bodyPr wrap="square" rtlCol="0">
              <a:spAutoFit/>
            </a:bodyPr>
            <a:lstStyle/>
            <a:p>
              <a:pPr>
                <a:defRPr/>
              </a:pPr>
              <a:r>
                <a:rPr lang="fr-FR" sz="1200" kern="0" dirty="0">
                  <a:solidFill>
                    <a:prstClr val="black"/>
                  </a:solidFill>
                  <a:latin typeface="Calibri"/>
                </a:rPr>
                <a:t>SOCIETE D’ACHEMINEMENT</a:t>
              </a:r>
            </a:p>
            <a:p>
              <a:pPr>
                <a:defRPr/>
              </a:pPr>
              <a:r>
                <a:rPr lang="fr-FR" sz="1200" kern="0" dirty="0">
                  <a:solidFill>
                    <a:prstClr val="black"/>
                  </a:solidFill>
                  <a:latin typeface="Calibri"/>
                </a:rPr>
                <a:t>DES TIN</a:t>
              </a:r>
            </a:p>
          </p:txBody>
        </p:sp>
        <p:sp>
          <p:nvSpPr>
            <p:cNvPr id="167" name="ZoneTexte 166"/>
            <p:cNvSpPr txBox="1"/>
            <p:nvPr/>
          </p:nvSpPr>
          <p:spPr>
            <a:xfrm>
              <a:off x="6970267" y="2132856"/>
              <a:ext cx="641522" cy="276999"/>
            </a:xfrm>
            <a:prstGeom prst="rect">
              <a:avLst/>
            </a:prstGeom>
            <a:noFill/>
          </p:spPr>
          <p:txBody>
            <a:bodyPr wrap="none" rtlCol="0">
              <a:spAutoFit/>
            </a:bodyPr>
            <a:lstStyle/>
            <a:p>
              <a:pPr>
                <a:defRPr/>
              </a:pPr>
              <a:r>
                <a:rPr lang="fr-FR" sz="1200" kern="0" dirty="0">
                  <a:solidFill>
                    <a:prstClr val="black"/>
                  </a:solidFill>
                  <a:latin typeface="Calibri"/>
                </a:rPr>
                <a:t>MAIRIE</a:t>
              </a:r>
            </a:p>
          </p:txBody>
        </p:sp>
        <p:sp>
          <p:nvSpPr>
            <p:cNvPr id="168" name="ZoneTexte 167"/>
            <p:cNvSpPr txBox="1"/>
            <p:nvPr/>
          </p:nvSpPr>
          <p:spPr>
            <a:xfrm>
              <a:off x="6970267" y="3007985"/>
              <a:ext cx="546945" cy="276999"/>
            </a:xfrm>
            <a:prstGeom prst="rect">
              <a:avLst/>
            </a:prstGeom>
            <a:noFill/>
          </p:spPr>
          <p:txBody>
            <a:bodyPr wrap="none" rtlCol="0">
              <a:spAutoFit/>
            </a:bodyPr>
            <a:lstStyle/>
            <a:p>
              <a:pPr>
                <a:defRPr/>
              </a:pPr>
              <a:r>
                <a:rPr lang="fr-FR" sz="1200" kern="0" dirty="0">
                  <a:solidFill>
                    <a:prstClr val="black"/>
                  </a:solidFill>
                  <a:latin typeface="Calibri"/>
                </a:rPr>
                <a:t>ANGT</a:t>
              </a:r>
            </a:p>
          </p:txBody>
        </p:sp>
        <p:sp>
          <p:nvSpPr>
            <p:cNvPr id="169" name="ZoneTexte 168"/>
            <p:cNvSpPr txBox="1"/>
            <p:nvPr/>
          </p:nvSpPr>
          <p:spPr>
            <a:xfrm>
              <a:off x="179513" y="5342304"/>
              <a:ext cx="1440160" cy="461665"/>
            </a:xfrm>
            <a:prstGeom prst="rect">
              <a:avLst/>
            </a:prstGeom>
            <a:noFill/>
          </p:spPr>
          <p:txBody>
            <a:bodyPr wrap="square" rtlCol="0">
              <a:spAutoFit/>
            </a:bodyPr>
            <a:lstStyle/>
            <a:p>
              <a:pPr>
                <a:defRPr/>
              </a:pPr>
              <a:r>
                <a:rPr lang="fr-FR" sz="1200" kern="0" dirty="0">
                  <a:solidFill>
                    <a:prstClr val="black"/>
                  </a:solidFill>
                  <a:latin typeface="Calibri"/>
                </a:rPr>
                <a:t>SOCIETE D’ADMINISTRATION</a:t>
              </a:r>
            </a:p>
          </p:txBody>
        </p:sp>
        <p:sp>
          <p:nvSpPr>
            <p:cNvPr id="170" name="ZoneTexte 169"/>
            <p:cNvSpPr txBox="1"/>
            <p:nvPr/>
          </p:nvSpPr>
          <p:spPr>
            <a:xfrm>
              <a:off x="179512" y="4863626"/>
              <a:ext cx="1440161" cy="276999"/>
            </a:xfrm>
            <a:prstGeom prst="rect">
              <a:avLst/>
            </a:prstGeom>
            <a:noFill/>
          </p:spPr>
          <p:txBody>
            <a:bodyPr wrap="square" rtlCol="0">
              <a:spAutoFit/>
            </a:bodyPr>
            <a:lstStyle/>
            <a:p>
              <a:pPr>
                <a:defRPr/>
              </a:pPr>
              <a:r>
                <a:rPr lang="fr-FR" sz="1200" kern="0" dirty="0">
                  <a:solidFill>
                    <a:prstClr val="black"/>
                  </a:solidFill>
                  <a:latin typeface="Calibri"/>
                </a:rPr>
                <a:t>HEBERGEUR</a:t>
              </a:r>
            </a:p>
          </p:txBody>
        </p:sp>
        <p:sp>
          <p:nvSpPr>
            <p:cNvPr id="175" name="Ellipse 174"/>
            <p:cNvSpPr/>
            <p:nvPr/>
          </p:nvSpPr>
          <p:spPr>
            <a:xfrm>
              <a:off x="4182661" y="3762567"/>
              <a:ext cx="292670" cy="292670"/>
            </a:xfrm>
            <a:prstGeom prst="ellipse">
              <a:avLst/>
            </a:prstGeom>
            <a:solidFill>
              <a:srgbClr val="00B0F0"/>
            </a:solidFill>
            <a:ln w="25400" cap="flat" cmpd="sng" algn="ctr">
              <a:solidFill>
                <a:srgbClr val="00B0F0"/>
              </a:solidFill>
              <a:prstDash val="solid"/>
            </a:ln>
            <a:effectLst/>
          </p:spPr>
          <p:txBody>
            <a:bodyPr rtlCol="0" anchor="ctr"/>
            <a:lstStyle/>
            <a:p>
              <a:pPr algn="ctr">
                <a:defRPr/>
              </a:pPr>
              <a:endParaRPr lang="fr-FR" sz="1200" kern="0" dirty="0">
                <a:solidFill>
                  <a:prstClr val="white">
                    <a:lumMod val="50000"/>
                  </a:prstClr>
                </a:solidFill>
                <a:latin typeface="Akzidenz-Grotesk Pro Cnd" pitchFamily="50" charset="0"/>
              </a:endParaRPr>
            </a:p>
          </p:txBody>
        </p:sp>
        <p:sp>
          <p:nvSpPr>
            <p:cNvPr id="176" name="ZoneTexte 175"/>
            <p:cNvSpPr txBox="1"/>
            <p:nvPr/>
          </p:nvSpPr>
          <p:spPr>
            <a:xfrm>
              <a:off x="4414636" y="3860639"/>
              <a:ext cx="1234310" cy="276999"/>
            </a:xfrm>
            <a:prstGeom prst="rect">
              <a:avLst/>
            </a:prstGeom>
            <a:noFill/>
          </p:spPr>
          <p:txBody>
            <a:bodyPr wrap="square" rtlCol="0">
              <a:spAutoFit/>
            </a:bodyPr>
            <a:lstStyle/>
            <a:p>
              <a:pPr>
                <a:defRPr/>
              </a:pPr>
              <a:r>
                <a:rPr lang="fr-FR" sz="1200" b="1" kern="0" spc="-50" dirty="0">
                  <a:solidFill>
                    <a:srgbClr val="00B0F0"/>
                  </a:solidFill>
                  <a:latin typeface="Calibri"/>
                </a:rPr>
                <a:t>Objet de l'étude</a:t>
              </a:r>
            </a:p>
          </p:txBody>
        </p:sp>
        <p:sp>
          <p:nvSpPr>
            <p:cNvPr id="177" name="Ellipse 176"/>
            <p:cNvSpPr/>
            <p:nvPr/>
          </p:nvSpPr>
          <p:spPr>
            <a:xfrm>
              <a:off x="3161067" y="2709274"/>
              <a:ext cx="2385550" cy="2385550"/>
            </a:xfrm>
            <a:prstGeom prst="ellipse">
              <a:avLst/>
            </a:prstGeom>
            <a:noFill/>
            <a:ln w="38100" cap="flat" cmpd="sng" algn="ctr">
              <a:solidFill>
                <a:srgbClr val="C00000"/>
              </a:solidFill>
              <a:prstDash val="solid"/>
            </a:ln>
            <a:effectLst/>
          </p:spPr>
          <p:txBody>
            <a:bodyPr rtlCol="0" anchor="ctr"/>
            <a:lstStyle/>
            <a:p>
              <a:pPr algn="ctr">
                <a:defRPr/>
              </a:pPr>
              <a:endParaRPr lang="fr-FR" sz="1400" kern="0">
                <a:solidFill>
                  <a:prstClr val="black"/>
                </a:solidFill>
                <a:latin typeface="Calibri"/>
              </a:endParaRPr>
            </a:p>
          </p:txBody>
        </p:sp>
        <p:sp>
          <p:nvSpPr>
            <p:cNvPr id="178" name="Rectangle à coins arrondis 177"/>
            <p:cNvSpPr/>
            <p:nvPr/>
          </p:nvSpPr>
          <p:spPr>
            <a:xfrm>
              <a:off x="2191919" y="3951104"/>
              <a:ext cx="2080636" cy="2080636"/>
            </a:xfrm>
            <a:prstGeom prst="roundRect">
              <a:avLst/>
            </a:prstGeom>
            <a:noFill/>
            <a:ln w="28575" cap="flat" cmpd="sng" algn="ctr">
              <a:solidFill>
                <a:srgbClr val="1F497D">
                  <a:lumMod val="75000"/>
                </a:srgbClr>
              </a:solidFill>
              <a:prstDash val="sysDash"/>
            </a:ln>
            <a:effectLst/>
          </p:spPr>
          <p:txBody>
            <a:bodyPr rtlCol="0" anchor="ctr"/>
            <a:lstStyle/>
            <a:p>
              <a:pPr algn="ctr">
                <a:defRPr/>
              </a:pPr>
              <a:endParaRPr lang="fr-FR" sz="1400" kern="0">
                <a:solidFill>
                  <a:prstClr val="white"/>
                </a:solidFill>
                <a:latin typeface="Calibri"/>
              </a:endParaRPr>
            </a:p>
          </p:txBody>
        </p:sp>
        <p:sp>
          <p:nvSpPr>
            <p:cNvPr id="179" name="Rectangle à coins arrondis 178"/>
            <p:cNvSpPr/>
            <p:nvPr/>
          </p:nvSpPr>
          <p:spPr>
            <a:xfrm>
              <a:off x="4406312" y="1775678"/>
              <a:ext cx="2080636" cy="2080636"/>
            </a:xfrm>
            <a:prstGeom prst="roundRect">
              <a:avLst/>
            </a:prstGeom>
            <a:noFill/>
            <a:ln w="28575" cap="flat" cmpd="sng" algn="ctr">
              <a:solidFill>
                <a:srgbClr val="C0504D">
                  <a:lumMod val="75000"/>
                </a:srgbClr>
              </a:solidFill>
              <a:prstDash val="sysDash"/>
            </a:ln>
            <a:effectLst/>
          </p:spPr>
          <p:txBody>
            <a:bodyPr rtlCol="0" anchor="ctr"/>
            <a:lstStyle/>
            <a:p>
              <a:pPr algn="ctr">
                <a:defRPr/>
              </a:pPr>
              <a:endParaRPr lang="fr-FR" sz="1400" kern="0">
                <a:solidFill>
                  <a:prstClr val="white"/>
                </a:solidFill>
                <a:latin typeface="Calibri"/>
              </a:endParaRPr>
            </a:p>
          </p:txBody>
        </p:sp>
        <p:sp>
          <p:nvSpPr>
            <p:cNvPr id="180" name="Rectangle à coins arrondis 179"/>
            <p:cNvSpPr/>
            <p:nvPr/>
          </p:nvSpPr>
          <p:spPr>
            <a:xfrm>
              <a:off x="2191919" y="1766408"/>
              <a:ext cx="2080636" cy="2080636"/>
            </a:xfrm>
            <a:prstGeom prst="roundRect">
              <a:avLst/>
            </a:prstGeom>
            <a:noFill/>
            <a:ln w="28575" cap="flat" cmpd="sng" algn="ctr">
              <a:solidFill>
                <a:srgbClr val="4BACC6">
                  <a:lumMod val="75000"/>
                </a:srgbClr>
              </a:solidFill>
              <a:prstDash val="sysDash"/>
            </a:ln>
            <a:effectLst/>
          </p:spPr>
          <p:txBody>
            <a:bodyPr rtlCol="0" anchor="ctr"/>
            <a:lstStyle/>
            <a:p>
              <a:pPr algn="ctr">
                <a:defRPr/>
              </a:pPr>
              <a:endParaRPr lang="fr-FR" sz="1400" kern="0">
                <a:solidFill>
                  <a:prstClr val="white"/>
                </a:solidFill>
                <a:latin typeface="Calibri"/>
              </a:endParaRPr>
            </a:p>
          </p:txBody>
        </p:sp>
        <p:sp>
          <p:nvSpPr>
            <p:cNvPr id="194" name="Rectangle 193"/>
            <p:cNvSpPr/>
            <p:nvPr/>
          </p:nvSpPr>
          <p:spPr>
            <a:xfrm>
              <a:off x="2245030" y="5708322"/>
              <a:ext cx="1164751" cy="393165"/>
            </a:xfrm>
            <a:prstGeom prst="rect">
              <a:avLst/>
            </a:prstGeom>
            <a:noFill/>
            <a:ln w="25400" cap="flat" cmpd="sng" algn="ctr">
              <a:noFill/>
              <a:prstDash val="solid"/>
            </a:ln>
            <a:effectLst/>
          </p:spPr>
          <p:txBody>
            <a:bodyPr rtlCol="0" anchor="t" anchorCtr="0"/>
            <a:lstStyle/>
            <a:p>
              <a:pPr algn="ctr">
                <a:defRPr/>
              </a:pPr>
              <a:r>
                <a:rPr lang="fr-FR" sz="1400" b="1" kern="0" dirty="0">
                  <a:solidFill>
                    <a:srgbClr val="1F497D">
                      <a:lumMod val="75000"/>
                    </a:srgbClr>
                  </a:solidFill>
                  <a:latin typeface="Calibri"/>
                </a:rPr>
                <a:t>Prestataires</a:t>
              </a:r>
            </a:p>
          </p:txBody>
        </p:sp>
        <p:sp>
          <p:nvSpPr>
            <p:cNvPr id="206" name="Rectangle 205"/>
            <p:cNvSpPr/>
            <p:nvPr/>
          </p:nvSpPr>
          <p:spPr>
            <a:xfrm>
              <a:off x="7519251" y="5445224"/>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&lt;4</a:t>
              </a:r>
            </a:p>
          </p:txBody>
        </p:sp>
        <p:sp>
          <p:nvSpPr>
            <p:cNvPr id="207" name="Rectangle 206"/>
            <p:cNvSpPr/>
            <p:nvPr/>
          </p:nvSpPr>
          <p:spPr>
            <a:xfrm>
              <a:off x="8524633" y="5445224"/>
              <a:ext cx="563323" cy="135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&gt; 10</a:t>
              </a:r>
            </a:p>
          </p:txBody>
        </p:sp>
        <p:sp>
          <p:nvSpPr>
            <p:cNvPr id="208" name="Rectangle 207"/>
            <p:cNvSpPr/>
            <p:nvPr/>
          </p:nvSpPr>
          <p:spPr>
            <a:xfrm>
              <a:off x="7826041" y="5445224"/>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4-7</a:t>
              </a:r>
            </a:p>
          </p:txBody>
        </p:sp>
        <p:sp>
          <p:nvSpPr>
            <p:cNvPr id="209" name="Rectangle 208"/>
            <p:cNvSpPr/>
            <p:nvPr/>
          </p:nvSpPr>
          <p:spPr>
            <a:xfrm>
              <a:off x="8132831" y="5445224"/>
              <a:ext cx="563323" cy="135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8-10</a:t>
              </a:r>
            </a:p>
          </p:txBody>
        </p:sp>
        <p:sp>
          <p:nvSpPr>
            <p:cNvPr id="210" name="Rectangle 209"/>
            <p:cNvSpPr/>
            <p:nvPr/>
          </p:nvSpPr>
          <p:spPr>
            <a:xfrm>
              <a:off x="7596336" y="6317863"/>
              <a:ext cx="396000"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&lt; 4</a:t>
              </a:r>
            </a:p>
          </p:txBody>
        </p:sp>
        <p:sp>
          <p:nvSpPr>
            <p:cNvPr id="211" name="Rectangle 210"/>
            <p:cNvSpPr/>
            <p:nvPr/>
          </p:nvSpPr>
          <p:spPr>
            <a:xfrm>
              <a:off x="8604448" y="6317863"/>
              <a:ext cx="396000" cy="135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&gt; 8</a:t>
              </a:r>
            </a:p>
          </p:txBody>
        </p:sp>
        <p:sp>
          <p:nvSpPr>
            <p:cNvPr id="212" name="Rectangle 211"/>
            <p:cNvSpPr/>
            <p:nvPr/>
          </p:nvSpPr>
          <p:spPr>
            <a:xfrm>
              <a:off x="7932373" y="6317863"/>
              <a:ext cx="396000"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4-5</a:t>
              </a:r>
            </a:p>
          </p:txBody>
        </p:sp>
        <p:sp>
          <p:nvSpPr>
            <p:cNvPr id="213" name="Rectangle 212"/>
            <p:cNvSpPr/>
            <p:nvPr/>
          </p:nvSpPr>
          <p:spPr>
            <a:xfrm>
              <a:off x="8268410" y="6317863"/>
              <a:ext cx="396000" cy="135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6-8</a:t>
              </a:r>
            </a:p>
          </p:txBody>
        </p:sp>
        <p:sp>
          <p:nvSpPr>
            <p:cNvPr id="214" name="Ellipse 213"/>
            <p:cNvSpPr/>
            <p:nvPr/>
          </p:nvSpPr>
          <p:spPr>
            <a:xfrm>
              <a:off x="2771800" y="2662381"/>
              <a:ext cx="93672" cy="93784"/>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215" name="Rectangle 214"/>
            <p:cNvSpPr/>
            <p:nvPr/>
          </p:nvSpPr>
          <p:spPr>
            <a:xfrm>
              <a:off x="6012160" y="5137143"/>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0</a:t>
              </a:r>
            </a:p>
          </p:txBody>
        </p:sp>
        <p:sp>
          <p:nvSpPr>
            <p:cNvPr id="216" name="Rectangle 215"/>
            <p:cNvSpPr/>
            <p:nvPr/>
          </p:nvSpPr>
          <p:spPr>
            <a:xfrm>
              <a:off x="5681724" y="4915169"/>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1</a:t>
              </a:r>
            </a:p>
          </p:txBody>
        </p:sp>
        <p:sp>
          <p:nvSpPr>
            <p:cNvPr id="217" name="Rectangle 216"/>
            <p:cNvSpPr/>
            <p:nvPr/>
          </p:nvSpPr>
          <p:spPr>
            <a:xfrm>
              <a:off x="5380090" y="4694619"/>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2</a:t>
              </a:r>
            </a:p>
          </p:txBody>
        </p:sp>
        <p:sp>
          <p:nvSpPr>
            <p:cNvPr id="218" name="Rectangle 217"/>
            <p:cNvSpPr/>
            <p:nvPr/>
          </p:nvSpPr>
          <p:spPr>
            <a:xfrm>
              <a:off x="5099128" y="4497116"/>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3</a:t>
              </a:r>
            </a:p>
          </p:txBody>
        </p:sp>
        <p:sp>
          <p:nvSpPr>
            <p:cNvPr id="219" name="Rectangle 218"/>
            <p:cNvSpPr/>
            <p:nvPr/>
          </p:nvSpPr>
          <p:spPr>
            <a:xfrm>
              <a:off x="4792635" y="4258727"/>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4</a:t>
              </a:r>
            </a:p>
          </p:txBody>
        </p:sp>
        <p:sp>
          <p:nvSpPr>
            <p:cNvPr id="220" name="Rectangle 219"/>
            <p:cNvSpPr/>
            <p:nvPr/>
          </p:nvSpPr>
          <p:spPr>
            <a:xfrm>
              <a:off x="4532931" y="4076104"/>
              <a:ext cx="478311" cy="135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rgbClr val="000000"/>
                  </a:solidFill>
                  <a:latin typeface="Calibri" panose="020F0502020204030204" pitchFamily="34" charset="0"/>
                </a:rPr>
                <a:t>5</a:t>
              </a:r>
            </a:p>
          </p:txBody>
        </p:sp>
        <p:sp>
          <p:nvSpPr>
            <p:cNvPr id="221" name="Ellipse 220"/>
            <p:cNvSpPr/>
            <p:nvPr/>
          </p:nvSpPr>
          <p:spPr>
            <a:xfrm>
              <a:off x="3823117" y="5248450"/>
              <a:ext cx="316835" cy="316835"/>
            </a:xfrm>
            <a:prstGeom prst="ellipse">
              <a:avLst/>
            </a:prstGeom>
            <a:solidFill>
              <a:schemeClr val="bg1">
                <a:lumMod val="75000"/>
              </a:schemeClr>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222" name="Ellipse 221"/>
            <p:cNvSpPr/>
            <p:nvPr/>
          </p:nvSpPr>
          <p:spPr>
            <a:xfrm>
              <a:off x="2704497" y="4840357"/>
              <a:ext cx="316835" cy="316835"/>
            </a:xfrm>
            <a:prstGeom prst="ellipse">
              <a:avLst/>
            </a:prstGeom>
            <a:solidFill>
              <a:srgbClr val="00B0F0"/>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cxnSp>
          <p:nvCxnSpPr>
            <p:cNvPr id="224" name="Connecteur droit avec flèche 223"/>
            <p:cNvCxnSpPr>
              <a:stCxn id="165" idx="3"/>
              <a:endCxn id="214" idx="2"/>
            </p:cNvCxnSpPr>
            <p:nvPr/>
          </p:nvCxnSpPr>
          <p:spPr>
            <a:xfrm flipV="1">
              <a:off x="1475656" y="2709273"/>
              <a:ext cx="1296144" cy="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p:cNvCxnSpPr>
              <a:stCxn id="166" idx="3"/>
              <a:endCxn id="70" idx="2"/>
            </p:cNvCxnSpPr>
            <p:nvPr/>
          </p:nvCxnSpPr>
          <p:spPr>
            <a:xfrm flipV="1">
              <a:off x="1619673" y="4326463"/>
              <a:ext cx="1584175" cy="1767"/>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6" name="Connecteur droit avec flèche 225"/>
            <p:cNvCxnSpPr>
              <a:stCxn id="170" idx="3"/>
              <a:endCxn id="222" idx="2"/>
            </p:cNvCxnSpPr>
            <p:nvPr/>
          </p:nvCxnSpPr>
          <p:spPr>
            <a:xfrm flipV="1">
              <a:off x="1619673" y="4998775"/>
              <a:ext cx="1084824" cy="335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7" name="Connecteur droit avec flèche 226"/>
            <p:cNvCxnSpPr>
              <a:stCxn id="169" idx="3"/>
              <a:endCxn id="221" idx="2"/>
            </p:cNvCxnSpPr>
            <p:nvPr/>
          </p:nvCxnSpPr>
          <p:spPr>
            <a:xfrm flipV="1">
              <a:off x="1619673" y="5406868"/>
              <a:ext cx="2203444" cy="1662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8" name="Connecteur droit avec flèche 227"/>
            <p:cNvCxnSpPr>
              <a:stCxn id="168" idx="1"/>
              <a:endCxn id="230" idx="6"/>
            </p:cNvCxnSpPr>
            <p:nvPr/>
          </p:nvCxnSpPr>
          <p:spPr>
            <a:xfrm flipH="1">
              <a:off x="6283356" y="3146485"/>
              <a:ext cx="686911" cy="34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9" name="Connecteur droit avec flèche 228"/>
            <p:cNvCxnSpPr>
              <a:stCxn id="167" idx="1"/>
              <a:endCxn id="231" idx="6"/>
            </p:cNvCxnSpPr>
            <p:nvPr/>
          </p:nvCxnSpPr>
          <p:spPr>
            <a:xfrm flipH="1">
              <a:off x="5076040" y="2271356"/>
              <a:ext cx="1894227" cy="25069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30" name="Ellipse 229"/>
            <p:cNvSpPr/>
            <p:nvPr/>
          </p:nvSpPr>
          <p:spPr>
            <a:xfrm>
              <a:off x="6189684" y="3099942"/>
              <a:ext cx="93672" cy="93784"/>
            </a:xfrm>
            <a:prstGeom prst="ellipse">
              <a:avLst/>
            </a:prstGeom>
            <a:solidFill>
              <a:srgbClr val="FFFF00"/>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231" name="Ellipse 230"/>
            <p:cNvSpPr/>
            <p:nvPr/>
          </p:nvSpPr>
          <p:spPr>
            <a:xfrm>
              <a:off x="4932040" y="2450048"/>
              <a:ext cx="144000" cy="144000"/>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grpSp>
      <p:sp>
        <p:nvSpPr>
          <p:cNvPr id="70" name="Ellipse 69"/>
          <p:cNvSpPr/>
          <p:nvPr/>
        </p:nvSpPr>
        <p:spPr>
          <a:xfrm>
            <a:off x="4727848" y="4279571"/>
            <a:ext cx="93672" cy="93784"/>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1100" kern="0" dirty="0">
              <a:solidFill>
                <a:prstClr val="white">
                  <a:lumMod val="50000"/>
                </a:prstClr>
              </a:solidFill>
              <a:latin typeface="Akzidenz-Grotesk Pro Cnd" pitchFamily="50" charset="0"/>
            </a:endParaRPr>
          </a:p>
        </p:txBody>
      </p:sp>
      <p:sp>
        <p:nvSpPr>
          <p:cNvPr id="71" name="Espace réservé du pied de page 70"/>
          <p:cNvSpPr>
            <a:spLocks noGrp="1"/>
          </p:cNvSpPr>
          <p:nvPr>
            <p:ph type="ftr" sz="quarter" idx="11"/>
          </p:nvPr>
        </p:nvSpPr>
        <p:spPr/>
        <p:txBody>
          <a:bodyPr/>
          <a:lstStyle/>
          <a:p>
            <a:r>
              <a:rPr lang="fr-FR"/>
              <a:t>Formation EBIOS Risk Manager – Version du 08/04/2020</a:t>
            </a:r>
            <a:endParaRPr lang="fr-FR" dirty="0"/>
          </a:p>
        </p:txBody>
      </p:sp>
      <p:sp>
        <p:nvSpPr>
          <p:cNvPr id="72" name="Espace réservé du numéro de diapositive 71"/>
          <p:cNvSpPr>
            <a:spLocks noGrp="1"/>
          </p:cNvSpPr>
          <p:nvPr>
            <p:ph type="sldNum" sz="quarter" idx="10"/>
          </p:nvPr>
        </p:nvSpPr>
        <p:spPr/>
        <p:txBody>
          <a:bodyPr/>
          <a:lstStyle/>
          <a:p>
            <a:fld id="{38A82121-814A-4DE6-903B-1CF589281CB8}" type="slidenum">
              <a:rPr lang="fr-FR" smtClean="0"/>
              <a:pPr/>
              <a:t>108</a:t>
            </a:fld>
            <a:endParaRPr lang="fr-FR"/>
          </a:p>
        </p:txBody>
      </p:sp>
    </p:spTree>
    <p:extLst>
      <p:ext uri="{BB962C8B-B14F-4D97-AF65-F5344CB8AC3E}">
        <p14:creationId xmlns:p14="http://schemas.microsoft.com/office/powerpoint/2010/main" val="257853242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1504" y="1268760"/>
            <a:ext cx="8766496" cy="432048"/>
          </a:xfrm>
          <a:prstGeom prst="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chemeClr val="accent1"/>
                </a:solidFill>
                <a:latin typeface="+mj-lt"/>
                <a:ea typeface="+mj-ea"/>
                <a:cs typeface="+mj-cs"/>
              </a:defRPr>
            </a:lvl1pPr>
          </a:lstStyle>
          <a:p>
            <a:endParaRPr lang="fr-FR" sz="2400" dirty="0">
              <a:latin typeface="Calibri Light" panose="020F0302020204030204" pitchFamily="34" charset="0"/>
            </a:endParaRPr>
          </a:p>
        </p:txBody>
      </p:sp>
      <p:sp>
        <p:nvSpPr>
          <p:cNvPr id="9" name="Losange 8"/>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14" name="Titre 1"/>
          <p:cNvSpPr>
            <a:spLocks noGrp="1"/>
          </p:cNvSpPr>
          <p:nvPr>
            <p:ph type="title"/>
          </p:nvPr>
        </p:nvSpPr>
        <p:spPr/>
        <p:txBody>
          <a:bodyPr>
            <a:noAutofit/>
          </a:bodyPr>
          <a:lstStyle/>
          <a:p>
            <a:r>
              <a:rPr lang="fr-FR" dirty="0"/>
              <a:t>Étude de cas</a:t>
            </a:r>
            <a:br>
              <a:rPr lang="fr-FR" dirty="0"/>
            </a:br>
            <a:r>
              <a:rPr lang="fr-FR" b="0" dirty="0"/>
              <a:t>Élaborez des scénarios stratégiques</a:t>
            </a:r>
          </a:p>
        </p:txBody>
      </p:sp>
      <p:sp>
        <p:nvSpPr>
          <p:cNvPr id="10" name="ZoneTexte 9"/>
          <p:cNvSpPr txBox="1"/>
          <p:nvPr/>
        </p:nvSpPr>
        <p:spPr>
          <a:xfrm>
            <a:off x="2196638" y="1351802"/>
            <a:ext cx="1739122" cy="276999"/>
          </a:xfrm>
          <a:prstGeom prst="rect">
            <a:avLst/>
          </a:prstGeom>
          <a:noFill/>
        </p:spPr>
        <p:txBody>
          <a:bodyPr wrap="square" rtlCol="0">
            <a:spAutoFit/>
          </a:bodyPr>
          <a:lstStyle/>
          <a:p>
            <a:pPr>
              <a:defRPr/>
            </a:pPr>
            <a:r>
              <a:rPr lang="fr-FR" sz="1200" b="1" kern="0" dirty="0">
                <a:solidFill>
                  <a:schemeClr val="tx2"/>
                </a:solidFill>
                <a:latin typeface="Calibri"/>
              </a:rPr>
              <a:t>Source de risque :</a:t>
            </a:r>
          </a:p>
        </p:txBody>
      </p:sp>
      <p:sp>
        <p:nvSpPr>
          <p:cNvPr id="13" name="ZoneTexte 12"/>
          <p:cNvSpPr txBox="1"/>
          <p:nvPr/>
        </p:nvSpPr>
        <p:spPr>
          <a:xfrm>
            <a:off x="5807968" y="1351802"/>
            <a:ext cx="1739122" cy="276999"/>
          </a:xfrm>
          <a:prstGeom prst="rect">
            <a:avLst/>
          </a:prstGeom>
          <a:noFill/>
        </p:spPr>
        <p:txBody>
          <a:bodyPr wrap="square" rtlCol="0">
            <a:spAutoFit/>
          </a:bodyPr>
          <a:lstStyle/>
          <a:p>
            <a:pPr>
              <a:defRPr/>
            </a:pPr>
            <a:r>
              <a:rPr lang="fr-FR" sz="1200" b="1" kern="0" dirty="0">
                <a:solidFill>
                  <a:schemeClr val="tx2"/>
                </a:solidFill>
                <a:latin typeface="Calibri"/>
              </a:rPr>
              <a:t>Objectif visé :</a:t>
            </a:r>
          </a:p>
        </p:txBody>
      </p:sp>
      <p:sp>
        <p:nvSpPr>
          <p:cNvPr id="18" name="Losange 17"/>
          <p:cNvSpPr/>
          <p:nvPr/>
        </p:nvSpPr>
        <p:spPr>
          <a:xfrm>
            <a:off x="1631504" y="1220300"/>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sp>
        <p:nvSpPr>
          <p:cNvPr id="20" name="ZoneTexte 19"/>
          <p:cNvSpPr txBox="1"/>
          <p:nvPr/>
        </p:nvSpPr>
        <p:spPr>
          <a:xfrm>
            <a:off x="8472264" y="6315572"/>
            <a:ext cx="1980000" cy="276999"/>
          </a:xfrm>
          <a:prstGeom prst="rect">
            <a:avLst/>
          </a:prstGeom>
          <a:noFill/>
        </p:spPr>
        <p:txBody>
          <a:bodyPr wrap="square" rtlCol="0">
            <a:spAutoFit/>
          </a:bodyPr>
          <a:lstStyle/>
          <a:p>
            <a:pPr>
              <a:defRPr/>
            </a:pPr>
            <a:r>
              <a:rPr lang="fr-FR" sz="1200" b="1" kern="0" dirty="0">
                <a:solidFill>
                  <a:schemeClr val="tx2"/>
                </a:solidFill>
                <a:latin typeface="Calibri"/>
              </a:rPr>
              <a:t>Gravité :</a:t>
            </a:r>
          </a:p>
        </p:txBody>
      </p:sp>
      <p:sp>
        <p:nvSpPr>
          <p:cNvPr id="21" name="Rectangle 20"/>
          <p:cNvSpPr/>
          <p:nvPr/>
        </p:nvSpPr>
        <p:spPr>
          <a:xfrm>
            <a:off x="8538143" y="1916833"/>
            <a:ext cx="1980000" cy="43987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small" dirty="0">
                <a:solidFill>
                  <a:schemeClr val="tx2"/>
                </a:solidFill>
                <a:latin typeface="Calibri Light" panose="020F0302020204030204" pitchFamily="34" charset="0"/>
              </a:rPr>
              <a:t>SGTIN</a:t>
            </a:r>
          </a:p>
        </p:txBody>
      </p:sp>
      <p:sp>
        <p:nvSpPr>
          <p:cNvPr id="22" name="Rectangle 21"/>
          <p:cNvSpPr/>
          <p:nvPr/>
        </p:nvSpPr>
        <p:spPr>
          <a:xfrm>
            <a:off x="3824156" y="1916833"/>
            <a:ext cx="4536504" cy="43987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small" dirty="0">
                <a:solidFill>
                  <a:schemeClr val="tx2"/>
                </a:solidFill>
                <a:latin typeface="Calibri Light" panose="020F0302020204030204" pitchFamily="34" charset="0"/>
              </a:rPr>
              <a:t>Écosystème</a:t>
            </a:r>
          </a:p>
        </p:txBody>
      </p:sp>
      <p:sp>
        <p:nvSpPr>
          <p:cNvPr id="23" name="Rectangle 22"/>
          <p:cNvSpPr/>
          <p:nvPr/>
        </p:nvSpPr>
        <p:spPr>
          <a:xfrm>
            <a:off x="1666672" y="1916833"/>
            <a:ext cx="1980000" cy="4398739"/>
          </a:xfrm>
          <a:prstGeom prst="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small" dirty="0">
                <a:solidFill>
                  <a:schemeClr val="tx2"/>
                </a:solidFill>
                <a:latin typeface="Calibri Light" panose="020F0302020204030204" pitchFamily="34" charset="0"/>
              </a:rPr>
              <a:t>Source de risque</a:t>
            </a:r>
          </a:p>
        </p:txBody>
      </p:sp>
      <p:pic>
        <p:nvPicPr>
          <p:cNvPr id="16"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16072" y="41375"/>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e 16"/>
          <p:cNvGrpSpPr/>
          <p:nvPr/>
        </p:nvGrpSpPr>
        <p:grpSpPr>
          <a:xfrm>
            <a:off x="10526663" y="19856"/>
            <a:ext cx="1008112" cy="504000"/>
            <a:chOff x="7020272" y="95114"/>
            <a:chExt cx="1008112" cy="504000"/>
          </a:xfrm>
        </p:grpSpPr>
        <p:sp>
          <p:nvSpPr>
            <p:cNvPr id="19" name="Rectangle 18"/>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8.9</a:t>
              </a:r>
            </a:p>
          </p:txBody>
        </p:sp>
        <p:pic>
          <p:nvPicPr>
            <p:cNvPr id="24"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25" name="Espace réservé du pied de page 24"/>
          <p:cNvSpPr>
            <a:spLocks noGrp="1"/>
          </p:cNvSpPr>
          <p:nvPr>
            <p:ph type="ftr" sz="quarter" idx="11"/>
          </p:nvPr>
        </p:nvSpPr>
        <p:spPr/>
        <p:txBody>
          <a:bodyPr/>
          <a:lstStyle/>
          <a:p>
            <a:r>
              <a:rPr lang="fr-FR"/>
              <a:t>Formation EBIOS Risk Manager – Version du 08/04/2020</a:t>
            </a:r>
            <a:endParaRPr lang="fr-FR" dirty="0"/>
          </a:p>
        </p:txBody>
      </p:sp>
      <p:sp>
        <p:nvSpPr>
          <p:cNvPr id="26" name="Espace réservé du numéro de diapositive 25"/>
          <p:cNvSpPr>
            <a:spLocks noGrp="1"/>
          </p:cNvSpPr>
          <p:nvPr>
            <p:ph type="sldNum" sz="quarter" idx="10"/>
          </p:nvPr>
        </p:nvSpPr>
        <p:spPr/>
        <p:txBody>
          <a:bodyPr/>
          <a:lstStyle/>
          <a:p>
            <a:fld id="{38A82121-814A-4DE6-903B-1CF589281CB8}" type="slidenum">
              <a:rPr lang="fr-FR" smtClean="0"/>
              <a:pPr/>
              <a:t>109</a:t>
            </a:fld>
            <a:endParaRPr lang="fr-FR"/>
          </a:p>
        </p:txBody>
      </p:sp>
    </p:spTree>
    <p:extLst>
      <p:ext uri="{BB962C8B-B14F-4D97-AF65-F5344CB8AC3E}">
        <p14:creationId xmlns:p14="http://schemas.microsoft.com/office/powerpoint/2010/main" val="143061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ea typeface="Malgun Gothic" panose="020B0503020000020004" pitchFamily="34" charset="-127"/>
              </a:rPr>
              <a:t>Comment estimer un risque ? (1/3)</a:t>
            </a:r>
            <a:br>
              <a:rPr lang="fr-FR" dirty="0">
                <a:ea typeface="Malgun Gothic" panose="020B0503020000020004" pitchFamily="34" charset="-127"/>
              </a:rPr>
            </a:br>
            <a:r>
              <a:rPr lang="fr-FR" b="0" dirty="0">
                <a:ea typeface="Malgun Gothic" panose="020B0503020000020004" pitchFamily="34" charset="-127"/>
              </a:rPr>
              <a:t>La gravité : elle dépend essentiellement des impacts</a:t>
            </a:r>
            <a:endParaRPr lang="fr-FR" b="0" dirty="0"/>
          </a:p>
        </p:txBody>
      </p:sp>
      <p:grpSp>
        <p:nvGrpSpPr>
          <p:cNvPr id="50" name="Groupe 49"/>
          <p:cNvGrpSpPr/>
          <p:nvPr/>
        </p:nvGrpSpPr>
        <p:grpSpPr>
          <a:xfrm>
            <a:off x="335360" y="1556792"/>
            <a:ext cx="11305256" cy="1881340"/>
            <a:chOff x="263352" y="1844984"/>
            <a:chExt cx="11305256" cy="1881340"/>
          </a:xfrm>
        </p:grpSpPr>
        <p:pic>
          <p:nvPicPr>
            <p:cNvPr id="31" name="Image 30" descr="Adrien Coquet - noun_angry_1738399.png"/>
            <p:cNvPicPr>
              <a:picLocks noChangeAspect="1"/>
            </p:cNvPicPr>
            <p:nvPr/>
          </p:nvPicPr>
          <p:blipFill>
            <a:blip r:embed="rId2" cstate="print">
              <a:duotone>
                <a:schemeClr val="accent6">
                  <a:shade val="45000"/>
                  <a:satMod val="135000"/>
                </a:schemeClr>
                <a:prstClr val="white"/>
              </a:duotone>
            </a:blip>
            <a:srcRect b="13324"/>
            <a:stretch>
              <a:fillRect/>
            </a:stretch>
          </p:blipFill>
          <p:spPr>
            <a:xfrm>
              <a:off x="2058382" y="1844984"/>
              <a:ext cx="1661354" cy="1440000"/>
            </a:xfrm>
            <a:prstGeom prst="rect">
              <a:avLst/>
            </a:prstGeom>
          </p:spPr>
        </p:pic>
        <p:pic>
          <p:nvPicPr>
            <p:cNvPr id="33" name="Image 32" descr="Andrew Forrester - noun_Injury_6563.png"/>
            <p:cNvPicPr>
              <a:picLocks noChangeAspect="1"/>
            </p:cNvPicPr>
            <p:nvPr/>
          </p:nvPicPr>
          <p:blipFill>
            <a:blip r:embed="rId3" cstate="print">
              <a:duotone>
                <a:schemeClr val="accent6">
                  <a:shade val="45000"/>
                  <a:satMod val="135000"/>
                </a:schemeClr>
                <a:prstClr val="white"/>
              </a:duotone>
            </a:blip>
            <a:srcRect b="13324"/>
            <a:stretch>
              <a:fillRect/>
            </a:stretch>
          </p:blipFill>
          <p:spPr>
            <a:xfrm>
              <a:off x="4650670" y="1844984"/>
              <a:ext cx="1661354" cy="1440000"/>
            </a:xfrm>
            <a:prstGeom prst="rect">
              <a:avLst/>
            </a:prstGeom>
          </p:spPr>
        </p:pic>
        <p:pic>
          <p:nvPicPr>
            <p:cNvPr id="34" name="Image 33" descr="Marek Polakovic - noun_Injury_97688.png"/>
            <p:cNvPicPr>
              <a:picLocks noChangeAspect="1"/>
            </p:cNvPicPr>
            <p:nvPr/>
          </p:nvPicPr>
          <p:blipFill>
            <a:blip r:embed="rId4" cstate="print">
              <a:duotone>
                <a:schemeClr val="accent6">
                  <a:shade val="45000"/>
                  <a:satMod val="135000"/>
                </a:schemeClr>
                <a:prstClr val="white"/>
              </a:duotone>
            </a:blip>
            <a:srcRect b="16657"/>
            <a:stretch>
              <a:fillRect/>
            </a:stretch>
          </p:blipFill>
          <p:spPr>
            <a:xfrm>
              <a:off x="7248512" y="1844984"/>
              <a:ext cx="1727808" cy="1440000"/>
            </a:xfrm>
            <a:prstGeom prst="rect">
              <a:avLst/>
            </a:prstGeom>
          </p:spPr>
        </p:pic>
        <p:pic>
          <p:nvPicPr>
            <p:cNvPr id="35" name="Image 34" descr="Phạm Thanh Lộc - noun_dead_2960737.png"/>
            <p:cNvPicPr>
              <a:picLocks noChangeAspect="1"/>
            </p:cNvPicPr>
            <p:nvPr/>
          </p:nvPicPr>
          <p:blipFill>
            <a:blip r:embed="rId5" cstate="print">
              <a:duotone>
                <a:schemeClr val="accent6">
                  <a:shade val="45000"/>
                  <a:satMod val="135000"/>
                </a:schemeClr>
                <a:prstClr val="white"/>
              </a:duotone>
            </a:blip>
            <a:srcRect b="16657"/>
            <a:stretch>
              <a:fillRect/>
            </a:stretch>
          </p:blipFill>
          <p:spPr>
            <a:xfrm>
              <a:off x="9840800" y="1844984"/>
              <a:ext cx="1727808" cy="1440000"/>
            </a:xfrm>
            <a:prstGeom prst="rect">
              <a:avLst/>
            </a:prstGeom>
          </p:spPr>
        </p:pic>
        <p:sp>
          <p:nvSpPr>
            <p:cNvPr id="39" name="ZoneTexte 38"/>
            <p:cNvSpPr txBox="1"/>
            <p:nvPr/>
          </p:nvSpPr>
          <p:spPr>
            <a:xfrm>
              <a:off x="263352" y="2132856"/>
              <a:ext cx="1531573" cy="646331"/>
            </a:xfrm>
            <a:prstGeom prst="rect">
              <a:avLst/>
            </a:prstGeom>
            <a:noFill/>
          </p:spPr>
          <p:txBody>
            <a:bodyPr wrap="none" rtlCol="0">
              <a:spAutoFit/>
            </a:bodyPr>
            <a:lstStyle/>
            <a:p>
              <a:r>
                <a:rPr lang="fr-FR" b="1" dirty="0">
                  <a:solidFill>
                    <a:schemeClr val="accent6"/>
                  </a:solidFill>
                  <a:latin typeface="Calibri" pitchFamily="34" charset="0"/>
                  <a:cs typeface="Calibri" pitchFamily="34" charset="0"/>
                </a:rPr>
                <a:t>Impacts sur</a:t>
              </a:r>
            </a:p>
            <a:p>
              <a:r>
                <a:rPr lang="fr-FR" b="1" dirty="0">
                  <a:solidFill>
                    <a:schemeClr val="accent6"/>
                  </a:solidFill>
                  <a:latin typeface="Calibri" pitchFamily="34" charset="0"/>
                  <a:cs typeface="Calibri" pitchFamily="34" charset="0"/>
                </a:rPr>
                <a:t>le conducteur</a:t>
              </a:r>
            </a:p>
          </p:txBody>
        </p:sp>
        <p:sp>
          <p:nvSpPr>
            <p:cNvPr id="41" name="ZoneTexte 40"/>
            <p:cNvSpPr txBox="1"/>
            <p:nvPr/>
          </p:nvSpPr>
          <p:spPr>
            <a:xfrm>
              <a:off x="2423832" y="3356992"/>
              <a:ext cx="833754"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Énervé</a:t>
              </a:r>
            </a:p>
          </p:txBody>
        </p:sp>
        <p:sp>
          <p:nvSpPr>
            <p:cNvPr id="42" name="ZoneTexte 41"/>
            <p:cNvSpPr txBox="1"/>
            <p:nvPr/>
          </p:nvSpPr>
          <p:spPr>
            <a:xfrm>
              <a:off x="4440056" y="3356992"/>
              <a:ext cx="1905650"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Blessé légèrement</a:t>
              </a:r>
            </a:p>
          </p:txBody>
        </p:sp>
        <p:sp>
          <p:nvSpPr>
            <p:cNvPr id="43" name="ZoneTexte 42"/>
            <p:cNvSpPr txBox="1"/>
            <p:nvPr/>
          </p:nvSpPr>
          <p:spPr>
            <a:xfrm>
              <a:off x="7217746" y="3356992"/>
              <a:ext cx="1830822"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Blessé gravement</a:t>
              </a:r>
            </a:p>
          </p:txBody>
        </p:sp>
        <p:sp>
          <p:nvSpPr>
            <p:cNvPr id="44" name="ZoneTexte 43"/>
            <p:cNvSpPr txBox="1"/>
            <p:nvPr/>
          </p:nvSpPr>
          <p:spPr>
            <a:xfrm>
              <a:off x="10272704" y="3356992"/>
              <a:ext cx="893193"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Décédé</a:t>
              </a:r>
            </a:p>
          </p:txBody>
        </p:sp>
      </p:grpSp>
      <p:grpSp>
        <p:nvGrpSpPr>
          <p:cNvPr id="49" name="Groupe 48"/>
          <p:cNvGrpSpPr/>
          <p:nvPr/>
        </p:nvGrpSpPr>
        <p:grpSpPr>
          <a:xfrm>
            <a:off x="335360" y="3789040"/>
            <a:ext cx="10153128" cy="1800040"/>
            <a:chOff x="263352" y="4077232"/>
            <a:chExt cx="10153128" cy="1800040"/>
          </a:xfrm>
        </p:grpSpPr>
        <p:pic>
          <p:nvPicPr>
            <p:cNvPr id="36" name="Image 35" descr="Delwar Hossain - noun_car crash_705420.png"/>
            <p:cNvPicPr>
              <a:picLocks noChangeAspect="1"/>
            </p:cNvPicPr>
            <p:nvPr/>
          </p:nvPicPr>
          <p:blipFill>
            <a:blip r:embed="rId6" cstate="print">
              <a:duotone>
                <a:schemeClr val="accent6">
                  <a:shade val="45000"/>
                  <a:satMod val="135000"/>
                </a:schemeClr>
                <a:prstClr val="white"/>
              </a:duotone>
            </a:blip>
            <a:srcRect b="13324"/>
            <a:stretch>
              <a:fillRect/>
            </a:stretch>
          </p:blipFill>
          <p:spPr>
            <a:xfrm>
              <a:off x="8755126" y="4077232"/>
              <a:ext cx="1661354" cy="1440000"/>
            </a:xfrm>
            <a:prstGeom prst="rect">
              <a:avLst/>
            </a:prstGeom>
          </p:spPr>
        </p:pic>
        <p:pic>
          <p:nvPicPr>
            <p:cNvPr id="37" name="Image 36" descr="Gregor Cresnar - noun_car crash_789285.png"/>
            <p:cNvPicPr>
              <a:picLocks noChangeAspect="1"/>
            </p:cNvPicPr>
            <p:nvPr/>
          </p:nvPicPr>
          <p:blipFill>
            <a:blip r:embed="rId7" cstate="print">
              <a:duotone>
                <a:schemeClr val="accent6">
                  <a:shade val="45000"/>
                  <a:satMod val="135000"/>
                </a:schemeClr>
                <a:prstClr val="white"/>
              </a:duotone>
            </a:blip>
            <a:srcRect b="16657"/>
            <a:stretch>
              <a:fillRect/>
            </a:stretch>
          </p:blipFill>
          <p:spPr>
            <a:xfrm>
              <a:off x="2712008" y="4077232"/>
              <a:ext cx="1727808" cy="1440000"/>
            </a:xfrm>
            <a:prstGeom prst="rect">
              <a:avLst/>
            </a:prstGeom>
          </p:spPr>
        </p:pic>
        <p:pic>
          <p:nvPicPr>
            <p:cNvPr id="38" name="Image 37" descr="Optimus Prime - noun_car crash_1265245.png"/>
            <p:cNvPicPr>
              <a:picLocks noChangeAspect="1"/>
            </p:cNvPicPr>
            <p:nvPr/>
          </p:nvPicPr>
          <p:blipFill>
            <a:blip r:embed="rId8" cstate="print">
              <a:duotone>
                <a:schemeClr val="accent6">
                  <a:shade val="45000"/>
                  <a:satMod val="135000"/>
                </a:schemeClr>
                <a:prstClr val="white"/>
              </a:duotone>
            </a:blip>
            <a:srcRect b="16657"/>
            <a:stretch>
              <a:fillRect/>
            </a:stretch>
          </p:blipFill>
          <p:spPr>
            <a:xfrm>
              <a:off x="5736344" y="4077232"/>
              <a:ext cx="1727808" cy="1440000"/>
            </a:xfrm>
            <a:prstGeom prst="rect">
              <a:avLst/>
            </a:prstGeom>
          </p:spPr>
        </p:pic>
        <p:sp>
          <p:nvSpPr>
            <p:cNvPr id="40" name="ZoneTexte 39"/>
            <p:cNvSpPr txBox="1"/>
            <p:nvPr/>
          </p:nvSpPr>
          <p:spPr>
            <a:xfrm>
              <a:off x="263352" y="4365104"/>
              <a:ext cx="1287532" cy="646331"/>
            </a:xfrm>
            <a:prstGeom prst="rect">
              <a:avLst/>
            </a:prstGeom>
            <a:noFill/>
          </p:spPr>
          <p:txBody>
            <a:bodyPr wrap="none" rtlCol="0">
              <a:spAutoFit/>
            </a:bodyPr>
            <a:lstStyle/>
            <a:p>
              <a:r>
                <a:rPr lang="fr-FR" b="1" dirty="0">
                  <a:solidFill>
                    <a:schemeClr val="accent6"/>
                  </a:solidFill>
                  <a:latin typeface="Calibri" pitchFamily="34" charset="0"/>
                  <a:cs typeface="Calibri" pitchFamily="34" charset="0"/>
                </a:rPr>
                <a:t>Impacts sur</a:t>
              </a:r>
            </a:p>
            <a:p>
              <a:r>
                <a:rPr lang="fr-FR" b="1" dirty="0">
                  <a:solidFill>
                    <a:schemeClr val="accent6"/>
                  </a:solidFill>
                  <a:latin typeface="Calibri" pitchFamily="34" charset="0"/>
                  <a:cs typeface="Calibri" pitchFamily="34" charset="0"/>
                </a:rPr>
                <a:t>la voiture</a:t>
              </a:r>
            </a:p>
          </p:txBody>
        </p:sp>
        <p:sp>
          <p:nvSpPr>
            <p:cNvPr id="45" name="ZoneTexte 44"/>
            <p:cNvSpPr txBox="1"/>
            <p:nvPr/>
          </p:nvSpPr>
          <p:spPr>
            <a:xfrm>
              <a:off x="2999656" y="5507940"/>
              <a:ext cx="1111779"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Petit choc</a:t>
              </a:r>
            </a:p>
          </p:txBody>
        </p:sp>
        <p:sp>
          <p:nvSpPr>
            <p:cNvPr id="46" name="ZoneTexte 45"/>
            <p:cNvSpPr txBox="1"/>
            <p:nvPr/>
          </p:nvSpPr>
          <p:spPr>
            <a:xfrm>
              <a:off x="6096000" y="5507940"/>
              <a:ext cx="1000082"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Accident</a:t>
              </a:r>
            </a:p>
          </p:txBody>
        </p:sp>
        <p:sp>
          <p:nvSpPr>
            <p:cNvPr id="47" name="ZoneTexte 46"/>
            <p:cNvSpPr txBox="1"/>
            <p:nvPr/>
          </p:nvSpPr>
          <p:spPr>
            <a:xfrm>
              <a:off x="8992305" y="5507940"/>
              <a:ext cx="1280159"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Destruction</a:t>
              </a:r>
            </a:p>
          </p:txBody>
        </p:sp>
      </p:grpSp>
      <p:grpSp>
        <p:nvGrpSpPr>
          <p:cNvPr id="53" name="Groupe 52"/>
          <p:cNvGrpSpPr/>
          <p:nvPr/>
        </p:nvGrpSpPr>
        <p:grpSpPr>
          <a:xfrm>
            <a:off x="1152128" y="5805264"/>
            <a:ext cx="9984432" cy="576064"/>
            <a:chOff x="1343472" y="5445224"/>
            <a:chExt cx="9984432" cy="576064"/>
          </a:xfrm>
        </p:grpSpPr>
        <p:sp>
          <p:nvSpPr>
            <p:cNvPr id="51" name="Espace réservé du contenu 2"/>
            <p:cNvSpPr txBox="1">
              <a:spLocks/>
            </p:cNvSpPr>
            <p:nvPr/>
          </p:nvSpPr>
          <p:spPr>
            <a:xfrm>
              <a:off x="1343472" y="5445224"/>
              <a:ext cx="9984432"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800" b="1" dirty="0">
                  <a:solidFill>
                    <a:schemeClr val="bg1"/>
                  </a:solidFill>
                  <a:latin typeface="Calibri" panose="020F0502020204030204" pitchFamily="34" charset="0"/>
                  <a:sym typeface="Wingdings" panose="05000000000000000000" pitchFamily="2" charset="2"/>
                </a:rPr>
                <a:t>La gravité varie selon le nombre d’impacts et leur niveau, mais aussi selon la valeur de l’objet étudié</a:t>
              </a:r>
            </a:p>
          </p:txBody>
        </p:sp>
        <p:sp>
          <p:nvSpPr>
            <p:cNvPr id="52" name="Flèche droite 51"/>
            <p:cNvSpPr/>
            <p:nvPr/>
          </p:nvSpPr>
          <p:spPr>
            <a:xfrm>
              <a:off x="1343472" y="5517232"/>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sp>
        <p:nvSpPr>
          <p:cNvPr id="54" name="Espace réservé du pied de page 53"/>
          <p:cNvSpPr>
            <a:spLocks noGrp="1"/>
          </p:cNvSpPr>
          <p:nvPr>
            <p:ph type="ftr" sz="quarter" idx="11"/>
          </p:nvPr>
        </p:nvSpPr>
        <p:spPr/>
        <p:txBody>
          <a:bodyPr/>
          <a:lstStyle/>
          <a:p>
            <a:r>
              <a:rPr lang="fr-FR"/>
              <a:t>Formation EBIOS Risk Manager – Version du 08/04/2020</a:t>
            </a:r>
            <a:endParaRPr lang="fr-FR" dirty="0"/>
          </a:p>
        </p:txBody>
      </p:sp>
      <p:sp>
        <p:nvSpPr>
          <p:cNvPr id="55" name="Espace réservé du numéro de diapositive 54"/>
          <p:cNvSpPr>
            <a:spLocks noGrp="1"/>
          </p:cNvSpPr>
          <p:nvPr>
            <p:ph type="sldNum" sz="quarter" idx="10"/>
          </p:nvPr>
        </p:nvSpPr>
        <p:spPr/>
        <p:txBody>
          <a:bodyPr/>
          <a:lstStyle/>
          <a:p>
            <a:fld id="{38A82121-814A-4DE6-903B-1CF589281CB8}" type="slidenum">
              <a:rPr lang="fr-FR" smtClean="0"/>
              <a:pPr/>
              <a:t>11</a:t>
            </a:fld>
            <a:endParaRPr lang="fr-FR"/>
          </a:p>
        </p:txBody>
      </p:sp>
    </p:spTree>
    <p:extLst>
      <p:ext uri="{BB962C8B-B14F-4D97-AF65-F5344CB8AC3E}">
        <p14:creationId xmlns:p14="http://schemas.microsoft.com/office/powerpoint/2010/main" val="174761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1504" y="1268760"/>
            <a:ext cx="8766496" cy="432048"/>
          </a:xfrm>
          <a:prstGeom prst="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chemeClr val="accent1"/>
                </a:solidFill>
                <a:latin typeface="+mj-lt"/>
                <a:ea typeface="+mj-ea"/>
                <a:cs typeface="+mj-cs"/>
              </a:defRPr>
            </a:lvl1pPr>
          </a:lstStyle>
          <a:p>
            <a:endParaRPr lang="fr-FR" sz="2400" dirty="0">
              <a:latin typeface="Calibri Light" panose="020F0302020204030204" pitchFamily="34" charset="0"/>
            </a:endParaRPr>
          </a:p>
        </p:txBody>
      </p:sp>
      <p:sp>
        <p:nvSpPr>
          <p:cNvPr id="9" name="Losange 8"/>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14" name="Titre 1"/>
          <p:cNvSpPr>
            <a:spLocks noGrp="1"/>
          </p:cNvSpPr>
          <p:nvPr>
            <p:ph type="title"/>
          </p:nvPr>
        </p:nvSpPr>
        <p:spPr/>
        <p:txBody>
          <a:bodyPr>
            <a:noAutofit/>
          </a:bodyPr>
          <a:lstStyle/>
          <a:p>
            <a:r>
              <a:rPr lang="fr-FR" dirty="0"/>
              <a:t>Correction</a:t>
            </a:r>
            <a:br>
              <a:rPr lang="fr-FR" dirty="0"/>
            </a:br>
            <a:r>
              <a:rPr lang="fr-FR" b="0" dirty="0"/>
              <a:t>Élaborez des scénarios stratégiques</a:t>
            </a:r>
            <a:endParaRPr lang="fr-FR" dirty="0"/>
          </a:p>
        </p:txBody>
      </p:sp>
      <p:sp>
        <p:nvSpPr>
          <p:cNvPr id="10" name="ZoneTexte 9"/>
          <p:cNvSpPr txBox="1"/>
          <p:nvPr/>
        </p:nvSpPr>
        <p:spPr>
          <a:xfrm>
            <a:off x="2196638" y="1351802"/>
            <a:ext cx="3539322" cy="276999"/>
          </a:xfrm>
          <a:prstGeom prst="rect">
            <a:avLst/>
          </a:prstGeom>
          <a:noFill/>
        </p:spPr>
        <p:txBody>
          <a:bodyPr wrap="square" rtlCol="0">
            <a:spAutoFit/>
          </a:bodyPr>
          <a:lstStyle/>
          <a:p>
            <a:pPr>
              <a:defRPr/>
            </a:pPr>
            <a:r>
              <a:rPr lang="fr-FR" sz="1200" b="1" kern="0" dirty="0">
                <a:solidFill>
                  <a:schemeClr val="tx2"/>
                </a:solidFill>
                <a:latin typeface="Calibri"/>
              </a:rPr>
              <a:t>Source de risque : </a:t>
            </a:r>
            <a:r>
              <a:rPr lang="fr-FR" sz="1200" kern="0" dirty="0">
                <a:solidFill>
                  <a:schemeClr val="tx2"/>
                </a:solidFill>
                <a:latin typeface="Calibri"/>
              </a:rPr>
              <a:t>Organisation de malfaiteurs</a:t>
            </a:r>
          </a:p>
        </p:txBody>
      </p:sp>
      <p:sp>
        <p:nvSpPr>
          <p:cNvPr id="13" name="ZoneTexte 12"/>
          <p:cNvSpPr txBox="1"/>
          <p:nvPr/>
        </p:nvSpPr>
        <p:spPr>
          <a:xfrm>
            <a:off x="5807968" y="1351802"/>
            <a:ext cx="4710175" cy="276999"/>
          </a:xfrm>
          <a:prstGeom prst="rect">
            <a:avLst/>
          </a:prstGeom>
          <a:noFill/>
        </p:spPr>
        <p:txBody>
          <a:bodyPr wrap="square" rtlCol="0">
            <a:spAutoFit/>
          </a:bodyPr>
          <a:lstStyle/>
          <a:p>
            <a:pPr>
              <a:defRPr/>
            </a:pPr>
            <a:r>
              <a:rPr lang="fr-FR" sz="1200" b="1" kern="0" dirty="0">
                <a:solidFill>
                  <a:schemeClr val="tx2"/>
                </a:solidFill>
                <a:latin typeface="Calibri"/>
              </a:rPr>
              <a:t>Objectif visé : </a:t>
            </a:r>
            <a:r>
              <a:rPr lang="fr-FR" sz="1200" kern="0" dirty="0">
                <a:solidFill>
                  <a:schemeClr val="tx2"/>
                </a:solidFill>
                <a:latin typeface="Calibri"/>
              </a:rPr>
              <a:t>Collecter des données à caractère personnel</a:t>
            </a:r>
          </a:p>
        </p:txBody>
      </p:sp>
      <p:sp>
        <p:nvSpPr>
          <p:cNvPr id="18" name="Losange 17"/>
          <p:cNvSpPr/>
          <p:nvPr/>
        </p:nvSpPr>
        <p:spPr>
          <a:xfrm>
            <a:off x="1631504" y="1220300"/>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pSp>
        <p:nvGrpSpPr>
          <p:cNvPr id="32" name="Groupe 31"/>
          <p:cNvGrpSpPr/>
          <p:nvPr/>
        </p:nvGrpSpPr>
        <p:grpSpPr>
          <a:xfrm>
            <a:off x="11716072" y="41126"/>
            <a:ext cx="432048" cy="435546"/>
            <a:chOff x="8497713" y="116633"/>
            <a:chExt cx="432048" cy="435546"/>
          </a:xfrm>
        </p:grpSpPr>
        <p:pic>
          <p:nvPicPr>
            <p:cNvPr id="33"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ZoneTexte 29"/>
          <p:cNvSpPr txBox="1"/>
          <p:nvPr/>
        </p:nvSpPr>
        <p:spPr>
          <a:xfrm>
            <a:off x="8472264" y="6315572"/>
            <a:ext cx="1980000" cy="276999"/>
          </a:xfrm>
          <a:prstGeom prst="rect">
            <a:avLst/>
          </a:prstGeom>
          <a:noFill/>
        </p:spPr>
        <p:txBody>
          <a:bodyPr wrap="square" rtlCol="0">
            <a:spAutoFit/>
          </a:bodyPr>
          <a:lstStyle/>
          <a:p>
            <a:pPr>
              <a:defRPr/>
            </a:pPr>
            <a:r>
              <a:rPr lang="fr-FR" sz="1200" b="1" kern="0" dirty="0">
                <a:solidFill>
                  <a:schemeClr val="tx2"/>
                </a:solidFill>
                <a:latin typeface="Calibri"/>
              </a:rPr>
              <a:t>Gravité : </a:t>
            </a:r>
            <a:r>
              <a:rPr lang="fr-FR" sz="1200" b="1" kern="0" dirty="0">
                <a:solidFill>
                  <a:srgbClr val="E22A37"/>
                </a:solidFill>
                <a:latin typeface="Calibri"/>
              </a:rPr>
              <a:t>4</a:t>
            </a:r>
          </a:p>
        </p:txBody>
      </p:sp>
      <p:sp>
        <p:nvSpPr>
          <p:cNvPr id="36" name="Rectangle 35"/>
          <p:cNvSpPr/>
          <p:nvPr/>
        </p:nvSpPr>
        <p:spPr>
          <a:xfrm>
            <a:off x="8538143" y="1916833"/>
            <a:ext cx="1980000" cy="43987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small" dirty="0">
                <a:solidFill>
                  <a:schemeClr val="tx2"/>
                </a:solidFill>
                <a:latin typeface="Calibri Light" panose="020F0302020204030204" pitchFamily="34" charset="0"/>
              </a:rPr>
              <a:t>SGTIN</a:t>
            </a:r>
          </a:p>
        </p:txBody>
      </p:sp>
      <p:sp>
        <p:nvSpPr>
          <p:cNvPr id="37" name="Rectangle 36"/>
          <p:cNvSpPr/>
          <p:nvPr/>
        </p:nvSpPr>
        <p:spPr>
          <a:xfrm>
            <a:off x="3824156" y="1916833"/>
            <a:ext cx="4536504" cy="43987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small" dirty="0">
                <a:solidFill>
                  <a:schemeClr val="tx2"/>
                </a:solidFill>
                <a:latin typeface="Calibri Light" panose="020F0302020204030204" pitchFamily="34" charset="0"/>
              </a:rPr>
              <a:t>Écosystème</a:t>
            </a:r>
          </a:p>
        </p:txBody>
      </p:sp>
      <p:sp>
        <p:nvSpPr>
          <p:cNvPr id="38" name="Rectangle 37"/>
          <p:cNvSpPr/>
          <p:nvPr/>
        </p:nvSpPr>
        <p:spPr>
          <a:xfrm>
            <a:off x="1666672" y="1916833"/>
            <a:ext cx="1980000" cy="4398739"/>
          </a:xfrm>
          <a:prstGeom prst="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small" dirty="0">
                <a:solidFill>
                  <a:schemeClr val="tx2"/>
                </a:solidFill>
                <a:latin typeface="Calibri Light" panose="020F0302020204030204" pitchFamily="34" charset="0"/>
              </a:rPr>
              <a:t>Source de risque</a:t>
            </a:r>
          </a:p>
        </p:txBody>
      </p:sp>
      <p:sp>
        <p:nvSpPr>
          <p:cNvPr id="39" name="Ellipse 38"/>
          <p:cNvSpPr/>
          <p:nvPr/>
        </p:nvSpPr>
        <p:spPr>
          <a:xfrm>
            <a:off x="1851820" y="3810744"/>
            <a:ext cx="1609705" cy="914400"/>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latin typeface="Calibri" panose="020F0502020204030204" pitchFamily="34" charset="0"/>
              </a:rPr>
              <a:t>Organisation de malfaiteurs</a:t>
            </a:r>
          </a:p>
        </p:txBody>
      </p:sp>
      <p:sp>
        <p:nvSpPr>
          <p:cNvPr id="40" name="Rectangle 39"/>
          <p:cNvSpPr/>
          <p:nvPr/>
        </p:nvSpPr>
        <p:spPr>
          <a:xfrm>
            <a:off x="5365067" y="2874640"/>
            <a:ext cx="1584176" cy="554360"/>
          </a:xfrm>
          <a:prstGeom prst="rect">
            <a:avLst/>
          </a:prstGeom>
          <a:solidFill>
            <a:srgbClr val="33CCCC"/>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2"/>
                </a:solidFill>
                <a:latin typeface="Calibri" panose="020F0502020204030204" pitchFamily="34" charset="0"/>
              </a:rPr>
              <a:t>Mairie</a:t>
            </a:r>
          </a:p>
        </p:txBody>
      </p:sp>
      <p:sp>
        <p:nvSpPr>
          <p:cNvPr id="41" name="Rectangle 40"/>
          <p:cNvSpPr/>
          <p:nvPr/>
        </p:nvSpPr>
        <p:spPr>
          <a:xfrm>
            <a:off x="5365067" y="5466928"/>
            <a:ext cx="1584176" cy="554360"/>
          </a:xfrm>
          <a:prstGeom prst="rect">
            <a:avLst/>
          </a:prstGeom>
          <a:solidFill>
            <a:srgbClr val="33CCCC"/>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2"/>
                </a:solidFill>
                <a:latin typeface="Calibri" panose="020F0502020204030204" pitchFamily="34" charset="0"/>
              </a:rPr>
              <a:t>Société d’administration</a:t>
            </a:r>
          </a:p>
        </p:txBody>
      </p:sp>
      <p:sp>
        <p:nvSpPr>
          <p:cNvPr id="44" name="Ellipse 43"/>
          <p:cNvSpPr/>
          <p:nvPr/>
        </p:nvSpPr>
        <p:spPr>
          <a:xfrm>
            <a:off x="8832305" y="3797096"/>
            <a:ext cx="1487509" cy="914400"/>
          </a:xfrm>
          <a:prstGeom prst="ellipse">
            <a:avLst/>
          </a:prstGeom>
          <a:solidFill>
            <a:srgbClr val="E22A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rPr>
              <a:t>Informations</a:t>
            </a:r>
            <a:r>
              <a:rPr lang="fr-FR" sz="1200" dirty="0">
                <a:latin typeface="Calibri" panose="020F0502020204030204" pitchFamily="34" charset="0"/>
              </a:rPr>
              <a:t> </a:t>
            </a:r>
            <a:r>
              <a:rPr lang="fr-FR" sz="1050" dirty="0">
                <a:latin typeface="Calibri" panose="020F0502020204030204" pitchFamily="34" charset="0"/>
              </a:rPr>
              <a:t>(données des citoyens)</a:t>
            </a:r>
          </a:p>
        </p:txBody>
      </p:sp>
      <p:sp>
        <p:nvSpPr>
          <p:cNvPr id="46" name="Ellipse 45"/>
          <p:cNvSpPr/>
          <p:nvPr/>
        </p:nvSpPr>
        <p:spPr>
          <a:xfrm>
            <a:off x="6600056" y="2463540"/>
            <a:ext cx="1431776" cy="746156"/>
          </a:xfrm>
          <a:prstGeom prst="ellipse">
            <a:avLst/>
          </a:prstGeom>
          <a:solidFill>
            <a:srgbClr val="E22A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rPr>
              <a:t>TIN </a:t>
            </a:r>
            <a:r>
              <a:rPr lang="fr-FR" sz="1050" dirty="0">
                <a:latin typeface="Calibri" panose="020F0502020204030204" pitchFamily="34" charset="0"/>
              </a:rPr>
              <a:t>(contenant des données des citoyens)</a:t>
            </a:r>
          </a:p>
        </p:txBody>
      </p:sp>
      <p:cxnSp>
        <p:nvCxnSpPr>
          <p:cNvPr id="47" name="Connecteur en angle 46"/>
          <p:cNvCxnSpPr>
            <a:stCxn id="39" idx="0"/>
            <a:endCxn id="40" idx="1"/>
          </p:cNvCxnSpPr>
          <p:nvPr/>
        </p:nvCxnSpPr>
        <p:spPr>
          <a:xfrm rot="5400000" flipH="1" flipV="1">
            <a:off x="3681407" y="2127086"/>
            <a:ext cx="658924" cy="2708395"/>
          </a:xfrm>
          <a:prstGeom prst="bentConnector2">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Connecteur en angle 47"/>
          <p:cNvCxnSpPr>
            <a:stCxn id="39" idx="4"/>
            <a:endCxn id="41" idx="1"/>
          </p:cNvCxnSpPr>
          <p:nvPr/>
        </p:nvCxnSpPr>
        <p:spPr>
          <a:xfrm rot="16200000" flipH="1">
            <a:off x="3501387" y="3880429"/>
            <a:ext cx="1018964" cy="2708395"/>
          </a:xfrm>
          <a:prstGeom prst="bentConnector2">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en angle 48"/>
          <p:cNvCxnSpPr>
            <a:stCxn id="41" idx="3"/>
            <a:endCxn id="44" idx="4"/>
          </p:cNvCxnSpPr>
          <p:nvPr/>
        </p:nvCxnSpPr>
        <p:spPr>
          <a:xfrm flipV="1">
            <a:off x="6949243" y="4711496"/>
            <a:ext cx="2626816" cy="1032612"/>
          </a:xfrm>
          <a:prstGeom prst="bentConnector2">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en angle 49"/>
          <p:cNvCxnSpPr>
            <a:stCxn id="39" idx="6"/>
            <a:endCxn id="44" idx="2"/>
          </p:cNvCxnSpPr>
          <p:nvPr/>
        </p:nvCxnSpPr>
        <p:spPr>
          <a:xfrm flipV="1">
            <a:off x="3461524" y="4254296"/>
            <a:ext cx="5370780" cy="0"/>
          </a:xfrm>
          <a:prstGeom prst="bentConnector3">
            <a:avLst>
              <a:gd name="adj1" fmla="val 50000"/>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Ellipse 50"/>
          <p:cNvSpPr/>
          <p:nvPr/>
        </p:nvSpPr>
        <p:spPr>
          <a:xfrm>
            <a:off x="4079796" y="2750106"/>
            <a:ext cx="360000" cy="3600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Calibri" panose="020F0502020204030204" pitchFamily="34" charset="0"/>
              </a:rPr>
              <a:t>1</a:t>
            </a:r>
          </a:p>
        </p:txBody>
      </p:sp>
      <p:sp>
        <p:nvSpPr>
          <p:cNvPr id="52" name="Ellipse 51"/>
          <p:cNvSpPr/>
          <p:nvPr/>
        </p:nvSpPr>
        <p:spPr>
          <a:xfrm>
            <a:off x="4079796" y="3861048"/>
            <a:ext cx="360000" cy="3600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Calibri" panose="020F0502020204030204" pitchFamily="34" charset="0"/>
              </a:rPr>
              <a:t>2</a:t>
            </a:r>
          </a:p>
        </p:txBody>
      </p:sp>
      <p:sp>
        <p:nvSpPr>
          <p:cNvPr id="53" name="Ellipse 52"/>
          <p:cNvSpPr/>
          <p:nvPr/>
        </p:nvSpPr>
        <p:spPr>
          <a:xfrm>
            <a:off x="4079796" y="5342394"/>
            <a:ext cx="360000" cy="3600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Calibri" panose="020F0502020204030204" pitchFamily="34" charset="0"/>
              </a:rPr>
              <a:t>4</a:t>
            </a:r>
          </a:p>
        </p:txBody>
      </p:sp>
      <p:sp>
        <p:nvSpPr>
          <p:cNvPr id="54" name="Rectangle 53"/>
          <p:cNvSpPr/>
          <p:nvPr/>
        </p:nvSpPr>
        <p:spPr>
          <a:xfrm>
            <a:off x="5365067" y="4711496"/>
            <a:ext cx="1584176" cy="554360"/>
          </a:xfrm>
          <a:prstGeom prst="rect">
            <a:avLst/>
          </a:prstGeom>
          <a:solidFill>
            <a:srgbClr val="33CCCC"/>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2"/>
                </a:solidFill>
                <a:latin typeface="Calibri" panose="020F0502020204030204" pitchFamily="34" charset="0"/>
              </a:rPr>
              <a:t>Hébergeur</a:t>
            </a:r>
          </a:p>
        </p:txBody>
      </p:sp>
      <p:cxnSp>
        <p:nvCxnSpPr>
          <p:cNvPr id="55" name="Connecteur en angle 54"/>
          <p:cNvCxnSpPr>
            <a:stCxn id="39" idx="5"/>
            <a:endCxn id="54" idx="1"/>
          </p:cNvCxnSpPr>
          <p:nvPr/>
        </p:nvCxnSpPr>
        <p:spPr>
          <a:xfrm rot="16200000" flipH="1">
            <a:off x="4096707" y="3720315"/>
            <a:ext cx="397443" cy="2139279"/>
          </a:xfrm>
          <a:prstGeom prst="bentConnector2">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Connecteur en angle 55"/>
          <p:cNvCxnSpPr>
            <a:stCxn id="54" idx="3"/>
            <a:endCxn id="44" idx="3"/>
          </p:cNvCxnSpPr>
          <p:nvPr/>
        </p:nvCxnSpPr>
        <p:spPr>
          <a:xfrm flipV="1">
            <a:off x="6949243" y="4577586"/>
            <a:ext cx="2100902" cy="411091"/>
          </a:xfrm>
          <a:prstGeom prst="bentConnector2">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Ellipse 56"/>
          <p:cNvSpPr/>
          <p:nvPr/>
        </p:nvSpPr>
        <p:spPr>
          <a:xfrm>
            <a:off x="4079796" y="4577585"/>
            <a:ext cx="360000" cy="3600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Calibri" panose="020F0502020204030204" pitchFamily="34" charset="0"/>
              </a:rPr>
              <a:t>3</a:t>
            </a:r>
          </a:p>
        </p:txBody>
      </p:sp>
      <p:cxnSp>
        <p:nvCxnSpPr>
          <p:cNvPr id="34" name="Connecteur en angle 33"/>
          <p:cNvCxnSpPr>
            <a:stCxn id="40" idx="2"/>
            <a:endCxn id="44" idx="0"/>
          </p:cNvCxnSpPr>
          <p:nvPr/>
        </p:nvCxnSpPr>
        <p:spPr>
          <a:xfrm rot="16200000" flipH="1">
            <a:off x="7682559" y="1903596"/>
            <a:ext cx="368096" cy="3418904"/>
          </a:xfrm>
          <a:prstGeom prst="bentConnector3">
            <a:avLst>
              <a:gd name="adj1" fmla="val 50000"/>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Espace réservé du pied de page 41"/>
          <p:cNvSpPr>
            <a:spLocks noGrp="1"/>
          </p:cNvSpPr>
          <p:nvPr>
            <p:ph type="ftr" sz="quarter" idx="11"/>
          </p:nvPr>
        </p:nvSpPr>
        <p:spPr/>
        <p:txBody>
          <a:bodyPr/>
          <a:lstStyle/>
          <a:p>
            <a:r>
              <a:rPr lang="fr-FR"/>
              <a:t>Formation EBIOS Risk Manager – Version du 08/04/2020</a:t>
            </a:r>
            <a:endParaRPr lang="fr-FR" dirty="0"/>
          </a:p>
        </p:txBody>
      </p:sp>
      <p:sp>
        <p:nvSpPr>
          <p:cNvPr id="43" name="Espace réservé du numéro de diapositive 42"/>
          <p:cNvSpPr>
            <a:spLocks noGrp="1"/>
          </p:cNvSpPr>
          <p:nvPr>
            <p:ph type="sldNum" sz="quarter" idx="10"/>
          </p:nvPr>
        </p:nvSpPr>
        <p:spPr/>
        <p:txBody>
          <a:bodyPr/>
          <a:lstStyle/>
          <a:p>
            <a:fld id="{38A82121-814A-4DE6-903B-1CF589281CB8}" type="slidenum">
              <a:rPr lang="fr-FR" smtClean="0"/>
              <a:pPr/>
              <a:t>110</a:t>
            </a:fld>
            <a:endParaRPr lang="fr-FR"/>
          </a:p>
        </p:txBody>
      </p:sp>
    </p:spTree>
    <p:extLst>
      <p:ext uri="{BB962C8B-B14F-4D97-AF65-F5344CB8AC3E}">
        <p14:creationId xmlns:p14="http://schemas.microsoft.com/office/powerpoint/2010/main" val="33188105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82964" y="1988840"/>
            <a:ext cx="1512168"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Connaitre</a:t>
            </a:r>
          </a:p>
        </p:txBody>
      </p:sp>
      <p:sp>
        <p:nvSpPr>
          <p:cNvPr id="11" name="Rectangle 10"/>
          <p:cNvSpPr/>
          <p:nvPr/>
        </p:nvSpPr>
        <p:spPr>
          <a:xfrm>
            <a:off x="6450820" y="1988840"/>
            <a:ext cx="1926938"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Trouver</a:t>
            </a:r>
          </a:p>
        </p:txBody>
      </p:sp>
      <p:sp>
        <p:nvSpPr>
          <p:cNvPr id="12" name="Rectangle 11"/>
          <p:cNvSpPr/>
          <p:nvPr/>
        </p:nvSpPr>
        <p:spPr>
          <a:xfrm>
            <a:off x="8542670" y="1988840"/>
            <a:ext cx="1980000"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Exploiter</a:t>
            </a:r>
          </a:p>
        </p:txBody>
      </p:sp>
      <p:sp>
        <p:nvSpPr>
          <p:cNvPr id="16" name="Rectangle 15"/>
          <p:cNvSpPr/>
          <p:nvPr/>
        </p:nvSpPr>
        <p:spPr>
          <a:xfrm>
            <a:off x="3360045" y="1988840"/>
            <a:ext cx="2925862"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Rentrer</a:t>
            </a:r>
          </a:p>
        </p:txBody>
      </p:sp>
      <p:sp>
        <p:nvSpPr>
          <p:cNvPr id="103" name="Titre 1"/>
          <p:cNvSpPr>
            <a:spLocks noGrp="1"/>
          </p:cNvSpPr>
          <p:nvPr>
            <p:ph type="title"/>
          </p:nvPr>
        </p:nvSpPr>
        <p:spPr>
          <a:xfrm>
            <a:off x="1981200" y="332656"/>
            <a:ext cx="8229600" cy="792088"/>
          </a:xfrm>
        </p:spPr>
        <p:txBody>
          <a:bodyPr vert="horz" lIns="91440" tIns="45720" rIns="91440" bIns="45720" rtlCol="0" anchor="ctr">
            <a:noAutofit/>
          </a:bodyPr>
          <a:lstStyle/>
          <a:p>
            <a:r>
              <a:rPr lang="fr-FR" dirty="0">
                <a:ea typeface="Malgun Gothic" panose="020B0503020000020004" pitchFamily="34" charset="-127"/>
              </a:rPr>
              <a:t>Étude de cas</a:t>
            </a:r>
            <a:br>
              <a:rPr lang="fr-FR" dirty="0">
                <a:ea typeface="Malgun Gothic" panose="020B0503020000020004" pitchFamily="34" charset="-127"/>
              </a:rPr>
            </a:br>
            <a:r>
              <a:rPr lang="fr-FR" b="0" dirty="0">
                <a:ea typeface="Malgun Gothic" panose="020B0503020000020004" pitchFamily="34" charset="-127"/>
              </a:rPr>
              <a:t>Élaborez des scénarios opérationnels</a:t>
            </a:r>
          </a:p>
        </p:txBody>
      </p:sp>
      <p:sp>
        <p:nvSpPr>
          <p:cNvPr id="108" name="Losange 107"/>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109" name="Rectangle 108"/>
          <p:cNvSpPr/>
          <p:nvPr/>
        </p:nvSpPr>
        <p:spPr>
          <a:xfrm>
            <a:off x="1901504" y="1176204"/>
            <a:ext cx="8766496" cy="648072"/>
          </a:xfrm>
          <a:prstGeom prst="rect">
            <a:avLst/>
          </a:prstGeom>
          <a:solidFill>
            <a:srgbClr val="BF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ZoneTexte 109"/>
          <p:cNvSpPr txBox="1"/>
          <p:nvPr/>
        </p:nvSpPr>
        <p:spPr>
          <a:xfrm>
            <a:off x="2196638" y="1346286"/>
            <a:ext cx="2675226" cy="276999"/>
          </a:xfrm>
          <a:prstGeom prst="rect">
            <a:avLst/>
          </a:prstGeom>
          <a:noFill/>
        </p:spPr>
        <p:txBody>
          <a:bodyPr wrap="square" rtlCol="0">
            <a:spAutoFit/>
          </a:bodyPr>
          <a:lstStyle/>
          <a:p>
            <a:pPr>
              <a:defRPr/>
            </a:pPr>
            <a:r>
              <a:rPr lang="fr-FR" sz="1200" b="1" kern="0" dirty="0">
                <a:solidFill>
                  <a:schemeClr val="tx2"/>
                </a:solidFill>
                <a:latin typeface="Calibri"/>
              </a:rPr>
              <a:t>Scénario stratégique :</a:t>
            </a:r>
            <a:endParaRPr lang="fr-FR" sz="1200" kern="0" dirty="0">
              <a:solidFill>
                <a:schemeClr val="tx2"/>
              </a:solidFill>
              <a:latin typeface="Calibri"/>
            </a:endParaRPr>
          </a:p>
        </p:txBody>
      </p:sp>
      <p:sp>
        <p:nvSpPr>
          <p:cNvPr id="112" name="Losange 111"/>
          <p:cNvSpPr/>
          <p:nvPr/>
        </p:nvSpPr>
        <p:spPr>
          <a:xfrm>
            <a:off x="1631504" y="1220300"/>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113" name="ZoneTexte 112"/>
          <p:cNvSpPr txBox="1"/>
          <p:nvPr/>
        </p:nvSpPr>
        <p:spPr>
          <a:xfrm>
            <a:off x="8688000" y="1346286"/>
            <a:ext cx="1980000" cy="276999"/>
          </a:xfrm>
          <a:prstGeom prst="rect">
            <a:avLst/>
          </a:prstGeom>
          <a:noFill/>
        </p:spPr>
        <p:txBody>
          <a:bodyPr wrap="square" rtlCol="0">
            <a:spAutoFit/>
          </a:bodyPr>
          <a:lstStyle/>
          <a:p>
            <a:pPr>
              <a:defRPr/>
            </a:pPr>
            <a:r>
              <a:rPr lang="fr-FR" sz="1200" b="1" kern="0" dirty="0">
                <a:solidFill>
                  <a:schemeClr val="tx2"/>
                </a:solidFill>
                <a:latin typeface="Calibri"/>
              </a:rPr>
              <a:t>Gravité :</a:t>
            </a:r>
            <a:endParaRPr lang="fr-FR" sz="1200" b="1" kern="0" dirty="0">
              <a:solidFill>
                <a:srgbClr val="E22A37"/>
              </a:solidFill>
              <a:latin typeface="Calibri"/>
            </a:endParaRPr>
          </a:p>
        </p:txBody>
      </p:sp>
      <p:sp>
        <p:nvSpPr>
          <p:cNvPr id="17" name="ZoneTexte 16"/>
          <p:cNvSpPr txBox="1"/>
          <p:nvPr/>
        </p:nvSpPr>
        <p:spPr>
          <a:xfrm>
            <a:off x="5231904" y="1346286"/>
            <a:ext cx="3007314" cy="276999"/>
          </a:xfrm>
          <a:prstGeom prst="rect">
            <a:avLst/>
          </a:prstGeom>
          <a:noFill/>
        </p:spPr>
        <p:txBody>
          <a:bodyPr wrap="square" rtlCol="0">
            <a:spAutoFit/>
          </a:bodyPr>
          <a:lstStyle/>
          <a:p>
            <a:pPr>
              <a:defRPr/>
            </a:pPr>
            <a:r>
              <a:rPr lang="fr-FR" sz="1200" b="1" kern="0" dirty="0">
                <a:solidFill>
                  <a:schemeClr val="tx2"/>
                </a:solidFill>
                <a:latin typeface="Calibri"/>
              </a:rPr>
              <a:t>Chemin d’attaque :</a:t>
            </a:r>
            <a:endParaRPr lang="fr-FR" sz="1200" kern="0" dirty="0">
              <a:solidFill>
                <a:schemeClr val="tx2"/>
              </a:solidFill>
              <a:latin typeface="Calibri"/>
            </a:endParaRPr>
          </a:p>
        </p:txBody>
      </p:sp>
      <p:pic>
        <p:nvPicPr>
          <p:cNvPr id="15"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41375"/>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e 17"/>
          <p:cNvGrpSpPr/>
          <p:nvPr/>
        </p:nvGrpSpPr>
        <p:grpSpPr>
          <a:xfrm>
            <a:off x="10570543" y="19856"/>
            <a:ext cx="1008112" cy="504000"/>
            <a:chOff x="7020272" y="95114"/>
            <a:chExt cx="1008112" cy="504000"/>
          </a:xfrm>
        </p:grpSpPr>
        <p:sp>
          <p:nvSpPr>
            <p:cNvPr id="19" name="Rectangle 18"/>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8.10</a:t>
              </a:r>
            </a:p>
          </p:txBody>
        </p:sp>
        <p:pic>
          <p:nvPicPr>
            <p:cNvPr id="2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21" name="Espace réservé du pied de page 20"/>
          <p:cNvSpPr>
            <a:spLocks noGrp="1"/>
          </p:cNvSpPr>
          <p:nvPr>
            <p:ph type="ftr" sz="quarter" idx="11"/>
          </p:nvPr>
        </p:nvSpPr>
        <p:spPr/>
        <p:txBody>
          <a:bodyPr/>
          <a:lstStyle/>
          <a:p>
            <a:r>
              <a:rPr lang="fr-FR"/>
              <a:t>Formation EBIOS Risk Manager – Version du 08/04/2020</a:t>
            </a:r>
            <a:endParaRPr lang="fr-FR" dirty="0"/>
          </a:p>
        </p:txBody>
      </p:sp>
      <p:sp>
        <p:nvSpPr>
          <p:cNvPr id="22" name="Espace réservé du numéro de diapositive 21"/>
          <p:cNvSpPr>
            <a:spLocks noGrp="1"/>
          </p:cNvSpPr>
          <p:nvPr>
            <p:ph type="sldNum" sz="quarter" idx="10"/>
          </p:nvPr>
        </p:nvSpPr>
        <p:spPr/>
        <p:txBody>
          <a:bodyPr/>
          <a:lstStyle/>
          <a:p>
            <a:fld id="{38A82121-814A-4DE6-903B-1CF589281CB8}" type="slidenum">
              <a:rPr lang="fr-FR" smtClean="0"/>
              <a:pPr/>
              <a:t>111</a:t>
            </a:fld>
            <a:endParaRPr lang="fr-FR"/>
          </a:p>
        </p:txBody>
      </p:sp>
      <p:grpSp>
        <p:nvGrpSpPr>
          <p:cNvPr id="23" name="Groupe 22">
            <a:extLst>
              <a:ext uri="{FF2B5EF4-FFF2-40B4-BE49-F238E27FC236}">
                <a16:creationId xmlns:a16="http://schemas.microsoft.com/office/drawing/2014/main" id="{6F749403-F6C6-4879-AB1F-AD87768C63CC}"/>
              </a:ext>
            </a:extLst>
          </p:cNvPr>
          <p:cNvGrpSpPr/>
          <p:nvPr/>
        </p:nvGrpSpPr>
        <p:grpSpPr>
          <a:xfrm>
            <a:off x="8854177" y="19856"/>
            <a:ext cx="1541518" cy="504000"/>
            <a:chOff x="7494978" y="95114"/>
            <a:chExt cx="1541518" cy="504000"/>
          </a:xfrm>
        </p:grpSpPr>
        <p:sp>
          <p:nvSpPr>
            <p:cNvPr id="24" name="Rectangle 23">
              <a:extLst>
                <a:ext uri="{FF2B5EF4-FFF2-40B4-BE49-F238E27FC236}">
                  <a16:creationId xmlns:a16="http://schemas.microsoft.com/office/drawing/2014/main" id="{CF4A1480-F557-4056-8DEE-25DDA65028B9}"/>
                </a:ext>
              </a:extLst>
            </p:cNvPr>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n°7</a:t>
              </a:r>
            </a:p>
          </p:txBody>
        </p:sp>
        <p:pic>
          <p:nvPicPr>
            <p:cNvPr id="25" name="Picture 2" descr="\\intranet.fr\sgdsn\utilisateurs\mesdocuments\duclos-j\My Pictures\EBIOSRM_logo.PNG">
              <a:extLst>
                <a:ext uri="{FF2B5EF4-FFF2-40B4-BE49-F238E27FC236}">
                  <a16:creationId xmlns:a16="http://schemas.microsoft.com/office/drawing/2014/main" id="{859B2EB0-10E3-4BFF-9BA2-D85FF40ED46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79" t="7925" r="8127" b="18128"/>
            <a:stretch/>
          </p:blipFill>
          <p:spPr bwMode="auto">
            <a:xfrm>
              <a:off x="7508626" y="116632"/>
              <a:ext cx="821438" cy="4824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384712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82964" y="1988840"/>
            <a:ext cx="1512168"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Connaitre</a:t>
            </a:r>
          </a:p>
        </p:txBody>
      </p:sp>
      <p:sp>
        <p:nvSpPr>
          <p:cNvPr id="11" name="Rectangle 10"/>
          <p:cNvSpPr/>
          <p:nvPr/>
        </p:nvSpPr>
        <p:spPr>
          <a:xfrm>
            <a:off x="6450820" y="1988840"/>
            <a:ext cx="1926938"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Trouver</a:t>
            </a:r>
          </a:p>
        </p:txBody>
      </p:sp>
      <p:sp>
        <p:nvSpPr>
          <p:cNvPr id="12" name="Rectangle 11"/>
          <p:cNvSpPr/>
          <p:nvPr/>
        </p:nvSpPr>
        <p:spPr>
          <a:xfrm>
            <a:off x="8542670" y="1988840"/>
            <a:ext cx="1980000"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Exploiter</a:t>
            </a:r>
          </a:p>
        </p:txBody>
      </p:sp>
      <p:sp>
        <p:nvSpPr>
          <p:cNvPr id="16" name="Rectangle 15"/>
          <p:cNvSpPr/>
          <p:nvPr/>
        </p:nvSpPr>
        <p:spPr>
          <a:xfrm>
            <a:off x="3360045" y="1988840"/>
            <a:ext cx="2925862" cy="4464496"/>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Light" panose="020F0302020204030204" pitchFamily="34" charset="0"/>
              </a:rPr>
              <a:t>Rentrer</a:t>
            </a:r>
          </a:p>
        </p:txBody>
      </p:sp>
      <p:sp>
        <p:nvSpPr>
          <p:cNvPr id="103" name="Titre 1"/>
          <p:cNvSpPr>
            <a:spLocks noGrp="1"/>
          </p:cNvSpPr>
          <p:nvPr>
            <p:ph type="title"/>
          </p:nvPr>
        </p:nvSpPr>
        <p:spPr>
          <a:xfrm>
            <a:off x="1981200" y="332656"/>
            <a:ext cx="8229600" cy="792088"/>
          </a:xfrm>
        </p:spPr>
        <p:txBody>
          <a:bodyPr vert="horz" lIns="91440" tIns="45720" rIns="91440" bIns="45720" rtlCol="0" anchor="ctr">
            <a:noAutofit/>
          </a:bodyPr>
          <a:lstStyle/>
          <a:p>
            <a:r>
              <a:rPr lang="fr-FR" dirty="0">
                <a:ea typeface="Malgun Gothic" panose="020B0503020000020004" pitchFamily="34" charset="-127"/>
              </a:rPr>
              <a:t>Correction</a:t>
            </a:r>
            <a:br>
              <a:rPr lang="fr-FR" dirty="0">
                <a:ea typeface="Malgun Gothic" panose="020B0503020000020004" pitchFamily="34" charset="-127"/>
              </a:rPr>
            </a:br>
            <a:r>
              <a:rPr lang="fr-FR" b="0" dirty="0">
                <a:ea typeface="Malgun Gothic" panose="020B0503020000020004" pitchFamily="34" charset="-127"/>
              </a:rPr>
              <a:t>Élaborez des scénarios opérationnels</a:t>
            </a:r>
            <a:endParaRPr lang="fr-FR" dirty="0">
              <a:ea typeface="Malgun Gothic" panose="020B0503020000020004" pitchFamily="34" charset="-127"/>
            </a:endParaRPr>
          </a:p>
        </p:txBody>
      </p:sp>
      <p:sp>
        <p:nvSpPr>
          <p:cNvPr id="108" name="Losange 107"/>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109" name="Rectangle 108"/>
          <p:cNvSpPr/>
          <p:nvPr/>
        </p:nvSpPr>
        <p:spPr>
          <a:xfrm>
            <a:off x="1901504" y="1176204"/>
            <a:ext cx="8766496" cy="648072"/>
          </a:xfrm>
          <a:prstGeom prst="rect">
            <a:avLst/>
          </a:prstGeom>
          <a:solidFill>
            <a:srgbClr val="BF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ZoneTexte 109"/>
          <p:cNvSpPr txBox="1"/>
          <p:nvPr/>
        </p:nvSpPr>
        <p:spPr>
          <a:xfrm>
            <a:off x="2196638" y="1177946"/>
            <a:ext cx="2675226" cy="646331"/>
          </a:xfrm>
          <a:prstGeom prst="rect">
            <a:avLst/>
          </a:prstGeom>
          <a:noFill/>
        </p:spPr>
        <p:txBody>
          <a:bodyPr wrap="square" rtlCol="0">
            <a:spAutoFit/>
          </a:bodyPr>
          <a:lstStyle/>
          <a:p>
            <a:pPr>
              <a:defRPr/>
            </a:pPr>
            <a:r>
              <a:rPr lang="fr-FR" sz="1200" b="1" kern="0" dirty="0">
                <a:solidFill>
                  <a:schemeClr val="tx2"/>
                </a:solidFill>
                <a:latin typeface="Calibri"/>
              </a:rPr>
              <a:t>Scénario stratégique : </a:t>
            </a:r>
            <a:r>
              <a:rPr lang="fr-FR" sz="1200" kern="0" dirty="0">
                <a:solidFill>
                  <a:schemeClr val="tx2"/>
                </a:solidFill>
                <a:latin typeface="Calibri"/>
              </a:rPr>
              <a:t>Organisation de malfaiteurs qui veut voler des données personnelles</a:t>
            </a:r>
          </a:p>
        </p:txBody>
      </p:sp>
      <p:sp>
        <p:nvSpPr>
          <p:cNvPr id="112" name="Losange 111"/>
          <p:cNvSpPr/>
          <p:nvPr/>
        </p:nvSpPr>
        <p:spPr>
          <a:xfrm>
            <a:off x="1631504" y="1220300"/>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113" name="ZoneTexte 112"/>
          <p:cNvSpPr txBox="1"/>
          <p:nvPr/>
        </p:nvSpPr>
        <p:spPr>
          <a:xfrm>
            <a:off x="8688000" y="1346285"/>
            <a:ext cx="1980000" cy="276999"/>
          </a:xfrm>
          <a:prstGeom prst="rect">
            <a:avLst/>
          </a:prstGeom>
          <a:noFill/>
        </p:spPr>
        <p:txBody>
          <a:bodyPr wrap="square" rtlCol="0">
            <a:spAutoFit/>
          </a:bodyPr>
          <a:lstStyle/>
          <a:p>
            <a:pPr>
              <a:defRPr/>
            </a:pPr>
            <a:r>
              <a:rPr lang="fr-FR" sz="1200" b="1" kern="0" dirty="0">
                <a:solidFill>
                  <a:schemeClr val="tx2"/>
                </a:solidFill>
                <a:latin typeface="Calibri"/>
              </a:rPr>
              <a:t>Gravité : </a:t>
            </a:r>
            <a:r>
              <a:rPr lang="fr-FR" sz="1200" b="1" kern="0" dirty="0">
                <a:solidFill>
                  <a:srgbClr val="E22A37"/>
                </a:solidFill>
                <a:latin typeface="Calibri"/>
              </a:rPr>
              <a:t>4</a:t>
            </a:r>
          </a:p>
        </p:txBody>
      </p:sp>
      <p:sp>
        <p:nvSpPr>
          <p:cNvPr id="17" name="ZoneTexte 16"/>
          <p:cNvSpPr txBox="1"/>
          <p:nvPr/>
        </p:nvSpPr>
        <p:spPr>
          <a:xfrm>
            <a:off x="5231904" y="1351802"/>
            <a:ext cx="3007314" cy="276999"/>
          </a:xfrm>
          <a:prstGeom prst="rect">
            <a:avLst/>
          </a:prstGeom>
          <a:noFill/>
        </p:spPr>
        <p:txBody>
          <a:bodyPr wrap="square" rtlCol="0">
            <a:spAutoFit/>
          </a:bodyPr>
          <a:lstStyle/>
          <a:p>
            <a:pPr>
              <a:defRPr/>
            </a:pPr>
            <a:r>
              <a:rPr lang="fr-FR" sz="1200" b="1" kern="0" dirty="0">
                <a:solidFill>
                  <a:schemeClr val="tx2"/>
                </a:solidFill>
                <a:latin typeface="Calibri"/>
              </a:rPr>
              <a:t>Chemin d’attaque : </a:t>
            </a:r>
            <a:r>
              <a:rPr lang="fr-FR" sz="1200" kern="0" dirty="0">
                <a:solidFill>
                  <a:schemeClr val="tx2"/>
                </a:solidFill>
                <a:latin typeface="Calibri"/>
              </a:rPr>
              <a:t>n°2 – « attaque directe »</a:t>
            </a:r>
          </a:p>
        </p:txBody>
      </p:sp>
      <p:sp>
        <p:nvSpPr>
          <p:cNvPr id="18" name="Rectangle à coins arrondis 17"/>
          <p:cNvSpPr/>
          <p:nvPr/>
        </p:nvSpPr>
        <p:spPr>
          <a:xfrm>
            <a:off x="1826980" y="3401378"/>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Reconnaissance externe en sources ouvertes</a:t>
            </a:r>
            <a:endParaRPr lang="fr-FR" sz="1050" kern="0" dirty="0">
              <a:solidFill>
                <a:srgbClr val="05314E"/>
              </a:solidFill>
              <a:latin typeface="Calibri Light" panose="020F0302020204030204" pitchFamily="34" charset="0"/>
            </a:endParaRPr>
          </a:p>
        </p:txBody>
      </p:sp>
      <p:sp>
        <p:nvSpPr>
          <p:cNvPr id="19" name="Rectangle à coins arrondis 18"/>
          <p:cNvSpPr/>
          <p:nvPr/>
        </p:nvSpPr>
        <p:spPr>
          <a:xfrm>
            <a:off x="3483164" y="2393266"/>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Intrusion via une pièce jointe dans un mail de hameçonnage</a:t>
            </a:r>
            <a:endParaRPr lang="fr-FR" sz="1050" kern="0" dirty="0">
              <a:solidFill>
                <a:srgbClr val="05314E"/>
              </a:solidFill>
              <a:latin typeface="Calibri Light" panose="020F0302020204030204" pitchFamily="34" charset="0"/>
            </a:endParaRPr>
          </a:p>
        </p:txBody>
      </p:sp>
      <p:sp>
        <p:nvSpPr>
          <p:cNvPr id="20" name="Rectangle à coins arrondis 19"/>
          <p:cNvSpPr/>
          <p:nvPr/>
        </p:nvSpPr>
        <p:spPr>
          <a:xfrm>
            <a:off x="3483164" y="5229199"/>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Corruption d’un employé de la SGTIN</a:t>
            </a:r>
            <a:endParaRPr lang="fr-FR" sz="1050" kern="0" dirty="0">
              <a:solidFill>
                <a:srgbClr val="05314E"/>
              </a:solidFill>
              <a:latin typeface="Calibri Light" panose="020F0302020204030204" pitchFamily="34" charset="0"/>
            </a:endParaRPr>
          </a:p>
        </p:txBody>
      </p:sp>
      <p:sp>
        <p:nvSpPr>
          <p:cNvPr id="21" name="Rectangle à coins arrondis 20"/>
          <p:cNvSpPr/>
          <p:nvPr/>
        </p:nvSpPr>
        <p:spPr>
          <a:xfrm>
            <a:off x="4906140" y="4154507"/>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Prise de contrôle du poste de travail</a:t>
            </a:r>
            <a:endParaRPr lang="fr-FR" sz="1050" kern="0" dirty="0">
              <a:solidFill>
                <a:srgbClr val="05314E"/>
              </a:solidFill>
              <a:latin typeface="Calibri Light" panose="020F0302020204030204" pitchFamily="34" charset="0"/>
            </a:endParaRPr>
          </a:p>
        </p:txBody>
      </p:sp>
      <p:sp>
        <p:nvSpPr>
          <p:cNvPr id="22" name="Rectangle à coins arrondis 21"/>
          <p:cNvSpPr/>
          <p:nvPr/>
        </p:nvSpPr>
        <p:spPr>
          <a:xfrm>
            <a:off x="8920602" y="5112711"/>
            <a:ext cx="1224136" cy="792088"/>
          </a:xfrm>
          <a:prstGeom prst="roundRect">
            <a:avLst/>
          </a:prstGeom>
          <a:solidFill>
            <a:schemeClr val="accent2">
              <a:lumMod val="40000"/>
              <a:lumOff val="60000"/>
            </a:schemeClr>
          </a:solidFill>
          <a:ln w="12700" cap="flat" cmpd="sng" algn="ctr">
            <a:solidFill>
              <a:schemeClr val="accent1"/>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Vol des informations des citoyens</a:t>
            </a:r>
            <a:endParaRPr lang="fr-FR" sz="1050" kern="0" dirty="0">
              <a:solidFill>
                <a:srgbClr val="05314E"/>
              </a:solidFill>
              <a:latin typeface="Calibri Light" panose="020F0302020204030204" pitchFamily="34" charset="0"/>
            </a:endParaRPr>
          </a:p>
        </p:txBody>
      </p:sp>
      <p:sp>
        <p:nvSpPr>
          <p:cNvPr id="23" name="Rectangle à coins arrondis 22"/>
          <p:cNvSpPr/>
          <p:nvPr/>
        </p:nvSpPr>
        <p:spPr>
          <a:xfrm>
            <a:off x="6791772" y="2393266"/>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Exploitation d’une vulnérabilité logicielle</a:t>
            </a:r>
            <a:endParaRPr lang="fr-FR" sz="1050" kern="0" dirty="0">
              <a:solidFill>
                <a:srgbClr val="05314E"/>
              </a:solidFill>
              <a:latin typeface="Calibri Light" panose="020F0302020204030204" pitchFamily="34" charset="0"/>
            </a:endParaRPr>
          </a:p>
        </p:txBody>
      </p:sp>
      <p:sp>
        <p:nvSpPr>
          <p:cNvPr id="24" name="Rectangle à coins arrondis 23"/>
          <p:cNvSpPr/>
          <p:nvPr/>
        </p:nvSpPr>
        <p:spPr>
          <a:xfrm>
            <a:off x="6791772" y="4833154"/>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Exploration des fichiers et dossiers</a:t>
            </a:r>
            <a:endParaRPr lang="fr-FR" sz="1050" kern="0" dirty="0">
              <a:solidFill>
                <a:srgbClr val="05314E"/>
              </a:solidFill>
              <a:latin typeface="Calibri Light" panose="020F0302020204030204" pitchFamily="34" charset="0"/>
            </a:endParaRPr>
          </a:p>
        </p:txBody>
      </p:sp>
      <p:sp>
        <p:nvSpPr>
          <p:cNvPr id="25" name="Rectangle à coins arrondis 24"/>
          <p:cNvSpPr/>
          <p:nvPr/>
        </p:nvSpPr>
        <p:spPr>
          <a:xfrm>
            <a:off x="8920602" y="3905434"/>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Compression et segmentation des fichiers puis création d’un canal FTP</a:t>
            </a:r>
          </a:p>
        </p:txBody>
      </p:sp>
      <p:sp>
        <p:nvSpPr>
          <p:cNvPr id="26" name="Rectangle à coins arrondis 25"/>
          <p:cNvSpPr/>
          <p:nvPr/>
        </p:nvSpPr>
        <p:spPr>
          <a:xfrm>
            <a:off x="4906407" y="5229200"/>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Introduction d’un maliciel via un média amovible (clé USB)</a:t>
            </a:r>
            <a:endParaRPr lang="fr-FR" sz="1050" kern="0" dirty="0">
              <a:solidFill>
                <a:srgbClr val="05314E"/>
              </a:solidFill>
              <a:latin typeface="Calibri Light" panose="020F0302020204030204" pitchFamily="34" charset="0"/>
            </a:endParaRPr>
          </a:p>
        </p:txBody>
      </p:sp>
      <p:sp>
        <p:nvSpPr>
          <p:cNvPr id="28" name="Rectangle à coins arrondis 27"/>
          <p:cNvSpPr/>
          <p:nvPr/>
        </p:nvSpPr>
        <p:spPr>
          <a:xfrm>
            <a:off x="6791772" y="3577206"/>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Élévation de privilèges</a:t>
            </a:r>
            <a:endParaRPr lang="fr-FR" sz="1050" kern="0" dirty="0">
              <a:solidFill>
                <a:srgbClr val="05314E"/>
              </a:solidFill>
              <a:latin typeface="Calibri Light" panose="020F0302020204030204" pitchFamily="34" charset="0"/>
            </a:endParaRPr>
          </a:p>
        </p:txBody>
      </p:sp>
      <p:cxnSp>
        <p:nvCxnSpPr>
          <p:cNvPr id="4" name="Connecteur en angle 3"/>
          <p:cNvCxnSpPr>
            <a:stCxn id="18" idx="0"/>
            <a:endCxn id="19" idx="1"/>
          </p:cNvCxnSpPr>
          <p:nvPr/>
        </p:nvCxnSpPr>
        <p:spPr>
          <a:xfrm rot="5400000" flipH="1" flipV="1">
            <a:off x="2655072" y="2573286"/>
            <a:ext cx="612068" cy="1044116"/>
          </a:xfrm>
          <a:prstGeom prst="bentConnector2">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en angle 31"/>
          <p:cNvCxnSpPr>
            <a:stCxn id="19" idx="3"/>
            <a:endCxn id="23" idx="1"/>
          </p:cNvCxnSpPr>
          <p:nvPr/>
        </p:nvCxnSpPr>
        <p:spPr>
          <a:xfrm>
            <a:off x="4707300" y="2789310"/>
            <a:ext cx="2084472" cy="0"/>
          </a:xfrm>
          <a:prstGeom prst="bentConnector3">
            <a:avLst>
              <a:gd name="adj1" fmla="val 50000"/>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en angle 37"/>
          <p:cNvCxnSpPr>
            <a:stCxn id="23" idx="2"/>
            <a:endCxn id="28" idx="0"/>
          </p:cNvCxnSpPr>
          <p:nvPr/>
        </p:nvCxnSpPr>
        <p:spPr>
          <a:xfrm rot="5400000">
            <a:off x="7214264" y="3387630"/>
            <a:ext cx="391852" cy="0"/>
          </a:xfrm>
          <a:prstGeom prst="bentConnector3">
            <a:avLst>
              <a:gd name="adj1" fmla="val 50000"/>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cteur en angle 41"/>
          <p:cNvCxnSpPr>
            <a:stCxn id="28" idx="2"/>
            <a:endCxn id="24" idx="0"/>
          </p:cNvCxnSpPr>
          <p:nvPr/>
        </p:nvCxnSpPr>
        <p:spPr>
          <a:xfrm rot="5400000">
            <a:off x="7178260" y="4607574"/>
            <a:ext cx="463860" cy="0"/>
          </a:xfrm>
          <a:prstGeom prst="bentConnector3">
            <a:avLst>
              <a:gd name="adj1" fmla="val 50000"/>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24" idx="3"/>
            <a:endCxn id="25" idx="0"/>
          </p:cNvCxnSpPr>
          <p:nvPr/>
        </p:nvCxnSpPr>
        <p:spPr>
          <a:xfrm flipV="1">
            <a:off x="8015908" y="3905434"/>
            <a:ext cx="1516762" cy="1323764"/>
          </a:xfrm>
          <a:prstGeom prst="bentConnector4">
            <a:avLst>
              <a:gd name="adj1" fmla="val 29823"/>
              <a:gd name="adj2" fmla="val 117269"/>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en angle 49"/>
          <p:cNvCxnSpPr>
            <a:stCxn id="25" idx="2"/>
            <a:endCxn id="22" idx="0"/>
          </p:cNvCxnSpPr>
          <p:nvPr/>
        </p:nvCxnSpPr>
        <p:spPr>
          <a:xfrm rot="5400000">
            <a:off x="9331427" y="4911466"/>
            <a:ext cx="415189" cy="0"/>
          </a:xfrm>
          <a:prstGeom prst="bentConnector3">
            <a:avLst>
              <a:gd name="adj1" fmla="val 50000"/>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a:stCxn id="20" idx="3"/>
            <a:endCxn id="26" idx="1"/>
          </p:cNvCxnSpPr>
          <p:nvPr/>
        </p:nvCxnSpPr>
        <p:spPr>
          <a:xfrm>
            <a:off x="4707301" y="5625244"/>
            <a:ext cx="199107" cy="1"/>
          </a:xfrm>
          <a:prstGeom prst="bentConnector3">
            <a:avLst>
              <a:gd name="adj1" fmla="val 50000"/>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1" name="Connecteur en angle 60"/>
          <p:cNvCxnSpPr>
            <a:stCxn id="26" idx="0"/>
            <a:endCxn id="21" idx="2"/>
          </p:cNvCxnSpPr>
          <p:nvPr/>
        </p:nvCxnSpPr>
        <p:spPr>
          <a:xfrm rot="16200000" flipV="1">
            <a:off x="5377041" y="5087765"/>
            <a:ext cx="282605" cy="267"/>
          </a:xfrm>
          <a:prstGeom prst="bentConnector3">
            <a:avLst>
              <a:gd name="adj1" fmla="val 50000"/>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6" name="Connecteur en angle 65"/>
          <p:cNvCxnSpPr>
            <a:stCxn id="20" idx="2"/>
            <a:endCxn id="22" idx="2"/>
          </p:cNvCxnSpPr>
          <p:nvPr/>
        </p:nvCxnSpPr>
        <p:spPr>
          <a:xfrm rot="5400000" flipH="1" flipV="1">
            <a:off x="6755707" y="3244324"/>
            <a:ext cx="116488" cy="5437438"/>
          </a:xfrm>
          <a:prstGeom prst="bentConnector3">
            <a:avLst>
              <a:gd name="adj1" fmla="val -169784"/>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9" name="Connecteur en angle 68"/>
          <p:cNvCxnSpPr>
            <a:stCxn id="18" idx="2"/>
            <a:endCxn id="20" idx="1"/>
          </p:cNvCxnSpPr>
          <p:nvPr/>
        </p:nvCxnSpPr>
        <p:spPr>
          <a:xfrm rot="16200000" flipH="1">
            <a:off x="2245219" y="4387296"/>
            <a:ext cx="1431777" cy="1044116"/>
          </a:xfrm>
          <a:prstGeom prst="bentConnector2">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89" name="Connecteur en angle 88"/>
          <p:cNvCxnSpPr>
            <a:stCxn id="21" idx="3"/>
            <a:endCxn id="24" idx="1"/>
          </p:cNvCxnSpPr>
          <p:nvPr/>
        </p:nvCxnSpPr>
        <p:spPr>
          <a:xfrm>
            <a:off x="6130276" y="4550552"/>
            <a:ext cx="661496" cy="678647"/>
          </a:xfrm>
          <a:prstGeom prst="bentConnector3">
            <a:avLst>
              <a:gd name="adj1" fmla="val 3602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à coins arrondis 91"/>
          <p:cNvSpPr/>
          <p:nvPr/>
        </p:nvSpPr>
        <p:spPr>
          <a:xfrm>
            <a:off x="3483164" y="3391104"/>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Light" panose="020F0302020204030204" pitchFamily="34" charset="0"/>
              </a:rPr>
              <a:t>Envoi d’un média amovible piégé par courrier </a:t>
            </a:r>
            <a:endParaRPr lang="fr-FR" sz="1050" kern="0" dirty="0">
              <a:solidFill>
                <a:srgbClr val="05314E"/>
              </a:solidFill>
              <a:latin typeface="Calibri Light" panose="020F0302020204030204" pitchFamily="34" charset="0"/>
            </a:endParaRPr>
          </a:p>
        </p:txBody>
      </p:sp>
      <p:cxnSp>
        <p:nvCxnSpPr>
          <p:cNvPr id="104" name="Connecteur en angle 103"/>
          <p:cNvCxnSpPr>
            <a:stCxn id="18" idx="3"/>
            <a:endCxn id="92" idx="1"/>
          </p:cNvCxnSpPr>
          <p:nvPr/>
        </p:nvCxnSpPr>
        <p:spPr>
          <a:xfrm flipV="1">
            <a:off x="3051116" y="3787148"/>
            <a:ext cx="432048" cy="0"/>
          </a:xfrm>
          <a:prstGeom prst="bentConnector3">
            <a:avLst>
              <a:gd name="adj1" fmla="val 50000"/>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14" name="Connecteur en angle 113"/>
          <p:cNvCxnSpPr>
            <a:stCxn id="92" idx="3"/>
            <a:endCxn id="21" idx="0"/>
          </p:cNvCxnSpPr>
          <p:nvPr/>
        </p:nvCxnSpPr>
        <p:spPr>
          <a:xfrm>
            <a:off x="4707300" y="3787149"/>
            <a:ext cx="810908" cy="367359"/>
          </a:xfrm>
          <a:prstGeom prst="bentConnector2">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nvGrpSpPr>
          <p:cNvPr id="39" name="Groupe 38"/>
          <p:cNvGrpSpPr/>
          <p:nvPr/>
        </p:nvGrpSpPr>
        <p:grpSpPr>
          <a:xfrm>
            <a:off x="11712624" y="37228"/>
            <a:ext cx="432048" cy="435546"/>
            <a:chOff x="8497713" y="116633"/>
            <a:chExt cx="432048" cy="435546"/>
          </a:xfrm>
        </p:grpSpPr>
        <p:pic>
          <p:nvPicPr>
            <p:cNvPr id="40"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Espace réservé du pied de page 42"/>
          <p:cNvSpPr>
            <a:spLocks noGrp="1"/>
          </p:cNvSpPr>
          <p:nvPr>
            <p:ph type="ftr" sz="quarter" idx="11"/>
          </p:nvPr>
        </p:nvSpPr>
        <p:spPr/>
        <p:txBody>
          <a:bodyPr/>
          <a:lstStyle/>
          <a:p>
            <a:r>
              <a:rPr lang="fr-FR"/>
              <a:t>Formation EBIOS Risk Manager – Version du 08/04/2020</a:t>
            </a:r>
            <a:endParaRPr lang="fr-FR" dirty="0"/>
          </a:p>
        </p:txBody>
      </p:sp>
      <p:sp>
        <p:nvSpPr>
          <p:cNvPr id="45" name="Espace réservé du numéro de diapositive 44"/>
          <p:cNvSpPr>
            <a:spLocks noGrp="1"/>
          </p:cNvSpPr>
          <p:nvPr>
            <p:ph type="sldNum" sz="quarter" idx="10"/>
          </p:nvPr>
        </p:nvSpPr>
        <p:spPr/>
        <p:txBody>
          <a:bodyPr/>
          <a:lstStyle/>
          <a:p>
            <a:fld id="{38A82121-814A-4DE6-903B-1CF589281CB8}" type="slidenum">
              <a:rPr lang="fr-FR" smtClean="0"/>
              <a:pPr/>
              <a:t>112</a:t>
            </a:fld>
            <a:endParaRPr lang="fr-FR"/>
          </a:p>
        </p:txBody>
      </p:sp>
    </p:spTree>
    <p:extLst>
      <p:ext uri="{BB962C8B-B14F-4D97-AF65-F5344CB8AC3E}">
        <p14:creationId xmlns:p14="http://schemas.microsoft.com/office/powerpoint/2010/main" val="5054154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Pour vous aider</a:t>
            </a:r>
          </a:p>
          <a:p>
            <a:r>
              <a:rPr lang="fr-FR" b="0" dirty="0"/>
              <a:t>Échelle de vraisemblance validée pour le projet</a:t>
            </a:r>
          </a:p>
        </p:txBody>
      </p:sp>
      <p:graphicFrame>
        <p:nvGraphicFramePr>
          <p:cNvPr id="13" name="Tableau 12"/>
          <p:cNvGraphicFramePr>
            <a:graphicFrameLocks noGrp="1"/>
          </p:cNvGraphicFramePr>
          <p:nvPr>
            <p:extLst>
              <p:ext uri="{D42A27DB-BD31-4B8C-83A1-F6EECF244321}">
                <p14:modId xmlns:p14="http://schemas.microsoft.com/office/powerpoint/2010/main" val="3612442386"/>
              </p:ext>
            </p:extLst>
          </p:nvPr>
        </p:nvGraphicFramePr>
        <p:xfrm>
          <a:off x="2279577" y="1556793"/>
          <a:ext cx="7632847" cy="4320479"/>
        </p:xfrm>
        <a:graphic>
          <a:graphicData uri="http://schemas.openxmlformats.org/drawingml/2006/table">
            <a:tbl>
              <a:tblPr/>
              <a:tblGrid>
                <a:gridCol w="1963413">
                  <a:extLst>
                    <a:ext uri="{9D8B030D-6E8A-4147-A177-3AD203B41FA5}">
                      <a16:colId xmlns:a16="http://schemas.microsoft.com/office/drawing/2014/main" val="20000"/>
                    </a:ext>
                  </a:extLst>
                </a:gridCol>
                <a:gridCol w="5669434">
                  <a:extLst>
                    <a:ext uri="{9D8B030D-6E8A-4147-A177-3AD203B41FA5}">
                      <a16:colId xmlns:a16="http://schemas.microsoft.com/office/drawing/2014/main" val="20001"/>
                    </a:ext>
                  </a:extLst>
                </a:gridCol>
              </a:tblGrid>
              <a:tr h="6147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Échelle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Définition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39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bg1"/>
                          </a:solidFill>
                          <a:effectLst/>
                          <a:latin typeface="Calibri Light" panose="020F0302020204030204" pitchFamily="34" charset="0"/>
                        </a:rPr>
                        <a:t>V4 – Quasi certain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fontAlgn="ctr">
                        <a:buFont typeface="Arial" panose="020B0604020202020204" pitchFamily="34" charset="0"/>
                        <a:buNone/>
                      </a:pPr>
                      <a:r>
                        <a:rPr lang="fr-FR" sz="1200" b="0" i="0" u="none" strike="noStrike" dirty="0">
                          <a:solidFill>
                            <a:schemeClr val="tx1"/>
                          </a:solidFill>
                          <a:effectLst/>
                          <a:latin typeface="Calibri Light" panose="020F0302020204030204" pitchFamily="34" charset="0"/>
                        </a:rPr>
                        <a:t>La source</a:t>
                      </a:r>
                      <a:r>
                        <a:rPr lang="fr-FR" sz="1200" b="0" i="0" u="none" strike="noStrike" baseline="0" dirty="0">
                          <a:solidFill>
                            <a:schemeClr val="tx1"/>
                          </a:solidFill>
                          <a:effectLst/>
                          <a:latin typeface="Calibri Light" panose="020F0302020204030204" pitchFamily="34" charset="0"/>
                        </a:rPr>
                        <a:t> de risque va certainement atteindre son objectif visé selon l’un des modes opératoires envisagés. La vraisemblance du scénario est très élevée</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9220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bg1"/>
                          </a:solidFill>
                          <a:effectLst/>
                          <a:latin typeface="Calibri Light" panose="020F0302020204030204" pitchFamily="34" charset="0"/>
                        </a:rPr>
                        <a:t>V3 – Très vraisemblable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200" b="0" i="0" u="none" strike="noStrike" dirty="0">
                          <a:solidFill>
                            <a:schemeClr val="tx1"/>
                          </a:solidFill>
                          <a:effectLst/>
                          <a:latin typeface="Calibri Light" panose="020F0302020204030204" pitchFamily="34" charset="0"/>
                        </a:rPr>
                        <a:t>La source</a:t>
                      </a:r>
                      <a:r>
                        <a:rPr lang="fr-FR" sz="1200" b="0" i="0" u="none" strike="noStrike" baseline="0" dirty="0">
                          <a:solidFill>
                            <a:schemeClr val="tx1"/>
                          </a:solidFill>
                          <a:effectLst/>
                          <a:latin typeface="Calibri Light" panose="020F0302020204030204" pitchFamily="34" charset="0"/>
                        </a:rPr>
                        <a:t> de risque va probablement atteindre son objectif visé selon l’un des modes opératoires envisagés. La vraisemblance du scénario est élevée</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9220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tx1"/>
                          </a:solidFill>
                          <a:effectLst/>
                          <a:latin typeface="Calibri Light" panose="020F0302020204030204" pitchFamily="34" charset="0"/>
                        </a:rPr>
                        <a:t>V2 – Vraisemblable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200" b="0" i="0" u="none" strike="noStrike" dirty="0">
                          <a:solidFill>
                            <a:schemeClr val="tx1"/>
                          </a:solidFill>
                          <a:effectLst/>
                          <a:latin typeface="Calibri Light" panose="020F0302020204030204" pitchFamily="34" charset="0"/>
                        </a:rPr>
                        <a:t>La source</a:t>
                      </a:r>
                      <a:r>
                        <a:rPr lang="fr-FR" sz="1200" b="0" i="0" u="none" strike="noStrike" baseline="0" dirty="0">
                          <a:solidFill>
                            <a:schemeClr val="tx1"/>
                          </a:solidFill>
                          <a:effectLst/>
                          <a:latin typeface="Calibri Light" panose="020F0302020204030204" pitchFamily="34" charset="0"/>
                        </a:rPr>
                        <a:t> de risque est susceptible d’atteindre son objectif visé selon l’un des modes opératoires envisagés. La vraisemblance du scénario est significative</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92205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tx1"/>
                          </a:solidFill>
                          <a:effectLst/>
                          <a:latin typeface="Calibri Light" panose="020F0302020204030204" pitchFamily="34" charset="0"/>
                        </a:rPr>
                        <a:t>V1 – Peu vraisemblable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200" b="0" i="0" u="none" strike="noStrike" dirty="0">
                          <a:solidFill>
                            <a:schemeClr val="tx1"/>
                          </a:solidFill>
                          <a:effectLst/>
                          <a:latin typeface="Calibri Light" panose="020F0302020204030204" pitchFamily="34" charset="0"/>
                        </a:rPr>
                        <a:t>La source</a:t>
                      </a:r>
                      <a:r>
                        <a:rPr lang="fr-FR" sz="1200" b="0" i="0" u="none" strike="noStrike" baseline="0" dirty="0">
                          <a:solidFill>
                            <a:schemeClr val="tx1"/>
                          </a:solidFill>
                          <a:effectLst/>
                          <a:latin typeface="Calibri Light" panose="020F0302020204030204" pitchFamily="34" charset="0"/>
                        </a:rPr>
                        <a:t> de risque a peu de chances d’atteindre son objectif visé selon l’un des modes opératoires envisagés. La vraisemblance du scénario est faible</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6" name="Losange 5"/>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grpSp>
        <p:nvGrpSpPr>
          <p:cNvPr id="7" name="Groupe 6"/>
          <p:cNvGrpSpPr/>
          <p:nvPr/>
        </p:nvGrpSpPr>
        <p:grpSpPr>
          <a:xfrm>
            <a:off x="10650482" y="0"/>
            <a:ext cx="1541518" cy="504000"/>
            <a:chOff x="7494978" y="95114"/>
            <a:chExt cx="1541518" cy="504000"/>
          </a:xfrm>
        </p:grpSpPr>
        <p:sp>
          <p:nvSpPr>
            <p:cNvPr id="8" name="Rectangle 7"/>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n°8</a:t>
              </a:r>
            </a:p>
          </p:txBody>
        </p:sp>
        <p:pic>
          <p:nvPicPr>
            <p:cNvPr id="9"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16632"/>
              <a:ext cx="821438" cy="48248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Espace réservé du pied de page 9"/>
          <p:cNvSpPr>
            <a:spLocks noGrp="1"/>
          </p:cNvSpPr>
          <p:nvPr>
            <p:ph type="ftr" sz="quarter" idx="11"/>
          </p:nvPr>
        </p:nvSpPr>
        <p:spPr/>
        <p:txBody>
          <a:bodyPr/>
          <a:lstStyle/>
          <a:p>
            <a:r>
              <a:rPr lang="fr-FR"/>
              <a:t>Formation EBIOS Risk Manager – Version du 08/04/2020</a:t>
            </a:r>
            <a:endParaRPr lang="fr-FR" dirty="0"/>
          </a:p>
        </p:txBody>
      </p:sp>
      <p:sp>
        <p:nvSpPr>
          <p:cNvPr id="11" name="Espace réservé du numéro de diapositive 10"/>
          <p:cNvSpPr>
            <a:spLocks noGrp="1"/>
          </p:cNvSpPr>
          <p:nvPr>
            <p:ph type="sldNum" sz="quarter" idx="10"/>
          </p:nvPr>
        </p:nvSpPr>
        <p:spPr/>
        <p:txBody>
          <a:bodyPr/>
          <a:lstStyle/>
          <a:p>
            <a:fld id="{38A82121-814A-4DE6-903B-1CF589281CB8}" type="slidenum">
              <a:rPr lang="fr-FR" smtClean="0"/>
              <a:pPr/>
              <a:t>113</a:t>
            </a:fld>
            <a:endParaRPr lang="fr-FR"/>
          </a:p>
        </p:txBody>
      </p:sp>
    </p:spTree>
    <p:extLst>
      <p:ext uri="{BB962C8B-B14F-4D97-AF65-F5344CB8AC3E}">
        <p14:creationId xmlns:p14="http://schemas.microsoft.com/office/powerpoint/2010/main" val="1642432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Losange 41"/>
          <p:cNvSpPr/>
          <p:nvPr/>
        </p:nvSpPr>
        <p:spPr>
          <a:xfrm>
            <a:off x="1631504" y="116632"/>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sp>
        <p:nvSpPr>
          <p:cNvPr id="11" name="Titre 1"/>
          <p:cNvSpPr>
            <a:spLocks noGrp="1"/>
          </p:cNvSpPr>
          <p:nvPr>
            <p:ph type="title"/>
          </p:nvPr>
        </p:nvSpPr>
        <p:spPr>
          <a:xfrm>
            <a:off x="1981200" y="476672"/>
            <a:ext cx="8229600" cy="792088"/>
          </a:xfrm>
        </p:spPr>
        <p:txBody>
          <a:bodyPr>
            <a:noAutofit/>
          </a:bodyPr>
          <a:lstStyle/>
          <a:p>
            <a:r>
              <a:rPr lang="fr-FR" dirty="0"/>
              <a:t>Étude de cas</a:t>
            </a:r>
            <a:br>
              <a:rPr lang="fr-FR" dirty="0"/>
            </a:br>
            <a:r>
              <a:rPr lang="fr-FR" b="0" dirty="0"/>
              <a:t>Positionnez vos risques sur la cartographie</a:t>
            </a:r>
          </a:p>
        </p:txBody>
      </p:sp>
      <p:grpSp>
        <p:nvGrpSpPr>
          <p:cNvPr id="17" name="Groupe 16"/>
          <p:cNvGrpSpPr/>
          <p:nvPr/>
        </p:nvGrpSpPr>
        <p:grpSpPr>
          <a:xfrm>
            <a:off x="2135560" y="1628800"/>
            <a:ext cx="7776864" cy="4393814"/>
            <a:chOff x="35496" y="3005755"/>
            <a:chExt cx="5877309" cy="3576558"/>
          </a:xfrm>
        </p:grpSpPr>
        <p:grpSp>
          <p:nvGrpSpPr>
            <p:cNvPr id="18" name="Groupe 17"/>
            <p:cNvGrpSpPr/>
            <p:nvPr/>
          </p:nvGrpSpPr>
          <p:grpSpPr>
            <a:xfrm>
              <a:off x="747163" y="3310068"/>
              <a:ext cx="4269604" cy="2947930"/>
              <a:chOff x="747163" y="3310068"/>
              <a:chExt cx="4269604" cy="2947930"/>
            </a:xfrm>
          </p:grpSpPr>
          <p:sp>
            <p:nvSpPr>
              <p:cNvPr id="31" name="Rectangle 30"/>
              <p:cNvSpPr/>
              <p:nvPr/>
            </p:nvSpPr>
            <p:spPr>
              <a:xfrm>
                <a:off x="747163" y="5521016"/>
                <a:ext cx="1067401" cy="736982"/>
              </a:xfrm>
              <a:prstGeom prst="rect">
                <a:avLst/>
              </a:prstGeom>
              <a:solidFill>
                <a:srgbClr val="00A278"/>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2" name="Rectangle 31"/>
              <p:cNvSpPr/>
              <p:nvPr/>
            </p:nvSpPr>
            <p:spPr>
              <a:xfrm>
                <a:off x="747163" y="4784033"/>
                <a:ext cx="1067401" cy="736982"/>
              </a:xfrm>
              <a:prstGeom prst="rect">
                <a:avLst/>
              </a:prstGeom>
              <a:solidFill>
                <a:srgbClr val="00A278"/>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3" name="Rectangle 32"/>
              <p:cNvSpPr/>
              <p:nvPr/>
            </p:nvSpPr>
            <p:spPr>
              <a:xfrm>
                <a:off x="747163" y="4047051"/>
                <a:ext cx="1067401" cy="736982"/>
              </a:xfrm>
              <a:prstGeom prst="rect">
                <a:avLst/>
              </a:prstGeom>
              <a:solidFill>
                <a:srgbClr val="00A278"/>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4" name="Rectangle 33"/>
              <p:cNvSpPr/>
              <p:nvPr/>
            </p:nvSpPr>
            <p:spPr>
              <a:xfrm>
                <a:off x="747163" y="3310068"/>
                <a:ext cx="1067401" cy="736982"/>
              </a:xfrm>
              <a:prstGeom prst="rect">
                <a:avLst/>
              </a:prstGeom>
              <a:solidFill>
                <a:srgbClr val="FFFF66"/>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5" name="Rectangle 34"/>
              <p:cNvSpPr/>
              <p:nvPr/>
            </p:nvSpPr>
            <p:spPr>
              <a:xfrm>
                <a:off x="1814564" y="5521016"/>
                <a:ext cx="1067401" cy="736982"/>
              </a:xfrm>
              <a:prstGeom prst="rect">
                <a:avLst/>
              </a:prstGeom>
              <a:solidFill>
                <a:srgbClr val="00A278"/>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6" name="Rectangle 35"/>
              <p:cNvSpPr/>
              <p:nvPr/>
            </p:nvSpPr>
            <p:spPr>
              <a:xfrm>
                <a:off x="1814564" y="4784033"/>
                <a:ext cx="1067401" cy="736982"/>
              </a:xfrm>
              <a:prstGeom prst="rect">
                <a:avLst/>
              </a:prstGeom>
              <a:solidFill>
                <a:srgbClr val="00A278"/>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7" name="Rectangle 36"/>
              <p:cNvSpPr/>
              <p:nvPr/>
            </p:nvSpPr>
            <p:spPr>
              <a:xfrm>
                <a:off x="1814564" y="4047051"/>
                <a:ext cx="1067401" cy="736982"/>
              </a:xfrm>
              <a:prstGeom prst="rect">
                <a:avLst/>
              </a:prstGeom>
              <a:solidFill>
                <a:srgbClr val="FFFF66"/>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8" name="Rectangle 37"/>
              <p:cNvSpPr/>
              <p:nvPr/>
            </p:nvSpPr>
            <p:spPr>
              <a:xfrm>
                <a:off x="1814564" y="3310068"/>
                <a:ext cx="1067401" cy="736982"/>
              </a:xfrm>
              <a:prstGeom prst="rect">
                <a:avLst/>
              </a:prstGeom>
              <a:solidFill>
                <a:srgbClr val="FFFF66"/>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39" name="Rectangle 38"/>
              <p:cNvSpPr/>
              <p:nvPr/>
            </p:nvSpPr>
            <p:spPr>
              <a:xfrm>
                <a:off x="2881965" y="5521016"/>
                <a:ext cx="1067401" cy="736982"/>
              </a:xfrm>
              <a:prstGeom prst="rect">
                <a:avLst/>
              </a:prstGeom>
              <a:solidFill>
                <a:srgbClr val="FFFF66"/>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40" name="Rectangle 39"/>
              <p:cNvSpPr/>
              <p:nvPr/>
            </p:nvSpPr>
            <p:spPr>
              <a:xfrm>
                <a:off x="2881965" y="4784033"/>
                <a:ext cx="1067401" cy="736982"/>
              </a:xfrm>
              <a:prstGeom prst="rect">
                <a:avLst/>
              </a:prstGeom>
              <a:solidFill>
                <a:srgbClr val="FFFF66"/>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43" name="Rectangle 42"/>
              <p:cNvSpPr/>
              <p:nvPr/>
            </p:nvSpPr>
            <p:spPr>
              <a:xfrm>
                <a:off x="2881965" y="4047051"/>
                <a:ext cx="1067401" cy="736982"/>
              </a:xfrm>
              <a:prstGeom prst="rect">
                <a:avLst/>
              </a:prstGeom>
              <a:solidFill>
                <a:srgbClr val="E22A3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44" name="Rectangle 43"/>
              <p:cNvSpPr/>
              <p:nvPr/>
            </p:nvSpPr>
            <p:spPr>
              <a:xfrm>
                <a:off x="2881965" y="3310068"/>
                <a:ext cx="1067401" cy="736982"/>
              </a:xfrm>
              <a:prstGeom prst="rect">
                <a:avLst/>
              </a:prstGeom>
              <a:solidFill>
                <a:srgbClr val="E22A3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45" name="Rectangle 44"/>
              <p:cNvSpPr/>
              <p:nvPr/>
            </p:nvSpPr>
            <p:spPr>
              <a:xfrm>
                <a:off x="3949366" y="5521016"/>
                <a:ext cx="1067401" cy="736982"/>
              </a:xfrm>
              <a:prstGeom prst="rect">
                <a:avLst/>
              </a:prstGeom>
              <a:solidFill>
                <a:srgbClr val="FFFF66"/>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46" name="Rectangle 45"/>
              <p:cNvSpPr/>
              <p:nvPr/>
            </p:nvSpPr>
            <p:spPr>
              <a:xfrm>
                <a:off x="3949366" y="4784033"/>
                <a:ext cx="1067401" cy="736982"/>
              </a:xfrm>
              <a:prstGeom prst="rect">
                <a:avLst/>
              </a:prstGeom>
              <a:solidFill>
                <a:srgbClr val="E22A3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47" name="Rectangle 46"/>
              <p:cNvSpPr/>
              <p:nvPr/>
            </p:nvSpPr>
            <p:spPr>
              <a:xfrm>
                <a:off x="3949366" y="4047051"/>
                <a:ext cx="1067401" cy="736982"/>
              </a:xfrm>
              <a:prstGeom prst="rect">
                <a:avLst/>
              </a:prstGeom>
              <a:solidFill>
                <a:srgbClr val="E22A3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sp>
            <p:nvSpPr>
              <p:cNvPr id="48" name="Rectangle 47"/>
              <p:cNvSpPr/>
              <p:nvPr/>
            </p:nvSpPr>
            <p:spPr>
              <a:xfrm>
                <a:off x="3949366" y="3310068"/>
                <a:ext cx="1067401" cy="736982"/>
              </a:xfrm>
              <a:prstGeom prst="rect">
                <a:avLst/>
              </a:prstGeom>
              <a:solidFill>
                <a:srgbClr val="E22A3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bg1">
                      <a:lumMod val="50000"/>
                    </a:schemeClr>
                  </a:solidFill>
                  <a:latin typeface="Akzidenz-Grotesk Pro Cnd" pitchFamily="50" charset="0"/>
                </a:endParaRPr>
              </a:p>
            </p:txBody>
          </p:sp>
        </p:grpSp>
        <p:sp>
          <p:nvSpPr>
            <p:cNvPr id="19" name="ZoneTexte 18"/>
            <p:cNvSpPr txBox="1"/>
            <p:nvPr/>
          </p:nvSpPr>
          <p:spPr>
            <a:xfrm>
              <a:off x="4675171" y="6306731"/>
              <a:ext cx="1237634" cy="275582"/>
            </a:xfrm>
            <a:prstGeom prst="rect">
              <a:avLst/>
            </a:prstGeom>
            <a:noFill/>
          </p:spPr>
          <p:txBody>
            <a:bodyPr wrap="square" rtlCol="0" anchor="ctr">
              <a:spAutoFit/>
            </a:bodyPr>
            <a:lstStyle/>
            <a:p>
              <a:pPr algn="ctr"/>
              <a:r>
                <a:rPr lang="fr-FR" sz="1600" b="1" dirty="0"/>
                <a:t>Vraisemblance</a:t>
              </a:r>
              <a:endParaRPr lang="fr-FR" sz="2400" b="1" dirty="0"/>
            </a:p>
          </p:txBody>
        </p:sp>
        <p:sp>
          <p:nvSpPr>
            <p:cNvPr id="20" name="ZoneTexte 19"/>
            <p:cNvSpPr txBox="1"/>
            <p:nvPr/>
          </p:nvSpPr>
          <p:spPr>
            <a:xfrm>
              <a:off x="35496" y="3005755"/>
              <a:ext cx="711666" cy="275582"/>
            </a:xfrm>
            <a:prstGeom prst="rect">
              <a:avLst/>
            </a:prstGeom>
            <a:noFill/>
          </p:spPr>
          <p:txBody>
            <a:bodyPr wrap="square" rtlCol="0" anchor="ctr">
              <a:spAutoFit/>
            </a:bodyPr>
            <a:lstStyle/>
            <a:p>
              <a:pPr algn="ctr"/>
              <a:r>
                <a:rPr lang="fr-FR" sz="1600" b="1" dirty="0"/>
                <a:t>Gravité</a:t>
              </a:r>
              <a:endParaRPr lang="fr-FR" sz="2400" b="1" dirty="0"/>
            </a:p>
          </p:txBody>
        </p:sp>
        <p:sp>
          <p:nvSpPr>
            <p:cNvPr id="21" name="ZoneTexte 20"/>
            <p:cNvSpPr txBox="1"/>
            <p:nvPr/>
          </p:nvSpPr>
          <p:spPr>
            <a:xfrm>
              <a:off x="344370" y="3565819"/>
              <a:ext cx="296232" cy="225477"/>
            </a:xfrm>
            <a:prstGeom prst="rect">
              <a:avLst/>
            </a:prstGeom>
            <a:noFill/>
          </p:spPr>
          <p:txBody>
            <a:bodyPr wrap="square" rtlCol="0" anchor="ctr">
              <a:spAutoFit/>
            </a:bodyPr>
            <a:lstStyle/>
            <a:p>
              <a:pPr algn="ctr"/>
              <a:r>
                <a:rPr lang="fr-FR" sz="1200" b="1" dirty="0"/>
                <a:t>4</a:t>
              </a:r>
              <a:endParaRPr lang="fr-FR" sz="2400" b="1" dirty="0"/>
            </a:p>
          </p:txBody>
        </p:sp>
        <p:sp>
          <p:nvSpPr>
            <p:cNvPr id="22" name="ZoneTexte 21"/>
            <p:cNvSpPr txBox="1"/>
            <p:nvPr/>
          </p:nvSpPr>
          <p:spPr>
            <a:xfrm>
              <a:off x="344370" y="4302803"/>
              <a:ext cx="296232" cy="225477"/>
            </a:xfrm>
            <a:prstGeom prst="rect">
              <a:avLst/>
            </a:prstGeom>
            <a:noFill/>
          </p:spPr>
          <p:txBody>
            <a:bodyPr wrap="square" rtlCol="0" anchor="ctr">
              <a:spAutoFit/>
            </a:bodyPr>
            <a:lstStyle/>
            <a:p>
              <a:pPr algn="ctr"/>
              <a:r>
                <a:rPr lang="fr-FR" sz="1200" b="1" dirty="0"/>
                <a:t>3</a:t>
              </a:r>
              <a:endParaRPr lang="fr-FR" sz="2400" b="1" dirty="0"/>
            </a:p>
          </p:txBody>
        </p:sp>
        <p:sp>
          <p:nvSpPr>
            <p:cNvPr id="23" name="ZoneTexte 22"/>
            <p:cNvSpPr txBox="1"/>
            <p:nvPr/>
          </p:nvSpPr>
          <p:spPr>
            <a:xfrm>
              <a:off x="344370" y="5039786"/>
              <a:ext cx="296232" cy="225477"/>
            </a:xfrm>
            <a:prstGeom prst="rect">
              <a:avLst/>
            </a:prstGeom>
            <a:noFill/>
          </p:spPr>
          <p:txBody>
            <a:bodyPr wrap="square" rtlCol="0" anchor="ctr">
              <a:spAutoFit/>
            </a:bodyPr>
            <a:lstStyle/>
            <a:p>
              <a:pPr algn="ctr"/>
              <a:r>
                <a:rPr lang="fr-FR" sz="1200" b="1" dirty="0"/>
                <a:t>2</a:t>
              </a:r>
              <a:endParaRPr lang="fr-FR" sz="2400" b="1" dirty="0"/>
            </a:p>
          </p:txBody>
        </p:sp>
        <p:sp>
          <p:nvSpPr>
            <p:cNvPr id="24" name="ZoneTexte 23"/>
            <p:cNvSpPr txBox="1"/>
            <p:nvPr/>
          </p:nvSpPr>
          <p:spPr>
            <a:xfrm>
              <a:off x="344370" y="5776770"/>
              <a:ext cx="296232" cy="225477"/>
            </a:xfrm>
            <a:prstGeom prst="rect">
              <a:avLst/>
            </a:prstGeom>
            <a:noFill/>
          </p:spPr>
          <p:txBody>
            <a:bodyPr wrap="square" rtlCol="0" anchor="ctr">
              <a:spAutoFit/>
            </a:bodyPr>
            <a:lstStyle/>
            <a:p>
              <a:pPr algn="ctr"/>
              <a:r>
                <a:rPr lang="fr-FR" sz="1200" b="1" dirty="0"/>
                <a:t>1</a:t>
              </a:r>
              <a:endParaRPr lang="fr-FR" sz="2400" b="1" dirty="0"/>
            </a:p>
          </p:txBody>
        </p:sp>
        <p:cxnSp>
          <p:nvCxnSpPr>
            <p:cNvPr id="25" name="Connecteur droit avec flèche 24"/>
            <p:cNvCxnSpPr/>
            <p:nvPr/>
          </p:nvCxnSpPr>
          <p:spPr>
            <a:xfrm>
              <a:off x="747162" y="6257968"/>
              <a:ext cx="446710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747162" y="3040761"/>
              <a:ext cx="0" cy="32172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2099450" y="6311663"/>
              <a:ext cx="497629" cy="225477"/>
            </a:xfrm>
            <a:prstGeom prst="rect">
              <a:avLst/>
            </a:prstGeom>
            <a:noFill/>
          </p:spPr>
          <p:txBody>
            <a:bodyPr wrap="square" rtlCol="0" anchor="ctr">
              <a:spAutoFit/>
            </a:bodyPr>
            <a:lstStyle/>
            <a:p>
              <a:pPr algn="ctr"/>
              <a:r>
                <a:rPr lang="fr-FR" sz="1200" b="1" dirty="0"/>
                <a:t>2</a:t>
              </a:r>
              <a:endParaRPr lang="fr-FR" sz="2400" b="1" dirty="0"/>
            </a:p>
          </p:txBody>
        </p:sp>
        <p:sp>
          <p:nvSpPr>
            <p:cNvPr id="28" name="ZoneTexte 27"/>
            <p:cNvSpPr txBox="1"/>
            <p:nvPr/>
          </p:nvSpPr>
          <p:spPr>
            <a:xfrm>
              <a:off x="1032049" y="6311663"/>
              <a:ext cx="497629" cy="225477"/>
            </a:xfrm>
            <a:prstGeom prst="rect">
              <a:avLst/>
            </a:prstGeom>
            <a:noFill/>
          </p:spPr>
          <p:txBody>
            <a:bodyPr wrap="square" rtlCol="0" anchor="ctr">
              <a:spAutoFit/>
            </a:bodyPr>
            <a:lstStyle/>
            <a:p>
              <a:pPr algn="ctr"/>
              <a:r>
                <a:rPr lang="fr-FR" sz="1200" b="1" dirty="0"/>
                <a:t>1</a:t>
              </a:r>
              <a:endParaRPr lang="fr-FR" sz="2400" b="1" dirty="0"/>
            </a:p>
          </p:txBody>
        </p:sp>
        <p:sp>
          <p:nvSpPr>
            <p:cNvPr id="29" name="ZoneTexte 28"/>
            <p:cNvSpPr txBox="1"/>
            <p:nvPr/>
          </p:nvSpPr>
          <p:spPr>
            <a:xfrm>
              <a:off x="3166851" y="6311663"/>
              <a:ext cx="497629" cy="225477"/>
            </a:xfrm>
            <a:prstGeom prst="rect">
              <a:avLst/>
            </a:prstGeom>
            <a:noFill/>
          </p:spPr>
          <p:txBody>
            <a:bodyPr wrap="square" rtlCol="0" anchor="ctr">
              <a:spAutoFit/>
            </a:bodyPr>
            <a:lstStyle/>
            <a:p>
              <a:pPr algn="ctr"/>
              <a:r>
                <a:rPr lang="fr-FR" sz="1200" b="1" dirty="0"/>
                <a:t>3</a:t>
              </a:r>
              <a:endParaRPr lang="fr-FR" sz="2400" b="1" dirty="0"/>
            </a:p>
          </p:txBody>
        </p:sp>
        <p:sp>
          <p:nvSpPr>
            <p:cNvPr id="30" name="ZoneTexte 29"/>
            <p:cNvSpPr txBox="1"/>
            <p:nvPr/>
          </p:nvSpPr>
          <p:spPr>
            <a:xfrm>
              <a:off x="4234252" y="6311663"/>
              <a:ext cx="497629" cy="225477"/>
            </a:xfrm>
            <a:prstGeom prst="rect">
              <a:avLst/>
            </a:prstGeom>
            <a:noFill/>
          </p:spPr>
          <p:txBody>
            <a:bodyPr wrap="square" rtlCol="0" anchor="ctr">
              <a:spAutoFit/>
            </a:bodyPr>
            <a:lstStyle/>
            <a:p>
              <a:pPr algn="ctr"/>
              <a:r>
                <a:rPr lang="fr-FR" sz="1200" b="1" dirty="0"/>
                <a:t>4</a:t>
              </a:r>
              <a:endParaRPr lang="fr-FR" sz="2400" b="1" dirty="0"/>
            </a:p>
          </p:txBody>
        </p:sp>
      </p:grpSp>
      <p:pic>
        <p:nvPicPr>
          <p:cNvPr id="50"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66199"/>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Groupe 48"/>
          <p:cNvGrpSpPr/>
          <p:nvPr/>
        </p:nvGrpSpPr>
        <p:grpSpPr>
          <a:xfrm>
            <a:off x="10570543" y="44680"/>
            <a:ext cx="1008112" cy="504000"/>
            <a:chOff x="7020272" y="95114"/>
            <a:chExt cx="1008112" cy="504000"/>
          </a:xfrm>
        </p:grpSpPr>
        <p:sp>
          <p:nvSpPr>
            <p:cNvPr id="51" name="Rectangle 50"/>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8.11</a:t>
              </a:r>
            </a:p>
          </p:txBody>
        </p:sp>
        <p:pic>
          <p:nvPicPr>
            <p:cNvPr id="5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53" name="Espace réservé du pied de page 52"/>
          <p:cNvSpPr>
            <a:spLocks noGrp="1"/>
          </p:cNvSpPr>
          <p:nvPr>
            <p:ph type="ftr" sz="quarter" idx="11"/>
          </p:nvPr>
        </p:nvSpPr>
        <p:spPr/>
        <p:txBody>
          <a:bodyPr/>
          <a:lstStyle/>
          <a:p>
            <a:r>
              <a:rPr lang="fr-FR"/>
              <a:t>Formation EBIOS Risk Manager – Version du 08/04/2020</a:t>
            </a:r>
            <a:endParaRPr lang="fr-FR" dirty="0"/>
          </a:p>
        </p:txBody>
      </p:sp>
      <p:sp>
        <p:nvSpPr>
          <p:cNvPr id="54" name="Espace réservé du numéro de diapositive 53"/>
          <p:cNvSpPr>
            <a:spLocks noGrp="1"/>
          </p:cNvSpPr>
          <p:nvPr>
            <p:ph type="sldNum" sz="quarter" idx="10"/>
          </p:nvPr>
        </p:nvSpPr>
        <p:spPr/>
        <p:txBody>
          <a:bodyPr/>
          <a:lstStyle/>
          <a:p>
            <a:fld id="{38A82121-814A-4DE6-903B-1CF589281CB8}" type="slidenum">
              <a:rPr lang="fr-FR" smtClean="0"/>
              <a:pPr/>
              <a:t>114</a:t>
            </a:fld>
            <a:endParaRPr lang="fr-FR"/>
          </a:p>
        </p:txBody>
      </p:sp>
    </p:spTree>
    <p:extLst>
      <p:ext uri="{BB962C8B-B14F-4D97-AF65-F5344CB8AC3E}">
        <p14:creationId xmlns:p14="http://schemas.microsoft.com/office/powerpoint/2010/main" val="35822237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a:spLocks noGrp="1"/>
          </p:cNvSpPr>
          <p:nvPr>
            <p:ph type="title"/>
          </p:nvPr>
        </p:nvSpPr>
        <p:spPr>
          <a:xfrm>
            <a:off x="1981200" y="476672"/>
            <a:ext cx="8229600" cy="792088"/>
          </a:xfrm>
        </p:spPr>
        <p:txBody>
          <a:bodyPr>
            <a:noAutofit/>
          </a:bodyPr>
          <a:lstStyle/>
          <a:p>
            <a:r>
              <a:rPr lang="fr-FR" dirty="0"/>
              <a:t>Étude de cas</a:t>
            </a:r>
            <a:br>
              <a:rPr lang="fr-FR" dirty="0"/>
            </a:br>
            <a:r>
              <a:rPr lang="fr-FR" b="0" dirty="0"/>
              <a:t>Déterminez les mesures de sécurité les plus utiles pour traiter les risques et faites-en un plan d’action</a:t>
            </a:r>
          </a:p>
        </p:txBody>
      </p:sp>
      <p:sp>
        <p:nvSpPr>
          <p:cNvPr id="10" name="Losange 9"/>
          <p:cNvSpPr/>
          <p:nvPr/>
        </p:nvSpPr>
        <p:spPr>
          <a:xfrm>
            <a:off x="1631504" y="116632"/>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graphicFrame>
        <p:nvGraphicFramePr>
          <p:cNvPr id="13" name="Tableau 12"/>
          <p:cNvGraphicFramePr>
            <a:graphicFrameLocks noGrp="1"/>
          </p:cNvGraphicFramePr>
          <p:nvPr>
            <p:extLst>
              <p:ext uri="{D42A27DB-BD31-4B8C-83A1-F6EECF244321}">
                <p14:modId xmlns:p14="http://schemas.microsoft.com/office/powerpoint/2010/main" val="1009347699"/>
              </p:ext>
            </p:extLst>
          </p:nvPr>
        </p:nvGraphicFramePr>
        <p:xfrm>
          <a:off x="1715869" y="1484785"/>
          <a:ext cx="8712968" cy="4977189"/>
        </p:xfrm>
        <a:graphic>
          <a:graphicData uri="http://schemas.openxmlformats.org/drawingml/2006/table">
            <a:tbl>
              <a:tblPr/>
              <a:tblGrid>
                <a:gridCol w="3907719">
                  <a:extLst>
                    <a:ext uri="{9D8B030D-6E8A-4147-A177-3AD203B41FA5}">
                      <a16:colId xmlns:a16="http://schemas.microsoft.com/office/drawing/2014/main" val="20000"/>
                    </a:ext>
                  </a:extLst>
                </a:gridCol>
                <a:gridCol w="916816">
                  <a:extLst>
                    <a:ext uri="{9D8B030D-6E8A-4147-A177-3AD203B41FA5}">
                      <a16:colId xmlns:a16="http://schemas.microsoft.com/office/drawing/2014/main" val="20001"/>
                    </a:ext>
                  </a:extLst>
                </a:gridCol>
                <a:gridCol w="914928">
                  <a:extLst>
                    <a:ext uri="{9D8B030D-6E8A-4147-A177-3AD203B41FA5}">
                      <a16:colId xmlns:a16="http://schemas.microsoft.com/office/drawing/2014/main" val="20002"/>
                    </a:ext>
                  </a:extLst>
                </a:gridCol>
                <a:gridCol w="885272">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576065">
                  <a:extLst>
                    <a:ext uri="{9D8B030D-6E8A-4147-A177-3AD203B41FA5}">
                      <a16:colId xmlns:a16="http://schemas.microsoft.com/office/drawing/2014/main" val="20006"/>
                    </a:ext>
                  </a:extLst>
                </a:gridCol>
              </a:tblGrid>
              <a:tr h="67733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Mesure de sécurité</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Scénarios de risques associés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Responsable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i="0" u="none" strike="noStrike" cap="all" dirty="0">
                          <a:solidFill>
                            <a:schemeClr val="bg1"/>
                          </a:solidFill>
                          <a:effectLst/>
                          <a:latin typeface="Calibri Light" panose="020F0302020204030204" pitchFamily="34" charset="0"/>
                        </a:rPr>
                        <a:t>Freins</a:t>
                      </a:r>
                      <a:r>
                        <a:rPr lang="fr-FR" sz="1000" b="1" i="0" u="none" strike="noStrike" cap="all" baseline="0" dirty="0">
                          <a:solidFill>
                            <a:schemeClr val="bg1"/>
                          </a:solidFill>
                          <a:effectLst/>
                          <a:latin typeface="Calibri Light" panose="020F0302020204030204" pitchFamily="34" charset="0"/>
                        </a:rPr>
                        <a:t> et difficulté de mise en œuvre</a:t>
                      </a:r>
                      <a:endParaRPr lang="fr-FR" sz="10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000" b="1" i="0" u="none" strike="noStrike" cap="all" dirty="0">
                          <a:solidFill>
                            <a:schemeClr val="bg1"/>
                          </a:solidFill>
                          <a:effectLst/>
                          <a:latin typeface="Calibri Light" panose="020F0302020204030204" pitchFamily="34" charset="0"/>
                        </a:rPr>
                        <a:t>Coût / Complexité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000" b="1" i="0" u="none" strike="noStrike" cap="all" dirty="0">
                          <a:solidFill>
                            <a:schemeClr val="bg1"/>
                          </a:solidFill>
                          <a:effectLst/>
                          <a:latin typeface="Calibri Light" panose="020F0302020204030204" pitchFamily="34" charset="0"/>
                        </a:rPr>
                        <a:t>Échéance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Statut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815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74722">
                <a:tc>
                  <a:txBody>
                    <a:bodyPr/>
                    <a:lstStyle/>
                    <a:p>
                      <a:endParaRPr lang="fr-FR" sz="900"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4722">
                <a:tc>
                  <a:txBody>
                    <a:bodyPr/>
                    <a:lstStyle/>
                    <a:p>
                      <a:endParaRPr lang="fr-FR" sz="900"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74722">
                <a:tc>
                  <a:txBody>
                    <a:bodyPr/>
                    <a:lstStyle/>
                    <a:p>
                      <a:endParaRPr lang="fr-FR" sz="900"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77002">
                <a:tc>
                  <a:txBody>
                    <a:bodyPr/>
                    <a:lstStyle/>
                    <a:p>
                      <a:endParaRPr lang="fr-FR"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79282">
                <a:tc>
                  <a:txBody>
                    <a:bodyPr/>
                    <a:lstStyle/>
                    <a:p>
                      <a:endParaRPr lang="fr-FR"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928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7928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47928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pic>
        <p:nvPicPr>
          <p:cNvPr id="8"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47894"/>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e 11"/>
          <p:cNvGrpSpPr/>
          <p:nvPr/>
        </p:nvGrpSpPr>
        <p:grpSpPr>
          <a:xfrm>
            <a:off x="10570543" y="26375"/>
            <a:ext cx="1008112" cy="504000"/>
            <a:chOff x="7020272" y="95114"/>
            <a:chExt cx="1008112" cy="504000"/>
          </a:xfrm>
        </p:grpSpPr>
        <p:sp>
          <p:nvSpPr>
            <p:cNvPr id="14" name="Rectangle 13"/>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8.12</a:t>
              </a:r>
            </a:p>
          </p:txBody>
        </p:sp>
        <p:pic>
          <p:nvPicPr>
            <p:cNvPr id="1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1" name="Espace réservé du pied de page 10"/>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115</a:t>
            </a:fld>
            <a:endParaRPr lang="fr-FR"/>
          </a:p>
        </p:txBody>
      </p:sp>
    </p:spTree>
    <p:extLst>
      <p:ext uri="{BB962C8B-B14F-4D97-AF65-F5344CB8AC3E}">
        <p14:creationId xmlns:p14="http://schemas.microsoft.com/office/powerpoint/2010/main" val="17897381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droite 14"/>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5" name="Espace réservé du contenu 2"/>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EBIOS </a:t>
            </a:r>
            <a:r>
              <a:rPr lang="fr-FR" sz="2000" i="1" dirty="0">
                <a:solidFill>
                  <a:schemeClr val="tx2"/>
                </a:solidFill>
                <a:latin typeface="Calibri" panose="020F0502020204030204" pitchFamily="34" charset="0"/>
              </a:rPr>
              <a:t>Risk Manager </a:t>
            </a:r>
            <a:r>
              <a:rPr lang="fr-FR" sz="2000" dirty="0">
                <a:solidFill>
                  <a:schemeClr val="tx2"/>
                </a:solidFill>
                <a:latin typeface="Calibri" panose="020F0502020204030204" pitchFamily="34" charset="0"/>
              </a:rPr>
              <a:t>: les bases</a:t>
            </a:r>
          </a:p>
        </p:txBody>
      </p:sp>
      <p:sp>
        <p:nvSpPr>
          <p:cNvPr id="6" name="Losange 5"/>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7" name="Espace réservé du contenu 2"/>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2 : sources de risque</a:t>
            </a:r>
          </a:p>
        </p:txBody>
      </p:sp>
      <p:sp>
        <p:nvSpPr>
          <p:cNvPr id="8" name="Losange 7"/>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9" name="Espace réservé du contenu 2"/>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3 : scénarios stratégiques</a:t>
            </a:r>
          </a:p>
        </p:txBody>
      </p:sp>
      <p:sp>
        <p:nvSpPr>
          <p:cNvPr id="10" name="Losange 9"/>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1" name="Espace réservé du contenu 2"/>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Étude de cas</a:t>
            </a:r>
          </a:p>
        </p:txBody>
      </p:sp>
      <p:sp>
        <p:nvSpPr>
          <p:cNvPr id="12" name="Losange 11"/>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3" name="Espace réservé du contenu 2"/>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4 : scénarios opérationnels</a:t>
            </a:r>
          </a:p>
        </p:txBody>
      </p:sp>
      <p:sp>
        <p:nvSpPr>
          <p:cNvPr id="14" name="Losange 13"/>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6" name="Espace réservé du contenu 2"/>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1 : cadrage et socle de sécurité</a:t>
            </a:r>
          </a:p>
        </p:txBody>
      </p:sp>
      <p:sp>
        <p:nvSpPr>
          <p:cNvPr id="17" name="Losange 16"/>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8" name="Espace réservé du contenu 2"/>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5 : traitement du risque</a:t>
            </a:r>
          </a:p>
        </p:txBody>
      </p:sp>
      <p:sp>
        <p:nvSpPr>
          <p:cNvPr id="19" name="Losange 18"/>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21" name="Titre 1"/>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br>
              <a:rPr lang="fr-FR" dirty="0">
                <a:ea typeface="Malgun Gothic" panose="020B0503020000020004" pitchFamily="34" charset="-127"/>
              </a:rPr>
            </a:br>
            <a:r>
              <a:rPr lang="fr-FR" b="0" dirty="0">
                <a:ea typeface="Malgun Gothic" panose="020B0503020000020004" pitchFamily="34" charset="-127"/>
              </a:rPr>
              <a:t>Une journée pas-à-pas sur les étapes clés de la méthode</a:t>
            </a:r>
            <a:br>
              <a:rPr lang="fr-FR" b="0" dirty="0">
                <a:ea typeface="Malgun Gothic" panose="020B0503020000020004" pitchFamily="34" charset="-127"/>
              </a:rPr>
            </a:br>
            <a:r>
              <a:rPr lang="fr-FR" b="0" dirty="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22" name="Espace réservé du pied de page 21"/>
          <p:cNvSpPr>
            <a:spLocks noGrp="1"/>
          </p:cNvSpPr>
          <p:nvPr>
            <p:ph type="ftr" sz="quarter" idx="11"/>
          </p:nvPr>
        </p:nvSpPr>
        <p:spPr/>
        <p:txBody>
          <a:bodyPr/>
          <a:lstStyle/>
          <a:p>
            <a:r>
              <a:rPr lang="fr-FR"/>
              <a:t>Formation EBIOS Risk Manager – Version du 08/04/2020</a:t>
            </a:r>
            <a:endParaRPr lang="fr-FR" dirty="0"/>
          </a:p>
        </p:txBody>
      </p:sp>
      <p:sp>
        <p:nvSpPr>
          <p:cNvPr id="23" name="Espace réservé du numéro de diapositive 22"/>
          <p:cNvSpPr>
            <a:spLocks noGrp="1"/>
          </p:cNvSpPr>
          <p:nvPr>
            <p:ph type="sldNum" sz="quarter" idx="10"/>
          </p:nvPr>
        </p:nvSpPr>
        <p:spPr/>
        <p:txBody>
          <a:bodyPr/>
          <a:lstStyle/>
          <a:p>
            <a:fld id="{38A82121-814A-4DE6-903B-1CF589281CB8}" type="slidenum">
              <a:rPr lang="fr-FR" smtClean="0"/>
              <a:pPr/>
              <a:t>116</a:t>
            </a:fld>
            <a:endParaRPr lang="fr-FR"/>
          </a:p>
        </p:txBody>
      </p:sp>
    </p:spTree>
    <p:extLst>
      <p:ext uri="{BB962C8B-B14F-4D97-AF65-F5344CB8AC3E}">
        <p14:creationId xmlns:p14="http://schemas.microsoft.com/office/powerpoint/2010/main" val="34425506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40853-51F8-4B90-89EA-9A34CD488850}"/>
              </a:ext>
            </a:extLst>
          </p:cNvPr>
          <p:cNvSpPr>
            <a:spLocks noGrp="1"/>
          </p:cNvSpPr>
          <p:nvPr>
            <p:ph type="title"/>
          </p:nvPr>
        </p:nvSpPr>
        <p:spPr/>
        <p:txBody>
          <a:bodyPr/>
          <a:lstStyle/>
          <a:p>
            <a:r>
              <a:rPr lang="fr-FR" dirty="0"/>
              <a:t>Contributions et ressources utilisées</a:t>
            </a:r>
          </a:p>
        </p:txBody>
      </p:sp>
      <p:sp>
        <p:nvSpPr>
          <p:cNvPr id="4" name="Espace réservé du numéro de diapositive 3">
            <a:extLst>
              <a:ext uri="{FF2B5EF4-FFF2-40B4-BE49-F238E27FC236}">
                <a16:creationId xmlns:a16="http://schemas.microsoft.com/office/drawing/2014/main" id="{6101F437-EA37-4246-B77A-CE3EBC86EE9F}"/>
              </a:ext>
            </a:extLst>
          </p:cNvPr>
          <p:cNvSpPr>
            <a:spLocks noGrp="1"/>
          </p:cNvSpPr>
          <p:nvPr>
            <p:ph type="sldNum" sz="quarter" idx="10"/>
          </p:nvPr>
        </p:nvSpPr>
        <p:spPr/>
        <p:txBody>
          <a:bodyPr/>
          <a:lstStyle/>
          <a:p>
            <a:fld id="{38A82121-814A-4DE6-903B-1CF589281CB8}" type="slidenum">
              <a:rPr lang="fr-FR" smtClean="0"/>
              <a:pPr/>
              <a:t>117</a:t>
            </a:fld>
            <a:endParaRPr lang="fr-FR"/>
          </a:p>
        </p:txBody>
      </p:sp>
      <p:sp>
        <p:nvSpPr>
          <p:cNvPr id="5" name="Espace réservé du pied de page 4">
            <a:extLst>
              <a:ext uri="{FF2B5EF4-FFF2-40B4-BE49-F238E27FC236}">
                <a16:creationId xmlns:a16="http://schemas.microsoft.com/office/drawing/2014/main" id="{F1DDF875-5D6E-4B26-8C5A-2150C2EAE4BD}"/>
              </a:ext>
            </a:extLst>
          </p:cNvPr>
          <p:cNvSpPr>
            <a:spLocks noGrp="1"/>
          </p:cNvSpPr>
          <p:nvPr>
            <p:ph type="ftr" sz="quarter" idx="11"/>
          </p:nvPr>
        </p:nvSpPr>
        <p:spPr/>
        <p:txBody>
          <a:bodyPr/>
          <a:lstStyle/>
          <a:p>
            <a:r>
              <a:rPr lang="fr-FR"/>
              <a:t>Formation EBIOS Risk Manager – Version du 08/04/2020</a:t>
            </a:r>
            <a:endParaRPr lang="fr-FR" dirty="0"/>
          </a:p>
        </p:txBody>
      </p:sp>
      <p:graphicFrame>
        <p:nvGraphicFramePr>
          <p:cNvPr id="8" name="Espace réservé du contenu 7"/>
          <p:cNvGraphicFramePr>
            <a:graphicFrameLocks noGrp="1"/>
          </p:cNvGraphicFramePr>
          <p:nvPr>
            <p:ph idx="1"/>
          </p:nvPr>
        </p:nvGraphicFramePr>
        <p:xfrm>
          <a:off x="767409" y="1268760"/>
          <a:ext cx="10585176" cy="4936772"/>
        </p:xfrm>
        <a:graphic>
          <a:graphicData uri="http://schemas.openxmlformats.org/drawingml/2006/table">
            <a:tbl>
              <a:tblPr firstRow="1" bandRow="1">
                <a:tableStyleId>{46F890A9-2807-4EBB-B81D-B2AA78EC7F39}</a:tableStyleId>
              </a:tblPr>
              <a:tblGrid>
                <a:gridCol w="2260053">
                  <a:extLst>
                    <a:ext uri="{9D8B030D-6E8A-4147-A177-3AD203B41FA5}">
                      <a16:colId xmlns:a16="http://schemas.microsoft.com/office/drawing/2014/main" val="20000"/>
                    </a:ext>
                  </a:extLst>
                </a:gridCol>
                <a:gridCol w="6714140">
                  <a:extLst>
                    <a:ext uri="{9D8B030D-6E8A-4147-A177-3AD203B41FA5}">
                      <a16:colId xmlns:a16="http://schemas.microsoft.com/office/drawing/2014/main" val="20001"/>
                    </a:ext>
                  </a:extLst>
                </a:gridCol>
                <a:gridCol w="1610983">
                  <a:extLst>
                    <a:ext uri="{9D8B030D-6E8A-4147-A177-3AD203B41FA5}">
                      <a16:colId xmlns:a16="http://schemas.microsoft.com/office/drawing/2014/main" val="20002"/>
                    </a:ext>
                  </a:extLst>
                </a:gridCol>
              </a:tblGrid>
              <a:tr h="503634">
                <a:tc>
                  <a:txBody>
                    <a:bodyPr/>
                    <a:lstStyle/>
                    <a:p>
                      <a:pPr algn="ctr">
                        <a:lnSpc>
                          <a:spcPct val="115000"/>
                        </a:lnSpc>
                        <a:spcBef>
                          <a:spcPts val="600"/>
                        </a:spcBef>
                        <a:spcAft>
                          <a:spcPts val="600"/>
                        </a:spcAft>
                      </a:pPr>
                      <a:r>
                        <a:rPr lang="fr-FR" sz="1600" dirty="0">
                          <a:latin typeface="Calibri" pitchFamily="34" charset="0"/>
                          <a:cs typeface="Calibri" pitchFamily="34" charset="0"/>
                        </a:rPr>
                        <a:t>Type</a:t>
                      </a:r>
                      <a:endParaRPr lang="fr-FR" sz="1600" b="0" dirty="0">
                        <a:latin typeface="Calibri" pitchFamily="34" charset="0"/>
                        <a:ea typeface="Calibri"/>
                        <a:cs typeface="Calibri" pitchFamily="34" charset="0"/>
                      </a:endParaRPr>
                    </a:p>
                  </a:txBody>
                  <a:tcPr marL="68580" marR="68580" marT="0" marB="0" anchor="ctr"/>
                </a:tc>
                <a:tc gridSpan="2">
                  <a:txBody>
                    <a:bodyPr/>
                    <a:lstStyle/>
                    <a:p>
                      <a:pPr algn="ctr">
                        <a:lnSpc>
                          <a:spcPct val="115000"/>
                        </a:lnSpc>
                        <a:spcBef>
                          <a:spcPts val="600"/>
                        </a:spcBef>
                        <a:spcAft>
                          <a:spcPts val="600"/>
                        </a:spcAft>
                      </a:pPr>
                      <a:r>
                        <a:rPr lang="fr-FR" sz="1600" dirty="0">
                          <a:latin typeface="Calibri" pitchFamily="34" charset="0"/>
                          <a:cs typeface="Calibri" pitchFamily="34" charset="0"/>
                        </a:rPr>
                        <a:t>Description</a:t>
                      </a:r>
                      <a:endParaRPr lang="fr-FR" sz="1600" b="0" dirty="0">
                        <a:latin typeface="Calibri" pitchFamily="34" charset="0"/>
                        <a:ea typeface="Calibri"/>
                        <a:cs typeface="Calibri" pitchFamily="34" charset="0"/>
                      </a:endParaRPr>
                    </a:p>
                  </a:txBody>
                  <a:tcPr marL="68580" marR="68580" marT="0" marB="0" anchor="ctr"/>
                </a:tc>
                <a:tc hMerge="1">
                  <a:txBody>
                    <a:bodyPr/>
                    <a:lstStyle/>
                    <a:p>
                      <a:pPr algn="ctr">
                        <a:lnSpc>
                          <a:spcPct val="115000"/>
                        </a:lnSpc>
                        <a:spcBef>
                          <a:spcPts val="600"/>
                        </a:spcBef>
                        <a:spcAft>
                          <a:spcPts val="600"/>
                        </a:spcAft>
                      </a:pPr>
                      <a:endParaRPr lang="fr-FR" sz="1600" b="0" dirty="0">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val="10000"/>
                  </a:ext>
                </a:extLst>
              </a:tr>
              <a:tr h="864000">
                <a:tc>
                  <a:txBody>
                    <a:bodyPr/>
                    <a:lstStyle/>
                    <a:p>
                      <a:pPr>
                        <a:lnSpc>
                          <a:spcPct val="115000"/>
                        </a:lnSpc>
                        <a:spcBef>
                          <a:spcPts val="600"/>
                        </a:spcBef>
                        <a:spcAft>
                          <a:spcPts val="600"/>
                        </a:spcAft>
                      </a:pPr>
                      <a:r>
                        <a:rPr lang="fr-FR" sz="1600" dirty="0">
                          <a:latin typeface="Calibri" pitchFamily="34" charset="0"/>
                          <a:cs typeface="Calibri" pitchFamily="34" charset="0"/>
                        </a:rPr>
                        <a:t>Contenu</a:t>
                      </a:r>
                      <a:endParaRPr lang="fr-FR" sz="1600" b="0" dirty="0">
                        <a:latin typeface="Calibri" pitchFamily="34" charset="0"/>
                        <a:ea typeface="Calibri"/>
                        <a:cs typeface="Calibri" pitchFamily="34" charset="0"/>
                      </a:endParaRPr>
                    </a:p>
                  </a:txBody>
                  <a:tcPr marL="68580" marR="68580" marT="0" marB="0" anchor="ctr"/>
                </a:tc>
                <a:tc>
                  <a:txBody>
                    <a:bodyPr/>
                    <a:lstStyle/>
                    <a:p>
                      <a:pPr>
                        <a:lnSpc>
                          <a:spcPct val="115000"/>
                        </a:lnSpc>
                        <a:spcBef>
                          <a:spcPts val="600"/>
                        </a:spcBef>
                        <a:spcAft>
                          <a:spcPts val="600"/>
                        </a:spcAft>
                      </a:pPr>
                      <a:r>
                        <a:rPr lang="fr-FR" sz="1600" dirty="0">
                          <a:latin typeface="Calibri" pitchFamily="34" charset="0"/>
                          <a:cs typeface="Calibri" pitchFamily="34" charset="0"/>
                        </a:rPr>
                        <a:t>2018-2019 – Création de la présentation</a:t>
                      </a:r>
                    </a:p>
                    <a:p>
                      <a:pPr>
                        <a:lnSpc>
                          <a:spcPct val="115000"/>
                        </a:lnSpc>
                        <a:spcBef>
                          <a:spcPts val="600"/>
                        </a:spcBef>
                        <a:spcAft>
                          <a:spcPts val="600"/>
                        </a:spcAft>
                      </a:pPr>
                      <a:r>
                        <a:rPr lang="fr-FR" sz="1600" dirty="0">
                          <a:latin typeface="Calibri" pitchFamily="34" charset="0"/>
                          <a:cs typeface="Calibri" pitchFamily="34" charset="0"/>
                        </a:rPr>
                        <a:t>Julie DUCLOS et Maricela PELEGRIN-BOMEL (ANSSI)</a:t>
                      </a:r>
                      <a:endParaRPr lang="fr-FR" sz="1600" b="0" dirty="0">
                        <a:latin typeface="Calibri" pitchFamily="34" charset="0"/>
                        <a:ea typeface="Calibri"/>
                        <a:cs typeface="Calibri" pitchFamily="34" charset="0"/>
                      </a:endParaRPr>
                    </a:p>
                  </a:txBody>
                  <a:tcPr marL="68580" marR="68580" marT="0" marB="0" anchor="ctr"/>
                </a:tc>
                <a:tc>
                  <a:txBody>
                    <a:bodyPr/>
                    <a:lstStyle/>
                    <a:p>
                      <a:pPr algn="ctr">
                        <a:lnSpc>
                          <a:spcPct val="115000"/>
                        </a:lnSpc>
                        <a:spcBef>
                          <a:spcPts val="600"/>
                        </a:spcBef>
                        <a:spcAft>
                          <a:spcPts val="600"/>
                        </a:spcAft>
                      </a:pPr>
                      <a:r>
                        <a:rPr lang="fr-FR" sz="1600" dirty="0">
                          <a:latin typeface="Calibri" pitchFamily="34" charset="0"/>
                          <a:cs typeface="Calibri" pitchFamily="34" charset="0"/>
                        </a:rPr>
                        <a:t> </a:t>
                      </a:r>
                      <a:endParaRPr lang="fr-FR" sz="1600" b="0" dirty="0">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val="10001"/>
                  </a:ext>
                </a:extLst>
              </a:tr>
              <a:tr h="864000">
                <a:tc>
                  <a:txBody>
                    <a:bodyPr/>
                    <a:lstStyle/>
                    <a:p>
                      <a:pPr>
                        <a:lnSpc>
                          <a:spcPct val="115000"/>
                        </a:lnSpc>
                        <a:spcBef>
                          <a:spcPts val="600"/>
                        </a:spcBef>
                        <a:spcAft>
                          <a:spcPts val="600"/>
                        </a:spcAft>
                      </a:pPr>
                      <a:endParaRPr lang="fr-FR" sz="1600" dirty="0">
                        <a:latin typeface="Calibri" pitchFamily="34" charset="0"/>
                        <a:ea typeface="Calibri"/>
                        <a:cs typeface="Calibri" pitchFamily="34" charset="0"/>
                      </a:endParaRPr>
                    </a:p>
                  </a:txBody>
                  <a:tcPr marL="68580" marR="68580" marT="0" marB="0" anchor="ctr"/>
                </a:tc>
                <a:tc>
                  <a:txBody>
                    <a:bodyPr/>
                    <a:lstStyle/>
                    <a:p>
                      <a:pPr>
                        <a:lnSpc>
                          <a:spcPct val="115000"/>
                        </a:lnSpc>
                        <a:spcBef>
                          <a:spcPts val="600"/>
                        </a:spcBef>
                        <a:spcAft>
                          <a:spcPts val="600"/>
                        </a:spcAft>
                      </a:pPr>
                      <a:r>
                        <a:rPr lang="fr-FR" sz="1600" kern="1200" dirty="0">
                          <a:latin typeface="Calibri" pitchFamily="34" charset="0"/>
                          <a:cs typeface="Calibri" pitchFamily="34" charset="0"/>
                        </a:rPr>
                        <a:t>08/04/2020 – Améliorations (mise en cohérence avec le Livret formateur et le Livret stagiaire)</a:t>
                      </a:r>
                    </a:p>
                    <a:p>
                      <a:pPr>
                        <a:lnSpc>
                          <a:spcPct val="115000"/>
                        </a:lnSpc>
                        <a:spcBef>
                          <a:spcPts val="600"/>
                        </a:spcBef>
                        <a:spcAft>
                          <a:spcPts val="600"/>
                        </a:spcAft>
                      </a:pPr>
                      <a:r>
                        <a:rPr lang="fr-FR" sz="1600" kern="1200" dirty="0">
                          <a:latin typeface="Calibri" pitchFamily="34" charset="0"/>
                          <a:cs typeface="Calibri" pitchFamily="34" charset="0"/>
                        </a:rPr>
                        <a:t>Matthieu GRALL (SODIFRANCE)</a:t>
                      </a:r>
                      <a:endParaRPr lang="fr-FR" sz="1600" dirty="0">
                        <a:latin typeface="Calibri" pitchFamily="34" charset="0"/>
                        <a:ea typeface="Calibri"/>
                        <a:cs typeface="Calibri" pitchFamily="34" charset="0"/>
                      </a:endParaRPr>
                    </a:p>
                  </a:txBody>
                  <a:tcPr marL="68580" marR="68580" marT="0" marB="0" anchor="ctr"/>
                </a:tc>
                <a:tc>
                  <a:txBody>
                    <a:bodyPr/>
                    <a:lstStyle/>
                    <a:p>
                      <a:pPr algn="ctr">
                        <a:lnSpc>
                          <a:spcPct val="115000"/>
                        </a:lnSpc>
                        <a:spcBef>
                          <a:spcPts val="600"/>
                        </a:spcBef>
                        <a:spcAft>
                          <a:spcPts val="600"/>
                        </a:spcAft>
                      </a:pPr>
                      <a:endParaRPr lang="fr-FR" sz="1600" dirty="0">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val="10002"/>
                  </a:ext>
                </a:extLst>
              </a:tr>
              <a:tr h="864000">
                <a:tc>
                  <a:txBody>
                    <a:bodyPr/>
                    <a:lstStyle/>
                    <a:p>
                      <a:pPr>
                        <a:lnSpc>
                          <a:spcPct val="115000"/>
                        </a:lnSpc>
                        <a:spcBef>
                          <a:spcPts val="600"/>
                        </a:spcBef>
                        <a:spcAft>
                          <a:spcPts val="600"/>
                        </a:spcAft>
                      </a:pPr>
                      <a:r>
                        <a:rPr lang="fr-FR" sz="1600" dirty="0">
                          <a:latin typeface="Calibri" pitchFamily="34" charset="0"/>
                          <a:cs typeface="Calibri" pitchFamily="34" charset="0"/>
                        </a:rPr>
                        <a:t>Logo de la méthode</a:t>
                      </a:r>
                      <a:endParaRPr lang="fr-FR" sz="1600" dirty="0">
                        <a:latin typeface="Calibri" pitchFamily="34" charset="0"/>
                        <a:ea typeface="Calibri"/>
                        <a:cs typeface="Calibri" pitchFamily="34" charset="0"/>
                      </a:endParaRPr>
                    </a:p>
                  </a:txBody>
                  <a:tcPr marL="68580" marR="68580" marT="0" marB="0" anchor="ctr"/>
                </a:tc>
                <a:tc>
                  <a:txBody>
                    <a:bodyPr/>
                    <a:lstStyle/>
                    <a:p>
                      <a:pPr>
                        <a:lnSpc>
                          <a:spcPct val="115000"/>
                        </a:lnSpc>
                        <a:spcBef>
                          <a:spcPts val="600"/>
                        </a:spcBef>
                        <a:spcAft>
                          <a:spcPts val="600"/>
                        </a:spcAft>
                      </a:pPr>
                      <a:r>
                        <a:rPr lang="fr-FR" sz="1600" dirty="0">
                          <a:latin typeface="Calibri" pitchFamily="34" charset="0"/>
                          <a:cs typeface="Calibri" pitchFamily="34" charset="0"/>
                        </a:rPr>
                        <a:t>ANSSI</a:t>
                      </a:r>
                      <a:endParaRPr lang="fr-FR" sz="1600" dirty="0">
                        <a:latin typeface="Calibri" pitchFamily="34" charset="0"/>
                        <a:ea typeface="Calibri"/>
                        <a:cs typeface="Calibri" pitchFamily="34" charset="0"/>
                      </a:endParaRPr>
                    </a:p>
                  </a:txBody>
                  <a:tcPr marL="68580" marR="68580" marT="0" marB="0" anchor="ctr"/>
                </a:tc>
                <a:tc>
                  <a:txBody>
                    <a:bodyPr/>
                    <a:lstStyle/>
                    <a:p>
                      <a:pPr algn="ctr">
                        <a:lnSpc>
                          <a:spcPct val="115000"/>
                        </a:lnSpc>
                        <a:spcBef>
                          <a:spcPts val="600"/>
                        </a:spcBef>
                        <a:spcAft>
                          <a:spcPts val="600"/>
                        </a:spcAft>
                      </a:pPr>
                      <a:endParaRPr lang="fr-FR" sz="1600" dirty="0">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val="10003"/>
                  </a:ext>
                </a:extLst>
              </a:tr>
              <a:tr h="864000">
                <a:tc>
                  <a:txBody>
                    <a:bodyPr/>
                    <a:lstStyle/>
                    <a:p>
                      <a:pPr>
                        <a:lnSpc>
                          <a:spcPct val="115000"/>
                        </a:lnSpc>
                        <a:spcBef>
                          <a:spcPts val="600"/>
                        </a:spcBef>
                        <a:spcAft>
                          <a:spcPts val="600"/>
                        </a:spcAft>
                      </a:pPr>
                      <a:r>
                        <a:rPr lang="fr-FR" sz="1600">
                          <a:latin typeface="Calibri" pitchFamily="34" charset="0"/>
                          <a:cs typeface="Calibri" pitchFamily="34" charset="0"/>
                        </a:rPr>
                        <a:t>Schémas de la méthode</a:t>
                      </a:r>
                      <a:endParaRPr lang="fr-FR" sz="1600">
                        <a:latin typeface="Calibri" pitchFamily="34" charset="0"/>
                        <a:ea typeface="Calibri"/>
                        <a:cs typeface="Calibri" pitchFamily="34" charset="0"/>
                      </a:endParaRPr>
                    </a:p>
                  </a:txBody>
                  <a:tcPr marL="68580" marR="68580" marT="0" marB="0" anchor="ctr"/>
                </a:tc>
                <a:tc>
                  <a:txBody>
                    <a:bodyPr/>
                    <a:lstStyle/>
                    <a:p>
                      <a:pPr>
                        <a:lnSpc>
                          <a:spcPct val="115000"/>
                        </a:lnSpc>
                        <a:spcBef>
                          <a:spcPts val="600"/>
                        </a:spcBef>
                        <a:spcAft>
                          <a:spcPts val="600"/>
                        </a:spcAft>
                      </a:pPr>
                      <a:r>
                        <a:rPr lang="fr-FR" sz="1600" dirty="0">
                          <a:latin typeface="Calibri" pitchFamily="34" charset="0"/>
                          <a:cs typeface="Calibri" pitchFamily="34" charset="0"/>
                        </a:rPr>
                        <a:t>ANSSI</a:t>
                      </a:r>
                      <a:endParaRPr lang="fr-FR" sz="1600" dirty="0">
                        <a:latin typeface="Calibri" pitchFamily="34" charset="0"/>
                        <a:ea typeface="Calibri"/>
                        <a:cs typeface="Calibri" pitchFamily="34" charset="0"/>
                      </a:endParaRPr>
                    </a:p>
                  </a:txBody>
                  <a:tcPr marL="68580" marR="68580" marT="0" marB="0" anchor="ctr"/>
                </a:tc>
                <a:tc>
                  <a:txBody>
                    <a:bodyPr/>
                    <a:lstStyle/>
                    <a:p>
                      <a:pPr algn="ctr">
                        <a:lnSpc>
                          <a:spcPct val="115000"/>
                        </a:lnSpc>
                        <a:spcBef>
                          <a:spcPts val="600"/>
                        </a:spcBef>
                        <a:spcAft>
                          <a:spcPts val="600"/>
                        </a:spcAft>
                      </a:pPr>
                      <a:endParaRPr lang="fr-FR" sz="1600" dirty="0">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val="10004"/>
                  </a:ext>
                </a:extLst>
              </a:tr>
              <a:tr h="864000">
                <a:tc>
                  <a:txBody>
                    <a:bodyPr/>
                    <a:lstStyle/>
                    <a:p>
                      <a:pPr>
                        <a:lnSpc>
                          <a:spcPct val="115000"/>
                        </a:lnSpc>
                        <a:spcBef>
                          <a:spcPts val="600"/>
                        </a:spcBef>
                        <a:spcAft>
                          <a:spcPts val="600"/>
                        </a:spcAft>
                      </a:pPr>
                      <a:r>
                        <a:rPr lang="fr-FR" sz="1600">
                          <a:latin typeface="Calibri" pitchFamily="34" charset="0"/>
                          <a:cs typeface="Calibri" pitchFamily="34" charset="0"/>
                        </a:rPr>
                        <a:t>Icones</a:t>
                      </a:r>
                      <a:endParaRPr lang="fr-FR" sz="1600">
                        <a:latin typeface="Calibri" pitchFamily="34" charset="0"/>
                        <a:ea typeface="Calibri"/>
                        <a:cs typeface="Calibri" pitchFamily="34" charset="0"/>
                      </a:endParaRPr>
                    </a:p>
                  </a:txBody>
                  <a:tcPr marL="68580" marR="68580" marT="0" marB="0" anchor="ctr"/>
                </a:tc>
                <a:tc>
                  <a:txBody>
                    <a:bodyPr/>
                    <a:lstStyle/>
                    <a:p>
                      <a:pPr>
                        <a:lnSpc>
                          <a:spcPct val="115000"/>
                        </a:lnSpc>
                        <a:spcBef>
                          <a:spcPts val="600"/>
                        </a:spcBef>
                        <a:spcAft>
                          <a:spcPts val="600"/>
                        </a:spcAft>
                      </a:pPr>
                      <a:r>
                        <a:rPr lang="fr-FR" sz="1600" dirty="0">
                          <a:latin typeface="Calibri" pitchFamily="34" charset="0"/>
                          <a:cs typeface="Calibri" pitchFamily="34" charset="0"/>
                        </a:rPr>
                        <a:t>The Noun Project</a:t>
                      </a:r>
                      <a:endParaRPr lang="fr-FR" sz="1600" dirty="0">
                        <a:latin typeface="Calibri" pitchFamily="34" charset="0"/>
                        <a:ea typeface="Calibri"/>
                        <a:cs typeface="Calibri" pitchFamily="34" charset="0"/>
                      </a:endParaRPr>
                    </a:p>
                  </a:txBody>
                  <a:tcPr marL="68580" marR="68580" marT="0" marB="0" anchor="ctr"/>
                </a:tc>
                <a:tc>
                  <a:txBody>
                    <a:bodyPr/>
                    <a:lstStyle/>
                    <a:p>
                      <a:pPr algn="ctr">
                        <a:lnSpc>
                          <a:spcPct val="115000"/>
                        </a:lnSpc>
                        <a:spcBef>
                          <a:spcPts val="600"/>
                        </a:spcBef>
                        <a:spcAft>
                          <a:spcPts val="600"/>
                        </a:spcAft>
                      </a:pPr>
                      <a:endParaRPr lang="fr-FR" sz="1600" dirty="0">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val="10005"/>
                  </a:ext>
                </a:extLst>
              </a:tr>
            </a:tbl>
          </a:graphicData>
        </a:graphic>
      </p:graphicFrame>
      <p:pic>
        <p:nvPicPr>
          <p:cNvPr id="9" name="Image 8" descr="Fichier:Anssi.png — Wikipédia"/>
          <p:cNvPicPr/>
          <p:nvPr/>
        </p:nvPicPr>
        <p:blipFill>
          <a:blip r:embed="rId3" cstate="print"/>
          <a:srcRect/>
          <a:stretch>
            <a:fillRect/>
          </a:stretch>
        </p:blipFill>
        <p:spPr bwMode="auto">
          <a:xfrm>
            <a:off x="10219503" y="1844824"/>
            <a:ext cx="720000" cy="720000"/>
          </a:xfrm>
          <a:prstGeom prst="rect">
            <a:avLst/>
          </a:prstGeom>
          <a:noFill/>
          <a:ln w="9525">
            <a:noFill/>
            <a:miter lim="800000"/>
            <a:headEnd/>
            <a:tailEnd/>
          </a:ln>
        </p:spPr>
      </p:pic>
      <p:pic>
        <p:nvPicPr>
          <p:cNvPr id="10" name="Image 9" descr="Fichier:Logo Sodifrance bleu dégradé.png — Wikipédia"/>
          <p:cNvPicPr/>
          <p:nvPr/>
        </p:nvPicPr>
        <p:blipFill>
          <a:blip r:embed="rId4" cstate="print"/>
          <a:srcRect/>
          <a:stretch>
            <a:fillRect/>
          </a:stretch>
        </p:blipFill>
        <p:spPr bwMode="auto">
          <a:xfrm>
            <a:off x="9984432" y="2766070"/>
            <a:ext cx="1190142" cy="720000"/>
          </a:xfrm>
          <a:prstGeom prst="rect">
            <a:avLst/>
          </a:prstGeom>
          <a:noFill/>
          <a:ln w="9525">
            <a:noFill/>
            <a:miter lim="800000"/>
            <a:headEnd/>
            <a:tailEnd/>
          </a:ln>
        </p:spPr>
      </p:pic>
      <p:pic>
        <p:nvPicPr>
          <p:cNvPr id="11" name="Image 10" descr="Fichier:The Noun Project logo.svg — Wikipédia"/>
          <p:cNvPicPr/>
          <p:nvPr/>
        </p:nvPicPr>
        <p:blipFill>
          <a:blip r:embed="rId5" cstate="print"/>
          <a:srcRect/>
          <a:stretch>
            <a:fillRect/>
          </a:stretch>
        </p:blipFill>
        <p:spPr bwMode="auto">
          <a:xfrm>
            <a:off x="10219503" y="5420162"/>
            <a:ext cx="720000" cy="720000"/>
          </a:xfrm>
          <a:prstGeom prst="rect">
            <a:avLst/>
          </a:prstGeom>
          <a:noFill/>
          <a:ln w="9525">
            <a:noFill/>
            <a:miter lim="800000"/>
            <a:headEnd/>
            <a:tailEnd/>
          </a:ln>
        </p:spPr>
      </p:pic>
      <p:pic>
        <p:nvPicPr>
          <p:cNvPr id="12" name="Image 11" descr="Fichier:Anssi.png — Wikipédia"/>
          <p:cNvPicPr/>
          <p:nvPr/>
        </p:nvPicPr>
        <p:blipFill>
          <a:blip r:embed="rId3" cstate="print"/>
          <a:srcRect/>
          <a:stretch>
            <a:fillRect/>
          </a:stretch>
        </p:blipFill>
        <p:spPr bwMode="auto">
          <a:xfrm>
            <a:off x="10219503" y="4539982"/>
            <a:ext cx="720000" cy="720000"/>
          </a:xfrm>
          <a:prstGeom prst="rect">
            <a:avLst/>
          </a:prstGeom>
          <a:noFill/>
          <a:ln w="9525">
            <a:noFill/>
            <a:miter lim="800000"/>
            <a:headEnd/>
            <a:tailEnd/>
          </a:ln>
        </p:spPr>
      </p:pic>
      <p:pic>
        <p:nvPicPr>
          <p:cNvPr id="13" name="Image 12" descr="Fichier:Anssi.png — Wikipédia"/>
          <p:cNvPicPr/>
          <p:nvPr/>
        </p:nvPicPr>
        <p:blipFill>
          <a:blip r:embed="rId3" cstate="print"/>
          <a:srcRect/>
          <a:stretch>
            <a:fillRect/>
          </a:stretch>
        </p:blipFill>
        <p:spPr bwMode="auto">
          <a:xfrm>
            <a:off x="10219503" y="3682742"/>
            <a:ext cx="720000" cy="720000"/>
          </a:xfrm>
          <a:prstGeom prst="rect">
            <a:avLst/>
          </a:prstGeom>
          <a:noFill/>
          <a:ln w="9525">
            <a:noFill/>
            <a:miter lim="800000"/>
            <a:headEnd/>
            <a:tailEnd/>
          </a:ln>
        </p:spPr>
      </p:pic>
    </p:spTree>
    <p:extLst>
      <p:ext uri="{BB962C8B-B14F-4D97-AF65-F5344CB8AC3E}">
        <p14:creationId xmlns:p14="http://schemas.microsoft.com/office/powerpoint/2010/main" val="83744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ea typeface="Malgun Gothic" panose="020B0503020000020004" pitchFamily="34" charset="-127"/>
              </a:rPr>
              <a:t>Comment estimer un risque ? (2/3)</a:t>
            </a:r>
            <a:br>
              <a:rPr lang="fr-FR" dirty="0">
                <a:ea typeface="Malgun Gothic" panose="020B0503020000020004" pitchFamily="34" charset="-127"/>
              </a:rPr>
            </a:br>
            <a:r>
              <a:rPr lang="fr-FR" b="0" dirty="0">
                <a:ea typeface="Malgun Gothic" panose="020B0503020000020004" pitchFamily="34" charset="-127"/>
              </a:rPr>
              <a:t>La vraisemblance : elle dépend essentiellement de la facilité d’exploiter des vulnérabilités</a:t>
            </a:r>
            <a:endParaRPr lang="fr-FR" b="0" dirty="0"/>
          </a:p>
        </p:txBody>
      </p:sp>
      <p:grpSp>
        <p:nvGrpSpPr>
          <p:cNvPr id="74" name="Groupe 73"/>
          <p:cNvGrpSpPr/>
          <p:nvPr/>
        </p:nvGrpSpPr>
        <p:grpSpPr>
          <a:xfrm>
            <a:off x="345660" y="1628960"/>
            <a:ext cx="11222948" cy="2158339"/>
            <a:chOff x="345660" y="1628960"/>
            <a:chExt cx="11222948" cy="2158339"/>
          </a:xfrm>
        </p:grpSpPr>
        <p:pic>
          <p:nvPicPr>
            <p:cNvPr id="40" name="Image 39" descr="Georgiana Ionescu - noun_hacker_2109178.png"/>
            <p:cNvPicPr>
              <a:picLocks noChangeAspect="1"/>
            </p:cNvPicPr>
            <p:nvPr/>
          </p:nvPicPr>
          <p:blipFill>
            <a:blip r:embed="rId2" cstate="print">
              <a:duotone>
                <a:schemeClr val="accent6">
                  <a:shade val="45000"/>
                  <a:satMod val="135000"/>
                </a:schemeClr>
                <a:prstClr val="white"/>
              </a:duotone>
            </a:blip>
            <a:srcRect b="13324"/>
            <a:stretch>
              <a:fillRect/>
            </a:stretch>
          </p:blipFill>
          <p:spPr>
            <a:xfrm>
              <a:off x="6342859" y="1628960"/>
              <a:ext cx="1661353" cy="1440000"/>
            </a:xfrm>
            <a:prstGeom prst="rect">
              <a:avLst/>
            </a:prstGeom>
          </p:spPr>
        </p:pic>
        <p:pic>
          <p:nvPicPr>
            <p:cNvPr id="44" name="Image 43" descr="Oksana Latysheva - noun_geek_922159.png"/>
            <p:cNvPicPr>
              <a:picLocks noChangeAspect="1"/>
            </p:cNvPicPr>
            <p:nvPr/>
          </p:nvPicPr>
          <p:blipFill>
            <a:blip r:embed="rId3" cstate="print">
              <a:duotone>
                <a:schemeClr val="accent6">
                  <a:shade val="45000"/>
                  <a:satMod val="135000"/>
                </a:schemeClr>
                <a:prstClr val="white"/>
              </a:duotone>
            </a:blip>
            <a:srcRect b="13324"/>
            <a:stretch>
              <a:fillRect/>
            </a:stretch>
          </p:blipFill>
          <p:spPr>
            <a:xfrm>
              <a:off x="3354527" y="1628960"/>
              <a:ext cx="1661353" cy="1440000"/>
            </a:xfrm>
            <a:prstGeom prst="rect">
              <a:avLst/>
            </a:prstGeom>
          </p:spPr>
        </p:pic>
        <p:pic>
          <p:nvPicPr>
            <p:cNvPr id="45" name="Image 44" descr="priyanka - noun_Military_2134957.png"/>
            <p:cNvPicPr>
              <a:picLocks noChangeAspect="1"/>
            </p:cNvPicPr>
            <p:nvPr/>
          </p:nvPicPr>
          <p:blipFill>
            <a:blip r:embed="rId4" cstate="print">
              <a:duotone>
                <a:schemeClr val="accent6">
                  <a:shade val="45000"/>
                  <a:satMod val="135000"/>
                </a:schemeClr>
                <a:prstClr val="white"/>
              </a:duotone>
            </a:blip>
            <a:srcRect b="13324"/>
            <a:stretch>
              <a:fillRect/>
            </a:stretch>
          </p:blipFill>
          <p:spPr>
            <a:xfrm>
              <a:off x="9331191" y="1628960"/>
              <a:ext cx="1661353" cy="1440000"/>
            </a:xfrm>
            <a:prstGeom prst="rect">
              <a:avLst/>
            </a:prstGeom>
          </p:spPr>
        </p:pic>
        <p:sp>
          <p:nvSpPr>
            <p:cNvPr id="64" name="ZoneTexte 63"/>
            <p:cNvSpPr txBox="1"/>
            <p:nvPr/>
          </p:nvSpPr>
          <p:spPr>
            <a:xfrm>
              <a:off x="3225980" y="3140968"/>
              <a:ext cx="1988942" cy="646331"/>
            </a:xfrm>
            <a:prstGeom prst="rect">
              <a:avLst/>
            </a:prstGeom>
            <a:noFill/>
          </p:spPr>
          <p:txBody>
            <a:bodyPr wrap="none" rtlCol="0">
              <a:spAutoFit/>
            </a:bodyPr>
            <a:lstStyle/>
            <a:p>
              <a:pPr algn="ctr"/>
              <a:r>
                <a:rPr lang="fr-FR" i="1" dirty="0" err="1">
                  <a:solidFill>
                    <a:schemeClr val="accent6"/>
                  </a:solidFill>
                  <a:latin typeface="Calibri" pitchFamily="34" charset="0"/>
                  <a:cs typeface="Calibri" pitchFamily="34" charset="0"/>
                </a:rPr>
                <a:t>Geek</a:t>
              </a:r>
              <a:r>
                <a:rPr lang="fr-FR" dirty="0">
                  <a:solidFill>
                    <a:schemeClr val="accent6"/>
                  </a:solidFill>
                  <a:latin typeface="Calibri" pitchFamily="34" charset="0"/>
                  <a:cs typeface="Calibri" pitchFamily="34" charset="0"/>
                </a:rPr>
                <a:t> s’essayant à</a:t>
              </a:r>
            </a:p>
            <a:p>
              <a:r>
                <a:rPr lang="fr-FR" dirty="0">
                  <a:solidFill>
                    <a:schemeClr val="accent6"/>
                  </a:solidFill>
                  <a:latin typeface="Calibri" pitchFamily="34" charset="0"/>
                  <a:cs typeface="Calibri" pitchFamily="34" charset="0"/>
                </a:rPr>
                <a:t>de petites attaques</a:t>
              </a:r>
            </a:p>
          </p:txBody>
        </p:sp>
        <p:sp>
          <p:nvSpPr>
            <p:cNvPr id="65" name="ZoneTexte 64"/>
            <p:cNvSpPr txBox="1"/>
            <p:nvPr/>
          </p:nvSpPr>
          <p:spPr>
            <a:xfrm>
              <a:off x="6034292" y="3140968"/>
              <a:ext cx="2368534" cy="646331"/>
            </a:xfrm>
            <a:prstGeom prst="rect">
              <a:avLst/>
            </a:prstGeom>
            <a:noFill/>
          </p:spPr>
          <p:txBody>
            <a:bodyPr wrap="none" rtlCol="0">
              <a:spAutoFit/>
            </a:bodyPr>
            <a:lstStyle/>
            <a:p>
              <a:pPr algn="ctr"/>
              <a:r>
                <a:rPr lang="fr-FR" dirty="0">
                  <a:solidFill>
                    <a:schemeClr val="accent6"/>
                  </a:solidFill>
                  <a:latin typeface="Calibri" pitchFamily="34" charset="0"/>
                  <a:cs typeface="Calibri" pitchFamily="34" charset="0"/>
                </a:rPr>
                <a:t>Criminel, agissant</a:t>
              </a:r>
            </a:p>
            <a:p>
              <a:r>
                <a:rPr lang="fr-FR" dirty="0">
                  <a:solidFill>
                    <a:schemeClr val="accent6"/>
                  </a:solidFill>
                  <a:latin typeface="Calibri" pitchFamily="34" charset="0"/>
                  <a:cs typeface="Calibri" pitchFamily="34" charset="0"/>
                </a:rPr>
                <a:t>pour gagner de l’argent</a:t>
              </a:r>
            </a:p>
          </p:txBody>
        </p:sp>
        <p:sp>
          <p:nvSpPr>
            <p:cNvPr id="66" name="ZoneTexte 65"/>
            <p:cNvSpPr txBox="1"/>
            <p:nvPr/>
          </p:nvSpPr>
          <p:spPr>
            <a:xfrm>
              <a:off x="8914612" y="3140968"/>
              <a:ext cx="2653996" cy="646331"/>
            </a:xfrm>
            <a:prstGeom prst="rect">
              <a:avLst/>
            </a:prstGeom>
            <a:noFill/>
          </p:spPr>
          <p:txBody>
            <a:bodyPr wrap="none" rtlCol="0">
              <a:spAutoFit/>
            </a:bodyPr>
            <a:lstStyle/>
            <a:p>
              <a:pPr algn="ctr"/>
              <a:r>
                <a:rPr lang="fr-FR" dirty="0">
                  <a:solidFill>
                    <a:schemeClr val="accent6"/>
                  </a:solidFill>
                  <a:latin typeface="Calibri" pitchFamily="34" charset="0"/>
                  <a:cs typeface="Calibri" pitchFamily="34" charset="0"/>
                </a:rPr>
                <a:t>État, agissant pour</a:t>
              </a:r>
            </a:p>
            <a:p>
              <a:pPr algn="ctr"/>
              <a:r>
                <a:rPr lang="fr-FR" dirty="0">
                  <a:solidFill>
                    <a:schemeClr val="accent6"/>
                  </a:solidFill>
                  <a:latin typeface="Calibri" pitchFamily="34" charset="0"/>
                  <a:cs typeface="Calibri" pitchFamily="34" charset="0"/>
                </a:rPr>
                <a:t>déstabiliser une économie</a:t>
              </a:r>
            </a:p>
          </p:txBody>
        </p:sp>
        <p:sp>
          <p:nvSpPr>
            <p:cNvPr id="67" name="ZoneTexte 66"/>
            <p:cNvSpPr txBox="1"/>
            <p:nvPr/>
          </p:nvSpPr>
          <p:spPr>
            <a:xfrm>
              <a:off x="345660" y="2060848"/>
              <a:ext cx="2909323" cy="923330"/>
            </a:xfrm>
            <a:prstGeom prst="rect">
              <a:avLst/>
            </a:prstGeom>
            <a:noFill/>
          </p:spPr>
          <p:txBody>
            <a:bodyPr wrap="none" rtlCol="0">
              <a:spAutoFit/>
            </a:bodyPr>
            <a:lstStyle/>
            <a:p>
              <a:r>
                <a:rPr lang="fr-FR" b="1" dirty="0">
                  <a:solidFill>
                    <a:schemeClr val="accent6"/>
                  </a:solidFill>
                  <a:latin typeface="Calibri" pitchFamily="34" charset="0"/>
                  <a:cs typeface="Calibri" pitchFamily="34" charset="0"/>
                </a:rPr>
                <a:t>Ressources des attaquants</a:t>
              </a:r>
              <a:endParaRPr lang="fr-FR" dirty="0">
                <a:solidFill>
                  <a:schemeClr val="accent6"/>
                </a:solidFill>
                <a:latin typeface="Calibri" pitchFamily="34" charset="0"/>
                <a:cs typeface="Calibri" pitchFamily="34" charset="0"/>
              </a:endParaRPr>
            </a:p>
            <a:p>
              <a:r>
                <a:rPr lang="fr-FR" dirty="0">
                  <a:solidFill>
                    <a:schemeClr val="accent6"/>
                  </a:solidFill>
                  <a:latin typeface="Calibri" pitchFamily="34" charset="0"/>
                  <a:cs typeface="Calibri" pitchFamily="34" charset="0"/>
                </a:rPr>
                <a:t>(ex : compétences, outillage,</a:t>
              </a:r>
            </a:p>
            <a:p>
              <a:r>
                <a:rPr lang="fr-FR" dirty="0">
                  <a:solidFill>
                    <a:schemeClr val="accent6"/>
                  </a:solidFill>
                  <a:latin typeface="Calibri" pitchFamily="34" charset="0"/>
                  <a:cs typeface="Calibri" pitchFamily="34" charset="0"/>
                </a:rPr>
                <a:t>motivation)</a:t>
              </a:r>
            </a:p>
          </p:txBody>
        </p:sp>
      </p:grpSp>
      <p:grpSp>
        <p:nvGrpSpPr>
          <p:cNvPr id="75" name="Groupe 74"/>
          <p:cNvGrpSpPr/>
          <p:nvPr/>
        </p:nvGrpSpPr>
        <p:grpSpPr>
          <a:xfrm>
            <a:off x="345660" y="3861048"/>
            <a:ext cx="10752890" cy="1800040"/>
            <a:chOff x="345660" y="4293256"/>
            <a:chExt cx="10752890" cy="1800040"/>
          </a:xfrm>
        </p:grpSpPr>
        <p:pic>
          <p:nvPicPr>
            <p:cNvPr id="46" name="Image 45" descr="Shocho - noun_firewall_2580508.png"/>
            <p:cNvPicPr>
              <a:picLocks noChangeAspect="1"/>
            </p:cNvPicPr>
            <p:nvPr/>
          </p:nvPicPr>
          <p:blipFill>
            <a:blip r:embed="rId5" cstate="print">
              <a:duotone>
                <a:schemeClr val="accent6">
                  <a:shade val="45000"/>
                  <a:satMod val="135000"/>
                </a:schemeClr>
                <a:prstClr val="white"/>
              </a:duotone>
            </a:blip>
            <a:srcRect b="16657"/>
            <a:stretch>
              <a:fillRect/>
            </a:stretch>
          </p:blipFill>
          <p:spPr>
            <a:xfrm>
              <a:off x="9336744" y="4293256"/>
              <a:ext cx="1727808" cy="1440000"/>
            </a:xfrm>
            <a:prstGeom prst="rect">
              <a:avLst/>
            </a:prstGeom>
          </p:spPr>
        </p:pic>
        <p:pic>
          <p:nvPicPr>
            <p:cNvPr id="47" name="Image 46" descr="Yuri Mazursky - noun_Shield broken_303944.png"/>
            <p:cNvPicPr>
              <a:picLocks noChangeAspect="1"/>
            </p:cNvPicPr>
            <p:nvPr/>
          </p:nvPicPr>
          <p:blipFill>
            <a:blip r:embed="rId6" cstate="print">
              <a:duotone>
                <a:schemeClr val="accent6">
                  <a:shade val="45000"/>
                  <a:satMod val="135000"/>
                </a:schemeClr>
                <a:prstClr val="white"/>
              </a:duotone>
            </a:blip>
            <a:srcRect b="13324"/>
            <a:stretch>
              <a:fillRect/>
            </a:stretch>
          </p:blipFill>
          <p:spPr>
            <a:xfrm>
              <a:off x="6348413" y="4293256"/>
              <a:ext cx="1661353" cy="1440000"/>
            </a:xfrm>
            <a:prstGeom prst="rect">
              <a:avLst/>
            </a:prstGeom>
          </p:spPr>
        </p:pic>
        <p:pic>
          <p:nvPicPr>
            <p:cNvPr id="61" name="Image 60" descr="noun_Server_2297890.png"/>
            <p:cNvPicPr>
              <a:picLocks noChangeAspect="1"/>
            </p:cNvPicPr>
            <p:nvPr/>
          </p:nvPicPr>
          <p:blipFill>
            <a:blip r:embed="rId7" cstate="print">
              <a:duotone>
                <a:schemeClr val="accent6">
                  <a:shade val="45000"/>
                  <a:satMod val="135000"/>
                </a:schemeClr>
                <a:prstClr val="white"/>
              </a:duotone>
            </a:blip>
            <a:srcRect l="10083" t="6854" r="10789" b="20997"/>
            <a:stretch>
              <a:fillRect/>
            </a:stretch>
          </p:blipFill>
          <p:spPr>
            <a:xfrm>
              <a:off x="3360081" y="4293256"/>
              <a:ext cx="1579276" cy="1440000"/>
            </a:xfrm>
            <a:prstGeom prst="rect">
              <a:avLst/>
            </a:prstGeom>
          </p:spPr>
        </p:pic>
        <p:sp>
          <p:nvSpPr>
            <p:cNvPr id="68" name="ZoneTexte 67"/>
            <p:cNvSpPr txBox="1"/>
            <p:nvPr/>
          </p:nvSpPr>
          <p:spPr>
            <a:xfrm>
              <a:off x="345660" y="4305870"/>
              <a:ext cx="2816990" cy="923330"/>
            </a:xfrm>
            <a:prstGeom prst="rect">
              <a:avLst/>
            </a:prstGeom>
            <a:noFill/>
          </p:spPr>
          <p:txBody>
            <a:bodyPr wrap="none" rtlCol="0">
              <a:spAutoFit/>
            </a:bodyPr>
            <a:lstStyle/>
            <a:p>
              <a:r>
                <a:rPr lang="fr-FR" b="1" dirty="0">
                  <a:solidFill>
                    <a:schemeClr val="accent6"/>
                  </a:solidFill>
                  <a:latin typeface="Calibri" pitchFamily="34" charset="0"/>
                  <a:cs typeface="Calibri" pitchFamily="34" charset="0"/>
                </a:rPr>
                <a:t>Exposition aux menaces</a:t>
              </a:r>
              <a:endParaRPr lang="fr-FR" dirty="0">
                <a:solidFill>
                  <a:schemeClr val="accent6"/>
                </a:solidFill>
                <a:latin typeface="Calibri" pitchFamily="34" charset="0"/>
                <a:cs typeface="Calibri" pitchFamily="34" charset="0"/>
              </a:endParaRPr>
            </a:p>
            <a:p>
              <a:r>
                <a:rPr lang="fr-FR" dirty="0">
                  <a:solidFill>
                    <a:schemeClr val="accent6"/>
                  </a:solidFill>
                  <a:latin typeface="Calibri" pitchFamily="34" charset="0"/>
                  <a:cs typeface="Calibri" pitchFamily="34" charset="0"/>
                </a:rPr>
                <a:t>(ex : ouverture, complexité,</a:t>
              </a:r>
            </a:p>
            <a:p>
              <a:r>
                <a:rPr lang="fr-FR" dirty="0">
                  <a:solidFill>
                    <a:schemeClr val="accent6"/>
                  </a:solidFill>
                  <a:latin typeface="Calibri" pitchFamily="34" charset="0"/>
                  <a:cs typeface="Calibri" pitchFamily="34" charset="0"/>
                </a:rPr>
                <a:t>vulnérabilités)</a:t>
              </a:r>
            </a:p>
          </p:txBody>
        </p:sp>
        <p:sp>
          <p:nvSpPr>
            <p:cNvPr id="69" name="ZoneTexte 68"/>
            <p:cNvSpPr txBox="1"/>
            <p:nvPr/>
          </p:nvSpPr>
          <p:spPr>
            <a:xfrm>
              <a:off x="3071930" y="5723964"/>
              <a:ext cx="2170274"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Système non protégé</a:t>
              </a:r>
            </a:p>
          </p:txBody>
        </p:sp>
        <p:sp>
          <p:nvSpPr>
            <p:cNvPr id="70" name="ZoneTexte 69"/>
            <p:cNvSpPr txBox="1"/>
            <p:nvPr/>
          </p:nvSpPr>
          <p:spPr>
            <a:xfrm>
              <a:off x="6132238" y="5723964"/>
              <a:ext cx="2206310"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Protection défaillante</a:t>
              </a:r>
            </a:p>
          </p:txBody>
        </p:sp>
        <p:sp>
          <p:nvSpPr>
            <p:cNvPr id="71" name="ZoneTexte 70"/>
            <p:cNvSpPr txBox="1"/>
            <p:nvPr/>
          </p:nvSpPr>
          <p:spPr>
            <a:xfrm>
              <a:off x="9346660" y="5723964"/>
              <a:ext cx="1751890" cy="369332"/>
            </a:xfrm>
            <a:prstGeom prst="rect">
              <a:avLst/>
            </a:prstGeom>
            <a:noFill/>
          </p:spPr>
          <p:txBody>
            <a:bodyPr wrap="none" rtlCol="0">
              <a:spAutoFit/>
            </a:bodyPr>
            <a:lstStyle/>
            <a:p>
              <a:r>
                <a:rPr lang="fr-FR" dirty="0">
                  <a:solidFill>
                    <a:schemeClr val="accent6"/>
                  </a:solidFill>
                  <a:latin typeface="Calibri" pitchFamily="34" charset="0"/>
                  <a:cs typeface="Calibri" pitchFamily="34" charset="0"/>
                </a:rPr>
                <a:t>Système protégé</a:t>
              </a:r>
            </a:p>
          </p:txBody>
        </p:sp>
      </p:grpSp>
      <p:grpSp>
        <p:nvGrpSpPr>
          <p:cNvPr id="76" name="Groupe 75"/>
          <p:cNvGrpSpPr/>
          <p:nvPr/>
        </p:nvGrpSpPr>
        <p:grpSpPr>
          <a:xfrm>
            <a:off x="839416" y="5805264"/>
            <a:ext cx="10729192" cy="576064"/>
            <a:chOff x="1919536" y="6237312"/>
            <a:chExt cx="10729192" cy="576064"/>
          </a:xfrm>
        </p:grpSpPr>
        <p:sp>
          <p:nvSpPr>
            <p:cNvPr id="72" name="Espace réservé du contenu 2"/>
            <p:cNvSpPr txBox="1">
              <a:spLocks/>
            </p:cNvSpPr>
            <p:nvPr/>
          </p:nvSpPr>
          <p:spPr>
            <a:xfrm>
              <a:off x="1919536" y="6237312"/>
              <a:ext cx="10729192"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800" b="1" dirty="0">
                  <a:solidFill>
                    <a:schemeClr val="bg1"/>
                  </a:solidFill>
                  <a:latin typeface="Calibri" panose="020F0502020204030204" pitchFamily="34" charset="0"/>
                  <a:sym typeface="Wingdings" panose="05000000000000000000" pitchFamily="2" charset="2"/>
                </a:rPr>
                <a:t>La vraisemblance varie selon l’exposition aux menaces, le niveau de vulnérabilité et les mesures de sécurité</a:t>
              </a:r>
            </a:p>
          </p:txBody>
        </p:sp>
        <p:sp>
          <p:nvSpPr>
            <p:cNvPr id="73" name="Flèche droite 72"/>
            <p:cNvSpPr/>
            <p:nvPr/>
          </p:nvSpPr>
          <p:spPr>
            <a:xfrm>
              <a:off x="1919536" y="6309320"/>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sp>
        <p:nvSpPr>
          <p:cNvPr id="77" name="Espace réservé du pied de page 76"/>
          <p:cNvSpPr>
            <a:spLocks noGrp="1"/>
          </p:cNvSpPr>
          <p:nvPr>
            <p:ph type="ftr" sz="quarter" idx="11"/>
          </p:nvPr>
        </p:nvSpPr>
        <p:spPr/>
        <p:txBody>
          <a:bodyPr/>
          <a:lstStyle/>
          <a:p>
            <a:r>
              <a:rPr lang="fr-FR"/>
              <a:t>Formation EBIOS Risk Manager – Version du 08/04/2020</a:t>
            </a:r>
            <a:endParaRPr lang="fr-FR" dirty="0"/>
          </a:p>
        </p:txBody>
      </p:sp>
      <p:sp>
        <p:nvSpPr>
          <p:cNvPr id="78" name="Espace réservé du numéro de diapositive 77"/>
          <p:cNvSpPr>
            <a:spLocks noGrp="1"/>
          </p:cNvSpPr>
          <p:nvPr>
            <p:ph type="sldNum" sz="quarter" idx="10"/>
          </p:nvPr>
        </p:nvSpPr>
        <p:spPr/>
        <p:txBody>
          <a:bodyPr/>
          <a:lstStyle/>
          <a:p>
            <a:fld id="{38A82121-814A-4DE6-903B-1CF589281CB8}" type="slidenum">
              <a:rPr lang="fr-FR" smtClean="0"/>
              <a:pPr/>
              <a:t>12</a:t>
            </a:fld>
            <a:endParaRPr lang="fr-FR"/>
          </a:p>
        </p:txBody>
      </p:sp>
    </p:spTree>
    <p:extLst>
      <p:ext uri="{BB962C8B-B14F-4D97-AF65-F5344CB8AC3E}">
        <p14:creationId xmlns:p14="http://schemas.microsoft.com/office/powerpoint/2010/main" val="346544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left)">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919536" y="3528267"/>
            <a:ext cx="3830734" cy="432048"/>
          </a:xfrm>
          <a:prstGeom prst="rect">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600"/>
              </a:spcAft>
            </a:pPr>
            <a:r>
              <a:rPr lang="fr-FR" b="1" cap="all" dirty="0">
                <a:solidFill>
                  <a:schemeClr val="bg1"/>
                </a:solidFill>
                <a:latin typeface="Calibri" panose="020F0502020204030204" pitchFamily="34" charset="0"/>
              </a:rPr>
              <a:t>Gravité</a:t>
            </a:r>
          </a:p>
        </p:txBody>
      </p:sp>
      <p:sp>
        <p:nvSpPr>
          <p:cNvPr id="2" name="Titre 1"/>
          <p:cNvSpPr>
            <a:spLocks noGrp="1"/>
          </p:cNvSpPr>
          <p:nvPr>
            <p:ph type="title"/>
          </p:nvPr>
        </p:nvSpPr>
        <p:spPr/>
        <p:txBody>
          <a:bodyPr>
            <a:noAutofit/>
          </a:bodyPr>
          <a:lstStyle/>
          <a:p>
            <a:r>
              <a:rPr lang="fr-FR" dirty="0">
                <a:ea typeface="Malgun Gothic" panose="020B0503020000020004" pitchFamily="34" charset="-127"/>
              </a:rPr>
              <a:t>Comment estimer un risque ? (3/3)</a:t>
            </a:r>
            <a:br>
              <a:rPr lang="fr-FR" dirty="0">
                <a:ea typeface="Malgun Gothic" panose="020B0503020000020004" pitchFamily="34" charset="-127"/>
              </a:rPr>
            </a:br>
            <a:r>
              <a:rPr lang="fr-FR" b="0" dirty="0"/>
              <a:t>Le niveau d’un risque est constitué de sa gravité et de sa vraisemblance</a:t>
            </a:r>
          </a:p>
        </p:txBody>
      </p:sp>
      <p:sp>
        <p:nvSpPr>
          <p:cNvPr id="5" name="Rectangle 4"/>
          <p:cNvSpPr/>
          <p:nvPr/>
        </p:nvSpPr>
        <p:spPr>
          <a:xfrm>
            <a:off x="1919536" y="2228484"/>
            <a:ext cx="8352928" cy="72007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solidFill>
                  <a:schemeClr val="tx1"/>
                </a:solidFill>
                <a:latin typeface="Calibri" panose="020F0502020204030204" pitchFamily="34" charset="0"/>
              </a:rPr>
              <a:t>Mesure de l’importance du risque, exprimée par la combinaison de la gravité et de la vraisemblance</a:t>
            </a:r>
          </a:p>
        </p:txBody>
      </p:sp>
      <p:sp>
        <p:nvSpPr>
          <p:cNvPr id="6" name="Rectangle 5"/>
          <p:cNvSpPr/>
          <p:nvPr/>
        </p:nvSpPr>
        <p:spPr>
          <a:xfrm>
            <a:off x="1919536" y="1772816"/>
            <a:ext cx="8352928" cy="432048"/>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600"/>
              </a:spcAft>
            </a:pPr>
            <a:r>
              <a:rPr lang="fr-FR" b="1" cap="all" dirty="0">
                <a:solidFill>
                  <a:schemeClr val="bg1"/>
                </a:solidFill>
                <a:latin typeface="Calibri" panose="020F0502020204030204" pitchFamily="34" charset="0"/>
              </a:rPr>
              <a:t>Niveau de risque (EBIOS </a:t>
            </a:r>
            <a:r>
              <a:rPr lang="fr-FR" b="1" i="1" cap="all" dirty="0">
                <a:solidFill>
                  <a:schemeClr val="bg1"/>
                </a:solidFill>
                <a:latin typeface="Calibri" panose="020F0502020204030204" pitchFamily="34" charset="0"/>
              </a:rPr>
              <a:t>Risk Manager</a:t>
            </a:r>
            <a:r>
              <a:rPr lang="fr-FR" b="1" cap="all" dirty="0">
                <a:solidFill>
                  <a:schemeClr val="bg1"/>
                </a:solidFill>
                <a:latin typeface="Calibri" panose="020F0502020204030204" pitchFamily="34" charset="0"/>
              </a:rPr>
              <a:t>)</a:t>
            </a:r>
          </a:p>
        </p:txBody>
      </p:sp>
      <p:grpSp>
        <p:nvGrpSpPr>
          <p:cNvPr id="23" name="Groupe 22"/>
          <p:cNvGrpSpPr/>
          <p:nvPr/>
        </p:nvGrpSpPr>
        <p:grpSpPr>
          <a:xfrm>
            <a:off x="767408" y="5373216"/>
            <a:ext cx="10801200" cy="576064"/>
            <a:chOff x="1919536" y="5589240"/>
            <a:chExt cx="10801200" cy="576064"/>
          </a:xfrm>
        </p:grpSpPr>
        <p:sp>
          <p:nvSpPr>
            <p:cNvPr id="7" name="Espace réservé du contenu 2"/>
            <p:cNvSpPr txBox="1">
              <a:spLocks/>
            </p:cNvSpPr>
            <p:nvPr/>
          </p:nvSpPr>
          <p:spPr>
            <a:xfrm>
              <a:off x="1919536" y="5589240"/>
              <a:ext cx="10801200"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800" b="1" dirty="0">
                  <a:solidFill>
                    <a:schemeClr val="bg1"/>
                  </a:solidFill>
                  <a:latin typeface="Calibri" panose="020F0502020204030204" pitchFamily="34" charset="0"/>
                  <a:sym typeface="Wingdings" panose="05000000000000000000" pitchFamily="2" charset="2"/>
                </a:rPr>
                <a:t>L’estimation de la gravité et de la vraisemblance sont réalisées grâce à des échelles définies par l’organisation</a:t>
              </a:r>
            </a:p>
          </p:txBody>
        </p:sp>
        <p:sp>
          <p:nvSpPr>
            <p:cNvPr id="8" name="Flèche droite 7"/>
            <p:cNvSpPr/>
            <p:nvPr/>
          </p:nvSpPr>
          <p:spPr>
            <a:xfrm>
              <a:off x="1919536" y="5661248"/>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sp>
        <p:nvSpPr>
          <p:cNvPr id="15" name="Rectangle 14"/>
          <p:cNvSpPr/>
          <p:nvPr/>
        </p:nvSpPr>
        <p:spPr>
          <a:xfrm>
            <a:off x="1919536" y="3983935"/>
            <a:ext cx="3830734" cy="72007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solidFill>
                  <a:schemeClr val="tx1"/>
                </a:solidFill>
                <a:latin typeface="Calibri" panose="020F0502020204030204" pitchFamily="34" charset="0"/>
              </a:rPr>
              <a:t>Estimation du niveau et de l’intensité des effets d’un risque</a:t>
            </a:r>
          </a:p>
        </p:txBody>
      </p:sp>
      <p:sp>
        <p:nvSpPr>
          <p:cNvPr id="17" name="Rectangle 16"/>
          <p:cNvSpPr/>
          <p:nvPr/>
        </p:nvSpPr>
        <p:spPr>
          <a:xfrm>
            <a:off x="6441730" y="3528267"/>
            <a:ext cx="3830734" cy="432048"/>
          </a:xfrm>
          <a:prstGeom prst="rect">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600"/>
              </a:spcAft>
            </a:pPr>
            <a:r>
              <a:rPr lang="fr-FR" b="1" cap="all" dirty="0">
                <a:solidFill>
                  <a:schemeClr val="bg1"/>
                </a:solidFill>
                <a:latin typeface="Calibri" panose="020F0502020204030204" pitchFamily="34" charset="0"/>
              </a:rPr>
              <a:t>Vraisemblance</a:t>
            </a:r>
          </a:p>
        </p:txBody>
      </p:sp>
      <p:sp>
        <p:nvSpPr>
          <p:cNvPr id="18" name="Rectangle 17"/>
          <p:cNvSpPr/>
          <p:nvPr/>
        </p:nvSpPr>
        <p:spPr>
          <a:xfrm>
            <a:off x="6441730" y="3983935"/>
            <a:ext cx="3830734" cy="72007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solidFill>
                  <a:schemeClr val="tx1"/>
                </a:solidFill>
                <a:latin typeface="Calibri" panose="020F0502020204030204" pitchFamily="34" charset="0"/>
              </a:rPr>
              <a:t>Estimation de la faisabilité ou de la probabilité qu’un risque se réalise</a:t>
            </a:r>
          </a:p>
        </p:txBody>
      </p:sp>
      <p:sp>
        <p:nvSpPr>
          <p:cNvPr id="19" name="Flèche droite 18"/>
          <p:cNvSpPr/>
          <p:nvPr/>
        </p:nvSpPr>
        <p:spPr>
          <a:xfrm rot="16200000">
            <a:off x="3600903" y="3004415"/>
            <a:ext cx="468000" cy="468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21" name="Flèche droite 20"/>
          <p:cNvSpPr/>
          <p:nvPr/>
        </p:nvSpPr>
        <p:spPr>
          <a:xfrm rot="16200000">
            <a:off x="8123097" y="3004415"/>
            <a:ext cx="468000" cy="468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nvGrpSpPr>
          <p:cNvPr id="14" name="Groupe 13"/>
          <p:cNvGrpSpPr/>
          <p:nvPr/>
        </p:nvGrpSpPr>
        <p:grpSpPr>
          <a:xfrm>
            <a:off x="10650482" y="0"/>
            <a:ext cx="1541518" cy="504000"/>
            <a:chOff x="7494978" y="95114"/>
            <a:chExt cx="1541518" cy="504000"/>
          </a:xfrm>
        </p:grpSpPr>
        <p:sp>
          <p:nvSpPr>
            <p:cNvPr id="20" name="Rectangle 19"/>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2000" rtlCol="0" anchor="ctr"/>
            <a:lstStyle/>
            <a:p>
              <a:pPr algn="r"/>
              <a:r>
                <a:rPr lang="fr-FR" sz="1200" b="1" dirty="0">
                  <a:solidFill>
                    <a:schemeClr val="tx1"/>
                  </a:solidFill>
                  <a:latin typeface="Calibri" panose="020F0502020204030204" pitchFamily="34" charset="0"/>
                </a:rPr>
                <a:t>Guide p.81 et suivantes</a:t>
              </a:r>
            </a:p>
          </p:txBody>
        </p:sp>
        <p:pic>
          <p:nvPicPr>
            <p:cNvPr id="22" name="Picture 2" descr="\\intranet.fr\sgdsn\utilisateurs\mesdocuments\duclos-j\My Pictures\EBIOSRM_log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379" t="7925" r="8127" b="18128"/>
            <a:stretch/>
          </p:blipFill>
          <p:spPr bwMode="auto">
            <a:xfrm>
              <a:off x="7508627" y="114414"/>
              <a:ext cx="774863" cy="4680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Espace réservé du pied de page 23"/>
          <p:cNvSpPr>
            <a:spLocks noGrp="1"/>
          </p:cNvSpPr>
          <p:nvPr>
            <p:ph type="ftr" sz="quarter" idx="11"/>
          </p:nvPr>
        </p:nvSpPr>
        <p:spPr/>
        <p:txBody>
          <a:bodyPr/>
          <a:lstStyle/>
          <a:p>
            <a:r>
              <a:rPr lang="fr-FR"/>
              <a:t>Formation EBIOS Risk Manager – Version du 08/04/2020</a:t>
            </a:r>
            <a:endParaRPr lang="fr-FR" dirty="0"/>
          </a:p>
        </p:txBody>
      </p:sp>
      <p:sp>
        <p:nvSpPr>
          <p:cNvPr id="25" name="Espace réservé du numéro de diapositive 24"/>
          <p:cNvSpPr>
            <a:spLocks noGrp="1"/>
          </p:cNvSpPr>
          <p:nvPr>
            <p:ph type="sldNum" sz="quarter" idx="10"/>
          </p:nvPr>
        </p:nvSpPr>
        <p:spPr/>
        <p:txBody>
          <a:bodyPr/>
          <a:lstStyle/>
          <a:p>
            <a:fld id="{38A82121-814A-4DE6-903B-1CF589281CB8}" type="slidenum">
              <a:rPr lang="fr-FR" smtClean="0"/>
              <a:pPr/>
              <a:t>13</a:t>
            </a:fld>
            <a:endParaRPr lang="fr-FR"/>
          </a:p>
        </p:txBody>
      </p:sp>
    </p:spTree>
    <p:extLst>
      <p:ext uri="{BB962C8B-B14F-4D97-AF65-F5344CB8AC3E}">
        <p14:creationId xmlns:p14="http://schemas.microsoft.com/office/powerpoint/2010/main" val="31702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animBg="1"/>
      <p:bldP spid="6" grpId="0" animBg="1"/>
      <p:bldP spid="15" grpId="0" animBg="1"/>
      <p:bldP spid="17" grpId="0" animBg="1"/>
      <p:bldP spid="18" grpId="0" animBg="1"/>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Exercice collégial</a:t>
            </a:r>
            <a:br>
              <a:rPr lang="fr-FR" dirty="0"/>
            </a:br>
            <a:r>
              <a:rPr lang="fr-FR" b="0" dirty="0"/>
              <a:t>Pour chaque élément présenté, indiquez s’il est utile à l’estimation de la gravité ou de la vraisemblance des risques</a:t>
            </a:r>
          </a:p>
        </p:txBody>
      </p:sp>
      <p:graphicFrame>
        <p:nvGraphicFramePr>
          <p:cNvPr id="5" name="Group 152"/>
          <p:cNvGraphicFramePr>
            <a:graphicFrameLocks noGrp="1"/>
          </p:cNvGraphicFramePr>
          <p:nvPr>
            <p:ph idx="1"/>
            <p:extLst>
              <p:ext uri="{D42A27DB-BD31-4B8C-83A1-F6EECF244321}">
                <p14:modId xmlns:p14="http://schemas.microsoft.com/office/powerpoint/2010/main" val="1907469629"/>
              </p:ext>
            </p:extLst>
          </p:nvPr>
        </p:nvGraphicFramePr>
        <p:xfrm>
          <a:off x="2063552" y="1700808"/>
          <a:ext cx="7918648" cy="4243388"/>
        </p:xfrm>
        <a:graphic>
          <a:graphicData uri="http://schemas.openxmlformats.org/drawingml/2006/table">
            <a:tbl>
              <a:tblPr/>
              <a:tblGrid>
                <a:gridCol w="396044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1102635">
                  <a:extLst>
                    <a:ext uri="{9D8B030D-6E8A-4147-A177-3AD203B41FA5}">
                      <a16:colId xmlns:a16="http://schemas.microsoft.com/office/drawing/2014/main" val="20002"/>
                    </a:ext>
                  </a:extLst>
                </a:gridCol>
                <a:gridCol w="221580">
                  <a:extLst>
                    <a:ext uri="{9D8B030D-6E8A-4147-A177-3AD203B41FA5}">
                      <a16:colId xmlns:a16="http://schemas.microsoft.com/office/drawing/2014/main" val="20003"/>
                    </a:ext>
                  </a:extLst>
                </a:gridCol>
                <a:gridCol w="2417969">
                  <a:extLst>
                    <a:ext uri="{9D8B030D-6E8A-4147-A177-3AD203B41FA5}">
                      <a16:colId xmlns:a16="http://schemas.microsoft.com/office/drawing/2014/main" val="20004"/>
                    </a:ext>
                  </a:extLst>
                </a:gridCol>
              </a:tblGrid>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Éléments utiles à l’estimation…</a:t>
                      </a:r>
                      <a:r>
                        <a:rPr kumimoji="1" lang="fr-FR" sz="1500" b="0" i="0" u="none" strike="noStrike" cap="none" normalizeH="0" baseline="0" dirty="0">
                          <a:ln>
                            <a:noFill/>
                          </a:ln>
                          <a:solidFill>
                            <a:schemeClr val="tx1"/>
                          </a:solidFill>
                          <a:effectLst/>
                          <a:latin typeface="Calibri" panose="020F0502020204030204" pitchFamily="34" charset="0"/>
                        </a:rPr>
                        <a:t>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 du niveau de risque</a:t>
                      </a:r>
                      <a:r>
                        <a:rPr kumimoji="1" lang="fr-FR" sz="1500" b="0" i="0" u="none" strike="noStrike" cap="none" normalizeH="0" baseline="0" dirty="0">
                          <a:ln>
                            <a:noFill/>
                          </a:ln>
                          <a:solidFill>
                            <a:schemeClr val="tx1"/>
                          </a:solidFill>
                          <a:effectLst/>
                          <a:latin typeface="Calibri" panose="020F0502020204030204" pitchFamily="34" charset="0"/>
                        </a:rPr>
                        <a:t> </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Importance de la valeur métier considérée</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Exposition aux menaces considérées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Gravité </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cap="none" normalizeH="0" baseline="0" dirty="0">
                          <a:ln>
                            <a:noFill/>
                          </a:ln>
                          <a:solidFill>
                            <a:schemeClr val="tx1"/>
                          </a:solidFill>
                          <a:effectLst/>
                          <a:latin typeface="Calibri" panose="020F0502020204030204" pitchFamily="34" charset="0"/>
                        </a:rPr>
                        <a:t>Existence de vulnérabilités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cap="none" normalizeH="0" baseline="0" dirty="0">
                          <a:ln>
                            <a:noFill/>
                          </a:ln>
                          <a:solidFill>
                            <a:schemeClr val="tx1"/>
                          </a:solidFill>
                          <a:effectLst/>
                          <a:latin typeface="Calibri" panose="020F0502020204030204" pitchFamily="34" charset="0"/>
                        </a:rPr>
                        <a:t>Facilité d’exploitation des vulnérabilités</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Vraisemblance </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Capacité et motivation des sources de risque</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Nombre d’impacts identifiés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6"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21519"/>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10570543" y="0"/>
            <a:ext cx="1008112" cy="504000"/>
            <a:chOff x="7020272" y="95114"/>
            <a:chExt cx="1008112" cy="504000"/>
          </a:xfrm>
        </p:grpSpPr>
        <p:sp>
          <p:nvSpPr>
            <p:cNvPr id="3" name="Rectangle 2"/>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1.2</a:t>
              </a:r>
            </a:p>
          </p:txBody>
        </p:sp>
        <p:pic>
          <p:nvPicPr>
            <p:cNvPr id="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9" name="Espace réservé du pied de page 8"/>
          <p:cNvSpPr>
            <a:spLocks noGrp="1"/>
          </p:cNvSpPr>
          <p:nvPr>
            <p:ph type="ftr" sz="quarter" idx="11"/>
          </p:nvPr>
        </p:nvSpPr>
        <p:spPr/>
        <p:txBody>
          <a:bodyPr/>
          <a:lstStyle/>
          <a:p>
            <a:r>
              <a:rPr lang="fr-FR"/>
              <a:t>Formation EBIOS Risk Manager – Version du 08/04/2020</a:t>
            </a:r>
            <a:endParaRPr lang="fr-FR" dirty="0"/>
          </a:p>
        </p:txBody>
      </p:sp>
      <p:sp>
        <p:nvSpPr>
          <p:cNvPr id="10" name="Espace réservé du numéro de diapositive 9"/>
          <p:cNvSpPr>
            <a:spLocks noGrp="1"/>
          </p:cNvSpPr>
          <p:nvPr>
            <p:ph type="sldNum" sz="quarter" idx="10"/>
          </p:nvPr>
        </p:nvSpPr>
        <p:spPr/>
        <p:txBody>
          <a:bodyPr/>
          <a:lstStyle/>
          <a:p>
            <a:fld id="{38A82121-814A-4DE6-903B-1CF589281CB8}" type="slidenum">
              <a:rPr lang="fr-FR" smtClean="0"/>
              <a:pPr/>
              <a:t>14</a:t>
            </a:fld>
            <a:endParaRPr lang="fr-FR"/>
          </a:p>
        </p:txBody>
      </p:sp>
    </p:spTree>
    <p:extLst>
      <p:ext uri="{BB962C8B-B14F-4D97-AF65-F5344CB8AC3E}">
        <p14:creationId xmlns:p14="http://schemas.microsoft.com/office/powerpoint/2010/main" val="396153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Group 152"/>
          <p:cNvGraphicFramePr>
            <a:graphicFrameLocks noGrp="1"/>
          </p:cNvGraphicFramePr>
          <p:nvPr>
            <p:ph idx="1"/>
            <p:extLst>
              <p:ext uri="{D42A27DB-BD31-4B8C-83A1-F6EECF244321}">
                <p14:modId xmlns:p14="http://schemas.microsoft.com/office/powerpoint/2010/main" val="3313651827"/>
              </p:ext>
            </p:extLst>
          </p:nvPr>
        </p:nvGraphicFramePr>
        <p:xfrm>
          <a:off x="2063552" y="1700808"/>
          <a:ext cx="7918648" cy="4243388"/>
        </p:xfrm>
        <a:graphic>
          <a:graphicData uri="http://schemas.openxmlformats.org/drawingml/2006/table">
            <a:tbl>
              <a:tblPr/>
              <a:tblGrid>
                <a:gridCol w="396044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1102635">
                  <a:extLst>
                    <a:ext uri="{9D8B030D-6E8A-4147-A177-3AD203B41FA5}">
                      <a16:colId xmlns:a16="http://schemas.microsoft.com/office/drawing/2014/main" val="20002"/>
                    </a:ext>
                  </a:extLst>
                </a:gridCol>
                <a:gridCol w="221580">
                  <a:extLst>
                    <a:ext uri="{9D8B030D-6E8A-4147-A177-3AD203B41FA5}">
                      <a16:colId xmlns:a16="http://schemas.microsoft.com/office/drawing/2014/main" val="20003"/>
                    </a:ext>
                  </a:extLst>
                </a:gridCol>
                <a:gridCol w="2417969">
                  <a:extLst>
                    <a:ext uri="{9D8B030D-6E8A-4147-A177-3AD203B41FA5}">
                      <a16:colId xmlns:a16="http://schemas.microsoft.com/office/drawing/2014/main" val="20004"/>
                    </a:ext>
                  </a:extLst>
                </a:gridCol>
              </a:tblGrid>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Éléments utiles à l’estimation…</a:t>
                      </a:r>
                      <a:r>
                        <a:rPr kumimoji="1" lang="fr-FR" sz="1500" b="0" i="0" u="none" strike="noStrike" cap="none" normalizeH="0" baseline="0" dirty="0">
                          <a:ln>
                            <a:noFill/>
                          </a:ln>
                          <a:solidFill>
                            <a:schemeClr val="tx1"/>
                          </a:solidFill>
                          <a:effectLst/>
                          <a:latin typeface="Calibri" panose="020F0502020204030204" pitchFamily="34" charset="0"/>
                        </a:rPr>
                        <a:t>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 du niveau de risque</a:t>
                      </a:r>
                      <a:r>
                        <a:rPr kumimoji="1" lang="fr-FR" sz="1500" b="0" i="0" u="none" strike="noStrike" cap="none" normalizeH="0" baseline="0" dirty="0">
                          <a:ln>
                            <a:noFill/>
                          </a:ln>
                          <a:solidFill>
                            <a:schemeClr val="tx1"/>
                          </a:solidFill>
                          <a:effectLst/>
                          <a:latin typeface="Calibri" panose="020F0502020204030204" pitchFamily="34" charset="0"/>
                        </a:rPr>
                        <a:t> </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Importance de la valeur métier considérée</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Exposition aux menaces considérées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Gravité </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cap="none" normalizeH="0" baseline="0" dirty="0">
                          <a:ln>
                            <a:noFill/>
                          </a:ln>
                          <a:solidFill>
                            <a:schemeClr val="tx1"/>
                          </a:solidFill>
                          <a:effectLst/>
                          <a:latin typeface="Calibri" panose="020F0502020204030204" pitchFamily="34" charset="0"/>
                        </a:rPr>
                        <a:t>Existence de vulnérabilités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cap="none" normalizeH="0" baseline="0" dirty="0">
                          <a:ln>
                            <a:noFill/>
                          </a:ln>
                          <a:solidFill>
                            <a:schemeClr val="tx1"/>
                          </a:solidFill>
                          <a:effectLst/>
                          <a:latin typeface="Calibri" panose="020F0502020204030204" pitchFamily="34" charset="0"/>
                        </a:rPr>
                        <a:t>Facilité d’exploitation des vulnérabilités</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Vraisemblance </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Capacité et motivation des sources de risque</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Nombre d’impacts identifiés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Titre 1"/>
          <p:cNvSpPr>
            <a:spLocks noGrp="1"/>
          </p:cNvSpPr>
          <p:nvPr>
            <p:ph type="title"/>
          </p:nvPr>
        </p:nvSpPr>
        <p:spPr/>
        <p:txBody>
          <a:bodyPr>
            <a:noAutofit/>
          </a:bodyPr>
          <a:lstStyle/>
          <a:p>
            <a:r>
              <a:rPr lang="fr-FR" dirty="0"/>
              <a:t>Correction</a:t>
            </a:r>
            <a:br>
              <a:rPr lang="fr-FR" dirty="0"/>
            </a:br>
            <a:r>
              <a:rPr lang="fr-FR" b="0" dirty="0"/>
              <a:t>Pour chaque élément présenté, indiquez s’il est utile à l’estimation de la gravité ou de la vraisemblance des risques</a:t>
            </a:r>
            <a:endParaRPr lang="fr-FR" dirty="0"/>
          </a:p>
        </p:txBody>
      </p:sp>
      <p:sp>
        <p:nvSpPr>
          <p:cNvPr id="6" name="Line 153"/>
          <p:cNvSpPr>
            <a:spLocks noChangeShapeType="1"/>
          </p:cNvSpPr>
          <p:nvPr/>
        </p:nvSpPr>
        <p:spPr bwMode="auto">
          <a:xfrm>
            <a:off x="6168008" y="2610624"/>
            <a:ext cx="1296144" cy="60235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 name="Line 154"/>
          <p:cNvSpPr>
            <a:spLocks noChangeShapeType="1"/>
          </p:cNvSpPr>
          <p:nvPr/>
        </p:nvSpPr>
        <p:spPr bwMode="auto">
          <a:xfrm>
            <a:off x="6145148" y="3212974"/>
            <a:ext cx="1319004" cy="1224138"/>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 name="Line 155"/>
          <p:cNvSpPr>
            <a:spLocks noChangeShapeType="1"/>
          </p:cNvSpPr>
          <p:nvPr/>
        </p:nvSpPr>
        <p:spPr bwMode="auto">
          <a:xfrm>
            <a:off x="6168008" y="3825043"/>
            <a:ext cx="1323268" cy="612068"/>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 name="Line 156"/>
          <p:cNvSpPr>
            <a:spLocks noChangeShapeType="1"/>
          </p:cNvSpPr>
          <p:nvPr/>
        </p:nvSpPr>
        <p:spPr bwMode="auto">
          <a:xfrm flipV="1">
            <a:off x="6168008" y="4437110"/>
            <a:ext cx="1296144" cy="1"/>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 name="Line 158"/>
          <p:cNvSpPr>
            <a:spLocks noChangeShapeType="1"/>
          </p:cNvSpPr>
          <p:nvPr/>
        </p:nvSpPr>
        <p:spPr bwMode="auto">
          <a:xfrm flipV="1">
            <a:off x="6168008" y="4437107"/>
            <a:ext cx="1296144" cy="576068"/>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 name="Line 159"/>
          <p:cNvSpPr>
            <a:spLocks noChangeShapeType="1"/>
          </p:cNvSpPr>
          <p:nvPr/>
        </p:nvSpPr>
        <p:spPr bwMode="auto">
          <a:xfrm flipV="1">
            <a:off x="6168008" y="3212975"/>
            <a:ext cx="1296144" cy="244827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grpSp>
        <p:nvGrpSpPr>
          <p:cNvPr id="3" name="Groupe 2"/>
          <p:cNvGrpSpPr/>
          <p:nvPr/>
        </p:nvGrpSpPr>
        <p:grpSpPr>
          <a:xfrm>
            <a:off x="11759952" y="0"/>
            <a:ext cx="432048" cy="435546"/>
            <a:chOff x="8497713" y="116633"/>
            <a:chExt cx="432048" cy="435546"/>
          </a:xfrm>
        </p:grpSpPr>
        <p:pic>
          <p:nvPicPr>
            <p:cNvPr id="12"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15</a:t>
            </a:fld>
            <a:endParaRPr lang="fr-FR"/>
          </a:p>
        </p:txBody>
      </p:sp>
    </p:spTree>
    <p:extLst>
      <p:ext uri="{BB962C8B-B14F-4D97-AF65-F5344CB8AC3E}">
        <p14:creationId xmlns:p14="http://schemas.microsoft.com/office/powerpoint/2010/main" val="411143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Le cheminement de la méthode</a:t>
            </a:r>
            <a:br>
              <a:rPr lang="fr-FR" dirty="0">
                <a:ea typeface="Malgun Gothic" panose="020B0503020000020004" pitchFamily="34" charset="-127"/>
              </a:rPr>
            </a:br>
            <a:r>
              <a:rPr lang="fr-FR" b="0" dirty="0">
                <a:ea typeface="Malgun Gothic" panose="020B0503020000020004" pitchFamily="34" charset="-127"/>
              </a:rPr>
              <a:t>5 ateliers itératifs</a:t>
            </a:r>
          </a:p>
        </p:txBody>
      </p:sp>
      <p:grpSp>
        <p:nvGrpSpPr>
          <p:cNvPr id="35" name="Groupe 34"/>
          <p:cNvGrpSpPr/>
          <p:nvPr/>
        </p:nvGrpSpPr>
        <p:grpSpPr>
          <a:xfrm>
            <a:off x="1666194" y="1315119"/>
            <a:ext cx="8856979" cy="5147549"/>
            <a:chOff x="107504" y="1481112"/>
            <a:chExt cx="8856979" cy="5147549"/>
          </a:xfrm>
        </p:grpSpPr>
        <p:sp>
          <p:nvSpPr>
            <p:cNvPr id="21" name="Rectangle à coins arrondis 20"/>
            <p:cNvSpPr/>
            <p:nvPr/>
          </p:nvSpPr>
          <p:spPr>
            <a:xfrm>
              <a:off x="1981682" y="1481112"/>
              <a:ext cx="5064613" cy="3892104"/>
            </a:xfrm>
            <a:prstGeom prst="roundRect">
              <a:avLst>
                <a:gd name="adj" fmla="val 8516"/>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fr-FR" sz="1200" b="1" cap="all" dirty="0">
                  <a:solidFill>
                    <a:srgbClr val="E22A37"/>
                  </a:solidFill>
                  <a:latin typeface="Calibri" panose="020F0502020204030204" pitchFamily="34" charset="0"/>
                </a:rPr>
                <a:t>Appréciation des risques</a:t>
              </a:r>
            </a:p>
          </p:txBody>
        </p:sp>
        <p:sp>
          <p:nvSpPr>
            <p:cNvPr id="6" name="Organigramme : Décision 5"/>
            <p:cNvSpPr/>
            <p:nvPr/>
          </p:nvSpPr>
          <p:spPr>
            <a:xfrm>
              <a:off x="589247" y="2808921"/>
              <a:ext cx="1224000" cy="1224000"/>
            </a:xfrm>
            <a:prstGeom prst="flowChartDecision">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1</a:t>
              </a:r>
            </a:p>
            <a:p>
              <a:pPr algn="ctr"/>
              <a:r>
                <a:rPr lang="fr-FR" sz="900" cap="all" dirty="0">
                  <a:latin typeface="Calibri" panose="020F0502020204030204" pitchFamily="34" charset="0"/>
                </a:rPr>
                <a:t>Cadrage et socle de sécurité</a:t>
              </a:r>
            </a:p>
          </p:txBody>
        </p:sp>
        <p:sp>
          <p:nvSpPr>
            <p:cNvPr id="7" name="Organigramme : Décision 6"/>
            <p:cNvSpPr/>
            <p:nvPr/>
          </p:nvSpPr>
          <p:spPr>
            <a:xfrm>
              <a:off x="2158412" y="2808921"/>
              <a:ext cx="1224000" cy="1224000"/>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2</a:t>
              </a:r>
            </a:p>
            <a:p>
              <a:pPr algn="ctr"/>
              <a:r>
                <a:rPr lang="fr-FR" sz="900" cap="all" dirty="0">
                  <a:latin typeface="Calibri" panose="020F0502020204030204" pitchFamily="34" charset="0"/>
                </a:rPr>
                <a:t>Sources de risque</a:t>
              </a:r>
            </a:p>
          </p:txBody>
        </p:sp>
        <p:sp>
          <p:nvSpPr>
            <p:cNvPr id="8" name="Organigramme : Décision 7"/>
            <p:cNvSpPr/>
            <p:nvPr/>
          </p:nvSpPr>
          <p:spPr>
            <a:xfrm>
              <a:off x="7236296" y="2808921"/>
              <a:ext cx="1224000" cy="1224000"/>
            </a:xfrm>
            <a:prstGeom prst="flowChartDecision">
              <a:avLst/>
            </a:prstGeom>
            <a:solidFill>
              <a:srgbClr val="FF332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5</a:t>
              </a:r>
            </a:p>
            <a:p>
              <a:pPr algn="ctr"/>
              <a:r>
                <a:rPr lang="fr-FR" sz="900" cap="all" dirty="0">
                  <a:latin typeface="Calibri" panose="020F0502020204030204" pitchFamily="34" charset="0"/>
                </a:rPr>
                <a:t>Traitement du risque</a:t>
              </a:r>
            </a:p>
          </p:txBody>
        </p:sp>
        <p:sp>
          <p:nvSpPr>
            <p:cNvPr id="9" name="Triangle isocèle 8"/>
            <p:cNvSpPr/>
            <p:nvPr/>
          </p:nvSpPr>
          <p:spPr>
            <a:xfrm>
              <a:off x="3984271" y="2035495"/>
              <a:ext cx="2664296" cy="1332000"/>
            </a:xfrm>
            <a:prstGeom prst="triangle">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solidFill>
                    <a:schemeClr val="tx1"/>
                  </a:solidFill>
                  <a:latin typeface="Calibri" panose="020F0502020204030204" pitchFamily="34" charset="0"/>
                </a:rPr>
                <a:t>Atelier 3</a:t>
              </a:r>
            </a:p>
            <a:p>
              <a:pPr algn="ctr"/>
              <a:r>
                <a:rPr lang="fr-FR" sz="900" cap="all" dirty="0">
                  <a:solidFill>
                    <a:schemeClr val="tx1"/>
                  </a:solidFill>
                  <a:latin typeface="Calibri" panose="020F0502020204030204" pitchFamily="34" charset="0"/>
                </a:rPr>
                <a:t>Scénarios stratégiques</a:t>
              </a:r>
            </a:p>
          </p:txBody>
        </p:sp>
        <p:sp>
          <p:nvSpPr>
            <p:cNvPr id="10" name="Triangle isocèle 9"/>
            <p:cNvSpPr/>
            <p:nvPr/>
          </p:nvSpPr>
          <p:spPr>
            <a:xfrm flipV="1">
              <a:off x="3984271" y="3491677"/>
              <a:ext cx="2664296" cy="1332000"/>
            </a:xfrm>
            <a:prstGeom prst="triangle">
              <a:avLst/>
            </a:prstGeom>
            <a:solidFill>
              <a:srgbClr val="B4B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FR" sz="900" cap="all" dirty="0">
                <a:latin typeface="Calibri" panose="020F0502020204030204" pitchFamily="34" charset="0"/>
              </a:endParaRPr>
            </a:p>
          </p:txBody>
        </p:sp>
        <p:sp>
          <p:nvSpPr>
            <p:cNvPr id="11" name="Rectangle 10"/>
            <p:cNvSpPr/>
            <p:nvPr/>
          </p:nvSpPr>
          <p:spPr>
            <a:xfrm>
              <a:off x="3984272" y="3610542"/>
              <a:ext cx="2664295" cy="45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tx1"/>
                  </a:solidFill>
                  <a:latin typeface="Calibri" panose="020F0502020204030204" pitchFamily="34" charset="0"/>
                </a:rPr>
                <a:t>Atelier 4</a:t>
              </a:r>
            </a:p>
            <a:p>
              <a:pPr algn="ctr"/>
              <a:r>
                <a:rPr lang="fr-FR" sz="900" cap="all" dirty="0">
                  <a:solidFill>
                    <a:schemeClr val="tx1"/>
                  </a:solidFill>
                  <a:latin typeface="Calibri" panose="020F0502020204030204" pitchFamily="34" charset="0"/>
                </a:rPr>
                <a:t>Scénarios opérationnels</a:t>
              </a:r>
            </a:p>
          </p:txBody>
        </p:sp>
        <p:sp>
          <p:nvSpPr>
            <p:cNvPr id="14" name="Flèche droite 13"/>
            <p:cNvSpPr/>
            <p:nvPr/>
          </p:nvSpPr>
          <p:spPr>
            <a:xfrm>
              <a:off x="1891682"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droite 14"/>
            <p:cNvSpPr/>
            <p:nvPr/>
          </p:nvSpPr>
          <p:spPr>
            <a:xfrm>
              <a:off x="3455896"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a:off x="6956295"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p:nvCxnSpPr>
          <p:spPr>
            <a:xfrm>
              <a:off x="3635896" y="3420921"/>
              <a:ext cx="332039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Demi-tour 21"/>
            <p:cNvSpPr/>
            <p:nvPr/>
          </p:nvSpPr>
          <p:spPr>
            <a:xfrm rot="5400000">
              <a:off x="7466173" y="4450970"/>
              <a:ext cx="2564573" cy="432047"/>
            </a:xfrm>
            <a:prstGeom prst="uturnArrow">
              <a:avLst>
                <a:gd name="adj1" fmla="val 16462"/>
                <a:gd name="adj2" fmla="val 19211"/>
                <a:gd name="adj3" fmla="val 16101"/>
                <a:gd name="adj4" fmla="val 44119"/>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Demi-tour 22"/>
            <p:cNvSpPr/>
            <p:nvPr/>
          </p:nvSpPr>
          <p:spPr>
            <a:xfrm rot="16200000">
              <a:off x="2500402" y="4597763"/>
              <a:ext cx="2270987" cy="432047"/>
            </a:xfrm>
            <a:prstGeom prst="uturnArrow">
              <a:avLst>
                <a:gd name="adj1" fmla="val 16462"/>
                <a:gd name="adj2" fmla="val 19211"/>
                <a:gd name="adj3" fmla="val 16101"/>
                <a:gd name="adj4" fmla="val 44119"/>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4" name="Connecteur droit 23"/>
            <p:cNvCxnSpPr>
              <a:stCxn id="23" idx="4"/>
              <a:endCxn id="22" idx="1"/>
            </p:cNvCxnSpPr>
            <p:nvPr/>
          </p:nvCxnSpPr>
          <p:spPr>
            <a:xfrm flipV="1">
              <a:off x="3851919" y="5866279"/>
              <a:ext cx="4680517" cy="47439"/>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Demi-tour 26"/>
            <p:cNvSpPr/>
            <p:nvPr/>
          </p:nvSpPr>
          <p:spPr>
            <a:xfrm rot="16200000">
              <a:off x="-1227082" y="4686701"/>
              <a:ext cx="3101220" cy="432047"/>
            </a:xfrm>
            <a:prstGeom prst="uturnArrow">
              <a:avLst>
                <a:gd name="adj1" fmla="val 20585"/>
                <a:gd name="adj2" fmla="val 19211"/>
                <a:gd name="adj3" fmla="val 16101"/>
                <a:gd name="adj4" fmla="val 44119"/>
                <a:gd name="adj5"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Virage 27"/>
            <p:cNvSpPr/>
            <p:nvPr/>
          </p:nvSpPr>
          <p:spPr>
            <a:xfrm rot="10800000">
              <a:off x="8150667" y="5989320"/>
              <a:ext cx="813816" cy="521018"/>
            </a:xfrm>
            <a:prstGeom prst="bentArrow">
              <a:avLst>
                <a:gd name="adj1" fmla="val 17240"/>
                <a:gd name="adj2" fmla="val 18162"/>
                <a:gd name="adj3" fmla="val 1930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9" name="Connecteur droit 28"/>
            <p:cNvCxnSpPr>
              <a:stCxn id="27" idx="4"/>
              <a:endCxn id="28" idx="3"/>
            </p:cNvCxnSpPr>
            <p:nvPr/>
          </p:nvCxnSpPr>
          <p:spPr>
            <a:xfrm>
              <a:off x="539552" y="6408867"/>
              <a:ext cx="7611115" cy="6844"/>
            </a:xfrm>
            <a:prstGeom prst="line">
              <a:avLst/>
            </a:prstGeom>
            <a:ln w="762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57396" y="5649277"/>
              <a:ext cx="1584176"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tx1"/>
                  </a:solidFill>
                  <a:latin typeface="Calibri" panose="020F0502020204030204" pitchFamily="34" charset="0"/>
                </a:rPr>
                <a:t>Cycle opérationnel</a:t>
              </a:r>
              <a:endParaRPr lang="fr-FR" sz="900" cap="all" dirty="0">
                <a:solidFill>
                  <a:schemeClr val="tx1"/>
                </a:solidFill>
                <a:latin typeface="Calibri" panose="020F0502020204030204" pitchFamily="34" charset="0"/>
              </a:endParaRPr>
            </a:p>
          </p:txBody>
        </p:sp>
        <p:sp>
          <p:nvSpPr>
            <p:cNvPr id="13" name="Rectangle 12"/>
            <p:cNvSpPr/>
            <p:nvPr/>
          </p:nvSpPr>
          <p:spPr>
            <a:xfrm>
              <a:off x="2026367" y="6171462"/>
              <a:ext cx="1772207"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tx2"/>
                  </a:solidFill>
                  <a:latin typeface="Calibri" panose="020F0502020204030204" pitchFamily="34" charset="0"/>
                </a:rPr>
                <a:t>Cycle stratégique</a:t>
              </a:r>
              <a:endParaRPr lang="fr-FR" sz="900" cap="all" dirty="0">
                <a:solidFill>
                  <a:schemeClr val="tx2"/>
                </a:solidFill>
                <a:latin typeface="Calibri" panose="020F0502020204030204" pitchFamily="34" charset="0"/>
              </a:endParaRPr>
            </a:p>
          </p:txBody>
        </p:sp>
      </p:grpSp>
      <p:grpSp>
        <p:nvGrpSpPr>
          <p:cNvPr id="25" name="Groupe 24"/>
          <p:cNvGrpSpPr/>
          <p:nvPr/>
        </p:nvGrpSpPr>
        <p:grpSpPr>
          <a:xfrm>
            <a:off x="10650482" y="0"/>
            <a:ext cx="1541518" cy="504000"/>
            <a:chOff x="7494978" y="95114"/>
            <a:chExt cx="1541518" cy="504000"/>
          </a:xfrm>
        </p:grpSpPr>
        <p:sp>
          <p:nvSpPr>
            <p:cNvPr id="26" name="Rectangle 25"/>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r"/>
              <a:r>
                <a:rPr lang="fr-FR" sz="1200" b="1" dirty="0">
                  <a:solidFill>
                    <a:schemeClr val="tx1"/>
                  </a:solidFill>
                  <a:latin typeface="Calibri" panose="020F0502020204030204" pitchFamily="34" charset="0"/>
                </a:rPr>
                <a:t>Guide </a:t>
              </a:r>
            </a:p>
            <a:p>
              <a:pPr algn="r"/>
              <a:r>
                <a:rPr lang="fr-FR" sz="1200" b="1" dirty="0">
                  <a:solidFill>
                    <a:schemeClr val="tx1"/>
                  </a:solidFill>
                  <a:latin typeface="Calibri" panose="020F0502020204030204" pitchFamily="34" charset="0"/>
                </a:rPr>
                <a:t>p.6 et 7</a:t>
              </a:r>
            </a:p>
          </p:txBody>
        </p:sp>
        <p:pic>
          <p:nvPicPr>
            <p:cNvPr id="30"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Espace réservé du pied de page 30"/>
          <p:cNvSpPr>
            <a:spLocks noGrp="1"/>
          </p:cNvSpPr>
          <p:nvPr>
            <p:ph type="ftr" sz="quarter" idx="11"/>
          </p:nvPr>
        </p:nvSpPr>
        <p:spPr/>
        <p:txBody>
          <a:bodyPr/>
          <a:lstStyle/>
          <a:p>
            <a:r>
              <a:rPr lang="fr-FR"/>
              <a:t>Formation EBIOS Risk Manager – Version du 08/04/2020</a:t>
            </a:r>
            <a:endParaRPr lang="fr-FR" dirty="0"/>
          </a:p>
        </p:txBody>
      </p:sp>
      <p:sp>
        <p:nvSpPr>
          <p:cNvPr id="32" name="Espace réservé du numéro de diapositive 31"/>
          <p:cNvSpPr>
            <a:spLocks noGrp="1"/>
          </p:cNvSpPr>
          <p:nvPr>
            <p:ph type="sldNum" sz="quarter" idx="10"/>
          </p:nvPr>
        </p:nvSpPr>
        <p:spPr/>
        <p:txBody>
          <a:bodyPr/>
          <a:lstStyle/>
          <a:p>
            <a:fld id="{38A82121-814A-4DE6-903B-1CF589281CB8}" type="slidenum">
              <a:rPr lang="fr-FR" smtClean="0"/>
              <a:pPr/>
              <a:t>16</a:t>
            </a:fld>
            <a:endParaRPr lang="fr-FR"/>
          </a:p>
        </p:txBody>
      </p:sp>
    </p:spTree>
    <p:extLst>
      <p:ext uri="{BB962C8B-B14F-4D97-AF65-F5344CB8AC3E}">
        <p14:creationId xmlns:p14="http://schemas.microsoft.com/office/powerpoint/2010/main" val="486601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Exercice collégial</a:t>
            </a:r>
            <a:br>
              <a:rPr lang="fr-FR" dirty="0"/>
            </a:br>
            <a:r>
              <a:rPr lang="fr-FR" b="0" dirty="0"/>
              <a:t>Pour chaque cas présenté, indiquez s’il peut engendrer une mise à jour</a:t>
            </a:r>
          </a:p>
        </p:txBody>
      </p:sp>
      <p:pic>
        <p:nvPicPr>
          <p:cNvPr id="7" name="Picture 2" descr="\\intranet.fr\sgdsn\utilisateurs\mesdocuments\duclos-j\My Pictures\icons\edi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59952" y="21519"/>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3647728" y="2204864"/>
            <a:ext cx="4188519" cy="2585323"/>
          </a:xfrm>
          <a:prstGeom prst="rect">
            <a:avLst/>
          </a:prstGeom>
          <a:noFill/>
        </p:spPr>
        <p:txBody>
          <a:bodyPr wrap="none" rtlCol="0">
            <a:spAutoFit/>
          </a:bodyPr>
          <a:lstStyle/>
          <a:p>
            <a:r>
              <a:rPr lang="fr-FR" dirty="0">
                <a:latin typeface="Calibri" pitchFamily="34" charset="0"/>
                <a:cs typeface="Calibri" pitchFamily="34" charset="0"/>
              </a:rPr>
              <a:t>Survenance d’un incident</a:t>
            </a:r>
          </a:p>
          <a:p>
            <a:endParaRPr lang="fr-FR" dirty="0">
              <a:latin typeface="Calibri" pitchFamily="34" charset="0"/>
              <a:cs typeface="Calibri" pitchFamily="34" charset="0"/>
            </a:endParaRPr>
          </a:p>
          <a:p>
            <a:r>
              <a:rPr lang="fr-FR" dirty="0">
                <a:latin typeface="Calibri" pitchFamily="34" charset="0"/>
                <a:cs typeface="Calibri" pitchFamily="34" charset="0"/>
              </a:rPr>
              <a:t>Réalisation d’un audit</a:t>
            </a:r>
          </a:p>
          <a:p>
            <a:endParaRPr lang="fr-FR" dirty="0">
              <a:latin typeface="Calibri" pitchFamily="34" charset="0"/>
              <a:cs typeface="Calibri" pitchFamily="34" charset="0"/>
            </a:endParaRPr>
          </a:p>
          <a:p>
            <a:r>
              <a:rPr lang="fr-FR" dirty="0">
                <a:latin typeface="Calibri" pitchFamily="34" charset="0"/>
                <a:cs typeface="Calibri" pitchFamily="34" charset="0"/>
              </a:rPr>
              <a:t>Changement du système</a:t>
            </a:r>
          </a:p>
          <a:p>
            <a:endParaRPr lang="fr-FR" dirty="0">
              <a:latin typeface="Calibri" pitchFamily="34" charset="0"/>
              <a:cs typeface="Calibri" pitchFamily="34" charset="0"/>
            </a:endParaRPr>
          </a:p>
          <a:p>
            <a:r>
              <a:rPr lang="fr-FR" dirty="0">
                <a:latin typeface="Calibri" pitchFamily="34" charset="0"/>
                <a:cs typeface="Calibri" pitchFamily="34" charset="0"/>
              </a:rPr>
              <a:t>Découverte d’un élément en cours d’étude</a:t>
            </a:r>
          </a:p>
          <a:p>
            <a:endParaRPr lang="fr-FR" dirty="0">
              <a:latin typeface="Calibri" pitchFamily="34" charset="0"/>
              <a:cs typeface="Calibri" pitchFamily="34" charset="0"/>
            </a:endParaRPr>
          </a:p>
          <a:p>
            <a:r>
              <a:rPr lang="fr-FR" dirty="0">
                <a:latin typeface="Calibri" pitchFamily="34" charset="0"/>
                <a:cs typeface="Calibri" pitchFamily="34" charset="0"/>
              </a:rPr>
              <a:t>Nouvelle règlementation à appliquer</a:t>
            </a:r>
          </a:p>
        </p:txBody>
      </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5" name="Espace réservé du numéro de diapositive 14"/>
          <p:cNvSpPr>
            <a:spLocks noGrp="1"/>
          </p:cNvSpPr>
          <p:nvPr>
            <p:ph type="sldNum" sz="quarter" idx="10"/>
          </p:nvPr>
        </p:nvSpPr>
        <p:spPr/>
        <p:txBody>
          <a:bodyPr/>
          <a:lstStyle/>
          <a:p>
            <a:fld id="{38A82121-814A-4DE6-903B-1CF589281CB8}" type="slidenum">
              <a:rPr lang="fr-FR" smtClean="0"/>
              <a:pPr/>
              <a:t>17</a:t>
            </a:fld>
            <a:endParaRPr lang="fr-FR"/>
          </a:p>
        </p:txBody>
      </p:sp>
      <p:grpSp>
        <p:nvGrpSpPr>
          <p:cNvPr id="8" name="Groupe 7">
            <a:extLst>
              <a:ext uri="{FF2B5EF4-FFF2-40B4-BE49-F238E27FC236}">
                <a16:creationId xmlns:a16="http://schemas.microsoft.com/office/drawing/2014/main" id="{7CBF61F3-7B24-45F5-9D0A-79E36459F201}"/>
              </a:ext>
            </a:extLst>
          </p:cNvPr>
          <p:cNvGrpSpPr/>
          <p:nvPr/>
        </p:nvGrpSpPr>
        <p:grpSpPr>
          <a:xfrm>
            <a:off x="10570543" y="0"/>
            <a:ext cx="1008112" cy="504000"/>
            <a:chOff x="7020272" y="95114"/>
            <a:chExt cx="1008112" cy="504000"/>
          </a:xfrm>
        </p:grpSpPr>
        <p:sp>
          <p:nvSpPr>
            <p:cNvPr id="9" name="Rectangle 8">
              <a:extLst>
                <a:ext uri="{FF2B5EF4-FFF2-40B4-BE49-F238E27FC236}">
                  <a16:creationId xmlns:a16="http://schemas.microsoft.com/office/drawing/2014/main" id="{D3543BC7-2614-4F58-8020-D172B305C741}"/>
                </a:ext>
              </a:extLst>
            </p:cNvPr>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1.3</a:t>
              </a:r>
            </a:p>
          </p:txBody>
        </p:sp>
        <p:pic>
          <p:nvPicPr>
            <p:cNvPr id="10" name="Picture 3">
              <a:extLst>
                <a:ext uri="{FF2B5EF4-FFF2-40B4-BE49-F238E27FC236}">
                  <a16:creationId xmlns:a16="http://schemas.microsoft.com/office/drawing/2014/main" id="{6D9747D0-35D3-4C5C-8D8B-79D98E4B44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Correction</a:t>
            </a:r>
            <a:br>
              <a:rPr lang="fr-FR" dirty="0"/>
            </a:br>
            <a:r>
              <a:rPr lang="fr-FR" b="0" dirty="0"/>
              <a:t>Pour chaque cas présenté, indiquez s’il peut engendrer une mise à jour</a:t>
            </a:r>
          </a:p>
        </p:txBody>
      </p:sp>
      <p:sp>
        <p:nvSpPr>
          <p:cNvPr id="9" name="ZoneTexte 8"/>
          <p:cNvSpPr txBox="1"/>
          <p:nvPr/>
        </p:nvSpPr>
        <p:spPr>
          <a:xfrm>
            <a:off x="3647728" y="2204864"/>
            <a:ext cx="4188519" cy="2585323"/>
          </a:xfrm>
          <a:prstGeom prst="rect">
            <a:avLst/>
          </a:prstGeom>
          <a:noFill/>
        </p:spPr>
        <p:txBody>
          <a:bodyPr wrap="none" rtlCol="0">
            <a:spAutoFit/>
          </a:bodyPr>
          <a:lstStyle/>
          <a:p>
            <a:r>
              <a:rPr lang="fr-FR" dirty="0">
                <a:latin typeface="Calibri" pitchFamily="34" charset="0"/>
                <a:cs typeface="Calibri" pitchFamily="34" charset="0"/>
              </a:rPr>
              <a:t>Survenance d’un incident</a:t>
            </a:r>
          </a:p>
          <a:p>
            <a:endParaRPr lang="fr-FR" dirty="0">
              <a:latin typeface="Calibri" pitchFamily="34" charset="0"/>
              <a:cs typeface="Calibri" pitchFamily="34" charset="0"/>
            </a:endParaRPr>
          </a:p>
          <a:p>
            <a:r>
              <a:rPr lang="fr-FR" dirty="0">
                <a:latin typeface="Calibri" pitchFamily="34" charset="0"/>
                <a:cs typeface="Calibri" pitchFamily="34" charset="0"/>
              </a:rPr>
              <a:t>Réalisation d’un audit</a:t>
            </a:r>
          </a:p>
          <a:p>
            <a:endParaRPr lang="fr-FR" dirty="0">
              <a:latin typeface="Calibri" pitchFamily="34" charset="0"/>
              <a:cs typeface="Calibri" pitchFamily="34" charset="0"/>
            </a:endParaRPr>
          </a:p>
          <a:p>
            <a:r>
              <a:rPr lang="fr-FR" dirty="0">
                <a:latin typeface="Calibri" pitchFamily="34" charset="0"/>
                <a:cs typeface="Calibri" pitchFamily="34" charset="0"/>
              </a:rPr>
              <a:t>Changement du système</a:t>
            </a:r>
          </a:p>
          <a:p>
            <a:endParaRPr lang="fr-FR" dirty="0">
              <a:latin typeface="Calibri" pitchFamily="34" charset="0"/>
              <a:cs typeface="Calibri" pitchFamily="34" charset="0"/>
            </a:endParaRPr>
          </a:p>
          <a:p>
            <a:r>
              <a:rPr lang="fr-FR" dirty="0">
                <a:latin typeface="Calibri" pitchFamily="34" charset="0"/>
                <a:cs typeface="Calibri" pitchFamily="34" charset="0"/>
              </a:rPr>
              <a:t>Découverte d’un élément en cours d’étude</a:t>
            </a:r>
          </a:p>
          <a:p>
            <a:endParaRPr lang="fr-FR" dirty="0">
              <a:latin typeface="Calibri" pitchFamily="34" charset="0"/>
              <a:cs typeface="Calibri" pitchFamily="34" charset="0"/>
            </a:endParaRPr>
          </a:p>
          <a:p>
            <a:r>
              <a:rPr lang="fr-FR" dirty="0">
                <a:latin typeface="Calibri" pitchFamily="34" charset="0"/>
                <a:cs typeface="Calibri" pitchFamily="34" charset="0"/>
              </a:rPr>
              <a:t>Nouvelle règlementation à appliquer</a:t>
            </a:r>
          </a:p>
        </p:txBody>
      </p:sp>
      <p:grpSp>
        <p:nvGrpSpPr>
          <p:cNvPr id="8" name="Groupe 7"/>
          <p:cNvGrpSpPr/>
          <p:nvPr/>
        </p:nvGrpSpPr>
        <p:grpSpPr>
          <a:xfrm>
            <a:off x="11759952" y="0"/>
            <a:ext cx="432048" cy="435546"/>
            <a:chOff x="8497713" y="116633"/>
            <a:chExt cx="432048" cy="435546"/>
          </a:xfrm>
        </p:grpSpPr>
        <p:pic>
          <p:nvPicPr>
            <p:cNvPr id="10" name="Picture 2" descr="\\intranet.fr\sgdsn\utilisateurs\mesdocuments\duclos-j\My Pictures\icons\edi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intranet.fr\sgdsn\utilisateurs\mesdocuments\duclos-j\My Pictures\icons\check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2225" y="2204864"/>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2225" y="2762926"/>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2225" y="3320988"/>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2225" y="3879050"/>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2225" y="4437113"/>
            <a:ext cx="360039" cy="360039"/>
          </a:xfrm>
          <a:prstGeom prst="rect">
            <a:avLst/>
          </a:prstGeom>
          <a:noFill/>
          <a:extLst>
            <a:ext uri="{909E8E84-426E-40DD-AFC4-6F175D3DCCD1}">
              <a14:hiddenFill xmlns:a14="http://schemas.microsoft.com/office/drawing/2010/main">
                <a:solidFill>
                  <a:srgbClr val="FFFFFF"/>
                </a:solidFill>
              </a14:hiddenFill>
            </a:ext>
          </a:extLst>
        </p:spPr>
      </p:pic>
      <p:sp>
        <p:nvSpPr>
          <p:cNvPr id="30" name="Espace réservé du pied de page 29"/>
          <p:cNvSpPr>
            <a:spLocks noGrp="1"/>
          </p:cNvSpPr>
          <p:nvPr>
            <p:ph type="ftr" sz="quarter" idx="11"/>
          </p:nvPr>
        </p:nvSpPr>
        <p:spPr/>
        <p:txBody>
          <a:bodyPr/>
          <a:lstStyle/>
          <a:p>
            <a:r>
              <a:rPr lang="fr-FR"/>
              <a:t>Formation EBIOS Risk Manager – Version du 08/04/2020</a:t>
            </a:r>
            <a:endParaRPr lang="fr-FR" dirty="0"/>
          </a:p>
        </p:txBody>
      </p:sp>
      <p:sp>
        <p:nvSpPr>
          <p:cNvPr id="31" name="Espace réservé du numéro de diapositive 30"/>
          <p:cNvSpPr>
            <a:spLocks noGrp="1"/>
          </p:cNvSpPr>
          <p:nvPr>
            <p:ph type="sldNum" sz="quarter" idx="10"/>
          </p:nvPr>
        </p:nvSpPr>
        <p:spPr/>
        <p:txBody>
          <a:bodyPr/>
          <a:lstStyle/>
          <a:p>
            <a:fld id="{38A82121-814A-4DE6-903B-1CF589281CB8}" type="slidenum">
              <a:rPr lang="fr-FR" smtClean="0"/>
              <a:pPr/>
              <a:t>18</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476672"/>
            <a:ext cx="8651304" cy="792088"/>
          </a:xfrm>
        </p:spPr>
        <p:txBody>
          <a:bodyPr vert="horz" lIns="91440" tIns="45720" rIns="91440" bIns="45720" rtlCol="0" anchor="ctr">
            <a:noAutofit/>
          </a:bodyPr>
          <a:lstStyle/>
          <a:p>
            <a:r>
              <a:rPr lang="fr-FR" dirty="0">
                <a:ea typeface="Malgun Gothic" panose="020B0503020000020004" pitchFamily="34" charset="-127"/>
              </a:rPr>
              <a:t>La pyramide du management du risque</a:t>
            </a:r>
            <a:br>
              <a:rPr lang="fr-FR" dirty="0">
                <a:ea typeface="Malgun Gothic" panose="020B0503020000020004" pitchFamily="34" charset="-127"/>
              </a:rPr>
            </a:br>
            <a:r>
              <a:rPr lang="fr-FR" b="0" dirty="0"/>
              <a:t>D'abord l'hygiène et la règlementation, ensuite l’étude des risques</a:t>
            </a:r>
            <a:endParaRPr lang="fr-FR" b="0" dirty="0">
              <a:ea typeface="Malgun Gothic" panose="020B0503020000020004" pitchFamily="34" charset="-127"/>
            </a:endParaRPr>
          </a:p>
        </p:txBody>
      </p:sp>
      <p:grpSp>
        <p:nvGrpSpPr>
          <p:cNvPr id="27" name="Groupe 26"/>
          <p:cNvGrpSpPr/>
          <p:nvPr/>
        </p:nvGrpSpPr>
        <p:grpSpPr>
          <a:xfrm>
            <a:off x="3705450" y="1376009"/>
            <a:ext cx="5328591" cy="5057374"/>
            <a:chOff x="3705450" y="1376009"/>
            <a:chExt cx="5328591" cy="5057374"/>
          </a:xfrm>
        </p:grpSpPr>
        <p:sp>
          <p:nvSpPr>
            <p:cNvPr id="5" name="Organigramme : Extraire 4"/>
            <p:cNvSpPr/>
            <p:nvPr/>
          </p:nvSpPr>
          <p:spPr>
            <a:xfrm>
              <a:off x="5469645" y="1376009"/>
              <a:ext cx="1800200" cy="1663438"/>
            </a:xfrm>
            <a:prstGeom prst="flowChartExtra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fr-FR" sz="1100" b="1" cap="all" dirty="0">
                  <a:solidFill>
                    <a:schemeClr val="tx2"/>
                  </a:solidFill>
                  <a:latin typeface="Calibri" panose="020F0502020204030204" pitchFamily="34" charset="0"/>
                </a:rPr>
                <a:t>Appréciation des risques numériques</a:t>
              </a:r>
            </a:p>
          </p:txBody>
        </p:sp>
        <p:sp>
          <p:nvSpPr>
            <p:cNvPr id="16" name="Trapèze 15"/>
            <p:cNvSpPr/>
            <p:nvPr/>
          </p:nvSpPr>
          <p:spPr>
            <a:xfrm>
              <a:off x="4569545" y="3188415"/>
              <a:ext cx="3600400" cy="1548000"/>
            </a:xfrm>
            <a:prstGeom prst="trapezoid">
              <a:avLst>
                <a:gd name="adj" fmla="val 5211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cap="all" dirty="0">
                  <a:solidFill>
                    <a:schemeClr val="bg1"/>
                  </a:solidFill>
                  <a:latin typeface="Calibri" panose="020F0502020204030204" pitchFamily="34" charset="0"/>
                </a:rPr>
                <a:t>Cadre règlementaire </a:t>
              </a:r>
            </a:p>
            <a:p>
              <a:pPr algn="ctr"/>
              <a:r>
                <a:rPr lang="fr-FR" sz="1100" b="1" cap="all" dirty="0">
                  <a:solidFill>
                    <a:schemeClr val="bg1"/>
                  </a:solidFill>
                  <a:latin typeface="Calibri" panose="020F0502020204030204" pitchFamily="34" charset="0"/>
                </a:rPr>
                <a:t>et normatif</a:t>
              </a:r>
            </a:p>
          </p:txBody>
        </p:sp>
        <p:sp>
          <p:nvSpPr>
            <p:cNvPr id="18" name="Trapèze 17"/>
            <p:cNvSpPr/>
            <p:nvPr/>
          </p:nvSpPr>
          <p:spPr>
            <a:xfrm>
              <a:off x="3705450" y="4885383"/>
              <a:ext cx="5328591" cy="1548000"/>
            </a:xfrm>
            <a:prstGeom prst="trapezoid">
              <a:avLst>
                <a:gd name="adj" fmla="val 521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cap="all" dirty="0">
                  <a:solidFill>
                    <a:schemeClr val="bg1"/>
                  </a:solidFill>
                  <a:latin typeface="Calibri" panose="020F0502020204030204" pitchFamily="34" charset="0"/>
                </a:rPr>
                <a:t>Principes de base et hygiène</a:t>
              </a:r>
            </a:p>
          </p:txBody>
        </p:sp>
      </p:grpSp>
      <p:grpSp>
        <p:nvGrpSpPr>
          <p:cNvPr id="29" name="Groupe 28"/>
          <p:cNvGrpSpPr/>
          <p:nvPr/>
        </p:nvGrpSpPr>
        <p:grpSpPr>
          <a:xfrm>
            <a:off x="4065490" y="1411636"/>
            <a:ext cx="5237922" cy="5021747"/>
            <a:chOff x="4065490" y="1411636"/>
            <a:chExt cx="5237922" cy="5021747"/>
          </a:xfrm>
        </p:grpSpPr>
        <p:cxnSp>
          <p:nvCxnSpPr>
            <p:cNvPr id="19" name="Connecteur droit 18"/>
            <p:cNvCxnSpPr/>
            <p:nvPr/>
          </p:nvCxnSpPr>
          <p:spPr>
            <a:xfrm>
              <a:off x="4065490" y="3103644"/>
              <a:ext cx="5184000"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169945" y="2091883"/>
              <a:ext cx="1133467" cy="24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100" b="1" dirty="0">
                  <a:solidFill>
                    <a:schemeClr val="accent2">
                      <a:lumMod val="75000"/>
                    </a:schemeClr>
                  </a:solidFill>
                  <a:latin typeface="Calibri" panose="020F0502020204030204" pitchFamily="34" charset="0"/>
                </a:rPr>
                <a:t>Approche par « scénarios »</a:t>
              </a:r>
            </a:p>
          </p:txBody>
        </p:sp>
        <p:sp>
          <p:nvSpPr>
            <p:cNvPr id="22" name="Rectangle 21"/>
            <p:cNvSpPr/>
            <p:nvPr/>
          </p:nvSpPr>
          <p:spPr>
            <a:xfrm>
              <a:off x="8169945" y="4491981"/>
              <a:ext cx="1133467" cy="24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100" b="1" dirty="0">
                  <a:solidFill>
                    <a:schemeClr val="accent2">
                      <a:lumMod val="75000"/>
                    </a:schemeClr>
                  </a:solidFill>
                  <a:latin typeface="Calibri" panose="020F0502020204030204" pitchFamily="34" charset="0"/>
                </a:rPr>
                <a:t>Approche par « conformité »</a:t>
              </a:r>
            </a:p>
          </p:txBody>
        </p:sp>
        <p:cxnSp>
          <p:nvCxnSpPr>
            <p:cNvPr id="23" name="Connecteur droit 22"/>
            <p:cNvCxnSpPr/>
            <p:nvPr/>
          </p:nvCxnSpPr>
          <p:spPr>
            <a:xfrm flipV="1">
              <a:off x="9303412" y="1411636"/>
              <a:ext cx="0" cy="1584000"/>
            </a:xfrm>
            <a:prstGeom prst="line">
              <a:avLst/>
            </a:prstGeom>
            <a:ln w="19050">
              <a:solidFill>
                <a:schemeClr val="accent2">
                  <a:lumMod val="60000"/>
                  <a:lumOff val="40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9303412" y="3152415"/>
              <a:ext cx="0" cy="3280968"/>
            </a:xfrm>
            <a:prstGeom prst="line">
              <a:avLst/>
            </a:prstGeom>
            <a:ln w="19050">
              <a:solidFill>
                <a:schemeClr val="accent2">
                  <a:lumMod val="75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e 27"/>
          <p:cNvGrpSpPr/>
          <p:nvPr/>
        </p:nvGrpSpPr>
        <p:grpSpPr>
          <a:xfrm>
            <a:off x="2351585" y="1376009"/>
            <a:ext cx="846015" cy="5057374"/>
            <a:chOff x="2351585" y="1376009"/>
            <a:chExt cx="846015" cy="5057374"/>
          </a:xfrm>
        </p:grpSpPr>
        <p:sp>
          <p:nvSpPr>
            <p:cNvPr id="13" name="Signalisation droite 22"/>
            <p:cNvSpPr/>
            <p:nvPr/>
          </p:nvSpPr>
          <p:spPr>
            <a:xfrm rot="16200000">
              <a:off x="1757588" y="1970009"/>
              <a:ext cx="1656000" cy="468000"/>
            </a:xfrm>
            <a:prstGeom prst="chevron">
              <a:avLst/>
            </a:prstGeom>
            <a:solidFill>
              <a:srgbClr val="C00000"/>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bg1"/>
                  </a:solidFill>
                  <a:latin typeface="Calibri" panose="020F0502020204030204" pitchFamily="34" charset="0"/>
                </a:rPr>
                <a:t>AVANCÉ</a:t>
              </a:r>
            </a:p>
          </p:txBody>
        </p:sp>
        <p:sp>
          <p:nvSpPr>
            <p:cNvPr id="14" name="Signalisation droite 21"/>
            <p:cNvSpPr/>
            <p:nvPr/>
          </p:nvSpPr>
          <p:spPr>
            <a:xfrm rot="16200000">
              <a:off x="1757585" y="3670696"/>
              <a:ext cx="1656000" cy="468000"/>
            </a:xfrm>
            <a:prstGeom prst="chevron">
              <a:avLst/>
            </a:prstGeom>
            <a:solidFill>
              <a:srgbClr val="FFC000"/>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rgbClr val="000000"/>
                  </a:solidFill>
                  <a:latin typeface="Calibri" panose="020F0502020204030204" pitchFamily="34" charset="0"/>
                </a:rPr>
                <a:t>ÉLABORÉ</a:t>
              </a:r>
              <a:endParaRPr lang="en-US" sz="1400" dirty="0">
                <a:solidFill>
                  <a:srgbClr val="000000"/>
                </a:solidFill>
                <a:latin typeface="Calibri" panose="020F0502020204030204" pitchFamily="34" charset="0"/>
              </a:endParaRPr>
            </a:p>
          </p:txBody>
        </p:sp>
        <p:sp>
          <p:nvSpPr>
            <p:cNvPr id="15" name="Signalisation droite 7"/>
            <p:cNvSpPr/>
            <p:nvPr/>
          </p:nvSpPr>
          <p:spPr>
            <a:xfrm rot="16200000">
              <a:off x="1757591" y="5371383"/>
              <a:ext cx="1656000" cy="468000"/>
            </a:xfrm>
            <a:prstGeom prst="homePlate">
              <a:avLst/>
            </a:prstGeom>
            <a:solidFill>
              <a:srgbClr val="92D050"/>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rgbClr val="000000"/>
                  </a:solidFill>
                  <a:latin typeface="Calibri" panose="020F0502020204030204" pitchFamily="34" charset="0"/>
                </a:rPr>
                <a:t>SIMPLE</a:t>
              </a:r>
            </a:p>
            <a:p>
              <a:pPr algn="ctr"/>
              <a:r>
                <a:rPr lang="en-US" sz="1100" b="1" dirty="0">
                  <a:solidFill>
                    <a:srgbClr val="000000"/>
                  </a:solidFill>
                  <a:latin typeface="Calibri" panose="020F0502020204030204" pitchFamily="34" charset="0"/>
                </a:rPr>
                <a:t>LARGE SPECTRE</a:t>
              </a:r>
            </a:p>
          </p:txBody>
        </p:sp>
        <p:sp>
          <p:nvSpPr>
            <p:cNvPr id="17" name="ZoneTexte 16"/>
            <p:cNvSpPr txBox="1"/>
            <p:nvPr/>
          </p:nvSpPr>
          <p:spPr>
            <a:xfrm rot="16200000">
              <a:off x="1682057" y="3835786"/>
              <a:ext cx="2692532" cy="338554"/>
            </a:xfrm>
            <a:prstGeom prst="rect">
              <a:avLst/>
            </a:prstGeom>
            <a:noFill/>
          </p:spPr>
          <p:txBody>
            <a:bodyPr wrap="none" rtlCol="0" anchor="ctr">
              <a:spAutoFit/>
            </a:bodyPr>
            <a:lstStyle/>
            <a:p>
              <a:r>
                <a:rPr lang="en-US" sz="1600" dirty="0">
                  <a:solidFill>
                    <a:srgbClr val="000000"/>
                  </a:solidFill>
                  <a:latin typeface="Calibri" panose="020F0502020204030204" pitchFamily="34" charset="0"/>
                </a:rPr>
                <a:t>NIVEAU DES CYBER ATTAQUES</a:t>
              </a:r>
            </a:p>
          </p:txBody>
        </p:sp>
      </p:grpSp>
      <p:grpSp>
        <p:nvGrpSpPr>
          <p:cNvPr id="21" name="Groupe 20"/>
          <p:cNvGrpSpPr/>
          <p:nvPr/>
        </p:nvGrpSpPr>
        <p:grpSpPr>
          <a:xfrm>
            <a:off x="10650482" y="0"/>
            <a:ext cx="1541518" cy="504000"/>
            <a:chOff x="7494978" y="95114"/>
            <a:chExt cx="1541518" cy="504000"/>
          </a:xfrm>
        </p:grpSpPr>
        <p:sp>
          <p:nvSpPr>
            <p:cNvPr id="24" name="Rectangle 23"/>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r"/>
              <a:r>
                <a:rPr lang="fr-FR" sz="1200" b="1" dirty="0">
                  <a:solidFill>
                    <a:schemeClr val="tx1"/>
                  </a:solidFill>
                  <a:latin typeface="Calibri" panose="020F0502020204030204" pitchFamily="34" charset="0"/>
                </a:rPr>
                <a:t>Guide </a:t>
              </a:r>
            </a:p>
            <a:p>
              <a:pPr algn="r"/>
              <a:r>
                <a:rPr lang="fr-FR" sz="1200" b="1" dirty="0">
                  <a:solidFill>
                    <a:schemeClr val="tx1"/>
                  </a:solidFill>
                  <a:latin typeface="Calibri" panose="020F0502020204030204" pitchFamily="34" charset="0"/>
                </a:rPr>
                <a:t>p.5</a:t>
              </a:r>
            </a:p>
          </p:txBody>
        </p:sp>
        <p:pic>
          <p:nvPicPr>
            <p:cNvPr id="25"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7" y="117272"/>
              <a:ext cx="774863" cy="468000"/>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Espace réservé du pied de page 29"/>
          <p:cNvSpPr>
            <a:spLocks noGrp="1"/>
          </p:cNvSpPr>
          <p:nvPr>
            <p:ph type="ftr" sz="quarter" idx="11"/>
          </p:nvPr>
        </p:nvSpPr>
        <p:spPr/>
        <p:txBody>
          <a:bodyPr/>
          <a:lstStyle/>
          <a:p>
            <a:r>
              <a:rPr lang="fr-FR"/>
              <a:t>Formation EBIOS Risk Manager – Version du 08/04/2020</a:t>
            </a:r>
            <a:endParaRPr lang="fr-FR" dirty="0"/>
          </a:p>
        </p:txBody>
      </p:sp>
      <p:sp>
        <p:nvSpPr>
          <p:cNvPr id="31" name="Espace réservé du numéro de diapositive 30"/>
          <p:cNvSpPr>
            <a:spLocks noGrp="1"/>
          </p:cNvSpPr>
          <p:nvPr>
            <p:ph type="sldNum" sz="quarter" idx="10"/>
          </p:nvPr>
        </p:nvSpPr>
        <p:spPr/>
        <p:txBody>
          <a:bodyPr/>
          <a:lstStyle/>
          <a:p>
            <a:fld id="{38A82121-814A-4DE6-903B-1CF589281CB8}" type="slidenum">
              <a:rPr lang="fr-FR" smtClean="0"/>
              <a:pPr/>
              <a:t>19</a:t>
            </a:fld>
            <a:endParaRPr lang="fr-FR"/>
          </a:p>
        </p:txBody>
      </p:sp>
    </p:spTree>
    <p:extLst>
      <p:ext uri="{BB962C8B-B14F-4D97-AF65-F5344CB8AC3E}">
        <p14:creationId xmlns:p14="http://schemas.microsoft.com/office/powerpoint/2010/main" val="403767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 de commencer…</a:t>
            </a:r>
          </a:p>
        </p:txBody>
      </p:sp>
      <p:pic>
        <p:nvPicPr>
          <p:cNvPr id="1026" name="Picture 2" descr="\\intranet.fr\sgdsn\utilisateurs\mesdocuments\duclos-j\My Pictures\icons\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520" y="16807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tranet.fr\sgdsn\utilisateurs\mesdocuments\duclos-j\My Pictures\icons\alarm-clo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5008" y="2687307"/>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anet.fr\sgdsn\utilisateurs\mesdocuments\duclos-j\My Pictures\icons\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3671" y="4989574"/>
            <a:ext cx="541337" cy="5413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ntranet.fr\sgdsn\utilisateurs\mesdocuments\duclos-j\My Pictures\icons\check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5007" y="3720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23750" y="1680791"/>
            <a:ext cx="6860682" cy="72007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400" u="sng" dirty="0">
                <a:solidFill>
                  <a:schemeClr val="tx2"/>
                </a:solidFill>
                <a:latin typeface="Calibri" panose="020F0502020204030204" pitchFamily="34" charset="0"/>
              </a:rPr>
              <a:t>Présentations</a:t>
            </a:r>
            <a:r>
              <a:rPr lang="fr-FR" sz="1400" dirty="0">
                <a:solidFill>
                  <a:schemeClr val="tx2"/>
                </a:solidFill>
                <a:latin typeface="Calibri" panose="020F0502020204030204" pitchFamily="34" charset="0"/>
              </a:rPr>
              <a:t> : Qui êtes vous ? Qu’attendez vous de la formation ?</a:t>
            </a:r>
          </a:p>
        </p:txBody>
      </p:sp>
      <p:sp>
        <p:nvSpPr>
          <p:cNvPr id="11" name="Rectangle 10"/>
          <p:cNvSpPr/>
          <p:nvPr/>
        </p:nvSpPr>
        <p:spPr>
          <a:xfrm>
            <a:off x="3123750" y="2617780"/>
            <a:ext cx="6860682" cy="72007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400" u="sng" dirty="0">
                <a:solidFill>
                  <a:schemeClr val="tx2"/>
                </a:solidFill>
                <a:latin typeface="Calibri" panose="020F0502020204030204" pitchFamily="34" charset="0"/>
              </a:rPr>
              <a:t>Horaires</a:t>
            </a:r>
            <a:r>
              <a:rPr lang="fr-FR" sz="1400" dirty="0">
                <a:solidFill>
                  <a:schemeClr val="tx2"/>
                </a:solidFill>
                <a:latin typeface="Calibri" panose="020F0502020204030204" pitchFamily="34" charset="0"/>
              </a:rPr>
              <a:t> : 9h15 – 12h00 ; 13h45 – 17h00 (2 pauses)</a:t>
            </a:r>
          </a:p>
        </p:txBody>
      </p:sp>
      <p:sp>
        <p:nvSpPr>
          <p:cNvPr id="12" name="Rectangle 11"/>
          <p:cNvSpPr/>
          <p:nvPr/>
        </p:nvSpPr>
        <p:spPr>
          <a:xfrm>
            <a:off x="3123750" y="3554768"/>
            <a:ext cx="6860682" cy="871538"/>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400" u="sng" dirty="0">
                <a:solidFill>
                  <a:schemeClr val="tx2"/>
                </a:solidFill>
                <a:latin typeface="Calibri" panose="020F0502020204030204" pitchFamily="34" charset="0"/>
              </a:rPr>
              <a:t>Objectif pédagogique</a:t>
            </a:r>
            <a:r>
              <a:rPr lang="fr-FR" sz="1400" dirty="0">
                <a:solidFill>
                  <a:schemeClr val="tx2"/>
                </a:solidFill>
                <a:latin typeface="Calibri" panose="020F0502020204030204" pitchFamily="34" charset="0"/>
              </a:rPr>
              <a:t> : </a:t>
            </a:r>
          </a:p>
          <a:p>
            <a:r>
              <a:rPr lang="fr-FR" sz="1400" b="1" dirty="0">
                <a:solidFill>
                  <a:schemeClr val="tx2"/>
                </a:solidFill>
                <a:latin typeface="Calibri" panose="020F0502020204030204" pitchFamily="34" charset="0"/>
              </a:rPr>
              <a:t>Être capable de réaliser une étude des risques selon la méthode EBIOS </a:t>
            </a:r>
            <a:r>
              <a:rPr lang="fr-FR" sz="1400" b="1" i="1" dirty="0">
                <a:solidFill>
                  <a:schemeClr val="tx2"/>
                </a:solidFill>
                <a:latin typeface="Calibri" panose="020F0502020204030204" pitchFamily="34" charset="0"/>
              </a:rPr>
              <a:t>Risk Manager</a:t>
            </a:r>
          </a:p>
        </p:txBody>
      </p:sp>
      <p:sp>
        <p:nvSpPr>
          <p:cNvPr id="13" name="Rectangle 12"/>
          <p:cNvSpPr/>
          <p:nvPr/>
        </p:nvSpPr>
        <p:spPr>
          <a:xfrm>
            <a:off x="3123750" y="4643216"/>
            <a:ext cx="6860682" cy="1234057"/>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400" u="sng" dirty="0">
                <a:solidFill>
                  <a:schemeClr val="tx2"/>
                </a:solidFill>
                <a:latin typeface="Calibri" panose="020F0502020204030204" pitchFamily="34" charset="0"/>
              </a:rPr>
              <a:t>Approche pédagogique</a:t>
            </a:r>
            <a:r>
              <a:rPr lang="fr-FR" sz="1400" dirty="0">
                <a:solidFill>
                  <a:schemeClr val="tx2"/>
                </a:solidFill>
                <a:latin typeface="Calibri" panose="020F0502020204030204" pitchFamily="34" charset="0"/>
              </a:rPr>
              <a:t> : </a:t>
            </a:r>
          </a:p>
          <a:p>
            <a:pPr marL="285750" indent="-285750">
              <a:buFont typeface="Arial" panose="020B0604020202020204" pitchFamily="34" charset="0"/>
              <a:buChar char="•"/>
            </a:pPr>
            <a:r>
              <a:rPr lang="fr-FR" sz="1400" dirty="0">
                <a:solidFill>
                  <a:schemeClr val="tx2"/>
                </a:solidFill>
                <a:latin typeface="Calibri" panose="020F0502020204030204" pitchFamily="34" charset="0"/>
              </a:rPr>
              <a:t>Acquisition des prérequis nécessaires à la conduite d’une étude EBIOS </a:t>
            </a:r>
            <a:r>
              <a:rPr lang="fr-FR" sz="1400" i="1" dirty="0">
                <a:solidFill>
                  <a:schemeClr val="tx2"/>
                </a:solidFill>
                <a:latin typeface="Calibri" panose="020F0502020204030204" pitchFamily="34" charset="0"/>
              </a:rPr>
              <a:t>Risk Manager</a:t>
            </a:r>
          </a:p>
          <a:p>
            <a:pPr marL="285750" indent="-285750">
              <a:buFont typeface="Arial" panose="020B0604020202020204" pitchFamily="34" charset="0"/>
              <a:buChar char="•"/>
            </a:pPr>
            <a:r>
              <a:rPr lang="fr-FR" sz="1400" dirty="0">
                <a:solidFill>
                  <a:schemeClr val="tx2"/>
                </a:solidFill>
                <a:latin typeface="Calibri" panose="020F0502020204030204" pitchFamily="34" charset="0"/>
              </a:rPr>
              <a:t>Application successive des 5 ateliers pour comprendre les mécanismes</a:t>
            </a:r>
          </a:p>
          <a:p>
            <a:pPr marL="285750" indent="-285750">
              <a:buFont typeface="Arial" panose="020B0604020202020204" pitchFamily="34" charset="0"/>
              <a:buChar char="•"/>
            </a:pPr>
            <a:r>
              <a:rPr lang="fr-FR" sz="1400" dirty="0">
                <a:solidFill>
                  <a:schemeClr val="tx2"/>
                </a:solidFill>
                <a:latin typeface="Calibri" panose="020F0502020204030204" pitchFamily="34" charset="0"/>
              </a:rPr>
              <a:t>Cas pratique traitant une étude EBIOS </a:t>
            </a:r>
            <a:r>
              <a:rPr lang="fr-FR" sz="1400" i="1" dirty="0">
                <a:solidFill>
                  <a:schemeClr val="tx2"/>
                </a:solidFill>
                <a:latin typeface="Calibri" panose="020F0502020204030204" pitchFamily="34" charset="0"/>
              </a:rPr>
              <a:t>Risk Manager </a:t>
            </a:r>
            <a:r>
              <a:rPr lang="fr-FR" sz="1400" dirty="0">
                <a:solidFill>
                  <a:schemeClr val="tx2"/>
                </a:solidFill>
                <a:latin typeface="Calibri" panose="020F0502020204030204" pitchFamily="34" charset="0"/>
              </a:rPr>
              <a:t>de bout en bout</a:t>
            </a:r>
          </a:p>
        </p:txBody>
      </p:sp>
      <p:sp>
        <p:nvSpPr>
          <p:cNvPr id="15" name="Espace réservé du pied de page 14"/>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2</a:t>
            </a:fld>
            <a:endParaRPr lang="fr-FR"/>
          </a:p>
        </p:txBody>
      </p:sp>
    </p:spTree>
    <p:extLst>
      <p:ext uri="{BB962C8B-B14F-4D97-AF65-F5344CB8AC3E}">
        <p14:creationId xmlns:p14="http://schemas.microsoft.com/office/powerpoint/2010/main" val="692695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La pyramide de management du risque</a:t>
            </a:r>
            <a:br>
              <a:rPr lang="fr-FR" dirty="0">
                <a:ea typeface="Malgun Gothic" panose="020B0503020000020004" pitchFamily="34" charset="-127"/>
              </a:rPr>
            </a:br>
            <a:r>
              <a:rPr lang="fr-FR" b="0" dirty="0">
                <a:ea typeface="Malgun Gothic" panose="020B0503020000020004" pitchFamily="34" charset="-127"/>
              </a:rPr>
              <a:t>Le socle dans l’atelier 1, l’appréciation des risques dans les ateliers 2, 3 et 4</a:t>
            </a:r>
          </a:p>
        </p:txBody>
      </p:sp>
      <p:grpSp>
        <p:nvGrpSpPr>
          <p:cNvPr id="35" name="Groupe 34"/>
          <p:cNvGrpSpPr/>
          <p:nvPr/>
        </p:nvGrpSpPr>
        <p:grpSpPr>
          <a:xfrm>
            <a:off x="1666194" y="1449803"/>
            <a:ext cx="8856979" cy="5147549"/>
            <a:chOff x="107504" y="1481112"/>
            <a:chExt cx="8856979" cy="5147549"/>
          </a:xfrm>
        </p:grpSpPr>
        <p:sp>
          <p:nvSpPr>
            <p:cNvPr id="21" name="Rectangle à coins arrondis 20"/>
            <p:cNvSpPr/>
            <p:nvPr/>
          </p:nvSpPr>
          <p:spPr>
            <a:xfrm>
              <a:off x="1981682" y="1481112"/>
              <a:ext cx="5064613" cy="3892104"/>
            </a:xfrm>
            <a:prstGeom prst="roundRect">
              <a:avLst>
                <a:gd name="adj" fmla="val 8516"/>
              </a:avLst>
            </a:prstGeom>
            <a:solidFill>
              <a:schemeClr val="tx1">
                <a:lumMod val="10000"/>
                <a:lumOff val="9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fr-FR" sz="1200" b="1" cap="all" dirty="0">
                  <a:solidFill>
                    <a:schemeClr val="tx1"/>
                  </a:solidFill>
                  <a:latin typeface="Calibri" panose="020F0502020204030204" pitchFamily="34" charset="0"/>
                </a:rPr>
                <a:t>Appréciation des risques</a:t>
              </a:r>
            </a:p>
          </p:txBody>
        </p:sp>
        <p:sp>
          <p:nvSpPr>
            <p:cNvPr id="6" name="Organigramme : Décision 5"/>
            <p:cNvSpPr/>
            <p:nvPr/>
          </p:nvSpPr>
          <p:spPr>
            <a:xfrm>
              <a:off x="589247" y="2808921"/>
              <a:ext cx="1224000" cy="1224000"/>
            </a:xfrm>
            <a:prstGeom prst="flowChartDecision">
              <a:avLst/>
            </a:prstGeom>
            <a:solidFill>
              <a:srgbClr val="FF832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1</a:t>
              </a:r>
            </a:p>
            <a:p>
              <a:pPr algn="ctr"/>
              <a:r>
                <a:rPr lang="fr-FR" sz="900" cap="all" dirty="0">
                  <a:latin typeface="Calibri" panose="020F0502020204030204" pitchFamily="34" charset="0"/>
                </a:rPr>
                <a:t>Cadrage et socle de sécurité</a:t>
              </a:r>
            </a:p>
          </p:txBody>
        </p:sp>
        <p:sp>
          <p:nvSpPr>
            <p:cNvPr id="7" name="Organigramme : Décision 6"/>
            <p:cNvSpPr/>
            <p:nvPr/>
          </p:nvSpPr>
          <p:spPr>
            <a:xfrm>
              <a:off x="2158412" y="2808921"/>
              <a:ext cx="1224000" cy="1224000"/>
            </a:xfrm>
            <a:prstGeom prst="flowChartDecis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solidFill>
                    <a:schemeClr val="tx1"/>
                  </a:solidFill>
                  <a:latin typeface="Calibri" panose="020F0502020204030204" pitchFamily="34" charset="0"/>
                </a:rPr>
                <a:t>Atelier 2</a:t>
              </a:r>
            </a:p>
            <a:p>
              <a:pPr algn="ctr"/>
              <a:r>
                <a:rPr lang="fr-FR" sz="900" cap="all" dirty="0">
                  <a:solidFill>
                    <a:schemeClr val="tx1"/>
                  </a:solidFill>
                  <a:latin typeface="Calibri" panose="020F0502020204030204" pitchFamily="34" charset="0"/>
                </a:rPr>
                <a:t>Sources de risque</a:t>
              </a:r>
            </a:p>
          </p:txBody>
        </p:sp>
        <p:sp>
          <p:nvSpPr>
            <p:cNvPr id="8" name="Organigramme : Décision 7"/>
            <p:cNvSpPr/>
            <p:nvPr/>
          </p:nvSpPr>
          <p:spPr>
            <a:xfrm>
              <a:off x="7236296" y="2808921"/>
              <a:ext cx="1224000" cy="1224000"/>
            </a:xfrm>
            <a:prstGeom prst="flowChartDecis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5</a:t>
              </a:r>
            </a:p>
            <a:p>
              <a:pPr algn="ctr"/>
              <a:r>
                <a:rPr lang="fr-FR" sz="900" cap="all" dirty="0">
                  <a:latin typeface="Calibri" panose="020F0502020204030204" pitchFamily="34" charset="0"/>
                </a:rPr>
                <a:t>Traitement du risque</a:t>
              </a:r>
            </a:p>
          </p:txBody>
        </p:sp>
        <p:sp>
          <p:nvSpPr>
            <p:cNvPr id="9" name="Triangle isocèle 8"/>
            <p:cNvSpPr/>
            <p:nvPr/>
          </p:nvSpPr>
          <p:spPr>
            <a:xfrm>
              <a:off x="3984271" y="2035495"/>
              <a:ext cx="2664296" cy="1332000"/>
            </a:xfrm>
            <a:prstGeom prs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solidFill>
                    <a:schemeClr val="tx1"/>
                  </a:solidFill>
                  <a:latin typeface="Calibri" panose="020F0502020204030204" pitchFamily="34" charset="0"/>
                </a:rPr>
                <a:t>Atelier 3</a:t>
              </a:r>
            </a:p>
            <a:p>
              <a:pPr algn="ctr"/>
              <a:r>
                <a:rPr lang="fr-FR" sz="900" cap="all" dirty="0">
                  <a:solidFill>
                    <a:schemeClr val="tx1"/>
                  </a:solidFill>
                  <a:latin typeface="Calibri" panose="020F0502020204030204" pitchFamily="34" charset="0"/>
                </a:rPr>
                <a:t>Scénarios stratégiques</a:t>
              </a:r>
            </a:p>
          </p:txBody>
        </p:sp>
        <p:sp>
          <p:nvSpPr>
            <p:cNvPr id="10" name="Triangle isocèle 9"/>
            <p:cNvSpPr/>
            <p:nvPr/>
          </p:nvSpPr>
          <p:spPr>
            <a:xfrm flipV="1">
              <a:off x="3984271" y="3491677"/>
              <a:ext cx="2664296" cy="1332000"/>
            </a:xfrm>
            <a:prstGeom prs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FR" sz="900" cap="all" dirty="0">
                <a:solidFill>
                  <a:schemeClr val="tx1"/>
                </a:solidFill>
                <a:latin typeface="Calibri" panose="020F0502020204030204" pitchFamily="34" charset="0"/>
              </a:endParaRPr>
            </a:p>
          </p:txBody>
        </p:sp>
        <p:sp>
          <p:nvSpPr>
            <p:cNvPr id="11" name="Rectangle 10"/>
            <p:cNvSpPr/>
            <p:nvPr/>
          </p:nvSpPr>
          <p:spPr>
            <a:xfrm>
              <a:off x="3984272" y="3610542"/>
              <a:ext cx="2664295" cy="45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tx1"/>
                  </a:solidFill>
                  <a:latin typeface="Calibri" panose="020F0502020204030204" pitchFamily="34" charset="0"/>
                </a:rPr>
                <a:t>Atelier 4</a:t>
              </a:r>
            </a:p>
            <a:p>
              <a:pPr algn="ctr"/>
              <a:r>
                <a:rPr lang="fr-FR" sz="900" cap="all" dirty="0">
                  <a:solidFill>
                    <a:schemeClr val="tx1"/>
                  </a:solidFill>
                  <a:latin typeface="Calibri" panose="020F0502020204030204" pitchFamily="34" charset="0"/>
                </a:rPr>
                <a:t>Scénarios opérationnels</a:t>
              </a:r>
            </a:p>
          </p:txBody>
        </p:sp>
        <p:sp>
          <p:nvSpPr>
            <p:cNvPr id="14" name="Flèche droite 13"/>
            <p:cNvSpPr/>
            <p:nvPr/>
          </p:nvSpPr>
          <p:spPr>
            <a:xfrm>
              <a:off x="1891682"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droite 14"/>
            <p:cNvSpPr/>
            <p:nvPr/>
          </p:nvSpPr>
          <p:spPr>
            <a:xfrm>
              <a:off x="3455896"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a:off x="6956295"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p:nvCxnSpPr>
          <p:spPr>
            <a:xfrm>
              <a:off x="3635896" y="3420921"/>
              <a:ext cx="332039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Demi-tour 21"/>
            <p:cNvSpPr/>
            <p:nvPr/>
          </p:nvSpPr>
          <p:spPr>
            <a:xfrm rot="5400000">
              <a:off x="7466173" y="4450970"/>
              <a:ext cx="2564573" cy="432047"/>
            </a:xfrm>
            <a:prstGeom prst="uturnArrow">
              <a:avLst>
                <a:gd name="adj1" fmla="val 16462"/>
                <a:gd name="adj2" fmla="val 19211"/>
                <a:gd name="adj3" fmla="val 16101"/>
                <a:gd name="adj4" fmla="val 44119"/>
                <a:gd name="adj5"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Demi-tour 22"/>
            <p:cNvSpPr/>
            <p:nvPr/>
          </p:nvSpPr>
          <p:spPr>
            <a:xfrm rot="16200000">
              <a:off x="2500402" y="4597763"/>
              <a:ext cx="2270987" cy="432047"/>
            </a:xfrm>
            <a:prstGeom prst="uturnArrow">
              <a:avLst>
                <a:gd name="adj1" fmla="val 16462"/>
                <a:gd name="adj2" fmla="val 19211"/>
                <a:gd name="adj3" fmla="val 16101"/>
                <a:gd name="adj4" fmla="val 44119"/>
                <a:gd name="adj5"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4" name="Connecteur droit 23"/>
            <p:cNvCxnSpPr>
              <a:stCxn id="23" idx="4"/>
              <a:endCxn id="22" idx="1"/>
            </p:cNvCxnSpPr>
            <p:nvPr/>
          </p:nvCxnSpPr>
          <p:spPr>
            <a:xfrm flipV="1">
              <a:off x="3851919" y="5866279"/>
              <a:ext cx="4680517" cy="47439"/>
            </a:xfrm>
            <a:prstGeom prst="line">
              <a:avLst/>
            </a:prstGeom>
            <a:ln w="762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Demi-tour 26"/>
            <p:cNvSpPr/>
            <p:nvPr/>
          </p:nvSpPr>
          <p:spPr>
            <a:xfrm rot="16200000">
              <a:off x="-1227082" y="4686701"/>
              <a:ext cx="3101220" cy="432047"/>
            </a:xfrm>
            <a:prstGeom prst="uturnArrow">
              <a:avLst>
                <a:gd name="adj1" fmla="val 20585"/>
                <a:gd name="adj2" fmla="val 19211"/>
                <a:gd name="adj3" fmla="val 16101"/>
                <a:gd name="adj4" fmla="val 44119"/>
                <a:gd name="adj5"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Virage 27"/>
            <p:cNvSpPr/>
            <p:nvPr/>
          </p:nvSpPr>
          <p:spPr>
            <a:xfrm rot="10800000">
              <a:off x="8150667" y="5989320"/>
              <a:ext cx="813816" cy="521018"/>
            </a:xfrm>
            <a:prstGeom prst="bentArrow">
              <a:avLst>
                <a:gd name="adj1" fmla="val 17240"/>
                <a:gd name="adj2" fmla="val 18162"/>
                <a:gd name="adj3" fmla="val 19302"/>
                <a:gd name="adj4" fmla="val 4375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9" name="Connecteur droit 28"/>
            <p:cNvCxnSpPr>
              <a:stCxn id="27" idx="4"/>
              <a:endCxn id="28" idx="3"/>
            </p:cNvCxnSpPr>
            <p:nvPr/>
          </p:nvCxnSpPr>
          <p:spPr>
            <a:xfrm>
              <a:off x="539552" y="6408867"/>
              <a:ext cx="7611115" cy="6844"/>
            </a:xfrm>
            <a:prstGeom prst="line">
              <a:avLst/>
            </a:prstGeom>
            <a:ln w="762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57396" y="5649277"/>
              <a:ext cx="1584176"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bg1">
                      <a:lumMod val="65000"/>
                    </a:schemeClr>
                  </a:solidFill>
                  <a:latin typeface="Calibri" panose="020F0502020204030204" pitchFamily="34" charset="0"/>
                </a:rPr>
                <a:t>Cycle opérationnel</a:t>
              </a:r>
              <a:endParaRPr lang="fr-FR" sz="900" cap="all" dirty="0">
                <a:solidFill>
                  <a:schemeClr val="bg1">
                    <a:lumMod val="65000"/>
                  </a:schemeClr>
                </a:solidFill>
                <a:latin typeface="Calibri" panose="020F0502020204030204" pitchFamily="34" charset="0"/>
              </a:endParaRPr>
            </a:p>
          </p:txBody>
        </p:sp>
        <p:sp>
          <p:nvSpPr>
            <p:cNvPr id="13" name="Rectangle 12"/>
            <p:cNvSpPr/>
            <p:nvPr/>
          </p:nvSpPr>
          <p:spPr>
            <a:xfrm>
              <a:off x="2026367" y="6171462"/>
              <a:ext cx="1772207"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bg1">
                      <a:lumMod val="65000"/>
                    </a:schemeClr>
                  </a:solidFill>
                  <a:latin typeface="Calibri" panose="020F0502020204030204" pitchFamily="34" charset="0"/>
                </a:rPr>
                <a:t>Cycle stratégique</a:t>
              </a:r>
              <a:endParaRPr lang="fr-FR" sz="900" cap="all" dirty="0">
                <a:solidFill>
                  <a:schemeClr val="bg1">
                    <a:lumMod val="65000"/>
                  </a:schemeClr>
                </a:solidFill>
                <a:latin typeface="Calibri" panose="020F0502020204030204" pitchFamily="34" charset="0"/>
              </a:endParaRPr>
            </a:p>
          </p:txBody>
        </p:sp>
      </p:grpSp>
      <p:grpSp>
        <p:nvGrpSpPr>
          <p:cNvPr id="36" name="Groupe 35"/>
          <p:cNvGrpSpPr/>
          <p:nvPr/>
        </p:nvGrpSpPr>
        <p:grpSpPr>
          <a:xfrm>
            <a:off x="1760555" y="1354746"/>
            <a:ext cx="1093743" cy="1128819"/>
            <a:chOff x="142193" y="1124744"/>
            <a:chExt cx="1093743" cy="1128819"/>
          </a:xfrm>
        </p:grpSpPr>
        <p:sp>
          <p:nvSpPr>
            <p:cNvPr id="20" name="Rectangle 19"/>
            <p:cNvSpPr/>
            <p:nvPr/>
          </p:nvSpPr>
          <p:spPr>
            <a:xfrm>
              <a:off x="142193" y="1124744"/>
              <a:ext cx="1093743" cy="112881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274361" y="1267082"/>
              <a:ext cx="829407" cy="844142"/>
              <a:chOff x="1763688" y="1376009"/>
              <a:chExt cx="5328591" cy="5057374"/>
            </a:xfrm>
          </p:grpSpPr>
          <p:sp>
            <p:nvSpPr>
              <p:cNvPr id="25" name="Organigramme : Extraire 24"/>
              <p:cNvSpPr/>
              <p:nvPr/>
            </p:nvSpPr>
            <p:spPr>
              <a:xfrm>
                <a:off x="3527883" y="1376009"/>
                <a:ext cx="1800200" cy="1663438"/>
              </a:xfrm>
              <a:prstGeom prst="flowChartExtra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endParaRPr lang="fr-FR" sz="1100" b="1" cap="all" dirty="0">
                  <a:solidFill>
                    <a:schemeClr val="tx2"/>
                  </a:solidFill>
                  <a:latin typeface="Calibri" panose="020F0502020204030204" pitchFamily="34" charset="0"/>
                </a:endParaRPr>
              </a:p>
            </p:txBody>
          </p:sp>
          <p:sp>
            <p:nvSpPr>
              <p:cNvPr id="26" name="Trapèze 25"/>
              <p:cNvSpPr/>
              <p:nvPr/>
            </p:nvSpPr>
            <p:spPr>
              <a:xfrm>
                <a:off x="2627783" y="3188415"/>
                <a:ext cx="3600400" cy="1548000"/>
              </a:xfrm>
              <a:prstGeom prst="trapezoid">
                <a:avLst>
                  <a:gd name="adj" fmla="val 5211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b="1" cap="all" dirty="0">
                  <a:solidFill>
                    <a:schemeClr val="bg1"/>
                  </a:solidFill>
                  <a:latin typeface="Calibri" panose="020F0502020204030204" pitchFamily="34" charset="0"/>
                </a:endParaRPr>
              </a:p>
            </p:txBody>
          </p:sp>
          <p:sp>
            <p:nvSpPr>
              <p:cNvPr id="30" name="Trapèze 29"/>
              <p:cNvSpPr/>
              <p:nvPr/>
            </p:nvSpPr>
            <p:spPr>
              <a:xfrm>
                <a:off x="1763688" y="4885383"/>
                <a:ext cx="5328591" cy="1548000"/>
              </a:xfrm>
              <a:prstGeom prst="trapezoid">
                <a:avLst>
                  <a:gd name="adj" fmla="val 521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b="1" cap="all" dirty="0">
                  <a:solidFill>
                    <a:schemeClr val="bg1"/>
                  </a:solidFill>
                  <a:latin typeface="Calibri" panose="020F0502020204030204" pitchFamily="34" charset="0"/>
                </a:endParaRPr>
              </a:p>
            </p:txBody>
          </p:sp>
        </p:grpSp>
      </p:grpSp>
      <p:sp>
        <p:nvSpPr>
          <p:cNvPr id="19" name="Flèche droite 18"/>
          <p:cNvSpPr/>
          <p:nvPr/>
        </p:nvSpPr>
        <p:spPr>
          <a:xfrm rot="3841365">
            <a:off x="2121868" y="2552864"/>
            <a:ext cx="377692" cy="432048"/>
          </a:xfrm>
          <a:prstGeom prst="rightArrow">
            <a:avLst/>
          </a:prstGeom>
          <a:solidFill>
            <a:srgbClr val="FF83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9" name="Groupe 38"/>
          <p:cNvGrpSpPr/>
          <p:nvPr/>
        </p:nvGrpSpPr>
        <p:grpSpPr>
          <a:xfrm>
            <a:off x="9178722" y="1354746"/>
            <a:ext cx="1093743" cy="1128819"/>
            <a:chOff x="7560360" y="1134376"/>
            <a:chExt cx="1093743" cy="1128819"/>
          </a:xfrm>
        </p:grpSpPr>
        <p:grpSp>
          <p:nvGrpSpPr>
            <p:cNvPr id="31" name="Groupe 30"/>
            <p:cNvGrpSpPr/>
            <p:nvPr/>
          </p:nvGrpSpPr>
          <p:grpSpPr>
            <a:xfrm>
              <a:off x="7692529" y="1276714"/>
              <a:ext cx="829407" cy="844142"/>
              <a:chOff x="1763688" y="1376009"/>
              <a:chExt cx="5328591" cy="5057374"/>
            </a:xfrm>
          </p:grpSpPr>
          <p:sp>
            <p:nvSpPr>
              <p:cNvPr id="32" name="Organigramme : Extraire 31"/>
              <p:cNvSpPr/>
              <p:nvPr/>
            </p:nvSpPr>
            <p:spPr>
              <a:xfrm>
                <a:off x="3527883" y="1376009"/>
                <a:ext cx="1800200" cy="1663438"/>
              </a:xfrm>
              <a:prstGeom prst="flowChartExtra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endParaRPr lang="fr-FR" sz="1100" b="1" cap="all" dirty="0">
                  <a:solidFill>
                    <a:schemeClr val="tx2"/>
                  </a:solidFill>
                  <a:latin typeface="Calibri" panose="020F0502020204030204" pitchFamily="34" charset="0"/>
                </a:endParaRPr>
              </a:p>
            </p:txBody>
          </p:sp>
          <p:sp>
            <p:nvSpPr>
              <p:cNvPr id="33" name="Trapèze 32"/>
              <p:cNvSpPr/>
              <p:nvPr/>
            </p:nvSpPr>
            <p:spPr>
              <a:xfrm>
                <a:off x="2627783" y="3188415"/>
                <a:ext cx="3600400" cy="1548000"/>
              </a:xfrm>
              <a:prstGeom prst="trapezoid">
                <a:avLst>
                  <a:gd name="adj" fmla="val 52114"/>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b="1" cap="all" dirty="0">
                  <a:solidFill>
                    <a:schemeClr val="bg1"/>
                  </a:solidFill>
                  <a:latin typeface="Calibri" panose="020F0502020204030204" pitchFamily="34" charset="0"/>
                </a:endParaRPr>
              </a:p>
            </p:txBody>
          </p:sp>
          <p:sp>
            <p:nvSpPr>
              <p:cNvPr id="34" name="Trapèze 33"/>
              <p:cNvSpPr/>
              <p:nvPr/>
            </p:nvSpPr>
            <p:spPr>
              <a:xfrm>
                <a:off x="1763688" y="4885383"/>
                <a:ext cx="5328591" cy="1548000"/>
              </a:xfrm>
              <a:prstGeom prst="trapezoid">
                <a:avLst>
                  <a:gd name="adj" fmla="val 52114"/>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b="1" cap="all" dirty="0">
                  <a:solidFill>
                    <a:schemeClr val="bg1"/>
                  </a:solidFill>
                  <a:latin typeface="Calibri" panose="020F0502020204030204" pitchFamily="34" charset="0"/>
                </a:endParaRPr>
              </a:p>
            </p:txBody>
          </p:sp>
        </p:grpSp>
        <p:sp>
          <p:nvSpPr>
            <p:cNvPr id="37" name="Rectangle 36"/>
            <p:cNvSpPr/>
            <p:nvPr/>
          </p:nvSpPr>
          <p:spPr>
            <a:xfrm>
              <a:off x="7560360" y="1134376"/>
              <a:ext cx="1093743" cy="1128819"/>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0" name="Flèche droite 39"/>
          <p:cNvSpPr/>
          <p:nvPr/>
        </p:nvSpPr>
        <p:spPr>
          <a:xfrm rot="8738659">
            <a:off x="8631975" y="2288938"/>
            <a:ext cx="377692" cy="432048"/>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space réservé du pied de page 37"/>
          <p:cNvSpPr>
            <a:spLocks noGrp="1"/>
          </p:cNvSpPr>
          <p:nvPr>
            <p:ph type="ftr" sz="quarter" idx="11"/>
          </p:nvPr>
        </p:nvSpPr>
        <p:spPr/>
        <p:txBody>
          <a:bodyPr/>
          <a:lstStyle/>
          <a:p>
            <a:r>
              <a:rPr lang="fr-FR"/>
              <a:t>Formation EBIOS Risk Manager – Version du 08/04/2020</a:t>
            </a:r>
            <a:endParaRPr lang="fr-FR" dirty="0"/>
          </a:p>
        </p:txBody>
      </p:sp>
      <p:sp>
        <p:nvSpPr>
          <p:cNvPr id="41" name="Espace réservé du numéro de diapositive 40"/>
          <p:cNvSpPr>
            <a:spLocks noGrp="1"/>
          </p:cNvSpPr>
          <p:nvPr>
            <p:ph type="sldNum" sz="quarter" idx="10"/>
          </p:nvPr>
        </p:nvSpPr>
        <p:spPr/>
        <p:txBody>
          <a:bodyPr/>
          <a:lstStyle/>
          <a:p>
            <a:fld id="{38A82121-814A-4DE6-903B-1CF589281CB8}" type="slidenum">
              <a:rPr lang="fr-FR" smtClean="0"/>
              <a:pPr/>
              <a:t>20</a:t>
            </a:fld>
            <a:endParaRPr lang="fr-FR"/>
          </a:p>
        </p:txBody>
      </p:sp>
    </p:spTree>
    <p:extLst>
      <p:ext uri="{BB962C8B-B14F-4D97-AF65-F5344CB8AC3E}">
        <p14:creationId xmlns:p14="http://schemas.microsoft.com/office/powerpoint/2010/main" val="1362302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Exercice collégial</a:t>
            </a:r>
            <a:br>
              <a:rPr lang="fr-FR" dirty="0"/>
            </a:br>
            <a:r>
              <a:rPr lang="fr-FR" b="0" dirty="0"/>
              <a:t>Pour chaque menace, indiquez si elle concerne le socle ou l’étude des risques</a:t>
            </a:r>
            <a:endParaRPr lang="fr-FR" dirty="0"/>
          </a:p>
        </p:txBody>
      </p:sp>
      <p:graphicFrame>
        <p:nvGraphicFramePr>
          <p:cNvPr id="6" name="Group 152"/>
          <p:cNvGraphicFramePr>
            <a:graphicFrameLocks noGrp="1"/>
          </p:cNvGraphicFramePr>
          <p:nvPr>
            <p:ph idx="1"/>
            <p:extLst>
              <p:ext uri="{D42A27DB-BD31-4B8C-83A1-F6EECF244321}">
                <p14:modId xmlns:p14="http://schemas.microsoft.com/office/powerpoint/2010/main" val="3313651827"/>
              </p:ext>
            </p:extLst>
          </p:nvPr>
        </p:nvGraphicFramePr>
        <p:xfrm>
          <a:off x="839416" y="1700808"/>
          <a:ext cx="10366920" cy="3636963"/>
        </p:xfrm>
        <a:graphic>
          <a:graphicData uri="http://schemas.openxmlformats.org/drawingml/2006/table">
            <a:tbl>
              <a:tblPr/>
              <a:tblGrid>
                <a:gridCol w="5400600">
                  <a:extLst>
                    <a:ext uri="{9D8B030D-6E8A-4147-A177-3AD203B41FA5}">
                      <a16:colId xmlns:a16="http://schemas.microsoft.com/office/drawing/2014/main" val="20000"/>
                    </a:ext>
                  </a:extLst>
                </a:gridCol>
                <a:gridCol w="288032">
                  <a:extLst>
                    <a:ext uri="{9D8B030D-6E8A-4147-A177-3AD203B41FA5}">
                      <a16:colId xmlns:a16="http://schemas.microsoft.com/office/drawing/2014/main" val="20001"/>
                    </a:ext>
                  </a:extLst>
                </a:gridCol>
                <a:gridCol w="1222648">
                  <a:extLst>
                    <a:ext uri="{9D8B030D-6E8A-4147-A177-3AD203B41FA5}">
                      <a16:colId xmlns:a16="http://schemas.microsoft.com/office/drawing/2014/main" val="20002"/>
                    </a:ext>
                  </a:extLst>
                </a:gridCol>
                <a:gridCol w="290088">
                  <a:extLst>
                    <a:ext uri="{9D8B030D-6E8A-4147-A177-3AD203B41FA5}">
                      <a16:colId xmlns:a16="http://schemas.microsoft.com/office/drawing/2014/main" val="20003"/>
                    </a:ext>
                  </a:extLst>
                </a:gridCol>
                <a:gridCol w="3165552">
                  <a:extLst>
                    <a:ext uri="{9D8B030D-6E8A-4147-A177-3AD203B41FA5}">
                      <a16:colId xmlns:a16="http://schemas.microsoft.com/office/drawing/2014/main" val="20004"/>
                    </a:ext>
                  </a:extLst>
                </a:gridCol>
              </a:tblGrid>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Ces différentes menaces …</a:t>
                      </a:r>
                      <a:r>
                        <a:rPr kumimoji="1" lang="fr-FR" sz="1500" b="0" i="0" u="none" strike="noStrike" cap="none" normalizeH="0" baseline="0" dirty="0">
                          <a:ln>
                            <a:noFill/>
                          </a:ln>
                          <a:solidFill>
                            <a:schemeClr val="tx1"/>
                          </a:solidFill>
                          <a:effectLst/>
                          <a:latin typeface="Calibri" panose="020F0502020204030204" pitchFamily="34" charset="0"/>
                        </a:rPr>
                        <a:t>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 sont traitées dans le cadre …</a:t>
                      </a: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Attaque ciblée classique (ex : défacement d’un site mal configuré)</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6425">
                <a:tc>
                  <a:txBody>
                    <a:bodyPr/>
                    <a:lstStyle/>
                    <a:p>
                      <a:pPr algn="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Attaque ciblée élaborée (ex : piratage furtif continu / APT)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 du socle de sécurité</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Attaque non ciblée (ex : propagation virale)</a:t>
                      </a: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Accident (ex : catastrophe industrielle)</a:t>
                      </a: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 de l’étude des risques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cap="none" normalizeH="0" baseline="0" dirty="0">
                          <a:ln>
                            <a:noFill/>
                          </a:ln>
                          <a:solidFill>
                            <a:schemeClr val="tx1"/>
                          </a:solidFill>
                          <a:effectLst/>
                          <a:latin typeface="Calibri" panose="020F0502020204030204" pitchFamily="34" charset="0"/>
                        </a:rPr>
                        <a:t>Sources non humaines (ex : incendie, raton-laveur)</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7" name="Picture 2" descr="\\intranet.fr\sgdsn\utilisateurs\mesdocuments\duclos-j\My Pictures\icons\edi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59952" y="21519"/>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pied de page 12"/>
          <p:cNvSpPr>
            <a:spLocks noGrp="1"/>
          </p:cNvSpPr>
          <p:nvPr>
            <p:ph type="ftr" sz="quarter" idx="11"/>
          </p:nvPr>
        </p:nvSpPr>
        <p:spPr/>
        <p:txBody>
          <a:bodyPr/>
          <a:lstStyle/>
          <a:p>
            <a:r>
              <a:rPr lang="fr-FR"/>
              <a:t>Formation EBIOS Risk Manager – Version du 08/04/2020</a:t>
            </a:r>
            <a:endParaRPr lang="fr-FR" dirty="0"/>
          </a:p>
        </p:txBody>
      </p:sp>
      <p:sp>
        <p:nvSpPr>
          <p:cNvPr id="14" name="Espace réservé du numéro de diapositive 13"/>
          <p:cNvSpPr>
            <a:spLocks noGrp="1"/>
          </p:cNvSpPr>
          <p:nvPr>
            <p:ph type="sldNum" sz="quarter" idx="10"/>
          </p:nvPr>
        </p:nvSpPr>
        <p:spPr/>
        <p:txBody>
          <a:bodyPr/>
          <a:lstStyle/>
          <a:p>
            <a:fld id="{38A82121-814A-4DE6-903B-1CF589281CB8}" type="slidenum">
              <a:rPr lang="fr-FR" smtClean="0"/>
              <a:pPr/>
              <a:t>21</a:t>
            </a:fld>
            <a:endParaRPr lang="fr-FR"/>
          </a:p>
        </p:txBody>
      </p:sp>
      <p:grpSp>
        <p:nvGrpSpPr>
          <p:cNvPr id="8" name="Groupe 7">
            <a:extLst>
              <a:ext uri="{FF2B5EF4-FFF2-40B4-BE49-F238E27FC236}">
                <a16:creationId xmlns:a16="http://schemas.microsoft.com/office/drawing/2014/main" id="{945BC182-3157-447C-BBC2-7765A0212EC1}"/>
              </a:ext>
            </a:extLst>
          </p:cNvPr>
          <p:cNvGrpSpPr/>
          <p:nvPr/>
        </p:nvGrpSpPr>
        <p:grpSpPr>
          <a:xfrm>
            <a:off x="10570543" y="0"/>
            <a:ext cx="1008112" cy="504000"/>
            <a:chOff x="7020272" y="95114"/>
            <a:chExt cx="1008112" cy="504000"/>
          </a:xfrm>
        </p:grpSpPr>
        <p:sp>
          <p:nvSpPr>
            <p:cNvPr id="9" name="Rectangle 8">
              <a:extLst>
                <a:ext uri="{FF2B5EF4-FFF2-40B4-BE49-F238E27FC236}">
                  <a16:creationId xmlns:a16="http://schemas.microsoft.com/office/drawing/2014/main" id="{4E838AFC-D5E2-409F-B2B9-4F901EC34AAB}"/>
                </a:ext>
              </a:extLst>
            </p:cNvPr>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1.4</a:t>
              </a:r>
            </a:p>
          </p:txBody>
        </p:sp>
        <p:pic>
          <p:nvPicPr>
            <p:cNvPr id="10" name="Picture 3">
              <a:extLst>
                <a:ext uri="{FF2B5EF4-FFF2-40B4-BE49-F238E27FC236}">
                  <a16:creationId xmlns:a16="http://schemas.microsoft.com/office/drawing/2014/main" id="{F0DA7713-3535-4BA7-A43D-D2A4B4EA51B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Correction</a:t>
            </a:r>
            <a:br>
              <a:rPr lang="fr-FR" dirty="0"/>
            </a:br>
            <a:r>
              <a:rPr lang="fr-FR" b="0" dirty="0"/>
              <a:t>Pour chaque menace, indiquez si elle concerne le socle ou l’étude des risques</a:t>
            </a:r>
            <a:endParaRPr lang="fr-FR" dirty="0"/>
          </a:p>
        </p:txBody>
      </p:sp>
      <p:grpSp>
        <p:nvGrpSpPr>
          <p:cNvPr id="5" name="Groupe 4"/>
          <p:cNvGrpSpPr/>
          <p:nvPr/>
        </p:nvGrpSpPr>
        <p:grpSpPr>
          <a:xfrm>
            <a:off x="11759952" y="0"/>
            <a:ext cx="432048" cy="435546"/>
            <a:chOff x="8497713" y="116633"/>
            <a:chExt cx="432048" cy="435546"/>
          </a:xfrm>
        </p:grpSpPr>
        <p:pic>
          <p:nvPicPr>
            <p:cNvPr id="7" name="Picture 2" descr="\\intranet.fr\sgdsn\utilisateurs\mesdocuments\duclos-j\My Pictures\icons\edi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intranet.fr\sgdsn\utilisateurs\mesdocuments\duclos-j\My Pictures\icons\check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5" name="Group 152"/>
          <p:cNvGraphicFramePr>
            <a:graphicFrameLocks/>
          </p:cNvGraphicFramePr>
          <p:nvPr>
            <p:extLst>
              <p:ext uri="{D42A27DB-BD31-4B8C-83A1-F6EECF244321}">
                <p14:modId xmlns:p14="http://schemas.microsoft.com/office/powerpoint/2010/main" val="3313651827"/>
              </p:ext>
            </p:extLst>
          </p:nvPr>
        </p:nvGraphicFramePr>
        <p:xfrm>
          <a:off x="839416" y="1700808"/>
          <a:ext cx="10366920" cy="3636963"/>
        </p:xfrm>
        <a:graphic>
          <a:graphicData uri="http://schemas.openxmlformats.org/drawingml/2006/table">
            <a:tbl>
              <a:tblPr/>
              <a:tblGrid>
                <a:gridCol w="5400600">
                  <a:extLst>
                    <a:ext uri="{9D8B030D-6E8A-4147-A177-3AD203B41FA5}">
                      <a16:colId xmlns:a16="http://schemas.microsoft.com/office/drawing/2014/main" val="20000"/>
                    </a:ext>
                  </a:extLst>
                </a:gridCol>
                <a:gridCol w="288032">
                  <a:extLst>
                    <a:ext uri="{9D8B030D-6E8A-4147-A177-3AD203B41FA5}">
                      <a16:colId xmlns:a16="http://schemas.microsoft.com/office/drawing/2014/main" val="20001"/>
                    </a:ext>
                  </a:extLst>
                </a:gridCol>
                <a:gridCol w="1222648">
                  <a:extLst>
                    <a:ext uri="{9D8B030D-6E8A-4147-A177-3AD203B41FA5}">
                      <a16:colId xmlns:a16="http://schemas.microsoft.com/office/drawing/2014/main" val="20002"/>
                    </a:ext>
                  </a:extLst>
                </a:gridCol>
                <a:gridCol w="290088">
                  <a:extLst>
                    <a:ext uri="{9D8B030D-6E8A-4147-A177-3AD203B41FA5}">
                      <a16:colId xmlns:a16="http://schemas.microsoft.com/office/drawing/2014/main" val="20003"/>
                    </a:ext>
                  </a:extLst>
                </a:gridCol>
                <a:gridCol w="3165552">
                  <a:extLst>
                    <a:ext uri="{9D8B030D-6E8A-4147-A177-3AD203B41FA5}">
                      <a16:colId xmlns:a16="http://schemas.microsoft.com/office/drawing/2014/main" val="20004"/>
                    </a:ext>
                  </a:extLst>
                </a:gridCol>
              </a:tblGrid>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Ces différentes menaces …</a:t>
                      </a:r>
                      <a:r>
                        <a:rPr kumimoji="1" lang="fr-FR" sz="1500" b="0" i="0" u="none" strike="noStrike" cap="none" normalizeH="0" baseline="0" dirty="0">
                          <a:ln>
                            <a:noFill/>
                          </a:ln>
                          <a:solidFill>
                            <a:schemeClr val="tx1"/>
                          </a:solidFill>
                          <a:effectLst/>
                          <a:latin typeface="Calibri" panose="020F0502020204030204" pitchFamily="34" charset="0"/>
                        </a:rPr>
                        <a:t>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1" i="0" u="none" strike="noStrike" cap="none" normalizeH="0" baseline="0" dirty="0">
                          <a:ln>
                            <a:noFill/>
                          </a:ln>
                          <a:solidFill>
                            <a:schemeClr val="tx1"/>
                          </a:solidFill>
                          <a:effectLst/>
                          <a:latin typeface="Calibri" panose="020F0502020204030204" pitchFamily="34" charset="0"/>
                        </a:rPr>
                        <a:t>… sont traitées dans le cadre …</a:t>
                      </a: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Attaque ciblée classique (ex : </a:t>
                      </a:r>
                      <a:r>
                        <a:rPr kumimoji="1" lang="fr-FR" sz="1500" b="0" i="0" u="none" strike="noStrike" kern="1200" cap="none" normalizeH="0" baseline="0" dirty="0" err="1">
                          <a:ln>
                            <a:noFill/>
                          </a:ln>
                          <a:solidFill>
                            <a:schemeClr val="tx1"/>
                          </a:solidFill>
                          <a:effectLst/>
                          <a:latin typeface="Calibri" panose="020F0502020204030204" pitchFamily="34" charset="0"/>
                          <a:ea typeface="+mn-ea"/>
                          <a:cs typeface="+mn-cs"/>
                        </a:rPr>
                        <a:t>défacement</a:t>
                      </a: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 d’un site mal configuré)</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6425">
                <a:tc>
                  <a:txBody>
                    <a:bodyPr/>
                    <a:lstStyle/>
                    <a:p>
                      <a:pPr algn="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Attaque ciblée élaborée (ex : piratage furtif continu / APT)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 du socle de sécurité</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Attaque non ciblée (ex : propagation virale)</a:t>
                      </a: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kern="1200" cap="none" normalizeH="0" baseline="0" dirty="0">
                          <a:ln>
                            <a:noFill/>
                          </a:ln>
                          <a:solidFill>
                            <a:schemeClr val="tx1"/>
                          </a:solidFill>
                          <a:effectLst/>
                          <a:latin typeface="Calibri" panose="020F0502020204030204" pitchFamily="34" charset="0"/>
                          <a:ea typeface="+mn-ea"/>
                          <a:cs typeface="+mn-cs"/>
                        </a:rPr>
                        <a:t>Accident (ex : catastrophe industrielle)</a:t>
                      </a: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dirty="0">
                          <a:ln>
                            <a:noFill/>
                          </a:ln>
                          <a:solidFill>
                            <a:schemeClr val="tx1"/>
                          </a:solidFill>
                          <a:effectLst/>
                          <a:latin typeface="Calibri" panose="020F0502020204030204" pitchFamily="34" charset="0"/>
                        </a:rPr>
                        <a:t>… de l’étude des risques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60642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kumimoji="1" lang="fr-FR" sz="1500" b="0" i="0" u="none" strike="noStrike" cap="none" normalizeH="0" baseline="0" dirty="0">
                          <a:ln>
                            <a:noFill/>
                          </a:ln>
                          <a:solidFill>
                            <a:schemeClr val="tx1"/>
                          </a:solidFill>
                          <a:effectLst/>
                          <a:latin typeface="Calibri" panose="020F0502020204030204" pitchFamily="34" charset="0"/>
                        </a:rPr>
                        <a:t>Sources non humaines (ex : incendie, raton-laveur)</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500" b="0" i="0" u="none" strike="noStrike" cap="none" normalizeH="0" baseline="0">
                          <a:ln>
                            <a:noFill/>
                          </a:ln>
                          <a:solidFill>
                            <a:schemeClr val="tx1"/>
                          </a:solidFill>
                          <a:effectLst/>
                          <a:latin typeface="Calibri" panose="020F0502020204030204" pitchFamily="34"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fr-FR" sz="1500" b="0" i="0" u="none" strike="noStrike" cap="none" normalizeH="0" baseline="0" dirty="0">
                        <a:ln>
                          <a:noFill/>
                        </a:ln>
                        <a:solidFill>
                          <a:schemeClr val="tx1"/>
                        </a:solidFill>
                        <a:effectLst/>
                        <a:latin typeface="Calibri" panose="020F0502020204030204" pitchFamily="34"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 name="Line 153"/>
          <p:cNvSpPr>
            <a:spLocks noChangeShapeType="1"/>
          </p:cNvSpPr>
          <p:nvPr/>
        </p:nvSpPr>
        <p:spPr bwMode="auto">
          <a:xfrm>
            <a:off x="6372602" y="2614052"/>
            <a:ext cx="1523598" cy="598924"/>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 name="Line 153"/>
          <p:cNvSpPr>
            <a:spLocks noChangeShapeType="1"/>
          </p:cNvSpPr>
          <p:nvPr/>
        </p:nvSpPr>
        <p:spPr bwMode="auto">
          <a:xfrm>
            <a:off x="6384032" y="3212976"/>
            <a:ext cx="1512168" cy="1224136"/>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8" name="Line 153"/>
          <p:cNvSpPr>
            <a:spLocks noChangeShapeType="1"/>
          </p:cNvSpPr>
          <p:nvPr/>
        </p:nvSpPr>
        <p:spPr bwMode="auto">
          <a:xfrm flipV="1">
            <a:off x="6384032" y="3212976"/>
            <a:ext cx="1512168" cy="60235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 name="Line 153"/>
          <p:cNvSpPr>
            <a:spLocks noChangeShapeType="1"/>
          </p:cNvSpPr>
          <p:nvPr/>
        </p:nvSpPr>
        <p:spPr bwMode="auto">
          <a:xfrm flipV="1">
            <a:off x="6384032" y="3212976"/>
            <a:ext cx="1512168" cy="1224136"/>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 name="Line 153"/>
          <p:cNvSpPr>
            <a:spLocks noChangeShapeType="1"/>
          </p:cNvSpPr>
          <p:nvPr/>
        </p:nvSpPr>
        <p:spPr bwMode="auto">
          <a:xfrm flipV="1">
            <a:off x="6384032" y="3212976"/>
            <a:ext cx="1512168" cy="180020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 name="Espace réservé du pied de page 20"/>
          <p:cNvSpPr>
            <a:spLocks noGrp="1"/>
          </p:cNvSpPr>
          <p:nvPr>
            <p:ph type="ftr" sz="quarter" idx="11"/>
          </p:nvPr>
        </p:nvSpPr>
        <p:spPr/>
        <p:txBody>
          <a:bodyPr/>
          <a:lstStyle/>
          <a:p>
            <a:r>
              <a:rPr lang="fr-FR"/>
              <a:t>Formation EBIOS Risk Manager – Version du 08/04/2020</a:t>
            </a:r>
            <a:endParaRPr lang="fr-FR" dirty="0"/>
          </a:p>
        </p:txBody>
      </p:sp>
      <p:sp>
        <p:nvSpPr>
          <p:cNvPr id="22" name="Espace réservé du numéro de diapositive 21"/>
          <p:cNvSpPr>
            <a:spLocks noGrp="1"/>
          </p:cNvSpPr>
          <p:nvPr>
            <p:ph type="sldNum" sz="quarter" idx="10"/>
          </p:nvPr>
        </p:nvSpPr>
        <p:spPr/>
        <p:txBody>
          <a:bodyPr/>
          <a:lstStyle/>
          <a:p>
            <a:fld id="{38A82121-814A-4DE6-903B-1CF589281CB8}" type="slidenum">
              <a:rPr lang="fr-FR" smtClean="0"/>
              <a:pPr/>
              <a:t>22</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Des choix à chaque étape</a:t>
            </a:r>
            <a:br>
              <a:rPr lang="fr-FR" dirty="0">
                <a:ea typeface="Malgun Gothic" panose="020B0503020000020004" pitchFamily="34" charset="-127"/>
              </a:rPr>
            </a:br>
            <a:r>
              <a:rPr lang="fr-FR" b="0" dirty="0">
                <a:ea typeface="Malgun Gothic" panose="020B0503020000020004" pitchFamily="34" charset="-127"/>
              </a:rPr>
              <a:t>Une recherche d’efficacité plutôt que d’exhaustivité</a:t>
            </a:r>
          </a:p>
        </p:txBody>
      </p:sp>
      <p:grpSp>
        <p:nvGrpSpPr>
          <p:cNvPr id="35" name="Groupe 34"/>
          <p:cNvGrpSpPr/>
          <p:nvPr/>
        </p:nvGrpSpPr>
        <p:grpSpPr>
          <a:xfrm>
            <a:off x="1666194" y="1268760"/>
            <a:ext cx="8856979" cy="4593166"/>
            <a:chOff x="107504" y="2035495"/>
            <a:chExt cx="8856979" cy="4593166"/>
          </a:xfrm>
        </p:grpSpPr>
        <p:sp>
          <p:nvSpPr>
            <p:cNvPr id="6" name="Organigramme : Décision 5"/>
            <p:cNvSpPr/>
            <p:nvPr/>
          </p:nvSpPr>
          <p:spPr>
            <a:xfrm>
              <a:off x="589247" y="2808921"/>
              <a:ext cx="1224000" cy="1224000"/>
            </a:xfrm>
            <a:prstGeom prst="flowChartDecision">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1</a:t>
              </a:r>
            </a:p>
            <a:p>
              <a:pPr algn="ctr"/>
              <a:r>
                <a:rPr lang="fr-FR" sz="900" cap="all" dirty="0">
                  <a:latin typeface="Calibri" panose="020F0502020204030204" pitchFamily="34" charset="0"/>
                </a:rPr>
                <a:t>Cadrage et socle de sécurité</a:t>
              </a:r>
            </a:p>
          </p:txBody>
        </p:sp>
        <p:sp>
          <p:nvSpPr>
            <p:cNvPr id="7" name="Organigramme : Décision 6"/>
            <p:cNvSpPr/>
            <p:nvPr/>
          </p:nvSpPr>
          <p:spPr>
            <a:xfrm>
              <a:off x="2158412" y="2808921"/>
              <a:ext cx="1224000" cy="1224000"/>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2</a:t>
              </a:r>
            </a:p>
            <a:p>
              <a:pPr algn="ctr"/>
              <a:r>
                <a:rPr lang="fr-FR" sz="900" cap="all" dirty="0">
                  <a:latin typeface="Calibri" panose="020F0502020204030204" pitchFamily="34" charset="0"/>
                </a:rPr>
                <a:t>Sources de risque</a:t>
              </a:r>
            </a:p>
          </p:txBody>
        </p:sp>
        <p:sp>
          <p:nvSpPr>
            <p:cNvPr id="8" name="Organigramme : Décision 7"/>
            <p:cNvSpPr/>
            <p:nvPr/>
          </p:nvSpPr>
          <p:spPr>
            <a:xfrm>
              <a:off x="7236296" y="2808921"/>
              <a:ext cx="1224000" cy="1224000"/>
            </a:xfrm>
            <a:prstGeom prst="flowChartDecis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5</a:t>
              </a:r>
            </a:p>
            <a:p>
              <a:pPr algn="ctr"/>
              <a:r>
                <a:rPr lang="fr-FR" sz="900" cap="all" dirty="0">
                  <a:latin typeface="Calibri" panose="020F0502020204030204" pitchFamily="34" charset="0"/>
                </a:rPr>
                <a:t>Traitement du risque</a:t>
              </a:r>
            </a:p>
          </p:txBody>
        </p:sp>
        <p:sp>
          <p:nvSpPr>
            <p:cNvPr id="9" name="Triangle isocèle 8"/>
            <p:cNvSpPr/>
            <p:nvPr/>
          </p:nvSpPr>
          <p:spPr>
            <a:xfrm>
              <a:off x="3984271" y="2035495"/>
              <a:ext cx="2664296" cy="1332000"/>
            </a:xfrm>
            <a:prstGeom prst="triangle">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solidFill>
                    <a:schemeClr val="tx1"/>
                  </a:solidFill>
                  <a:latin typeface="Calibri" panose="020F0502020204030204" pitchFamily="34" charset="0"/>
                </a:rPr>
                <a:t>Atelier 3</a:t>
              </a:r>
            </a:p>
            <a:p>
              <a:pPr algn="ctr"/>
              <a:r>
                <a:rPr lang="fr-FR" sz="900" cap="all" dirty="0">
                  <a:solidFill>
                    <a:schemeClr val="tx1"/>
                  </a:solidFill>
                  <a:latin typeface="Calibri" panose="020F0502020204030204" pitchFamily="34" charset="0"/>
                </a:rPr>
                <a:t>Scénarios stratégiques</a:t>
              </a:r>
            </a:p>
          </p:txBody>
        </p:sp>
        <p:sp>
          <p:nvSpPr>
            <p:cNvPr id="10" name="Triangle isocèle 9"/>
            <p:cNvSpPr/>
            <p:nvPr/>
          </p:nvSpPr>
          <p:spPr>
            <a:xfrm flipV="1">
              <a:off x="3984271" y="3491677"/>
              <a:ext cx="2664296" cy="133200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FR" sz="900" cap="all" dirty="0">
                <a:latin typeface="Calibri" panose="020F0502020204030204" pitchFamily="34" charset="0"/>
              </a:endParaRPr>
            </a:p>
          </p:txBody>
        </p:sp>
        <p:sp>
          <p:nvSpPr>
            <p:cNvPr id="11" name="Rectangle 10"/>
            <p:cNvSpPr/>
            <p:nvPr/>
          </p:nvSpPr>
          <p:spPr>
            <a:xfrm>
              <a:off x="3984272" y="3610542"/>
              <a:ext cx="2664295" cy="45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bg1"/>
                  </a:solidFill>
                  <a:latin typeface="Calibri" panose="020F0502020204030204" pitchFamily="34" charset="0"/>
                </a:rPr>
                <a:t>Atelier 4</a:t>
              </a:r>
            </a:p>
            <a:p>
              <a:pPr algn="ctr"/>
              <a:r>
                <a:rPr lang="fr-FR" sz="900" cap="all" dirty="0">
                  <a:solidFill>
                    <a:schemeClr val="bg1"/>
                  </a:solidFill>
                  <a:latin typeface="Calibri" panose="020F0502020204030204" pitchFamily="34" charset="0"/>
                </a:rPr>
                <a:t>Scénarios opérationnels</a:t>
              </a:r>
            </a:p>
          </p:txBody>
        </p:sp>
        <p:sp>
          <p:nvSpPr>
            <p:cNvPr id="14" name="Flèche droite 13"/>
            <p:cNvSpPr/>
            <p:nvPr/>
          </p:nvSpPr>
          <p:spPr>
            <a:xfrm>
              <a:off x="1891682"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droite 14"/>
            <p:cNvSpPr/>
            <p:nvPr/>
          </p:nvSpPr>
          <p:spPr>
            <a:xfrm>
              <a:off x="3455896"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a:off x="6956295" y="3330921"/>
              <a:ext cx="18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p:nvCxnSpPr>
          <p:spPr>
            <a:xfrm>
              <a:off x="3635896" y="3420921"/>
              <a:ext cx="332039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Demi-tour 21"/>
            <p:cNvSpPr/>
            <p:nvPr/>
          </p:nvSpPr>
          <p:spPr>
            <a:xfrm rot="5400000">
              <a:off x="7466173" y="4450970"/>
              <a:ext cx="2564573" cy="432047"/>
            </a:xfrm>
            <a:prstGeom prst="uturnArrow">
              <a:avLst>
                <a:gd name="adj1" fmla="val 16462"/>
                <a:gd name="adj2" fmla="val 19211"/>
                <a:gd name="adj3" fmla="val 16101"/>
                <a:gd name="adj4" fmla="val 44119"/>
                <a:gd name="adj5"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Demi-tour 22"/>
            <p:cNvSpPr/>
            <p:nvPr/>
          </p:nvSpPr>
          <p:spPr>
            <a:xfrm rot="16200000">
              <a:off x="2500402" y="4597763"/>
              <a:ext cx="2270987" cy="432047"/>
            </a:xfrm>
            <a:prstGeom prst="uturnArrow">
              <a:avLst>
                <a:gd name="adj1" fmla="val 16462"/>
                <a:gd name="adj2" fmla="val 19211"/>
                <a:gd name="adj3" fmla="val 16101"/>
                <a:gd name="adj4" fmla="val 44119"/>
                <a:gd name="adj5"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4" name="Connecteur droit 23"/>
            <p:cNvCxnSpPr>
              <a:stCxn id="23" idx="4"/>
              <a:endCxn id="22" idx="1"/>
            </p:cNvCxnSpPr>
            <p:nvPr/>
          </p:nvCxnSpPr>
          <p:spPr>
            <a:xfrm flipV="1">
              <a:off x="3851919" y="5866279"/>
              <a:ext cx="4680517" cy="47439"/>
            </a:xfrm>
            <a:prstGeom prst="line">
              <a:avLst/>
            </a:prstGeom>
            <a:ln w="762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Demi-tour 26"/>
            <p:cNvSpPr/>
            <p:nvPr/>
          </p:nvSpPr>
          <p:spPr>
            <a:xfrm rot="16200000">
              <a:off x="-1227082" y="4686701"/>
              <a:ext cx="3101220" cy="432047"/>
            </a:xfrm>
            <a:prstGeom prst="uturnArrow">
              <a:avLst>
                <a:gd name="adj1" fmla="val 20585"/>
                <a:gd name="adj2" fmla="val 19211"/>
                <a:gd name="adj3" fmla="val 16101"/>
                <a:gd name="adj4" fmla="val 44119"/>
                <a:gd name="adj5"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Virage 27"/>
            <p:cNvSpPr/>
            <p:nvPr/>
          </p:nvSpPr>
          <p:spPr>
            <a:xfrm rot="10800000">
              <a:off x="8150667" y="5989320"/>
              <a:ext cx="813816" cy="521018"/>
            </a:xfrm>
            <a:prstGeom prst="bentArrow">
              <a:avLst>
                <a:gd name="adj1" fmla="val 17240"/>
                <a:gd name="adj2" fmla="val 18162"/>
                <a:gd name="adj3" fmla="val 19302"/>
                <a:gd name="adj4" fmla="val 4375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9" name="Connecteur droit 28"/>
            <p:cNvCxnSpPr>
              <a:stCxn id="27" idx="4"/>
              <a:endCxn id="28" idx="3"/>
            </p:cNvCxnSpPr>
            <p:nvPr/>
          </p:nvCxnSpPr>
          <p:spPr>
            <a:xfrm>
              <a:off x="539552" y="6408867"/>
              <a:ext cx="7611115" cy="6844"/>
            </a:xfrm>
            <a:prstGeom prst="line">
              <a:avLst/>
            </a:prstGeom>
            <a:ln w="762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57396" y="5649277"/>
              <a:ext cx="1584176"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bg1">
                      <a:lumMod val="65000"/>
                    </a:schemeClr>
                  </a:solidFill>
                  <a:latin typeface="Calibri" panose="020F0502020204030204" pitchFamily="34" charset="0"/>
                </a:rPr>
                <a:t>Cycle opérationnel</a:t>
              </a:r>
              <a:endParaRPr lang="fr-FR" sz="900" cap="all" dirty="0">
                <a:solidFill>
                  <a:schemeClr val="bg1">
                    <a:lumMod val="65000"/>
                  </a:schemeClr>
                </a:solidFill>
                <a:latin typeface="Calibri" panose="020F0502020204030204" pitchFamily="34" charset="0"/>
              </a:endParaRPr>
            </a:p>
          </p:txBody>
        </p:sp>
        <p:sp>
          <p:nvSpPr>
            <p:cNvPr id="13" name="Rectangle 12"/>
            <p:cNvSpPr/>
            <p:nvPr/>
          </p:nvSpPr>
          <p:spPr>
            <a:xfrm>
              <a:off x="2026367" y="6171462"/>
              <a:ext cx="1772207"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bg1">
                      <a:lumMod val="65000"/>
                    </a:schemeClr>
                  </a:solidFill>
                  <a:latin typeface="Calibri" panose="020F0502020204030204" pitchFamily="34" charset="0"/>
                </a:rPr>
                <a:t>Cycle stratégique</a:t>
              </a:r>
              <a:endParaRPr lang="fr-FR" sz="900" cap="all" dirty="0">
                <a:solidFill>
                  <a:schemeClr val="bg1">
                    <a:lumMod val="65000"/>
                  </a:schemeClr>
                </a:solidFill>
                <a:latin typeface="Calibri" panose="020F0502020204030204" pitchFamily="34" charset="0"/>
              </a:endParaRPr>
            </a:p>
          </p:txBody>
        </p:sp>
      </p:grpSp>
      <p:grpSp>
        <p:nvGrpSpPr>
          <p:cNvPr id="39" name="Groupe 38"/>
          <p:cNvGrpSpPr/>
          <p:nvPr/>
        </p:nvGrpSpPr>
        <p:grpSpPr>
          <a:xfrm>
            <a:off x="2147936" y="3393587"/>
            <a:ext cx="1224000" cy="874831"/>
            <a:chOff x="2147936" y="3994329"/>
            <a:chExt cx="1224000" cy="874831"/>
          </a:xfrm>
        </p:grpSpPr>
        <p:sp>
          <p:nvSpPr>
            <p:cNvPr id="25" name="Flèche droite 24"/>
            <p:cNvSpPr/>
            <p:nvPr/>
          </p:nvSpPr>
          <p:spPr>
            <a:xfrm rot="5400000">
              <a:off x="2651976" y="3994329"/>
              <a:ext cx="180000" cy="180000"/>
            </a:xfrm>
            <a:prstGeom prst="rightArrow">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2147936" y="4293096"/>
              <a:ext cx="122400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rgbClr val="CC0066"/>
                  </a:solidFill>
                  <a:latin typeface="Calibri" panose="020F0502020204030204" pitchFamily="34" charset="0"/>
                </a:rPr>
                <a:t>Événements redoutés les plus graves</a:t>
              </a:r>
              <a:endParaRPr lang="fr-FR" sz="900" dirty="0">
                <a:solidFill>
                  <a:srgbClr val="CC0066"/>
                </a:solidFill>
                <a:latin typeface="Calibri" panose="020F0502020204030204" pitchFamily="34" charset="0"/>
              </a:endParaRPr>
            </a:p>
          </p:txBody>
        </p:sp>
      </p:grpSp>
      <p:grpSp>
        <p:nvGrpSpPr>
          <p:cNvPr id="40" name="Groupe 39"/>
          <p:cNvGrpSpPr/>
          <p:nvPr/>
        </p:nvGrpSpPr>
        <p:grpSpPr>
          <a:xfrm>
            <a:off x="3585056" y="3393587"/>
            <a:ext cx="1393506" cy="874831"/>
            <a:chOff x="3585056" y="3994329"/>
            <a:chExt cx="1393506" cy="874831"/>
          </a:xfrm>
        </p:grpSpPr>
        <p:sp>
          <p:nvSpPr>
            <p:cNvPr id="30" name="Flèche droite 29"/>
            <p:cNvSpPr/>
            <p:nvPr/>
          </p:nvSpPr>
          <p:spPr>
            <a:xfrm rot="5400000">
              <a:off x="4221141" y="3994329"/>
              <a:ext cx="180000" cy="18000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solidFill>
              </a:endParaRPr>
            </a:p>
          </p:txBody>
        </p:sp>
        <p:sp>
          <p:nvSpPr>
            <p:cNvPr id="31" name="Rectangle 30"/>
            <p:cNvSpPr/>
            <p:nvPr/>
          </p:nvSpPr>
          <p:spPr>
            <a:xfrm>
              <a:off x="3585056" y="4293096"/>
              <a:ext cx="139350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accent4"/>
                  </a:solidFill>
                  <a:latin typeface="Calibri" panose="020F0502020204030204" pitchFamily="34" charset="0"/>
                </a:rPr>
                <a:t>Couples « Source de risque / Objectif visé » les plus pertinents</a:t>
              </a:r>
              <a:endParaRPr lang="fr-FR" sz="900" dirty="0">
                <a:solidFill>
                  <a:schemeClr val="accent4"/>
                </a:solidFill>
                <a:latin typeface="Calibri" panose="020F0502020204030204" pitchFamily="34" charset="0"/>
              </a:endParaRPr>
            </a:p>
          </p:txBody>
        </p:sp>
      </p:grpSp>
      <p:grpSp>
        <p:nvGrpSpPr>
          <p:cNvPr id="41" name="Groupe 40"/>
          <p:cNvGrpSpPr/>
          <p:nvPr/>
        </p:nvGrpSpPr>
        <p:grpSpPr>
          <a:xfrm>
            <a:off x="7616529" y="1290440"/>
            <a:ext cx="1647823" cy="889746"/>
            <a:chOff x="7616529" y="1891182"/>
            <a:chExt cx="1647823" cy="889746"/>
          </a:xfrm>
        </p:grpSpPr>
        <p:sp>
          <p:nvSpPr>
            <p:cNvPr id="32" name="Flèche droite 31"/>
            <p:cNvSpPr/>
            <p:nvPr/>
          </p:nvSpPr>
          <p:spPr>
            <a:xfrm rot="18810595">
              <a:off x="7636011" y="2236174"/>
              <a:ext cx="180684" cy="219647"/>
            </a:xfrm>
            <a:prstGeom prst="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33CCCC"/>
                </a:solidFill>
              </a:endParaRPr>
            </a:p>
          </p:txBody>
        </p:sp>
        <p:sp>
          <p:nvSpPr>
            <p:cNvPr id="33" name="Rectangle 32"/>
            <p:cNvSpPr/>
            <p:nvPr/>
          </p:nvSpPr>
          <p:spPr>
            <a:xfrm>
              <a:off x="7870846" y="1891182"/>
              <a:ext cx="1393506" cy="889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rgbClr val="009999"/>
                  </a:solidFill>
                  <a:latin typeface="Calibri" panose="020F0502020204030204" pitchFamily="34" charset="0"/>
                </a:rPr>
                <a:t>Parties prenantes de l’écosystème les plus « </a:t>
              </a:r>
              <a:r>
                <a:rPr lang="fr-FR" sz="1200" b="1" dirty="0" err="1">
                  <a:solidFill>
                    <a:srgbClr val="009999"/>
                  </a:solidFill>
                  <a:latin typeface="Calibri" panose="020F0502020204030204" pitchFamily="34" charset="0"/>
                </a:rPr>
                <a:t>dangeureuses</a:t>
              </a:r>
              <a:r>
                <a:rPr lang="fr-FR" sz="1200" b="1" dirty="0">
                  <a:solidFill>
                    <a:srgbClr val="009999"/>
                  </a:solidFill>
                  <a:latin typeface="Calibri" panose="020F0502020204030204" pitchFamily="34" charset="0"/>
                </a:rPr>
                <a:t> »</a:t>
              </a:r>
              <a:endParaRPr lang="fr-FR" sz="900" dirty="0">
                <a:solidFill>
                  <a:srgbClr val="009999"/>
                </a:solidFill>
                <a:latin typeface="Calibri" panose="020F0502020204030204" pitchFamily="34" charset="0"/>
              </a:endParaRPr>
            </a:p>
          </p:txBody>
        </p:sp>
      </p:grpSp>
      <p:grpSp>
        <p:nvGrpSpPr>
          <p:cNvPr id="36" name="Groupe 35"/>
          <p:cNvGrpSpPr/>
          <p:nvPr/>
        </p:nvGrpSpPr>
        <p:grpSpPr>
          <a:xfrm>
            <a:off x="1343472" y="5924602"/>
            <a:ext cx="9361040" cy="576064"/>
            <a:chOff x="1919536" y="5589240"/>
            <a:chExt cx="9361040" cy="576064"/>
          </a:xfrm>
        </p:grpSpPr>
        <p:sp>
          <p:nvSpPr>
            <p:cNvPr id="37" name="Espace réservé du contenu 2"/>
            <p:cNvSpPr txBox="1">
              <a:spLocks/>
            </p:cNvSpPr>
            <p:nvPr/>
          </p:nvSpPr>
          <p:spPr>
            <a:xfrm>
              <a:off x="1919536" y="5589240"/>
              <a:ext cx="9361040"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800" b="1" dirty="0">
                  <a:solidFill>
                    <a:schemeClr val="bg1"/>
                  </a:solidFill>
                  <a:latin typeface="Calibri" panose="020F0502020204030204" pitchFamily="34" charset="0"/>
                  <a:sym typeface="Wingdings" panose="05000000000000000000" pitchFamily="2" charset="2"/>
                </a:rPr>
                <a:t>Étudier les risques les plus importants permet d'arriver rapidement à des résultats concrets ET contribue à traiter les autres risques</a:t>
              </a:r>
            </a:p>
          </p:txBody>
        </p:sp>
        <p:sp>
          <p:nvSpPr>
            <p:cNvPr id="38" name="Flèche droite 37"/>
            <p:cNvSpPr/>
            <p:nvPr/>
          </p:nvSpPr>
          <p:spPr>
            <a:xfrm>
              <a:off x="1919536" y="5661248"/>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sp>
        <p:nvSpPr>
          <p:cNvPr id="42" name="Espace réservé du pied de page 41"/>
          <p:cNvSpPr>
            <a:spLocks noGrp="1"/>
          </p:cNvSpPr>
          <p:nvPr>
            <p:ph type="ftr" sz="quarter" idx="11"/>
          </p:nvPr>
        </p:nvSpPr>
        <p:spPr/>
        <p:txBody>
          <a:bodyPr/>
          <a:lstStyle/>
          <a:p>
            <a:r>
              <a:rPr lang="fr-FR"/>
              <a:t>Formation EBIOS Risk Manager – Version du 08/04/2020</a:t>
            </a:r>
            <a:endParaRPr lang="fr-FR" dirty="0"/>
          </a:p>
        </p:txBody>
      </p:sp>
      <p:sp>
        <p:nvSpPr>
          <p:cNvPr id="43" name="Espace réservé du numéro de diapositive 42"/>
          <p:cNvSpPr>
            <a:spLocks noGrp="1"/>
          </p:cNvSpPr>
          <p:nvPr>
            <p:ph type="sldNum" sz="quarter" idx="10"/>
          </p:nvPr>
        </p:nvSpPr>
        <p:spPr/>
        <p:txBody>
          <a:bodyPr/>
          <a:lstStyle/>
          <a:p>
            <a:fld id="{38A82121-814A-4DE6-903B-1CF589281CB8}" type="slidenum">
              <a:rPr lang="fr-FR" smtClean="0"/>
              <a:pPr/>
              <a:t>23</a:t>
            </a:fld>
            <a:endParaRPr lang="fr-FR"/>
          </a:p>
        </p:txBody>
      </p:sp>
    </p:spTree>
    <p:extLst>
      <p:ext uri="{BB962C8B-B14F-4D97-AF65-F5344CB8AC3E}">
        <p14:creationId xmlns:p14="http://schemas.microsoft.com/office/powerpoint/2010/main" val="2779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br>
              <a:rPr lang="fr-FR" dirty="0">
                <a:ea typeface="Malgun Gothic" panose="020B0503020000020004" pitchFamily="34" charset="-127"/>
              </a:rPr>
            </a:br>
            <a:r>
              <a:rPr lang="fr-FR" b="0" dirty="0">
                <a:ea typeface="Malgun Gothic" panose="020B0503020000020004" pitchFamily="34" charset="-127"/>
              </a:rPr>
              <a:t>Une journée pas-à-pas sur les étapes clés de la méthode</a:t>
            </a:r>
            <a:br>
              <a:rPr lang="fr-FR" b="0" dirty="0">
                <a:ea typeface="Malgun Gothic" panose="020B0503020000020004" pitchFamily="34" charset="-127"/>
              </a:rPr>
            </a:br>
            <a:r>
              <a:rPr lang="fr-FR" b="0" dirty="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5" name="Espace réservé du contenu 2"/>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EBIOS Risk Manager : les bases</a:t>
            </a:r>
          </a:p>
        </p:txBody>
      </p:sp>
      <p:sp>
        <p:nvSpPr>
          <p:cNvPr id="7" name="Espace réservé du contenu 2"/>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2 : sources de risque</a:t>
            </a:r>
          </a:p>
        </p:txBody>
      </p:sp>
      <p:sp>
        <p:nvSpPr>
          <p:cNvPr id="9" name="Espace réservé du contenu 2"/>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3 : scénarios stratégiques</a:t>
            </a:r>
          </a:p>
        </p:txBody>
      </p:sp>
      <p:sp>
        <p:nvSpPr>
          <p:cNvPr id="11" name="Espace réservé du contenu 2"/>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Étude de cas</a:t>
            </a:r>
          </a:p>
        </p:txBody>
      </p:sp>
      <p:sp>
        <p:nvSpPr>
          <p:cNvPr id="13" name="Espace réservé du contenu 2"/>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4 : scénarios opérationnels</a:t>
            </a:r>
          </a:p>
        </p:txBody>
      </p:sp>
      <p:sp>
        <p:nvSpPr>
          <p:cNvPr id="16" name="Espace réservé du contenu 2"/>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b="1" dirty="0">
                <a:solidFill>
                  <a:schemeClr val="tx2"/>
                </a:solidFill>
                <a:latin typeface="Calibri" panose="020F0502020204030204" pitchFamily="34" charset="0"/>
              </a:rPr>
              <a:t>Atelier 1 : cadrage et socle de sécurité</a:t>
            </a:r>
          </a:p>
        </p:txBody>
      </p:sp>
      <p:sp>
        <p:nvSpPr>
          <p:cNvPr id="18" name="Espace réservé du contenu 2"/>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5 : traitement du risque</a:t>
            </a:r>
          </a:p>
        </p:txBody>
      </p:sp>
      <p:grpSp>
        <p:nvGrpSpPr>
          <p:cNvPr id="25" name="Groupe 24"/>
          <p:cNvGrpSpPr/>
          <p:nvPr/>
        </p:nvGrpSpPr>
        <p:grpSpPr>
          <a:xfrm>
            <a:off x="10650482" y="0"/>
            <a:ext cx="1541518" cy="504000"/>
            <a:chOff x="7494978" y="95114"/>
            <a:chExt cx="1541518" cy="504000"/>
          </a:xfrm>
        </p:grpSpPr>
        <p:sp>
          <p:nvSpPr>
            <p:cNvPr id="26" name="Rectangle 25"/>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r"/>
              <a:r>
                <a:rPr lang="fr-FR" sz="1200" b="1" dirty="0">
                  <a:solidFill>
                    <a:schemeClr val="tx1"/>
                  </a:solidFill>
                  <a:latin typeface="Calibri" panose="020F0502020204030204" pitchFamily="34" charset="0"/>
                </a:rPr>
                <a:t>Guide </a:t>
              </a:r>
            </a:p>
            <a:p>
              <a:pPr algn="r"/>
              <a:r>
                <a:rPr lang="fr-FR" sz="1200" b="1" dirty="0">
                  <a:solidFill>
                    <a:schemeClr val="tx1"/>
                  </a:solidFill>
                  <a:latin typeface="Calibri" panose="020F0502020204030204" pitchFamily="34" charset="0"/>
                </a:rPr>
                <a:t>p.15 à 29</a:t>
              </a:r>
            </a:p>
          </p:txBody>
        </p:sp>
        <p:pic>
          <p:nvPicPr>
            <p:cNvPr id="27"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Espace réservé du pied de page 21"/>
          <p:cNvSpPr>
            <a:spLocks noGrp="1"/>
          </p:cNvSpPr>
          <p:nvPr>
            <p:ph type="ftr" sz="quarter" idx="11"/>
          </p:nvPr>
        </p:nvSpPr>
        <p:spPr/>
        <p:txBody>
          <a:bodyPr/>
          <a:lstStyle/>
          <a:p>
            <a:r>
              <a:rPr lang="fr-FR"/>
              <a:t>Formation EBIOS Risk Manager – Version du 08/04/2020</a:t>
            </a:r>
            <a:endParaRPr lang="fr-FR" dirty="0"/>
          </a:p>
        </p:txBody>
      </p:sp>
      <p:sp>
        <p:nvSpPr>
          <p:cNvPr id="23" name="Espace réservé du numéro de diapositive 22"/>
          <p:cNvSpPr>
            <a:spLocks noGrp="1"/>
          </p:cNvSpPr>
          <p:nvPr>
            <p:ph type="sldNum" sz="quarter" idx="10"/>
          </p:nvPr>
        </p:nvSpPr>
        <p:spPr/>
        <p:txBody>
          <a:bodyPr/>
          <a:lstStyle/>
          <a:p>
            <a:fld id="{38A82121-814A-4DE6-903B-1CF589281CB8}" type="slidenum">
              <a:rPr lang="fr-FR" smtClean="0"/>
              <a:pPr/>
              <a:t>24</a:t>
            </a:fld>
            <a:endParaRPr lang="fr-FR"/>
          </a:p>
        </p:txBody>
      </p:sp>
      <p:sp>
        <p:nvSpPr>
          <p:cNvPr id="28" name="Flèche droite 14">
            <a:extLst>
              <a:ext uri="{FF2B5EF4-FFF2-40B4-BE49-F238E27FC236}">
                <a16:creationId xmlns:a16="http://schemas.microsoft.com/office/drawing/2014/main" id="{ABD938A2-8A17-4B71-BD65-94627E12A71B}"/>
              </a:ext>
            </a:extLst>
          </p:cNvPr>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29" name="Losange 28">
            <a:extLst>
              <a:ext uri="{FF2B5EF4-FFF2-40B4-BE49-F238E27FC236}">
                <a16:creationId xmlns:a16="http://schemas.microsoft.com/office/drawing/2014/main" id="{E1CBBDC6-9834-40A5-A494-ADBFE752FE92}"/>
              </a:ext>
            </a:extLst>
          </p:cNvPr>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0" name="Losange 29">
            <a:extLst>
              <a:ext uri="{FF2B5EF4-FFF2-40B4-BE49-F238E27FC236}">
                <a16:creationId xmlns:a16="http://schemas.microsoft.com/office/drawing/2014/main" id="{42539A7E-34D7-448A-8CC7-4F27D5C8AA50}"/>
              </a:ext>
            </a:extLst>
          </p:cNvPr>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1" name="Losange 30">
            <a:extLst>
              <a:ext uri="{FF2B5EF4-FFF2-40B4-BE49-F238E27FC236}">
                <a16:creationId xmlns:a16="http://schemas.microsoft.com/office/drawing/2014/main" id="{61E025A2-8E26-464F-8EC7-D6139E843D46}"/>
              </a:ext>
            </a:extLst>
          </p:cNvPr>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2" name="Losange 31">
            <a:extLst>
              <a:ext uri="{FF2B5EF4-FFF2-40B4-BE49-F238E27FC236}">
                <a16:creationId xmlns:a16="http://schemas.microsoft.com/office/drawing/2014/main" id="{034D4CE6-1BF2-4A9B-BC48-1E7AB212025F}"/>
              </a:ext>
            </a:extLst>
          </p:cNvPr>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3" name="Losange 32">
            <a:extLst>
              <a:ext uri="{FF2B5EF4-FFF2-40B4-BE49-F238E27FC236}">
                <a16:creationId xmlns:a16="http://schemas.microsoft.com/office/drawing/2014/main" id="{EB5B288F-C08B-450C-89E4-668FE4D7150E}"/>
              </a:ext>
            </a:extLst>
          </p:cNvPr>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4" name="Losange 33">
            <a:extLst>
              <a:ext uri="{FF2B5EF4-FFF2-40B4-BE49-F238E27FC236}">
                <a16:creationId xmlns:a16="http://schemas.microsoft.com/office/drawing/2014/main" id="{13199031-CF38-4C4C-B203-0AF094CE8B95}"/>
              </a:ext>
            </a:extLst>
          </p:cNvPr>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5" name="Losange 34">
            <a:extLst>
              <a:ext uri="{FF2B5EF4-FFF2-40B4-BE49-F238E27FC236}">
                <a16:creationId xmlns:a16="http://schemas.microsoft.com/office/drawing/2014/main" id="{45B71281-40C9-4412-82C0-06A512244DF6}"/>
              </a:ext>
            </a:extLst>
          </p:cNvPr>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Tree>
    <p:extLst>
      <p:ext uri="{BB962C8B-B14F-4D97-AF65-F5344CB8AC3E}">
        <p14:creationId xmlns:p14="http://schemas.microsoft.com/office/powerpoint/2010/main" val="2755418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Atelier 1 : cadrage et socle de sécurité</a:t>
            </a:r>
            <a:br>
              <a:rPr lang="fr-FR" dirty="0"/>
            </a:br>
            <a:r>
              <a:rPr lang="fr-FR" b="0" dirty="0"/>
              <a:t>Une implication de la direction et des métiers avec le RSSI et le DSI</a:t>
            </a:r>
          </a:p>
        </p:txBody>
      </p:sp>
      <p:sp>
        <p:nvSpPr>
          <p:cNvPr id="11" name="Espace réservé du contenu 2"/>
          <p:cNvSpPr txBox="1">
            <a:spLocks/>
          </p:cNvSpPr>
          <p:nvPr/>
        </p:nvSpPr>
        <p:spPr>
          <a:xfrm>
            <a:off x="2240847" y="1772816"/>
            <a:ext cx="7953957" cy="575986"/>
          </a:xfrm>
          <a:prstGeom prst="rect">
            <a:avLst/>
          </a:prstGeom>
          <a:solidFill>
            <a:schemeClr val="accent6">
              <a:lumMod val="20000"/>
              <a:lumOff val="80000"/>
            </a:schemeClr>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tx2"/>
                </a:solidFill>
                <a:latin typeface="Calibri" panose="020F0502020204030204" pitchFamily="34" charset="0"/>
              </a:rPr>
              <a:t>Objectif</a:t>
            </a:r>
            <a:r>
              <a:rPr lang="fr-FR" sz="1400" dirty="0">
                <a:solidFill>
                  <a:schemeClr val="tx2"/>
                </a:solidFill>
                <a:latin typeface="Calibri" panose="020F0502020204030204" pitchFamily="34" charset="0"/>
              </a:rPr>
              <a:t> : Définir le cadre de l’étude et du projet, son périmètre métier et technique</a:t>
            </a:r>
          </a:p>
        </p:txBody>
      </p:sp>
      <p:pic>
        <p:nvPicPr>
          <p:cNvPr id="12" name="Picture 6" descr="Y:\RELEC\COM\public\Chartes éditoriale et graphique\Pictos et fonds graphiques\Pictogrammes png\089_cib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855" y="1772817"/>
            <a:ext cx="575985" cy="575985"/>
          </a:xfrm>
          <a:prstGeom prst="rect">
            <a:avLst/>
          </a:prstGeom>
          <a:noFill/>
          <a:extLst>
            <a:ext uri="{909E8E84-426E-40DD-AFC4-6F175D3DCCD1}">
              <a14:hiddenFill xmlns:a14="http://schemas.microsoft.com/office/drawing/2010/main">
                <a:solidFill>
                  <a:srgbClr val="FFFFFF"/>
                </a:solidFill>
              </a14:hiddenFill>
            </a:ext>
          </a:extLst>
        </p:spPr>
      </p:pic>
      <p:sp>
        <p:nvSpPr>
          <p:cNvPr id="13" name="Losange 12"/>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21" name="Organigramme : Décision 20"/>
          <p:cNvSpPr/>
          <p:nvPr/>
        </p:nvSpPr>
        <p:spPr>
          <a:xfrm>
            <a:off x="3215680" y="3213044"/>
            <a:ext cx="1224000" cy="1224000"/>
          </a:xfrm>
          <a:prstGeom prst="flowChartDecision">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1</a:t>
            </a:r>
          </a:p>
          <a:p>
            <a:pPr algn="ctr"/>
            <a:r>
              <a:rPr lang="fr-FR" sz="900" cap="all" dirty="0">
                <a:latin typeface="Calibri" panose="020F0502020204030204" pitchFamily="34" charset="0"/>
              </a:rPr>
              <a:t>Cadrage et socle de sécurité</a:t>
            </a:r>
          </a:p>
        </p:txBody>
      </p:sp>
      <p:sp>
        <p:nvSpPr>
          <p:cNvPr id="22" name="Espace réservé du contenu 2"/>
          <p:cNvSpPr txBox="1">
            <a:spLocks/>
          </p:cNvSpPr>
          <p:nvPr/>
        </p:nvSpPr>
        <p:spPr>
          <a:xfrm>
            <a:off x="2240847" y="5301286"/>
            <a:ext cx="7953957" cy="575986"/>
          </a:xfrm>
          <a:prstGeom prst="rect">
            <a:avLst/>
          </a:prstGeom>
          <a:solidFill>
            <a:schemeClr val="tx2"/>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bg1"/>
                </a:solidFill>
                <a:latin typeface="Calibri" panose="020F0502020204030204" pitchFamily="34" charset="0"/>
              </a:rPr>
              <a:t>Participants</a:t>
            </a:r>
            <a:r>
              <a:rPr lang="fr-FR" sz="1400" b="1" cap="all" dirty="0">
                <a:solidFill>
                  <a:schemeClr val="bg1"/>
                </a:solidFill>
                <a:latin typeface="Calibri" panose="020F0502020204030204" pitchFamily="34" charset="0"/>
              </a:rPr>
              <a:t> </a:t>
            </a:r>
            <a:r>
              <a:rPr lang="fr-FR" sz="1400" dirty="0">
                <a:solidFill>
                  <a:schemeClr val="bg1"/>
                </a:solidFill>
                <a:latin typeface="Calibri" panose="020F0502020204030204" pitchFamily="34" charset="0"/>
              </a:rPr>
              <a:t>: direction, métiers, RSSI, DSI</a:t>
            </a:r>
          </a:p>
        </p:txBody>
      </p:sp>
      <p:pic>
        <p:nvPicPr>
          <p:cNvPr id="34" name="Picture 2" descr="Y:\RELEC\COM\public\Chartes éditoriale et graphique\Pictos et fonds graphiques\Pictogrammes png\079_utilisateu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2839" y="5301272"/>
            <a:ext cx="576000" cy="576000"/>
          </a:xfrm>
          <a:prstGeom prst="rect">
            <a:avLst/>
          </a:prstGeom>
          <a:noFill/>
          <a:extLst>
            <a:ext uri="{909E8E84-426E-40DD-AFC4-6F175D3DCCD1}">
              <a14:hiddenFill xmlns:a14="http://schemas.microsoft.com/office/drawing/2010/main">
                <a:solidFill>
                  <a:srgbClr val="FFFFFF"/>
                </a:solidFill>
              </a14:hiddenFill>
            </a:ext>
          </a:extLst>
        </p:spPr>
      </p:pic>
      <p:sp>
        <p:nvSpPr>
          <p:cNvPr id="36" name="Flèche droite 35"/>
          <p:cNvSpPr/>
          <p:nvPr/>
        </p:nvSpPr>
        <p:spPr>
          <a:xfrm>
            <a:off x="4780001"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5461829" y="2348803"/>
            <a:ext cx="4732974"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spcAft>
                <a:spcPts val="300"/>
              </a:spcAft>
            </a:pPr>
            <a:r>
              <a:rPr lang="fr-FR" sz="1400" b="1" u="sng" cap="all" dirty="0">
                <a:solidFill>
                  <a:schemeClr val="tx2"/>
                </a:solidFill>
                <a:latin typeface="Calibri" panose="020F0502020204030204" pitchFamily="34" charset="0"/>
              </a:rPr>
              <a:t>Éléments en sortie</a:t>
            </a:r>
            <a:r>
              <a:rPr lang="fr-FR" sz="1400" b="1" cap="all" dirty="0">
                <a:solidFill>
                  <a:schemeClr val="tx2"/>
                </a:solidFill>
                <a:latin typeface="Calibri" panose="020F0502020204030204" pitchFamily="34" charset="0"/>
              </a:rPr>
              <a:t> </a:t>
            </a:r>
            <a:r>
              <a:rPr lang="fr-FR" sz="1400" dirty="0">
                <a:solidFill>
                  <a:schemeClr val="tx2"/>
                </a:solidFill>
                <a:latin typeface="Calibri" panose="020F0502020204030204" pitchFamily="34" charset="0"/>
              </a:rPr>
              <a:t>:</a:t>
            </a:r>
          </a:p>
          <a:p>
            <a:pPr marL="285750" indent="-285750">
              <a:spcAft>
                <a:spcPts val="300"/>
              </a:spcAft>
              <a:buFont typeface="Arial" panose="020B0604020202020204" pitchFamily="34" charset="0"/>
              <a:buChar char="•"/>
            </a:pPr>
            <a:r>
              <a:rPr lang="fr-FR" sz="1400" dirty="0">
                <a:solidFill>
                  <a:schemeClr val="tx2"/>
                </a:solidFill>
                <a:latin typeface="Calibri" panose="020F0502020204030204" pitchFamily="34" charset="0"/>
              </a:rPr>
              <a:t>Éléments de cadrage de l’étude : participants, planning…</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Périmètre métier et technique : missions, valeurs métier, biens supports</a:t>
            </a:r>
          </a:p>
          <a:p>
            <a:pPr marL="285750" indent="-285750">
              <a:spcAft>
                <a:spcPts val="300"/>
              </a:spcAft>
              <a:buFont typeface="Arial" panose="020B0604020202020204" pitchFamily="34" charset="0"/>
              <a:buChar char="•"/>
            </a:pPr>
            <a:r>
              <a:rPr lang="fr-FR" sz="1400" dirty="0">
                <a:solidFill>
                  <a:schemeClr val="tx2"/>
                </a:solidFill>
                <a:latin typeface="Calibri" panose="020F0502020204030204" pitchFamily="34" charset="0"/>
              </a:rPr>
              <a:t>Événements redoutés et leur niveau de gravité</a:t>
            </a:r>
          </a:p>
          <a:p>
            <a:pPr marL="285750" indent="-285750">
              <a:spcAft>
                <a:spcPts val="300"/>
              </a:spcAft>
              <a:buFont typeface="Arial" panose="020B0604020202020204" pitchFamily="34" charset="0"/>
              <a:buChar char="•"/>
            </a:pPr>
            <a:r>
              <a:rPr lang="fr-FR" sz="1400" dirty="0">
                <a:solidFill>
                  <a:schemeClr val="tx2"/>
                </a:solidFill>
                <a:latin typeface="Calibri" panose="020F0502020204030204" pitchFamily="34" charset="0"/>
              </a:rPr>
              <a:t>Socle de sécurité : liste des référentiels applicables, état d’application, identification des écarts</a:t>
            </a:r>
          </a:p>
        </p:txBody>
      </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5" name="Espace réservé du numéro de diapositive 14"/>
          <p:cNvSpPr>
            <a:spLocks noGrp="1"/>
          </p:cNvSpPr>
          <p:nvPr>
            <p:ph type="sldNum" sz="quarter" idx="10"/>
          </p:nvPr>
        </p:nvSpPr>
        <p:spPr/>
        <p:txBody>
          <a:bodyPr/>
          <a:lstStyle/>
          <a:p>
            <a:fld id="{38A82121-814A-4DE6-903B-1CF589281CB8}" type="slidenum">
              <a:rPr lang="fr-FR" smtClean="0"/>
              <a:pPr/>
              <a:t>25</a:t>
            </a:fld>
            <a:endParaRPr lang="fr-FR"/>
          </a:p>
        </p:txBody>
      </p:sp>
    </p:spTree>
    <p:extLst>
      <p:ext uri="{BB962C8B-B14F-4D97-AF65-F5344CB8AC3E}">
        <p14:creationId xmlns:p14="http://schemas.microsoft.com/office/powerpoint/2010/main" val="290365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Définir le périmètre métier et technique </a:t>
            </a:r>
            <a:br>
              <a:rPr lang="fr-FR" dirty="0"/>
            </a:br>
            <a:r>
              <a:rPr lang="fr-FR" b="0" dirty="0"/>
              <a:t>C’est une étape indispensable de l’étude des risques : si le périmètre n’est pas clairement défini, l’étude partira dans tous les sens !</a:t>
            </a:r>
          </a:p>
        </p:txBody>
      </p:sp>
      <p:sp>
        <p:nvSpPr>
          <p:cNvPr id="5" name="Rectangle à coins arrondis 4"/>
          <p:cNvSpPr/>
          <p:nvPr/>
        </p:nvSpPr>
        <p:spPr>
          <a:xfrm>
            <a:off x="4346086" y="1700808"/>
            <a:ext cx="3046058" cy="1512168"/>
          </a:xfrm>
          <a:prstGeom prst="wedgeRoundRectCallout">
            <a:avLst>
              <a:gd name="adj1" fmla="val -14830"/>
              <a:gd name="adj2" fmla="val 70059"/>
              <a:gd name="adj3" fmla="val 16667"/>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2"/>
                </a:solidFill>
                <a:latin typeface="Calibri" panose="020F0502020204030204" pitchFamily="34" charset="0"/>
              </a:rPr>
              <a:t>Quels sont les</a:t>
            </a:r>
            <a:r>
              <a:rPr lang="fr-FR" sz="1400" b="1" dirty="0">
                <a:solidFill>
                  <a:schemeClr val="accent1"/>
                </a:solidFill>
                <a:latin typeface="Calibri" panose="020F0502020204030204" pitchFamily="34" charset="0"/>
              </a:rPr>
              <a:t> valeurs métier</a:t>
            </a:r>
            <a:r>
              <a:rPr lang="fr-FR" sz="1400" dirty="0">
                <a:solidFill>
                  <a:schemeClr val="tx2"/>
                </a:solidFill>
                <a:latin typeface="Calibri" panose="020F0502020204030204" pitchFamily="34" charset="0"/>
              </a:rPr>
              <a:t> (</a:t>
            </a:r>
            <a:r>
              <a:rPr lang="fr-FR" sz="1400" b="1" dirty="0">
                <a:solidFill>
                  <a:schemeClr val="tx2"/>
                </a:solidFill>
                <a:latin typeface="Calibri" panose="020F0502020204030204" pitchFamily="34" charset="0"/>
              </a:rPr>
              <a:t>processus</a:t>
            </a:r>
            <a:r>
              <a:rPr lang="fr-FR" sz="1400" dirty="0">
                <a:solidFill>
                  <a:schemeClr val="tx2"/>
                </a:solidFill>
                <a:latin typeface="Calibri" panose="020F0502020204030204" pitchFamily="34" charset="0"/>
              </a:rPr>
              <a:t> et </a:t>
            </a:r>
            <a:r>
              <a:rPr lang="fr-FR" sz="1400" b="1" dirty="0">
                <a:solidFill>
                  <a:schemeClr val="tx2"/>
                </a:solidFill>
                <a:latin typeface="Calibri" panose="020F0502020204030204" pitchFamily="34" charset="0"/>
              </a:rPr>
              <a:t>informations</a:t>
            </a:r>
            <a:r>
              <a:rPr lang="fr-FR" sz="1400" dirty="0">
                <a:solidFill>
                  <a:schemeClr val="tx2"/>
                </a:solidFill>
                <a:latin typeface="Calibri" panose="020F0502020204030204" pitchFamily="34" charset="0"/>
              </a:rPr>
              <a:t> majeures) permettant </a:t>
            </a:r>
          </a:p>
          <a:p>
            <a:pPr algn="ctr"/>
            <a:r>
              <a:rPr lang="fr-FR" sz="1400" dirty="0">
                <a:solidFill>
                  <a:schemeClr val="tx2"/>
                </a:solidFill>
                <a:latin typeface="Calibri" panose="020F0502020204030204" pitchFamily="34" charset="0"/>
              </a:rPr>
              <a:t>à l’objet étudié de réaliser ses missions ?</a:t>
            </a:r>
          </a:p>
        </p:txBody>
      </p:sp>
      <p:sp>
        <p:nvSpPr>
          <p:cNvPr id="7" name="Rectangle à coins arrondis 6"/>
          <p:cNvSpPr/>
          <p:nvPr/>
        </p:nvSpPr>
        <p:spPr>
          <a:xfrm>
            <a:off x="1775520" y="3429000"/>
            <a:ext cx="2520280" cy="1728192"/>
          </a:xfrm>
          <a:prstGeom prst="wedgeRoundRectCallout">
            <a:avLst>
              <a:gd name="adj1" fmla="val 42660"/>
              <a:gd name="adj2" fmla="val 71003"/>
              <a:gd name="adj3" fmla="val 16667"/>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2"/>
                </a:solidFill>
                <a:latin typeface="Calibri" panose="020F0502020204030204" pitchFamily="34" charset="0"/>
              </a:rPr>
              <a:t>À quoi sert l’objet de l’étude ? </a:t>
            </a:r>
          </a:p>
          <a:p>
            <a:pPr algn="ctr"/>
            <a:r>
              <a:rPr lang="fr-FR" sz="1400" dirty="0">
                <a:solidFill>
                  <a:schemeClr val="tx2"/>
                </a:solidFill>
                <a:latin typeface="Calibri" panose="020F0502020204030204" pitchFamily="34" charset="0"/>
              </a:rPr>
              <a:t>Quelles sont ses </a:t>
            </a:r>
            <a:r>
              <a:rPr lang="fr-FR" sz="1400" b="1" dirty="0">
                <a:solidFill>
                  <a:schemeClr val="accent1"/>
                </a:solidFill>
                <a:latin typeface="Calibri" panose="020F0502020204030204" pitchFamily="34" charset="0"/>
              </a:rPr>
              <a:t>missions</a:t>
            </a:r>
            <a:r>
              <a:rPr lang="fr-FR" sz="1400" dirty="0">
                <a:solidFill>
                  <a:schemeClr val="accent1"/>
                </a:solidFill>
                <a:latin typeface="Calibri" panose="020F0502020204030204" pitchFamily="34" charset="0"/>
              </a:rPr>
              <a:t> </a:t>
            </a:r>
            <a:r>
              <a:rPr lang="fr-FR" sz="1400" dirty="0">
                <a:solidFill>
                  <a:schemeClr val="tx2"/>
                </a:solidFill>
                <a:latin typeface="Calibri" panose="020F0502020204030204" pitchFamily="34" charset="0"/>
              </a:rPr>
              <a:t>principales, ses finalités ?</a:t>
            </a:r>
          </a:p>
        </p:txBody>
      </p:sp>
      <p:sp>
        <p:nvSpPr>
          <p:cNvPr id="8" name="Rectangle à coins arrondis 7"/>
          <p:cNvSpPr/>
          <p:nvPr/>
        </p:nvSpPr>
        <p:spPr>
          <a:xfrm>
            <a:off x="7824192" y="2924945"/>
            <a:ext cx="2520280" cy="2531727"/>
          </a:xfrm>
          <a:prstGeom prst="wedgeRoundRectCallout">
            <a:avLst>
              <a:gd name="adj1" fmla="val -39540"/>
              <a:gd name="adj2" fmla="val 63838"/>
              <a:gd name="adj3" fmla="val 16667"/>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2"/>
                </a:solidFill>
                <a:latin typeface="Calibri" panose="020F0502020204030204" pitchFamily="34" charset="0"/>
              </a:rPr>
              <a:t>Quels sont les </a:t>
            </a:r>
            <a:r>
              <a:rPr lang="fr-FR" sz="1400" b="1" dirty="0">
                <a:solidFill>
                  <a:schemeClr val="accent1"/>
                </a:solidFill>
                <a:latin typeface="Calibri" panose="020F0502020204030204" pitchFamily="34" charset="0"/>
              </a:rPr>
              <a:t>biens supports </a:t>
            </a:r>
            <a:r>
              <a:rPr lang="fr-FR" sz="1400" dirty="0">
                <a:solidFill>
                  <a:schemeClr val="tx2"/>
                </a:solidFill>
                <a:latin typeface="Calibri" panose="020F0502020204030204" pitchFamily="34" charset="0"/>
              </a:rPr>
              <a:t>(</a:t>
            </a:r>
            <a:r>
              <a:rPr lang="fr-FR" sz="1400" b="1" dirty="0">
                <a:solidFill>
                  <a:schemeClr val="tx2"/>
                </a:solidFill>
                <a:latin typeface="Calibri" panose="020F0502020204030204" pitchFamily="34" charset="0"/>
              </a:rPr>
              <a:t>services</a:t>
            </a:r>
            <a:r>
              <a:rPr lang="fr-FR" sz="1400" dirty="0">
                <a:solidFill>
                  <a:schemeClr val="tx2"/>
                </a:solidFill>
                <a:latin typeface="Calibri" panose="020F0502020204030204" pitchFamily="34" charset="0"/>
              </a:rPr>
              <a:t> </a:t>
            </a:r>
            <a:r>
              <a:rPr lang="fr-FR" sz="1400" b="1" dirty="0">
                <a:solidFill>
                  <a:schemeClr val="tx2"/>
                </a:solidFill>
                <a:latin typeface="Calibri" panose="020F0502020204030204" pitchFamily="34" charset="0"/>
              </a:rPr>
              <a:t>numériques</a:t>
            </a:r>
            <a:r>
              <a:rPr lang="fr-FR" sz="1400" dirty="0">
                <a:solidFill>
                  <a:schemeClr val="tx2"/>
                </a:solidFill>
                <a:latin typeface="Calibri" panose="020F0502020204030204" pitchFamily="34" charset="0"/>
              </a:rPr>
              <a:t>, </a:t>
            </a:r>
            <a:r>
              <a:rPr lang="fr-FR" sz="1400" b="1" dirty="0">
                <a:solidFill>
                  <a:schemeClr val="tx2"/>
                </a:solidFill>
                <a:latin typeface="Calibri" panose="020F0502020204030204" pitchFamily="34" charset="0"/>
              </a:rPr>
              <a:t>réseaux</a:t>
            </a:r>
            <a:r>
              <a:rPr lang="fr-FR" sz="1400" dirty="0">
                <a:solidFill>
                  <a:schemeClr val="tx2"/>
                </a:solidFill>
                <a:latin typeface="Calibri" panose="020F0502020204030204" pitchFamily="34" charset="0"/>
              </a:rPr>
              <a:t> informatiques, </a:t>
            </a:r>
            <a:r>
              <a:rPr lang="fr-FR" sz="1400" b="1" dirty="0">
                <a:solidFill>
                  <a:schemeClr val="tx2"/>
                </a:solidFill>
                <a:latin typeface="Calibri" panose="020F0502020204030204" pitchFamily="34" charset="0"/>
              </a:rPr>
              <a:t>ressources humaines</a:t>
            </a:r>
            <a:r>
              <a:rPr lang="fr-FR" sz="1400" dirty="0">
                <a:solidFill>
                  <a:schemeClr val="tx2"/>
                </a:solidFill>
                <a:latin typeface="Calibri" panose="020F0502020204030204" pitchFamily="34" charset="0"/>
              </a:rPr>
              <a:t>, </a:t>
            </a:r>
            <a:r>
              <a:rPr lang="fr-FR" sz="1400" b="1" dirty="0">
                <a:solidFill>
                  <a:schemeClr val="tx2"/>
                </a:solidFill>
                <a:latin typeface="Calibri" panose="020F0502020204030204" pitchFamily="34" charset="0"/>
              </a:rPr>
              <a:t>locaux</a:t>
            </a:r>
            <a:r>
              <a:rPr lang="fr-FR" sz="1400" dirty="0">
                <a:solidFill>
                  <a:schemeClr val="tx2"/>
                </a:solidFill>
                <a:latin typeface="Calibri" panose="020F0502020204030204" pitchFamily="34" charset="0"/>
              </a:rPr>
              <a:t>) qui permettent de mener à bien ces processus ou traiter ces informations ?</a:t>
            </a:r>
          </a:p>
        </p:txBody>
      </p:sp>
      <p:pic>
        <p:nvPicPr>
          <p:cNvPr id="9" name="Picture 2" descr="\\intranet.fr\sgdsn\utilisateurs\mesdocuments\duclos-j\My Pictures\icons\chattin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3006"/>
          <a:stretch/>
        </p:blipFill>
        <p:spPr bwMode="auto">
          <a:xfrm>
            <a:off x="4222924" y="4672010"/>
            <a:ext cx="3890168" cy="1828154"/>
          </a:xfrm>
          <a:prstGeom prst="rect">
            <a:avLst/>
          </a:prstGeom>
          <a:noFill/>
          <a:extLst>
            <a:ext uri="{909E8E84-426E-40DD-AFC4-6F175D3DCCD1}">
              <a14:hiddenFill xmlns:a14="http://schemas.microsoft.com/office/drawing/2010/main">
                <a:solidFill>
                  <a:srgbClr val="FFFFFF"/>
                </a:solidFill>
              </a14:hiddenFill>
            </a:ext>
          </a:extLst>
        </p:spPr>
      </p:pic>
      <p:sp>
        <p:nvSpPr>
          <p:cNvPr id="11" name="Losange 10"/>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10" name="Espace réservé du pied de page 9"/>
          <p:cNvSpPr>
            <a:spLocks noGrp="1"/>
          </p:cNvSpPr>
          <p:nvPr>
            <p:ph type="ftr" sz="quarter" idx="11"/>
          </p:nvPr>
        </p:nvSpPr>
        <p:spPr/>
        <p:txBody>
          <a:bodyPr/>
          <a:lstStyle/>
          <a:p>
            <a:r>
              <a:rPr lang="fr-FR"/>
              <a:t>Formation EBIOS Risk Manager – Version du 08/04/2020</a:t>
            </a:r>
            <a:endParaRPr lang="fr-FR" dirty="0"/>
          </a:p>
        </p:txBody>
      </p:sp>
      <p:sp>
        <p:nvSpPr>
          <p:cNvPr id="12" name="Espace réservé du numéro de diapositive 11"/>
          <p:cNvSpPr>
            <a:spLocks noGrp="1"/>
          </p:cNvSpPr>
          <p:nvPr>
            <p:ph type="sldNum" sz="quarter" idx="10"/>
          </p:nvPr>
        </p:nvSpPr>
        <p:spPr/>
        <p:txBody>
          <a:bodyPr/>
          <a:lstStyle/>
          <a:p>
            <a:fld id="{38A82121-814A-4DE6-903B-1CF589281CB8}" type="slidenum">
              <a:rPr lang="fr-FR" smtClean="0"/>
              <a:pPr/>
              <a:t>26</a:t>
            </a:fld>
            <a:endParaRPr lang="fr-FR"/>
          </a:p>
        </p:txBody>
      </p:sp>
    </p:spTree>
    <p:extLst>
      <p:ext uri="{BB962C8B-B14F-4D97-AF65-F5344CB8AC3E}">
        <p14:creationId xmlns:p14="http://schemas.microsoft.com/office/powerpoint/2010/main" val="298524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Exercice en petits groupes</a:t>
            </a:r>
            <a:br>
              <a:rPr lang="fr-FR" dirty="0">
                <a:ea typeface="Malgun Gothic" panose="020B0503020000020004" pitchFamily="34" charset="-127"/>
              </a:rPr>
            </a:br>
            <a:r>
              <a:rPr lang="fr-FR" b="0" dirty="0"/>
              <a:t>Au vu du cas présenté, déterminez les valeurs métier et biens supports</a:t>
            </a:r>
            <a:endParaRPr lang="fr-FR" b="0" dirty="0">
              <a:ea typeface="Malgun Gothic" panose="020B0503020000020004" pitchFamily="34" charset="-127"/>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4153" t="7590" r="10418"/>
          <a:stretch>
            <a:fillRect/>
          </a:stretch>
        </p:blipFill>
        <p:spPr bwMode="auto">
          <a:xfrm>
            <a:off x="263352" y="1700808"/>
            <a:ext cx="5334551"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osange 5"/>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pic>
        <p:nvPicPr>
          <p:cNvPr id="8"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21519"/>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264352" y="1409464"/>
            <a:ext cx="2736304" cy="584775"/>
          </a:xfrm>
          <a:prstGeom prst="rect">
            <a:avLst/>
          </a:prstGeom>
        </p:spPr>
        <p:txBody>
          <a:bodyPr wrap="square">
            <a:spAutoFit/>
          </a:bodyPr>
          <a:lstStyle/>
          <a:p>
            <a:pPr algn="ctr"/>
            <a:r>
              <a:rPr lang="fr-FR" sz="1600" b="1" dirty="0">
                <a:latin typeface="Calibri" pitchFamily="34" charset="0"/>
                <a:cs typeface="Calibri" pitchFamily="34" charset="0"/>
              </a:rPr>
              <a:t>Biens supports</a:t>
            </a:r>
          </a:p>
          <a:p>
            <a:pPr algn="ctr"/>
            <a:r>
              <a:rPr lang="fr-FR" sz="1600" i="1" dirty="0">
                <a:latin typeface="Calibri" pitchFamily="34" charset="0"/>
                <a:cs typeface="Calibri" pitchFamily="34" charset="0"/>
              </a:rPr>
              <a:t>Sur quoi reposent-elles ?</a:t>
            </a:r>
          </a:p>
        </p:txBody>
      </p:sp>
      <p:sp>
        <p:nvSpPr>
          <p:cNvPr id="10" name="Rectangle 9"/>
          <p:cNvSpPr/>
          <p:nvPr/>
        </p:nvSpPr>
        <p:spPr>
          <a:xfrm>
            <a:off x="5735960" y="1409464"/>
            <a:ext cx="3456384" cy="830997"/>
          </a:xfrm>
          <a:prstGeom prst="rect">
            <a:avLst/>
          </a:prstGeom>
        </p:spPr>
        <p:txBody>
          <a:bodyPr wrap="square">
            <a:spAutoFit/>
          </a:bodyPr>
          <a:lstStyle/>
          <a:p>
            <a:pPr algn="ctr"/>
            <a:r>
              <a:rPr lang="fr-FR" sz="1600" b="1" dirty="0">
                <a:latin typeface="Calibri" pitchFamily="34" charset="0"/>
                <a:cs typeface="Calibri" pitchFamily="34" charset="0"/>
              </a:rPr>
              <a:t>Valeurs métiers</a:t>
            </a:r>
          </a:p>
          <a:p>
            <a:pPr algn="ctr"/>
            <a:r>
              <a:rPr lang="fr-FR" sz="1600" i="1" dirty="0">
                <a:latin typeface="Calibri" pitchFamily="34" charset="0"/>
                <a:cs typeface="Calibri" pitchFamily="34" charset="0"/>
              </a:rPr>
              <a:t>Quels processus ou informations la société doit-elle absolument protéger ?</a:t>
            </a:r>
          </a:p>
        </p:txBody>
      </p:sp>
      <p:grpSp>
        <p:nvGrpSpPr>
          <p:cNvPr id="36" name="Groupe 35"/>
          <p:cNvGrpSpPr/>
          <p:nvPr/>
        </p:nvGrpSpPr>
        <p:grpSpPr>
          <a:xfrm>
            <a:off x="5807968" y="1484784"/>
            <a:ext cx="6048672" cy="4968552"/>
            <a:chOff x="5807968" y="1484784"/>
            <a:chExt cx="6048672" cy="4968552"/>
          </a:xfrm>
        </p:grpSpPr>
        <p:cxnSp>
          <p:nvCxnSpPr>
            <p:cNvPr id="19" name="Connecteur droit 18"/>
            <p:cNvCxnSpPr/>
            <p:nvPr/>
          </p:nvCxnSpPr>
          <p:spPr>
            <a:xfrm>
              <a:off x="9192344" y="1484784"/>
              <a:ext cx="0" cy="4968552"/>
            </a:xfrm>
            <a:prstGeom prst="line">
              <a:avLst/>
            </a:prstGeom>
          </p:spPr>
          <p:style>
            <a:lnRef idx="2">
              <a:schemeClr val="dk1"/>
            </a:lnRef>
            <a:fillRef idx="0">
              <a:schemeClr val="dk1"/>
            </a:fillRef>
            <a:effectRef idx="1">
              <a:schemeClr val="dk1"/>
            </a:effectRef>
            <a:fontRef idx="minor">
              <a:schemeClr val="tx1"/>
            </a:fontRef>
          </p:style>
        </p:cxnSp>
        <p:cxnSp>
          <p:nvCxnSpPr>
            <p:cNvPr id="22" name="Connecteur droit 21"/>
            <p:cNvCxnSpPr/>
            <p:nvPr/>
          </p:nvCxnSpPr>
          <p:spPr>
            <a:xfrm>
              <a:off x="5807968" y="2348880"/>
              <a:ext cx="6048672" cy="0"/>
            </a:xfrm>
            <a:prstGeom prst="line">
              <a:avLst/>
            </a:prstGeom>
          </p:spPr>
          <p:style>
            <a:lnRef idx="2">
              <a:schemeClr val="dk1"/>
            </a:lnRef>
            <a:fillRef idx="0">
              <a:schemeClr val="dk1"/>
            </a:fillRef>
            <a:effectRef idx="1">
              <a:schemeClr val="dk1"/>
            </a:effectRef>
            <a:fontRef idx="minor">
              <a:schemeClr val="tx1"/>
            </a:fontRef>
          </p:style>
        </p:cxnSp>
        <p:cxnSp>
          <p:nvCxnSpPr>
            <p:cNvPr id="25" name="Connecteur droit 24"/>
            <p:cNvCxnSpPr/>
            <p:nvPr/>
          </p:nvCxnSpPr>
          <p:spPr>
            <a:xfrm>
              <a:off x="5807968" y="3717032"/>
              <a:ext cx="6048672" cy="0"/>
            </a:xfrm>
            <a:prstGeom prst="line">
              <a:avLst/>
            </a:prstGeom>
          </p:spPr>
          <p:style>
            <a:lnRef idx="2">
              <a:schemeClr val="dk1"/>
            </a:lnRef>
            <a:fillRef idx="0">
              <a:schemeClr val="dk1"/>
            </a:fillRef>
            <a:effectRef idx="1">
              <a:schemeClr val="dk1"/>
            </a:effectRef>
            <a:fontRef idx="minor">
              <a:schemeClr val="tx1"/>
            </a:fontRef>
          </p:style>
        </p:cxnSp>
        <p:cxnSp>
          <p:nvCxnSpPr>
            <p:cNvPr id="26" name="Connecteur droit 25"/>
            <p:cNvCxnSpPr/>
            <p:nvPr/>
          </p:nvCxnSpPr>
          <p:spPr>
            <a:xfrm>
              <a:off x="5807968" y="5085184"/>
              <a:ext cx="6048672" cy="0"/>
            </a:xfrm>
            <a:prstGeom prst="line">
              <a:avLst/>
            </a:prstGeom>
          </p:spPr>
          <p:style>
            <a:lnRef idx="2">
              <a:schemeClr val="dk1"/>
            </a:lnRef>
            <a:fillRef idx="0">
              <a:schemeClr val="dk1"/>
            </a:fillRef>
            <a:effectRef idx="1">
              <a:schemeClr val="dk1"/>
            </a:effectRef>
            <a:fontRef idx="minor">
              <a:schemeClr val="tx1"/>
            </a:fontRef>
          </p:style>
        </p:cxnSp>
      </p:grpSp>
      <p:grpSp>
        <p:nvGrpSpPr>
          <p:cNvPr id="27" name="Groupe 26"/>
          <p:cNvGrpSpPr/>
          <p:nvPr/>
        </p:nvGrpSpPr>
        <p:grpSpPr>
          <a:xfrm>
            <a:off x="911424" y="5229200"/>
            <a:ext cx="4032448" cy="576064"/>
            <a:chOff x="1919536" y="5589240"/>
            <a:chExt cx="4032448" cy="576064"/>
          </a:xfrm>
        </p:grpSpPr>
        <p:sp>
          <p:nvSpPr>
            <p:cNvPr id="28" name="Espace réservé du contenu 2"/>
            <p:cNvSpPr txBox="1">
              <a:spLocks/>
            </p:cNvSpPr>
            <p:nvPr/>
          </p:nvSpPr>
          <p:spPr>
            <a:xfrm>
              <a:off x="1919536" y="5589240"/>
              <a:ext cx="4032448"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800" dirty="0">
                  <a:solidFill>
                    <a:schemeClr val="bg1"/>
                  </a:solidFill>
                  <a:latin typeface="Calibri" panose="020F0502020204030204" pitchFamily="34" charset="0"/>
                  <a:sym typeface="Wingdings" panose="05000000000000000000" pitchFamily="2" charset="2"/>
                </a:rPr>
                <a:t>Prenons l’exemple de sa mission </a:t>
              </a:r>
              <a:r>
                <a:rPr lang="fr-FR" sz="1800" b="1" dirty="0">
                  <a:solidFill>
                    <a:schemeClr val="bg1"/>
                  </a:solidFill>
                  <a:latin typeface="Calibri" panose="020F0502020204030204" pitchFamily="34" charset="0"/>
                  <a:sym typeface="Wingdings" panose="05000000000000000000" pitchFamily="2" charset="2"/>
                </a:rPr>
                <a:t>« identifier et fabriquer les vaccins »</a:t>
              </a:r>
            </a:p>
          </p:txBody>
        </p:sp>
        <p:sp>
          <p:nvSpPr>
            <p:cNvPr id="29" name="Flèche droite 28"/>
            <p:cNvSpPr/>
            <p:nvPr/>
          </p:nvSpPr>
          <p:spPr>
            <a:xfrm>
              <a:off x="1919536" y="5661248"/>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grpSp>
        <p:nvGrpSpPr>
          <p:cNvPr id="30" name="Groupe 29"/>
          <p:cNvGrpSpPr/>
          <p:nvPr/>
        </p:nvGrpSpPr>
        <p:grpSpPr>
          <a:xfrm>
            <a:off x="10560496" y="-2306"/>
            <a:ext cx="1008112" cy="504000"/>
            <a:chOff x="7020272" y="95114"/>
            <a:chExt cx="1008112" cy="504000"/>
          </a:xfrm>
        </p:grpSpPr>
        <p:sp>
          <p:nvSpPr>
            <p:cNvPr id="31" name="Rectangle 30"/>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2.1</a:t>
              </a:r>
            </a:p>
          </p:txBody>
        </p:sp>
        <p:pic>
          <p:nvPicPr>
            <p:cNvPr id="3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grpSp>
        <p:nvGrpSpPr>
          <p:cNvPr id="33" name="Groupe 32"/>
          <p:cNvGrpSpPr/>
          <p:nvPr/>
        </p:nvGrpSpPr>
        <p:grpSpPr>
          <a:xfrm>
            <a:off x="8946970" y="-15954"/>
            <a:ext cx="1541518" cy="504000"/>
            <a:chOff x="7494978" y="95114"/>
            <a:chExt cx="1541518" cy="504000"/>
          </a:xfrm>
        </p:grpSpPr>
        <p:sp>
          <p:nvSpPr>
            <p:cNvPr id="34" name="Rectangle 33"/>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n°1</a:t>
              </a:r>
            </a:p>
          </p:txBody>
        </p:sp>
        <p:pic>
          <p:nvPicPr>
            <p:cNvPr id="35" name="Picture 2" descr="\\intranet.fr\sgdsn\utilisateurs\mesdocuments\duclos-j\My Pictures\EBIOSRM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79" t="7925" r="8127" b="18128"/>
            <a:stretch/>
          </p:blipFill>
          <p:spPr bwMode="auto">
            <a:xfrm>
              <a:off x="7508626" y="108707"/>
              <a:ext cx="792000" cy="47835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Espace réservé du pied de page 36"/>
          <p:cNvSpPr>
            <a:spLocks noGrp="1"/>
          </p:cNvSpPr>
          <p:nvPr>
            <p:ph type="ftr" sz="quarter" idx="11"/>
          </p:nvPr>
        </p:nvSpPr>
        <p:spPr/>
        <p:txBody>
          <a:bodyPr/>
          <a:lstStyle/>
          <a:p>
            <a:r>
              <a:rPr lang="fr-FR"/>
              <a:t>Formation EBIOS Risk Manager – Version du 08/04/2020</a:t>
            </a:r>
            <a:endParaRPr lang="fr-FR" dirty="0"/>
          </a:p>
        </p:txBody>
      </p:sp>
      <p:sp>
        <p:nvSpPr>
          <p:cNvPr id="38" name="Espace réservé du numéro de diapositive 37"/>
          <p:cNvSpPr>
            <a:spLocks noGrp="1"/>
          </p:cNvSpPr>
          <p:nvPr>
            <p:ph type="sldNum" sz="quarter" idx="10"/>
          </p:nvPr>
        </p:nvSpPr>
        <p:spPr/>
        <p:txBody>
          <a:bodyPr/>
          <a:lstStyle/>
          <a:p>
            <a:fld id="{38A82121-814A-4DE6-903B-1CF589281CB8}" type="slidenum">
              <a:rPr lang="fr-FR" smtClean="0"/>
              <a:pPr/>
              <a:t>27</a:t>
            </a:fld>
            <a:endParaRPr lang="fr-FR"/>
          </a:p>
        </p:txBody>
      </p:sp>
    </p:spTree>
    <p:extLst>
      <p:ext uri="{BB962C8B-B14F-4D97-AF65-F5344CB8AC3E}">
        <p14:creationId xmlns:p14="http://schemas.microsoft.com/office/powerpoint/2010/main" val="98107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Correction</a:t>
            </a:r>
            <a:br>
              <a:rPr lang="fr-FR" dirty="0">
                <a:ea typeface="Malgun Gothic" panose="020B0503020000020004" pitchFamily="34" charset="-127"/>
              </a:rPr>
            </a:br>
            <a:r>
              <a:rPr lang="fr-FR" b="0" dirty="0"/>
              <a:t>Au vu du cas présenté, déterminez les valeurs métier et biens supports</a:t>
            </a:r>
            <a:endParaRPr lang="fr-FR" b="0" dirty="0">
              <a:ea typeface="Malgun Gothic" panose="020B0503020000020004" pitchFamily="34" charset="-127"/>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4153" t="7590" r="10418"/>
          <a:stretch>
            <a:fillRect/>
          </a:stretch>
        </p:blipFill>
        <p:spPr bwMode="auto">
          <a:xfrm>
            <a:off x="263352" y="1700808"/>
            <a:ext cx="5334551"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osange 5"/>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9" name="Rectangle 8"/>
          <p:cNvSpPr/>
          <p:nvPr/>
        </p:nvSpPr>
        <p:spPr>
          <a:xfrm>
            <a:off x="9264352" y="1409464"/>
            <a:ext cx="2736304" cy="584775"/>
          </a:xfrm>
          <a:prstGeom prst="rect">
            <a:avLst/>
          </a:prstGeom>
        </p:spPr>
        <p:txBody>
          <a:bodyPr wrap="square">
            <a:spAutoFit/>
          </a:bodyPr>
          <a:lstStyle/>
          <a:p>
            <a:pPr algn="ctr"/>
            <a:r>
              <a:rPr lang="fr-FR" sz="1600" b="1" dirty="0">
                <a:latin typeface="Calibri" pitchFamily="34" charset="0"/>
                <a:cs typeface="Calibri" pitchFamily="34" charset="0"/>
              </a:rPr>
              <a:t>Biens supports</a:t>
            </a:r>
          </a:p>
          <a:p>
            <a:pPr algn="ctr"/>
            <a:r>
              <a:rPr lang="fr-FR" sz="1600" i="1" dirty="0">
                <a:latin typeface="Calibri" pitchFamily="34" charset="0"/>
                <a:cs typeface="Calibri" pitchFamily="34" charset="0"/>
              </a:rPr>
              <a:t>Sur quoi reposent-elles ?</a:t>
            </a:r>
          </a:p>
        </p:txBody>
      </p:sp>
      <p:sp>
        <p:nvSpPr>
          <p:cNvPr id="10" name="Rectangle 9"/>
          <p:cNvSpPr/>
          <p:nvPr/>
        </p:nvSpPr>
        <p:spPr>
          <a:xfrm>
            <a:off x="5735960" y="1409464"/>
            <a:ext cx="3456384" cy="830997"/>
          </a:xfrm>
          <a:prstGeom prst="rect">
            <a:avLst/>
          </a:prstGeom>
        </p:spPr>
        <p:txBody>
          <a:bodyPr wrap="square">
            <a:spAutoFit/>
          </a:bodyPr>
          <a:lstStyle/>
          <a:p>
            <a:pPr algn="ctr"/>
            <a:r>
              <a:rPr lang="fr-FR" sz="1600" b="1" dirty="0">
                <a:latin typeface="Calibri" pitchFamily="34" charset="0"/>
                <a:cs typeface="Calibri" pitchFamily="34" charset="0"/>
              </a:rPr>
              <a:t>Valeurs métiers</a:t>
            </a:r>
          </a:p>
          <a:p>
            <a:pPr algn="ctr"/>
            <a:r>
              <a:rPr lang="fr-FR" sz="1600" i="1" dirty="0">
                <a:latin typeface="Calibri" pitchFamily="34" charset="0"/>
                <a:cs typeface="Calibri" pitchFamily="34" charset="0"/>
              </a:rPr>
              <a:t>Quels processus ou informations la société doit-elle absolument protéger ?</a:t>
            </a:r>
          </a:p>
        </p:txBody>
      </p:sp>
      <p:sp>
        <p:nvSpPr>
          <p:cNvPr id="11" name="Rectangle 10"/>
          <p:cNvSpPr/>
          <p:nvPr/>
        </p:nvSpPr>
        <p:spPr>
          <a:xfrm>
            <a:off x="9264352" y="2369417"/>
            <a:ext cx="2736304" cy="1301895"/>
          </a:xfrm>
          <a:prstGeom prst="rect">
            <a:avLst/>
          </a:prstGeom>
        </p:spPr>
        <p:txBody>
          <a:bodyPr wrap="square">
            <a:spAutoFit/>
          </a:bodyPr>
          <a:lstStyle/>
          <a:p>
            <a:pPr>
              <a:lnSpc>
                <a:spcPct val="115000"/>
              </a:lnSpc>
              <a:spcBef>
                <a:spcPts val="300"/>
              </a:spcBef>
              <a:spcAft>
                <a:spcPts val="300"/>
              </a:spcAft>
            </a:pPr>
            <a:r>
              <a:rPr lang="fr-FR" sz="1600" dirty="0">
                <a:latin typeface="Calibri" panose="020F0502020204030204" pitchFamily="34" charset="0"/>
                <a:ea typeface="Calibri"/>
                <a:cs typeface="Times New Roman"/>
              </a:rPr>
              <a:t>Serveurs bureautiques  internes et externes, systèmes de production des antigènes</a:t>
            </a:r>
          </a:p>
          <a:p>
            <a:pPr>
              <a:lnSpc>
                <a:spcPct val="115000"/>
              </a:lnSpc>
              <a:spcBef>
                <a:spcPts val="300"/>
              </a:spcBef>
              <a:spcAft>
                <a:spcPts val="300"/>
              </a:spcAft>
            </a:pPr>
            <a:r>
              <a:rPr lang="fr-FR" sz="1600" dirty="0">
                <a:latin typeface="Calibri" panose="020F0502020204030204" pitchFamily="34" charset="0"/>
                <a:ea typeface="Calibri"/>
                <a:cs typeface="Times New Roman"/>
              </a:rPr>
              <a:t>Pharmacien, DSI, Laboratoires</a:t>
            </a:r>
          </a:p>
        </p:txBody>
      </p:sp>
      <p:sp>
        <p:nvSpPr>
          <p:cNvPr id="12" name="Rectangle 11"/>
          <p:cNvSpPr/>
          <p:nvPr/>
        </p:nvSpPr>
        <p:spPr>
          <a:xfrm>
            <a:off x="5735960" y="2492896"/>
            <a:ext cx="3456384" cy="1077218"/>
          </a:xfrm>
          <a:prstGeom prst="rect">
            <a:avLst/>
          </a:prstGeom>
        </p:spPr>
        <p:txBody>
          <a:bodyPr wrap="square">
            <a:spAutoFit/>
          </a:bodyPr>
          <a:lstStyle/>
          <a:p>
            <a:r>
              <a:rPr lang="fr-FR" sz="1600" b="1" dirty="0">
                <a:latin typeface="Calibri" panose="020F0502020204030204" pitchFamily="34" charset="0"/>
                <a:ea typeface="Calibri"/>
                <a:cs typeface="Times New Roman"/>
              </a:rPr>
              <a:t>1. Recherche &amp; développement</a:t>
            </a:r>
          </a:p>
          <a:p>
            <a:pPr marL="182563"/>
            <a:r>
              <a:rPr lang="fr-FR" sz="1600" dirty="0">
                <a:latin typeface="Calibri" pitchFamily="34" charset="0"/>
                <a:cs typeface="Calibri" pitchFamily="34" charset="0"/>
                <a:sym typeface="Wingdings" pitchFamily="2" charset="2"/>
              </a:rPr>
              <a:t> </a:t>
            </a:r>
            <a:r>
              <a:rPr lang="fr-FR" sz="1600" dirty="0">
                <a:latin typeface="Calibri" pitchFamily="34" charset="0"/>
                <a:cs typeface="Calibri" pitchFamily="34" charset="0"/>
              </a:rPr>
              <a:t>Identification et production d’antigènes, évaluation et développement cliniques</a:t>
            </a:r>
          </a:p>
        </p:txBody>
      </p:sp>
      <p:sp>
        <p:nvSpPr>
          <p:cNvPr id="14" name="Rectangle 13"/>
          <p:cNvSpPr/>
          <p:nvPr/>
        </p:nvSpPr>
        <p:spPr>
          <a:xfrm>
            <a:off x="5735960" y="5201905"/>
            <a:ext cx="3456384" cy="1323439"/>
          </a:xfrm>
          <a:prstGeom prst="rect">
            <a:avLst/>
          </a:prstGeom>
        </p:spPr>
        <p:txBody>
          <a:bodyPr wrap="square">
            <a:spAutoFit/>
          </a:bodyPr>
          <a:lstStyle/>
          <a:p>
            <a:r>
              <a:rPr lang="fr-FR" sz="1600" b="1" dirty="0">
                <a:latin typeface="Calibri" panose="020F0502020204030204" pitchFamily="34" charset="0"/>
                <a:ea typeface="Calibri"/>
                <a:cs typeface="Times New Roman"/>
              </a:rPr>
              <a:t>3. Traçabilité et de contrôle</a:t>
            </a:r>
          </a:p>
          <a:p>
            <a:r>
              <a:rPr lang="fr-FR" sz="1600" dirty="0">
                <a:latin typeface="Calibri" panose="020F0502020204030204" pitchFamily="34" charset="0"/>
                <a:cs typeface="Times New Roman"/>
                <a:sym typeface="Wingdings" pitchFamily="2" charset="2"/>
              </a:rPr>
              <a:t> </a:t>
            </a:r>
            <a:r>
              <a:rPr lang="fr-FR" sz="1600" dirty="0">
                <a:latin typeface="Calibri" panose="020F0502020204030204" pitchFamily="34" charset="0"/>
                <a:ea typeface="Calibri"/>
                <a:cs typeface="Times New Roman"/>
              </a:rPr>
              <a:t>Informations permettant le contrôle qualité et la libération de lot (ex : antigène, répartition aseptique, conditionnement, libération finale, </a:t>
            </a:r>
            <a:r>
              <a:rPr lang="fr-FR" sz="1600" i="1" dirty="0">
                <a:latin typeface="Calibri" panose="020F0502020204030204" pitchFamily="34" charset="0"/>
                <a:ea typeface="Calibri"/>
                <a:cs typeface="Times New Roman"/>
              </a:rPr>
              <a:t>etc</a:t>
            </a:r>
            <a:r>
              <a:rPr lang="fr-FR" sz="1600" dirty="0">
                <a:latin typeface="Calibri" panose="020F0502020204030204" pitchFamily="34" charset="0"/>
                <a:ea typeface="Calibri"/>
                <a:cs typeface="Times New Roman"/>
              </a:rPr>
              <a:t>.)</a:t>
            </a:r>
          </a:p>
        </p:txBody>
      </p:sp>
      <p:sp>
        <p:nvSpPr>
          <p:cNvPr id="15" name="Rectangle 14"/>
          <p:cNvSpPr/>
          <p:nvPr/>
        </p:nvSpPr>
        <p:spPr>
          <a:xfrm>
            <a:off x="5735960" y="3789040"/>
            <a:ext cx="3456384" cy="1077218"/>
          </a:xfrm>
          <a:prstGeom prst="rect">
            <a:avLst/>
          </a:prstGeom>
        </p:spPr>
        <p:txBody>
          <a:bodyPr wrap="square">
            <a:spAutoFit/>
          </a:bodyPr>
          <a:lstStyle/>
          <a:p>
            <a:r>
              <a:rPr lang="fr-FR" sz="1600" b="1" dirty="0">
                <a:latin typeface="Calibri" panose="020F0502020204030204" pitchFamily="34" charset="0"/>
                <a:ea typeface="Calibri"/>
                <a:cs typeface="Times New Roman"/>
              </a:rPr>
              <a:t>2. Fabriquer des vaccins</a:t>
            </a:r>
          </a:p>
          <a:p>
            <a:pPr marL="182563"/>
            <a:r>
              <a:rPr lang="fr-FR" sz="1600" dirty="0">
                <a:latin typeface="Calibri" pitchFamily="34" charset="0"/>
                <a:cs typeface="Calibri" pitchFamily="34" charset="0"/>
                <a:sym typeface="Wingdings" pitchFamily="2" charset="2"/>
              </a:rPr>
              <a:t> Stérilisation et remplissage de seringues, conditionnement (étiquetage et emballage)</a:t>
            </a:r>
          </a:p>
        </p:txBody>
      </p:sp>
      <p:sp>
        <p:nvSpPr>
          <p:cNvPr id="16" name="Rectangle 15"/>
          <p:cNvSpPr/>
          <p:nvPr/>
        </p:nvSpPr>
        <p:spPr>
          <a:xfrm>
            <a:off x="9264352" y="3789040"/>
            <a:ext cx="2736304" cy="1301895"/>
          </a:xfrm>
          <a:prstGeom prst="rect">
            <a:avLst/>
          </a:prstGeom>
        </p:spPr>
        <p:txBody>
          <a:bodyPr wrap="square">
            <a:spAutoFit/>
          </a:bodyPr>
          <a:lstStyle/>
          <a:p>
            <a:pPr>
              <a:lnSpc>
                <a:spcPct val="115000"/>
              </a:lnSpc>
              <a:spcBef>
                <a:spcPts val="300"/>
              </a:spcBef>
              <a:spcAft>
                <a:spcPts val="300"/>
              </a:spcAft>
            </a:pPr>
            <a:r>
              <a:rPr lang="fr-FR" sz="1600" dirty="0">
                <a:latin typeface="Calibri" panose="020F0502020204030204" pitchFamily="34" charset="0"/>
                <a:ea typeface="Calibri"/>
                <a:cs typeface="Times New Roman"/>
              </a:rPr>
              <a:t>Systèmes de production des vaccins à grande échelle</a:t>
            </a:r>
          </a:p>
          <a:p>
            <a:pPr>
              <a:lnSpc>
                <a:spcPct val="115000"/>
              </a:lnSpc>
              <a:spcBef>
                <a:spcPts val="300"/>
              </a:spcBef>
              <a:spcAft>
                <a:spcPts val="300"/>
              </a:spcAft>
            </a:pPr>
            <a:r>
              <a:rPr lang="fr-FR" sz="1600" dirty="0">
                <a:latin typeface="Calibri" panose="020F0502020204030204" pitchFamily="34" charset="0"/>
                <a:ea typeface="Calibri"/>
                <a:cs typeface="Times New Roman"/>
                <a:sym typeface="Wingdings" pitchFamily="2" charset="2"/>
              </a:rPr>
              <a:t>Responsable production, DSI, fournisseurs de matériels</a:t>
            </a:r>
            <a:endParaRPr lang="fr-FR" sz="1600" dirty="0">
              <a:latin typeface="Calibri" panose="020F0502020204030204" pitchFamily="34" charset="0"/>
              <a:ea typeface="Calibri"/>
              <a:cs typeface="Times New Roman"/>
            </a:endParaRPr>
          </a:p>
        </p:txBody>
      </p:sp>
      <p:sp>
        <p:nvSpPr>
          <p:cNvPr id="17" name="Rectangle 16"/>
          <p:cNvSpPr/>
          <p:nvPr/>
        </p:nvSpPr>
        <p:spPr>
          <a:xfrm>
            <a:off x="9264352" y="5201905"/>
            <a:ext cx="2736304" cy="718915"/>
          </a:xfrm>
          <a:prstGeom prst="rect">
            <a:avLst/>
          </a:prstGeom>
        </p:spPr>
        <p:txBody>
          <a:bodyPr wrap="square">
            <a:spAutoFit/>
          </a:bodyPr>
          <a:lstStyle/>
          <a:p>
            <a:pPr>
              <a:lnSpc>
                <a:spcPct val="115000"/>
              </a:lnSpc>
              <a:spcBef>
                <a:spcPts val="300"/>
              </a:spcBef>
              <a:spcAft>
                <a:spcPts val="300"/>
              </a:spcAft>
            </a:pPr>
            <a:r>
              <a:rPr lang="fr-FR" sz="1600" dirty="0">
                <a:latin typeface="Calibri" panose="020F0502020204030204" pitchFamily="34" charset="0"/>
                <a:ea typeface="Calibri"/>
                <a:cs typeface="Times New Roman"/>
                <a:sym typeface="Wingdings" pitchFamily="2" charset="2"/>
              </a:rPr>
              <a:t>Serveurs bureautiques</a:t>
            </a:r>
          </a:p>
          <a:p>
            <a:pPr>
              <a:lnSpc>
                <a:spcPct val="115000"/>
              </a:lnSpc>
              <a:spcBef>
                <a:spcPts val="300"/>
              </a:spcBef>
              <a:spcAft>
                <a:spcPts val="300"/>
              </a:spcAft>
            </a:pPr>
            <a:r>
              <a:rPr lang="fr-FR" sz="1600" dirty="0">
                <a:latin typeface="Calibri" panose="020F0502020204030204" pitchFamily="34" charset="0"/>
                <a:ea typeface="Calibri"/>
                <a:cs typeface="Times New Roman"/>
                <a:sym typeface="Wingdings" pitchFamily="2" charset="2"/>
              </a:rPr>
              <a:t>Responsable qualité, DSI</a:t>
            </a:r>
            <a:endParaRPr lang="fr-FR" sz="1600" dirty="0">
              <a:latin typeface="Calibri" panose="020F0502020204030204" pitchFamily="34" charset="0"/>
              <a:ea typeface="Calibri"/>
              <a:cs typeface="Times New Roman"/>
            </a:endParaRPr>
          </a:p>
        </p:txBody>
      </p:sp>
      <p:cxnSp>
        <p:nvCxnSpPr>
          <p:cNvPr id="19" name="Connecteur droit 18"/>
          <p:cNvCxnSpPr/>
          <p:nvPr/>
        </p:nvCxnSpPr>
        <p:spPr>
          <a:xfrm>
            <a:off x="9192344" y="1484784"/>
            <a:ext cx="0" cy="4968552"/>
          </a:xfrm>
          <a:prstGeom prst="line">
            <a:avLst/>
          </a:prstGeom>
        </p:spPr>
        <p:style>
          <a:lnRef idx="2">
            <a:schemeClr val="dk1"/>
          </a:lnRef>
          <a:fillRef idx="0">
            <a:schemeClr val="dk1"/>
          </a:fillRef>
          <a:effectRef idx="1">
            <a:schemeClr val="dk1"/>
          </a:effectRef>
          <a:fontRef idx="minor">
            <a:schemeClr val="tx1"/>
          </a:fontRef>
        </p:style>
      </p:cxnSp>
      <p:cxnSp>
        <p:nvCxnSpPr>
          <p:cNvPr id="22" name="Connecteur droit 21"/>
          <p:cNvCxnSpPr/>
          <p:nvPr/>
        </p:nvCxnSpPr>
        <p:spPr>
          <a:xfrm>
            <a:off x="5807968" y="2348880"/>
            <a:ext cx="6048672" cy="0"/>
          </a:xfrm>
          <a:prstGeom prst="line">
            <a:avLst/>
          </a:prstGeom>
        </p:spPr>
        <p:style>
          <a:lnRef idx="2">
            <a:schemeClr val="dk1"/>
          </a:lnRef>
          <a:fillRef idx="0">
            <a:schemeClr val="dk1"/>
          </a:fillRef>
          <a:effectRef idx="1">
            <a:schemeClr val="dk1"/>
          </a:effectRef>
          <a:fontRef idx="minor">
            <a:schemeClr val="tx1"/>
          </a:fontRef>
        </p:style>
      </p:cxnSp>
      <p:cxnSp>
        <p:nvCxnSpPr>
          <p:cNvPr id="25" name="Connecteur droit 24"/>
          <p:cNvCxnSpPr/>
          <p:nvPr/>
        </p:nvCxnSpPr>
        <p:spPr>
          <a:xfrm>
            <a:off x="5807968" y="3717032"/>
            <a:ext cx="6048672" cy="0"/>
          </a:xfrm>
          <a:prstGeom prst="line">
            <a:avLst/>
          </a:prstGeom>
        </p:spPr>
        <p:style>
          <a:lnRef idx="2">
            <a:schemeClr val="dk1"/>
          </a:lnRef>
          <a:fillRef idx="0">
            <a:schemeClr val="dk1"/>
          </a:fillRef>
          <a:effectRef idx="1">
            <a:schemeClr val="dk1"/>
          </a:effectRef>
          <a:fontRef idx="minor">
            <a:schemeClr val="tx1"/>
          </a:fontRef>
        </p:style>
      </p:cxnSp>
      <p:cxnSp>
        <p:nvCxnSpPr>
          <p:cNvPr id="26" name="Connecteur droit 25"/>
          <p:cNvCxnSpPr/>
          <p:nvPr/>
        </p:nvCxnSpPr>
        <p:spPr>
          <a:xfrm>
            <a:off x="5807968" y="5085184"/>
            <a:ext cx="6048672" cy="0"/>
          </a:xfrm>
          <a:prstGeom prst="line">
            <a:avLst/>
          </a:prstGeom>
        </p:spPr>
        <p:style>
          <a:lnRef idx="2">
            <a:schemeClr val="dk1"/>
          </a:lnRef>
          <a:fillRef idx="0">
            <a:schemeClr val="dk1"/>
          </a:fillRef>
          <a:effectRef idx="1">
            <a:schemeClr val="dk1"/>
          </a:effectRef>
          <a:fontRef idx="minor">
            <a:schemeClr val="tx1"/>
          </a:fontRef>
        </p:style>
      </p:cxnSp>
      <p:grpSp>
        <p:nvGrpSpPr>
          <p:cNvPr id="3" name="Groupe 26"/>
          <p:cNvGrpSpPr/>
          <p:nvPr/>
        </p:nvGrpSpPr>
        <p:grpSpPr>
          <a:xfrm>
            <a:off x="911424" y="5229200"/>
            <a:ext cx="4032448" cy="576064"/>
            <a:chOff x="1919536" y="5589240"/>
            <a:chExt cx="4032448" cy="576064"/>
          </a:xfrm>
        </p:grpSpPr>
        <p:sp>
          <p:nvSpPr>
            <p:cNvPr id="28" name="Espace réservé du contenu 2"/>
            <p:cNvSpPr txBox="1">
              <a:spLocks/>
            </p:cNvSpPr>
            <p:nvPr/>
          </p:nvSpPr>
          <p:spPr>
            <a:xfrm>
              <a:off x="1919536" y="5589240"/>
              <a:ext cx="4032448"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800" dirty="0">
                  <a:solidFill>
                    <a:schemeClr val="bg1"/>
                  </a:solidFill>
                  <a:latin typeface="Calibri" panose="020F0502020204030204" pitchFamily="34" charset="0"/>
                  <a:sym typeface="Wingdings" panose="05000000000000000000" pitchFamily="2" charset="2"/>
                </a:rPr>
                <a:t>Prenons l’exemple de sa mission </a:t>
              </a:r>
              <a:r>
                <a:rPr lang="fr-FR" sz="1800" b="1" dirty="0">
                  <a:solidFill>
                    <a:schemeClr val="bg1"/>
                  </a:solidFill>
                  <a:latin typeface="Calibri" panose="020F0502020204030204" pitchFamily="34" charset="0"/>
                  <a:sym typeface="Wingdings" panose="05000000000000000000" pitchFamily="2" charset="2"/>
                </a:rPr>
                <a:t>« identifier et fabriquer les vaccins »</a:t>
              </a:r>
            </a:p>
          </p:txBody>
        </p:sp>
        <p:sp>
          <p:nvSpPr>
            <p:cNvPr id="29" name="Flèche droite 28"/>
            <p:cNvSpPr/>
            <p:nvPr/>
          </p:nvSpPr>
          <p:spPr>
            <a:xfrm>
              <a:off x="1919536" y="5661248"/>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grpSp>
        <p:nvGrpSpPr>
          <p:cNvPr id="30" name="Groupe 29"/>
          <p:cNvGrpSpPr/>
          <p:nvPr/>
        </p:nvGrpSpPr>
        <p:grpSpPr>
          <a:xfrm>
            <a:off x="11759952" y="0"/>
            <a:ext cx="432048" cy="435546"/>
            <a:chOff x="8497713" y="116633"/>
            <a:chExt cx="432048" cy="435546"/>
          </a:xfrm>
        </p:grpSpPr>
        <p:pic>
          <p:nvPicPr>
            <p:cNvPr id="33"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Espace réservé du pied de page 36"/>
          <p:cNvSpPr>
            <a:spLocks noGrp="1"/>
          </p:cNvSpPr>
          <p:nvPr>
            <p:ph type="ftr" sz="quarter" idx="11"/>
          </p:nvPr>
        </p:nvSpPr>
        <p:spPr/>
        <p:txBody>
          <a:bodyPr/>
          <a:lstStyle/>
          <a:p>
            <a:r>
              <a:rPr lang="fr-FR"/>
              <a:t>Formation EBIOS Risk Manager – Version du 08/04/2020</a:t>
            </a:r>
            <a:endParaRPr lang="fr-FR" dirty="0"/>
          </a:p>
        </p:txBody>
      </p:sp>
      <p:sp>
        <p:nvSpPr>
          <p:cNvPr id="38" name="Espace réservé du numéro de diapositive 37"/>
          <p:cNvSpPr>
            <a:spLocks noGrp="1"/>
          </p:cNvSpPr>
          <p:nvPr>
            <p:ph type="sldNum" sz="quarter" idx="10"/>
          </p:nvPr>
        </p:nvSpPr>
        <p:spPr/>
        <p:txBody>
          <a:bodyPr/>
          <a:lstStyle/>
          <a:p>
            <a:fld id="{38A82121-814A-4DE6-903B-1CF589281CB8}" type="slidenum">
              <a:rPr lang="fr-FR" smtClean="0"/>
              <a:pPr/>
              <a:t>28</a:t>
            </a:fld>
            <a:endParaRPr lang="fr-FR"/>
          </a:p>
        </p:txBody>
      </p:sp>
    </p:spTree>
    <p:extLst>
      <p:ext uri="{BB962C8B-B14F-4D97-AF65-F5344CB8AC3E}">
        <p14:creationId xmlns:p14="http://schemas.microsoft.com/office/powerpoint/2010/main" val="98107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t>Comment limiter le nombre de valeurs métier </a:t>
            </a:r>
            <a:br>
              <a:rPr lang="fr-FR" dirty="0"/>
            </a:br>
            <a:r>
              <a:rPr lang="fr-FR" dirty="0"/>
              <a:t>et de biens supports ?</a:t>
            </a:r>
          </a:p>
        </p:txBody>
      </p:sp>
      <p:sp>
        <p:nvSpPr>
          <p:cNvPr id="6" name="Espace réservé du contenu 2"/>
          <p:cNvSpPr txBox="1">
            <a:spLocks/>
          </p:cNvSpPr>
          <p:nvPr/>
        </p:nvSpPr>
        <p:spPr>
          <a:xfrm>
            <a:off x="1981200" y="2123051"/>
            <a:ext cx="8075240" cy="576064"/>
          </a:xfrm>
          <a:prstGeom prst="rect">
            <a:avLst/>
          </a:prstGeom>
          <a:solidFill>
            <a:schemeClr val="accent1">
              <a:lumMod val="60000"/>
              <a:lumOff val="40000"/>
            </a:schemeClr>
          </a:solidFill>
        </p:spPr>
        <p:txBody>
          <a:bodyPr vert="horz" lIns="72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a:buNone/>
            </a:pPr>
            <a:r>
              <a:rPr lang="fr-FR" sz="1400" b="1" dirty="0">
                <a:solidFill>
                  <a:schemeClr val="bg1"/>
                </a:solidFill>
                <a:latin typeface="Calibri" panose="020F0502020204030204" pitchFamily="34" charset="0"/>
                <a:sym typeface="Wingdings" panose="05000000000000000000" pitchFamily="2" charset="2"/>
              </a:rPr>
              <a:t>Il ne s’agit pas dans cette étape de lister l’intégralité des valeurs métier et biens supports de l’organisation</a:t>
            </a:r>
          </a:p>
        </p:txBody>
      </p:sp>
      <p:sp>
        <p:nvSpPr>
          <p:cNvPr id="8" name="Espace réservé du contenu 2"/>
          <p:cNvSpPr txBox="1">
            <a:spLocks/>
          </p:cNvSpPr>
          <p:nvPr/>
        </p:nvSpPr>
        <p:spPr>
          <a:xfrm>
            <a:off x="1981200" y="2727108"/>
            <a:ext cx="8075240" cy="269844"/>
          </a:xfrm>
          <a:prstGeom prst="rect">
            <a:avLst/>
          </a:prstGeom>
          <a:noFill/>
        </p:spPr>
        <p:txBody>
          <a:bodyPr vert="horz" lIns="72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a:buNone/>
            </a:pPr>
            <a:r>
              <a:rPr lang="fr-FR" sz="1200" dirty="0">
                <a:latin typeface="Calibri" panose="020F0502020204030204" pitchFamily="34" charset="0"/>
                <a:sym typeface="Wingdings" panose="05000000000000000000" pitchFamily="2" charset="2"/>
              </a:rPr>
              <a:t>Nous ne sommes </a:t>
            </a:r>
            <a:r>
              <a:rPr lang="fr-FR" sz="1200" b="1" dirty="0">
                <a:latin typeface="Calibri" panose="020F0502020204030204" pitchFamily="34" charset="0"/>
                <a:sym typeface="Wingdings" panose="05000000000000000000" pitchFamily="2" charset="2"/>
              </a:rPr>
              <a:t>pas</a:t>
            </a:r>
            <a:r>
              <a:rPr lang="fr-FR" sz="1200" dirty="0">
                <a:latin typeface="Calibri" panose="020F0502020204030204" pitchFamily="34" charset="0"/>
                <a:sym typeface="Wingdings" panose="05000000000000000000" pitchFamily="2" charset="2"/>
              </a:rPr>
              <a:t> dans une démarche de cartographie du système d’information</a:t>
            </a:r>
          </a:p>
        </p:txBody>
      </p:sp>
      <p:sp>
        <p:nvSpPr>
          <p:cNvPr id="9" name="Rectangle 8"/>
          <p:cNvSpPr/>
          <p:nvPr/>
        </p:nvSpPr>
        <p:spPr>
          <a:xfrm>
            <a:off x="1981200" y="3795734"/>
            <a:ext cx="2471340" cy="1433466"/>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b="1" dirty="0">
                <a:solidFill>
                  <a:schemeClr val="tx2"/>
                </a:solidFill>
                <a:latin typeface="Calibri" panose="020F0502020204030204" pitchFamily="34" charset="0"/>
              </a:rPr>
              <a:t>Ne conserver que les valeurs métiers  identifiées comme les plus pertinentes ou sensibles </a:t>
            </a:r>
          </a:p>
          <a:p>
            <a:pPr algn="ctr"/>
            <a:r>
              <a:rPr lang="fr-FR" sz="1100" dirty="0">
                <a:solidFill>
                  <a:schemeClr val="tx2"/>
                </a:solidFill>
                <a:latin typeface="Calibri" panose="020F0502020204030204" pitchFamily="34" charset="0"/>
              </a:rPr>
              <a:t>(les classer par exemple selon leurs besoins de sécurité)</a:t>
            </a:r>
          </a:p>
        </p:txBody>
      </p:sp>
      <p:sp>
        <p:nvSpPr>
          <p:cNvPr id="10" name="Rectangle 9"/>
          <p:cNvSpPr/>
          <p:nvPr/>
        </p:nvSpPr>
        <p:spPr>
          <a:xfrm>
            <a:off x="7585100" y="3795734"/>
            <a:ext cx="2471340" cy="1433466"/>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b="1" dirty="0">
                <a:solidFill>
                  <a:schemeClr val="tx2"/>
                </a:solidFill>
                <a:latin typeface="Calibri" panose="020F0502020204030204" pitchFamily="34" charset="0"/>
              </a:rPr>
              <a:t>5 à 10 valeurs métiers constituent généralement une base suffisante</a:t>
            </a:r>
          </a:p>
        </p:txBody>
      </p:sp>
      <p:sp>
        <p:nvSpPr>
          <p:cNvPr id="11" name="Rectangle 10"/>
          <p:cNvSpPr/>
          <p:nvPr/>
        </p:nvSpPr>
        <p:spPr>
          <a:xfrm>
            <a:off x="4783150" y="3795734"/>
            <a:ext cx="2471340" cy="1433466"/>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b="1" dirty="0">
                <a:solidFill>
                  <a:schemeClr val="tx2"/>
                </a:solidFill>
                <a:latin typeface="Calibri" panose="020F0502020204030204" pitchFamily="34" charset="0"/>
              </a:rPr>
              <a:t>Considérer des ensembles d’informations plutôt que des informations isolées</a:t>
            </a:r>
          </a:p>
        </p:txBody>
      </p:sp>
      <p:sp>
        <p:nvSpPr>
          <p:cNvPr id="12" name="Flèche vers le haut 11"/>
          <p:cNvSpPr/>
          <p:nvPr/>
        </p:nvSpPr>
        <p:spPr>
          <a:xfrm rot="10800000">
            <a:off x="5870469" y="3328037"/>
            <a:ext cx="433033" cy="323681"/>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13" name="Flèche vers le haut 12"/>
          <p:cNvSpPr/>
          <p:nvPr/>
        </p:nvSpPr>
        <p:spPr>
          <a:xfrm rot="10800000">
            <a:off x="8604254" y="3328038"/>
            <a:ext cx="433033" cy="323681"/>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14" name="Flèche vers le haut 13"/>
          <p:cNvSpPr/>
          <p:nvPr/>
        </p:nvSpPr>
        <p:spPr>
          <a:xfrm rot="10800000">
            <a:off x="3000354" y="3328037"/>
            <a:ext cx="433033" cy="323681"/>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17" name="Espace réservé du contenu 2"/>
          <p:cNvSpPr txBox="1">
            <a:spLocks/>
          </p:cNvSpPr>
          <p:nvPr/>
        </p:nvSpPr>
        <p:spPr>
          <a:xfrm>
            <a:off x="1967610" y="5517232"/>
            <a:ext cx="8075240" cy="269844"/>
          </a:xfrm>
          <a:prstGeom prst="rect">
            <a:avLst/>
          </a:prstGeom>
          <a:noFill/>
        </p:spPr>
        <p:txBody>
          <a:bodyPr vert="horz" lIns="72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a:buNone/>
            </a:pPr>
            <a:r>
              <a:rPr lang="fr-FR" sz="1200" dirty="0">
                <a:latin typeface="Calibri" panose="020F0502020204030204" pitchFamily="34" charset="0"/>
                <a:sym typeface="Wingdings" panose="05000000000000000000" pitchFamily="2" charset="2"/>
              </a:rPr>
              <a:t>Les valeurs métier qui n’auront pas été retenues pourront hériter des mesures prises pour protéger les autres valeurs métier </a:t>
            </a:r>
          </a:p>
        </p:txBody>
      </p:sp>
      <p:sp>
        <p:nvSpPr>
          <p:cNvPr id="16" name="Losange 15"/>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15" name="Espace réservé du pied de page 14"/>
          <p:cNvSpPr>
            <a:spLocks noGrp="1"/>
          </p:cNvSpPr>
          <p:nvPr>
            <p:ph type="ftr" sz="quarter" idx="11"/>
          </p:nvPr>
        </p:nvSpPr>
        <p:spPr/>
        <p:txBody>
          <a:bodyPr/>
          <a:lstStyle/>
          <a:p>
            <a:r>
              <a:rPr lang="fr-FR"/>
              <a:t>Formation EBIOS Risk Manager – Version du 08/04/2020</a:t>
            </a:r>
            <a:endParaRPr lang="fr-FR" dirty="0"/>
          </a:p>
        </p:txBody>
      </p:sp>
      <p:sp>
        <p:nvSpPr>
          <p:cNvPr id="18" name="Espace réservé du numéro de diapositive 17"/>
          <p:cNvSpPr>
            <a:spLocks noGrp="1"/>
          </p:cNvSpPr>
          <p:nvPr>
            <p:ph type="sldNum" sz="quarter" idx="10"/>
          </p:nvPr>
        </p:nvSpPr>
        <p:spPr/>
        <p:txBody>
          <a:bodyPr/>
          <a:lstStyle/>
          <a:p>
            <a:fld id="{38A82121-814A-4DE6-903B-1CF589281CB8}" type="slidenum">
              <a:rPr lang="fr-FR" smtClean="0"/>
              <a:pPr/>
              <a:t>29</a:t>
            </a:fld>
            <a:endParaRPr lang="fr-FR"/>
          </a:p>
        </p:txBody>
      </p:sp>
    </p:spTree>
    <p:extLst>
      <p:ext uri="{BB962C8B-B14F-4D97-AF65-F5344CB8AC3E}">
        <p14:creationId xmlns:p14="http://schemas.microsoft.com/office/powerpoint/2010/main" val="104161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droite 14"/>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5" name="Espace réservé du contenu 2"/>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EBIOS </a:t>
            </a:r>
            <a:r>
              <a:rPr lang="fr-FR" sz="2000" i="1" dirty="0">
                <a:solidFill>
                  <a:schemeClr val="tx2"/>
                </a:solidFill>
                <a:latin typeface="Calibri" panose="020F0502020204030204" pitchFamily="34" charset="0"/>
              </a:rPr>
              <a:t>Risk Manager </a:t>
            </a:r>
            <a:r>
              <a:rPr lang="fr-FR" sz="2000" dirty="0">
                <a:solidFill>
                  <a:schemeClr val="tx2"/>
                </a:solidFill>
                <a:latin typeface="Calibri" panose="020F0502020204030204" pitchFamily="34" charset="0"/>
              </a:rPr>
              <a:t>: les bases</a:t>
            </a:r>
          </a:p>
        </p:txBody>
      </p:sp>
      <p:sp>
        <p:nvSpPr>
          <p:cNvPr id="6" name="Losange 5"/>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7" name="Espace réservé du contenu 2"/>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2 : sources de risque</a:t>
            </a:r>
          </a:p>
        </p:txBody>
      </p:sp>
      <p:sp>
        <p:nvSpPr>
          <p:cNvPr id="8" name="Losange 7"/>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9" name="Espace réservé du contenu 2"/>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3 : scénarios stratégiques</a:t>
            </a:r>
          </a:p>
        </p:txBody>
      </p:sp>
      <p:sp>
        <p:nvSpPr>
          <p:cNvPr id="10" name="Losange 9"/>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1" name="Espace réservé du contenu 2"/>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Étude de cas</a:t>
            </a:r>
          </a:p>
        </p:txBody>
      </p:sp>
      <p:sp>
        <p:nvSpPr>
          <p:cNvPr id="12" name="Losange 11"/>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3" name="Espace réservé du contenu 2"/>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4 : scénarios opérationnels</a:t>
            </a:r>
          </a:p>
        </p:txBody>
      </p:sp>
      <p:sp>
        <p:nvSpPr>
          <p:cNvPr id="14" name="Losange 13"/>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6" name="Espace réservé du contenu 2"/>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1 : cadrage et socle de sécurité</a:t>
            </a:r>
          </a:p>
        </p:txBody>
      </p:sp>
      <p:sp>
        <p:nvSpPr>
          <p:cNvPr id="17" name="Losange 16"/>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8" name="Espace réservé du contenu 2"/>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tx2"/>
                </a:solidFill>
                <a:latin typeface="Calibri" panose="020F0502020204030204" pitchFamily="34" charset="0"/>
              </a:rPr>
              <a:t>Atelier 5 : traitement du risque</a:t>
            </a:r>
          </a:p>
        </p:txBody>
      </p:sp>
      <p:sp>
        <p:nvSpPr>
          <p:cNvPr id="19" name="Losange 18"/>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21" name="Titre 1"/>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br>
              <a:rPr lang="fr-FR" dirty="0">
                <a:ea typeface="Malgun Gothic" panose="020B0503020000020004" pitchFamily="34" charset="-127"/>
              </a:rPr>
            </a:br>
            <a:r>
              <a:rPr lang="fr-FR" b="0" dirty="0">
                <a:ea typeface="Malgun Gothic" panose="020B0503020000020004" pitchFamily="34" charset="-127"/>
              </a:rPr>
              <a:t>Une journée pas-à-pas sur les étapes clés de la méthode</a:t>
            </a:r>
            <a:br>
              <a:rPr lang="fr-FR" b="0" dirty="0">
                <a:ea typeface="Malgun Gothic" panose="020B0503020000020004" pitchFamily="34" charset="-127"/>
              </a:rPr>
            </a:br>
            <a:r>
              <a:rPr lang="fr-FR" b="0" dirty="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22" name="Espace réservé du pied de page 21"/>
          <p:cNvSpPr>
            <a:spLocks noGrp="1"/>
          </p:cNvSpPr>
          <p:nvPr>
            <p:ph type="ftr" sz="quarter" idx="11"/>
          </p:nvPr>
        </p:nvSpPr>
        <p:spPr/>
        <p:txBody>
          <a:bodyPr/>
          <a:lstStyle/>
          <a:p>
            <a:r>
              <a:rPr lang="fr-FR"/>
              <a:t>Formation EBIOS Risk Manager – Version du 08/04/2020</a:t>
            </a:r>
            <a:endParaRPr lang="fr-FR" dirty="0"/>
          </a:p>
        </p:txBody>
      </p:sp>
      <p:sp>
        <p:nvSpPr>
          <p:cNvPr id="23" name="Espace réservé du numéro de diapositive 22"/>
          <p:cNvSpPr>
            <a:spLocks noGrp="1"/>
          </p:cNvSpPr>
          <p:nvPr>
            <p:ph type="sldNum" sz="quarter" idx="10"/>
          </p:nvPr>
        </p:nvSpPr>
        <p:spPr/>
        <p:txBody>
          <a:bodyPr/>
          <a:lstStyle/>
          <a:p>
            <a:fld id="{38A82121-814A-4DE6-903B-1CF589281CB8}" type="slidenum">
              <a:rPr lang="fr-FR" smtClean="0"/>
              <a:pPr/>
              <a:t>3</a:t>
            </a:fld>
            <a:endParaRPr lang="fr-FR"/>
          </a:p>
        </p:txBody>
      </p:sp>
    </p:spTree>
    <p:extLst>
      <p:ext uri="{BB962C8B-B14F-4D97-AF65-F5344CB8AC3E}">
        <p14:creationId xmlns:p14="http://schemas.microsoft.com/office/powerpoint/2010/main" val="2081492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Identifier les événements redoutés</a:t>
            </a:r>
          </a:p>
        </p:txBody>
      </p:sp>
      <p:sp>
        <p:nvSpPr>
          <p:cNvPr id="16" name="Losange 15"/>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pSp>
        <p:nvGrpSpPr>
          <p:cNvPr id="5" name="Groupe 4"/>
          <p:cNvGrpSpPr/>
          <p:nvPr/>
        </p:nvGrpSpPr>
        <p:grpSpPr>
          <a:xfrm>
            <a:off x="1756064" y="1913259"/>
            <a:ext cx="8804432" cy="4324053"/>
            <a:chOff x="251520" y="1841251"/>
            <a:chExt cx="8804432" cy="4324053"/>
          </a:xfrm>
        </p:grpSpPr>
        <p:grpSp>
          <p:nvGrpSpPr>
            <p:cNvPr id="3" name="Groupe 2"/>
            <p:cNvGrpSpPr/>
            <p:nvPr/>
          </p:nvGrpSpPr>
          <p:grpSpPr>
            <a:xfrm>
              <a:off x="251520" y="1841251"/>
              <a:ext cx="8280920" cy="4324053"/>
              <a:chOff x="107504" y="1625227"/>
              <a:chExt cx="8280920" cy="4324053"/>
            </a:xfrm>
          </p:grpSpPr>
          <p:pic>
            <p:nvPicPr>
              <p:cNvPr id="1027" name="Picture 3" descr="\\intranet.fr\sgdsn\utilisateurs\mesdocuments\duclos-j\My Pictures\icons\t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1224" y="1625227"/>
                <a:ext cx="3621460" cy="36214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6"/>
              <p:cNvCxnSpPr/>
              <p:nvPr/>
            </p:nvCxnSpPr>
            <p:spPr>
              <a:xfrm>
                <a:off x="251520" y="5268451"/>
                <a:ext cx="8136904"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contenu 2"/>
              <p:cNvSpPr txBox="1">
                <a:spLocks/>
              </p:cNvSpPr>
              <p:nvPr/>
            </p:nvSpPr>
            <p:spPr>
              <a:xfrm>
                <a:off x="395536" y="5373216"/>
                <a:ext cx="7992888" cy="576064"/>
              </a:xfrm>
              <a:prstGeom prst="rect">
                <a:avLst/>
              </a:prstGeom>
              <a:noFill/>
            </p:spPr>
            <p:txBody>
              <a:bodyPr vert="horz" lIns="108000" tIns="45720" rIns="108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a:buNone/>
                </a:pPr>
                <a:r>
                  <a:rPr lang="fr-FR" sz="1800" b="1" dirty="0">
                    <a:solidFill>
                      <a:srgbClr val="C00000"/>
                    </a:solidFill>
                    <a:latin typeface="Calibri" panose="020F0502020204030204" pitchFamily="34" charset="0"/>
                    <a:sym typeface="Wingdings" panose="05000000000000000000" pitchFamily="2" charset="2"/>
                  </a:rPr>
                  <a:t>Événement redouté : la voiture percute un arbre (la rendant ainsi inutilisable)</a:t>
                </a:r>
              </a:p>
            </p:txBody>
          </p:sp>
          <p:pic>
            <p:nvPicPr>
              <p:cNvPr id="1026" name="Picture 2" descr="\\intranet.fr\sgdsn\utilisateurs\mesdocuments\duclos-j\My Pictures\icons\c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0637" y="3386485"/>
                <a:ext cx="2490787" cy="24907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ranet.fr\sgdsn\utilisateurs\mesdocuments\duclos-j\My Pictures\icons\explos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2697" y="4042054"/>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107504" y="2924944"/>
                <a:ext cx="3475840" cy="864096"/>
              </a:xfrm>
              <a:prstGeom prst="rect">
                <a:avLst/>
              </a:prstGeom>
              <a:noFill/>
            </p:spPr>
            <p:txBody>
              <a:bodyPr vert="horz" lIns="108000" tIns="45720" rIns="108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a:buNone/>
                </a:pPr>
                <a:r>
                  <a:rPr lang="fr-FR" sz="1600" b="1" dirty="0">
                    <a:solidFill>
                      <a:schemeClr val="tx2"/>
                    </a:solidFill>
                    <a:latin typeface="Calibri" panose="020F0502020204030204" pitchFamily="34" charset="0"/>
                    <a:sym typeface="Wingdings" panose="05000000000000000000" pitchFamily="2" charset="2"/>
                  </a:rPr>
                  <a:t>Objet de l’étude : la voiture</a:t>
                </a:r>
              </a:p>
              <a:p>
                <a:pPr marL="0" lvl="1" indent="0" algn="ctr">
                  <a:buNone/>
                </a:pPr>
                <a:r>
                  <a:rPr lang="fr-FR" sz="1600" b="1" dirty="0">
                    <a:solidFill>
                      <a:schemeClr val="tx2"/>
                    </a:solidFill>
                    <a:latin typeface="Calibri" panose="020F0502020204030204" pitchFamily="34" charset="0"/>
                    <a:sym typeface="Wingdings" panose="05000000000000000000" pitchFamily="2" charset="2"/>
                  </a:rPr>
                  <a:t>Mission : arriver à destination</a:t>
                </a:r>
              </a:p>
              <a:p>
                <a:pPr marL="0" lvl="1" indent="0" algn="ctr">
                  <a:buNone/>
                </a:pPr>
                <a:r>
                  <a:rPr lang="fr-FR" sz="1600" b="1" dirty="0">
                    <a:solidFill>
                      <a:schemeClr val="tx2"/>
                    </a:solidFill>
                    <a:latin typeface="Calibri" panose="020F0502020204030204" pitchFamily="34" charset="0"/>
                    <a:sym typeface="Wingdings" panose="05000000000000000000" pitchFamily="2" charset="2"/>
                  </a:rPr>
                  <a:t>Valeur métier : se déplacer (processus)</a:t>
                </a:r>
              </a:p>
            </p:txBody>
          </p:sp>
          <p:sp>
            <p:nvSpPr>
              <p:cNvPr id="15" name="Flèche droite 14"/>
              <p:cNvSpPr/>
              <p:nvPr/>
            </p:nvSpPr>
            <p:spPr>
              <a:xfrm rot="2238391">
                <a:off x="2519538" y="3798383"/>
                <a:ext cx="432048" cy="484632"/>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Espace réservé du contenu 2"/>
            <p:cNvSpPr txBox="1">
              <a:spLocks/>
            </p:cNvSpPr>
            <p:nvPr/>
          </p:nvSpPr>
          <p:spPr>
            <a:xfrm>
              <a:off x="6166900" y="2421627"/>
              <a:ext cx="2889052" cy="2015485"/>
            </a:xfrm>
            <a:prstGeom prst="rect">
              <a:avLst/>
            </a:prstGeom>
            <a:solidFill>
              <a:schemeClr val="bg1">
                <a:alpha val="88000"/>
              </a:schemeClr>
            </a:solidFill>
          </p:spPr>
          <p:txBody>
            <a:bodyPr vert="horz" lIns="108000" tIns="45720" rIns="108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1"/>
              <a:r>
                <a:rPr lang="fr-FR" sz="1400" b="1" dirty="0">
                  <a:solidFill>
                    <a:schemeClr val="tx2"/>
                  </a:solidFill>
                  <a:latin typeface="Calibri" panose="020F0502020204030204" pitchFamily="34" charset="0"/>
                  <a:sym typeface="Wingdings" panose="05000000000000000000" pitchFamily="2" charset="2"/>
                </a:rPr>
                <a:t>Impacts sur la réalisation de la mission</a:t>
              </a:r>
            </a:p>
            <a:p>
              <a:pPr marL="285750" lvl="1"/>
              <a:r>
                <a:rPr lang="fr-FR" sz="1400" b="1" dirty="0">
                  <a:solidFill>
                    <a:schemeClr val="tx2"/>
                  </a:solidFill>
                  <a:latin typeface="Calibri" panose="020F0502020204030204" pitchFamily="34" charset="0"/>
                  <a:sym typeface="Wingdings" panose="05000000000000000000" pitchFamily="2" charset="2"/>
                </a:rPr>
                <a:t>Impacts matériels</a:t>
              </a:r>
            </a:p>
            <a:p>
              <a:pPr marL="285750" lvl="1"/>
              <a:r>
                <a:rPr lang="fr-FR" sz="1400" b="1" dirty="0">
                  <a:solidFill>
                    <a:schemeClr val="tx2"/>
                  </a:solidFill>
                  <a:latin typeface="Calibri" panose="020F0502020204030204" pitchFamily="34" charset="0"/>
                  <a:sym typeface="Wingdings" panose="05000000000000000000" pitchFamily="2" charset="2"/>
                </a:rPr>
                <a:t>Impacts sur la sécurité des personnes</a:t>
              </a:r>
            </a:p>
            <a:p>
              <a:pPr marL="285750" lvl="1"/>
              <a:r>
                <a:rPr lang="fr-FR" sz="1400" b="1" dirty="0">
                  <a:solidFill>
                    <a:schemeClr val="tx2"/>
                  </a:solidFill>
                  <a:latin typeface="Calibri" panose="020F0502020204030204" pitchFamily="34" charset="0"/>
                  <a:sym typeface="Wingdings" panose="05000000000000000000" pitchFamily="2" charset="2"/>
                </a:rPr>
                <a:t>Impacts sur l’environnement</a:t>
              </a:r>
            </a:p>
            <a:p>
              <a:pPr marL="285750" lvl="1"/>
              <a:r>
                <a:rPr lang="fr-FR" sz="1400" b="1" dirty="0">
                  <a:solidFill>
                    <a:schemeClr val="tx2"/>
                  </a:solidFill>
                  <a:latin typeface="Calibri" panose="020F0502020204030204" pitchFamily="34" charset="0"/>
                  <a:sym typeface="Wingdings" panose="05000000000000000000" pitchFamily="2" charset="2"/>
                </a:rPr>
                <a:t>Impacts financiers</a:t>
              </a:r>
            </a:p>
          </p:txBody>
        </p:sp>
      </p:grpSp>
      <p:sp>
        <p:nvSpPr>
          <p:cNvPr id="18" name="Flèche droite 17"/>
          <p:cNvSpPr/>
          <p:nvPr/>
        </p:nvSpPr>
        <p:spPr>
          <a:xfrm rot="9423410">
            <a:off x="7170758" y="4535511"/>
            <a:ext cx="432048" cy="484632"/>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pied de page 18"/>
          <p:cNvSpPr>
            <a:spLocks noGrp="1"/>
          </p:cNvSpPr>
          <p:nvPr>
            <p:ph type="ftr" sz="quarter" idx="11"/>
          </p:nvPr>
        </p:nvSpPr>
        <p:spPr/>
        <p:txBody>
          <a:bodyPr/>
          <a:lstStyle/>
          <a:p>
            <a:r>
              <a:rPr lang="fr-FR"/>
              <a:t>Formation EBIOS Risk Manager – Version du 08/04/2020</a:t>
            </a:r>
            <a:endParaRPr lang="fr-FR" dirty="0"/>
          </a:p>
        </p:txBody>
      </p:sp>
      <p:sp>
        <p:nvSpPr>
          <p:cNvPr id="20" name="Espace réservé du numéro de diapositive 19"/>
          <p:cNvSpPr>
            <a:spLocks noGrp="1"/>
          </p:cNvSpPr>
          <p:nvPr>
            <p:ph type="sldNum" sz="quarter" idx="10"/>
          </p:nvPr>
        </p:nvSpPr>
        <p:spPr/>
        <p:txBody>
          <a:bodyPr/>
          <a:lstStyle/>
          <a:p>
            <a:fld id="{38A82121-814A-4DE6-903B-1CF589281CB8}" type="slidenum">
              <a:rPr lang="fr-FR" smtClean="0"/>
              <a:pPr/>
              <a:t>30</a:t>
            </a:fld>
            <a:endParaRPr lang="fr-FR"/>
          </a:p>
        </p:txBody>
      </p:sp>
      <p:grpSp>
        <p:nvGrpSpPr>
          <p:cNvPr id="21" name="Groupe 26">
            <a:extLst>
              <a:ext uri="{FF2B5EF4-FFF2-40B4-BE49-F238E27FC236}">
                <a16:creationId xmlns:a16="http://schemas.microsoft.com/office/drawing/2014/main" id="{92EF8850-351D-4DF3-9550-D1D073EE2A65}"/>
              </a:ext>
            </a:extLst>
          </p:cNvPr>
          <p:cNvGrpSpPr/>
          <p:nvPr/>
        </p:nvGrpSpPr>
        <p:grpSpPr>
          <a:xfrm>
            <a:off x="742790" y="1808495"/>
            <a:ext cx="4221666" cy="576064"/>
            <a:chOff x="1919536" y="5589240"/>
            <a:chExt cx="4221666" cy="576064"/>
          </a:xfrm>
        </p:grpSpPr>
        <p:sp>
          <p:nvSpPr>
            <p:cNvPr id="22" name="Espace réservé du contenu 2">
              <a:extLst>
                <a:ext uri="{FF2B5EF4-FFF2-40B4-BE49-F238E27FC236}">
                  <a16:creationId xmlns:a16="http://schemas.microsoft.com/office/drawing/2014/main" id="{DB9DAB2A-6654-47AE-AF07-A12F36000A6D}"/>
                </a:ext>
              </a:extLst>
            </p:cNvPr>
            <p:cNvSpPr txBox="1">
              <a:spLocks/>
            </p:cNvSpPr>
            <p:nvPr/>
          </p:nvSpPr>
          <p:spPr>
            <a:xfrm>
              <a:off x="1919536" y="5589240"/>
              <a:ext cx="4221666"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800" b="1" dirty="0">
                  <a:solidFill>
                    <a:schemeClr val="bg1"/>
                  </a:solidFill>
                  <a:latin typeface="Calibri" panose="020F0502020204030204" pitchFamily="34" charset="0"/>
                  <a:sym typeface="Wingdings" panose="05000000000000000000" pitchFamily="2" charset="2"/>
                </a:rPr>
                <a:t>Un événement redouté associe une valeur métier et un critère de sécurité</a:t>
              </a:r>
            </a:p>
          </p:txBody>
        </p:sp>
        <p:sp>
          <p:nvSpPr>
            <p:cNvPr id="23" name="Flèche droite 28">
              <a:extLst>
                <a:ext uri="{FF2B5EF4-FFF2-40B4-BE49-F238E27FC236}">
                  <a16:creationId xmlns:a16="http://schemas.microsoft.com/office/drawing/2014/main" id="{B32B7699-DCC6-42ED-80A9-CBBC913B4C51}"/>
                </a:ext>
              </a:extLst>
            </p:cNvPr>
            <p:cNvSpPr/>
            <p:nvPr/>
          </p:nvSpPr>
          <p:spPr>
            <a:xfrm>
              <a:off x="1919536" y="5661248"/>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spTree>
    <p:extLst>
      <p:ext uri="{BB962C8B-B14F-4D97-AF65-F5344CB8AC3E}">
        <p14:creationId xmlns:p14="http://schemas.microsoft.com/office/powerpoint/2010/main" val="3951077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Impacts</a:t>
            </a:r>
            <a:br>
              <a:rPr lang="fr-FR" dirty="0"/>
            </a:br>
            <a:r>
              <a:rPr lang="fr-FR" b="0" dirty="0"/>
              <a:t>Exemples (1/2)</a:t>
            </a:r>
          </a:p>
        </p:txBody>
      </p:sp>
      <p:graphicFrame>
        <p:nvGraphicFramePr>
          <p:cNvPr id="3" name="Tableau 2"/>
          <p:cNvGraphicFramePr>
            <a:graphicFrameLocks noGrp="1"/>
          </p:cNvGraphicFramePr>
          <p:nvPr>
            <p:extLst>
              <p:ext uri="{D42A27DB-BD31-4B8C-83A1-F6EECF244321}">
                <p14:modId xmlns:p14="http://schemas.microsoft.com/office/powerpoint/2010/main" val="1864377981"/>
              </p:ext>
            </p:extLst>
          </p:nvPr>
        </p:nvGraphicFramePr>
        <p:xfrm>
          <a:off x="1878891" y="1902690"/>
          <a:ext cx="8293159" cy="4095052"/>
        </p:xfrm>
        <a:graphic>
          <a:graphicData uri="http://schemas.openxmlformats.org/drawingml/2006/table">
            <a:tbl>
              <a:tblPr firstRow="1" firstCol="1" bandRow="1"/>
              <a:tblGrid>
                <a:gridCol w="3425022">
                  <a:extLst>
                    <a:ext uri="{9D8B030D-6E8A-4147-A177-3AD203B41FA5}">
                      <a16:colId xmlns:a16="http://schemas.microsoft.com/office/drawing/2014/main" val="20000"/>
                    </a:ext>
                  </a:extLst>
                </a:gridCol>
                <a:gridCol w="4868137">
                  <a:extLst>
                    <a:ext uri="{9D8B030D-6E8A-4147-A177-3AD203B41FA5}">
                      <a16:colId xmlns:a16="http://schemas.microsoft.com/office/drawing/2014/main" val="20001"/>
                    </a:ext>
                  </a:extLst>
                </a:gridCol>
              </a:tblGrid>
              <a:tr h="153489">
                <a:tc>
                  <a:txBody>
                    <a:bodyPr/>
                    <a:lstStyle/>
                    <a:p>
                      <a:pPr algn="l">
                        <a:lnSpc>
                          <a:spcPct val="115000"/>
                        </a:lnSpc>
                        <a:spcBef>
                          <a:spcPts val="200"/>
                        </a:spcBef>
                        <a:spcAft>
                          <a:spcPts val="200"/>
                        </a:spcAft>
                      </a:pPr>
                      <a:r>
                        <a:rPr lang="fr-FR" sz="1400" b="1" i="0" dirty="0">
                          <a:effectLst/>
                          <a:latin typeface="Calibri" panose="020F0502020204030204" pitchFamily="34" charset="0"/>
                          <a:ea typeface="Calibri"/>
                          <a:cs typeface="Times New Roman"/>
                        </a:rPr>
                        <a:t>Catégorie</a:t>
                      </a:r>
                      <a:r>
                        <a:rPr lang="fr-FR" sz="1400" b="1" i="0" baseline="0" dirty="0">
                          <a:effectLst/>
                          <a:latin typeface="Calibri" panose="020F0502020204030204" pitchFamily="34" charset="0"/>
                          <a:ea typeface="Calibri"/>
                          <a:cs typeface="Times New Roman"/>
                        </a:rPr>
                        <a:t> d’impact</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l">
                        <a:lnSpc>
                          <a:spcPct val="115000"/>
                        </a:lnSpc>
                        <a:spcBef>
                          <a:spcPts val="200"/>
                        </a:spcBef>
                        <a:spcAft>
                          <a:spcPts val="200"/>
                        </a:spcAft>
                      </a:pPr>
                      <a:r>
                        <a:rPr lang="fr-FR" sz="1400" b="1" i="0" dirty="0">
                          <a:effectLst/>
                          <a:latin typeface="Calibri" panose="020F0502020204030204" pitchFamily="34" charset="0"/>
                          <a:ea typeface="Calibri"/>
                          <a:cs typeface="Times New Roman"/>
                        </a:rPr>
                        <a:t>Exemples (listes non exhaustives)</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10000"/>
                  </a:ext>
                </a:extLst>
              </a:tr>
              <a:tr h="140698">
                <a:tc gridSpan="2">
                  <a:txBody>
                    <a:bodyPr/>
                    <a:lstStyle/>
                    <a:p>
                      <a:pPr algn="l">
                        <a:lnSpc>
                          <a:spcPct val="115000"/>
                        </a:lnSpc>
                        <a:spcBef>
                          <a:spcPts val="200"/>
                        </a:spcBef>
                        <a:spcAft>
                          <a:spcPts val="200"/>
                        </a:spcAft>
                      </a:pPr>
                      <a:r>
                        <a:rPr lang="fr-FR" sz="1200" b="1" i="0" dirty="0">
                          <a:effectLst/>
                          <a:latin typeface="Calibri" panose="020F0502020204030204" pitchFamily="34" charset="0"/>
                          <a:ea typeface="Calibri"/>
                          <a:cs typeface="Times New Roman"/>
                        </a:rPr>
                        <a:t>Impacts sur les missions et services de l’organisme</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1"/>
                  </a:ext>
                </a:extLst>
              </a:tr>
              <a:tr h="292188">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directes ou indirectes sur la réalisation des missions et services.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Incapacité à fournir un service, dégradation de performances opérationnelles, retards, impacts sur la production ou la distribution de biens ou de services, impossibilité de mettre en œuvre un processus clé.</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0698">
                <a:tc gridSpan="2">
                  <a:txBody>
                    <a:bodyPr/>
                    <a:lstStyle/>
                    <a:p>
                      <a:pPr algn="l">
                        <a:lnSpc>
                          <a:spcPct val="115000"/>
                        </a:lnSpc>
                        <a:spcBef>
                          <a:spcPts val="200"/>
                        </a:spcBef>
                        <a:spcAft>
                          <a:spcPts val="200"/>
                        </a:spcAft>
                      </a:pPr>
                      <a:r>
                        <a:rPr lang="fr-FR" sz="1200" b="1" i="0" dirty="0">
                          <a:effectLst/>
                          <a:latin typeface="Calibri" panose="020F0502020204030204" pitchFamily="34" charset="0"/>
                          <a:ea typeface="Calibri"/>
                          <a:cs typeface="Times New Roman"/>
                        </a:rPr>
                        <a:t>Impacts sur la gouvernance de l’organisme</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3"/>
                  </a:ext>
                </a:extLst>
              </a:tr>
              <a:tr h="459169">
                <a:tc>
                  <a:txBody>
                    <a:bodyPr/>
                    <a:lstStyle/>
                    <a:p>
                      <a:pPr algn="l">
                        <a:lnSpc>
                          <a:spcPct val="115000"/>
                        </a:lnSpc>
                        <a:spcBef>
                          <a:spcPts val="200"/>
                        </a:spcBef>
                        <a:spcAft>
                          <a:spcPts val="200"/>
                        </a:spcAft>
                      </a:pPr>
                      <a:r>
                        <a:rPr lang="fr-FR" sz="1200" i="0" u="sng" dirty="0">
                          <a:effectLst/>
                          <a:latin typeface="Calibri" panose="020F0502020204030204" pitchFamily="34" charset="0"/>
                          <a:ea typeface="Calibri"/>
                          <a:cs typeface="Times New Roman"/>
                        </a:rPr>
                        <a:t>Impacts sur la capacité de développement ou de décision</a:t>
                      </a:r>
                      <a:endParaRPr lang="fr-FR" sz="1200" i="0" dirty="0">
                        <a:effectLst/>
                        <a:latin typeface="Calibri" panose="020F05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directes ou indirectes sur la liberté de décider, de diriger, de mettre en œuvre la stratégie de développement.</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Perte de souveraineté, perte ou limitation de l'indépendance de jugement ou de décision, limitation des marges de négociation, perte de capacité d'influence, prise de contrôle de l'organisme, changement contraint de stratégie, perte de fournisseurs ou de sous-traitants clés.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9169">
                <a:tc>
                  <a:txBody>
                    <a:bodyPr/>
                    <a:lstStyle/>
                    <a:p>
                      <a:pPr algn="l">
                        <a:lnSpc>
                          <a:spcPct val="115000"/>
                        </a:lnSpc>
                        <a:spcBef>
                          <a:spcPts val="200"/>
                        </a:spcBef>
                        <a:spcAft>
                          <a:spcPts val="200"/>
                        </a:spcAft>
                      </a:pPr>
                      <a:r>
                        <a:rPr lang="fr-FR" sz="1200" i="0" u="sng" dirty="0">
                          <a:effectLst/>
                          <a:latin typeface="Calibri" panose="020F0502020204030204" pitchFamily="34" charset="0"/>
                          <a:ea typeface="Calibri"/>
                          <a:cs typeface="Times New Roman"/>
                        </a:rPr>
                        <a:t>Impacts sur le lien social interne</a:t>
                      </a:r>
                      <a:endParaRPr lang="fr-FR" sz="1200" i="0" dirty="0">
                        <a:effectLst/>
                        <a:latin typeface="Calibri" panose="020F05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directes ou indirectes sur la qualité des liens sociaux au sein de l'organisation.</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Perte de confiance des employés dans la pérennité de l’organisme, exacerbation d'un ressentiment ou de tensions entre groupes, baisse de l'engagement, affaiblissement/perte de sens des valeurs communes.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40565">
                <a:tc>
                  <a:txBody>
                    <a:bodyPr/>
                    <a:lstStyle/>
                    <a:p>
                      <a:pPr algn="l">
                        <a:lnSpc>
                          <a:spcPct val="115000"/>
                        </a:lnSpc>
                        <a:spcBef>
                          <a:spcPts val="200"/>
                        </a:spcBef>
                        <a:spcAft>
                          <a:spcPts val="200"/>
                        </a:spcAft>
                      </a:pPr>
                      <a:r>
                        <a:rPr lang="fr-FR" sz="1200" i="0" u="sng" dirty="0">
                          <a:effectLst/>
                          <a:latin typeface="Calibri" panose="020F0502020204030204" pitchFamily="34" charset="0"/>
                          <a:ea typeface="Calibri"/>
                          <a:cs typeface="Times New Roman"/>
                        </a:rPr>
                        <a:t>Impacts sur le patrimoine intellectuel ou culturel</a:t>
                      </a:r>
                      <a:endParaRPr lang="fr-FR" sz="1200" i="0" dirty="0">
                        <a:effectLst/>
                        <a:latin typeface="Calibri" panose="020F05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directes ou indirectes sur les connaissances non-explicites accumulées par l'organisme, sur le savoir-faire, sur les capacités d'innovation, sur les références culturelles communes.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Perte de mémoire de l'entreprise (anciens projets, succès ou échecs), perte de connaissances implicites (savoir-faire transmis entre générations, optimisations dans l'exécution de tâches ou de processus), captation d'idées novatrices, perte de patrimoine scientifique ou technique, perte de ressources humaines clés.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Losange 6"/>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pSp>
        <p:nvGrpSpPr>
          <p:cNvPr id="10" name="Groupe 9"/>
          <p:cNvGrpSpPr/>
          <p:nvPr/>
        </p:nvGrpSpPr>
        <p:grpSpPr>
          <a:xfrm>
            <a:off x="10650482" y="0"/>
            <a:ext cx="1541518" cy="504000"/>
            <a:chOff x="7494978" y="95114"/>
            <a:chExt cx="1541518" cy="504000"/>
          </a:xfrm>
        </p:grpSpPr>
        <p:sp>
          <p:nvSpPr>
            <p:cNvPr id="11" name="Rectangle 10"/>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n°3</a:t>
              </a:r>
            </a:p>
          </p:txBody>
        </p:sp>
        <p:pic>
          <p:nvPicPr>
            <p:cNvPr id="12"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Espace réservé du pied de page 8"/>
          <p:cNvSpPr>
            <a:spLocks noGrp="1"/>
          </p:cNvSpPr>
          <p:nvPr>
            <p:ph type="ftr" sz="quarter" idx="11"/>
          </p:nvPr>
        </p:nvSpPr>
        <p:spPr/>
        <p:txBody>
          <a:bodyPr/>
          <a:lstStyle/>
          <a:p>
            <a:r>
              <a:rPr lang="fr-FR"/>
              <a:t>Formation EBIOS Risk Manager – Version du 08/04/2020</a:t>
            </a:r>
            <a:endParaRPr lang="fr-FR" dirty="0"/>
          </a:p>
        </p:txBody>
      </p:sp>
      <p:sp>
        <p:nvSpPr>
          <p:cNvPr id="13" name="Espace réservé du numéro de diapositive 12"/>
          <p:cNvSpPr>
            <a:spLocks noGrp="1"/>
          </p:cNvSpPr>
          <p:nvPr>
            <p:ph type="sldNum" sz="quarter" idx="10"/>
          </p:nvPr>
        </p:nvSpPr>
        <p:spPr/>
        <p:txBody>
          <a:bodyPr/>
          <a:lstStyle/>
          <a:p>
            <a:fld id="{38A82121-814A-4DE6-903B-1CF589281CB8}" type="slidenum">
              <a:rPr lang="fr-FR" smtClean="0"/>
              <a:pPr/>
              <a:t>31</a:t>
            </a:fld>
            <a:endParaRPr lang="fr-FR"/>
          </a:p>
        </p:txBody>
      </p:sp>
    </p:spTree>
    <p:extLst>
      <p:ext uri="{BB962C8B-B14F-4D97-AF65-F5344CB8AC3E}">
        <p14:creationId xmlns:p14="http://schemas.microsoft.com/office/powerpoint/2010/main" val="3040435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Impacts</a:t>
            </a:r>
            <a:br>
              <a:rPr lang="fr-FR" dirty="0"/>
            </a:br>
            <a:r>
              <a:rPr lang="fr-FR" b="0" dirty="0"/>
              <a:t>Exemples (2/2)</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1537435397"/>
              </p:ext>
            </p:extLst>
          </p:nvPr>
        </p:nvGraphicFramePr>
        <p:xfrm>
          <a:off x="1878891" y="1684372"/>
          <a:ext cx="8293159" cy="4256088"/>
        </p:xfrm>
        <a:graphic>
          <a:graphicData uri="http://schemas.openxmlformats.org/drawingml/2006/table">
            <a:tbl>
              <a:tblPr firstRow="1" firstCol="1" bandRow="1"/>
              <a:tblGrid>
                <a:gridCol w="3425022">
                  <a:extLst>
                    <a:ext uri="{9D8B030D-6E8A-4147-A177-3AD203B41FA5}">
                      <a16:colId xmlns:a16="http://schemas.microsoft.com/office/drawing/2014/main" val="20000"/>
                    </a:ext>
                  </a:extLst>
                </a:gridCol>
                <a:gridCol w="4868137">
                  <a:extLst>
                    <a:ext uri="{9D8B030D-6E8A-4147-A177-3AD203B41FA5}">
                      <a16:colId xmlns:a16="http://schemas.microsoft.com/office/drawing/2014/main" val="20001"/>
                    </a:ext>
                  </a:extLst>
                </a:gridCol>
              </a:tblGrid>
              <a:tr h="153489">
                <a:tc>
                  <a:txBody>
                    <a:bodyPr/>
                    <a:lstStyle/>
                    <a:p>
                      <a:pPr algn="l">
                        <a:lnSpc>
                          <a:spcPct val="115000"/>
                        </a:lnSpc>
                        <a:spcBef>
                          <a:spcPts val="200"/>
                        </a:spcBef>
                        <a:spcAft>
                          <a:spcPts val="200"/>
                        </a:spcAft>
                      </a:pPr>
                      <a:r>
                        <a:rPr lang="fr-FR" sz="1400" b="1" i="0" dirty="0">
                          <a:effectLst/>
                          <a:latin typeface="Calibri" panose="020F0502020204030204" pitchFamily="34" charset="0"/>
                          <a:ea typeface="Calibri"/>
                          <a:cs typeface="Times New Roman"/>
                        </a:rPr>
                        <a:t>Catégorie</a:t>
                      </a:r>
                      <a:r>
                        <a:rPr lang="fr-FR" sz="1400" b="1" i="0" baseline="0" dirty="0">
                          <a:effectLst/>
                          <a:latin typeface="Calibri" panose="020F0502020204030204" pitchFamily="34" charset="0"/>
                          <a:ea typeface="Calibri"/>
                          <a:cs typeface="Times New Roman"/>
                        </a:rPr>
                        <a:t> d’impact</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l">
                        <a:lnSpc>
                          <a:spcPct val="115000"/>
                        </a:lnSpc>
                        <a:spcBef>
                          <a:spcPts val="200"/>
                        </a:spcBef>
                        <a:spcAft>
                          <a:spcPts val="200"/>
                        </a:spcAft>
                      </a:pPr>
                      <a:r>
                        <a:rPr lang="fr-FR" sz="1400" b="1" i="0" dirty="0">
                          <a:effectLst/>
                          <a:latin typeface="Calibri" panose="020F0502020204030204" pitchFamily="34" charset="0"/>
                          <a:ea typeface="Calibri"/>
                          <a:cs typeface="Times New Roman"/>
                        </a:rPr>
                        <a:t>Exemples (listes non exhaustives)</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10000"/>
                  </a:ext>
                </a:extLst>
              </a:tr>
              <a:tr h="140698">
                <a:tc gridSpan="2">
                  <a:txBody>
                    <a:bodyPr/>
                    <a:lstStyle/>
                    <a:p>
                      <a:pPr algn="l">
                        <a:lnSpc>
                          <a:spcPct val="115000"/>
                        </a:lnSpc>
                        <a:spcBef>
                          <a:spcPts val="200"/>
                        </a:spcBef>
                        <a:spcAft>
                          <a:spcPts val="200"/>
                        </a:spcAft>
                      </a:pPr>
                      <a:r>
                        <a:rPr lang="fr-FR" sz="1200" b="1" i="0" dirty="0">
                          <a:effectLst/>
                          <a:latin typeface="Calibri" panose="020F0502020204030204" pitchFamily="34" charset="0"/>
                          <a:ea typeface="Calibri"/>
                          <a:cs typeface="Times New Roman"/>
                        </a:rPr>
                        <a:t>Impacts humains, matériels ou environnementaux</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1"/>
                  </a:ext>
                </a:extLst>
              </a:tr>
              <a:tr h="140698">
                <a:tc>
                  <a:txBody>
                    <a:bodyPr/>
                    <a:lstStyle/>
                    <a:p>
                      <a:pPr algn="l">
                        <a:lnSpc>
                          <a:spcPct val="115000"/>
                        </a:lnSpc>
                        <a:spcBef>
                          <a:spcPts val="200"/>
                        </a:spcBef>
                        <a:spcAft>
                          <a:spcPts val="200"/>
                        </a:spcAft>
                      </a:pPr>
                      <a:r>
                        <a:rPr lang="fr-FR" sz="1200" i="0" u="sng" dirty="0">
                          <a:effectLst/>
                          <a:latin typeface="Calibri" panose="020F0502020204030204" pitchFamily="34" charset="0"/>
                          <a:ea typeface="Calibri"/>
                          <a:cs typeface="Times New Roman"/>
                        </a:rPr>
                        <a:t>Impacts sur la sécurité ou sur la santé des personnes</a:t>
                      </a:r>
                      <a:endParaRPr lang="fr-FR" sz="1200" i="0" dirty="0">
                        <a:effectLst/>
                        <a:latin typeface="Calibri" panose="020F05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directes ou indirectes sur l'intégrité physique de personnes.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Accident du travail, maladie professionnelle, perte de vies humaines, mise en danger, crise ou alerte sanitaire.</a:t>
                      </a:r>
                    </a:p>
                  </a:txBody>
                  <a:tcPr marL="30088" marR="30088" marT="0" marB="0" anchor="ct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2"/>
                  </a:ext>
                </a:extLst>
              </a:tr>
              <a:tr h="140698">
                <a:tc>
                  <a:txBody>
                    <a:bodyPr/>
                    <a:lstStyle/>
                    <a:p>
                      <a:pPr algn="l">
                        <a:lnSpc>
                          <a:spcPct val="115000"/>
                        </a:lnSpc>
                        <a:spcBef>
                          <a:spcPts val="200"/>
                        </a:spcBef>
                        <a:spcAft>
                          <a:spcPts val="200"/>
                        </a:spcAft>
                      </a:pPr>
                      <a:r>
                        <a:rPr lang="fr-FR" sz="1200" i="0" u="sng" dirty="0">
                          <a:effectLst/>
                          <a:latin typeface="Calibri" panose="020F0502020204030204" pitchFamily="34" charset="0"/>
                          <a:ea typeface="Calibri"/>
                          <a:cs typeface="Times New Roman"/>
                        </a:rPr>
                        <a:t>Impacts matériels</a:t>
                      </a:r>
                      <a:endParaRPr lang="fr-FR" sz="1200" i="0" dirty="0">
                        <a:effectLst/>
                        <a:latin typeface="Calibri" panose="020F05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Dégâts matériels ou destruction de biens supports.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Destruction de locaux ou d’installations, endommagement de moyens de production, usure prématurée de matériels.</a:t>
                      </a:r>
                    </a:p>
                  </a:txBody>
                  <a:tcPr marL="30088" marR="30088" marT="0" marB="0" anchor="ct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3"/>
                  </a:ext>
                </a:extLst>
              </a:tr>
              <a:tr h="140698">
                <a:tc>
                  <a:txBody>
                    <a:bodyPr/>
                    <a:lstStyle/>
                    <a:p>
                      <a:pPr algn="l">
                        <a:lnSpc>
                          <a:spcPct val="115000"/>
                        </a:lnSpc>
                        <a:spcBef>
                          <a:spcPts val="200"/>
                        </a:spcBef>
                        <a:spcAft>
                          <a:spcPts val="200"/>
                        </a:spcAft>
                      </a:pPr>
                      <a:r>
                        <a:rPr lang="fr-FR" sz="1200" i="0" u="sng" dirty="0">
                          <a:effectLst/>
                          <a:latin typeface="Calibri" panose="020F0502020204030204" pitchFamily="34" charset="0"/>
                          <a:ea typeface="Calibri"/>
                          <a:cs typeface="Times New Roman"/>
                        </a:rPr>
                        <a:t>Impacts sur l'environnement</a:t>
                      </a:r>
                      <a:endParaRPr lang="fr-FR" sz="1200" i="0" dirty="0">
                        <a:effectLst/>
                        <a:latin typeface="Calibri" panose="020F05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écologiques à court ou long terme, directes ou indirectes.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Contamination radiologique ou chimique des nappes phréatiques ou des sols, rejet de polluants dans l’atmosphère.</a:t>
                      </a:r>
                    </a:p>
                  </a:txBody>
                  <a:tcPr marL="30088" marR="30088" marT="0" marB="0" anchor="ct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4"/>
                  </a:ext>
                </a:extLst>
              </a:tr>
              <a:tr h="140698">
                <a:tc gridSpan="2">
                  <a:txBody>
                    <a:bodyPr/>
                    <a:lstStyle/>
                    <a:p>
                      <a:pPr algn="l">
                        <a:lnSpc>
                          <a:spcPct val="115000"/>
                        </a:lnSpc>
                        <a:spcBef>
                          <a:spcPts val="200"/>
                        </a:spcBef>
                        <a:spcAft>
                          <a:spcPts val="200"/>
                        </a:spcAft>
                      </a:pPr>
                      <a:r>
                        <a:rPr lang="fr-FR" sz="1200" b="1" i="0" dirty="0">
                          <a:effectLst/>
                          <a:latin typeface="Calibri" panose="020F0502020204030204" pitchFamily="34" charset="0"/>
                          <a:ea typeface="Calibri"/>
                          <a:cs typeface="Times New Roman"/>
                        </a:rPr>
                        <a:t>Impacts financiers</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5"/>
                  </a:ext>
                </a:extLst>
              </a:tr>
              <a:tr h="281396">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pécuniaires, directes ou indirectes.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Perte de chiffre d'affaire, perte d’un marché, dépenses imprévues, chute de valeur en bourse, baisse de revenus, pénalités imposées.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0698">
                <a:tc gridSpan="2">
                  <a:txBody>
                    <a:bodyPr/>
                    <a:lstStyle/>
                    <a:p>
                      <a:pPr algn="l">
                        <a:lnSpc>
                          <a:spcPct val="115000"/>
                        </a:lnSpc>
                        <a:spcBef>
                          <a:spcPts val="200"/>
                        </a:spcBef>
                        <a:spcAft>
                          <a:spcPts val="200"/>
                        </a:spcAft>
                      </a:pPr>
                      <a:r>
                        <a:rPr lang="fr-FR" sz="1200" b="1" i="0" dirty="0">
                          <a:effectLst/>
                          <a:latin typeface="Calibri" panose="020F0502020204030204" pitchFamily="34" charset="0"/>
                          <a:ea typeface="Calibri"/>
                          <a:cs typeface="Times New Roman"/>
                        </a:rPr>
                        <a:t>Impacts juridiques</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7"/>
                  </a:ext>
                </a:extLst>
              </a:tr>
              <a:tr h="281396">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suite à une non-conformité légale, règlementaire, normative ou contractuelle.</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Procès, amende, condamnation d'un dirigeant,  amendement de contrat.</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0698">
                <a:tc gridSpan="2">
                  <a:txBody>
                    <a:bodyPr/>
                    <a:lstStyle/>
                    <a:p>
                      <a:pPr algn="l">
                        <a:lnSpc>
                          <a:spcPct val="115000"/>
                        </a:lnSpc>
                        <a:spcBef>
                          <a:spcPts val="200"/>
                        </a:spcBef>
                        <a:spcAft>
                          <a:spcPts val="200"/>
                        </a:spcAft>
                      </a:pPr>
                      <a:r>
                        <a:rPr lang="fr-FR" sz="1200" b="1" i="0" dirty="0">
                          <a:effectLst/>
                          <a:latin typeface="Calibri" panose="020F0502020204030204" pitchFamily="34" charset="0"/>
                          <a:ea typeface="Calibri"/>
                          <a:cs typeface="Times New Roman"/>
                        </a:rPr>
                        <a:t>Impacts sur l'image et la confiance</a:t>
                      </a:r>
                      <a:endParaRPr lang="fr-FR" sz="1200" i="0" dirty="0">
                        <a:effectLst/>
                        <a:latin typeface="Calibri" panose="020F05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9"/>
                  </a:ext>
                </a:extLst>
              </a:tr>
              <a:tr h="292188">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Conséquences directes ou indirectes sur l'image de l’organisation, la notoriété, la confiance des clients.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panose="020F0502020204030204" pitchFamily="34" charset="0"/>
                          <a:ea typeface="Calibri"/>
                          <a:cs typeface="Times New Roman"/>
                        </a:rPr>
                        <a:t>Publication d’articles négatifs dans la presse, perte de crédibilité vis-à-vis de clients, mécontentement des actionnaires, perte d'avance concurrentielle, perte de notoriété, perte de confiance d’usagers.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Losange 6"/>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pSp>
        <p:nvGrpSpPr>
          <p:cNvPr id="10" name="Groupe 9"/>
          <p:cNvGrpSpPr/>
          <p:nvPr/>
        </p:nvGrpSpPr>
        <p:grpSpPr>
          <a:xfrm>
            <a:off x="10650482" y="0"/>
            <a:ext cx="1541518" cy="504000"/>
            <a:chOff x="7494978" y="95114"/>
            <a:chExt cx="1541518" cy="504000"/>
          </a:xfrm>
        </p:grpSpPr>
        <p:sp>
          <p:nvSpPr>
            <p:cNvPr id="11" name="Rectangle 10"/>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n°3</a:t>
              </a:r>
            </a:p>
          </p:txBody>
        </p:sp>
        <p:pic>
          <p:nvPicPr>
            <p:cNvPr id="12"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Espace réservé du pied de page 8"/>
          <p:cNvSpPr>
            <a:spLocks noGrp="1"/>
          </p:cNvSpPr>
          <p:nvPr>
            <p:ph type="ftr" sz="quarter" idx="11"/>
          </p:nvPr>
        </p:nvSpPr>
        <p:spPr/>
        <p:txBody>
          <a:bodyPr/>
          <a:lstStyle/>
          <a:p>
            <a:r>
              <a:rPr lang="fr-FR"/>
              <a:t>Formation EBIOS Risk Manager – Version du 08/04/2020</a:t>
            </a:r>
            <a:endParaRPr lang="fr-FR" dirty="0"/>
          </a:p>
        </p:txBody>
      </p:sp>
      <p:sp>
        <p:nvSpPr>
          <p:cNvPr id="13" name="Espace réservé du numéro de diapositive 12"/>
          <p:cNvSpPr>
            <a:spLocks noGrp="1"/>
          </p:cNvSpPr>
          <p:nvPr>
            <p:ph type="sldNum" sz="quarter" idx="10"/>
          </p:nvPr>
        </p:nvSpPr>
        <p:spPr/>
        <p:txBody>
          <a:bodyPr/>
          <a:lstStyle/>
          <a:p>
            <a:fld id="{38A82121-814A-4DE6-903B-1CF589281CB8}" type="slidenum">
              <a:rPr lang="fr-FR" smtClean="0"/>
              <a:pPr/>
              <a:t>32</a:t>
            </a:fld>
            <a:endParaRPr lang="fr-FR"/>
          </a:p>
        </p:txBody>
      </p:sp>
    </p:spTree>
    <p:extLst>
      <p:ext uri="{BB962C8B-B14F-4D97-AF65-F5344CB8AC3E}">
        <p14:creationId xmlns:p14="http://schemas.microsoft.com/office/powerpoint/2010/main" val="4067398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Définir une échelle de gravité</a:t>
            </a:r>
          </a:p>
          <a:p>
            <a:r>
              <a:rPr lang="fr-FR" b="0" dirty="0"/>
              <a:t>Exemple</a:t>
            </a:r>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aphicFrame>
        <p:nvGraphicFramePr>
          <p:cNvPr id="13" name="Tableau 12"/>
          <p:cNvGraphicFramePr>
            <a:graphicFrameLocks noGrp="1"/>
          </p:cNvGraphicFramePr>
          <p:nvPr>
            <p:extLst>
              <p:ext uri="{D42A27DB-BD31-4B8C-83A1-F6EECF244321}">
                <p14:modId xmlns:p14="http://schemas.microsoft.com/office/powerpoint/2010/main" val="2642380335"/>
              </p:ext>
            </p:extLst>
          </p:nvPr>
        </p:nvGraphicFramePr>
        <p:xfrm>
          <a:off x="623392" y="1700810"/>
          <a:ext cx="6442139" cy="3528391"/>
        </p:xfrm>
        <a:graphic>
          <a:graphicData uri="http://schemas.openxmlformats.org/drawingml/2006/table">
            <a:tbl>
              <a:tblPr/>
              <a:tblGrid>
                <a:gridCol w="1657125">
                  <a:extLst>
                    <a:ext uri="{9D8B030D-6E8A-4147-A177-3AD203B41FA5}">
                      <a16:colId xmlns:a16="http://schemas.microsoft.com/office/drawing/2014/main" val="20000"/>
                    </a:ext>
                  </a:extLst>
                </a:gridCol>
                <a:gridCol w="4785014">
                  <a:extLst>
                    <a:ext uri="{9D8B030D-6E8A-4147-A177-3AD203B41FA5}">
                      <a16:colId xmlns:a16="http://schemas.microsoft.com/office/drawing/2014/main" val="20001"/>
                    </a:ext>
                  </a:extLst>
                </a:gridCol>
              </a:tblGrid>
              <a:tr h="5020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Échelle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Définition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7673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bg1"/>
                          </a:solidFill>
                          <a:effectLst/>
                          <a:latin typeface="Calibri" panose="020F0502020204030204" pitchFamily="34" charset="0"/>
                        </a:rPr>
                        <a:t>G4 – Critique </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fontAlgn="ctr">
                        <a:buFont typeface="Arial" panose="020B0604020202020204" pitchFamily="34" charset="0"/>
                        <a:buNone/>
                      </a:pPr>
                      <a:r>
                        <a:rPr lang="fr-FR" sz="1000" b="0" i="0" u="none" strike="noStrike" dirty="0">
                          <a:solidFill>
                            <a:schemeClr val="tx1"/>
                          </a:solidFill>
                          <a:effectLst/>
                          <a:latin typeface="Calibri" panose="020F0502020204030204" pitchFamily="34" charset="0"/>
                        </a:rPr>
                        <a:t>Incapacité pour</a:t>
                      </a:r>
                      <a:r>
                        <a:rPr lang="fr-FR" sz="1000" b="0" i="0" u="none" strike="noStrike" baseline="0" dirty="0">
                          <a:solidFill>
                            <a:schemeClr val="tx1"/>
                          </a:solidFill>
                          <a:effectLst/>
                          <a:latin typeface="Calibri" panose="020F0502020204030204" pitchFamily="34" charset="0"/>
                        </a:rPr>
                        <a:t> la société d’assurer tout ou partie de son activité, avec d’éventuels impacts graves sur la sécurité des personnes et des biens. La société ne surmontera vraisemblablement pas la situation (sa survie est menacée)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7530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tx1"/>
                          </a:solidFill>
                          <a:effectLst/>
                          <a:latin typeface="Calibri" panose="020F0502020204030204" pitchFamily="34" charset="0"/>
                        </a:rPr>
                        <a:t>G3 – Grave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fontAlgn="ctr">
                        <a:buFont typeface="Arial" panose="020B0604020202020204" pitchFamily="34" charset="0"/>
                        <a:buNone/>
                      </a:pPr>
                      <a:r>
                        <a:rPr lang="fr-FR" sz="1000" b="0" i="0" u="none" strike="noStrike" dirty="0">
                          <a:solidFill>
                            <a:schemeClr val="tx1"/>
                          </a:solidFill>
                          <a:effectLst/>
                          <a:latin typeface="Calibri" panose="020F0502020204030204" pitchFamily="34" charset="0"/>
                        </a:rPr>
                        <a:t>Forte dégradation des performance</a:t>
                      </a:r>
                      <a:r>
                        <a:rPr lang="fr-FR" sz="1000" b="0" i="0" u="none" strike="noStrike" baseline="0" dirty="0">
                          <a:solidFill>
                            <a:schemeClr val="tx1"/>
                          </a:solidFill>
                          <a:effectLst/>
                          <a:latin typeface="Calibri" panose="020F0502020204030204" pitchFamily="34" charset="0"/>
                        </a:rPr>
                        <a:t>s de l’activité, avec d’éventuels impacts significatifs sur la sécurité des personnes et des biens. La société surmontera la situation avec de sérieuses difficultés (fonctionnement en mode très dégradé)</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7530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tx1"/>
                          </a:solidFill>
                          <a:effectLst/>
                          <a:latin typeface="Calibri" panose="020F0502020204030204" pitchFamily="34" charset="0"/>
                        </a:rPr>
                        <a:t>G2 – Significative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000" b="0" i="0" u="none" strike="noStrike" dirty="0">
                          <a:solidFill>
                            <a:schemeClr val="tx1"/>
                          </a:solidFill>
                          <a:effectLst/>
                          <a:latin typeface="Calibri" panose="020F0502020204030204" pitchFamily="34" charset="0"/>
                        </a:rPr>
                        <a:t>Dégradation des performances</a:t>
                      </a:r>
                      <a:r>
                        <a:rPr lang="fr-FR" sz="1000" b="0" i="0" u="none" strike="noStrike" baseline="0" dirty="0">
                          <a:solidFill>
                            <a:schemeClr val="tx1"/>
                          </a:solidFill>
                          <a:effectLst/>
                          <a:latin typeface="Calibri" panose="020F0502020204030204" pitchFamily="34" charset="0"/>
                        </a:rPr>
                        <a:t> de l’activité sans impacts sur la sécurité des personnes et des biens. La société surmontera la situation malgré quelques difficultés (fonctionnement en mode dégradé)</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7530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bg1"/>
                          </a:solidFill>
                          <a:effectLst/>
                          <a:latin typeface="Calibri" panose="020F0502020204030204" pitchFamily="34" charset="0"/>
                        </a:rPr>
                        <a:t>G1 – Mineure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fontAlgn="ctr">
                        <a:buFont typeface="Arial" panose="020B0604020202020204" pitchFamily="34" charset="0"/>
                        <a:buNone/>
                      </a:pPr>
                      <a:r>
                        <a:rPr lang="fr-FR" sz="1000" b="0" i="0" u="none" strike="noStrike" dirty="0">
                          <a:solidFill>
                            <a:schemeClr val="tx1"/>
                          </a:solidFill>
                          <a:effectLst/>
                          <a:latin typeface="Calibri" panose="020F0502020204030204" pitchFamily="34" charset="0"/>
                        </a:rPr>
                        <a:t>Aucun impact opérationnel ni</a:t>
                      </a:r>
                      <a:r>
                        <a:rPr lang="fr-FR" sz="1000" b="0" i="0" u="none" strike="noStrike" baseline="0" dirty="0">
                          <a:solidFill>
                            <a:schemeClr val="tx1"/>
                          </a:solidFill>
                          <a:effectLst/>
                          <a:latin typeface="Calibri" panose="020F0502020204030204" pitchFamily="34" charset="0"/>
                        </a:rPr>
                        <a:t> sur les performances de l’activité ni sur la sécurité des personnes et des biens. La société surmontera la situation sans trop de difficultés (consommation des marges)</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8" name="Espace réservé du contenu 2"/>
          <p:cNvSpPr txBox="1">
            <a:spLocks/>
          </p:cNvSpPr>
          <p:nvPr/>
        </p:nvSpPr>
        <p:spPr>
          <a:xfrm>
            <a:off x="1981200" y="5805264"/>
            <a:ext cx="8075240"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400" b="1" dirty="0">
                <a:solidFill>
                  <a:schemeClr val="bg1"/>
                </a:solidFill>
                <a:latin typeface="Calibri" panose="020F0502020204030204" pitchFamily="34" charset="0"/>
                <a:sym typeface="Wingdings" panose="05000000000000000000" pitchFamily="2" charset="2"/>
              </a:rPr>
              <a:t>Il est recommandé de reprendre une échelle de gravité déjà définie dans l’organisation ou lors de l’étude des risques précédente</a:t>
            </a:r>
          </a:p>
        </p:txBody>
      </p:sp>
      <p:sp>
        <p:nvSpPr>
          <p:cNvPr id="9" name="Flèche droite 8"/>
          <p:cNvSpPr/>
          <p:nvPr/>
        </p:nvSpPr>
        <p:spPr>
          <a:xfrm>
            <a:off x="1981200" y="5872955"/>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1" name="Losange 10"/>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10" name="Espace réservé du pied de page 9"/>
          <p:cNvSpPr>
            <a:spLocks noGrp="1"/>
          </p:cNvSpPr>
          <p:nvPr>
            <p:ph type="ftr" sz="quarter" idx="11"/>
          </p:nvPr>
        </p:nvSpPr>
        <p:spPr/>
        <p:txBody>
          <a:bodyPr/>
          <a:lstStyle/>
          <a:p>
            <a:r>
              <a:rPr lang="fr-FR"/>
              <a:t>Formation EBIOS Risk Manager – Version du 08/04/2020</a:t>
            </a:r>
            <a:endParaRPr lang="fr-FR" dirty="0"/>
          </a:p>
        </p:txBody>
      </p:sp>
      <p:sp>
        <p:nvSpPr>
          <p:cNvPr id="12" name="Espace réservé du numéro de diapositive 11"/>
          <p:cNvSpPr>
            <a:spLocks noGrp="1"/>
          </p:cNvSpPr>
          <p:nvPr>
            <p:ph type="sldNum" sz="quarter" idx="10"/>
          </p:nvPr>
        </p:nvSpPr>
        <p:spPr/>
        <p:txBody>
          <a:bodyPr/>
          <a:lstStyle/>
          <a:p>
            <a:fld id="{38A82121-814A-4DE6-903B-1CF589281CB8}" type="slidenum">
              <a:rPr lang="fr-FR" smtClean="0"/>
              <a:pPr/>
              <a:t>33</a:t>
            </a:fld>
            <a:endParaRPr lang="fr-FR"/>
          </a:p>
        </p:txBody>
      </p:sp>
      <p:sp>
        <p:nvSpPr>
          <p:cNvPr id="3" name="Rectangle 2">
            <a:extLst>
              <a:ext uri="{FF2B5EF4-FFF2-40B4-BE49-F238E27FC236}">
                <a16:creationId xmlns:a16="http://schemas.microsoft.com/office/drawing/2014/main" id="{D9594CC8-2444-41B3-A175-19C747EE297B}"/>
              </a:ext>
            </a:extLst>
          </p:cNvPr>
          <p:cNvSpPr/>
          <p:nvPr/>
        </p:nvSpPr>
        <p:spPr>
          <a:xfrm>
            <a:off x="7320136" y="2492896"/>
            <a:ext cx="4536504" cy="1815882"/>
          </a:xfrm>
          <a:prstGeom prst="rect">
            <a:avLst/>
          </a:prstGeom>
        </p:spPr>
        <p:txBody>
          <a:bodyPr wrap="square">
            <a:spAutoFit/>
          </a:bodyPr>
          <a:lstStyle/>
          <a:p>
            <a:pPr eaLnBrk="0" fontAlgn="base" hangingPunct="0">
              <a:spcBef>
                <a:spcPct val="20000"/>
              </a:spcBef>
              <a:spcAft>
                <a:spcPct val="0"/>
              </a:spcAft>
              <a:buClr>
                <a:schemeClr val="tx1"/>
              </a:buClr>
            </a:pPr>
            <a:r>
              <a:rPr kumimoji="1" lang="fr-FR" sz="1600" b="1" dirty="0">
                <a:latin typeface="Calibri" panose="020F0502020204030204" pitchFamily="34" charset="0"/>
              </a:rPr>
              <a:t>Les qualités d’une bonne échelle</a:t>
            </a:r>
          </a:p>
          <a:p>
            <a:pPr marL="285750" indent="-285750" eaLnBrk="0" fontAlgn="base" hangingPunct="0">
              <a:spcBef>
                <a:spcPct val="20000"/>
              </a:spcBef>
              <a:spcAft>
                <a:spcPct val="0"/>
              </a:spcAft>
              <a:buClr>
                <a:schemeClr val="tx1"/>
              </a:buClr>
              <a:buFont typeface="Wingdings" panose="05000000000000000000" pitchFamily="2" charset="2"/>
              <a:buChar char="ü"/>
            </a:pPr>
            <a:r>
              <a:rPr kumimoji="1" lang="fr-FR" sz="1600" dirty="0">
                <a:latin typeface="Calibri" panose="020F0502020204030204" pitchFamily="34" charset="0"/>
              </a:rPr>
              <a:t>Elle n'est pas ambiguë</a:t>
            </a:r>
          </a:p>
          <a:p>
            <a:pPr marL="285750" indent="-285750" eaLnBrk="0" fontAlgn="base" hangingPunct="0">
              <a:spcBef>
                <a:spcPct val="20000"/>
              </a:spcBef>
              <a:spcAft>
                <a:spcPct val="0"/>
              </a:spcAft>
              <a:buClr>
                <a:schemeClr val="tx1"/>
              </a:buClr>
              <a:buFont typeface="Wingdings" panose="05000000000000000000" pitchFamily="2" charset="2"/>
              <a:buChar char="ü"/>
            </a:pPr>
            <a:r>
              <a:rPr kumimoji="1" lang="fr-FR" sz="1600" dirty="0">
                <a:latin typeface="Calibri" panose="020F0502020204030204" pitchFamily="34" charset="0"/>
              </a:rPr>
              <a:t>Elle est explicite</a:t>
            </a:r>
          </a:p>
          <a:p>
            <a:pPr marL="285750" indent="-285750" eaLnBrk="0" fontAlgn="base" hangingPunct="0">
              <a:spcBef>
                <a:spcPct val="20000"/>
              </a:spcBef>
              <a:spcAft>
                <a:spcPct val="0"/>
              </a:spcAft>
              <a:buClr>
                <a:schemeClr val="tx1"/>
              </a:buClr>
              <a:buFont typeface="Wingdings" panose="05000000000000000000" pitchFamily="2" charset="2"/>
              <a:buChar char="ü"/>
            </a:pPr>
            <a:r>
              <a:rPr kumimoji="1" lang="fr-FR" sz="1600" dirty="0">
                <a:latin typeface="Calibri" panose="020F0502020204030204" pitchFamily="34" charset="0"/>
              </a:rPr>
              <a:t>Elle est comprise de ceux qui vont l'utiliser</a:t>
            </a:r>
          </a:p>
          <a:p>
            <a:pPr marL="285750" indent="-285750" eaLnBrk="0" fontAlgn="base" hangingPunct="0">
              <a:spcBef>
                <a:spcPct val="20000"/>
              </a:spcBef>
              <a:spcAft>
                <a:spcPct val="0"/>
              </a:spcAft>
              <a:buClr>
                <a:schemeClr val="tx1"/>
              </a:buClr>
              <a:buFont typeface="Wingdings" panose="05000000000000000000" pitchFamily="2" charset="2"/>
              <a:buChar char="ü"/>
            </a:pPr>
            <a:r>
              <a:rPr kumimoji="1" lang="fr-FR" sz="1600" dirty="0">
                <a:latin typeface="Calibri" panose="020F0502020204030204" pitchFamily="34" charset="0"/>
              </a:rPr>
              <a:t>Tous les niveaux sont susceptibles d'être utilisés</a:t>
            </a:r>
          </a:p>
          <a:p>
            <a:pPr marL="285750" indent="-285750" eaLnBrk="0" fontAlgn="base" hangingPunct="0">
              <a:spcBef>
                <a:spcPct val="20000"/>
              </a:spcBef>
              <a:spcAft>
                <a:spcPct val="0"/>
              </a:spcAft>
              <a:buClr>
                <a:schemeClr val="tx1"/>
              </a:buClr>
              <a:buFont typeface="Wingdings" panose="05000000000000000000" pitchFamily="2" charset="2"/>
              <a:buChar char="ü"/>
            </a:pPr>
            <a:r>
              <a:rPr kumimoji="1" lang="fr-FR" sz="1600" dirty="0">
                <a:latin typeface="Calibri" panose="020F0502020204030204" pitchFamily="34" charset="0"/>
              </a:rPr>
              <a:t>Elle privilégie un nombre de niveaux pair</a:t>
            </a:r>
          </a:p>
        </p:txBody>
      </p:sp>
    </p:spTree>
    <p:extLst>
      <p:ext uri="{BB962C8B-B14F-4D97-AF65-F5344CB8AC3E}">
        <p14:creationId xmlns:p14="http://schemas.microsoft.com/office/powerpoint/2010/main" val="890861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Exercice en petits groupes</a:t>
            </a:r>
            <a:br>
              <a:rPr lang="fr-FR" dirty="0"/>
            </a:br>
            <a:r>
              <a:rPr lang="fr-FR" b="0" dirty="0"/>
              <a:t>Au vu du cas étudié et des exemples précédents, déterminez les événements redoutés, impacts et leur gravité</a:t>
            </a:r>
            <a:endParaRPr lang="fr-FR" dirty="0"/>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3" name="Tableau 12"/>
          <p:cNvGraphicFramePr>
            <a:graphicFrameLocks noGrp="1"/>
          </p:cNvGraphicFramePr>
          <p:nvPr>
            <p:extLst>
              <p:ext uri="{D42A27DB-BD31-4B8C-83A1-F6EECF244321}">
                <p14:modId xmlns:p14="http://schemas.microsoft.com/office/powerpoint/2010/main" val="3303087674"/>
              </p:ext>
            </p:extLst>
          </p:nvPr>
        </p:nvGraphicFramePr>
        <p:xfrm>
          <a:off x="2053208" y="1556792"/>
          <a:ext cx="8075240" cy="4954409"/>
        </p:xfrm>
        <a:graphic>
          <a:graphicData uri="http://schemas.openxmlformats.org/drawingml/2006/table">
            <a:tbl>
              <a:tblPr/>
              <a:tblGrid>
                <a:gridCol w="960165">
                  <a:extLst>
                    <a:ext uri="{9D8B030D-6E8A-4147-A177-3AD203B41FA5}">
                      <a16:colId xmlns:a16="http://schemas.microsoft.com/office/drawing/2014/main" val="20000"/>
                    </a:ext>
                  </a:extLst>
                </a:gridCol>
                <a:gridCol w="2993339">
                  <a:extLst>
                    <a:ext uri="{9D8B030D-6E8A-4147-A177-3AD203B41FA5}">
                      <a16:colId xmlns:a16="http://schemas.microsoft.com/office/drawing/2014/main" val="20001"/>
                    </a:ext>
                  </a:extLst>
                </a:gridCol>
                <a:gridCol w="3448800">
                  <a:extLst>
                    <a:ext uri="{9D8B030D-6E8A-4147-A177-3AD203B41FA5}">
                      <a16:colId xmlns:a16="http://schemas.microsoft.com/office/drawing/2014/main" val="20002"/>
                    </a:ext>
                  </a:extLst>
                </a:gridCol>
                <a:gridCol w="672936">
                  <a:extLst>
                    <a:ext uri="{9D8B030D-6E8A-4147-A177-3AD203B41FA5}">
                      <a16:colId xmlns:a16="http://schemas.microsoft.com/office/drawing/2014/main" val="20003"/>
                    </a:ext>
                  </a:extLst>
                </a:gridCol>
              </a:tblGrid>
              <a:tr h="43135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Valeur</a:t>
                      </a:r>
                      <a:r>
                        <a:rPr lang="fr-FR" sz="1000" b="1" i="0" u="none" strike="noStrike" cap="all" baseline="0" dirty="0">
                          <a:solidFill>
                            <a:schemeClr val="bg1"/>
                          </a:solidFill>
                          <a:effectLst/>
                          <a:latin typeface="Calibri" panose="020F0502020204030204" pitchFamily="34" charset="0"/>
                        </a:rPr>
                        <a:t> métier</a:t>
                      </a:r>
                      <a:endParaRPr lang="fr-FR" sz="10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Événement</a:t>
                      </a:r>
                      <a:r>
                        <a:rPr lang="fr-FR" sz="1000" b="1" i="0" u="none" strike="noStrike" cap="all" baseline="0" dirty="0">
                          <a:solidFill>
                            <a:schemeClr val="bg1"/>
                          </a:solidFill>
                          <a:effectLst/>
                          <a:latin typeface="Calibri" panose="020F0502020204030204" pitchFamily="34" charset="0"/>
                        </a:rPr>
                        <a:t> </a:t>
                      </a:r>
                      <a:r>
                        <a:rPr lang="fr-FR" sz="1000" b="1" i="0" u="none" strike="noStrike" cap="all" dirty="0">
                          <a:solidFill>
                            <a:schemeClr val="bg1"/>
                          </a:solidFill>
                          <a:effectLst/>
                          <a:latin typeface="Calibri" panose="020F0502020204030204" pitchFamily="34" charset="0"/>
                        </a:rPr>
                        <a:t>redouté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Principaux Impacts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Gravité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5010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i="0" u="none" strike="noStrike" dirty="0">
                          <a:solidFill>
                            <a:schemeClr val="tx1"/>
                          </a:solidFill>
                          <a:effectLst/>
                          <a:latin typeface="Calibri" panose="020F0502020204030204" pitchFamily="34" charset="0"/>
                        </a:rPr>
                        <a:t>R&amp;D</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Perte</a:t>
                      </a:r>
                      <a:r>
                        <a:rPr lang="fr-FR" sz="1000" b="0" i="0" u="none" strike="noStrike" baseline="0" dirty="0">
                          <a:solidFill>
                            <a:schemeClr val="tx1"/>
                          </a:solidFill>
                          <a:effectLst/>
                          <a:latin typeface="Calibri" panose="020F0502020204030204" pitchFamily="34" charset="0"/>
                        </a:rPr>
                        <a:t> ou destruction des informations d’études et recherches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panose="020F0502020204030204" pitchFamily="34" charset="0"/>
                        </a:rPr>
                        <a:t>Impacts</a:t>
                      </a:r>
                      <a:r>
                        <a:rPr lang="fr-FR" sz="1000" b="0" i="0" u="none" strike="noStrike" baseline="0" dirty="0">
                          <a:solidFill>
                            <a:schemeClr val="tx1"/>
                          </a:solidFill>
                          <a:effectLst/>
                          <a:latin typeface="Calibri" panose="020F0502020204030204" pitchFamily="34" charset="0"/>
                        </a:rPr>
                        <a:t> sur les missions et services de l’organisme</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sur les coûts de développement</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sur le patrimoine intellectuel</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tx1"/>
                          </a:solidFill>
                          <a:effectLst/>
                          <a:latin typeface="Calibri" panose="020F0502020204030204" pitchFamily="34" charset="0"/>
                        </a:rPr>
                        <a:t>2</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1"/>
                  </a:ext>
                </a:extLst>
              </a:tr>
              <a:tr h="640876">
                <a:tc>
                  <a:txBody>
                    <a:bodyPr/>
                    <a:lstStyle/>
                    <a:p>
                      <a:endParaRPr lang="fr-FR" sz="900" dirty="0">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43953">
                <a:tc>
                  <a:txBody>
                    <a:bodyPr/>
                    <a:lstStyle/>
                    <a:p>
                      <a:endParaRPr lang="fr-FR" dirty="0">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647030">
                <a:tc>
                  <a:txBody>
                    <a:bodyPr/>
                    <a:lstStyle/>
                    <a:p>
                      <a:endParaRPr lang="fr-FR" dirty="0">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6470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64703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6470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bl>
          </a:graphicData>
        </a:graphic>
      </p:graphicFrame>
      <p:pic>
        <p:nvPicPr>
          <p:cNvPr id="8"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3697" y="18028"/>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10" name="Losange 9"/>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pSp>
        <p:nvGrpSpPr>
          <p:cNvPr id="9" name="Groupe 8"/>
          <p:cNvGrpSpPr/>
          <p:nvPr/>
        </p:nvGrpSpPr>
        <p:grpSpPr>
          <a:xfrm>
            <a:off x="10574288" y="-3491"/>
            <a:ext cx="1008112" cy="504000"/>
            <a:chOff x="7020272" y="95114"/>
            <a:chExt cx="1008112" cy="504000"/>
          </a:xfrm>
        </p:grpSpPr>
        <p:sp>
          <p:nvSpPr>
            <p:cNvPr id="11" name="Rectangle 10"/>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2.2</a:t>
              </a:r>
            </a:p>
          </p:txBody>
        </p:sp>
        <p:pic>
          <p:nvPicPr>
            <p:cNvPr id="1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grpSp>
        <p:nvGrpSpPr>
          <p:cNvPr id="18" name="Groupe 17"/>
          <p:cNvGrpSpPr/>
          <p:nvPr/>
        </p:nvGrpSpPr>
        <p:grpSpPr>
          <a:xfrm>
            <a:off x="8960762" y="-3491"/>
            <a:ext cx="1541518" cy="504000"/>
            <a:chOff x="7494978" y="95114"/>
            <a:chExt cx="1541518" cy="504000"/>
          </a:xfrm>
        </p:grpSpPr>
        <p:sp>
          <p:nvSpPr>
            <p:cNvPr id="19" name="Rectangle 18"/>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n°3</a:t>
              </a:r>
            </a:p>
          </p:txBody>
        </p:sp>
        <p:pic>
          <p:nvPicPr>
            <p:cNvPr id="20" name="Picture 2" descr="\\intranet.fr\sgdsn\utilisateurs\mesdocuments\duclos-j\My Pictures\EBIOSRM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34</a:t>
            </a:fld>
            <a:endParaRPr lang="fr-FR"/>
          </a:p>
        </p:txBody>
      </p:sp>
    </p:spTree>
    <p:extLst>
      <p:ext uri="{BB962C8B-B14F-4D97-AF65-F5344CB8AC3E}">
        <p14:creationId xmlns:p14="http://schemas.microsoft.com/office/powerpoint/2010/main" val="2498315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Correction</a:t>
            </a:r>
            <a:br>
              <a:rPr lang="fr-FR" dirty="0"/>
            </a:br>
            <a:r>
              <a:rPr lang="fr-FR" b="0" dirty="0"/>
              <a:t>Au vu du cas étudié et des exemples précédents, déterminez les événements redoutés, impacts et leur gravité</a:t>
            </a:r>
            <a:endParaRPr lang="fr-FR" dirty="0"/>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3" name="Tableau 12"/>
          <p:cNvGraphicFramePr>
            <a:graphicFrameLocks noGrp="1"/>
          </p:cNvGraphicFramePr>
          <p:nvPr>
            <p:extLst>
              <p:ext uri="{D42A27DB-BD31-4B8C-83A1-F6EECF244321}">
                <p14:modId xmlns:p14="http://schemas.microsoft.com/office/powerpoint/2010/main" val="183465103"/>
              </p:ext>
            </p:extLst>
          </p:nvPr>
        </p:nvGraphicFramePr>
        <p:xfrm>
          <a:off x="2053208" y="1556792"/>
          <a:ext cx="8075240" cy="4997490"/>
        </p:xfrm>
        <a:graphic>
          <a:graphicData uri="http://schemas.openxmlformats.org/drawingml/2006/table">
            <a:tbl>
              <a:tblPr/>
              <a:tblGrid>
                <a:gridCol w="960165">
                  <a:extLst>
                    <a:ext uri="{9D8B030D-6E8A-4147-A177-3AD203B41FA5}">
                      <a16:colId xmlns:a16="http://schemas.microsoft.com/office/drawing/2014/main" val="20000"/>
                    </a:ext>
                  </a:extLst>
                </a:gridCol>
                <a:gridCol w="2993339">
                  <a:extLst>
                    <a:ext uri="{9D8B030D-6E8A-4147-A177-3AD203B41FA5}">
                      <a16:colId xmlns:a16="http://schemas.microsoft.com/office/drawing/2014/main" val="20001"/>
                    </a:ext>
                  </a:extLst>
                </a:gridCol>
                <a:gridCol w="3448800">
                  <a:extLst>
                    <a:ext uri="{9D8B030D-6E8A-4147-A177-3AD203B41FA5}">
                      <a16:colId xmlns:a16="http://schemas.microsoft.com/office/drawing/2014/main" val="20002"/>
                    </a:ext>
                  </a:extLst>
                </a:gridCol>
                <a:gridCol w="672936">
                  <a:extLst>
                    <a:ext uri="{9D8B030D-6E8A-4147-A177-3AD203B41FA5}">
                      <a16:colId xmlns:a16="http://schemas.microsoft.com/office/drawing/2014/main" val="20003"/>
                    </a:ext>
                  </a:extLst>
                </a:gridCol>
              </a:tblGrid>
              <a:tr h="43135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Valeur</a:t>
                      </a:r>
                      <a:r>
                        <a:rPr lang="fr-FR" sz="1000" b="1" i="0" u="none" strike="noStrike" cap="all" baseline="0" dirty="0">
                          <a:solidFill>
                            <a:schemeClr val="bg1"/>
                          </a:solidFill>
                          <a:effectLst/>
                          <a:latin typeface="Calibri" panose="020F0502020204030204" pitchFamily="34" charset="0"/>
                        </a:rPr>
                        <a:t> métier</a:t>
                      </a:r>
                      <a:endParaRPr lang="fr-FR" sz="10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Événement</a:t>
                      </a:r>
                      <a:r>
                        <a:rPr lang="fr-FR" sz="1000" b="1" i="0" u="none" strike="noStrike" cap="all" baseline="0" dirty="0">
                          <a:solidFill>
                            <a:schemeClr val="bg1"/>
                          </a:solidFill>
                          <a:effectLst/>
                          <a:latin typeface="Calibri" panose="020F0502020204030204" pitchFamily="34" charset="0"/>
                        </a:rPr>
                        <a:t> </a:t>
                      </a:r>
                      <a:r>
                        <a:rPr lang="fr-FR" sz="1000" b="1" i="0" u="none" strike="noStrike" cap="all" dirty="0">
                          <a:solidFill>
                            <a:schemeClr val="bg1"/>
                          </a:solidFill>
                          <a:effectLst/>
                          <a:latin typeface="Calibri" panose="020F0502020204030204" pitchFamily="34" charset="0"/>
                        </a:rPr>
                        <a:t>redouté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Catégories</a:t>
                      </a:r>
                      <a:r>
                        <a:rPr lang="fr-FR" sz="1000" b="1" i="0" u="none" strike="noStrike" cap="all" baseline="0" dirty="0">
                          <a:solidFill>
                            <a:schemeClr val="bg1"/>
                          </a:solidFill>
                          <a:effectLst/>
                          <a:latin typeface="Calibri" panose="020F0502020204030204" pitchFamily="34" charset="0"/>
                        </a:rPr>
                        <a:t> d’</a:t>
                      </a:r>
                      <a:r>
                        <a:rPr lang="fr-FR" sz="1000" b="1" i="0" u="none" strike="noStrike" cap="all" dirty="0">
                          <a:solidFill>
                            <a:schemeClr val="bg1"/>
                          </a:solidFill>
                          <a:effectLst/>
                          <a:latin typeface="Calibri" panose="020F0502020204030204" pitchFamily="34" charset="0"/>
                        </a:rPr>
                        <a:t>Impact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Gravité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59339">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i="0" u="none" strike="noStrike" dirty="0">
                          <a:solidFill>
                            <a:schemeClr val="tx1"/>
                          </a:solidFill>
                          <a:effectLst/>
                          <a:latin typeface="Calibri" panose="020F0502020204030204" pitchFamily="34" charset="0"/>
                        </a:rPr>
                        <a:t>R&amp;D</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Altération des</a:t>
                      </a:r>
                      <a:r>
                        <a:rPr lang="fr-FR" sz="1000" b="0" i="0" u="none" strike="noStrike" baseline="0" dirty="0">
                          <a:solidFill>
                            <a:schemeClr val="tx1"/>
                          </a:solidFill>
                          <a:effectLst/>
                          <a:latin typeface="Calibri" panose="020F0502020204030204" pitchFamily="34" charset="0"/>
                        </a:rPr>
                        <a:t> informations d’études et recherches aboutissant à une formule de vaccin erronée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panose="020F0502020204030204" pitchFamily="34" charset="0"/>
                        </a:rPr>
                        <a:t>Impacts</a:t>
                      </a:r>
                      <a:r>
                        <a:rPr lang="fr-FR" sz="1000" b="0" i="0" u="none" strike="noStrike" baseline="0" dirty="0">
                          <a:solidFill>
                            <a:schemeClr val="tx1"/>
                          </a:solidFill>
                          <a:effectLst/>
                          <a:latin typeface="Calibri" panose="020F0502020204030204" pitchFamily="34" charset="0"/>
                        </a:rPr>
                        <a:t> sur la sécurité ou la santé des personnes</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sur l’image et la confiance</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juridiques</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tx1"/>
                          </a:solidFill>
                          <a:effectLst/>
                          <a:latin typeface="Calibri" panose="020F0502020204030204" pitchFamily="34" charset="0"/>
                        </a:rPr>
                        <a:t>3</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1"/>
                  </a:ext>
                </a:extLst>
              </a:tr>
              <a:tr h="659339">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Fuite</a:t>
                      </a:r>
                      <a:r>
                        <a:rPr lang="fr-FR" sz="1000" b="0" i="0" u="none" strike="noStrike" baseline="0" dirty="0">
                          <a:solidFill>
                            <a:schemeClr val="tx1"/>
                          </a:solidFill>
                          <a:effectLst/>
                          <a:latin typeface="Calibri" panose="020F0502020204030204" pitchFamily="34" charset="0"/>
                        </a:rPr>
                        <a:t> des informations d’études et recherches de l’entreprise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kern="1200" baseline="0" dirty="0">
                          <a:solidFill>
                            <a:schemeClr val="tx1"/>
                          </a:solidFill>
                          <a:effectLst/>
                          <a:latin typeface="Calibri" panose="020F0502020204030204" pitchFamily="34" charset="0"/>
                          <a:ea typeface="+mn-ea"/>
                          <a:cs typeface="+mn-cs"/>
                        </a:rPr>
                        <a:t>Impacts </a:t>
                      </a:r>
                      <a:r>
                        <a:rPr lang="fr-FR" sz="1000" b="0" i="0" u="none" strike="noStrike" baseline="0" dirty="0">
                          <a:solidFill>
                            <a:schemeClr val="tx1"/>
                          </a:solidFill>
                          <a:effectLst/>
                          <a:latin typeface="Calibri" panose="020F0502020204030204" pitchFamily="34" charset="0"/>
                        </a:rPr>
                        <a:t>sur le patrimoine intellectuel</a:t>
                      </a:r>
                      <a:endParaRPr lang="fr-FR" sz="1000" b="0" i="0" u="none" strike="noStrike" kern="1200" dirty="0">
                        <a:solidFill>
                          <a:schemeClr val="tx1"/>
                        </a:solidFill>
                        <a:effectLst/>
                        <a:latin typeface="Calibri" panose="020F0502020204030204" pitchFamily="34" charset="0"/>
                        <a:ea typeface="+mn-ea"/>
                        <a:cs typeface="+mn-cs"/>
                      </a:endParaRPr>
                    </a:p>
                    <a:p>
                      <a:pPr marL="171450" indent="-171450" algn="l" fontAlgn="ctr">
                        <a:buFont typeface="Arial" panose="020B0604020202020204" pitchFamily="34" charset="0"/>
                        <a:buChar char="•"/>
                      </a:pPr>
                      <a:r>
                        <a:rPr lang="fr-FR" sz="1000" b="0" i="0" u="none" strike="noStrike" dirty="0">
                          <a:solidFill>
                            <a:schemeClr val="tx1"/>
                          </a:solidFill>
                          <a:effectLst/>
                          <a:latin typeface="Calibri" panose="020F0502020204030204" pitchFamily="34" charset="0"/>
                        </a:rPr>
                        <a:t>Impacts financiers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tx1"/>
                          </a:solidFill>
                          <a:effectLst/>
                          <a:latin typeface="Calibri" panose="020F0502020204030204" pitchFamily="34" charset="0"/>
                        </a:rPr>
                        <a:t>3</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2"/>
                  </a:ext>
                </a:extLst>
              </a:tr>
              <a:tr h="659339">
                <a:tc v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Perte</a:t>
                      </a:r>
                      <a:r>
                        <a:rPr lang="fr-FR" sz="1000" b="0" i="0" u="none" strike="noStrike" baseline="0" dirty="0">
                          <a:solidFill>
                            <a:schemeClr val="tx1"/>
                          </a:solidFill>
                          <a:effectLst/>
                          <a:latin typeface="Calibri" panose="020F0502020204030204" pitchFamily="34" charset="0"/>
                        </a:rPr>
                        <a:t> ou destruction des informations d’études et recherches</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panose="020F0502020204030204" pitchFamily="34" charset="0"/>
                        </a:rPr>
                        <a:t>Impacts</a:t>
                      </a:r>
                      <a:r>
                        <a:rPr lang="fr-FR" sz="1000" b="0" i="0" u="none" strike="noStrike" baseline="0" dirty="0">
                          <a:solidFill>
                            <a:schemeClr val="tx1"/>
                          </a:solidFill>
                          <a:effectLst/>
                          <a:latin typeface="Calibri" panose="020F0502020204030204" pitchFamily="34" charset="0"/>
                        </a:rPr>
                        <a:t> sur les missions et services de l’organisme</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sur les coûts de développement</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sur le patrimoine intellectuel</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tx1"/>
                          </a:solidFill>
                          <a:effectLst/>
                          <a:latin typeface="Calibri" panose="020F0502020204030204" pitchFamily="34" charset="0"/>
                        </a:rPr>
                        <a:t>2</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3"/>
                  </a:ext>
                </a:extLst>
              </a:tr>
              <a:tr h="647030">
                <a:tc vMerge="1">
                  <a:txBody>
                    <a:bodyPr/>
                    <a:lstStyle/>
                    <a:p>
                      <a:endParaRPr lang="fr-F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Interruption des phases de tests</a:t>
                      </a:r>
                      <a:r>
                        <a:rPr lang="fr-FR" sz="1000" b="0" i="0" u="none" strike="noStrike" baseline="0" dirty="0">
                          <a:solidFill>
                            <a:schemeClr val="tx1"/>
                          </a:solidFill>
                          <a:effectLst/>
                          <a:latin typeface="Calibri" panose="020F0502020204030204" pitchFamily="34" charset="0"/>
                        </a:rPr>
                        <a:t> des vaccins pendant plus d’une semaine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panose="020F0502020204030204" pitchFamily="34" charset="0"/>
                        </a:rPr>
                        <a:t>Impacts</a:t>
                      </a:r>
                      <a:r>
                        <a:rPr lang="fr-FR" sz="1000" b="0" i="0" u="none" strike="noStrike" baseline="0" dirty="0">
                          <a:solidFill>
                            <a:schemeClr val="tx1"/>
                          </a:solidFill>
                          <a:effectLst/>
                          <a:latin typeface="Calibri" panose="020F0502020204030204" pitchFamily="34" charset="0"/>
                        </a:rPr>
                        <a:t> sur les missions et services de l’organisme</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financiers</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tx1"/>
                          </a:solidFill>
                          <a:effectLst/>
                          <a:latin typeface="Calibri" panose="020F0502020204030204" pitchFamily="34" charset="0"/>
                        </a:rPr>
                        <a:t>2</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4"/>
                  </a:ext>
                </a:extLst>
              </a:tr>
              <a:tr h="647030">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i="0" u="none" strike="noStrike" dirty="0">
                          <a:solidFill>
                            <a:schemeClr val="tx1"/>
                          </a:solidFill>
                          <a:effectLst/>
                          <a:latin typeface="Calibri" panose="020F0502020204030204" pitchFamily="34" charset="0"/>
                        </a:rPr>
                        <a:t>Fabriquer </a:t>
                      </a:r>
                      <a:r>
                        <a:rPr lang="fr-FR" sz="1000" b="1" i="0" u="none" strike="noStrike" baseline="0" dirty="0">
                          <a:solidFill>
                            <a:schemeClr val="tx1"/>
                          </a:solidFill>
                          <a:effectLst/>
                          <a:latin typeface="Calibri" panose="020F0502020204030204" pitchFamily="34" charset="0"/>
                        </a:rPr>
                        <a:t>des vaccins</a:t>
                      </a:r>
                      <a:endParaRPr lang="fr-FR" sz="10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Interruption de la production</a:t>
                      </a:r>
                      <a:r>
                        <a:rPr lang="fr-FR" sz="1000" b="0" i="0" u="none" strike="noStrike" baseline="0" dirty="0">
                          <a:solidFill>
                            <a:schemeClr val="tx1"/>
                          </a:solidFill>
                          <a:effectLst/>
                          <a:latin typeface="Calibri" panose="020F0502020204030204" pitchFamily="34" charset="0"/>
                        </a:rPr>
                        <a:t> ou de la distribution de vaccins pendant plus d’une semaine pendant un pic d’épidémie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panose="020F0502020204030204" pitchFamily="34" charset="0"/>
                        </a:rPr>
                        <a:t>Impacts</a:t>
                      </a:r>
                      <a:r>
                        <a:rPr lang="fr-FR" sz="1000" b="0" i="0" u="none" strike="noStrike" baseline="0" dirty="0">
                          <a:solidFill>
                            <a:schemeClr val="tx1"/>
                          </a:solidFill>
                          <a:effectLst/>
                          <a:latin typeface="Calibri" panose="020F0502020204030204" pitchFamily="34" charset="0"/>
                        </a:rPr>
                        <a:t> sur la sécurité ou la santé des personnes</a:t>
                      </a:r>
                    </a:p>
                    <a:p>
                      <a:pPr marL="171450" indent="-171450" algn="l" fontAlgn="ctr">
                        <a:buFont typeface="Arial" panose="020B0604020202020204" pitchFamily="34" charset="0"/>
                        <a:buChar char="•"/>
                      </a:pPr>
                      <a:r>
                        <a:rPr lang="fr-FR" sz="1000" b="0" i="0" u="none" strike="noStrike" dirty="0">
                          <a:solidFill>
                            <a:schemeClr val="tx1"/>
                          </a:solidFill>
                          <a:effectLst/>
                          <a:latin typeface="Calibri" panose="020F0502020204030204" pitchFamily="34" charset="0"/>
                        </a:rPr>
                        <a:t>Impacts sur l’image et la confiance</a:t>
                      </a:r>
                    </a:p>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panose="020F0502020204030204" pitchFamily="34" charset="0"/>
                        </a:rPr>
                        <a:t>Impacts financiers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bg1"/>
                          </a:solidFill>
                          <a:effectLst/>
                          <a:latin typeface="Calibri" panose="020F0502020204030204" pitchFamily="34" charset="0"/>
                        </a:rPr>
                        <a:t>4</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5"/>
                  </a:ext>
                </a:extLst>
              </a:tr>
              <a:tr h="647030">
                <a:tc v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Fuite</a:t>
                      </a:r>
                      <a:r>
                        <a:rPr lang="fr-FR" sz="1000" b="0" i="0" u="none" strike="noStrike" baseline="0" dirty="0">
                          <a:solidFill>
                            <a:schemeClr val="tx1"/>
                          </a:solidFill>
                          <a:effectLst/>
                          <a:latin typeface="Calibri" panose="020F0502020204030204" pitchFamily="34" charset="0"/>
                        </a:rPr>
                        <a:t> du savoir-faire de l’entreprise concernant le processus de fabrication des vaccins et de leurs tests qualité</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panose="020F0502020204030204" pitchFamily="34" charset="0"/>
                        </a:rPr>
                        <a:t>Impacts financiers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tx1"/>
                          </a:solidFill>
                          <a:effectLst/>
                          <a:latin typeface="Calibri" panose="020F0502020204030204" pitchFamily="34" charset="0"/>
                        </a:rPr>
                        <a:t>2</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6"/>
                  </a:ext>
                </a:extLst>
              </a:tr>
              <a:tr h="6470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i="0" u="none" strike="noStrike" dirty="0">
                          <a:solidFill>
                            <a:schemeClr val="tx1"/>
                          </a:solidFill>
                          <a:effectLst/>
                          <a:latin typeface="Calibri" panose="020F0502020204030204" pitchFamily="34" charset="0"/>
                        </a:rPr>
                        <a:t>Traçabilité et contrôle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panose="020F0502020204030204" pitchFamily="34" charset="0"/>
                        </a:rPr>
                        <a:t>Altération des résultats des</a:t>
                      </a:r>
                      <a:r>
                        <a:rPr lang="fr-FR" sz="1000" b="0" i="0" u="none" strike="noStrike" baseline="0" dirty="0">
                          <a:solidFill>
                            <a:schemeClr val="tx1"/>
                          </a:solidFill>
                          <a:effectLst/>
                          <a:latin typeface="Calibri" panose="020F0502020204030204" pitchFamily="34" charset="0"/>
                        </a:rPr>
                        <a:t> contrôles qualité aboutissant à une non-conformité sanitaire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panose="020F0502020204030204" pitchFamily="34" charset="0"/>
                        </a:rPr>
                        <a:t>Impacts</a:t>
                      </a:r>
                      <a:r>
                        <a:rPr lang="fr-FR" sz="1000" b="0" i="0" u="none" strike="noStrike" baseline="0" dirty="0">
                          <a:solidFill>
                            <a:schemeClr val="tx1"/>
                          </a:solidFill>
                          <a:effectLst/>
                          <a:latin typeface="Calibri" panose="020F0502020204030204" pitchFamily="34" charset="0"/>
                        </a:rPr>
                        <a:t> sur la sécurité ou la santé des personnes</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sur l’image et la confiance</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panose="020F0502020204030204" pitchFamily="34" charset="0"/>
                        </a:rPr>
                        <a:t>Impacts juridiques</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bg1"/>
                          </a:solidFill>
                          <a:effectLst/>
                          <a:latin typeface="Calibri" panose="020F0502020204030204" pitchFamily="34" charset="0"/>
                        </a:rPr>
                        <a:t>4</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7"/>
                  </a:ext>
                </a:extLst>
              </a:tr>
            </a:tbl>
          </a:graphicData>
        </a:graphic>
      </p:graphicFrame>
      <p:grpSp>
        <p:nvGrpSpPr>
          <p:cNvPr id="8" name="Groupe 7"/>
          <p:cNvGrpSpPr/>
          <p:nvPr/>
        </p:nvGrpSpPr>
        <p:grpSpPr>
          <a:xfrm>
            <a:off x="11753416" y="-8724"/>
            <a:ext cx="432048" cy="435546"/>
            <a:chOff x="8497713" y="116633"/>
            <a:chExt cx="432048" cy="435546"/>
          </a:xfrm>
        </p:grpSpPr>
        <p:pic>
          <p:nvPicPr>
            <p:cNvPr id="9"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Losange 10"/>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12" name="Espace réservé du pied de page 11"/>
          <p:cNvSpPr>
            <a:spLocks noGrp="1"/>
          </p:cNvSpPr>
          <p:nvPr>
            <p:ph type="ftr" sz="quarter" idx="11"/>
          </p:nvPr>
        </p:nvSpPr>
        <p:spPr/>
        <p:txBody>
          <a:bodyPr/>
          <a:lstStyle/>
          <a:p>
            <a:r>
              <a:rPr lang="fr-FR"/>
              <a:t>Formation EBIOS Risk Manager – Version du 08/04/2020</a:t>
            </a:r>
            <a:endParaRPr lang="fr-FR" dirty="0"/>
          </a:p>
        </p:txBody>
      </p:sp>
      <p:sp>
        <p:nvSpPr>
          <p:cNvPr id="14" name="Espace réservé du numéro de diapositive 13"/>
          <p:cNvSpPr>
            <a:spLocks noGrp="1"/>
          </p:cNvSpPr>
          <p:nvPr>
            <p:ph type="sldNum" sz="quarter" idx="10"/>
          </p:nvPr>
        </p:nvSpPr>
        <p:spPr/>
        <p:txBody>
          <a:bodyPr/>
          <a:lstStyle/>
          <a:p>
            <a:fld id="{38A82121-814A-4DE6-903B-1CF589281CB8}" type="slidenum">
              <a:rPr lang="fr-FR" smtClean="0"/>
              <a:pPr/>
              <a:t>35</a:t>
            </a:fld>
            <a:endParaRPr lang="fr-FR"/>
          </a:p>
        </p:txBody>
      </p:sp>
    </p:spTree>
    <p:extLst>
      <p:ext uri="{BB962C8B-B14F-4D97-AF65-F5344CB8AC3E}">
        <p14:creationId xmlns:p14="http://schemas.microsoft.com/office/powerpoint/2010/main" val="2768827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1775520" y="1163761"/>
            <a:ext cx="4464497" cy="4004455"/>
            <a:chOff x="2051720" y="1376009"/>
            <a:chExt cx="5718409" cy="5057374"/>
          </a:xfrm>
        </p:grpSpPr>
        <p:sp>
          <p:nvSpPr>
            <p:cNvPr id="11" name="Organigramme : Extraire 10"/>
            <p:cNvSpPr/>
            <p:nvPr/>
          </p:nvSpPr>
          <p:spPr>
            <a:xfrm>
              <a:off x="3815915" y="1376009"/>
              <a:ext cx="1800200" cy="1663438"/>
            </a:xfrm>
            <a:prstGeom prst="flowChartExtra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endParaRPr lang="fr-FR" sz="900" b="1" cap="all" dirty="0">
                <a:solidFill>
                  <a:schemeClr val="tx2"/>
                </a:solidFill>
                <a:latin typeface="Calibri" panose="020F0502020204030204" pitchFamily="34" charset="0"/>
              </a:endParaRPr>
            </a:p>
          </p:txBody>
        </p:sp>
        <p:sp>
          <p:nvSpPr>
            <p:cNvPr id="13" name="Trapèze 12"/>
            <p:cNvSpPr/>
            <p:nvPr/>
          </p:nvSpPr>
          <p:spPr>
            <a:xfrm>
              <a:off x="2915815" y="3188415"/>
              <a:ext cx="3600400" cy="1548000"/>
            </a:xfrm>
            <a:prstGeom prst="trapezoid">
              <a:avLst>
                <a:gd name="adj" fmla="val 5211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cap="all" dirty="0">
                  <a:solidFill>
                    <a:schemeClr val="bg1"/>
                  </a:solidFill>
                  <a:latin typeface="Calibri" panose="020F0502020204030204" pitchFamily="34" charset="0"/>
                </a:rPr>
                <a:t>Cadre règlementaire </a:t>
              </a:r>
            </a:p>
            <a:p>
              <a:pPr algn="ctr"/>
              <a:r>
                <a:rPr lang="fr-FR" sz="1050" b="1" cap="all" dirty="0">
                  <a:solidFill>
                    <a:schemeClr val="bg1"/>
                  </a:solidFill>
                  <a:latin typeface="Calibri" panose="020F0502020204030204" pitchFamily="34" charset="0"/>
                </a:rPr>
                <a:t>et normatif</a:t>
              </a:r>
            </a:p>
          </p:txBody>
        </p:sp>
        <p:sp>
          <p:nvSpPr>
            <p:cNvPr id="19" name="Trapèze 18"/>
            <p:cNvSpPr/>
            <p:nvPr/>
          </p:nvSpPr>
          <p:spPr>
            <a:xfrm>
              <a:off x="2051720" y="4885383"/>
              <a:ext cx="5328591" cy="1548000"/>
            </a:xfrm>
            <a:prstGeom prst="trapezoid">
              <a:avLst>
                <a:gd name="adj" fmla="val 521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cap="all" dirty="0">
                  <a:solidFill>
                    <a:schemeClr val="bg1"/>
                  </a:solidFill>
                  <a:latin typeface="Calibri" panose="020F0502020204030204" pitchFamily="34" charset="0"/>
                </a:rPr>
                <a:t>Principes de base et hygiène</a:t>
              </a:r>
            </a:p>
          </p:txBody>
        </p:sp>
        <p:cxnSp>
          <p:nvCxnSpPr>
            <p:cNvPr id="20" name="Connecteur droit 19"/>
            <p:cNvCxnSpPr/>
            <p:nvPr/>
          </p:nvCxnSpPr>
          <p:spPr>
            <a:xfrm>
              <a:off x="2411760" y="3103644"/>
              <a:ext cx="5184000"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96875" y="2091883"/>
              <a:ext cx="1373254" cy="24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800" b="1" dirty="0">
                  <a:solidFill>
                    <a:schemeClr val="accent2">
                      <a:lumMod val="75000"/>
                    </a:schemeClr>
                  </a:solidFill>
                  <a:latin typeface="Calibri" panose="020F0502020204030204" pitchFamily="34" charset="0"/>
                </a:rPr>
                <a:t>Approche par « scénarios »</a:t>
              </a:r>
            </a:p>
          </p:txBody>
        </p:sp>
        <p:sp>
          <p:nvSpPr>
            <p:cNvPr id="22" name="Rectangle 21"/>
            <p:cNvSpPr/>
            <p:nvPr/>
          </p:nvSpPr>
          <p:spPr>
            <a:xfrm>
              <a:off x="6663341" y="4491981"/>
              <a:ext cx="917442" cy="123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800" b="1" dirty="0">
                  <a:solidFill>
                    <a:schemeClr val="accent2">
                      <a:lumMod val="75000"/>
                    </a:schemeClr>
                  </a:solidFill>
                  <a:latin typeface="Calibri" panose="020F0502020204030204" pitchFamily="34" charset="0"/>
                </a:rPr>
                <a:t>Approche par « conformité »</a:t>
              </a:r>
            </a:p>
          </p:txBody>
        </p:sp>
        <p:cxnSp>
          <p:nvCxnSpPr>
            <p:cNvPr id="23" name="Connecteur droit 22"/>
            <p:cNvCxnSpPr/>
            <p:nvPr/>
          </p:nvCxnSpPr>
          <p:spPr>
            <a:xfrm flipV="1">
              <a:off x="7649682" y="1411636"/>
              <a:ext cx="0" cy="1584000"/>
            </a:xfrm>
            <a:prstGeom prst="line">
              <a:avLst/>
            </a:prstGeom>
            <a:ln w="19050">
              <a:solidFill>
                <a:schemeClr val="accent2">
                  <a:lumMod val="60000"/>
                  <a:lumOff val="40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V="1">
              <a:off x="7649682" y="3152415"/>
              <a:ext cx="0" cy="3280968"/>
            </a:xfrm>
            <a:prstGeom prst="line">
              <a:avLst/>
            </a:prstGeom>
            <a:ln w="19050">
              <a:solidFill>
                <a:schemeClr val="accent2">
                  <a:lumMod val="75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5" name="Titre 1"/>
          <p:cNvSpPr txBox="1">
            <a:spLocks/>
          </p:cNvSpPr>
          <p:nvPr/>
        </p:nvSpPr>
        <p:spPr>
          <a:xfrm>
            <a:off x="1981200" y="260648"/>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Déterminer le socle de sécurité</a:t>
            </a:r>
          </a:p>
          <a:p>
            <a:r>
              <a:rPr lang="fr-FR" b="0" dirty="0"/>
              <a:t>Que s’est-on engagé à respecter ?</a:t>
            </a:r>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4" name="Rectangle 13">
            <a:extLst>
              <a:ext uri="{FF2B5EF4-FFF2-40B4-BE49-F238E27FC236}">
                <a16:creationId xmlns:a16="http://schemas.microsoft.com/office/drawing/2014/main" id="{21112900-B4AC-184C-BDC5-8D2AED8E85FC}"/>
              </a:ext>
            </a:extLst>
          </p:cNvPr>
          <p:cNvSpPr/>
          <p:nvPr/>
        </p:nvSpPr>
        <p:spPr>
          <a:xfrm>
            <a:off x="6672065" y="2331250"/>
            <a:ext cx="3744415" cy="2576926"/>
          </a:xfrm>
          <a:prstGeom prst="rect">
            <a:avLst/>
          </a:prstGeom>
          <a:solidFill>
            <a:schemeClr val="bg1">
              <a:lumMod val="85000"/>
            </a:schemeClr>
          </a:solidFill>
          <a:ln w="25400" cap="flat" cmpd="sng" algn="ctr">
            <a:noFill/>
            <a:prstDash val="solid"/>
          </a:ln>
          <a:effectLst/>
        </p:spPr>
        <p:txBody>
          <a:bodyPr tIns="180000" rtlCol="0" anchor="t"/>
          <a:lstStyle/>
          <a:p>
            <a:pPr algn="just">
              <a:spcBef>
                <a:spcPts val="600"/>
              </a:spcBef>
              <a:spcAft>
                <a:spcPts val="300"/>
              </a:spcAft>
              <a:buClr>
                <a:schemeClr val="tx2"/>
              </a:buClr>
              <a:buSzPct val="100000"/>
              <a:defRPr/>
            </a:pPr>
            <a:r>
              <a:rPr lang="fr-FR" sz="1400" dirty="0">
                <a:solidFill>
                  <a:schemeClr val="tx2"/>
                </a:solidFill>
                <a:latin typeface="Calibri" panose="020F0502020204030204" pitchFamily="34" charset="0"/>
              </a:rPr>
              <a:t>Identifier l’ensemble des </a:t>
            </a:r>
            <a:r>
              <a:rPr lang="fr-FR" sz="1400" b="1" dirty="0">
                <a:solidFill>
                  <a:srgbClr val="C00000"/>
                </a:solidFill>
                <a:latin typeface="Calibri" panose="020F0502020204030204" pitchFamily="34" charset="0"/>
              </a:rPr>
              <a:t>référentiels de sécurité </a:t>
            </a:r>
            <a:r>
              <a:rPr lang="fr-FR" sz="1400" dirty="0">
                <a:solidFill>
                  <a:schemeClr val="tx2"/>
                </a:solidFill>
                <a:latin typeface="Calibri" panose="020F0502020204030204" pitchFamily="34" charset="0"/>
              </a:rPr>
              <a:t>(liste de mesures) qui s’appliquent à l’objet de l’étude :</a:t>
            </a:r>
          </a:p>
          <a:p>
            <a:pPr marL="285750" indent="-285750" algn="just">
              <a:spcBef>
                <a:spcPts val="600"/>
              </a:spcBef>
              <a:spcAft>
                <a:spcPts val="300"/>
              </a:spcAft>
              <a:buClr>
                <a:schemeClr val="tx2"/>
              </a:buClr>
              <a:buSzPct val="100000"/>
              <a:buFont typeface="Arial" panose="020B0604020202020204" pitchFamily="34" charset="0"/>
              <a:buChar char="•"/>
              <a:defRPr/>
            </a:pPr>
            <a:r>
              <a:rPr lang="fr-FR" sz="1400" b="1" dirty="0">
                <a:solidFill>
                  <a:schemeClr val="tx2"/>
                </a:solidFill>
                <a:latin typeface="Calibri" panose="020F0502020204030204" pitchFamily="34" charset="0"/>
              </a:rPr>
              <a:t>Bonnes pratiques de sécurité </a:t>
            </a:r>
            <a:r>
              <a:rPr lang="fr-FR" sz="1400" dirty="0">
                <a:solidFill>
                  <a:schemeClr val="tx2"/>
                </a:solidFill>
                <a:latin typeface="Calibri" panose="020F0502020204030204" pitchFamily="34" charset="0"/>
              </a:rPr>
              <a:t>: guides de recommandations de l’ANSSI, règles de sécurité internes à l’organisation (PSSI), etc.</a:t>
            </a:r>
          </a:p>
          <a:p>
            <a:pPr marL="285750" indent="-285750" algn="just">
              <a:spcBef>
                <a:spcPts val="600"/>
              </a:spcBef>
              <a:spcAft>
                <a:spcPts val="300"/>
              </a:spcAft>
              <a:buClr>
                <a:schemeClr val="tx2"/>
              </a:buClr>
              <a:buSzPct val="100000"/>
              <a:buFont typeface="Arial" panose="020B0604020202020204" pitchFamily="34" charset="0"/>
              <a:buChar char="•"/>
              <a:defRPr/>
            </a:pPr>
            <a:r>
              <a:rPr lang="fr-FR" sz="1400" b="1" dirty="0">
                <a:solidFill>
                  <a:schemeClr val="tx2"/>
                </a:solidFill>
                <a:latin typeface="Calibri" panose="020F0502020204030204" pitchFamily="34" charset="0"/>
              </a:rPr>
              <a:t>Normes</a:t>
            </a:r>
            <a:r>
              <a:rPr lang="fr-FR" sz="1400" dirty="0">
                <a:solidFill>
                  <a:schemeClr val="tx2"/>
                </a:solidFill>
                <a:latin typeface="Calibri" panose="020F0502020204030204" pitchFamily="34" charset="0"/>
              </a:rPr>
              <a:t> : famille ISO 27000, etc.</a:t>
            </a:r>
          </a:p>
          <a:p>
            <a:pPr marL="285750" indent="-285750" algn="just">
              <a:spcBef>
                <a:spcPts val="600"/>
              </a:spcBef>
              <a:spcAft>
                <a:spcPts val="300"/>
              </a:spcAft>
              <a:buClr>
                <a:schemeClr val="tx2"/>
              </a:buClr>
              <a:buSzPct val="100000"/>
              <a:buFont typeface="Arial" panose="020B0604020202020204" pitchFamily="34" charset="0"/>
              <a:buChar char="•"/>
              <a:defRPr/>
            </a:pPr>
            <a:r>
              <a:rPr lang="fr-FR" sz="1400" b="1" dirty="0">
                <a:solidFill>
                  <a:schemeClr val="tx2"/>
                </a:solidFill>
                <a:latin typeface="Calibri" panose="020F0502020204030204" pitchFamily="34" charset="0"/>
              </a:rPr>
              <a:t>Règlementations en vigueur </a:t>
            </a:r>
            <a:r>
              <a:rPr lang="fr-FR" sz="1400" dirty="0">
                <a:solidFill>
                  <a:schemeClr val="tx2"/>
                </a:solidFill>
                <a:latin typeface="Calibri" panose="020F0502020204030204" pitchFamily="34" charset="0"/>
              </a:rPr>
              <a:t>: IGI 1300, II 901, LPM, directive NIS, RGS, etc.</a:t>
            </a:r>
          </a:p>
        </p:txBody>
      </p:sp>
      <p:sp>
        <p:nvSpPr>
          <p:cNvPr id="16" name="Rectangle 15">
            <a:extLst>
              <a:ext uri="{FF2B5EF4-FFF2-40B4-BE49-F238E27FC236}">
                <a16:creationId xmlns:a16="http://schemas.microsoft.com/office/drawing/2014/main" id="{8CE01BC5-7B94-774A-8B29-BE2CA406FD6A}"/>
              </a:ext>
            </a:extLst>
          </p:cNvPr>
          <p:cNvSpPr/>
          <p:nvPr/>
        </p:nvSpPr>
        <p:spPr>
          <a:xfrm>
            <a:off x="6672064" y="1739825"/>
            <a:ext cx="3744416" cy="471939"/>
          </a:xfrm>
          <a:prstGeom prst="rect">
            <a:avLst/>
          </a:prstGeom>
          <a:solidFill>
            <a:schemeClr val="accent2">
              <a:lumMod val="75000"/>
            </a:schemeClr>
          </a:solidFill>
          <a:ln w="25400" cap="flat" cmpd="sng" algn="ctr">
            <a:noFill/>
            <a:prstDash val="solid"/>
          </a:ln>
          <a:effectLst/>
        </p:spPr>
        <p:txBody>
          <a:bodyPr rtlCol="0" anchor="ctr"/>
          <a:lstStyle/>
          <a:p>
            <a:pPr algn="ctr">
              <a:defRPr/>
            </a:pPr>
            <a:r>
              <a:rPr lang="fr-FR" sz="1600" b="1" kern="0" cap="all" dirty="0">
                <a:solidFill>
                  <a:schemeClr val="bg1"/>
                </a:solidFill>
                <a:latin typeface="Calibri" panose="020F0502020204030204" pitchFamily="34" charset="0"/>
              </a:rPr>
              <a:t>Socle de sécurité</a:t>
            </a:r>
          </a:p>
          <a:p>
            <a:pPr algn="ctr">
              <a:defRPr/>
            </a:pPr>
            <a:r>
              <a:rPr lang="fr-FR" sz="1100" b="1" kern="0" cap="all" dirty="0">
                <a:solidFill>
                  <a:schemeClr val="bg1"/>
                </a:solidFill>
                <a:latin typeface="Calibri" panose="020F0502020204030204" pitchFamily="34" charset="0"/>
              </a:rPr>
              <a:t>Approche par « conformité »</a:t>
            </a:r>
          </a:p>
        </p:txBody>
      </p:sp>
      <p:sp>
        <p:nvSpPr>
          <p:cNvPr id="17" name="Espace réservé du contenu 2"/>
          <p:cNvSpPr txBox="1">
            <a:spLocks/>
          </p:cNvSpPr>
          <p:nvPr/>
        </p:nvSpPr>
        <p:spPr>
          <a:xfrm>
            <a:off x="1775521" y="5949280"/>
            <a:ext cx="8640958"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400" b="1" dirty="0">
                <a:solidFill>
                  <a:schemeClr val="bg1"/>
                </a:solidFill>
                <a:latin typeface="Calibri" panose="020F0502020204030204" pitchFamily="34" charset="0"/>
                <a:sym typeface="Wingdings" panose="05000000000000000000" pitchFamily="2" charset="2"/>
              </a:rPr>
              <a:t>Intégration des résultats de précédentes études de risques à cette étape : les mesures de sécurité identifiées et mises en œuvre font désormais partie du socle de sécurité de l’organisation</a:t>
            </a:r>
          </a:p>
        </p:txBody>
      </p:sp>
      <p:sp>
        <p:nvSpPr>
          <p:cNvPr id="18" name="Flèche droite 17"/>
          <p:cNvSpPr/>
          <p:nvPr/>
        </p:nvSpPr>
        <p:spPr>
          <a:xfrm>
            <a:off x="1775521" y="6016971"/>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30" name="Losange 29"/>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27" name="Espace réservé du contenu 2"/>
          <p:cNvSpPr txBox="1">
            <a:spLocks/>
          </p:cNvSpPr>
          <p:nvPr/>
        </p:nvSpPr>
        <p:spPr>
          <a:xfrm>
            <a:off x="1775520" y="5445224"/>
            <a:ext cx="8640958" cy="402864"/>
          </a:xfrm>
          <a:prstGeom prst="rect">
            <a:avLst/>
          </a:prstGeom>
          <a:solidFill>
            <a:schemeClr val="tx2">
              <a:lumMod val="60000"/>
              <a:lumOff val="40000"/>
            </a:schemeClr>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400" b="1" dirty="0">
                <a:solidFill>
                  <a:schemeClr val="bg1"/>
                </a:solidFill>
                <a:latin typeface="Calibri" panose="020F0502020204030204" pitchFamily="34" charset="0"/>
                <a:sym typeface="Wingdings" panose="05000000000000000000" pitchFamily="2" charset="2"/>
              </a:rPr>
              <a:t>Seuls les référentiels formulant des exigences en matière de sécurité sont à considérer</a:t>
            </a:r>
          </a:p>
        </p:txBody>
      </p:sp>
      <p:sp>
        <p:nvSpPr>
          <p:cNvPr id="28" name="Flèche droite 27"/>
          <p:cNvSpPr/>
          <p:nvPr/>
        </p:nvSpPr>
        <p:spPr>
          <a:xfrm>
            <a:off x="1775519" y="5481228"/>
            <a:ext cx="298378" cy="33085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25" name="Rectangle 24"/>
          <p:cNvSpPr/>
          <p:nvPr/>
        </p:nvSpPr>
        <p:spPr>
          <a:xfrm>
            <a:off x="3319531" y="1979501"/>
            <a:ext cx="1072132" cy="447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050" b="1" cap="all" dirty="0">
                <a:solidFill>
                  <a:schemeClr val="tx2"/>
                </a:solidFill>
                <a:latin typeface="Calibri" panose="020F0502020204030204" pitchFamily="34" charset="0"/>
              </a:rPr>
              <a:t>Appréciation </a:t>
            </a:r>
          </a:p>
          <a:p>
            <a:pPr algn="ctr"/>
            <a:r>
              <a:rPr lang="fr-FR" sz="1050" b="1" cap="all" dirty="0">
                <a:solidFill>
                  <a:schemeClr val="tx2"/>
                </a:solidFill>
                <a:latin typeface="Calibri" panose="020F0502020204030204" pitchFamily="34" charset="0"/>
              </a:rPr>
              <a:t>des risques numériques</a:t>
            </a:r>
          </a:p>
        </p:txBody>
      </p:sp>
      <p:sp>
        <p:nvSpPr>
          <p:cNvPr id="26" name="Espace réservé du pied de page 25"/>
          <p:cNvSpPr>
            <a:spLocks noGrp="1"/>
          </p:cNvSpPr>
          <p:nvPr>
            <p:ph type="ftr" sz="quarter" idx="11"/>
          </p:nvPr>
        </p:nvSpPr>
        <p:spPr/>
        <p:txBody>
          <a:bodyPr/>
          <a:lstStyle/>
          <a:p>
            <a:r>
              <a:rPr lang="fr-FR"/>
              <a:t>Formation EBIOS Risk Manager – Version du 08/04/2020</a:t>
            </a:r>
            <a:endParaRPr lang="fr-FR" dirty="0"/>
          </a:p>
        </p:txBody>
      </p:sp>
      <p:sp>
        <p:nvSpPr>
          <p:cNvPr id="29" name="Espace réservé du numéro de diapositive 28"/>
          <p:cNvSpPr>
            <a:spLocks noGrp="1"/>
          </p:cNvSpPr>
          <p:nvPr>
            <p:ph type="sldNum" sz="quarter" idx="10"/>
          </p:nvPr>
        </p:nvSpPr>
        <p:spPr/>
        <p:txBody>
          <a:bodyPr/>
          <a:lstStyle/>
          <a:p>
            <a:fld id="{38A82121-814A-4DE6-903B-1CF589281CB8}" type="slidenum">
              <a:rPr lang="fr-FR" smtClean="0"/>
              <a:pPr/>
              <a:t>36</a:t>
            </a:fld>
            <a:endParaRPr lang="fr-FR"/>
          </a:p>
        </p:txBody>
      </p:sp>
    </p:spTree>
    <p:extLst>
      <p:ext uri="{BB962C8B-B14F-4D97-AF65-F5344CB8AC3E}">
        <p14:creationId xmlns:p14="http://schemas.microsoft.com/office/powerpoint/2010/main" val="351106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Exercice collégial</a:t>
            </a:r>
          </a:p>
          <a:p>
            <a:r>
              <a:rPr lang="fr-FR" b="0" dirty="0"/>
              <a:t>Au vu du cas étudié, quels seraient les référentiels à considérer ?</a:t>
            </a:r>
          </a:p>
        </p:txBody>
      </p:sp>
      <p:sp>
        <p:nvSpPr>
          <p:cNvPr id="30" name="Losange 29"/>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pic>
        <p:nvPicPr>
          <p:cNvPr id="25"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21869"/>
            <a:ext cx="432048" cy="4320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oup 83"/>
          <p:cNvGraphicFramePr>
            <a:graphicFrameLocks noGrp="1"/>
          </p:cNvGraphicFramePr>
          <p:nvPr>
            <p:extLst>
              <p:ext uri="{D42A27DB-BD31-4B8C-83A1-F6EECF244321}">
                <p14:modId xmlns:p14="http://schemas.microsoft.com/office/powerpoint/2010/main" val="4106362545"/>
              </p:ext>
            </p:extLst>
          </p:nvPr>
        </p:nvGraphicFramePr>
        <p:xfrm>
          <a:off x="1775521" y="1484784"/>
          <a:ext cx="6048671" cy="4741865"/>
        </p:xfrm>
        <a:graphic>
          <a:graphicData uri="http://schemas.openxmlformats.org/drawingml/2006/table">
            <a:tbl>
              <a:tblPr/>
              <a:tblGrid>
                <a:gridCol w="6048671">
                  <a:extLst>
                    <a:ext uri="{9D8B030D-6E8A-4147-A177-3AD203B41FA5}">
                      <a16:colId xmlns:a16="http://schemas.microsoft.com/office/drawing/2014/main" val="20000"/>
                    </a:ext>
                  </a:extLst>
                </a:gridCol>
              </a:tblGrid>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Politique de sécurité (PSSI) de l’organisation</a:t>
                      </a:r>
                    </a:p>
                  </a:txBody>
                  <a:tcPr marL="90000" marR="90000" marT="46800" marB="4680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Règlement général sur la protection des données (RGPD)</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Guide d’hygiène informatique de l’ANSSI</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lang="fr-FR" sz="1600" b="0" i="0" u="none" strike="noStrike" kern="1200" dirty="0">
                          <a:solidFill>
                            <a:schemeClr val="tx1"/>
                          </a:solidFill>
                          <a:effectLst/>
                          <a:latin typeface="Calibri" panose="020F0502020204030204" pitchFamily="34" charset="0"/>
                          <a:ea typeface="+mn-ea"/>
                          <a:cs typeface="+mn-cs"/>
                        </a:rPr>
                        <a:t>Annexe A de l’ISO/IEC 27001</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Code de la santé publique</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Arrêté sectoriel « produits de santé » (Loi de programmation militaire)</a:t>
                      </a:r>
                    </a:p>
                  </a:txBody>
                  <a:tcPr marL="90000" marR="90000" marT="46800" marB="4680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Instruction générale interministérielle 1300 (IGI 1300)</a:t>
                      </a:r>
                    </a:p>
                  </a:txBody>
                  <a:tcPr marL="90000" marR="90000" marT="46800" marB="4680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7" name="Groupe 6"/>
          <p:cNvGrpSpPr/>
          <p:nvPr/>
        </p:nvGrpSpPr>
        <p:grpSpPr>
          <a:xfrm>
            <a:off x="10570543" y="350"/>
            <a:ext cx="1008112" cy="504000"/>
            <a:chOff x="7020272" y="95114"/>
            <a:chExt cx="1008112" cy="504000"/>
          </a:xfrm>
        </p:grpSpPr>
        <p:sp>
          <p:nvSpPr>
            <p:cNvPr id="9" name="Rectangle 8"/>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2.3</a:t>
              </a:r>
            </a:p>
          </p:txBody>
        </p:sp>
        <p:pic>
          <p:nvPicPr>
            <p:cNvPr id="1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1" name="Espace réservé du pied de page 10"/>
          <p:cNvSpPr>
            <a:spLocks noGrp="1"/>
          </p:cNvSpPr>
          <p:nvPr>
            <p:ph type="ftr" sz="quarter" idx="11"/>
          </p:nvPr>
        </p:nvSpPr>
        <p:spPr/>
        <p:txBody>
          <a:bodyPr/>
          <a:lstStyle/>
          <a:p>
            <a:r>
              <a:rPr lang="fr-FR"/>
              <a:t>Formation EBIOS Risk Manager – Version du 08/04/2020</a:t>
            </a:r>
            <a:endParaRPr lang="fr-FR" dirty="0"/>
          </a:p>
        </p:txBody>
      </p:sp>
      <p:sp>
        <p:nvSpPr>
          <p:cNvPr id="12" name="Espace réservé du numéro de diapositive 11"/>
          <p:cNvSpPr>
            <a:spLocks noGrp="1"/>
          </p:cNvSpPr>
          <p:nvPr>
            <p:ph type="sldNum" sz="quarter" idx="10"/>
          </p:nvPr>
        </p:nvSpPr>
        <p:spPr/>
        <p:txBody>
          <a:bodyPr/>
          <a:lstStyle/>
          <a:p>
            <a:fld id="{38A82121-814A-4DE6-903B-1CF589281CB8}" type="slidenum">
              <a:rPr lang="fr-FR" smtClean="0"/>
              <a:pPr/>
              <a:t>37</a:t>
            </a:fld>
            <a:endParaRPr lang="fr-FR"/>
          </a:p>
        </p:txBody>
      </p:sp>
    </p:spTree>
    <p:extLst>
      <p:ext uri="{BB962C8B-B14F-4D97-AF65-F5344CB8AC3E}">
        <p14:creationId xmlns:p14="http://schemas.microsoft.com/office/powerpoint/2010/main" val="2937239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Correction</a:t>
            </a:r>
          </a:p>
          <a:p>
            <a:r>
              <a:rPr lang="fr-FR" b="0" dirty="0"/>
              <a:t>Au vu du cas étudié, quels seraient les référentiels à considérer ?</a:t>
            </a:r>
          </a:p>
        </p:txBody>
      </p:sp>
      <p:sp>
        <p:nvSpPr>
          <p:cNvPr id="30" name="Losange 29"/>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aphicFrame>
        <p:nvGraphicFramePr>
          <p:cNvPr id="7" name="Group 83"/>
          <p:cNvGraphicFramePr>
            <a:graphicFrameLocks noGrp="1"/>
          </p:cNvGraphicFramePr>
          <p:nvPr>
            <p:extLst>
              <p:ext uri="{D42A27DB-BD31-4B8C-83A1-F6EECF244321}">
                <p14:modId xmlns:p14="http://schemas.microsoft.com/office/powerpoint/2010/main" val="2266185788"/>
              </p:ext>
            </p:extLst>
          </p:nvPr>
        </p:nvGraphicFramePr>
        <p:xfrm>
          <a:off x="1775521" y="1484784"/>
          <a:ext cx="6048671" cy="4741865"/>
        </p:xfrm>
        <a:graphic>
          <a:graphicData uri="http://schemas.openxmlformats.org/drawingml/2006/table">
            <a:tbl>
              <a:tblPr/>
              <a:tblGrid>
                <a:gridCol w="6048671">
                  <a:extLst>
                    <a:ext uri="{9D8B030D-6E8A-4147-A177-3AD203B41FA5}">
                      <a16:colId xmlns:a16="http://schemas.microsoft.com/office/drawing/2014/main" val="20000"/>
                    </a:ext>
                  </a:extLst>
                </a:gridCol>
              </a:tblGrid>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Politique de sécurité (PSSI) de l’organisation</a:t>
                      </a:r>
                    </a:p>
                  </a:txBody>
                  <a:tcPr marL="90000" marR="90000" marT="46800" marB="46800"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Règlement général sur la protection des données (RGPD)</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Guide d’hygiène informatique de l’ANSSI</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defRPr/>
                      </a:pPr>
                      <a:r>
                        <a:rPr lang="fr-FR" sz="1600" b="0" i="0" u="none" strike="noStrike" kern="1200" dirty="0">
                          <a:solidFill>
                            <a:schemeClr val="tx1"/>
                          </a:solidFill>
                          <a:effectLst/>
                          <a:latin typeface="Calibri" panose="020F0502020204030204" pitchFamily="34" charset="0"/>
                          <a:ea typeface="+mn-ea"/>
                          <a:cs typeface="+mn-cs"/>
                        </a:rPr>
                        <a:t>Annexe A de l’ISO/IEC 27001</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Code de la santé publique</a:t>
                      </a:r>
                    </a:p>
                  </a:txBody>
                  <a:tcPr marL="90000" marR="90000" marT="46800" marB="46800"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Arrêté sectoriel « produits de santé » (Loi de programmation militaire)</a:t>
                      </a:r>
                    </a:p>
                  </a:txBody>
                  <a:tcPr marL="90000" marR="90000" marT="46800" marB="4680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r h="677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fr-FR" sz="1600" b="0" i="0" u="none" strike="noStrike" cap="none" normalizeH="0" baseline="0" dirty="0">
                          <a:ln>
                            <a:noFill/>
                          </a:ln>
                          <a:solidFill>
                            <a:schemeClr val="tx1"/>
                          </a:solidFill>
                          <a:effectLst/>
                          <a:latin typeface="Calibri" panose="020F0502020204030204" pitchFamily="34" charset="0"/>
                        </a:rPr>
                        <a:t>Instruction générale interministérielle 1300 (IGI 1300)</a:t>
                      </a:r>
                    </a:p>
                  </a:txBody>
                  <a:tcPr marL="90000" marR="90000" marT="46800" marB="46800"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8" name="Groupe 7"/>
          <p:cNvGrpSpPr/>
          <p:nvPr/>
        </p:nvGrpSpPr>
        <p:grpSpPr>
          <a:xfrm>
            <a:off x="11759952" y="0"/>
            <a:ext cx="432048" cy="435546"/>
            <a:chOff x="8497713" y="116633"/>
            <a:chExt cx="432048" cy="435546"/>
          </a:xfrm>
        </p:grpSpPr>
        <p:pic>
          <p:nvPicPr>
            <p:cNvPr id="9"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3" descr="\\intranet.fr\sgdsn\utilisateurs\mesdocuments\duclos-j\My Pictures\icons\check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1952" y="1628800"/>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ntranet.fr\sgdsn\utilisateurs\mesdocuments\duclos-j\My Pictures\icons\err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51970" y="2312888"/>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intranet.fr\sgdsn\utilisateurs\mesdocuments\duclos-j\My Pictures\icons\check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1952" y="2996939"/>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intranet.fr\sgdsn\utilisateurs\mesdocuments\duclos-j\My Pictures\icons\check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1952" y="3681028"/>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intranet.fr\sgdsn\utilisateurs\mesdocuments\duclos-j\My Pictures\icons\check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1952" y="5049167"/>
            <a:ext cx="360039" cy="3600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ntranet.fr\sgdsn\utilisateurs\mesdocuments\duclos-j\My Pictures\icons\err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51970" y="436511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ntranet.fr\sgdsn\utilisateurs\mesdocuments\duclos-j\My Pictures\icons\err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51970" y="5733255"/>
            <a:ext cx="360000" cy="360000"/>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pied de page 18"/>
          <p:cNvSpPr>
            <a:spLocks noGrp="1"/>
          </p:cNvSpPr>
          <p:nvPr>
            <p:ph type="ftr" sz="quarter" idx="11"/>
          </p:nvPr>
        </p:nvSpPr>
        <p:spPr/>
        <p:txBody>
          <a:bodyPr/>
          <a:lstStyle/>
          <a:p>
            <a:r>
              <a:rPr lang="fr-FR"/>
              <a:t>Formation EBIOS Risk Manager – Version du 08/04/2020</a:t>
            </a:r>
            <a:endParaRPr lang="fr-FR" dirty="0"/>
          </a:p>
        </p:txBody>
      </p:sp>
      <p:sp>
        <p:nvSpPr>
          <p:cNvPr id="20" name="Espace réservé du numéro de diapositive 19"/>
          <p:cNvSpPr>
            <a:spLocks noGrp="1"/>
          </p:cNvSpPr>
          <p:nvPr>
            <p:ph type="sldNum" sz="quarter" idx="10"/>
          </p:nvPr>
        </p:nvSpPr>
        <p:spPr/>
        <p:txBody>
          <a:bodyPr/>
          <a:lstStyle/>
          <a:p>
            <a:fld id="{38A82121-814A-4DE6-903B-1CF589281CB8}" type="slidenum">
              <a:rPr lang="fr-FR" smtClean="0"/>
              <a:pPr/>
              <a:t>38</a:t>
            </a:fld>
            <a:endParaRPr lang="fr-FR"/>
          </a:p>
        </p:txBody>
      </p:sp>
    </p:spTree>
    <p:extLst>
      <p:ext uri="{BB962C8B-B14F-4D97-AF65-F5344CB8AC3E}">
        <p14:creationId xmlns:p14="http://schemas.microsoft.com/office/powerpoint/2010/main" val="1208732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6D06E5-0F7F-448E-9CE8-3C344973B83C}"/>
              </a:ext>
            </a:extLst>
          </p:cNvPr>
          <p:cNvSpPr>
            <a:spLocks noGrp="1"/>
          </p:cNvSpPr>
          <p:nvPr>
            <p:ph type="title"/>
          </p:nvPr>
        </p:nvSpPr>
        <p:spPr/>
        <p:txBody>
          <a:bodyPr>
            <a:noAutofit/>
          </a:bodyPr>
          <a:lstStyle/>
          <a:p>
            <a:r>
              <a:rPr lang="fr-FR" dirty="0"/>
              <a:t>Que faire si le socle n’est pas (bien) appliqué ?</a:t>
            </a:r>
          </a:p>
        </p:txBody>
      </p:sp>
      <p:sp>
        <p:nvSpPr>
          <p:cNvPr id="3" name="Espace réservé du contenu 2">
            <a:extLst>
              <a:ext uri="{FF2B5EF4-FFF2-40B4-BE49-F238E27FC236}">
                <a16:creationId xmlns:a16="http://schemas.microsoft.com/office/drawing/2014/main" id="{B903E0BC-48E1-4DA6-9951-71A094DB1DEB}"/>
              </a:ext>
            </a:extLst>
          </p:cNvPr>
          <p:cNvSpPr>
            <a:spLocks noGrp="1"/>
          </p:cNvSpPr>
          <p:nvPr>
            <p:ph idx="1"/>
          </p:nvPr>
        </p:nvSpPr>
        <p:spPr/>
        <p:txBody>
          <a:bodyPr>
            <a:normAutofit fontScale="92500" lnSpcReduction="10000"/>
          </a:bodyPr>
          <a:lstStyle/>
          <a:p>
            <a:r>
              <a:rPr lang="fr-FR" dirty="0">
                <a:latin typeface="Calibri" panose="020F0502020204030204" pitchFamily="34" charset="0"/>
                <a:cs typeface="Calibri" panose="020F0502020204030204" pitchFamily="34" charset="0"/>
              </a:rPr>
              <a:t>Une fois le socle identifié, la méthode demande d’évaluer son application</a:t>
            </a:r>
          </a:p>
          <a:p>
            <a:pPr lvl="1"/>
            <a:r>
              <a:rPr lang="fr-FR" dirty="0">
                <a:latin typeface="Calibri" panose="020F0502020204030204" pitchFamily="34" charset="0"/>
                <a:cs typeface="Calibri" panose="020F0502020204030204" pitchFamily="34" charset="0"/>
              </a:rPr>
              <a:t>Ex : vérifié et bien appliqué, théoriquement appliqué, à peu près appliqué, pas appliqué…</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Puisque le reste de l’étude repose sur le socle, on peut se demander quoi faire si le socle n’est pas appliqué</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Plusieurs tactiques possibles</a:t>
            </a:r>
          </a:p>
          <a:p>
            <a:pPr lvl="1">
              <a:buFont typeface="+mj-lt"/>
              <a:buAutoNum type="arabicPeriod"/>
            </a:pPr>
            <a:r>
              <a:rPr lang="fr-FR" dirty="0">
                <a:latin typeface="Calibri" panose="020F0502020204030204" pitchFamily="34" charset="0"/>
                <a:cs typeface="Calibri" panose="020F0502020204030204" pitchFamily="34" charset="0"/>
              </a:rPr>
              <a:t>On ne va pas plus loin tant que le socle n’est pas correctement mis en œuvre</a:t>
            </a:r>
          </a:p>
          <a:p>
            <a:pPr lvl="1">
              <a:buFont typeface="+mj-lt"/>
              <a:buAutoNum type="arabicPeriod"/>
            </a:pPr>
            <a:r>
              <a:rPr lang="fr-FR" dirty="0">
                <a:latin typeface="Calibri" panose="020F0502020204030204" pitchFamily="34" charset="0"/>
                <a:cs typeface="Calibri" panose="020F0502020204030204" pitchFamily="34" charset="0"/>
              </a:rPr>
              <a:t>On poursuit l’étude en considérant que le socle sera appliqué</a:t>
            </a:r>
          </a:p>
          <a:p>
            <a:pPr lvl="1">
              <a:buFont typeface="+mj-lt"/>
              <a:buAutoNum type="arabicPeriod"/>
            </a:pPr>
            <a:r>
              <a:rPr lang="fr-FR" dirty="0">
                <a:latin typeface="Calibri" panose="020F0502020204030204" pitchFamily="34" charset="0"/>
                <a:cs typeface="Calibri" panose="020F0502020204030204" pitchFamily="34" charset="0"/>
              </a:rPr>
              <a:t>On poursuit l’étude en considérant le socle en l’état</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Cela changera les scénarios et les estimations de gravité et vraisemblance des risques</a:t>
            </a:r>
          </a:p>
        </p:txBody>
      </p:sp>
      <p:sp>
        <p:nvSpPr>
          <p:cNvPr id="4" name="Espace réservé du numéro de diapositive 3">
            <a:extLst>
              <a:ext uri="{FF2B5EF4-FFF2-40B4-BE49-F238E27FC236}">
                <a16:creationId xmlns:a16="http://schemas.microsoft.com/office/drawing/2014/main" id="{8680EC59-E7DB-4529-8C0D-CE96237B101B}"/>
              </a:ext>
            </a:extLst>
          </p:cNvPr>
          <p:cNvSpPr>
            <a:spLocks noGrp="1"/>
          </p:cNvSpPr>
          <p:nvPr>
            <p:ph type="sldNum" sz="quarter" idx="10"/>
          </p:nvPr>
        </p:nvSpPr>
        <p:spPr/>
        <p:txBody>
          <a:bodyPr/>
          <a:lstStyle/>
          <a:p>
            <a:fld id="{38A82121-814A-4DE6-903B-1CF589281CB8}" type="slidenum">
              <a:rPr lang="fr-FR" smtClean="0"/>
              <a:pPr/>
              <a:t>39</a:t>
            </a:fld>
            <a:endParaRPr lang="fr-FR"/>
          </a:p>
        </p:txBody>
      </p:sp>
      <p:sp>
        <p:nvSpPr>
          <p:cNvPr id="5" name="Espace réservé du pied de page 4">
            <a:extLst>
              <a:ext uri="{FF2B5EF4-FFF2-40B4-BE49-F238E27FC236}">
                <a16:creationId xmlns:a16="http://schemas.microsoft.com/office/drawing/2014/main" id="{E0B8FB77-BF98-4BA4-9C90-6230FA128ED8}"/>
              </a:ext>
            </a:extLst>
          </p:cNvPr>
          <p:cNvSpPr>
            <a:spLocks noGrp="1"/>
          </p:cNvSpPr>
          <p:nvPr>
            <p:ph type="ftr" sz="quarter" idx="11"/>
          </p:nvPr>
        </p:nvSpPr>
        <p:spPr/>
        <p:txBody>
          <a:bodyPr/>
          <a:lstStyle/>
          <a:p>
            <a:r>
              <a:rPr lang="fr-FR"/>
              <a:t>Formation EBIOS Risk Manager – Version du 08/04/2020</a:t>
            </a:r>
            <a:endParaRPr lang="fr-FR" dirty="0"/>
          </a:p>
        </p:txBody>
      </p:sp>
      <p:sp>
        <p:nvSpPr>
          <p:cNvPr id="6" name="Losange 5">
            <a:extLst>
              <a:ext uri="{FF2B5EF4-FFF2-40B4-BE49-F238E27FC236}">
                <a16:creationId xmlns:a16="http://schemas.microsoft.com/office/drawing/2014/main" id="{E8983C56-F2E6-4B0B-B504-7B67226CB8F4}"/>
              </a:ext>
            </a:extLst>
          </p:cNvPr>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Tree>
    <p:extLst>
      <p:ext uri="{BB962C8B-B14F-4D97-AF65-F5344CB8AC3E}">
        <p14:creationId xmlns:p14="http://schemas.microsoft.com/office/powerpoint/2010/main" val="294987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droite 14"/>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2" name="Titre 1"/>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br>
              <a:rPr lang="fr-FR" dirty="0">
                <a:ea typeface="Malgun Gothic" panose="020B0503020000020004" pitchFamily="34" charset="-127"/>
              </a:rPr>
            </a:br>
            <a:r>
              <a:rPr lang="fr-FR" b="0" dirty="0">
                <a:ea typeface="Malgun Gothic" panose="020B0503020000020004" pitchFamily="34" charset="-127"/>
              </a:rPr>
              <a:t>Une journée pas-à-pas sur les étapes clés de la méthode</a:t>
            </a:r>
            <a:br>
              <a:rPr lang="fr-FR" b="0" dirty="0">
                <a:ea typeface="Malgun Gothic" panose="020B0503020000020004" pitchFamily="34" charset="-127"/>
              </a:rPr>
            </a:br>
            <a:r>
              <a:rPr lang="fr-FR" b="0" dirty="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5" name="Espace réservé du contenu 2"/>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b="1" dirty="0">
                <a:solidFill>
                  <a:schemeClr val="tx2"/>
                </a:solidFill>
                <a:latin typeface="Calibri" panose="020F0502020204030204" pitchFamily="34" charset="0"/>
              </a:rPr>
              <a:t>EBIOS </a:t>
            </a:r>
            <a:r>
              <a:rPr lang="fr-FR" sz="2000" b="1" i="1" dirty="0">
                <a:solidFill>
                  <a:schemeClr val="tx2"/>
                </a:solidFill>
                <a:latin typeface="Calibri" panose="020F0502020204030204" pitchFamily="34" charset="0"/>
              </a:rPr>
              <a:t>Risk Manager </a:t>
            </a:r>
            <a:r>
              <a:rPr lang="fr-FR" sz="2000" b="1" dirty="0">
                <a:solidFill>
                  <a:schemeClr val="tx2"/>
                </a:solidFill>
                <a:latin typeface="Calibri" panose="020F0502020204030204" pitchFamily="34" charset="0"/>
              </a:rPr>
              <a:t>: les bases</a:t>
            </a:r>
          </a:p>
        </p:txBody>
      </p:sp>
      <p:sp>
        <p:nvSpPr>
          <p:cNvPr id="6" name="Losange 5"/>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7" name="Espace réservé du contenu 2"/>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2 : sources de risque</a:t>
            </a:r>
          </a:p>
        </p:txBody>
      </p:sp>
      <p:sp>
        <p:nvSpPr>
          <p:cNvPr id="8" name="Losange 7"/>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9" name="Espace réservé du contenu 2"/>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3 : scénarios stratégiques</a:t>
            </a:r>
          </a:p>
        </p:txBody>
      </p:sp>
      <p:sp>
        <p:nvSpPr>
          <p:cNvPr id="10" name="Losange 9"/>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1" name="Espace réservé du contenu 2"/>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Étude de cas</a:t>
            </a:r>
          </a:p>
        </p:txBody>
      </p:sp>
      <p:sp>
        <p:nvSpPr>
          <p:cNvPr id="12" name="Losange 11"/>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3" name="Espace réservé du contenu 2"/>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4 : scénarios opérationnels</a:t>
            </a:r>
          </a:p>
        </p:txBody>
      </p:sp>
      <p:sp>
        <p:nvSpPr>
          <p:cNvPr id="14" name="Losange 13"/>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6" name="Espace réservé du contenu 2"/>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1 : cadrage et socle de sécurité</a:t>
            </a:r>
          </a:p>
        </p:txBody>
      </p:sp>
      <p:sp>
        <p:nvSpPr>
          <p:cNvPr id="17" name="Losange 16"/>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8" name="Espace réservé du contenu 2"/>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5 : traitement du risque</a:t>
            </a:r>
          </a:p>
        </p:txBody>
      </p:sp>
      <p:sp>
        <p:nvSpPr>
          <p:cNvPr id="19" name="Losange 18"/>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20" name="Espace réservé du pied de page 19"/>
          <p:cNvSpPr>
            <a:spLocks noGrp="1"/>
          </p:cNvSpPr>
          <p:nvPr>
            <p:ph type="ftr" sz="quarter" idx="11"/>
          </p:nvPr>
        </p:nvSpPr>
        <p:spPr/>
        <p:txBody>
          <a:bodyPr/>
          <a:lstStyle/>
          <a:p>
            <a:r>
              <a:rPr lang="fr-FR"/>
              <a:t>Formation EBIOS Risk Manager – Version du 08/04/2020</a:t>
            </a:r>
            <a:endParaRPr lang="fr-FR" dirty="0"/>
          </a:p>
        </p:txBody>
      </p:sp>
      <p:sp>
        <p:nvSpPr>
          <p:cNvPr id="21" name="Espace réservé du numéro de diapositive 20"/>
          <p:cNvSpPr>
            <a:spLocks noGrp="1"/>
          </p:cNvSpPr>
          <p:nvPr>
            <p:ph type="sldNum" sz="quarter" idx="10"/>
          </p:nvPr>
        </p:nvSpPr>
        <p:spPr/>
        <p:txBody>
          <a:bodyPr/>
          <a:lstStyle/>
          <a:p>
            <a:fld id="{38A82121-814A-4DE6-903B-1CF589281CB8}" type="slidenum">
              <a:rPr lang="fr-FR" smtClean="0"/>
              <a:pPr/>
              <a:t>4</a:t>
            </a:fld>
            <a:endParaRPr lang="fr-FR"/>
          </a:p>
        </p:txBody>
      </p:sp>
    </p:spTree>
    <p:extLst>
      <p:ext uri="{BB962C8B-B14F-4D97-AF65-F5344CB8AC3E}">
        <p14:creationId xmlns:p14="http://schemas.microsoft.com/office/powerpoint/2010/main" val="3650261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2CDB-F76E-42FC-810C-57CDF93320A7}"/>
              </a:ext>
            </a:extLst>
          </p:cNvPr>
          <p:cNvSpPr>
            <a:spLocks noGrp="1"/>
          </p:cNvSpPr>
          <p:nvPr>
            <p:ph type="title"/>
          </p:nvPr>
        </p:nvSpPr>
        <p:spPr>
          <a:xfrm>
            <a:off x="1487488" y="476672"/>
            <a:ext cx="10225136" cy="792088"/>
          </a:xfrm>
        </p:spPr>
        <p:txBody>
          <a:bodyPr>
            <a:noAutofit/>
          </a:bodyPr>
          <a:lstStyle/>
          <a:p>
            <a:r>
              <a:rPr lang="fr-FR" dirty="0"/>
              <a:t>Mesures issues de l’atelier 1</a:t>
            </a:r>
            <a:br>
              <a:rPr lang="fr-FR" dirty="0"/>
            </a:br>
            <a:r>
              <a:rPr lang="fr-FR" b="0" dirty="0"/>
              <a:t>Au vu du cas étudié, comment peut-on d’ores-et-déjà alimenter le plan d’action ?</a:t>
            </a:r>
            <a:endParaRPr lang="fr-FR" dirty="0"/>
          </a:p>
        </p:txBody>
      </p:sp>
      <p:graphicFrame>
        <p:nvGraphicFramePr>
          <p:cNvPr id="6" name="Espace réservé du contenu 5">
            <a:extLst>
              <a:ext uri="{FF2B5EF4-FFF2-40B4-BE49-F238E27FC236}">
                <a16:creationId xmlns:a16="http://schemas.microsoft.com/office/drawing/2014/main" id="{616C7257-F6B9-4036-BA88-0EFD0A1F5BAC}"/>
              </a:ext>
            </a:extLst>
          </p:cNvPr>
          <p:cNvGraphicFramePr>
            <a:graphicFrameLocks noGrp="1"/>
          </p:cNvGraphicFramePr>
          <p:nvPr>
            <p:ph idx="1"/>
            <p:extLst>
              <p:ext uri="{D42A27DB-BD31-4B8C-83A1-F6EECF244321}">
                <p14:modId xmlns:p14="http://schemas.microsoft.com/office/powerpoint/2010/main" val="2474258384"/>
              </p:ext>
            </p:extLst>
          </p:nvPr>
        </p:nvGraphicFramePr>
        <p:xfrm>
          <a:off x="609600" y="1773238"/>
          <a:ext cx="109728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C432F978-5B66-4DDD-99C8-39FA4245432A}"/>
              </a:ext>
            </a:extLst>
          </p:cNvPr>
          <p:cNvSpPr>
            <a:spLocks noGrp="1"/>
          </p:cNvSpPr>
          <p:nvPr>
            <p:ph type="sldNum" sz="quarter" idx="10"/>
          </p:nvPr>
        </p:nvSpPr>
        <p:spPr/>
        <p:txBody>
          <a:bodyPr/>
          <a:lstStyle/>
          <a:p>
            <a:fld id="{38A82121-814A-4DE6-903B-1CF589281CB8}" type="slidenum">
              <a:rPr lang="fr-FR" smtClean="0"/>
              <a:pPr/>
              <a:t>40</a:t>
            </a:fld>
            <a:endParaRPr lang="fr-FR"/>
          </a:p>
        </p:txBody>
      </p:sp>
      <p:sp>
        <p:nvSpPr>
          <p:cNvPr id="5" name="Espace réservé du pied de page 4">
            <a:extLst>
              <a:ext uri="{FF2B5EF4-FFF2-40B4-BE49-F238E27FC236}">
                <a16:creationId xmlns:a16="http://schemas.microsoft.com/office/drawing/2014/main" id="{9DD1FCAF-2F5C-49AB-A283-B586E0B66F70}"/>
              </a:ext>
            </a:extLst>
          </p:cNvPr>
          <p:cNvSpPr>
            <a:spLocks noGrp="1"/>
          </p:cNvSpPr>
          <p:nvPr>
            <p:ph type="ftr" sz="quarter" idx="11"/>
          </p:nvPr>
        </p:nvSpPr>
        <p:spPr/>
        <p:txBody>
          <a:bodyPr/>
          <a:lstStyle/>
          <a:p>
            <a:r>
              <a:rPr lang="fr-FR"/>
              <a:t>Formation EBIOS Risk Manager – Version du 08/04/2020</a:t>
            </a:r>
            <a:endParaRPr lang="fr-FR" dirty="0"/>
          </a:p>
        </p:txBody>
      </p:sp>
      <p:sp>
        <p:nvSpPr>
          <p:cNvPr id="7" name="Losange 6">
            <a:extLst>
              <a:ext uri="{FF2B5EF4-FFF2-40B4-BE49-F238E27FC236}">
                <a16:creationId xmlns:a16="http://schemas.microsoft.com/office/drawing/2014/main" id="{DC55DD6E-7958-4548-B1F5-F5A34B3DA006}"/>
              </a:ext>
            </a:extLst>
          </p:cNvPr>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Tree>
    <p:extLst>
      <p:ext uri="{BB962C8B-B14F-4D97-AF65-F5344CB8AC3E}">
        <p14:creationId xmlns:p14="http://schemas.microsoft.com/office/powerpoint/2010/main" val="3568258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Comment constituer les scénarios de risques ?</a:t>
            </a:r>
            <a:br>
              <a:rPr lang="fr-FR" dirty="0"/>
            </a:br>
            <a:r>
              <a:rPr lang="fr-FR" b="0" dirty="0"/>
              <a:t>(fin de l’atelier 1)</a:t>
            </a:r>
          </a:p>
        </p:txBody>
      </p:sp>
      <p:grpSp>
        <p:nvGrpSpPr>
          <p:cNvPr id="102" name="Groupe 101"/>
          <p:cNvGrpSpPr/>
          <p:nvPr/>
        </p:nvGrpSpPr>
        <p:grpSpPr>
          <a:xfrm>
            <a:off x="1899928" y="5716926"/>
            <a:ext cx="3871299" cy="430526"/>
            <a:chOff x="201254" y="4741474"/>
            <a:chExt cx="3871299" cy="430526"/>
          </a:xfrm>
        </p:grpSpPr>
        <p:sp>
          <p:nvSpPr>
            <p:cNvPr id="73" name="Rectangle 72"/>
            <p:cNvSpPr/>
            <p:nvPr/>
          </p:nvSpPr>
          <p:spPr>
            <a:xfrm>
              <a:off x="220367" y="4741474"/>
              <a:ext cx="1252114" cy="224408"/>
            </a:xfrm>
            <a:prstGeom prst="rect">
              <a:avLst/>
            </a:prstGeom>
            <a:noFill/>
            <a:ln w="25400" cap="flat" cmpd="sng" algn="ctr">
              <a:noFill/>
              <a:prstDash val="solid"/>
            </a:ln>
            <a:effectLst/>
          </p:spPr>
          <p:txBody>
            <a:bodyPr lIns="0" rtlCol="0" anchor="ctr"/>
            <a:lstStyle/>
            <a:p>
              <a:pPr>
                <a:defRPr/>
              </a:pPr>
              <a:r>
                <a:rPr lang="fr-FR" sz="900" u="sng" kern="0" dirty="0">
                  <a:solidFill>
                    <a:prstClr val="black"/>
                  </a:solidFill>
                  <a:latin typeface="Calibri" panose="020F0502020204030204" pitchFamily="34" charset="0"/>
                </a:rPr>
                <a:t>Légende</a:t>
              </a:r>
              <a:r>
                <a:rPr lang="fr-FR" sz="900" kern="0" dirty="0">
                  <a:solidFill>
                    <a:prstClr val="black"/>
                  </a:solidFill>
                  <a:latin typeface="Calibri" panose="020F0502020204030204" pitchFamily="34" charset="0"/>
                </a:rPr>
                <a:t> :</a:t>
              </a:r>
            </a:p>
          </p:txBody>
        </p:sp>
        <p:sp>
          <p:nvSpPr>
            <p:cNvPr id="84" name="Rectangle 83"/>
            <p:cNvSpPr/>
            <p:nvPr/>
          </p:nvSpPr>
          <p:spPr>
            <a:xfrm>
              <a:off x="726765" y="4941168"/>
              <a:ext cx="3345788"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Événement redouté relatif à une valeur métier de l’objet de l’étude</a:t>
              </a:r>
            </a:p>
          </p:txBody>
        </p:sp>
        <p:sp>
          <p:nvSpPr>
            <p:cNvPr id="85" name="Rectangle 84"/>
            <p:cNvSpPr/>
            <p:nvPr/>
          </p:nvSpPr>
          <p:spPr>
            <a:xfrm>
              <a:off x="201254" y="4943310"/>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ER</a:t>
              </a:r>
            </a:p>
          </p:txBody>
        </p:sp>
      </p:grpSp>
      <p:grpSp>
        <p:nvGrpSpPr>
          <p:cNvPr id="3" name="Groupe 2"/>
          <p:cNvGrpSpPr/>
          <p:nvPr/>
        </p:nvGrpSpPr>
        <p:grpSpPr>
          <a:xfrm>
            <a:off x="4367808" y="2132857"/>
            <a:ext cx="3388648" cy="2806565"/>
            <a:chOff x="4774509" y="3502755"/>
            <a:chExt cx="3388648" cy="2806565"/>
          </a:xfrm>
        </p:grpSpPr>
        <p:sp>
          <p:nvSpPr>
            <p:cNvPr id="53" name="Rectangle 52"/>
            <p:cNvSpPr/>
            <p:nvPr/>
          </p:nvSpPr>
          <p:spPr>
            <a:xfrm>
              <a:off x="4774509" y="3502755"/>
              <a:ext cx="3388648" cy="2806565"/>
            </a:xfrm>
            <a:prstGeom prst="rect">
              <a:avLst/>
            </a:prstGeom>
            <a:solidFill>
              <a:srgbClr val="FFC1FF"/>
            </a:solidFill>
            <a:ln w="25400" cap="flat" cmpd="sng" algn="ctr">
              <a:noFill/>
              <a:prstDash val="solid"/>
            </a:ln>
            <a:effectLst/>
          </p:spPr>
          <p:txBody>
            <a:bodyPr rtlCol="0" anchor="b"/>
            <a:lstStyle/>
            <a:p>
              <a:pPr algn="ctr">
                <a:defRPr/>
              </a:pPr>
              <a:r>
                <a:rPr lang="fr-FR" sz="1200" b="1" kern="0" cap="all" dirty="0">
                  <a:latin typeface="Calibri" panose="020F0502020204030204" pitchFamily="34" charset="0"/>
                </a:rPr>
                <a:t>Objet de l’étude</a:t>
              </a:r>
            </a:p>
          </p:txBody>
        </p:sp>
        <p:sp>
          <p:nvSpPr>
            <p:cNvPr id="57" name="Rectangle 56"/>
            <p:cNvSpPr/>
            <p:nvPr/>
          </p:nvSpPr>
          <p:spPr>
            <a:xfrm>
              <a:off x="4994805" y="5205796"/>
              <a:ext cx="1224136" cy="457200"/>
            </a:xfrm>
            <a:prstGeom prst="rect">
              <a:avLst/>
            </a:prstGeom>
            <a:solidFill>
              <a:schemeClr val="accent3">
                <a:lumMod val="40000"/>
                <a:lumOff val="60000"/>
              </a:schemeClr>
            </a:solidFill>
            <a:ln w="25400" cap="flat" cmpd="sng" algn="ctr">
              <a:solidFill>
                <a:schemeClr val="bg1"/>
              </a:solidFill>
              <a:prstDash val="solid"/>
            </a:ln>
            <a:effectLst/>
          </p:spPr>
          <p:txBody>
            <a:bodyPr wrap="none" rtlCol="0" anchor="ctr"/>
            <a:lstStyle/>
            <a:p>
              <a:pPr algn="ctr">
                <a:defRPr/>
              </a:pPr>
              <a:r>
                <a:rPr lang="fr-FR" sz="1400" kern="0" dirty="0">
                  <a:latin typeface="Calibri" panose="020F0502020204030204" pitchFamily="34" charset="0"/>
                </a:rPr>
                <a:t>Bien support 1</a:t>
              </a:r>
            </a:p>
          </p:txBody>
        </p:sp>
        <p:sp>
          <p:nvSpPr>
            <p:cNvPr id="58" name="Rectangle 57"/>
            <p:cNvSpPr/>
            <p:nvPr/>
          </p:nvSpPr>
          <p:spPr>
            <a:xfrm>
              <a:off x="6636508" y="5205796"/>
              <a:ext cx="1224136" cy="457200"/>
            </a:xfrm>
            <a:prstGeom prst="rect">
              <a:avLst/>
            </a:prstGeom>
            <a:solidFill>
              <a:schemeClr val="accent3">
                <a:lumMod val="40000"/>
                <a:lumOff val="60000"/>
              </a:schemeClr>
            </a:solidFill>
            <a:ln w="25400" cap="flat" cmpd="sng" algn="ctr">
              <a:solidFill>
                <a:schemeClr val="bg1"/>
              </a:solidFill>
              <a:prstDash val="solid"/>
            </a:ln>
            <a:effectLst/>
          </p:spPr>
          <p:txBody>
            <a:bodyPr wrap="none" rtlCol="0" anchor="ctr"/>
            <a:lstStyle/>
            <a:p>
              <a:pPr algn="ctr">
                <a:defRPr/>
              </a:pPr>
              <a:r>
                <a:rPr lang="fr-FR" sz="1400" kern="0" dirty="0">
                  <a:latin typeface="Calibri" panose="020F0502020204030204" pitchFamily="34" charset="0"/>
                </a:rPr>
                <a:t>Bien support 2</a:t>
              </a:r>
            </a:p>
          </p:txBody>
        </p:sp>
        <p:cxnSp>
          <p:nvCxnSpPr>
            <p:cNvPr id="59" name="Connecteur en angle 58"/>
            <p:cNvCxnSpPr>
              <a:endCxn id="57" idx="0"/>
            </p:cNvCxnSpPr>
            <p:nvPr/>
          </p:nvCxnSpPr>
          <p:spPr>
            <a:xfrm rot="16200000" flipH="1">
              <a:off x="5208381" y="4807304"/>
              <a:ext cx="794866" cy="2117"/>
            </a:xfrm>
            <a:prstGeom prst="bentConnector3">
              <a:avLst/>
            </a:prstGeom>
            <a:noFill/>
            <a:ln w="12700" cap="flat" cmpd="sng" algn="ctr">
              <a:solidFill>
                <a:srgbClr val="FF6699"/>
              </a:solidFill>
              <a:prstDash val="solid"/>
              <a:headEnd type="arrow" w="med" len="med"/>
              <a:tailEnd type="arrow" w="med" len="med"/>
            </a:ln>
            <a:effectLst/>
          </p:spPr>
        </p:cxnSp>
        <p:cxnSp>
          <p:nvCxnSpPr>
            <p:cNvPr id="60" name="Connecteur en angle 59"/>
            <p:cNvCxnSpPr>
              <a:stCxn id="94" idx="2"/>
              <a:endCxn id="58" idx="0"/>
            </p:cNvCxnSpPr>
            <p:nvPr/>
          </p:nvCxnSpPr>
          <p:spPr>
            <a:xfrm rot="16200000" flipH="1">
              <a:off x="6308074" y="4265294"/>
              <a:ext cx="801216" cy="1079788"/>
            </a:xfrm>
            <a:prstGeom prst="bentConnector3">
              <a:avLst/>
            </a:prstGeom>
            <a:noFill/>
            <a:ln w="12700" cap="flat" cmpd="sng" algn="ctr">
              <a:solidFill>
                <a:srgbClr val="FF6699"/>
              </a:solidFill>
              <a:prstDash val="solid"/>
              <a:headEnd type="arrow" w="med" len="med"/>
              <a:tailEnd type="arrow" w="med" len="med"/>
            </a:ln>
            <a:effectLst/>
          </p:spPr>
        </p:cxnSp>
        <p:sp>
          <p:nvSpPr>
            <p:cNvPr id="94" name="Rectangle 93"/>
            <p:cNvSpPr/>
            <p:nvPr/>
          </p:nvSpPr>
          <p:spPr>
            <a:xfrm>
              <a:off x="5134549" y="3947380"/>
              <a:ext cx="2068477" cy="457200"/>
            </a:xfrm>
            <a:prstGeom prst="rect">
              <a:avLst/>
            </a:prstGeom>
            <a:solidFill>
              <a:schemeClr val="accent5">
                <a:lumMod val="60000"/>
                <a:lumOff val="40000"/>
              </a:schemeClr>
            </a:solidFill>
            <a:ln w="25400" cap="flat" cmpd="sng" algn="ctr">
              <a:solidFill>
                <a:schemeClr val="bg1"/>
              </a:solidFill>
              <a:prstDash val="solid"/>
            </a:ln>
            <a:effectLst/>
          </p:spPr>
          <p:txBody>
            <a:bodyPr rtlCol="0" anchor="ctr"/>
            <a:lstStyle/>
            <a:p>
              <a:pPr algn="ctr">
                <a:defRPr/>
              </a:pPr>
              <a:r>
                <a:rPr lang="fr-FR" sz="1400" kern="0" dirty="0">
                  <a:latin typeface="Calibri" panose="020F0502020204030204" pitchFamily="34" charset="0"/>
                </a:rPr>
                <a:t>Valeur métier</a:t>
              </a:r>
            </a:p>
          </p:txBody>
        </p:sp>
        <p:sp>
          <p:nvSpPr>
            <p:cNvPr id="100" name="Organigramme : Décision 99"/>
            <p:cNvSpPr/>
            <p:nvPr/>
          </p:nvSpPr>
          <p:spPr>
            <a:xfrm>
              <a:off x="6471960" y="3578089"/>
              <a:ext cx="755093" cy="500731"/>
            </a:xfrm>
            <a:prstGeom prst="flowChartDecision">
              <a:avLst/>
            </a:prstGeom>
            <a:solidFill>
              <a:srgbClr val="D60093"/>
            </a:solidFill>
            <a:ln w="12700" cap="flat" cmpd="sng" algn="ctr">
              <a:solidFill>
                <a:schemeClr val="bg1"/>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solidFill>
                    <a:prstClr val="white"/>
                  </a:solidFill>
                  <a:latin typeface="Calibri" panose="020F0502020204030204" pitchFamily="34" charset="0"/>
                </a:rPr>
                <a:t>ER</a:t>
              </a:r>
              <a:endParaRPr lang="fr-FR" sz="1200" kern="0" dirty="0">
                <a:solidFill>
                  <a:prstClr val="white"/>
                </a:solidFill>
                <a:latin typeface="Calibri" panose="020F0502020204030204" pitchFamily="34" charset="0"/>
              </a:endParaRPr>
            </a:p>
          </p:txBody>
        </p:sp>
      </p:grpSp>
      <p:sp>
        <p:nvSpPr>
          <p:cNvPr id="17" name="Losange 16"/>
          <p:cNvSpPr/>
          <p:nvPr/>
        </p:nvSpPr>
        <p:spPr>
          <a:xfrm>
            <a:off x="1631504" y="110078"/>
            <a:ext cx="540000" cy="540000"/>
          </a:xfrm>
          <a:prstGeom prst="diamond">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18" name="Espace réservé du pied de page 17"/>
          <p:cNvSpPr>
            <a:spLocks noGrp="1"/>
          </p:cNvSpPr>
          <p:nvPr>
            <p:ph type="ftr" sz="quarter" idx="11"/>
          </p:nvPr>
        </p:nvSpPr>
        <p:spPr/>
        <p:txBody>
          <a:bodyPr/>
          <a:lstStyle/>
          <a:p>
            <a:r>
              <a:rPr lang="fr-FR"/>
              <a:t>Formation EBIOS Risk Manager – Version du 08/04/2020</a:t>
            </a:r>
            <a:endParaRPr lang="fr-FR" dirty="0"/>
          </a:p>
        </p:txBody>
      </p:sp>
      <p:sp>
        <p:nvSpPr>
          <p:cNvPr id="19" name="Espace réservé du numéro de diapositive 18"/>
          <p:cNvSpPr>
            <a:spLocks noGrp="1"/>
          </p:cNvSpPr>
          <p:nvPr>
            <p:ph type="sldNum" sz="quarter" idx="10"/>
          </p:nvPr>
        </p:nvSpPr>
        <p:spPr/>
        <p:txBody>
          <a:bodyPr/>
          <a:lstStyle/>
          <a:p>
            <a:fld id="{38A82121-814A-4DE6-903B-1CF589281CB8}" type="slidenum">
              <a:rPr lang="fr-FR" smtClean="0"/>
              <a:pPr/>
              <a:t>41</a:t>
            </a:fld>
            <a:endParaRPr lang="fr-FR"/>
          </a:p>
        </p:txBody>
      </p:sp>
    </p:spTree>
    <p:extLst>
      <p:ext uri="{BB962C8B-B14F-4D97-AF65-F5344CB8AC3E}">
        <p14:creationId xmlns:p14="http://schemas.microsoft.com/office/powerpoint/2010/main" val="2579138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br>
              <a:rPr lang="fr-FR" dirty="0">
                <a:ea typeface="Malgun Gothic" panose="020B0503020000020004" pitchFamily="34" charset="-127"/>
              </a:rPr>
            </a:br>
            <a:r>
              <a:rPr lang="fr-FR" b="0" dirty="0">
                <a:ea typeface="Malgun Gothic" panose="020B0503020000020004" pitchFamily="34" charset="-127"/>
              </a:rPr>
              <a:t>Une journée pas-à-pas sur les étapes clés de la méthode</a:t>
            </a:r>
            <a:br>
              <a:rPr lang="fr-FR" b="0" dirty="0">
                <a:ea typeface="Malgun Gothic" panose="020B0503020000020004" pitchFamily="34" charset="-127"/>
              </a:rPr>
            </a:br>
            <a:r>
              <a:rPr lang="fr-FR" b="0" dirty="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5" name="Espace réservé du contenu 2"/>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EBIOS </a:t>
            </a:r>
            <a:r>
              <a:rPr lang="fr-FR" sz="2000" i="1" dirty="0">
                <a:solidFill>
                  <a:schemeClr val="bg1">
                    <a:lumMod val="50000"/>
                  </a:schemeClr>
                </a:solidFill>
                <a:latin typeface="Calibri" panose="020F0502020204030204" pitchFamily="34" charset="0"/>
              </a:rPr>
              <a:t>Risk Manager </a:t>
            </a:r>
            <a:r>
              <a:rPr lang="fr-FR" sz="2000" dirty="0">
                <a:solidFill>
                  <a:schemeClr val="bg1">
                    <a:lumMod val="50000"/>
                  </a:schemeClr>
                </a:solidFill>
                <a:latin typeface="Calibri" panose="020F0502020204030204" pitchFamily="34" charset="0"/>
              </a:rPr>
              <a:t>: les bases</a:t>
            </a:r>
          </a:p>
        </p:txBody>
      </p:sp>
      <p:sp>
        <p:nvSpPr>
          <p:cNvPr id="7" name="Espace réservé du contenu 2"/>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b="1" dirty="0">
                <a:solidFill>
                  <a:schemeClr val="tx2"/>
                </a:solidFill>
                <a:latin typeface="Calibri" panose="020F0502020204030204" pitchFamily="34" charset="0"/>
              </a:rPr>
              <a:t>Atelier 2 : sources de risque</a:t>
            </a:r>
          </a:p>
        </p:txBody>
      </p:sp>
      <p:sp>
        <p:nvSpPr>
          <p:cNvPr id="9" name="Espace réservé du contenu 2"/>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3 : scénarios stratégiques</a:t>
            </a:r>
          </a:p>
        </p:txBody>
      </p:sp>
      <p:sp>
        <p:nvSpPr>
          <p:cNvPr id="11" name="Espace réservé du contenu 2"/>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Étude de cas</a:t>
            </a:r>
          </a:p>
        </p:txBody>
      </p:sp>
      <p:sp>
        <p:nvSpPr>
          <p:cNvPr id="13" name="Espace réservé du contenu 2"/>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4 : scénarios opérationnels</a:t>
            </a:r>
          </a:p>
        </p:txBody>
      </p:sp>
      <p:sp>
        <p:nvSpPr>
          <p:cNvPr id="16" name="Espace réservé du contenu 2"/>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1 : cadrage et socle de sécurité</a:t>
            </a:r>
          </a:p>
        </p:txBody>
      </p:sp>
      <p:sp>
        <p:nvSpPr>
          <p:cNvPr id="18" name="Espace réservé du contenu 2"/>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5 : traitement du risque</a:t>
            </a:r>
          </a:p>
        </p:txBody>
      </p:sp>
      <p:grpSp>
        <p:nvGrpSpPr>
          <p:cNvPr id="25" name="Groupe 24"/>
          <p:cNvGrpSpPr/>
          <p:nvPr/>
        </p:nvGrpSpPr>
        <p:grpSpPr>
          <a:xfrm>
            <a:off x="10650482" y="0"/>
            <a:ext cx="1541518" cy="504000"/>
            <a:chOff x="7494978" y="95114"/>
            <a:chExt cx="1541518" cy="504000"/>
          </a:xfrm>
        </p:grpSpPr>
        <p:sp>
          <p:nvSpPr>
            <p:cNvPr id="26" name="Rectangle 25"/>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r"/>
              <a:r>
                <a:rPr lang="fr-FR" sz="1200" b="1" dirty="0">
                  <a:solidFill>
                    <a:schemeClr val="tx1"/>
                  </a:solidFill>
                  <a:latin typeface="Calibri" panose="020F0502020204030204" pitchFamily="34" charset="0"/>
                </a:rPr>
                <a:t>Guide </a:t>
              </a:r>
            </a:p>
            <a:p>
              <a:pPr algn="r"/>
              <a:r>
                <a:rPr lang="fr-FR" sz="1200" b="1" dirty="0">
                  <a:solidFill>
                    <a:schemeClr val="tx1"/>
                  </a:solidFill>
                  <a:latin typeface="Calibri" panose="020F0502020204030204" pitchFamily="34" charset="0"/>
                </a:rPr>
                <a:t>p.31 à 37</a:t>
              </a:r>
            </a:p>
          </p:txBody>
        </p:sp>
        <p:pic>
          <p:nvPicPr>
            <p:cNvPr id="27"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Espace réservé du pied de page 21"/>
          <p:cNvSpPr>
            <a:spLocks noGrp="1"/>
          </p:cNvSpPr>
          <p:nvPr>
            <p:ph type="ftr" sz="quarter" idx="11"/>
          </p:nvPr>
        </p:nvSpPr>
        <p:spPr/>
        <p:txBody>
          <a:bodyPr/>
          <a:lstStyle/>
          <a:p>
            <a:r>
              <a:rPr lang="fr-FR"/>
              <a:t>Formation EBIOS Risk Manager – Version du 08/04/2020</a:t>
            </a:r>
            <a:endParaRPr lang="fr-FR" dirty="0"/>
          </a:p>
        </p:txBody>
      </p:sp>
      <p:sp>
        <p:nvSpPr>
          <p:cNvPr id="23" name="Espace réservé du numéro de diapositive 22"/>
          <p:cNvSpPr>
            <a:spLocks noGrp="1"/>
          </p:cNvSpPr>
          <p:nvPr>
            <p:ph type="sldNum" sz="quarter" idx="10"/>
          </p:nvPr>
        </p:nvSpPr>
        <p:spPr/>
        <p:txBody>
          <a:bodyPr/>
          <a:lstStyle/>
          <a:p>
            <a:fld id="{38A82121-814A-4DE6-903B-1CF589281CB8}" type="slidenum">
              <a:rPr lang="fr-FR" smtClean="0"/>
              <a:pPr/>
              <a:t>42</a:t>
            </a:fld>
            <a:endParaRPr lang="fr-FR"/>
          </a:p>
        </p:txBody>
      </p:sp>
      <p:sp>
        <p:nvSpPr>
          <p:cNvPr id="24" name="Flèche droite 14">
            <a:extLst>
              <a:ext uri="{FF2B5EF4-FFF2-40B4-BE49-F238E27FC236}">
                <a16:creationId xmlns:a16="http://schemas.microsoft.com/office/drawing/2014/main" id="{DDAC831C-3160-4313-B3A3-A54319EDA616}"/>
              </a:ext>
            </a:extLst>
          </p:cNvPr>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28" name="Losange 27">
            <a:extLst>
              <a:ext uri="{FF2B5EF4-FFF2-40B4-BE49-F238E27FC236}">
                <a16:creationId xmlns:a16="http://schemas.microsoft.com/office/drawing/2014/main" id="{A0CE1DF0-33A0-4F72-AFF8-5828740E0375}"/>
              </a:ext>
            </a:extLst>
          </p:cNvPr>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29" name="Losange 28">
            <a:extLst>
              <a:ext uri="{FF2B5EF4-FFF2-40B4-BE49-F238E27FC236}">
                <a16:creationId xmlns:a16="http://schemas.microsoft.com/office/drawing/2014/main" id="{531121BF-1A11-490D-AC50-2D0EEECA09DE}"/>
              </a:ext>
            </a:extLst>
          </p:cNvPr>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0" name="Losange 29">
            <a:extLst>
              <a:ext uri="{FF2B5EF4-FFF2-40B4-BE49-F238E27FC236}">
                <a16:creationId xmlns:a16="http://schemas.microsoft.com/office/drawing/2014/main" id="{688F5A3F-6B27-4E05-92D4-3F3B3E01CF40}"/>
              </a:ext>
            </a:extLst>
          </p:cNvPr>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1" name="Losange 30">
            <a:extLst>
              <a:ext uri="{FF2B5EF4-FFF2-40B4-BE49-F238E27FC236}">
                <a16:creationId xmlns:a16="http://schemas.microsoft.com/office/drawing/2014/main" id="{B015224F-627D-42B6-9A45-26014190B8CF}"/>
              </a:ext>
            </a:extLst>
          </p:cNvPr>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2" name="Losange 31">
            <a:extLst>
              <a:ext uri="{FF2B5EF4-FFF2-40B4-BE49-F238E27FC236}">
                <a16:creationId xmlns:a16="http://schemas.microsoft.com/office/drawing/2014/main" id="{E40CC59B-CA83-44EE-8E1E-B6BFFB802829}"/>
              </a:ext>
            </a:extLst>
          </p:cNvPr>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3" name="Losange 32">
            <a:extLst>
              <a:ext uri="{FF2B5EF4-FFF2-40B4-BE49-F238E27FC236}">
                <a16:creationId xmlns:a16="http://schemas.microsoft.com/office/drawing/2014/main" id="{753A0EB0-ECEE-4909-A837-6D9B24A07FEB}"/>
              </a:ext>
            </a:extLst>
          </p:cNvPr>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4" name="Losange 33">
            <a:extLst>
              <a:ext uri="{FF2B5EF4-FFF2-40B4-BE49-F238E27FC236}">
                <a16:creationId xmlns:a16="http://schemas.microsoft.com/office/drawing/2014/main" id="{918A76F7-D237-4688-A975-3AF6DAFFA8B8}"/>
              </a:ext>
            </a:extLst>
          </p:cNvPr>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Tree>
    <p:extLst>
      <p:ext uri="{BB962C8B-B14F-4D97-AF65-F5344CB8AC3E}">
        <p14:creationId xmlns:p14="http://schemas.microsoft.com/office/powerpoint/2010/main" val="2330185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accent1"/>
                </a:solidFill>
                <a:latin typeface="Calibri" panose="020F0502020204030204" pitchFamily="34" charset="0"/>
                <a:ea typeface="+mj-ea"/>
                <a:cs typeface="+mj-cs"/>
              </a:defRPr>
            </a:lvl1pPr>
          </a:lstStyle>
          <a:p>
            <a:r>
              <a:rPr lang="fr-FR" dirty="0"/>
              <a:t>Atelier 2 : sources de risque</a:t>
            </a:r>
            <a:br>
              <a:rPr lang="fr-FR" dirty="0"/>
            </a:br>
            <a:r>
              <a:rPr lang="fr-FR" b="0" dirty="0"/>
              <a:t>Quelle est l’origine des risques ?</a:t>
            </a:r>
            <a:endParaRPr lang="fr-FR" dirty="0"/>
          </a:p>
        </p:txBody>
      </p:sp>
      <p:sp>
        <p:nvSpPr>
          <p:cNvPr id="29" name="Espace réservé du contenu 2"/>
          <p:cNvSpPr txBox="1">
            <a:spLocks/>
          </p:cNvSpPr>
          <p:nvPr/>
        </p:nvSpPr>
        <p:spPr>
          <a:xfrm>
            <a:off x="2240847" y="1772816"/>
            <a:ext cx="7953957" cy="575986"/>
          </a:xfrm>
          <a:prstGeom prst="rect">
            <a:avLst/>
          </a:prstGeom>
          <a:solidFill>
            <a:schemeClr val="accent6">
              <a:lumMod val="20000"/>
              <a:lumOff val="80000"/>
            </a:schemeClr>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tx2"/>
                </a:solidFill>
                <a:latin typeface="Calibri" panose="020F0502020204030204" pitchFamily="34" charset="0"/>
              </a:rPr>
              <a:t>Objectif</a:t>
            </a:r>
            <a:r>
              <a:rPr lang="fr-FR" sz="1400" dirty="0">
                <a:solidFill>
                  <a:schemeClr val="tx2"/>
                </a:solidFill>
                <a:latin typeface="Calibri" panose="020F0502020204030204" pitchFamily="34" charset="0"/>
              </a:rPr>
              <a:t> : Identifier les Sources de Risque (SR) et leurs Objectifs Visés (OV) en lien avec l’objet de l’étude</a:t>
            </a:r>
          </a:p>
        </p:txBody>
      </p:sp>
      <p:pic>
        <p:nvPicPr>
          <p:cNvPr id="34" name="Picture 6" descr="Y:\RELEC\COM\public\Chartes éditoriale et graphique\Pictos et fonds graphiques\Pictogrammes png\089_cib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855" y="1772817"/>
            <a:ext cx="575985" cy="575985"/>
          </a:xfrm>
          <a:prstGeom prst="rect">
            <a:avLst/>
          </a:prstGeom>
          <a:noFill/>
          <a:extLst>
            <a:ext uri="{909E8E84-426E-40DD-AFC4-6F175D3DCCD1}">
              <a14:hiddenFill xmlns:a14="http://schemas.microsoft.com/office/drawing/2010/main">
                <a:solidFill>
                  <a:srgbClr val="FFFFFF"/>
                </a:solidFill>
              </a14:hiddenFill>
            </a:ext>
          </a:extLst>
        </p:spPr>
      </p:pic>
      <p:sp>
        <p:nvSpPr>
          <p:cNvPr id="35" name="Losange 34"/>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sp>
        <p:nvSpPr>
          <p:cNvPr id="39" name="Espace réservé du contenu 2"/>
          <p:cNvSpPr txBox="1">
            <a:spLocks/>
          </p:cNvSpPr>
          <p:nvPr/>
        </p:nvSpPr>
        <p:spPr>
          <a:xfrm>
            <a:off x="2240847" y="5301286"/>
            <a:ext cx="7953957" cy="575986"/>
          </a:xfrm>
          <a:prstGeom prst="rect">
            <a:avLst/>
          </a:prstGeom>
          <a:solidFill>
            <a:schemeClr val="tx2"/>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bg1"/>
                </a:solidFill>
                <a:latin typeface="Calibri" panose="020F0502020204030204" pitchFamily="34" charset="0"/>
              </a:rPr>
              <a:t>Participants</a:t>
            </a:r>
            <a:r>
              <a:rPr lang="fr-FR" sz="1400" b="1" cap="all" dirty="0">
                <a:solidFill>
                  <a:schemeClr val="bg1"/>
                </a:solidFill>
                <a:latin typeface="Calibri" panose="020F0502020204030204" pitchFamily="34" charset="0"/>
              </a:rPr>
              <a:t> </a:t>
            </a:r>
            <a:r>
              <a:rPr lang="fr-FR" sz="1400" dirty="0">
                <a:solidFill>
                  <a:schemeClr val="bg1"/>
                </a:solidFill>
                <a:latin typeface="Calibri" panose="020F0502020204030204" pitchFamily="34" charset="0"/>
              </a:rPr>
              <a:t>: métiers, RSSI, (spécialiste analyse de la menace cyber), direction (validation des résultats de l’atelier)</a:t>
            </a:r>
          </a:p>
        </p:txBody>
      </p:sp>
      <p:pic>
        <p:nvPicPr>
          <p:cNvPr id="40" name="Picture 2" descr="Y:\RELEC\COM\public\Chartes éditoriale et graphique\Pictos et fonds graphiques\Pictogrammes png\079_utilisateu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2839" y="5301272"/>
            <a:ext cx="576000" cy="576000"/>
          </a:xfrm>
          <a:prstGeom prst="rect">
            <a:avLst/>
          </a:prstGeom>
          <a:noFill/>
          <a:extLst>
            <a:ext uri="{909E8E84-426E-40DD-AFC4-6F175D3DCCD1}">
              <a14:hiddenFill xmlns:a14="http://schemas.microsoft.com/office/drawing/2010/main">
                <a:solidFill>
                  <a:srgbClr val="FFFFFF"/>
                </a:solidFill>
              </a14:hiddenFill>
            </a:ext>
          </a:extLst>
        </p:spPr>
      </p:pic>
      <p:sp>
        <p:nvSpPr>
          <p:cNvPr id="41" name="Flèche droite 40"/>
          <p:cNvSpPr/>
          <p:nvPr/>
        </p:nvSpPr>
        <p:spPr>
          <a:xfrm>
            <a:off x="6892920"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7368803" y="2348804"/>
            <a:ext cx="2826000"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300"/>
              </a:spcAft>
            </a:pPr>
            <a:r>
              <a:rPr lang="fr-FR" sz="1400" b="1" u="sng" cap="all" dirty="0">
                <a:solidFill>
                  <a:schemeClr val="tx2"/>
                </a:solidFill>
                <a:latin typeface="Calibri" panose="020F0502020204030204" pitchFamily="34" charset="0"/>
              </a:rPr>
              <a:t>Éléments en sortie</a:t>
            </a:r>
            <a:r>
              <a:rPr lang="fr-FR" sz="1400" b="1" cap="all" dirty="0">
                <a:solidFill>
                  <a:schemeClr val="tx2"/>
                </a:solidFill>
                <a:latin typeface="Calibri" panose="020F0502020204030204" pitchFamily="34" charset="0"/>
              </a:rPr>
              <a:t>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Liste des couples SR/OV retenus pour la suite de l’étude</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(Liste des couples SR/OV secondaires, qui seront si possible mis sous surveillance)</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(Représentation des SR/OV sous la forme d’une cartographie)</a:t>
            </a:r>
          </a:p>
        </p:txBody>
      </p:sp>
      <p:sp>
        <p:nvSpPr>
          <p:cNvPr id="43" name="Organigramme : Décision 42"/>
          <p:cNvSpPr/>
          <p:nvPr/>
        </p:nvSpPr>
        <p:spPr>
          <a:xfrm>
            <a:off x="5462401" y="3213044"/>
            <a:ext cx="1224000" cy="1224000"/>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2</a:t>
            </a:r>
          </a:p>
          <a:p>
            <a:pPr algn="ctr"/>
            <a:r>
              <a:rPr lang="fr-FR" sz="900" cap="all" dirty="0">
                <a:latin typeface="Calibri" panose="020F0502020204030204" pitchFamily="34" charset="0"/>
              </a:rPr>
              <a:t>Sources de risque</a:t>
            </a:r>
          </a:p>
        </p:txBody>
      </p:sp>
      <p:sp>
        <p:nvSpPr>
          <p:cNvPr id="44" name="Rectangle 43"/>
          <p:cNvSpPr/>
          <p:nvPr/>
        </p:nvSpPr>
        <p:spPr>
          <a:xfrm>
            <a:off x="1952840" y="2348804"/>
            <a:ext cx="2827161"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300"/>
              </a:spcAft>
            </a:pPr>
            <a:r>
              <a:rPr lang="fr-FR" sz="1400" b="1" u="sng" cap="all" dirty="0">
                <a:solidFill>
                  <a:schemeClr val="tx2"/>
                </a:solidFill>
                <a:latin typeface="Calibri" panose="020F0502020204030204" pitchFamily="34" charset="0"/>
              </a:rPr>
              <a:t>Éléments en entrée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Valeurs métier </a:t>
            </a:r>
            <a:r>
              <a:rPr lang="fr-FR" sz="1400" b="1" dirty="0">
                <a:solidFill>
                  <a:srgbClr val="D60093"/>
                </a:solidFill>
                <a:latin typeface="Calibri" panose="020F0502020204030204" pitchFamily="34" charset="0"/>
              </a:rPr>
              <a:t>(atelier 1)</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Événements redoutés </a:t>
            </a:r>
            <a:r>
              <a:rPr lang="fr-FR" sz="1400" b="1" dirty="0">
                <a:solidFill>
                  <a:srgbClr val="D60093"/>
                </a:solidFill>
                <a:latin typeface="Calibri" panose="020F0502020204030204" pitchFamily="34" charset="0"/>
              </a:rPr>
              <a:t>(atelier 1)</a:t>
            </a:r>
          </a:p>
        </p:txBody>
      </p:sp>
      <p:sp>
        <p:nvSpPr>
          <p:cNvPr id="45" name="Flèche droite 44"/>
          <p:cNvSpPr/>
          <p:nvPr/>
        </p:nvSpPr>
        <p:spPr>
          <a:xfrm>
            <a:off x="4986519"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5" name="Espace réservé du numéro de diapositive 14"/>
          <p:cNvSpPr>
            <a:spLocks noGrp="1"/>
          </p:cNvSpPr>
          <p:nvPr>
            <p:ph type="sldNum" sz="quarter" idx="10"/>
          </p:nvPr>
        </p:nvSpPr>
        <p:spPr/>
        <p:txBody>
          <a:bodyPr/>
          <a:lstStyle/>
          <a:p>
            <a:fld id="{38A82121-814A-4DE6-903B-1CF589281CB8}" type="slidenum">
              <a:rPr lang="fr-FR" smtClean="0"/>
              <a:pPr/>
              <a:t>43</a:t>
            </a:fld>
            <a:endParaRPr lang="fr-FR"/>
          </a:p>
        </p:txBody>
      </p:sp>
    </p:spTree>
    <p:extLst>
      <p:ext uri="{BB962C8B-B14F-4D97-AF65-F5344CB8AC3E}">
        <p14:creationId xmlns:p14="http://schemas.microsoft.com/office/powerpoint/2010/main" val="330913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FB2E34-19FA-49E0-BEB2-3CE5DE666B40}"/>
              </a:ext>
            </a:extLst>
          </p:cNvPr>
          <p:cNvSpPr>
            <a:spLocks noGrp="1"/>
          </p:cNvSpPr>
          <p:nvPr>
            <p:ph type="title"/>
          </p:nvPr>
        </p:nvSpPr>
        <p:spPr/>
        <p:txBody>
          <a:bodyPr>
            <a:normAutofit fontScale="90000"/>
          </a:bodyPr>
          <a:lstStyle/>
          <a:p>
            <a:r>
              <a:rPr lang="fr-FR" dirty="0"/>
              <a:t>Comment identifier les couples SR/OV ?</a:t>
            </a:r>
            <a:br>
              <a:rPr lang="fr-FR" dirty="0"/>
            </a:br>
            <a:r>
              <a:rPr lang="fr-FR" b="0" dirty="0"/>
              <a:t>Qui pourrait nous attaquer ? Pourquoi ?</a:t>
            </a:r>
            <a:endParaRPr lang="fr-FR" dirty="0"/>
          </a:p>
        </p:txBody>
      </p:sp>
      <p:graphicFrame>
        <p:nvGraphicFramePr>
          <p:cNvPr id="6" name="Espace réservé du contenu 5">
            <a:extLst>
              <a:ext uri="{FF2B5EF4-FFF2-40B4-BE49-F238E27FC236}">
                <a16:creationId xmlns:a16="http://schemas.microsoft.com/office/drawing/2014/main" id="{EC4C9680-AB06-4892-AE16-2B48427D4A8D}"/>
              </a:ext>
            </a:extLst>
          </p:cNvPr>
          <p:cNvGraphicFramePr>
            <a:graphicFrameLocks noGrp="1"/>
          </p:cNvGraphicFramePr>
          <p:nvPr>
            <p:ph idx="1"/>
            <p:extLst>
              <p:ext uri="{D42A27DB-BD31-4B8C-83A1-F6EECF244321}">
                <p14:modId xmlns:p14="http://schemas.microsoft.com/office/powerpoint/2010/main" val="199186268"/>
              </p:ext>
            </p:extLst>
          </p:nvPr>
        </p:nvGraphicFramePr>
        <p:xfrm>
          <a:off x="609600" y="1773238"/>
          <a:ext cx="109728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74806DDF-C876-49E0-90BE-A57990D88B90}"/>
              </a:ext>
            </a:extLst>
          </p:cNvPr>
          <p:cNvSpPr>
            <a:spLocks noGrp="1"/>
          </p:cNvSpPr>
          <p:nvPr>
            <p:ph type="sldNum" sz="quarter" idx="10"/>
          </p:nvPr>
        </p:nvSpPr>
        <p:spPr/>
        <p:txBody>
          <a:bodyPr/>
          <a:lstStyle/>
          <a:p>
            <a:fld id="{38A82121-814A-4DE6-903B-1CF589281CB8}" type="slidenum">
              <a:rPr lang="fr-FR" smtClean="0"/>
              <a:pPr/>
              <a:t>44</a:t>
            </a:fld>
            <a:endParaRPr lang="fr-FR"/>
          </a:p>
        </p:txBody>
      </p:sp>
      <p:sp>
        <p:nvSpPr>
          <p:cNvPr id="5" name="Espace réservé du pied de page 4">
            <a:extLst>
              <a:ext uri="{FF2B5EF4-FFF2-40B4-BE49-F238E27FC236}">
                <a16:creationId xmlns:a16="http://schemas.microsoft.com/office/drawing/2014/main" id="{15C9273C-E96B-496D-A04C-A7FB3B95FC62}"/>
              </a:ext>
            </a:extLst>
          </p:cNvPr>
          <p:cNvSpPr>
            <a:spLocks noGrp="1"/>
          </p:cNvSpPr>
          <p:nvPr>
            <p:ph type="ftr" sz="quarter" idx="11"/>
          </p:nvPr>
        </p:nvSpPr>
        <p:spPr/>
        <p:txBody>
          <a:bodyPr/>
          <a:lstStyle/>
          <a:p>
            <a:r>
              <a:rPr lang="fr-FR"/>
              <a:t>Formation EBIOS Risk Manager – Version du 08/04/2020</a:t>
            </a:r>
            <a:endParaRPr lang="fr-FR" dirty="0"/>
          </a:p>
        </p:txBody>
      </p:sp>
      <p:pic>
        <p:nvPicPr>
          <p:cNvPr id="7" name="Image 6" descr="ClubEBIOS-Icone-SR-NounProject-ArafatUddin.png">
            <a:extLst>
              <a:ext uri="{FF2B5EF4-FFF2-40B4-BE49-F238E27FC236}">
                <a16:creationId xmlns:a16="http://schemas.microsoft.com/office/drawing/2014/main" id="{13F28379-26F2-4C15-9517-FFE3946EBCEE}"/>
              </a:ext>
            </a:extLst>
          </p:cNvPr>
          <p:cNvPicPr>
            <a:picLocks noChangeAspect="1"/>
          </p:cNvPicPr>
          <p:nvPr/>
        </p:nvPicPr>
        <p:blipFill>
          <a:blip r:embed="rId7" cstate="print">
            <a:duotone>
              <a:schemeClr val="accent6">
                <a:shade val="45000"/>
                <a:satMod val="135000"/>
              </a:schemeClr>
              <a:prstClr val="white"/>
            </a:duotone>
          </a:blip>
          <a:srcRect l="14568" r="14444" b="15062"/>
          <a:stretch>
            <a:fillRect/>
          </a:stretch>
        </p:blipFill>
        <p:spPr>
          <a:xfrm>
            <a:off x="5680696" y="1300376"/>
            <a:ext cx="902616" cy="1080000"/>
          </a:xfrm>
          <a:prstGeom prst="rect">
            <a:avLst/>
          </a:prstGeom>
        </p:spPr>
      </p:pic>
      <p:sp>
        <p:nvSpPr>
          <p:cNvPr id="8" name="Losange 7">
            <a:extLst>
              <a:ext uri="{FF2B5EF4-FFF2-40B4-BE49-F238E27FC236}">
                <a16:creationId xmlns:a16="http://schemas.microsoft.com/office/drawing/2014/main" id="{21D9EAA8-C18F-4E9F-9A41-F45A0719298D}"/>
              </a:ext>
            </a:extLst>
          </p:cNvPr>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spTree>
    <p:extLst>
      <p:ext uri="{BB962C8B-B14F-4D97-AF65-F5344CB8AC3E}">
        <p14:creationId xmlns:p14="http://schemas.microsoft.com/office/powerpoint/2010/main" val="399970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Comment évaluer la pertinence des couples SR/OV ?</a:t>
            </a:r>
          </a:p>
          <a:p>
            <a:r>
              <a:rPr lang="fr-FR" b="0" dirty="0"/>
              <a:t>Elle dépend essentiellement de leurs motivations et ressources</a:t>
            </a:r>
          </a:p>
        </p:txBody>
      </p:sp>
      <p:sp>
        <p:nvSpPr>
          <p:cNvPr id="13" name="Losange 12"/>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sp>
        <p:nvSpPr>
          <p:cNvPr id="16" name="Rectangle 15"/>
          <p:cNvSpPr/>
          <p:nvPr/>
        </p:nvSpPr>
        <p:spPr>
          <a:xfrm>
            <a:off x="2925981" y="5805264"/>
            <a:ext cx="6124012" cy="43204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spcAft>
                <a:spcPts val="600"/>
              </a:spcAft>
            </a:pPr>
            <a:r>
              <a:rPr lang="fr-FR" sz="1600" b="1" cap="all" dirty="0">
                <a:solidFill>
                  <a:schemeClr val="bg1"/>
                </a:solidFill>
                <a:latin typeface="Calibri" panose="020F0502020204030204" pitchFamily="34" charset="0"/>
              </a:rPr>
              <a:t>Degré de Pertinence d’un couple SR/OV</a:t>
            </a:r>
          </a:p>
        </p:txBody>
      </p:sp>
      <p:graphicFrame>
        <p:nvGraphicFramePr>
          <p:cNvPr id="24" name="Tableau 23"/>
          <p:cNvGraphicFramePr>
            <a:graphicFrameLocks noGrp="1"/>
          </p:cNvGraphicFramePr>
          <p:nvPr>
            <p:extLst>
              <p:ext uri="{D42A27DB-BD31-4B8C-83A1-F6EECF244321}">
                <p14:modId xmlns:p14="http://schemas.microsoft.com/office/powerpoint/2010/main" val="3072878888"/>
              </p:ext>
            </p:extLst>
          </p:nvPr>
        </p:nvGraphicFramePr>
        <p:xfrm>
          <a:off x="2495601" y="1484784"/>
          <a:ext cx="6984775" cy="3752082"/>
        </p:xfrm>
        <a:graphic>
          <a:graphicData uri="http://schemas.openxmlformats.org/drawingml/2006/table">
            <a:tbl>
              <a:tblPr/>
              <a:tblGrid>
                <a:gridCol w="528035">
                  <a:extLst>
                    <a:ext uri="{9D8B030D-6E8A-4147-A177-3AD203B41FA5}">
                      <a16:colId xmlns:a16="http://schemas.microsoft.com/office/drawing/2014/main" val="20000"/>
                    </a:ext>
                  </a:extLst>
                </a:gridCol>
                <a:gridCol w="528035">
                  <a:extLst>
                    <a:ext uri="{9D8B030D-6E8A-4147-A177-3AD203B41FA5}">
                      <a16:colId xmlns:a16="http://schemas.microsoft.com/office/drawing/2014/main" val="20001"/>
                    </a:ext>
                  </a:extLst>
                </a:gridCol>
                <a:gridCol w="1185741">
                  <a:extLst>
                    <a:ext uri="{9D8B030D-6E8A-4147-A177-3AD203B41FA5}">
                      <a16:colId xmlns:a16="http://schemas.microsoft.com/office/drawing/2014/main" val="20002"/>
                    </a:ext>
                  </a:extLst>
                </a:gridCol>
                <a:gridCol w="1185741">
                  <a:extLst>
                    <a:ext uri="{9D8B030D-6E8A-4147-A177-3AD203B41FA5}">
                      <a16:colId xmlns:a16="http://schemas.microsoft.com/office/drawing/2014/main" val="20003"/>
                    </a:ext>
                  </a:extLst>
                </a:gridCol>
                <a:gridCol w="1185741">
                  <a:extLst>
                    <a:ext uri="{9D8B030D-6E8A-4147-A177-3AD203B41FA5}">
                      <a16:colId xmlns:a16="http://schemas.microsoft.com/office/drawing/2014/main" val="20004"/>
                    </a:ext>
                  </a:extLst>
                </a:gridCol>
                <a:gridCol w="1185741">
                  <a:extLst>
                    <a:ext uri="{9D8B030D-6E8A-4147-A177-3AD203B41FA5}">
                      <a16:colId xmlns:a16="http://schemas.microsoft.com/office/drawing/2014/main" val="20005"/>
                    </a:ext>
                  </a:extLst>
                </a:gridCol>
                <a:gridCol w="1185741">
                  <a:extLst>
                    <a:ext uri="{9D8B030D-6E8A-4147-A177-3AD203B41FA5}">
                      <a16:colId xmlns:a16="http://schemas.microsoft.com/office/drawing/2014/main" val="20006"/>
                    </a:ext>
                  </a:extLst>
                </a:gridCol>
              </a:tblGrid>
              <a:tr h="3580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ctr"/>
                      <a:r>
                        <a:rPr lang="fr-FR" sz="1200" b="1" i="0" u="none" strike="noStrike" cap="all" dirty="0">
                          <a:solidFill>
                            <a:schemeClr val="bg1"/>
                          </a:solidFill>
                          <a:effectLst/>
                          <a:latin typeface="Calibri" panose="020F0502020204030204" pitchFamily="34" charset="0"/>
                        </a:rPr>
                        <a:t>Ressources</a:t>
                      </a:r>
                    </a:p>
                  </a:txBody>
                  <a:tcPr marL="54000" marR="54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pPr algn="ctr" fontAlgn="ctr"/>
                      <a:endParaRPr lang="fr-FR" sz="12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fr-FR"/>
                    </a:p>
                  </a:txBody>
                  <a:tcPr/>
                </a:tc>
                <a:tc hMerge="1">
                  <a:txBody>
                    <a:bodyPr/>
                    <a:lstStyle/>
                    <a:p>
                      <a:pPr algn="ctr" fontAlgn="ctr"/>
                      <a:endParaRPr lang="fr-FR" sz="12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58097">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ctr"/>
                      <a:r>
                        <a:rPr lang="fr-FR" sz="1200" kern="1200" dirty="0">
                          <a:solidFill>
                            <a:schemeClr val="tx1"/>
                          </a:solidFill>
                          <a:latin typeface="Calibri" panose="020F0502020204030204" pitchFamily="34" charset="0"/>
                          <a:ea typeface="+mn-ea"/>
                          <a:cs typeface="+mn-cs"/>
                        </a:rPr>
                        <a:t>Incluant</a:t>
                      </a:r>
                      <a:r>
                        <a:rPr lang="fr-FR" sz="1200" kern="1200" baseline="0" dirty="0">
                          <a:solidFill>
                            <a:schemeClr val="tx1"/>
                          </a:solidFill>
                          <a:latin typeface="Calibri" panose="020F0502020204030204" pitchFamily="34" charset="0"/>
                          <a:ea typeface="+mn-ea"/>
                          <a:cs typeface="+mn-cs"/>
                        </a:rPr>
                        <a:t> les ressources financières, le niveau de compétences cyber,  l’ouillage, le temps dont l’attaquant dispose pour réaliser l’attaque, etc.</a:t>
                      </a:r>
                      <a:endParaRPr lang="fr-FR" sz="1200" kern="1200" dirty="0">
                        <a:solidFill>
                          <a:schemeClr val="tx1"/>
                        </a:solidFill>
                        <a:latin typeface="Calibri" panose="020F0502020204030204" pitchFamily="34" charset="0"/>
                        <a:ea typeface="+mn-ea"/>
                        <a:cs typeface="+mn-cs"/>
                      </a:endParaRPr>
                    </a:p>
                  </a:txBody>
                  <a:tcPr marL="54000" marR="54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1"/>
                  </a:ext>
                </a:extLst>
              </a:tr>
              <a:tr h="6056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dirty="0">
                          <a:solidFill>
                            <a:schemeClr val="tx1"/>
                          </a:solidFill>
                          <a:effectLst/>
                          <a:latin typeface="Calibri" panose="020F0502020204030204" pitchFamily="34" charset="0"/>
                        </a:rPr>
                        <a:t>Ressources</a:t>
                      </a:r>
                      <a:r>
                        <a:rPr lang="fr-FR" sz="1100" b="0" i="0" u="none" strike="noStrike" baseline="0" dirty="0">
                          <a:solidFill>
                            <a:schemeClr val="tx1"/>
                          </a:solidFill>
                          <a:effectLst/>
                          <a:latin typeface="Calibri" panose="020F0502020204030204" pitchFamily="34" charset="0"/>
                        </a:rPr>
                        <a:t> limitées</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significatives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importantes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a:t>
                      </a:r>
                      <a:r>
                        <a:rPr lang="fr-FR" sz="1100" b="0" i="0" u="none" strike="noStrike" baseline="0" dirty="0">
                          <a:solidFill>
                            <a:schemeClr val="tx1"/>
                          </a:solidFill>
                          <a:effectLst/>
                          <a:latin typeface="Calibri" panose="020F0502020204030204" pitchFamily="34" charset="0"/>
                        </a:rPr>
                        <a:t> illimitées</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05645">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200" b="1" i="0" u="none" strike="noStrike" kern="1200" cap="all" dirty="0">
                          <a:solidFill>
                            <a:schemeClr val="bg1"/>
                          </a:solidFill>
                          <a:effectLst/>
                          <a:latin typeface="Calibri" panose="020F0502020204030204" pitchFamily="34" charset="0"/>
                          <a:ea typeface="+mn-ea"/>
                          <a:cs typeface="+mn-cs"/>
                        </a:rPr>
                        <a:t>Motivation</a:t>
                      </a:r>
                    </a:p>
                  </a:txBody>
                  <a:tcPr marL="54000" marR="54000" marT="0" marB="0"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200" kern="1200" dirty="0">
                          <a:solidFill>
                            <a:schemeClr val="tx1"/>
                          </a:solidFill>
                          <a:latin typeface="Calibri" panose="020F0502020204030204" pitchFamily="34" charset="0"/>
                          <a:ea typeface="+mn-ea"/>
                          <a:cs typeface="+mn-cs"/>
                        </a:rPr>
                        <a:t>Intérêts,</a:t>
                      </a:r>
                      <a:r>
                        <a:rPr lang="fr-FR" sz="1200" kern="1200" baseline="0" dirty="0">
                          <a:solidFill>
                            <a:schemeClr val="tx1"/>
                          </a:solidFill>
                          <a:latin typeface="Calibri" panose="020F0502020204030204" pitchFamily="34" charset="0"/>
                          <a:ea typeface="+mn-ea"/>
                          <a:cs typeface="+mn-cs"/>
                        </a:rPr>
                        <a:t> éléments qui poussent </a:t>
                      </a:r>
                      <a:r>
                        <a:rPr lang="fr-FR" sz="1200" kern="1200" dirty="0">
                          <a:solidFill>
                            <a:schemeClr val="tx1"/>
                          </a:solidFill>
                          <a:latin typeface="Calibri" panose="020F0502020204030204" pitchFamily="34" charset="0"/>
                          <a:ea typeface="+mn-ea"/>
                          <a:cs typeface="+mn-cs"/>
                        </a:rPr>
                        <a:t>la  source de risque à atteindre son objectif</a:t>
                      </a:r>
                    </a:p>
                  </a:txBody>
                  <a:tcPr marL="54000" marR="54000" marT="0" marB="0"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Fortement motivé</a:t>
                      </a: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algn="ctr" fontAlgn="ct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tc>
                  <a:txBody>
                    <a:bodyPr/>
                    <a:lstStyle/>
                    <a:p>
                      <a:pPr algn="ctr" fontAlgn="ct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3"/>
                  </a:ext>
                </a:extLst>
              </a:tr>
              <a:tr h="605645">
                <a:tc v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fr-F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Assez motivé</a:t>
                      </a: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4"/>
                  </a:ext>
                </a:extLst>
              </a:tr>
              <a:tr h="605645">
                <a:tc vMerge="1">
                  <a:txBody>
                    <a:bodyPr/>
                    <a:lstStyle/>
                    <a:p>
                      <a:endParaRPr lang="fr-FR"/>
                    </a:p>
                  </a:txBody>
                  <a:tcPr/>
                </a:tc>
                <a:tc vMerge="1">
                  <a:txBody>
                    <a:bodyPr/>
                    <a:lstStyle/>
                    <a:p>
                      <a:endParaRPr lang="fr-FR"/>
                    </a:p>
                  </a:txBody>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Peu</a:t>
                      </a:r>
                      <a:r>
                        <a:rPr lang="fr-FR" sz="1100" b="0" i="0" u="none" strike="noStrike" kern="1200" baseline="0" dirty="0">
                          <a:solidFill>
                            <a:schemeClr val="tx1"/>
                          </a:solidFill>
                          <a:effectLst/>
                          <a:latin typeface="Calibri" panose="020F0502020204030204" pitchFamily="34" charset="0"/>
                          <a:ea typeface="+mn-ea"/>
                          <a:cs typeface="+mn-cs"/>
                        </a:rPr>
                        <a:t> motivé</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bg1"/>
                          </a:solidFill>
                          <a:effectLst/>
                          <a:latin typeface="Calibri" panose="020F0502020204030204" pitchFamily="34" charset="0"/>
                          <a:ea typeface="+mn-ea"/>
                          <a:cs typeface="+mn-cs"/>
                        </a:rPr>
                        <a:t>Peu pertinent</a:t>
                      </a: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5"/>
                  </a:ext>
                </a:extLst>
              </a:tr>
              <a:tr h="605645">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fr-FR"/>
                    </a:p>
                  </a:txBody>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Très</a:t>
                      </a:r>
                      <a:r>
                        <a:rPr lang="fr-FR" sz="1100" b="0" i="0" u="none" strike="noStrike" kern="1200" baseline="0" dirty="0">
                          <a:solidFill>
                            <a:schemeClr val="tx1"/>
                          </a:solidFill>
                          <a:effectLst/>
                          <a:latin typeface="Calibri" panose="020F0502020204030204" pitchFamily="34" charset="0"/>
                          <a:ea typeface="+mn-ea"/>
                          <a:cs typeface="+mn-cs"/>
                        </a:rPr>
                        <a:t> peu motivé</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1" i="0" u="none" strike="noStrike" kern="1200" dirty="0">
                          <a:solidFill>
                            <a:schemeClr val="bg1"/>
                          </a:solidFill>
                          <a:effectLst/>
                          <a:latin typeface="Calibri" panose="020F0502020204030204" pitchFamily="34" charset="0"/>
                          <a:ea typeface="+mn-ea"/>
                          <a:cs typeface="+mn-cs"/>
                        </a:rPr>
                        <a:t>Peu pertinent</a:t>
                      </a: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p>
                      <a:pPr marL="0" algn="ctr" defTabSz="914400" rtl="0" eaLnBrk="1" fontAlgn="ctr" latinLnBrk="0" hangingPunct="1"/>
                      <a:r>
                        <a:rPr lang="fr-FR" sz="1100" b="1" i="0" u="none" strike="noStrike" kern="1200" dirty="0">
                          <a:solidFill>
                            <a:schemeClr val="bg1"/>
                          </a:solidFill>
                          <a:effectLst/>
                          <a:latin typeface="Calibri" panose="020F0502020204030204" pitchFamily="34" charset="0"/>
                          <a:ea typeface="+mn-ea"/>
                          <a:cs typeface="+mn-cs"/>
                        </a:rPr>
                        <a:t>Peu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6"/>
                  </a:ext>
                </a:extLst>
              </a:tr>
            </a:tbl>
          </a:graphicData>
        </a:graphic>
      </p:graphicFrame>
      <p:sp>
        <p:nvSpPr>
          <p:cNvPr id="27" name="Flèche droite 26"/>
          <p:cNvSpPr/>
          <p:nvPr/>
        </p:nvSpPr>
        <p:spPr>
          <a:xfrm rot="5400000">
            <a:off x="5807967" y="5332718"/>
            <a:ext cx="360040" cy="44103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pied de page 8"/>
          <p:cNvSpPr>
            <a:spLocks noGrp="1"/>
          </p:cNvSpPr>
          <p:nvPr>
            <p:ph type="ftr" sz="quarter" idx="11"/>
          </p:nvPr>
        </p:nvSpPr>
        <p:spPr/>
        <p:txBody>
          <a:bodyPr/>
          <a:lstStyle/>
          <a:p>
            <a:r>
              <a:rPr lang="fr-FR"/>
              <a:t>Formation EBIOS Risk Manager – Version du 08/04/2020</a:t>
            </a:r>
            <a:endParaRPr lang="fr-FR" dirty="0"/>
          </a:p>
        </p:txBody>
      </p:sp>
      <p:sp>
        <p:nvSpPr>
          <p:cNvPr id="11" name="Espace réservé du numéro de diapositive 10"/>
          <p:cNvSpPr>
            <a:spLocks noGrp="1"/>
          </p:cNvSpPr>
          <p:nvPr>
            <p:ph type="sldNum" sz="quarter" idx="10"/>
          </p:nvPr>
        </p:nvSpPr>
        <p:spPr/>
        <p:txBody>
          <a:bodyPr/>
          <a:lstStyle/>
          <a:p>
            <a:fld id="{38A82121-814A-4DE6-903B-1CF589281CB8}" type="slidenum">
              <a:rPr lang="fr-FR" smtClean="0"/>
              <a:pPr/>
              <a:t>45</a:t>
            </a:fld>
            <a:endParaRPr lang="fr-FR"/>
          </a:p>
        </p:txBody>
      </p:sp>
    </p:spTree>
    <p:extLst>
      <p:ext uri="{BB962C8B-B14F-4D97-AF65-F5344CB8AC3E}">
        <p14:creationId xmlns:p14="http://schemas.microsoft.com/office/powerpoint/2010/main" val="1967801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1981199" y="476672"/>
            <a:ext cx="8605665"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Exercice en petits groupes</a:t>
            </a:r>
          </a:p>
          <a:p>
            <a:r>
              <a:rPr lang="fr-FR" b="0" dirty="0"/>
              <a:t>Déterminez les principaux couples SR/OV et estimez leur pertinence</a:t>
            </a:r>
          </a:p>
        </p:txBody>
      </p:sp>
      <p:graphicFrame>
        <p:nvGraphicFramePr>
          <p:cNvPr id="12" name="Tableau 11"/>
          <p:cNvGraphicFramePr>
            <a:graphicFrameLocks noGrp="1"/>
          </p:cNvGraphicFramePr>
          <p:nvPr>
            <p:extLst>
              <p:ext uri="{D42A27DB-BD31-4B8C-83A1-F6EECF244321}">
                <p14:modId xmlns:p14="http://schemas.microsoft.com/office/powerpoint/2010/main" val="170625867"/>
              </p:ext>
            </p:extLst>
          </p:nvPr>
        </p:nvGraphicFramePr>
        <p:xfrm>
          <a:off x="1919537" y="1844824"/>
          <a:ext cx="8208911" cy="4019278"/>
        </p:xfrm>
        <a:graphic>
          <a:graphicData uri="http://schemas.openxmlformats.org/drawingml/2006/table">
            <a:tbl>
              <a:tblPr/>
              <a:tblGrid>
                <a:gridCol w="1413180">
                  <a:extLst>
                    <a:ext uri="{9D8B030D-6E8A-4147-A177-3AD203B41FA5}">
                      <a16:colId xmlns:a16="http://schemas.microsoft.com/office/drawing/2014/main" val="20000"/>
                    </a:ext>
                  </a:extLst>
                </a:gridCol>
                <a:gridCol w="2992616">
                  <a:extLst>
                    <a:ext uri="{9D8B030D-6E8A-4147-A177-3AD203B41FA5}">
                      <a16:colId xmlns:a16="http://schemas.microsoft.com/office/drawing/2014/main" val="20001"/>
                    </a:ext>
                  </a:extLst>
                </a:gridCol>
                <a:gridCol w="1267705">
                  <a:extLst>
                    <a:ext uri="{9D8B030D-6E8A-4147-A177-3AD203B41FA5}">
                      <a16:colId xmlns:a16="http://schemas.microsoft.com/office/drawing/2014/main" val="20002"/>
                    </a:ext>
                  </a:extLst>
                </a:gridCol>
                <a:gridCol w="1267705">
                  <a:extLst>
                    <a:ext uri="{9D8B030D-6E8A-4147-A177-3AD203B41FA5}">
                      <a16:colId xmlns:a16="http://schemas.microsoft.com/office/drawing/2014/main" val="20003"/>
                    </a:ext>
                  </a:extLst>
                </a:gridCol>
                <a:gridCol w="1267705">
                  <a:extLst>
                    <a:ext uri="{9D8B030D-6E8A-4147-A177-3AD203B41FA5}">
                      <a16:colId xmlns:a16="http://schemas.microsoft.com/office/drawing/2014/main" val="20004"/>
                    </a:ext>
                  </a:extLst>
                </a:gridCol>
              </a:tblGrid>
              <a:tr h="47127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Sources</a:t>
                      </a:r>
                      <a:r>
                        <a:rPr lang="fr-FR" sz="1200" b="1" i="0" u="none" strike="noStrike" cap="all" baseline="0" dirty="0">
                          <a:solidFill>
                            <a:schemeClr val="bg1"/>
                          </a:solidFill>
                          <a:effectLst/>
                          <a:latin typeface="Calibri" panose="020F0502020204030204" pitchFamily="34" charset="0"/>
                        </a:rPr>
                        <a:t> de risque</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Objectifs visés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panose="020F0502020204030204" pitchFamily="34" charset="0"/>
                        </a:rPr>
                        <a:t>Motivation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panose="020F0502020204030204" pitchFamily="34" charset="0"/>
                        </a:rPr>
                        <a:t>Ressources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panose="020F0502020204030204" pitchFamily="34" charset="0"/>
                        </a:rPr>
                        <a:t>Pertinence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7203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Hacktiviste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Divulguer</a:t>
                      </a:r>
                      <a:r>
                        <a:rPr lang="fr-FR" sz="1100" b="0" i="0" u="none" strike="noStrike" kern="1200" baseline="0" dirty="0">
                          <a:solidFill>
                            <a:schemeClr val="tx1"/>
                          </a:solidFill>
                          <a:effectLst/>
                          <a:latin typeface="Calibri" panose="020F0502020204030204" pitchFamily="34" charset="0"/>
                          <a:ea typeface="+mn-ea"/>
                          <a:cs typeface="+mn-cs"/>
                        </a:rPr>
                        <a:t> des informations sur les tests animaliers</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Peu motivé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significatives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1"/>
                  </a:ext>
                </a:extLst>
              </a:tr>
              <a:tr h="70691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fr-FR" sz="1100" b="1" i="0" u="none" strike="noStrike"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70691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70691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70691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sp>
        <p:nvSpPr>
          <p:cNvPr id="13" name="Losange 12"/>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pic>
        <p:nvPicPr>
          <p:cNvPr id="14"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9855"/>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10570543" y="-11664"/>
            <a:ext cx="1008112" cy="504000"/>
            <a:chOff x="7020272" y="95114"/>
            <a:chExt cx="1008112" cy="504000"/>
          </a:xfrm>
        </p:grpSpPr>
        <p:sp>
          <p:nvSpPr>
            <p:cNvPr id="9" name="Rectangle 8"/>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3.1</a:t>
              </a:r>
            </a:p>
          </p:txBody>
        </p:sp>
        <p:pic>
          <p:nvPicPr>
            <p:cNvPr id="1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5" name="Espace réservé du pied de page 14"/>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46</a:t>
            </a:fld>
            <a:endParaRPr lang="fr-FR"/>
          </a:p>
        </p:txBody>
      </p:sp>
    </p:spTree>
    <p:extLst>
      <p:ext uri="{BB962C8B-B14F-4D97-AF65-F5344CB8AC3E}">
        <p14:creationId xmlns:p14="http://schemas.microsoft.com/office/powerpoint/2010/main" val="1631210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1981200" y="476672"/>
            <a:ext cx="8712968"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Correction</a:t>
            </a:r>
          </a:p>
          <a:p>
            <a:r>
              <a:rPr lang="fr-FR" b="0" dirty="0"/>
              <a:t>Déterminez les principaux couples SR/OV et estimez leur pertinence</a:t>
            </a:r>
          </a:p>
        </p:txBody>
      </p:sp>
      <p:graphicFrame>
        <p:nvGraphicFramePr>
          <p:cNvPr id="12" name="Tableau 11"/>
          <p:cNvGraphicFramePr>
            <a:graphicFrameLocks noGrp="1"/>
          </p:cNvGraphicFramePr>
          <p:nvPr>
            <p:extLst>
              <p:ext uri="{D42A27DB-BD31-4B8C-83A1-F6EECF244321}">
                <p14:modId xmlns:p14="http://schemas.microsoft.com/office/powerpoint/2010/main" val="3905537757"/>
              </p:ext>
            </p:extLst>
          </p:nvPr>
        </p:nvGraphicFramePr>
        <p:xfrm>
          <a:off x="1919537" y="1844824"/>
          <a:ext cx="8208911" cy="3325816"/>
        </p:xfrm>
        <a:graphic>
          <a:graphicData uri="http://schemas.openxmlformats.org/drawingml/2006/table">
            <a:tbl>
              <a:tblPr/>
              <a:tblGrid>
                <a:gridCol w="1413180">
                  <a:extLst>
                    <a:ext uri="{9D8B030D-6E8A-4147-A177-3AD203B41FA5}">
                      <a16:colId xmlns:a16="http://schemas.microsoft.com/office/drawing/2014/main" val="20000"/>
                    </a:ext>
                  </a:extLst>
                </a:gridCol>
                <a:gridCol w="2992616">
                  <a:extLst>
                    <a:ext uri="{9D8B030D-6E8A-4147-A177-3AD203B41FA5}">
                      <a16:colId xmlns:a16="http://schemas.microsoft.com/office/drawing/2014/main" val="20001"/>
                    </a:ext>
                  </a:extLst>
                </a:gridCol>
                <a:gridCol w="1267705">
                  <a:extLst>
                    <a:ext uri="{9D8B030D-6E8A-4147-A177-3AD203B41FA5}">
                      <a16:colId xmlns:a16="http://schemas.microsoft.com/office/drawing/2014/main" val="20002"/>
                    </a:ext>
                  </a:extLst>
                </a:gridCol>
                <a:gridCol w="1267705">
                  <a:extLst>
                    <a:ext uri="{9D8B030D-6E8A-4147-A177-3AD203B41FA5}">
                      <a16:colId xmlns:a16="http://schemas.microsoft.com/office/drawing/2014/main" val="20003"/>
                    </a:ext>
                  </a:extLst>
                </a:gridCol>
                <a:gridCol w="1267705">
                  <a:extLst>
                    <a:ext uri="{9D8B030D-6E8A-4147-A177-3AD203B41FA5}">
                      <a16:colId xmlns:a16="http://schemas.microsoft.com/office/drawing/2014/main" val="20004"/>
                    </a:ext>
                  </a:extLst>
                </a:gridCol>
              </a:tblGrid>
              <a:tr h="47127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Sources</a:t>
                      </a:r>
                      <a:r>
                        <a:rPr lang="fr-FR" sz="1200" b="1" i="0" u="none" strike="noStrike" cap="all" baseline="0" dirty="0">
                          <a:solidFill>
                            <a:schemeClr val="bg1"/>
                          </a:solidFill>
                          <a:effectLst/>
                          <a:latin typeface="Calibri" panose="020F0502020204030204" pitchFamily="34" charset="0"/>
                        </a:rPr>
                        <a:t> de risque</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Objectifs visés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panose="020F0502020204030204" pitchFamily="34" charset="0"/>
                        </a:rPr>
                        <a:t>Motivation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panose="020F0502020204030204" pitchFamily="34" charset="0"/>
                        </a:rPr>
                        <a:t>Ressources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panose="020F0502020204030204" pitchFamily="34" charset="0"/>
                        </a:rPr>
                        <a:t>Pertinence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7203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Concurrent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Voler des informations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Fortement motivé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importantes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1"/>
                  </a:ext>
                </a:extLst>
              </a:tr>
              <a:tr h="72036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Hacktiviste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Saboter la </a:t>
                      </a:r>
                      <a:r>
                        <a:rPr lang="fr-FR" sz="1100" b="0" i="0" u="none" strike="noStrike" baseline="0" dirty="0">
                          <a:solidFill>
                            <a:schemeClr val="tx1"/>
                          </a:solidFill>
                          <a:effectLst/>
                          <a:latin typeface="Calibri" panose="020F0502020204030204" pitchFamily="34" charset="0"/>
                        </a:rPr>
                        <a:t>campagne nationale de vaccination</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0" i="0" u="none" strike="noStrike" kern="1200" dirty="0">
                          <a:solidFill>
                            <a:schemeClr val="tx1"/>
                          </a:solidFill>
                          <a:effectLst/>
                          <a:latin typeface="Calibri" panose="020F0502020204030204" pitchFamily="34" charset="0"/>
                          <a:ea typeface="+mn-ea"/>
                          <a:cs typeface="+mn-cs"/>
                        </a:rPr>
                        <a:t>Assez motivé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significatives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2"/>
                  </a:ext>
                </a:extLst>
              </a:tr>
              <a:tr h="70691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Hacktiviste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Divulguer</a:t>
                      </a:r>
                      <a:r>
                        <a:rPr lang="fr-FR" sz="1100" b="0" i="0" u="none" strike="noStrike" kern="1200" baseline="0" dirty="0">
                          <a:solidFill>
                            <a:schemeClr val="tx1"/>
                          </a:solidFill>
                          <a:effectLst/>
                          <a:latin typeface="Calibri" panose="020F0502020204030204" pitchFamily="34" charset="0"/>
                          <a:ea typeface="+mn-ea"/>
                          <a:cs typeface="+mn-cs"/>
                        </a:rPr>
                        <a:t> des informations sur les tests animaliers</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Peu motivé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significatives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3"/>
                  </a:ext>
                </a:extLst>
              </a:tr>
              <a:tr h="70691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a:solidFill>
                            <a:schemeClr val="tx1"/>
                          </a:solidFill>
                          <a:effectLst/>
                          <a:latin typeface="Calibri" panose="020F0502020204030204" pitchFamily="34" charset="0"/>
                        </a:rPr>
                        <a:t>Cyber-terroriste</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a:solidFill>
                            <a:schemeClr val="tx1"/>
                          </a:solidFill>
                          <a:effectLst/>
                          <a:latin typeface="Calibri" panose="020F0502020204030204" pitchFamily="34" charset="0"/>
                          <a:ea typeface="+mn-ea"/>
                          <a:cs typeface="+mn-cs"/>
                        </a:rPr>
                        <a:t>Altérer</a:t>
                      </a:r>
                      <a:r>
                        <a:rPr lang="fr-FR" sz="1100" b="0" i="0" u="none" strike="noStrike" kern="1200" baseline="0">
                          <a:solidFill>
                            <a:schemeClr val="tx1"/>
                          </a:solidFill>
                          <a:effectLst/>
                          <a:latin typeface="Calibri" panose="020F0502020204030204" pitchFamily="34" charset="0"/>
                          <a:ea typeface="+mn-ea"/>
                          <a:cs typeface="+mn-cs"/>
                        </a:rPr>
                        <a:t> la composition des vaccins à des fins de bioterrorisme</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Peu motivé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Ressources limitées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1" i="0" u="none" strike="noStrike" kern="1200" dirty="0">
                          <a:solidFill>
                            <a:schemeClr val="bg1"/>
                          </a:solidFill>
                          <a:effectLst/>
                          <a:latin typeface="Calibri" panose="020F0502020204030204" pitchFamily="34" charset="0"/>
                          <a:ea typeface="+mn-ea"/>
                          <a:cs typeface="+mn-cs"/>
                        </a:rPr>
                        <a:t>Peu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extLst>
                  <a:ext uri="{0D108BD9-81ED-4DB2-BD59-A6C34878D82A}">
                    <a16:rowId xmlns:a16="http://schemas.microsoft.com/office/drawing/2014/main" val="10004"/>
                  </a:ext>
                </a:extLst>
              </a:tr>
            </a:tbl>
          </a:graphicData>
        </a:graphic>
      </p:graphicFrame>
      <p:sp>
        <p:nvSpPr>
          <p:cNvPr id="15" name="ZoneTexte 14"/>
          <p:cNvSpPr txBox="1"/>
          <p:nvPr/>
        </p:nvSpPr>
        <p:spPr>
          <a:xfrm>
            <a:off x="1541464" y="5517232"/>
            <a:ext cx="8947024" cy="307777"/>
          </a:xfrm>
          <a:prstGeom prst="rect">
            <a:avLst/>
          </a:prstGeom>
          <a:noFill/>
        </p:spPr>
        <p:txBody>
          <a:bodyPr wrap="square" rtlCol="0">
            <a:spAutoFit/>
          </a:bodyPr>
          <a:lstStyle/>
          <a:p>
            <a:pPr algn="ctr"/>
            <a:r>
              <a:rPr lang="fr-FR" sz="1400" b="1" dirty="0">
                <a:latin typeface="Calibri"/>
                <a:sym typeface="Wingdings" panose="05000000000000000000" pitchFamily="2" charset="2"/>
              </a:rPr>
              <a:t>Dans ce contexte, les couples SR/OV « très pertinents » et « plutôt pertinents » seront retenus pour la suite de l’étude</a:t>
            </a:r>
            <a:endParaRPr lang="fr-FR" sz="1400" b="1" dirty="0">
              <a:latin typeface="Calibri"/>
            </a:endParaRPr>
          </a:p>
        </p:txBody>
      </p:sp>
      <p:sp>
        <p:nvSpPr>
          <p:cNvPr id="13" name="Losange 12"/>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pSp>
        <p:nvGrpSpPr>
          <p:cNvPr id="14" name="Groupe 13"/>
          <p:cNvGrpSpPr/>
          <p:nvPr/>
        </p:nvGrpSpPr>
        <p:grpSpPr>
          <a:xfrm>
            <a:off x="11775904" y="19979"/>
            <a:ext cx="432048" cy="435546"/>
            <a:chOff x="8497713" y="116633"/>
            <a:chExt cx="432048" cy="435546"/>
          </a:xfrm>
        </p:grpSpPr>
        <p:pic>
          <p:nvPicPr>
            <p:cNvPr id="16"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e 19"/>
          <p:cNvGrpSpPr/>
          <p:nvPr/>
        </p:nvGrpSpPr>
        <p:grpSpPr>
          <a:xfrm>
            <a:off x="10125097" y="-1540"/>
            <a:ext cx="1541518" cy="504000"/>
            <a:chOff x="7494978" y="95114"/>
            <a:chExt cx="1541518" cy="504000"/>
          </a:xfrm>
        </p:grpSpPr>
        <p:sp>
          <p:nvSpPr>
            <p:cNvPr id="21" name="Rectangle 20"/>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n°4</a:t>
              </a:r>
            </a:p>
          </p:txBody>
        </p:sp>
        <p:pic>
          <p:nvPicPr>
            <p:cNvPr id="22" name="Picture 2" descr="\\intranet.fr\sgdsn\utilisateurs\mesdocuments\duclos-j\My Pictures\EBIOSRM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Espace réservé du pied de page 17"/>
          <p:cNvSpPr>
            <a:spLocks noGrp="1"/>
          </p:cNvSpPr>
          <p:nvPr>
            <p:ph type="ftr" sz="quarter" idx="11"/>
          </p:nvPr>
        </p:nvSpPr>
        <p:spPr/>
        <p:txBody>
          <a:bodyPr/>
          <a:lstStyle/>
          <a:p>
            <a:r>
              <a:rPr lang="fr-FR"/>
              <a:t>Formation EBIOS Risk Manager – Version du 08/04/2020</a:t>
            </a:r>
            <a:endParaRPr lang="fr-FR" dirty="0"/>
          </a:p>
        </p:txBody>
      </p:sp>
      <p:sp>
        <p:nvSpPr>
          <p:cNvPr id="19" name="Espace réservé du numéro de diapositive 18"/>
          <p:cNvSpPr>
            <a:spLocks noGrp="1"/>
          </p:cNvSpPr>
          <p:nvPr>
            <p:ph type="sldNum" sz="quarter" idx="10"/>
          </p:nvPr>
        </p:nvSpPr>
        <p:spPr/>
        <p:txBody>
          <a:bodyPr/>
          <a:lstStyle/>
          <a:p>
            <a:fld id="{38A82121-814A-4DE6-903B-1CF589281CB8}" type="slidenum">
              <a:rPr lang="fr-FR" smtClean="0"/>
              <a:pPr/>
              <a:t>47</a:t>
            </a:fld>
            <a:endParaRPr lang="fr-FR"/>
          </a:p>
        </p:txBody>
      </p:sp>
    </p:spTree>
    <p:extLst>
      <p:ext uri="{BB962C8B-B14F-4D97-AF65-F5344CB8AC3E}">
        <p14:creationId xmlns:p14="http://schemas.microsoft.com/office/powerpoint/2010/main" val="3501533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itre 1"/>
          <p:cNvSpPr>
            <a:spLocks noGrp="1"/>
          </p:cNvSpPr>
          <p:nvPr>
            <p:ph type="title"/>
          </p:nvPr>
        </p:nvSpPr>
        <p:spPr>
          <a:xfrm>
            <a:off x="1981200" y="476672"/>
            <a:ext cx="8507288" cy="792088"/>
          </a:xfrm>
        </p:spPr>
        <p:txBody>
          <a:bodyPr>
            <a:noAutofit/>
          </a:bodyPr>
          <a:lstStyle/>
          <a:p>
            <a:r>
              <a:rPr lang="fr-FR" dirty="0"/>
              <a:t>Les risques : croisement des points de vue défenseur et attaquant</a:t>
            </a:r>
            <a:br>
              <a:rPr lang="fr-FR" dirty="0"/>
            </a:br>
            <a:r>
              <a:rPr lang="fr-FR" b="0" dirty="0"/>
              <a:t>Les scénarios commencent à se dessiner</a:t>
            </a:r>
            <a:endParaRPr lang="fr-FR" dirty="0"/>
          </a:p>
        </p:txBody>
      </p:sp>
      <p:sp>
        <p:nvSpPr>
          <p:cNvPr id="15" name="Losange 14"/>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aphicFrame>
        <p:nvGraphicFramePr>
          <p:cNvPr id="16" name="Tableau 15"/>
          <p:cNvGraphicFramePr>
            <a:graphicFrameLocks noGrp="1"/>
          </p:cNvGraphicFramePr>
          <p:nvPr>
            <p:extLst>
              <p:ext uri="{D42A27DB-BD31-4B8C-83A1-F6EECF244321}">
                <p14:modId xmlns:p14="http://schemas.microsoft.com/office/powerpoint/2010/main" val="2080863093"/>
              </p:ext>
            </p:extLst>
          </p:nvPr>
        </p:nvGraphicFramePr>
        <p:xfrm>
          <a:off x="6744072" y="2300073"/>
          <a:ext cx="3707904" cy="1488165"/>
        </p:xfrm>
        <a:graphic>
          <a:graphicData uri="http://schemas.openxmlformats.org/drawingml/2006/table">
            <a:tbl>
              <a:tblPr/>
              <a:tblGrid>
                <a:gridCol w="1512168">
                  <a:extLst>
                    <a:ext uri="{9D8B030D-6E8A-4147-A177-3AD203B41FA5}">
                      <a16:colId xmlns:a16="http://schemas.microsoft.com/office/drawing/2014/main" val="20000"/>
                    </a:ext>
                  </a:extLst>
                </a:gridCol>
                <a:gridCol w="2195736">
                  <a:extLst>
                    <a:ext uri="{9D8B030D-6E8A-4147-A177-3AD203B41FA5}">
                      <a16:colId xmlns:a16="http://schemas.microsoft.com/office/drawing/2014/main" val="20001"/>
                    </a:ext>
                  </a:extLst>
                </a:gridCol>
              </a:tblGrid>
              <a:tr h="4960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Sources</a:t>
                      </a:r>
                      <a:r>
                        <a:rPr lang="fr-FR" sz="1200" b="1" i="0" u="none" strike="noStrike" cap="all" baseline="0" dirty="0">
                          <a:solidFill>
                            <a:schemeClr val="bg1"/>
                          </a:solidFill>
                          <a:effectLst/>
                          <a:latin typeface="Calibri" panose="020F0502020204030204" pitchFamily="34" charset="0"/>
                        </a:rPr>
                        <a:t> de risque</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Objectif</a:t>
                      </a:r>
                      <a:r>
                        <a:rPr lang="fr-FR" sz="1200" b="1" i="0" u="none" strike="noStrike" cap="all" baseline="0" dirty="0">
                          <a:solidFill>
                            <a:schemeClr val="bg1"/>
                          </a:solidFill>
                          <a:effectLst/>
                          <a:latin typeface="Calibri" panose="020F0502020204030204" pitchFamily="34" charset="0"/>
                        </a:rPr>
                        <a:t> </a:t>
                      </a:r>
                      <a:r>
                        <a:rPr lang="fr-FR" sz="1200" b="1" i="0" u="none" strike="noStrike" cap="all" dirty="0">
                          <a:solidFill>
                            <a:schemeClr val="bg1"/>
                          </a:solidFill>
                          <a:effectLst/>
                          <a:latin typeface="Calibri" panose="020F0502020204030204" pitchFamily="34" charset="0"/>
                        </a:rPr>
                        <a:t>visé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960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Concurrent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Voler des informations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605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Hacktiviste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Saboter la </a:t>
                      </a:r>
                      <a:r>
                        <a:rPr lang="fr-FR" sz="1100" b="0" i="0" u="none" strike="noStrike" baseline="0" dirty="0">
                          <a:solidFill>
                            <a:schemeClr val="tx1"/>
                          </a:solidFill>
                          <a:effectLst/>
                          <a:latin typeface="Calibri" panose="020F0502020204030204" pitchFamily="34" charset="0"/>
                        </a:rPr>
                        <a:t>campagne nationale de vaccination</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8" name="Tableau 17"/>
          <p:cNvGraphicFramePr>
            <a:graphicFrameLocks noGrp="1"/>
          </p:cNvGraphicFramePr>
          <p:nvPr>
            <p:extLst>
              <p:ext uri="{D42A27DB-BD31-4B8C-83A1-F6EECF244321}">
                <p14:modId xmlns:p14="http://schemas.microsoft.com/office/powerpoint/2010/main" val="894579096"/>
              </p:ext>
            </p:extLst>
          </p:nvPr>
        </p:nvGraphicFramePr>
        <p:xfrm>
          <a:off x="1814958" y="2300072"/>
          <a:ext cx="3723902" cy="3038366"/>
        </p:xfrm>
        <a:graphic>
          <a:graphicData uri="http://schemas.openxmlformats.org/drawingml/2006/table">
            <a:tbl>
              <a:tblPr/>
              <a:tblGrid>
                <a:gridCol w="824658">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666996">
                  <a:extLst>
                    <a:ext uri="{9D8B030D-6E8A-4147-A177-3AD203B41FA5}">
                      <a16:colId xmlns:a16="http://schemas.microsoft.com/office/drawing/2014/main" val="20002"/>
                    </a:ext>
                  </a:extLst>
                </a:gridCol>
              </a:tblGrid>
              <a:tr h="48085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Valeur</a:t>
                      </a:r>
                      <a:r>
                        <a:rPr lang="fr-FR" sz="1200" b="1" i="0" u="none" strike="noStrike" cap="all" baseline="0" dirty="0">
                          <a:solidFill>
                            <a:schemeClr val="bg1"/>
                          </a:solidFill>
                          <a:effectLst/>
                          <a:latin typeface="Calibri" panose="020F0502020204030204" pitchFamily="34" charset="0"/>
                        </a:rPr>
                        <a:t> métier</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panose="020F0502020204030204" pitchFamily="34" charset="0"/>
                        </a:rPr>
                        <a:t>Événement</a:t>
                      </a:r>
                      <a:r>
                        <a:rPr lang="fr-FR" sz="1200" b="1" i="0" u="none" strike="noStrike" cap="all" baseline="0" dirty="0">
                          <a:solidFill>
                            <a:schemeClr val="bg1"/>
                          </a:solidFill>
                          <a:effectLst/>
                          <a:latin typeface="Calibri" panose="020F0502020204030204" pitchFamily="34" charset="0"/>
                        </a:rPr>
                        <a:t> redouté</a:t>
                      </a: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panose="020F0502020204030204" pitchFamily="34" charset="0"/>
                        </a:rPr>
                        <a:t>Gravité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7029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tx1"/>
                          </a:solidFill>
                          <a:effectLst/>
                          <a:latin typeface="Calibri" panose="020F0502020204030204" pitchFamily="34" charset="0"/>
                          <a:ea typeface="Calibri"/>
                          <a:cs typeface="Times New Roman"/>
                        </a:rPr>
                        <a:t>Fabriquer</a:t>
                      </a:r>
                      <a:r>
                        <a:rPr lang="fr-FR" sz="1100" b="1" baseline="0" dirty="0">
                          <a:solidFill>
                            <a:schemeClr val="tx1"/>
                          </a:solidFill>
                          <a:effectLst/>
                          <a:latin typeface="Calibri" panose="020F0502020204030204" pitchFamily="34" charset="0"/>
                          <a:ea typeface="Calibri"/>
                          <a:cs typeface="Times New Roman"/>
                        </a:rPr>
                        <a:t> des vaccins</a:t>
                      </a:r>
                      <a:endParaRPr lang="fr-FR" sz="1100" b="1" dirty="0">
                        <a:solidFill>
                          <a:schemeClr val="tx1"/>
                        </a:solidFill>
                        <a:effectLst/>
                        <a:latin typeface="Calibri" panose="020F0502020204030204" pitchFamily="34" charset="0"/>
                        <a:ea typeface="Calibri"/>
                        <a:cs typeface="Times New Roman"/>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100" b="0" i="0" u="none" strike="noStrike" dirty="0">
                          <a:solidFill>
                            <a:schemeClr val="tx1"/>
                          </a:solidFill>
                          <a:effectLst/>
                          <a:latin typeface="Calibri" panose="020F0502020204030204" pitchFamily="34" charset="0"/>
                        </a:rPr>
                        <a:t>Interruption de la production</a:t>
                      </a:r>
                      <a:r>
                        <a:rPr lang="fr-FR" sz="1100" b="0" i="0" u="none" strike="noStrike" baseline="0" dirty="0">
                          <a:solidFill>
                            <a:schemeClr val="tx1"/>
                          </a:solidFill>
                          <a:effectLst/>
                          <a:latin typeface="Calibri" panose="020F0502020204030204" pitchFamily="34" charset="0"/>
                        </a:rPr>
                        <a:t> ou de la distribution de vaccins pendant plus d’une semaine pendant un pic d’épidémie</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bg1"/>
                          </a:solidFill>
                          <a:effectLst/>
                          <a:latin typeface="Calibri" panose="020F0502020204030204" pitchFamily="34" charset="0"/>
                          <a:ea typeface="Calibri"/>
                          <a:cs typeface="Times New Roman"/>
                        </a:rPr>
                        <a:t>4</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1"/>
                  </a:ext>
                </a:extLst>
              </a:tr>
              <a:tr h="575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tx1"/>
                          </a:solidFill>
                          <a:effectLst/>
                          <a:latin typeface="Calibri" panose="020F0502020204030204" pitchFamily="34" charset="0"/>
                          <a:ea typeface="Calibri"/>
                          <a:cs typeface="Times New Roman"/>
                        </a:rPr>
                        <a:t>Traçabilité et contrôle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100" b="0" i="0" u="none" strike="noStrike" dirty="0">
                          <a:solidFill>
                            <a:schemeClr val="tx1"/>
                          </a:solidFill>
                          <a:effectLst/>
                          <a:latin typeface="Calibri" panose="020F0502020204030204" pitchFamily="34" charset="0"/>
                        </a:rPr>
                        <a:t>Altération des résultats des</a:t>
                      </a:r>
                      <a:r>
                        <a:rPr lang="fr-FR" sz="1100" b="0" i="0" u="none" strike="noStrike" baseline="0" dirty="0">
                          <a:solidFill>
                            <a:schemeClr val="tx1"/>
                          </a:solidFill>
                          <a:effectLst/>
                          <a:latin typeface="Calibri" panose="020F0502020204030204" pitchFamily="34" charset="0"/>
                        </a:rPr>
                        <a:t> contrôles qualité aboutissant à une non-conformité sanitaire</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1" dirty="0">
                          <a:solidFill>
                            <a:schemeClr val="bg1"/>
                          </a:solidFill>
                          <a:effectLst/>
                          <a:latin typeface="Calibri" panose="020F0502020204030204" pitchFamily="34" charset="0"/>
                          <a:ea typeface="Calibri"/>
                          <a:cs typeface="Times New Roman"/>
                        </a:rPr>
                        <a:t>4</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2"/>
                  </a:ext>
                </a:extLst>
              </a:tr>
              <a:tr h="7029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kern="1200" dirty="0">
                          <a:solidFill>
                            <a:schemeClr val="tx1"/>
                          </a:solidFill>
                          <a:effectLst/>
                          <a:latin typeface="Calibri" panose="020F0502020204030204" pitchFamily="34" charset="0"/>
                          <a:ea typeface="Calibri"/>
                          <a:cs typeface="Times New Roman"/>
                        </a:rPr>
                        <a:t>R&amp;D</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100" b="0" i="0" u="none" strike="noStrike" dirty="0">
                          <a:solidFill>
                            <a:schemeClr val="tx1"/>
                          </a:solidFill>
                          <a:effectLst/>
                          <a:latin typeface="Calibri" panose="020F0502020204030204" pitchFamily="34" charset="0"/>
                        </a:rPr>
                        <a:t>Altération des</a:t>
                      </a:r>
                      <a:r>
                        <a:rPr lang="fr-FR" sz="1100" b="0" i="0" u="none" strike="noStrike" baseline="0" dirty="0">
                          <a:solidFill>
                            <a:schemeClr val="tx1"/>
                          </a:solidFill>
                          <a:effectLst/>
                          <a:latin typeface="Calibri" panose="020F0502020204030204" pitchFamily="34" charset="0"/>
                        </a:rPr>
                        <a:t> informations d’études et recherches aboutissant à une formule de vaccin erronée</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kern="1200" dirty="0">
                          <a:solidFill>
                            <a:schemeClr val="tx1"/>
                          </a:solidFill>
                          <a:effectLst/>
                          <a:latin typeface="Calibri" panose="020F0502020204030204" pitchFamily="34" charset="0"/>
                          <a:ea typeface="Calibri"/>
                          <a:cs typeface="Times New Roman"/>
                        </a:rPr>
                        <a:t>3</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3"/>
                  </a:ext>
                </a:extLst>
              </a:tr>
              <a:tr h="5758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kern="1200" dirty="0">
                          <a:solidFill>
                            <a:schemeClr val="tx1"/>
                          </a:solidFill>
                          <a:effectLst/>
                          <a:latin typeface="Calibri" panose="020F0502020204030204" pitchFamily="34" charset="0"/>
                          <a:ea typeface="Calibri"/>
                          <a:cs typeface="Times New Roman"/>
                        </a:rPr>
                        <a:t>R&amp;D</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fr-FR" sz="1100" b="0" i="0" u="none" strike="noStrike" dirty="0">
                          <a:solidFill>
                            <a:schemeClr val="tx1"/>
                          </a:solidFill>
                          <a:effectLst/>
                          <a:latin typeface="Calibri" panose="020F0502020204030204" pitchFamily="34" charset="0"/>
                        </a:rPr>
                        <a:t>Fuite</a:t>
                      </a:r>
                      <a:r>
                        <a:rPr lang="fr-FR" sz="1100" b="0" i="0" u="none" strike="noStrike" baseline="0" dirty="0">
                          <a:solidFill>
                            <a:schemeClr val="tx1"/>
                          </a:solidFill>
                          <a:effectLst/>
                          <a:latin typeface="Calibri" panose="020F0502020204030204" pitchFamily="34" charset="0"/>
                        </a:rPr>
                        <a:t> des informations d’études et recherches de l’entreprise</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kern="1200" dirty="0">
                          <a:solidFill>
                            <a:schemeClr val="tx1"/>
                          </a:solidFill>
                          <a:effectLst/>
                          <a:latin typeface="Calibri" panose="020F0502020204030204" pitchFamily="34" charset="0"/>
                          <a:ea typeface="Calibri"/>
                          <a:cs typeface="Times New Roman"/>
                        </a:rPr>
                        <a:t>3</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4"/>
                  </a:ext>
                </a:extLst>
              </a:tr>
            </a:tbl>
          </a:graphicData>
        </a:graphic>
      </p:graphicFrame>
      <p:sp>
        <p:nvSpPr>
          <p:cNvPr id="19" name="Rectangle 18"/>
          <p:cNvSpPr/>
          <p:nvPr/>
        </p:nvSpPr>
        <p:spPr>
          <a:xfrm>
            <a:off x="6757492" y="1943251"/>
            <a:ext cx="3723902" cy="251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SR/OV les plus pertinents</a:t>
            </a:r>
          </a:p>
        </p:txBody>
      </p:sp>
      <p:sp>
        <p:nvSpPr>
          <p:cNvPr id="20" name="Rectangle 19"/>
          <p:cNvSpPr/>
          <p:nvPr/>
        </p:nvSpPr>
        <p:spPr>
          <a:xfrm>
            <a:off x="1814958" y="1943251"/>
            <a:ext cx="3723902" cy="251968"/>
          </a:xfrm>
          <a:prstGeom prst="rect">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ER les plus graves</a:t>
            </a:r>
          </a:p>
        </p:txBody>
      </p:sp>
      <p:cxnSp>
        <p:nvCxnSpPr>
          <p:cNvPr id="17" name="Connecteur en angle 16"/>
          <p:cNvCxnSpPr/>
          <p:nvPr/>
        </p:nvCxnSpPr>
        <p:spPr>
          <a:xfrm rot="10800000">
            <a:off x="5538862" y="3140968"/>
            <a:ext cx="1205215" cy="432050"/>
          </a:xfrm>
          <a:prstGeom prst="bentConnector3">
            <a:avLst>
              <a:gd name="adj1" fmla="val 40416"/>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a:stCxn id="18" idx="3"/>
          </p:cNvCxnSpPr>
          <p:nvPr/>
        </p:nvCxnSpPr>
        <p:spPr>
          <a:xfrm flipV="1">
            <a:off x="5538860" y="3573017"/>
            <a:ext cx="1218632" cy="246239"/>
          </a:xfrm>
          <a:prstGeom prst="bentConnector3">
            <a:avLst>
              <a:gd name="adj1" fmla="val 59478"/>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Connecteur en angle 21"/>
          <p:cNvCxnSpPr/>
          <p:nvPr/>
        </p:nvCxnSpPr>
        <p:spPr>
          <a:xfrm rot="10800000" flipV="1">
            <a:off x="5538860" y="3573016"/>
            <a:ext cx="1205218" cy="864096"/>
          </a:xfrm>
          <a:prstGeom prst="bentConnector3">
            <a:avLst>
              <a:gd name="adj1" fmla="val 40416"/>
            </a:avLst>
          </a:prstGeom>
          <a:ln w="28575">
            <a:solidFill>
              <a:schemeClr val="accent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Connecteur en angle 10"/>
          <p:cNvCxnSpPr/>
          <p:nvPr/>
        </p:nvCxnSpPr>
        <p:spPr>
          <a:xfrm rot="10800000" flipV="1">
            <a:off x="5562529" y="2996920"/>
            <a:ext cx="1181545" cy="2052000"/>
          </a:xfrm>
          <a:prstGeom prst="bentConnector3">
            <a:avLst>
              <a:gd name="adj1" fmla="val 69551"/>
            </a:avLst>
          </a:prstGeom>
          <a:ln w="28575">
            <a:solidFill>
              <a:srgbClr val="33CCCC"/>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23" name="Espace réservé du numéro de diapositive 22"/>
          <p:cNvSpPr>
            <a:spLocks noGrp="1"/>
          </p:cNvSpPr>
          <p:nvPr>
            <p:ph type="sldNum" sz="quarter" idx="10"/>
          </p:nvPr>
        </p:nvSpPr>
        <p:spPr/>
        <p:txBody>
          <a:bodyPr/>
          <a:lstStyle/>
          <a:p>
            <a:fld id="{38A82121-814A-4DE6-903B-1CF589281CB8}" type="slidenum">
              <a:rPr lang="fr-FR" smtClean="0"/>
              <a:pPr/>
              <a:t>48</a:t>
            </a:fld>
            <a:endParaRPr lang="fr-FR"/>
          </a:p>
        </p:txBody>
      </p:sp>
    </p:spTree>
    <p:extLst>
      <p:ext uri="{BB962C8B-B14F-4D97-AF65-F5344CB8AC3E}">
        <p14:creationId xmlns:p14="http://schemas.microsoft.com/office/powerpoint/2010/main" val="481600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2CDB-F76E-42FC-810C-57CDF93320A7}"/>
              </a:ext>
            </a:extLst>
          </p:cNvPr>
          <p:cNvSpPr>
            <a:spLocks noGrp="1"/>
          </p:cNvSpPr>
          <p:nvPr>
            <p:ph type="title"/>
          </p:nvPr>
        </p:nvSpPr>
        <p:spPr>
          <a:xfrm>
            <a:off x="1487488" y="476672"/>
            <a:ext cx="10225136" cy="792088"/>
          </a:xfrm>
        </p:spPr>
        <p:txBody>
          <a:bodyPr>
            <a:noAutofit/>
          </a:bodyPr>
          <a:lstStyle/>
          <a:p>
            <a:r>
              <a:rPr lang="fr-FR" dirty="0"/>
              <a:t>Mesures issues de l’atelier 2</a:t>
            </a:r>
            <a:br>
              <a:rPr lang="fr-FR" dirty="0"/>
            </a:br>
            <a:r>
              <a:rPr lang="fr-FR" b="0" dirty="0"/>
              <a:t>Au vu du cas étudié, comment peut-on d’ores-et-déjà alimenter le plan d’action ?</a:t>
            </a:r>
            <a:endParaRPr lang="fr-FR" dirty="0"/>
          </a:p>
        </p:txBody>
      </p:sp>
      <p:graphicFrame>
        <p:nvGraphicFramePr>
          <p:cNvPr id="6" name="Espace réservé du contenu 5">
            <a:extLst>
              <a:ext uri="{FF2B5EF4-FFF2-40B4-BE49-F238E27FC236}">
                <a16:creationId xmlns:a16="http://schemas.microsoft.com/office/drawing/2014/main" id="{616C7257-F6B9-4036-BA88-0EFD0A1F5BAC}"/>
              </a:ext>
            </a:extLst>
          </p:cNvPr>
          <p:cNvGraphicFramePr>
            <a:graphicFrameLocks noGrp="1"/>
          </p:cNvGraphicFramePr>
          <p:nvPr>
            <p:ph idx="1"/>
            <p:extLst>
              <p:ext uri="{D42A27DB-BD31-4B8C-83A1-F6EECF244321}">
                <p14:modId xmlns:p14="http://schemas.microsoft.com/office/powerpoint/2010/main" val="3608448807"/>
              </p:ext>
            </p:extLst>
          </p:nvPr>
        </p:nvGraphicFramePr>
        <p:xfrm>
          <a:off x="609600" y="1773238"/>
          <a:ext cx="109728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C432F978-5B66-4DDD-99C8-39FA4245432A}"/>
              </a:ext>
            </a:extLst>
          </p:cNvPr>
          <p:cNvSpPr>
            <a:spLocks noGrp="1"/>
          </p:cNvSpPr>
          <p:nvPr>
            <p:ph type="sldNum" sz="quarter" idx="10"/>
          </p:nvPr>
        </p:nvSpPr>
        <p:spPr/>
        <p:txBody>
          <a:bodyPr/>
          <a:lstStyle/>
          <a:p>
            <a:fld id="{38A82121-814A-4DE6-903B-1CF589281CB8}" type="slidenum">
              <a:rPr lang="fr-FR" smtClean="0"/>
              <a:pPr/>
              <a:t>49</a:t>
            </a:fld>
            <a:endParaRPr lang="fr-FR"/>
          </a:p>
        </p:txBody>
      </p:sp>
      <p:sp>
        <p:nvSpPr>
          <p:cNvPr id="5" name="Espace réservé du pied de page 4">
            <a:extLst>
              <a:ext uri="{FF2B5EF4-FFF2-40B4-BE49-F238E27FC236}">
                <a16:creationId xmlns:a16="http://schemas.microsoft.com/office/drawing/2014/main" id="{9DD1FCAF-2F5C-49AB-A283-B586E0B66F70}"/>
              </a:ext>
            </a:extLst>
          </p:cNvPr>
          <p:cNvSpPr>
            <a:spLocks noGrp="1"/>
          </p:cNvSpPr>
          <p:nvPr>
            <p:ph type="ftr" sz="quarter" idx="11"/>
          </p:nvPr>
        </p:nvSpPr>
        <p:spPr/>
        <p:txBody>
          <a:bodyPr/>
          <a:lstStyle/>
          <a:p>
            <a:r>
              <a:rPr lang="fr-FR"/>
              <a:t>Formation EBIOS Risk Manager – Version du 08/04/2020</a:t>
            </a:r>
            <a:endParaRPr lang="fr-FR" dirty="0"/>
          </a:p>
        </p:txBody>
      </p:sp>
      <p:sp>
        <p:nvSpPr>
          <p:cNvPr id="8" name="Losange 7">
            <a:extLst>
              <a:ext uri="{FF2B5EF4-FFF2-40B4-BE49-F238E27FC236}">
                <a16:creationId xmlns:a16="http://schemas.microsoft.com/office/drawing/2014/main" id="{A3B90E62-7D3C-4007-A973-3E4E46D53BCC}"/>
              </a:ext>
            </a:extLst>
          </p:cNvPr>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spTree>
    <p:extLst>
      <p:ext uri="{BB962C8B-B14F-4D97-AF65-F5344CB8AC3E}">
        <p14:creationId xmlns:p14="http://schemas.microsoft.com/office/powerpoint/2010/main" val="149134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ea typeface="Malgun Gothic" panose="020B0503020000020004" pitchFamily="34" charset="-127"/>
              </a:rPr>
              <a:t>Qu’est-ce qu’un risque ? (1/4)</a:t>
            </a:r>
            <a:br>
              <a:rPr lang="fr-FR" dirty="0">
                <a:ea typeface="Malgun Gothic" panose="020B0503020000020004" pitchFamily="34" charset="-127"/>
              </a:rPr>
            </a:br>
            <a:r>
              <a:rPr lang="fr-FR" b="0" dirty="0">
                <a:ea typeface="Malgun Gothic" panose="020B0503020000020004" pitchFamily="34" charset="-127"/>
              </a:rPr>
              <a:t>Prenons un exemple : un déplacement en véhicule électrique et connecté</a:t>
            </a:r>
            <a:endParaRPr lang="fr-FR" b="0" dirty="0"/>
          </a:p>
        </p:txBody>
      </p:sp>
      <p:grpSp>
        <p:nvGrpSpPr>
          <p:cNvPr id="9" name="Groupe 8"/>
          <p:cNvGrpSpPr/>
          <p:nvPr/>
        </p:nvGrpSpPr>
        <p:grpSpPr>
          <a:xfrm>
            <a:off x="1775520" y="2345306"/>
            <a:ext cx="8590012" cy="4252046"/>
            <a:chOff x="1775520" y="1340768"/>
            <a:chExt cx="8590012" cy="4252046"/>
          </a:xfrm>
        </p:grpSpPr>
        <p:pic>
          <p:nvPicPr>
            <p:cNvPr id="1027" name="Picture 3" descr="\\intranet.fr\sgdsn\utilisateurs\mesdocuments\duclos-j\My Pictures\icons\t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4072" y="1340768"/>
              <a:ext cx="3621460" cy="36214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6"/>
            <p:cNvCxnSpPr/>
            <p:nvPr/>
          </p:nvCxnSpPr>
          <p:spPr>
            <a:xfrm>
              <a:off x="1775520" y="4983992"/>
              <a:ext cx="8136904"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ntranet.fr\sgdsn\utilisateurs\mesdocuments\duclos-j\My Pictures\icons\c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3553" y="3102027"/>
              <a:ext cx="2490787" cy="2490787"/>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1199456" y="6093296"/>
            <a:ext cx="9169696" cy="288032"/>
          </a:xfrm>
          <a:prstGeom prst="rect">
            <a:avLst/>
          </a:prstGeom>
        </p:spPr>
        <p:txBody>
          <a:bodyPr wrap="square">
            <a:spAutoFit/>
          </a:bodyPr>
          <a:lstStyle/>
          <a:p>
            <a:r>
              <a:rPr lang="fr-FR" sz="1200" dirty="0">
                <a:latin typeface="Calibri" pitchFamily="34" charset="0"/>
                <a:cs typeface="Calibri" pitchFamily="34" charset="0"/>
              </a:rPr>
              <a:t>Source : https://lexpansion.lexpress.fr/high-tech/piratage-d-une-tesla-ils-transforment-une-voiture-connectee-en-jouet-teleguide_1832943.html</a:t>
            </a:r>
          </a:p>
        </p:txBody>
      </p:sp>
      <p:grpSp>
        <p:nvGrpSpPr>
          <p:cNvPr id="14" name="Groupe 13"/>
          <p:cNvGrpSpPr/>
          <p:nvPr/>
        </p:nvGrpSpPr>
        <p:grpSpPr>
          <a:xfrm>
            <a:off x="1023111" y="1556792"/>
            <a:ext cx="4943686" cy="1080000"/>
            <a:chOff x="1023111" y="1484784"/>
            <a:chExt cx="4943686" cy="1080000"/>
          </a:xfrm>
        </p:grpSpPr>
        <p:sp>
          <p:nvSpPr>
            <p:cNvPr id="5" name="Rectangle 4">
              <a:extLst>
                <a:ext uri="{FF2B5EF4-FFF2-40B4-BE49-F238E27FC236}">
                  <a16:creationId xmlns:a16="http://schemas.microsoft.com/office/drawing/2014/main" id="{07091F05-895B-4C09-9047-A36988C867A5}"/>
                </a:ext>
              </a:extLst>
            </p:cNvPr>
            <p:cNvSpPr/>
            <p:nvPr/>
          </p:nvSpPr>
          <p:spPr>
            <a:xfrm>
              <a:off x="1023111" y="1851563"/>
              <a:ext cx="3888432" cy="646331"/>
            </a:xfrm>
            <a:prstGeom prst="rect">
              <a:avLst/>
            </a:prstGeom>
          </p:spPr>
          <p:txBody>
            <a:bodyPr wrap="square">
              <a:spAutoFit/>
            </a:bodyPr>
            <a:lstStyle/>
            <a:p>
              <a:pPr marL="0" lvl="1"/>
              <a:r>
                <a:rPr lang="fr-FR" b="1" dirty="0">
                  <a:solidFill>
                    <a:schemeClr val="accent6"/>
                  </a:solidFill>
                  <a:latin typeface="Calibri" panose="020F0502020204030204" pitchFamily="34" charset="0"/>
                  <a:sym typeface="Wingdings" panose="05000000000000000000" pitchFamily="2" charset="2"/>
                </a:rPr>
                <a:t>Valeur métier</a:t>
              </a:r>
              <a:r>
                <a:rPr lang="fr-FR" dirty="0">
                  <a:solidFill>
                    <a:schemeClr val="accent6"/>
                  </a:solidFill>
                  <a:latin typeface="Calibri" panose="020F0502020204030204" pitchFamily="34" charset="0"/>
                  <a:sym typeface="Wingdings" panose="05000000000000000000" pitchFamily="2" charset="2"/>
                </a:rPr>
                <a:t> (ce qu’on veut protéger)</a:t>
              </a:r>
            </a:p>
            <a:p>
              <a:pPr marL="0" lvl="1"/>
              <a:r>
                <a:rPr lang="fr-FR" i="1" dirty="0">
                  <a:solidFill>
                    <a:schemeClr val="accent6"/>
                  </a:solidFill>
                  <a:latin typeface="Calibri" panose="020F0502020204030204" pitchFamily="34" charset="0"/>
                  <a:sym typeface="Wingdings" panose="05000000000000000000" pitchFamily="2" charset="2"/>
                </a:rPr>
                <a:t>Capacité à se déplacer</a:t>
              </a:r>
            </a:p>
          </p:txBody>
        </p:sp>
        <p:pic>
          <p:nvPicPr>
            <p:cNvPr id="10" name="Image 9" descr="noun_Value_2254215.png"/>
            <p:cNvPicPr>
              <a:picLocks noChangeAspect="1"/>
            </p:cNvPicPr>
            <p:nvPr/>
          </p:nvPicPr>
          <p:blipFill>
            <a:blip r:embed="rId5" cstate="print">
              <a:duotone>
                <a:schemeClr val="accent6">
                  <a:shade val="45000"/>
                  <a:satMod val="135000"/>
                </a:schemeClr>
                <a:prstClr val="white"/>
              </a:duotone>
            </a:blip>
            <a:srcRect l="10775" t="4526" r="10449" b="20000"/>
            <a:stretch>
              <a:fillRect/>
            </a:stretch>
          </p:blipFill>
          <p:spPr>
            <a:xfrm>
              <a:off x="4839535" y="1484784"/>
              <a:ext cx="1127262" cy="1080000"/>
            </a:xfrm>
            <a:prstGeom prst="rect">
              <a:avLst/>
            </a:prstGeom>
          </p:spPr>
        </p:pic>
      </p:grpSp>
      <p:grpSp>
        <p:nvGrpSpPr>
          <p:cNvPr id="13" name="Groupe 12"/>
          <p:cNvGrpSpPr/>
          <p:nvPr/>
        </p:nvGrpSpPr>
        <p:grpSpPr>
          <a:xfrm>
            <a:off x="1008112" y="2925064"/>
            <a:ext cx="5015880" cy="1080000"/>
            <a:chOff x="1008112" y="2853056"/>
            <a:chExt cx="5015880" cy="1080000"/>
          </a:xfrm>
        </p:grpSpPr>
        <p:pic>
          <p:nvPicPr>
            <p:cNvPr id="11" name="Image 10" descr="noun_Server_2297890.png"/>
            <p:cNvPicPr>
              <a:picLocks noChangeAspect="1"/>
            </p:cNvPicPr>
            <p:nvPr/>
          </p:nvPicPr>
          <p:blipFill>
            <a:blip r:embed="rId6" cstate="print">
              <a:duotone>
                <a:schemeClr val="accent6">
                  <a:shade val="45000"/>
                  <a:satMod val="135000"/>
                </a:schemeClr>
                <a:prstClr val="white"/>
              </a:duotone>
            </a:blip>
            <a:srcRect l="10083" t="6854" r="10789" b="20997"/>
            <a:stretch>
              <a:fillRect/>
            </a:stretch>
          </p:blipFill>
          <p:spPr>
            <a:xfrm>
              <a:off x="4839535" y="2853056"/>
              <a:ext cx="1184457" cy="1080000"/>
            </a:xfrm>
            <a:prstGeom prst="rect">
              <a:avLst/>
            </a:prstGeom>
          </p:spPr>
        </p:pic>
        <p:sp>
          <p:nvSpPr>
            <p:cNvPr id="12" name="Rectangle 11"/>
            <p:cNvSpPr/>
            <p:nvPr/>
          </p:nvSpPr>
          <p:spPr>
            <a:xfrm>
              <a:off x="1008112" y="2996952"/>
              <a:ext cx="3719736" cy="646331"/>
            </a:xfrm>
            <a:prstGeom prst="rect">
              <a:avLst/>
            </a:prstGeom>
          </p:spPr>
          <p:txBody>
            <a:bodyPr wrap="square">
              <a:spAutoFit/>
            </a:bodyPr>
            <a:lstStyle/>
            <a:p>
              <a:pPr marL="0" lvl="1"/>
              <a:r>
                <a:rPr lang="fr-FR" b="1" dirty="0">
                  <a:solidFill>
                    <a:schemeClr val="accent6"/>
                  </a:solidFill>
                  <a:latin typeface="Calibri" panose="020F0502020204030204" pitchFamily="34" charset="0"/>
                  <a:sym typeface="Wingdings" panose="05000000000000000000" pitchFamily="2" charset="2"/>
                </a:rPr>
                <a:t>Bien support</a:t>
              </a:r>
              <a:r>
                <a:rPr lang="fr-FR" dirty="0">
                  <a:solidFill>
                    <a:schemeClr val="accent6"/>
                  </a:solidFill>
                  <a:latin typeface="Calibri" panose="020F0502020204030204" pitchFamily="34" charset="0"/>
                  <a:sym typeface="Wingdings" panose="05000000000000000000" pitchFamily="2" charset="2"/>
                </a:rPr>
                <a:t> (ce sur quoi elle repose)</a:t>
              </a:r>
              <a:endParaRPr lang="fr-FR" b="1" dirty="0">
                <a:solidFill>
                  <a:schemeClr val="accent6"/>
                </a:solidFill>
                <a:latin typeface="Calibri" panose="020F0502020204030204" pitchFamily="34" charset="0"/>
                <a:sym typeface="Wingdings" panose="05000000000000000000" pitchFamily="2" charset="2"/>
              </a:endParaRPr>
            </a:p>
            <a:p>
              <a:pPr marL="0" lvl="1"/>
              <a:r>
                <a:rPr lang="fr-FR" i="1" dirty="0">
                  <a:solidFill>
                    <a:schemeClr val="accent6"/>
                  </a:solidFill>
                  <a:latin typeface="Calibri" panose="020F0502020204030204" pitchFamily="34" charset="0"/>
                  <a:sym typeface="Wingdings" panose="05000000000000000000" pitchFamily="2" charset="2"/>
                </a:rPr>
                <a:t>Systèmes du véhicule</a:t>
              </a:r>
            </a:p>
          </p:txBody>
        </p:sp>
      </p:grpSp>
      <p:sp>
        <p:nvSpPr>
          <p:cNvPr id="15" name="Espace réservé du pied de page 14"/>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5</a:t>
            </a:fld>
            <a:endParaRPr lang="fr-FR"/>
          </a:p>
        </p:txBody>
      </p:sp>
    </p:spTree>
    <p:extLst>
      <p:ext uri="{BB962C8B-B14F-4D97-AF65-F5344CB8AC3E}">
        <p14:creationId xmlns:p14="http://schemas.microsoft.com/office/powerpoint/2010/main" val="90225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Comment constituer les scénarios de risques ?</a:t>
            </a:r>
            <a:br>
              <a:rPr lang="fr-FR" b="0" dirty="0"/>
            </a:br>
            <a:r>
              <a:rPr lang="fr-FR" b="0" dirty="0"/>
              <a:t>(fin de l’atelier 2)</a:t>
            </a:r>
          </a:p>
        </p:txBody>
      </p:sp>
      <p:sp>
        <p:nvSpPr>
          <p:cNvPr id="53" name="Rectangle 52"/>
          <p:cNvSpPr/>
          <p:nvPr/>
        </p:nvSpPr>
        <p:spPr>
          <a:xfrm>
            <a:off x="6298509" y="3502756"/>
            <a:ext cx="3388648" cy="2806565"/>
          </a:xfrm>
          <a:prstGeom prst="rect">
            <a:avLst/>
          </a:prstGeom>
          <a:solidFill>
            <a:srgbClr val="FFC1FF"/>
          </a:solidFill>
          <a:ln w="25400" cap="flat" cmpd="sng" algn="ctr">
            <a:noFill/>
            <a:prstDash val="solid"/>
          </a:ln>
          <a:effectLst/>
        </p:spPr>
        <p:txBody>
          <a:bodyPr rtlCol="0" anchor="b"/>
          <a:lstStyle/>
          <a:p>
            <a:pPr algn="ctr">
              <a:defRPr/>
            </a:pPr>
            <a:r>
              <a:rPr lang="fr-FR" sz="1200" b="1" kern="0" cap="all" dirty="0">
                <a:latin typeface="Calibri" panose="020F0502020204030204" pitchFamily="34" charset="0"/>
              </a:rPr>
              <a:t>Objet de l’étude</a:t>
            </a:r>
          </a:p>
        </p:txBody>
      </p:sp>
      <p:sp>
        <p:nvSpPr>
          <p:cNvPr id="57" name="Rectangle 56"/>
          <p:cNvSpPr/>
          <p:nvPr/>
        </p:nvSpPr>
        <p:spPr>
          <a:xfrm>
            <a:off x="6518805" y="5205796"/>
            <a:ext cx="1224136" cy="457200"/>
          </a:xfrm>
          <a:prstGeom prst="rect">
            <a:avLst/>
          </a:prstGeom>
          <a:solidFill>
            <a:schemeClr val="accent3">
              <a:lumMod val="40000"/>
              <a:lumOff val="60000"/>
            </a:schemeClr>
          </a:solidFill>
          <a:ln w="25400" cap="flat" cmpd="sng" algn="ctr">
            <a:solidFill>
              <a:schemeClr val="bg1"/>
            </a:solidFill>
            <a:prstDash val="solid"/>
          </a:ln>
          <a:effectLst/>
        </p:spPr>
        <p:txBody>
          <a:bodyPr wrap="none" rtlCol="0" anchor="ctr"/>
          <a:lstStyle/>
          <a:p>
            <a:pPr algn="ctr">
              <a:defRPr/>
            </a:pPr>
            <a:r>
              <a:rPr lang="fr-FR" sz="1400" kern="0" dirty="0">
                <a:latin typeface="Calibri" panose="020F0502020204030204" pitchFamily="34" charset="0"/>
              </a:rPr>
              <a:t>Bien support 1</a:t>
            </a:r>
          </a:p>
        </p:txBody>
      </p:sp>
      <p:sp>
        <p:nvSpPr>
          <p:cNvPr id="58" name="Rectangle 57"/>
          <p:cNvSpPr/>
          <p:nvPr/>
        </p:nvSpPr>
        <p:spPr>
          <a:xfrm>
            <a:off x="8160508" y="5205796"/>
            <a:ext cx="1224136" cy="457200"/>
          </a:xfrm>
          <a:prstGeom prst="rect">
            <a:avLst/>
          </a:prstGeom>
          <a:solidFill>
            <a:schemeClr val="accent3">
              <a:lumMod val="40000"/>
              <a:lumOff val="60000"/>
            </a:schemeClr>
          </a:solidFill>
          <a:ln w="25400" cap="flat" cmpd="sng" algn="ctr">
            <a:solidFill>
              <a:schemeClr val="bg1"/>
            </a:solidFill>
            <a:prstDash val="solid"/>
          </a:ln>
          <a:effectLst/>
        </p:spPr>
        <p:txBody>
          <a:bodyPr wrap="none" rtlCol="0" anchor="ctr"/>
          <a:lstStyle/>
          <a:p>
            <a:pPr algn="ctr">
              <a:defRPr/>
            </a:pPr>
            <a:r>
              <a:rPr lang="fr-FR" sz="1400" kern="0" dirty="0">
                <a:latin typeface="Calibri" panose="020F0502020204030204" pitchFamily="34" charset="0"/>
              </a:rPr>
              <a:t>Bien support 2</a:t>
            </a:r>
          </a:p>
        </p:txBody>
      </p:sp>
      <p:cxnSp>
        <p:nvCxnSpPr>
          <p:cNvPr id="59" name="Connecteur en angle 58"/>
          <p:cNvCxnSpPr>
            <a:endCxn id="57" idx="0"/>
          </p:cNvCxnSpPr>
          <p:nvPr/>
        </p:nvCxnSpPr>
        <p:spPr>
          <a:xfrm rot="16200000" flipH="1">
            <a:off x="6732381" y="4807305"/>
            <a:ext cx="794866" cy="2117"/>
          </a:xfrm>
          <a:prstGeom prst="bentConnector3">
            <a:avLst/>
          </a:prstGeom>
          <a:noFill/>
          <a:ln w="12700" cap="flat" cmpd="sng" algn="ctr">
            <a:solidFill>
              <a:srgbClr val="FF6699"/>
            </a:solidFill>
            <a:prstDash val="solid"/>
            <a:headEnd type="arrow" w="med" len="med"/>
            <a:tailEnd type="arrow" w="med" len="med"/>
          </a:ln>
          <a:effectLst/>
        </p:spPr>
      </p:cxnSp>
      <p:cxnSp>
        <p:nvCxnSpPr>
          <p:cNvPr id="60" name="Connecteur en angle 59"/>
          <p:cNvCxnSpPr>
            <a:stCxn id="94" idx="2"/>
            <a:endCxn id="58" idx="0"/>
          </p:cNvCxnSpPr>
          <p:nvPr/>
        </p:nvCxnSpPr>
        <p:spPr>
          <a:xfrm rot="16200000" flipH="1">
            <a:off x="7832074" y="4265294"/>
            <a:ext cx="801216" cy="1079788"/>
          </a:xfrm>
          <a:prstGeom prst="bentConnector3">
            <a:avLst/>
          </a:prstGeom>
          <a:noFill/>
          <a:ln w="12700" cap="flat" cmpd="sng" algn="ctr">
            <a:solidFill>
              <a:srgbClr val="FF6699"/>
            </a:solidFill>
            <a:prstDash val="solid"/>
            <a:headEnd type="arrow" w="med" len="med"/>
            <a:tailEnd type="arrow" w="med" len="med"/>
          </a:ln>
          <a:effectLst/>
        </p:spPr>
      </p:cxnSp>
      <p:sp>
        <p:nvSpPr>
          <p:cNvPr id="61" name="Ellipse 60"/>
          <p:cNvSpPr/>
          <p:nvPr/>
        </p:nvSpPr>
        <p:spPr>
          <a:xfrm>
            <a:off x="8319005" y="1414524"/>
            <a:ext cx="1368152" cy="914400"/>
          </a:xfrm>
          <a:prstGeom prst="ellipse">
            <a:avLst/>
          </a:prstGeom>
          <a:solidFill>
            <a:schemeClr val="accent4"/>
          </a:solidFill>
          <a:ln w="25400" cap="flat" cmpd="sng" algn="ctr">
            <a:noFill/>
            <a:prstDash val="solid"/>
          </a:ln>
          <a:effectLst/>
        </p:spPr>
        <p:txBody>
          <a:bodyPr rtlCol="0" anchor="ctr"/>
          <a:lstStyle/>
          <a:p>
            <a:pPr algn="ctr">
              <a:defRPr/>
            </a:pPr>
            <a:r>
              <a:rPr lang="fr-FR" sz="1400" kern="0" dirty="0">
                <a:solidFill>
                  <a:prstClr val="white"/>
                </a:solidFill>
                <a:latin typeface="Calibri" panose="020F0502020204030204" pitchFamily="34" charset="0"/>
              </a:rPr>
              <a:t>Objectif visé (OV)</a:t>
            </a:r>
          </a:p>
        </p:txBody>
      </p:sp>
      <p:cxnSp>
        <p:nvCxnSpPr>
          <p:cNvPr id="62" name="Connecteur en angle 61"/>
          <p:cNvCxnSpPr>
            <a:stCxn id="90" idx="6"/>
            <a:endCxn id="61" idx="2"/>
          </p:cNvCxnSpPr>
          <p:nvPr/>
        </p:nvCxnSpPr>
        <p:spPr>
          <a:xfrm>
            <a:off x="4570317" y="1871724"/>
            <a:ext cx="3748688" cy="0"/>
          </a:xfrm>
          <a:prstGeom prst="bentConnector3">
            <a:avLst/>
          </a:prstGeom>
          <a:noFill/>
          <a:ln w="12700" cap="flat" cmpd="sng" algn="ctr">
            <a:solidFill>
              <a:schemeClr val="accent4"/>
            </a:solidFill>
            <a:prstDash val="sysDash"/>
            <a:headEnd type="none" w="med" len="med"/>
            <a:tailEnd type="none" w="med" len="med"/>
          </a:ln>
          <a:effectLst/>
        </p:spPr>
      </p:cxnSp>
      <p:sp>
        <p:nvSpPr>
          <p:cNvPr id="90" name="Ellipse 89"/>
          <p:cNvSpPr/>
          <p:nvPr/>
        </p:nvSpPr>
        <p:spPr>
          <a:xfrm>
            <a:off x="3202165" y="1414524"/>
            <a:ext cx="1368152" cy="914400"/>
          </a:xfrm>
          <a:prstGeom prst="ellipse">
            <a:avLst/>
          </a:prstGeom>
          <a:solidFill>
            <a:schemeClr val="accent4"/>
          </a:solidFill>
          <a:ln w="25400" cap="flat" cmpd="sng" algn="ctr">
            <a:noFill/>
            <a:prstDash val="solid"/>
          </a:ln>
          <a:effectLst/>
        </p:spPr>
        <p:txBody>
          <a:bodyPr rtlCol="0" anchor="ctr"/>
          <a:lstStyle/>
          <a:p>
            <a:pPr algn="ctr">
              <a:defRPr/>
            </a:pPr>
            <a:r>
              <a:rPr lang="fr-FR" sz="1400" kern="0" dirty="0">
                <a:solidFill>
                  <a:prstClr val="white"/>
                </a:solidFill>
                <a:latin typeface="Calibri" panose="020F0502020204030204" pitchFamily="34" charset="0"/>
              </a:rPr>
              <a:t>Source de risque (SR)</a:t>
            </a:r>
          </a:p>
        </p:txBody>
      </p:sp>
      <p:sp>
        <p:nvSpPr>
          <p:cNvPr id="94" name="Rectangle 93"/>
          <p:cNvSpPr/>
          <p:nvPr/>
        </p:nvSpPr>
        <p:spPr>
          <a:xfrm>
            <a:off x="6658550" y="3947380"/>
            <a:ext cx="2068477" cy="457200"/>
          </a:xfrm>
          <a:prstGeom prst="rect">
            <a:avLst/>
          </a:prstGeom>
          <a:solidFill>
            <a:schemeClr val="accent5">
              <a:lumMod val="60000"/>
              <a:lumOff val="40000"/>
            </a:schemeClr>
          </a:solidFill>
          <a:ln w="25400" cap="flat" cmpd="sng" algn="ctr">
            <a:solidFill>
              <a:schemeClr val="bg1"/>
            </a:solidFill>
            <a:prstDash val="solid"/>
          </a:ln>
          <a:effectLst/>
        </p:spPr>
        <p:txBody>
          <a:bodyPr rtlCol="0" anchor="ctr"/>
          <a:lstStyle/>
          <a:p>
            <a:pPr algn="ctr">
              <a:defRPr/>
            </a:pPr>
            <a:r>
              <a:rPr lang="fr-FR" sz="1400" kern="0" dirty="0">
                <a:latin typeface="Calibri" panose="020F0502020204030204" pitchFamily="34" charset="0"/>
              </a:rPr>
              <a:t>Valeur métier</a:t>
            </a:r>
          </a:p>
        </p:txBody>
      </p:sp>
      <p:sp>
        <p:nvSpPr>
          <p:cNvPr id="99" name="Forme libre 98"/>
          <p:cNvSpPr/>
          <p:nvPr/>
        </p:nvSpPr>
        <p:spPr>
          <a:xfrm>
            <a:off x="8616503" y="2322028"/>
            <a:ext cx="409047" cy="1494366"/>
          </a:xfrm>
          <a:custGeom>
            <a:avLst/>
            <a:gdLst>
              <a:gd name="connsiteX0" fmla="*/ 0 w 466725"/>
              <a:gd name="connsiteY0" fmla="*/ 1447800 h 1447800"/>
              <a:gd name="connsiteX1" fmla="*/ 223837 w 466725"/>
              <a:gd name="connsiteY1" fmla="*/ 1262063 h 1447800"/>
              <a:gd name="connsiteX2" fmla="*/ 395287 w 466725"/>
              <a:gd name="connsiteY2" fmla="*/ 604838 h 1447800"/>
              <a:gd name="connsiteX3" fmla="*/ 466725 w 466725"/>
              <a:gd name="connsiteY3" fmla="*/ 0 h 1447800"/>
              <a:gd name="connsiteX0" fmla="*/ 0 w 442913"/>
              <a:gd name="connsiteY0" fmla="*/ 1485900 h 1485900"/>
              <a:gd name="connsiteX1" fmla="*/ 200025 w 442913"/>
              <a:gd name="connsiteY1" fmla="*/ 1262063 h 1485900"/>
              <a:gd name="connsiteX2" fmla="*/ 371475 w 442913"/>
              <a:gd name="connsiteY2" fmla="*/ 604838 h 1485900"/>
              <a:gd name="connsiteX3" fmla="*/ 442913 w 442913"/>
              <a:gd name="connsiteY3" fmla="*/ 0 h 1485900"/>
              <a:gd name="connsiteX0" fmla="*/ 0 w 409047"/>
              <a:gd name="connsiteY0" fmla="*/ 1494366 h 1494366"/>
              <a:gd name="connsiteX1" fmla="*/ 166159 w 409047"/>
              <a:gd name="connsiteY1" fmla="*/ 1262063 h 1494366"/>
              <a:gd name="connsiteX2" fmla="*/ 337609 w 409047"/>
              <a:gd name="connsiteY2" fmla="*/ 604838 h 1494366"/>
              <a:gd name="connsiteX3" fmla="*/ 409047 w 409047"/>
              <a:gd name="connsiteY3" fmla="*/ 0 h 1494366"/>
            </a:gdLst>
            <a:ahLst/>
            <a:cxnLst>
              <a:cxn ang="0">
                <a:pos x="connsiteX0" y="connsiteY0"/>
              </a:cxn>
              <a:cxn ang="0">
                <a:pos x="connsiteX1" y="connsiteY1"/>
              </a:cxn>
              <a:cxn ang="0">
                <a:pos x="connsiteX2" y="connsiteY2"/>
              </a:cxn>
              <a:cxn ang="0">
                <a:pos x="connsiteX3" y="connsiteY3"/>
              </a:cxn>
            </a:cxnLst>
            <a:rect l="l" t="t" r="r" b="b"/>
            <a:pathLst>
              <a:path w="409047" h="1494366">
                <a:moveTo>
                  <a:pt x="0" y="1494366"/>
                </a:moveTo>
                <a:cubicBezTo>
                  <a:pt x="78978" y="1471744"/>
                  <a:pt x="109891" y="1410318"/>
                  <a:pt x="166159" y="1262063"/>
                </a:cubicBezTo>
                <a:cubicBezTo>
                  <a:pt x="222427" y="1113808"/>
                  <a:pt x="297128" y="815182"/>
                  <a:pt x="337609" y="604838"/>
                </a:cubicBezTo>
                <a:cubicBezTo>
                  <a:pt x="378090" y="394494"/>
                  <a:pt x="393568" y="197247"/>
                  <a:pt x="409047" y="0"/>
                </a:cubicBezTo>
              </a:path>
            </a:pathLst>
          </a:custGeom>
          <a:noFill/>
          <a:ln w="19050" cap="flat" cmpd="sng" algn="ctr">
            <a:solidFill>
              <a:schemeClr val="accent4"/>
            </a:solidFill>
            <a:prstDash val="dash"/>
            <a:headEnd type="none" w="med" len="med"/>
            <a:tailEnd type="none" w="med" len="med"/>
          </a:ln>
          <a:effectLst/>
        </p:spPr>
        <p:txBody>
          <a:bodyPr rtlCol="0" anchor="ctr"/>
          <a:lstStyle/>
          <a:p>
            <a:pPr algn="ctr">
              <a:defRPr/>
            </a:pPr>
            <a:endParaRPr lang="en-US" kern="0">
              <a:solidFill>
                <a:prstClr val="black"/>
              </a:solidFill>
              <a:latin typeface="Calibri" panose="020F0502020204030204" pitchFamily="34" charset="0"/>
            </a:endParaRPr>
          </a:p>
        </p:txBody>
      </p:sp>
      <p:sp>
        <p:nvSpPr>
          <p:cNvPr id="100" name="Organigramme : Décision 99"/>
          <p:cNvSpPr/>
          <p:nvPr/>
        </p:nvSpPr>
        <p:spPr>
          <a:xfrm>
            <a:off x="7995961" y="3578090"/>
            <a:ext cx="755093" cy="500731"/>
          </a:xfrm>
          <a:prstGeom prst="flowChartDecision">
            <a:avLst/>
          </a:prstGeom>
          <a:solidFill>
            <a:srgbClr val="D60093"/>
          </a:solidFill>
          <a:ln w="12700" cap="flat" cmpd="sng" algn="ctr">
            <a:solidFill>
              <a:schemeClr val="bg1"/>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solidFill>
                  <a:prstClr val="white"/>
                </a:solidFill>
                <a:latin typeface="Calibri" panose="020F0502020204030204" pitchFamily="34" charset="0"/>
              </a:rPr>
              <a:t>ER</a:t>
            </a:r>
            <a:endParaRPr lang="fr-FR" sz="1200" kern="0" dirty="0">
              <a:solidFill>
                <a:prstClr val="white"/>
              </a:solidFill>
              <a:latin typeface="Calibri" panose="020F0502020204030204" pitchFamily="34" charset="0"/>
            </a:endParaRPr>
          </a:p>
        </p:txBody>
      </p:sp>
      <p:sp>
        <p:nvSpPr>
          <p:cNvPr id="47" name="Losange 46"/>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pSp>
        <p:nvGrpSpPr>
          <p:cNvPr id="48" name="Groupe 47"/>
          <p:cNvGrpSpPr/>
          <p:nvPr/>
        </p:nvGrpSpPr>
        <p:grpSpPr>
          <a:xfrm>
            <a:off x="1899928" y="5716926"/>
            <a:ext cx="3871299" cy="430526"/>
            <a:chOff x="201254" y="4741474"/>
            <a:chExt cx="3871299" cy="430526"/>
          </a:xfrm>
        </p:grpSpPr>
        <p:sp>
          <p:nvSpPr>
            <p:cNvPr id="49" name="Rectangle 48"/>
            <p:cNvSpPr/>
            <p:nvPr/>
          </p:nvSpPr>
          <p:spPr>
            <a:xfrm>
              <a:off x="220367" y="4741474"/>
              <a:ext cx="1252114" cy="224408"/>
            </a:xfrm>
            <a:prstGeom prst="rect">
              <a:avLst/>
            </a:prstGeom>
            <a:noFill/>
            <a:ln w="25400" cap="flat" cmpd="sng" algn="ctr">
              <a:noFill/>
              <a:prstDash val="solid"/>
            </a:ln>
            <a:effectLst/>
          </p:spPr>
          <p:txBody>
            <a:bodyPr lIns="0" rtlCol="0" anchor="ctr"/>
            <a:lstStyle/>
            <a:p>
              <a:pPr>
                <a:defRPr/>
              </a:pPr>
              <a:r>
                <a:rPr lang="fr-FR" sz="900" u="sng" kern="0" dirty="0">
                  <a:solidFill>
                    <a:prstClr val="black"/>
                  </a:solidFill>
                  <a:latin typeface="Calibri" panose="020F0502020204030204" pitchFamily="34" charset="0"/>
                </a:rPr>
                <a:t>Légende</a:t>
              </a:r>
              <a:r>
                <a:rPr lang="fr-FR" sz="900" kern="0" dirty="0">
                  <a:solidFill>
                    <a:prstClr val="black"/>
                  </a:solidFill>
                  <a:latin typeface="Calibri" panose="020F0502020204030204" pitchFamily="34" charset="0"/>
                </a:rPr>
                <a:t> :</a:t>
              </a:r>
            </a:p>
          </p:txBody>
        </p:sp>
        <p:sp>
          <p:nvSpPr>
            <p:cNvPr id="50" name="Rectangle 49"/>
            <p:cNvSpPr/>
            <p:nvPr/>
          </p:nvSpPr>
          <p:spPr>
            <a:xfrm>
              <a:off x="726765" y="4941168"/>
              <a:ext cx="3345788"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Événement redouté relatif à une valeur métier de l’objet de l’étude</a:t>
              </a:r>
            </a:p>
          </p:txBody>
        </p:sp>
        <p:sp>
          <p:nvSpPr>
            <p:cNvPr id="51" name="Rectangle 50"/>
            <p:cNvSpPr/>
            <p:nvPr/>
          </p:nvSpPr>
          <p:spPr>
            <a:xfrm>
              <a:off x="201254" y="4943310"/>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ER</a:t>
              </a:r>
            </a:p>
          </p:txBody>
        </p:sp>
      </p:grpSp>
      <p:sp>
        <p:nvSpPr>
          <p:cNvPr id="20" name="Espace réservé du pied de page 19"/>
          <p:cNvSpPr>
            <a:spLocks noGrp="1"/>
          </p:cNvSpPr>
          <p:nvPr>
            <p:ph type="ftr" sz="quarter" idx="11"/>
          </p:nvPr>
        </p:nvSpPr>
        <p:spPr/>
        <p:txBody>
          <a:bodyPr/>
          <a:lstStyle/>
          <a:p>
            <a:r>
              <a:rPr lang="fr-FR"/>
              <a:t>Formation EBIOS Risk Manager – Version du 08/04/2020</a:t>
            </a:r>
            <a:endParaRPr lang="fr-FR" dirty="0"/>
          </a:p>
        </p:txBody>
      </p:sp>
      <p:sp>
        <p:nvSpPr>
          <p:cNvPr id="21" name="Espace réservé du numéro de diapositive 20"/>
          <p:cNvSpPr>
            <a:spLocks noGrp="1"/>
          </p:cNvSpPr>
          <p:nvPr>
            <p:ph type="sldNum" sz="quarter" idx="10"/>
          </p:nvPr>
        </p:nvSpPr>
        <p:spPr/>
        <p:txBody>
          <a:bodyPr/>
          <a:lstStyle/>
          <a:p>
            <a:fld id="{38A82121-814A-4DE6-903B-1CF589281CB8}" type="slidenum">
              <a:rPr lang="fr-FR" smtClean="0"/>
              <a:pPr/>
              <a:t>50</a:t>
            </a:fld>
            <a:endParaRPr lang="fr-FR"/>
          </a:p>
        </p:txBody>
      </p:sp>
    </p:spTree>
    <p:extLst>
      <p:ext uri="{BB962C8B-B14F-4D97-AF65-F5344CB8AC3E}">
        <p14:creationId xmlns:p14="http://schemas.microsoft.com/office/powerpoint/2010/main" val="2599780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br>
              <a:rPr lang="fr-FR" dirty="0">
                <a:ea typeface="Malgun Gothic" panose="020B0503020000020004" pitchFamily="34" charset="-127"/>
              </a:rPr>
            </a:br>
            <a:r>
              <a:rPr lang="fr-FR" b="0" dirty="0">
                <a:ea typeface="Malgun Gothic" panose="020B0503020000020004" pitchFamily="34" charset="-127"/>
              </a:rPr>
              <a:t>Une journée pas-à-pas sur les étapes clés de la méthode</a:t>
            </a:r>
            <a:br>
              <a:rPr lang="fr-FR" b="0" dirty="0">
                <a:ea typeface="Malgun Gothic" panose="020B0503020000020004" pitchFamily="34" charset="-127"/>
              </a:rPr>
            </a:br>
            <a:r>
              <a:rPr lang="fr-FR" b="0" dirty="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5" name="Espace réservé du contenu 2"/>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EBIOS </a:t>
            </a:r>
            <a:r>
              <a:rPr lang="fr-FR" sz="2000" i="1" dirty="0">
                <a:solidFill>
                  <a:schemeClr val="bg1">
                    <a:lumMod val="50000"/>
                  </a:schemeClr>
                </a:solidFill>
                <a:latin typeface="Calibri" panose="020F0502020204030204" pitchFamily="34" charset="0"/>
              </a:rPr>
              <a:t>Risk Manager </a:t>
            </a:r>
            <a:r>
              <a:rPr lang="fr-FR" sz="2000" dirty="0">
                <a:solidFill>
                  <a:schemeClr val="bg1">
                    <a:lumMod val="50000"/>
                  </a:schemeClr>
                </a:solidFill>
                <a:latin typeface="Calibri" panose="020F0502020204030204" pitchFamily="34" charset="0"/>
              </a:rPr>
              <a:t>: les bases</a:t>
            </a:r>
          </a:p>
        </p:txBody>
      </p:sp>
      <p:sp>
        <p:nvSpPr>
          <p:cNvPr id="7" name="Espace réservé du contenu 2"/>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2 : sources de risque</a:t>
            </a:r>
          </a:p>
        </p:txBody>
      </p:sp>
      <p:sp>
        <p:nvSpPr>
          <p:cNvPr id="9" name="Espace réservé du contenu 2"/>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b="1" dirty="0">
                <a:solidFill>
                  <a:schemeClr val="tx2"/>
                </a:solidFill>
                <a:latin typeface="Calibri" panose="020F0502020204030204" pitchFamily="34" charset="0"/>
              </a:rPr>
              <a:t>Atelier 3 : scénarios stratégiques</a:t>
            </a:r>
          </a:p>
        </p:txBody>
      </p:sp>
      <p:sp>
        <p:nvSpPr>
          <p:cNvPr id="11" name="Espace réservé du contenu 2"/>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Étude de cas</a:t>
            </a:r>
          </a:p>
        </p:txBody>
      </p:sp>
      <p:sp>
        <p:nvSpPr>
          <p:cNvPr id="13" name="Espace réservé du contenu 2"/>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4 : scénarios opérationnels</a:t>
            </a:r>
          </a:p>
        </p:txBody>
      </p:sp>
      <p:sp>
        <p:nvSpPr>
          <p:cNvPr id="16" name="Espace réservé du contenu 2"/>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1 : cadrage et socle de sécurité</a:t>
            </a:r>
          </a:p>
        </p:txBody>
      </p:sp>
      <p:sp>
        <p:nvSpPr>
          <p:cNvPr id="18" name="Espace réservé du contenu 2"/>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5 : traitement du risque</a:t>
            </a:r>
          </a:p>
        </p:txBody>
      </p:sp>
      <p:grpSp>
        <p:nvGrpSpPr>
          <p:cNvPr id="25" name="Groupe 24"/>
          <p:cNvGrpSpPr/>
          <p:nvPr/>
        </p:nvGrpSpPr>
        <p:grpSpPr>
          <a:xfrm>
            <a:off x="10650482" y="0"/>
            <a:ext cx="1541518" cy="504000"/>
            <a:chOff x="7494978" y="95114"/>
            <a:chExt cx="1541518" cy="504000"/>
          </a:xfrm>
        </p:grpSpPr>
        <p:sp>
          <p:nvSpPr>
            <p:cNvPr id="26" name="Rectangle 25"/>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r"/>
              <a:r>
                <a:rPr lang="fr-FR" sz="1200" b="1" dirty="0">
                  <a:solidFill>
                    <a:schemeClr val="tx1"/>
                  </a:solidFill>
                  <a:latin typeface="Calibri" panose="020F0502020204030204" pitchFamily="34" charset="0"/>
                </a:rPr>
                <a:t>Guide </a:t>
              </a:r>
            </a:p>
            <a:p>
              <a:pPr algn="r"/>
              <a:r>
                <a:rPr lang="fr-FR" sz="1200" b="1" dirty="0">
                  <a:solidFill>
                    <a:schemeClr val="tx1"/>
                  </a:solidFill>
                  <a:latin typeface="Calibri" panose="020F0502020204030204" pitchFamily="34" charset="0"/>
                </a:rPr>
                <a:t>p.39 à 53</a:t>
              </a:r>
            </a:p>
          </p:txBody>
        </p:sp>
        <p:pic>
          <p:nvPicPr>
            <p:cNvPr id="27"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Espace réservé du pied de page 21"/>
          <p:cNvSpPr>
            <a:spLocks noGrp="1"/>
          </p:cNvSpPr>
          <p:nvPr>
            <p:ph type="ftr" sz="quarter" idx="11"/>
          </p:nvPr>
        </p:nvSpPr>
        <p:spPr/>
        <p:txBody>
          <a:bodyPr/>
          <a:lstStyle/>
          <a:p>
            <a:r>
              <a:rPr lang="fr-FR"/>
              <a:t>Formation EBIOS Risk Manager – Version du 08/04/2020</a:t>
            </a:r>
            <a:endParaRPr lang="fr-FR" dirty="0"/>
          </a:p>
        </p:txBody>
      </p:sp>
      <p:sp>
        <p:nvSpPr>
          <p:cNvPr id="23" name="Espace réservé du numéro de diapositive 22"/>
          <p:cNvSpPr>
            <a:spLocks noGrp="1"/>
          </p:cNvSpPr>
          <p:nvPr>
            <p:ph type="sldNum" sz="quarter" idx="10"/>
          </p:nvPr>
        </p:nvSpPr>
        <p:spPr/>
        <p:txBody>
          <a:bodyPr/>
          <a:lstStyle/>
          <a:p>
            <a:fld id="{38A82121-814A-4DE6-903B-1CF589281CB8}" type="slidenum">
              <a:rPr lang="fr-FR" smtClean="0"/>
              <a:pPr/>
              <a:t>51</a:t>
            </a:fld>
            <a:endParaRPr lang="fr-FR"/>
          </a:p>
        </p:txBody>
      </p:sp>
      <p:sp>
        <p:nvSpPr>
          <p:cNvPr id="24" name="Flèche droite 14">
            <a:extLst>
              <a:ext uri="{FF2B5EF4-FFF2-40B4-BE49-F238E27FC236}">
                <a16:creationId xmlns:a16="http://schemas.microsoft.com/office/drawing/2014/main" id="{DDAC831C-3160-4313-B3A3-A54319EDA616}"/>
              </a:ext>
            </a:extLst>
          </p:cNvPr>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28" name="Losange 27">
            <a:extLst>
              <a:ext uri="{FF2B5EF4-FFF2-40B4-BE49-F238E27FC236}">
                <a16:creationId xmlns:a16="http://schemas.microsoft.com/office/drawing/2014/main" id="{A0CE1DF0-33A0-4F72-AFF8-5828740E0375}"/>
              </a:ext>
            </a:extLst>
          </p:cNvPr>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29" name="Losange 28">
            <a:extLst>
              <a:ext uri="{FF2B5EF4-FFF2-40B4-BE49-F238E27FC236}">
                <a16:creationId xmlns:a16="http://schemas.microsoft.com/office/drawing/2014/main" id="{531121BF-1A11-490D-AC50-2D0EEECA09DE}"/>
              </a:ext>
            </a:extLst>
          </p:cNvPr>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0" name="Losange 29">
            <a:extLst>
              <a:ext uri="{FF2B5EF4-FFF2-40B4-BE49-F238E27FC236}">
                <a16:creationId xmlns:a16="http://schemas.microsoft.com/office/drawing/2014/main" id="{688F5A3F-6B27-4E05-92D4-3F3B3E01CF40}"/>
              </a:ext>
            </a:extLst>
          </p:cNvPr>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1" name="Losange 30">
            <a:extLst>
              <a:ext uri="{FF2B5EF4-FFF2-40B4-BE49-F238E27FC236}">
                <a16:creationId xmlns:a16="http://schemas.microsoft.com/office/drawing/2014/main" id="{B015224F-627D-42B6-9A45-26014190B8CF}"/>
              </a:ext>
            </a:extLst>
          </p:cNvPr>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2" name="Losange 31">
            <a:extLst>
              <a:ext uri="{FF2B5EF4-FFF2-40B4-BE49-F238E27FC236}">
                <a16:creationId xmlns:a16="http://schemas.microsoft.com/office/drawing/2014/main" id="{E40CC59B-CA83-44EE-8E1E-B6BFFB802829}"/>
              </a:ext>
            </a:extLst>
          </p:cNvPr>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3" name="Losange 32">
            <a:extLst>
              <a:ext uri="{FF2B5EF4-FFF2-40B4-BE49-F238E27FC236}">
                <a16:creationId xmlns:a16="http://schemas.microsoft.com/office/drawing/2014/main" id="{753A0EB0-ECEE-4909-A837-6D9B24A07FEB}"/>
              </a:ext>
            </a:extLst>
          </p:cNvPr>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4" name="Losange 33">
            <a:extLst>
              <a:ext uri="{FF2B5EF4-FFF2-40B4-BE49-F238E27FC236}">
                <a16:creationId xmlns:a16="http://schemas.microsoft.com/office/drawing/2014/main" id="{918A76F7-D237-4688-A975-3AF6DAFFA8B8}"/>
              </a:ext>
            </a:extLst>
          </p:cNvPr>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Tree>
    <p:extLst>
      <p:ext uri="{BB962C8B-B14F-4D97-AF65-F5344CB8AC3E}">
        <p14:creationId xmlns:p14="http://schemas.microsoft.com/office/powerpoint/2010/main" val="1989641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Atelier 3 : scénarios stratégiques</a:t>
            </a:r>
            <a:br>
              <a:rPr lang="fr-FR" dirty="0"/>
            </a:br>
            <a:r>
              <a:rPr lang="fr-FR" b="0" dirty="0"/>
              <a:t>Par quels chemins de l’écosystème les attaquants peuvent-ils passer ?</a:t>
            </a:r>
            <a:endParaRPr lang="fr-FR" dirty="0"/>
          </a:p>
        </p:txBody>
      </p:sp>
      <p:sp>
        <p:nvSpPr>
          <p:cNvPr id="11" name="Espace réservé du contenu 2"/>
          <p:cNvSpPr txBox="1">
            <a:spLocks/>
          </p:cNvSpPr>
          <p:nvPr/>
        </p:nvSpPr>
        <p:spPr>
          <a:xfrm>
            <a:off x="2240847" y="1772816"/>
            <a:ext cx="7953957" cy="575986"/>
          </a:xfrm>
          <a:prstGeom prst="rect">
            <a:avLst/>
          </a:prstGeom>
          <a:solidFill>
            <a:schemeClr val="accent6">
              <a:lumMod val="20000"/>
              <a:lumOff val="80000"/>
            </a:schemeClr>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tx2"/>
                </a:solidFill>
                <a:latin typeface="Calibri" panose="020F0502020204030204" pitchFamily="34" charset="0"/>
              </a:rPr>
              <a:t>Objectif</a:t>
            </a:r>
            <a:r>
              <a:rPr lang="fr-FR" sz="1400" dirty="0">
                <a:solidFill>
                  <a:schemeClr val="tx2"/>
                </a:solidFill>
                <a:latin typeface="Calibri" panose="020F0502020204030204" pitchFamily="34" charset="0"/>
              </a:rPr>
              <a:t> : Identifier les parties prenantes critiques de l’écosystème et construire des scénarios de risque de haut niveau (scénarios stratégiques)</a:t>
            </a:r>
          </a:p>
        </p:txBody>
      </p:sp>
      <p:pic>
        <p:nvPicPr>
          <p:cNvPr id="12" name="Picture 6" descr="Y:\RELEC\COM\public\Chartes éditoriale et graphique\Pictos et fonds graphiques\Pictogrammes png\089_cib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2855" y="1772817"/>
            <a:ext cx="575985" cy="575985"/>
          </a:xfrm>
          <a:prstGeom prst="rect">
            <a:avLst/>
          </a:prstGeom>
          <a:noFill/>
          <a:extLst>
            <a:ext uri="{909E8E84-426E-40DD-AFC4-6F175D3DCCD1}">
              <a14:hiddenFill xmlns:a14="http://schemas.microsoft.com/office/drawing/2010/main">
                <a:solidFill>
                  <a:srgbClr val="FFFFFF"/>
                </a:solidFill>
              </a14:hiddenFill>
            </a:ext>
          </a:extLst>
        </p:spPr>
      </p:pic>
      <p:sp>
        <p:nvSpPr>
          <p:cNvPr id="13" name="Losange 12"/>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20" name="Espace réservé du contenu 2"/>
          <p:cNvSpPr txBox="1">
            <a:spLocks/>
          </p:cNvSpPr>
          <p:nvPr/>
        </p:nvSpPr>
        <p:spPr>
          <a:xfrm>
            <a:off x="2240847" y="5301286"/>
            <a:ext cx="7953957" cy="575986"/>
          </a:xfrm>
          <a:prstGeom prst="rect">
            <a:avLst/>
          </a:prstGeom>
          <a:solidFill>
            <a:schemeClr val="tx2"/>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bg1"/>
                </a:solidFill>
                <a:latin typeface="Calibri" panose="020F0502020204030204" pitchFamily="34" charset="0"/>
              </a:rPr>
              <a:t>Participants</a:t>
            </a:r>
            <a:r>
              <a:rPr lang="fr-FR" sz="1400" b="1" cap="all" dirty="0">
                <a:solidFill>
                  <a:schemeClr val="bg1"/>
                </a:solidFill>
                <a:latin typeface="Calibri" panose="020F0502020204030204" pitchFamily="34" charset="0"/>
              </a:rPr>
              <a:t> </a:t>
            </a:r>
            <a:r>
              <a:rPr lang="fr-FR" sz="1400" dirty="0">
                <a:solidFill>
                  <a:schemeClr val="bg1"/>
                </a:solidFill>
                <a:latin typeface="Calibri" panose="020F0502020204030204" pitchFamily="34" charset="0"/>
              </a:rPr>
              <a:t>: métiers, architectes fonctionnels, juristes, RSSI, (spécialiste cybersécurité)</a:t>
            </a:r>
          </a:p>
        </p:txBody>
      </p:sp>
      <p:pic>
        <p:nvPicPr>
          <p:cNvPr id="21" name="Picture 2" descr="Y:\RELEC\COM\public\Chartes éditoriale et graphique\Pictos et fonds graphiques\Pictogrammes png\079_utilisateu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839" y="5301272"/>
            <a:ext cx="576000" cy="576000"/>
          </a:xfrm>
          <a:prstGeom prst="rect">
            <a:avLst/>
          </a:prstGeom>
          <a:noFill/>
          <a:extLst>
            <a:ext uri="{909E8E84-426E-40DD-AFC4-6F175D3DCCD1}">
              <a14:hiddenFill xmlns:a14="http://schemas.microsoft.com/office/drawing/2010/main">
                <a:solidFill>
                  <a:srgbClr val="FFFFFF"/>
                </a:solidFill>
              </a14:hiddenFill>
            </a:ext>
          </a:extLst>
        </p:spPr>
      </p:pic>
      <p:sp>
        <p:nvSpPr>
          <p:cNvPr id="32" name="Flèche droite 31"/>
          <p:cNvSpPr/>
          <p:nvPr/>
        </p:nvSpPr>
        <p:spPr>
          <a:xfrm>
            <a:off x="6892920"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7368803" y="2348804"/>
            <a:ext cx="2826000"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300"/>
              </a:spcAft>
            </a:pPr>
            <a:r>
              <a:rPr lang="fr-FR" sz="1400" b="1" u="sng" cap="all" dirty="0">
                <a:solidFill>
                  <a:schemeClr val="tx2"/>
                </a:solidFill>
                <a:latin typeface="Calibri" panose="020F0502020204030204" pitchFamily="34" charset="0"/>
              </a:rPr>
              <a:t>Éléments en sortie</a:t>
            </a:r>
            <a:r>
              <a:rPr lang="fr-FR" sz="1400" b="1" cap="all" dirty="0">
                <a:solidFill>
                  <a:schemeClr val="tx2"/>
                </a:solidFill>
                <a:latin typeface="Calibri" panose="020F0502020204030204" pitchFamily="34" charset="0"/>
              </a:rPr>
              <a:t>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Cartographie de menace de l’écosystème</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Scénarios stratégiques </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Mesures de sécurité retenues pour l’écosystème</a:t>
            </a:r>
          </a:p>
        </p:txBody>
      </p:sp>
      <p:sp>
        <p:nvSpPr>
          <p:cNvPr id="34" name="Triangle isocèle 33"/>
          <p:cNvSpPr/>
          <p:nvPr/>
        </p:nvSpPr>
        <p:spPr>
          <a:xfrm>
            <a:off x="5121201" y="3357026"/>
            <a:ext cx="1906400" cy="936036"/>
          </a:xfrm>
          <a:prstGeom prst="triangle">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solidFill>
                  <a:schemeClr val="tx1"/>
                </a:solidFill>
                <a:latin typeface="Calibri" panose="020F0502020204030204" pitchFamily="34" charset="0"/>
              </a:rPr>
              <a:t>Atelier 3</a:t>
            </a:r>
          </a:p>
          <a:p>
            <a:pPr algn="ctr"/>
            <a:r>
              <a:rPr lang="fr-FR" sz="900" cap="all" dirty="0">
                <a:solidFill>
                  <a:schemeClr val="tx1"/>
                </a:solidFill>
                <a:latin typeface="Calibri" panose="020F0502020204030204" pitchFamily="34" charset="0"/>
              </a:rPr>
              <a:t>Scénarios stratégiques</a:t>
            </a:r>
          </a:p>
        </p:txBody>
      </p:sp>
      <p:sp>
        <p:nvSpPr>
          <p:cNvPr id="35" name="Rectangle 34"/>
          <p:cNvSpPr/>
          <p:nvPr/>
        </p:nvSpPr>
        <p:spPr>
          <a:xfrm>
            <a:off x="1952840" y="2348804"/>
            <a:ext cx="2827161"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300"/>
              </a:spcAft>
            </a:pPr>
            <a:r>
              <a:rPr lang="fr-FR" sz="1400" b="1" u="sng" cap="all" dirty="0">
                <a:solidFill>
                  <a:schemeClr val="tx2"/>
                </a:solidFill>
                <a:latin typeface="Calibri" panose="020F0502020204030204" pitchFamily="34" charset="0"/>
              </a:rPr>
              <a:t>Éléments en entrée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Missions et valeurs métier </a:t>
            </a:r>
            <a:r>
              <a:rPr lang="fr-FR" sz="1400" b="1" dirty="0">
                <a:solidFill>
                  <a:srgbClr val="D60093"/>
                </a:solidFill>
                <a:latin typeface="Calibri" panose="020F0502020204030204" pitchFamily="34" charset="0"/>
              </a:rPr>
              <a:t>(atelier 1)</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Événements redoutés et leur gravité </a:t>
            </a:r>
            <a:r>
              <a:rPr lang="fr-FR" sz="1400" b="1" dirty="0">
                <a:solidFill>
                  <a:srgbClr val="D60093"/>
                </a:solidFill>
                <a:latin typeface="Calibri" panose="020F0502020204030204" pitchFamily="34" charset="0"/>
              </a:rPr>
              <a:t>(atelier 1)</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Sources de risque et objectifs visés retenus </a:t>
            </a:r>
            <a:r>
              <a:rPr lang="fr-FR" sz="1400" b="1" dirty="0">
                <a:solidFill>
                  <a:schemeClr val="accent4"/>
                </a:solidFill>
                <a:latin typeface="Calibri" panose="020F0502020204030204" pitchFamily="34" charset="0"/>
              </a:rPr>
              <a:t>(atelier 2)</a:t>
            </a:r>
          </a:p>
        </p:txBody>
      </p:sp>
      <p:sp>
        <p:nvSpPr>
          <p:cNvPr id="36" name="Flèche droite 35"/>
          <p:cNvSpPr/>
          <p:nvPr/>
        </p:nvSpPr>
        <p:spPr>
          <a:xfrm>
            <a:off x="4986519"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5" name="Espace réservé du numéro de diapositive 14"/>
          <p:cNvSpPr>
            <a:spLocks noGrp="1"/>
          </p:cNvSpPr>
          <p:nvPr>
            <p:ph type="sldNum" sz="quarter" idx="10"/>
          </p:nvPr>
        </p:nvSpPr>
        <p:spPr/>
        <p:txBody>
          <a:bodyPr/>
          <a:lstStyle/>
          <a:p>
            <a:fld id="{38A82121-814A-4DE6-903B-1CF589281CB8}" type="slidenum">
              <a:rPr lang="fr-FR" smtClean="0"/>
              <a:pPr/>
              <a:t>52</a:t>
            </a:fld>
            <a:endParaRPr lang="fr-FR"/>
          </a:p>
        </p:txBody>
      </p:sp>
    </p:spTree>
    <p:extLst>
      <p:ext uri="{BB962C8B-B14F-4D97-AF65-F5344CB8AC3E}">
        <p14:creationId xmlns:p14="http://schemas.microsoft.com/office/powerpoint/2010/main" val="1801066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Articulation des différents ateliers</a:t>
            </a:r>
          </a:p>
        </p:txBody>
      </p:sp>
      <p:sp>
        <p:nvSpPr>
          <p:cNvPr id="6" name="Losange 5"/>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grpSp>
        <p:nvGrpSpPr>
          <p:cNvPr id="7" name="Groupe 6"/>
          <p:cNvGrpSpPr/>
          <p:nvPr/>
        </p:nvGrpSpPr>
        <p:grpSpPr>
          <a:xfrm>
            <a:off x="1844815" y="1462292"/>
            <a:ext cx="8443758" cy="5054089"/>
            <a:chOff x="1554387" y="1650504"/>
            <a:chExt cx="7255548" cy="4855057"/>
          </a:xfrm>
        </p:grpSpPr>
        <p:sp>
          <p:nvSpPr>
            <p:cNvPr id="8" name="Rectangle 7"/>
            <p:cNvSpPr/>
            <p:nvPr/>
          </p:nvSpPr>
          <p:spPr>
            <a:xfrm>
              <a:off x="4542754" y="3501008"/>
              <a:ext cx="1546874" cy="294041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216000" rtlCol="0" anchor="b"/>
            <a:lstStyle/>
            <a:p>
              <a:pPr algn="ctr"/>
              <a:r>
                <a:rPr lang="fr-FR" sz="1100" b="1" dirty="0">
                  <a:solidFill>
                    <a:srgbClr val="E22A37"/>
                  </a:solidFill>
                  <a:latin typeface="Calibri" panose="020F0502020204030204" pitchFamily="34" charset="0"/>
                </a:rPr>
                <a:t>Scénario de risque (n)</a:t>
              </a:r>
            </a:p>
          </p:txBody>
        </p:sp>
        <p:sp>
          <p:nvSpPr>
            <p:cNvPr id="9" name="Rectangle 8"/>
            <p:cNvSpPr/>
            <p:nvPr/>
          </p:nvSpPr>
          <p:spPr>
            <a:xfrm>
              <a:off x="2670257" y="3501009"/>
              <a:ext cx="1546874" cy="294041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216000" rtlCol="0" anchor="b"/>
            <a:lstStyle/>
            <a:p>
              <a:pPr algn="ctr"/>
              <a:r>
                <a:rPr lang="fr-FR" sz="1100" b="1" dirty="0">
                  <a:solidFill>
                    <a:srgbClr val="E22A37"/>
                  </a:solidFill>
                  <a:latin typeface="Calibri" panose="020F0502020204030204" pitchFamily="34" charset="0"/>
                </a:rPr>
                <a:t>Scénario de risque (1)</a:t>
              </a:r>
            </a:p>
          </p:txBody>
        </p:sp>
        <p:sp>
          <p:nvSpPr>
            <p:cNvPr id="10" name="Rectangle 9"/>
            <p:cNvSpPr/>
            <p:nvPr/>
          </p:nvSpPr>
          <p:spPr>
            <a:xfrm>
              <a:off x="2864768" y="1650504"/>
              <a:ext cx="3096344" cy="6570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Couple Source de Risque / Objectif visé </a:t>
              </a:r>
            </a:p>
            <a:p>
              <a:pPr algn="ctr"/>
              <a:r>
                <a:rPr lang="fr-FR" sz="1100" b="1" dirty="0">
                  <a:solidFill>
                    <a:schemeClr val="bg1"/>
                  </a:solidFill>
                  <a:latin typeface="Calibri" panose="020F0502020204030204" pitchFamily="34" charset="0"/>
                </a:rPr>
                <a:t>(SR/OV)</a:t>
              </a:r>
            </a:p>
          </p:txBody>
        </p:sp>
        <p:sp>
          <p:nvSpPr>
            <p:cNvPr id="11" name="Rectangle 10"/>
            <p:cNvSpPr/>
            <p:nvPr/>
          </p:nvSpPr>
          <p:spPr>
            <a:xfrm>
              <a:off x="2864768" y="2664878"/>
              <a:ext cx="3096344" cy="691646"/>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Scénario stratégique</a:t>
              </a:r>
            </a:p>
          </p:txBody>
        </p:sp>
        <p:sp>
          <p:nvSpPr>
            <p:cNvPr id="12" name="Rectangle 11"/>
            <p:cNvSpPr/>
            <p:nvPr/>
          </p:nvSpPr>
          <p:spPr>
            <a:xfrm>
              <a:off x="2864768" y="3674290"/>
              <a:ext cx="1224136" cy="626368"/>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Chemin d’attaque (1)</a:t>
              </a:r>
            </a:p>
          </p:txBody>
        </p:sp>
        <p:sp>
          <p:nvSpPr>
            <p:cNvPr id="13" name="Rectangle 12"/>
            <p:cNvSpPr/>
            <p:nvPr/>
          </p:nvSpPr>
          <p:spPr>
            <a:xfrm>
              <a:off x="2864768" y="4725144"/>
              <a:ext cx="1224136" cy="626368"/>
            </a:xfrm>
            <a:prstGeom prst="rect">
              <a:avLst/>
            </a:prstGeom>
            <a:solidFill>
              <a:srgbClr val="B4B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solidFill>
                  <a:latin typeface="Calibri" panose="020F0502020204030204" pitchFamily="34" charset="0"/>
                </a:rPr>
                <a:t>Scénario opérationnel (1)</a:t>
              </a:r>
            </a:p>
          </p:txBody>
        </p:sp>
        <p:cxnSp>
          <p:nvCxnSpPr>
            <p:cNvPr id="14" name="Connecteur droit 13"/>
            <p:cNvCxnSpPr/>
            <p:nvPr/>
          </p:nvCxnSpPr>
          <p:spPr>
            <a:xfrm>
              <a:off x="1835936" y="2486223"/>
              <a:ext cx="6774560" cy="0"/>
            </a:xfrm>
            <a:prstGeom prst="line">
              <a:avLst/>
            </a:prstGeom>
            <a:noFill/>
            <a:ln w="19050" cap="flat" cmpd="sng" algn="ctr">
              <a:solidFill>
                <a:schemeClr val="bg2">
                  <a:lumMod val="60000"/>
                  <a:lumOff val="40000"/>
                </a:schemeClr>
              </a:solidFill>
              <a:prstDash val="lgDash"/>
            </a:ln>
            <a:effectLst/>
          </p:spPr>
        </p:cxnSp>
        <p:cxnSp>
          <p:nvCxnSpPr>
            <p:cNvPr id="15" name="Connecteur droit 14"/>
            <p:cNvCxnSpPr/>
            <p:nvPr/>
          </p:nvCxnSpPr>
          <p:spPr>
            <a:xfrm flipV="1">
              <a:off x="1835936" y="4472325"/>
              <a:ext cx="6774560" cy="2"/>
            </a:xfrm>
            <a:prstGeom prst="line">
              <a:avLst/>
            </a:prstGeom>
            <a:noFill/>
            <a:ln w="19050" cap="flat" cmpd="sng" algn="ctr">
              <a:solidFill>
                <a:schemeClr val="bg2">
                  <a:lumMod val="60000"/>
                  <a:lumOff val="40000"/>
                </a:schemeClr>
              </a:solidFill>
              <a:prstDash val="lgDash"/>
            </a:ln>
            <a:effectLst/>
          </p:spPr>
        </p:cxnSp>
        <p:sp>
          <p:nvSpPr>
            <p:cNvPr id="16" name="Rectangle à coins arrondis 15"/>
            <p:cNvSpPr/>
            <p:nvPr/>
          </p:nvSpPr>
          <p:spPr>
            <a:xfrm>
              <a:off x="1554388" y="4725144"/>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B4B000"/>
                  </a:solidFill>
                  <a:latin typeface="Calibri" panose="020F0502020204030204" pitchFamily="34" charset="0"/>
                </a:rPr>
                <a:t>Atelier 4</a:t>
              </a:r>
            </a:p>
          </p:txBody>
        </p:sp>
        <p:sp>
          <p:nvSpPr>
            <p:cNvPr id="17" name="Rectangle à coins arrondis 16"/>
            <p:cNvSpPr/>
            <p:nvPr/>
          </p:nvSpPr>
          <p:spPr>
            <a:xfrm>
              <a:off x="1554388" y="3166089"/>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2CB1AE"/>
                  </a:solidFill>
                  <a:latin typeface="Calibri" panose="020F0502020204030204" pitchFamily="34" charset="0"/>
                </a:rPr>
                <a:t>Atelier 3</a:t>
              </a:r>
            </a:p>
          </p:txBody>
        </p:sp>
        <p:sp>
          <p:nvSpPr>
            <p:cNvPr id="18" name="Rectangle à coins arrondis 17"/>
            <p:cNvSpPr/>
            <p:nvPr/>
          </p:nvSpPr>
          <p:spPr>
            <a:xfrm>
              <a:off x="1554388" y="1665852"/>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accent4"/>
                  </a:solidFill>
                  <a:latin typeface="Calibri" panose="020F0502020204030204" pitchFamily="34" charset="0"/>
                </a:rPr>
                <a:t>Atelier 2</a:t>
              </a:r>
            </a:p>
          </p:txBody>
        </p:sp>
        <p:sp>
          <p:nvSpPr>
            <p:cNvPr id="19" name="Flèche droite 18"/>
            <p:cNvSpPr/>
            <p:nvPr/>
          </p:nvSpPr>
          <p:spPr>
            <a:xfrm>
              <a:off x="6225091" y="3291340"/>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20" name="Rectangle à coins arrondis 19"/>
            <p:cNvSpPr/>
            <p:nvPr/>
          </p:nvSpPr>
          <p:spPr>
            <a:xfrm>
              <a:off x="6724915" y="3166089"/>
              <a:ext cx="2016224"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300" b="1" cap="all" dirty="0">
                  <a:solidFill>
                    <a:schemeClr val="tx2">
                      <a:lumMod val="60000"/>
                      <a:lumOff val="40000"/>
                    </a:schemeClr>
                  </a:solidFill>
                  <a:latin typeface="Calibri" panose="020F0502020204030204" pitchFamily="34" charset="0"/>
                </a:rPr>
                <a:t>Gravité des impacts</a:t>
              </a:r>
            </a:p>
            <a:p>
              <a:pPr algn="ctr"/>
              <a:r>
                <a:rPr lang="fr-FR" sz="1050" b="1" i="1" dirty="0">
                  <a:solidFill>
                    <a:schemeClr val="tx2"/>
                  </a:solidFill>
                  <a:latin typeface="Calibri" panose="020F0502020204030204" pitchFamily="34" charset="0"/>
                </a:rPr>
                <a:t>(identique pour le scénario stratégique et tous ses chemins d’attaque)</a:t>
              </a:r>
            </a:p>
          </p:txBody>
        </p:sp>
        <p:cxnSp>
          <p:nvCxnSpPr>
            <p:cNvPr id="21" name="Connecteur droit 20"/>
            <p:cNvCxnSpPr>
              <a:stCxn id="10" idx="2"/>
              <a:endCxn id="11" idx="0"/>
            </p:cNvCxnSpPr>
            <p:nvPr/>
          </p:nvCxnSpPr>
          <p:spPr>
            <a:xfrm>
              <a:off x="4412940" y="2307568"/>
              <a:ext cx="0" cy="3573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stCxn id="11" idx="2"/>
              <a:endCxn id="12" idx="0"/>
            </p:cNvCxnSpPr>
            <p:nvPr/>
          </p:nvCxnSpPr>
          <p:spPr>
            <a:xfrm flipH="1">
              <a:off x="3476836" y="3356524"/>
              <a:ext cx="936104" cy="31776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stCxn id="12" idx="2"/>
              <a:endCxn id="13" idx="0"/>
            </p:cNvCxnSpPr>
            <p:nvPr/>
          </p:nvCxnSpPr>
          <p:spPr>
            <a:xfrm>
              <a:off x="3476836" y="4300658"/>
              <a:ext cx="0" cy="4244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36976" y="3674290"/>
              <a:ext cx="1224136" cy="626368"/>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Chemin d’attaque (n)</a:t>
              </a:r>
            </a:p>
          </p:txBody>
        </p:sp>
        <p:sp>
          <p:nvSpPr>
            <p:cNvPr id="25" name="Rectangle 24"/>
            <p:cNvSpPr/>
            <p:nvPr/>
          </p:nvSpPr>
          <p:spPr>
            <a:xfrm>
              <a:off x="4736976" y="4725144"/>
              <a:ext cx="1224136" cy="626368"/>
            </a:xfrm>
            <a:prstGeom prst="rect">
              <a:avLst/>
            </a:prstGeom>
            <a:solidFill>
              <a:srgbClr val="B4B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solidFill>
                  <a:latin typeface="Calibri" panose="020F0502020204030204" pitchFamily="34" charset="0"/>
                </a:rPr>
                <a:t>Scénario opérationnel (n)</a:t>
              </a:r>
            </a:p>
          </p:txBody>
        </p:sp>
        <p:cxnSp>
          <p:nvCxnSpPr>
            <p:cNvPr id="26" name="Connecteur droit 25"/>
            <p:cNvCxnSpPr>
              <a:stCxn id="24" idx="2"/>
              <a:endCxn id="25" idx="0"/>
            </p:cNvCxnSpPr>
            <p:nvPr/>
          </p:nvCxnSpPr>
          <p:spPr>
            <a:xfrm>
              <a:off x="5349044" y="4300658"/>
              <a:ext cx="0" cy="4244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a:stCxn id="11" idx="2"/>
              <a:endCxn id="24" idx="0"/>
            </p:cNvCxnSpPr>
            <p:nvPr/>
          </p:nvCxnSpPr>
          <p:spPr>
            <a:xfrm>
              <a:off x="4412940" y="3356524"/>
              <a:ext cx="936104" cy="31776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a:stCxn id="11" idx="2"/>
            </p:cNvCxnSpPr>
            <p:nvPr/>
          </p:nvCxnSpPr>
          <p:spPr>
            <a:xfrm flipH="1">
              <a:off x="4412939" y="3356524"/>
              <a:ext cx="1" cy="31068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à coins arrondis 28"/>
            <p:cNvSpPr/>
            <p:nvPr/>
          </p:nvSpPr>
          <p:spPr>
            <a:xfrm>
              <a:off x="4083802" y="3674290"/>
              <a:ext cx="658275"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cap="small" dirty="0">
                  <a:solidFill>
                    <a:srgbClr val="2CB1AE"/>
                  </a:solidFill>
                  <a:latin typeface="Calibri" panose="020F0502020204030204" pitchFamily="34" charset="0"/>
                </a:rPr>
                <a:t>…</a:t>
              </a:r>
            </a:p>
          </p:txBody>
        </p:sp>
        <p:sp>
          <p:nvSpPr>
            <p:cNvPr id="30" name="Rectangle à coins arrondis 29"/>
            <p:cNvSpPr/>
            <p:nvPr/>
          </p:nvSpPr>
          <p:spPr>
            <a:xfrm>
              <a:off x="4083802" y="4725144"/>
              <a:ext cx="658275"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cap="small" dirty="0">
                  <a:solidFill>
                    <a:srgbClr val="B4B000"/>
                  </a:solidFill>
                  <a:latin typeface="Calibri" panose="020F0502020204030204" pitchFamily="34" charset="0"/>
                </a:rPr>
                <a:t>…</a:t>
              </a:r>
            </a:p>
          </p:txBody>
        </p:sp>
        <p:cxnSp>
          <p:nvCxnSpPr>
            <p:cNvPr id="31" name="Connecteur droit 30"/>
            <p:cNvCxnSpPr>
              <a:stCxn id="29" idx="2"/>
            </p:cNvCxnSpPr>
            <p:nvPr/>
          </p:nvCxnSpPr>
          <p:spPr>
            <a:xfrm>
              <a:off x="4412939" y="4300658"/>
              <a:ext cx="0" cy="51095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lèche droite 31"/>
            <p:cNvSpPr/>
            <p:nvPr/>
          </p:nvSpPr>
          <p:spPr>
            <a:xfrm>
              <a:off x="6225091" y="4855696"/>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33" name="Rectangle à coins arrondis 32"/>
            <p:cNvSpPr/>
            <p:nvPr/>
          </p:nvSpPr>
          <p:spPr>
            <a:xfrm>
              <a:off x="6656119" y="4730460"/>
              <a:ext cx="2153816"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300" b="1" cap="all" dirty="0">
                  <a:solidFill>
                    <a:schemeClr val="tx2">
                      <a:lumMod val="60000"/>
                      <a:lumOff val="40000"/>
                    </a:schemeClr>
                  </a:solidFill>
                  <a:latin typeface="Calibri" panose="020F0502020204030204" pitchFamily="34" charset="0"/>
                </a:rPr>
                <a:t>Vraisemblance du scénario</a:t>
              </a:r>
            </a:p>
            <a:p>
              <a:pPr algn="ctr"/>
              <a:r>
                <a:rPr lang="fr-FR" sz="1050" b="1" i="1" dirty="0">
                  <a:solidFill>
                    <a:schemeClr val="tx2"/>
                  </a:solidFill>
                  <a:latin typeface="Calibri" panose="020F0502020204030204" pitchFamily="34" charset="0"/>
                </a:rPr>
                <a:t>(propre à chaque scénario opérationnel)</a:t>
              </a:r>
            </a:p>
          </p:txBody>
        </p:sp>
        <p:cxnSp>
          <p:nvCxnSpPr>
            <p:cNvPr id="34" name="Connecteur droit 33"/>
            <p:cNvCxnSpPr/>
            <p:nvPr/>
          </p:nvCxnSpPr>
          <p:spPr>
            <a:xfrm>
              <a:off x="1835936" y="5614933"/>
              <a:ext cx="6774560" cy="0"/>
            </a:xfrm>
            <a:prstGeom prst="line">
              <a:avLst/>
            </a:prstGeom>
            <a:noFill/>
            <a:ln w="19050" cap="flat" cmpd="sng" algn="ctr">
              <a:solidFill>
                <a:schemeClr val="bg2">
                  <a:lumMod val="60000"/>
                  <a:lumOff val="40000"/>
                </a:schemeClr>
              </a:solidFill>
              <a:prstDash val="lgDash"/>
            </a:ln>
            <a:effectLst/>
          </p:spPr>
        </p:cxnSp>
        <p:sp>
          <p:nvSpPr>
            <p:cNvPr id="35" name="Rectangle à coins arrondis 34"/>
            <p:cNvSpPr/>
            <p:nvPr/>
          </p:nvSpPr>
          <p:spPr>
            <a:xfrm>
              <a:off x="1554387" y="5779402"/>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E22A37"/>
                  </a:solidFill>
                  <a:latin typeface="Calibri" panose="020F0502020204030204" pitchFamily="34" charset="0"/>
                </a:rPr>
                <a:t>Atelier 5</a:t>
              </a:r>
            </a:p>
          </p:txBody>
        </p:sp>
        <p:sp>
          <p:nvSpPr>
            <p:cNvPr id="36" name="Flèche droite 35"/>
            <p:cNvSpPr/>
            <p:nvPr/>
          </p:nvSpPr>
          <p:spPr>
            <a:xfrm>
              <a:off x="6225091" y="5904652"/>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37" name="Rectangle à coins arrondis 36"/>
            <p:cNvSpPr/>
            <p:nvPr/>
          </p:nvSpPr>
          <p:spPr>
            <a:xfrm>
              <a:off x="6724915" y="5679611"/>
              <a:ext cx="2016224" cy="825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pPr algn="ctr"/>
              <a:r>
                <a:rPr lang="fr-FR" sz="1300" b="1" cap="all" dirty="0">
                  <a:solidFill>
                    <a:schemeClr val="tx2">
                      <a:lumMod val="60000"/>
                      <a:lumOff val="40000"/>
                    </a:schemeClr>
                  </a:solidFill>
                  <a:latin typeface="Calibri" panose="020F0502020204030204" pitchFamily="34" charset="0"/>
                </a:rPr>
                <a:t>Niveau de risque</a:t>
              </a:r>
            </a:p>
            <a:p>
              <a:pPr algn="ctr"/>
              <a:r>
                <a:rPr lang="fr-FR" sz="1050" b="1" i="1" dirty="0">
                  <a:solidFill>
                    <a:schemeClr val="tx2"/>
                  </a:solidFill>
                  <a:latin typeface="Calibri" panose="020F0502020204030204" pitchFamily="34" charset="0"/>
                </a:rPr>
                <a:t>(propre à chaque scénario de risque, évalué sur la base de sa gravité et de sa vraisemblance)</a:t>
              </a:r>
            </a:p>
          </p:txBody>
        </p:sp>
      </p:grpSp>
      <p:sp>
        <p:nvSpPr>
          <p:cNvPr id="5" name="Rectangle 4"/>
          <p:cNvSpPr/>
          <p:nvPr/>
        </p:nvSpPr>
        <p:spPr>
          <a:xfrm>
            <a:off x="1919536" y="2330218"/>
            <a:ext cx="8369037" cy="20695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space réservé du pied de page 37"/>
          <p:cNvSpPr>
            <a:spLocks noGrp="1"/>
          </p:cNvSpPr>
          <p:nvPr>
            <p:ph type="ftr" sz="quarter" idx="11"/>
          </p:nvPr>
        </p:nvSpPr>
        <p:spPr/>
        <p:txBody>
          <a:bodyPr/>
          <a:lstStyle/>
          <a:p>
            <a:r>
              <a:rPr lang="fr-FR"/>
              <a:t>Formation EBIOS Risk Manager – Version du 08/04/2020</a:t>
            </a:r>
            <a:endParaRPr lang="fr-FR" dirty="0"/>
          </a:p>
        </p:txBody>
      </p:sp>
      <p:sp>
        <p:nvSpPr>
          <p:cNvPr id="39" name="Espace réservé du numéro de diapositive 38"/>
          <p:cNvSpPr>
            <a:spLocks noGrp="1"/>
          </p:cNvSpPr>
          <p:nvPr>
            <p:ph type="sldNum" sz="quarter" idx="10"/>
          </p:nvPr>
        </p:nvSpPr>
        <p:spPr/>
        <p:txBody>
          <a:bodyPr/>
          <a:lstStyle/>
          <a:p>
            <a:fld id="{38A82121-814A-4DE6-903B-1CF589281CB8}" type="slidenum">
              <a:rPr lang="fr-FR" smtClean="0"/>
              <a:pPr/>
              <a:t>53</a:t>
            </a:fld>
            <a:endParaRPr lang="fr-FR"/>
          </a:p>
        </p:txBody>
      </p:sp>
    </p:spTree>
    <p:extLst>
      <p:ext uri="{BB962C8B-B14F-4D97-AF65-F5344CB8AC3E}">
        <p14:creationId xmlns:p14="http://schemas.microsoft.com/office/powerpoint/2010/main" val="19261130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Identifier les parties prenantes de l’écosystème</a:t>
            </a:r>
            <a:br>
              <a:rPr lang="fr-FR" dirty="0"/>
            </a:br>
            <a:r>
              <a:rPr lang="fr-FR" b="0" dirty="0"/>
              <a:t>Quels sont nos sous-traitants/fournisseurs/partenaires internes et externes ?</a:t>
            </a:r>
          </a:p>
        </p:txBody>
      </p:sp>
      <p:grpSp>
        <p:nvGrpSpPr>
          <p:cNvPr id="60" name="Groupe 59"/>
          <p:cNvGrpSpPr/>
          <p:nvPr/>
        </p:nvGrpSpPr>
        <p:grpSpPr>
          <a:xfrm>
            <a:off x="479376" y="1434324"/>
            <a:ext cx="7834591" cy="5091020"/>
            <a:chOff x="697849" y="1434324"/>
            <a:chExt cx="7834591" cy="5091020"/>
          </a:xfrm>
        </p:grpSpPr>
        <p:grpSp>
          <p:nvGrpSpPr>
            <p:cNvPr id="3" name="Groupe 2"/>
            <p:cNvGrpSpPr/>
            <p:nvPr/>
          </p:nvGrpSpPr>
          <p:grpSpPr>
            <a:xfrm>
              <a:off x="697849" y="1434324"/>
              <a:ext cx="7834591" cy="5049731"/>
              <a:chOff x="697849" y="1434324"/>
              <a:chExt cx="7834591" cy="5049731"/>
            </a:xfrm>
          </p:grpSpPr>
          <p:grpSp>
            <p:nvGrpSpPr>
              <p:cNvPr id="5" name="Groupe 4"/>
              <p:cNvGrpSpPr/>
              <p:nvPr/>
            </p:nvGrpSpPr>
            <p:grpSpPr>
              <a:xfrm>
                <a:off x="697849" y="1434324"/>
                <a:ext cx="7674599" cy="4966511"/>
                <a:chOff x="344616" y="1309916"/>
                <a:chExt cx="8607299" cy="5462919"/>
              </a:xfrm>
              <a:effectLst/>
            </p:grpSpPr>
            <p:sp>
              <p:nvSpPr>
                <p:cNvPr id="6" name="Ellipse 5"/>
                <p:cNvSpPr/>
                <p:nvPr/>
              </p:nvSpPr>
              <p:spPr>
                <a:xfrm>
                  <a:off x="1459444" y="1309916"/>
                  <a:ext cx="5793064" cy="4754899"/>
                </a:xfrm>
                <a:prstGeom prst="ellipse">
                  <a:avLst/>
                </a:prstGeom>
                <a:solidFill>
                  <a:schemeClr val="accent5">
                    <a:lumMod val="20000"/>
                    <a:lumOff val="80000"/>
                  </a:schemeClr>
                </a:solidFill>
                <a:ln w="25400" cap="flat" cmpd="sng" algn="ctr">
                  <a:solidFill>
                    <a:schemeClr val="accent5"/>
                  </a:solidFill>
                  <a:prstDash val="solid"/>
                </a:ln>
                <a:effectLst/>
              </p:spPr>
              <p:txBody>
                <a:bodyPr rtlCol="0" anchor="ctr"/>
                <a:lstStyle/>
                <a:p>
                  <a:pPr algn="ctr">
                    <a:defRPr/>
                  </a:pPr>
                  <a:endParaRPr lang="en-GB" sz="1050" kern="0" dirty="0">
                    <a:solidFill>
                      <a:prstClr val="white">
                        <a:lumMod val="50000"/>
                      </a:prstClr>
                    </a:solidFill>
                    <a:latin typeface="Calibri" panose="020F0502020204030204" pitchFamily="34" charset="0"/>
                  </a:endParaRPr>
                </a:p>
              </p:txBody>
            </p:sp>
            <p:sp>
              <p:nvSpPr>
                <p:cNvPr id="7" name="Ellipse 6"/>
                <p:cNvSpPr/>
                <p:nvPr/>
              </p:nvSpPr>
              <p:spPr>
                <a:xfrm>
                  <a:off x="5892820" y="3130401"/>
                  <a:ext cx="1089438" cy="391255"/>
                </a:xfrm>
                <a:prstGeom prst="ellipse">
                  <a:avLst/>
                </a:prstGeom>
                <a:solidFill>
                  <a:schemeClr val="accent5"/>
                </a:solidFill>
                <a:ln w="9525" cap="flat" cmpd="sng" algn="ctr">
                  <a:noFill/>
                  <a:prstDash val="solid"/>
                </a:ln>
                <a:effectLst/>
              </p:spPr>
              <p:txBody>
                <a:bodyPr rtlCol="0" anchor="ctr"/>
                <a:lstStyle/>
                <a:p>
                  <a:pPr algn="ctr">
                    <a:defRPr/>
                  </a:pPr>
                  <a:r>
                    <a:rPr lang="en-GB" sz="900" kern="0" dirty="0">
                      <a:solidFill>
                        <a:prstClr val="black"/>
                      </a:solidFill>
                      <a:latin typeface="Calibri" panose="020F0502020204030204" pitchFamily="34" charset="0"/>
                    </a:rPr>
                    <a:t>Partie prenante</a:t>
                  </a:r>
                </a:p>
              </p:txBody>
            </p:sp>
            <p:sp>
              <p:nvSpPr>
                <p:cNvPr id="8" name="Ellipse 7"/>
                <p:cNvSpPr/>
                <p:nvPr/>
              </p:nvSpPr>
              <p:spPr>
                <a:xfrm>
                  <a:off x="5505771" y="3912912"/>
                  <a:ext cx="1089438" cy="391255"/>
                </a:xfrm>
                <a:prstGeom prst="ellipse">
                  <a:avLst/>
                </a:prstGeom>
                <a:solidFill>
                  <a:schemeClr val="tx2"/>
                </a:solidFill>
                <a:ln w="9525" cap="flat" cmpd="sng" algn="ctr">
                  <a:noFill/>
                  <a:prstDash val="solid"/>
                </a:ln>
                <a:effectLst/>
              </p:spPr>
              <p:txBody>
                <a:bodyPr rtlCol="0" anchor="ctr"/>
                <a:lstStyle/>
                <a:p>
                  <a:pPr algn="ctr">
                    <a:defRPr/>
                  </a:pPr>
                  <a:r>
                    <a:rPr lang="en-GB" sz="900" kern="0" dirty="0">
                      <a:solidFill>
                        <a:schemeClr val="bg1"/>
                      </a:solidFill>
                      <a:latin typeface="Calibri" panose="020F0502020204030204" pitchFamily="34" charset="0"/>
                    </a:rPr>
                    <a:t>Partie prenante</a:t>
                  </a:r>
                </a:p>
              </p:txBody>
            </p:sp>
            <p:sp>
              <p:nvSpPr>
                <p:cNvPr id="9" name="Ellipse 8"/>
                <p:cNvSpPr/>
                <p:nvPr/>
              </p:nvSpPr>
              <p:spPr>
                <a:xfrm>
                  <a:off x="5306010" y="4695422"/>
                  <a:ext cx="1089438" cy="391255"/>
                </a:xfrm>
                <a:prstGeom prst="ellipse">
                  <a:avLst/>
                </a:prstGeom>
                <a:solidFill>
                  <a:schemeClr val="accent5"/>
                </a:solidFill>
                <a:ln w="9525" cap="flat" cmpd="sng" algn="ctr">
                  <a:noFill/>
                  <a:prstDash val="solid"/>
                </a:ln>
                <a:effectLst/>
              </p:spPr>
              <p:txBody>
                <a:bodyPr rtlCol="0" anchor="ctr"/>
                <a:lstStyle/>
                <a:p>
                  <a:pPr algn="ctr">
                    <a:defRPr/>
                  </a:pPr>
                  <a:r>
                    <a:rPr lang="en-GB" sz="900" kern="0" dirty="0">
                      <a:solidFill>
                        <a:prstClr val="black"/>
                      </a:solidFill>
                      <a:latin typeface="Calibri" panose="020F0502020204030204" pitchFamily="34" charset="0"/>
                    </a:rPr>
                    <a:t>Partie prenante</a:t>
                  </a:r>
                </a:p>
              </p:txBody>
            </p:sp>
            <p:sp>
              <p:nvSpPr>
                <p:cNvPr id="10" name="Ellipse 9"/>
                <p:cNvSpPr/>
                <p:nvPr/>
              </p:nvSpPr>
              <p:spPr>
                <a:xfrm>
                  <a:off x="2328980" y="4873409"/>
                  <a:ext cx="1089438" cy="391255"/>
                </a:xfrm>
                <a:prstGeom prst="ellipse">
                  <a:avLst/>
                </a:prstGeom>
                <a:solidFill>
                  <a:schemeClr val="tx2"/>
                </a:solidFill>
                <a:ln w="9525" cap="flat" cmpd="sng" algn="ctr">
                  <a:noFill/>
                  <a:prstDash val="solid"/>
                </a:ln>
                <a:effectLst/>
              </p:spPr>
              <p:txBody>
                <a:bodyPr rtlCol="0" anchor="ctr"/>
                <a:lstStyle/>
                <a:p>
                  <a:pPr algn="ctr">
                    <a:defRPr/>
                  </a:pPr>
                  <a:r>
                    <a:rPr lang="en-GB" sz="900" kern="0" dirty="0">
                      <a:solidFill>
                        <a:schemeClr val="bg1"/>
                      </a:solidFill>
                      <a:latin typeface="Calibri" panose="020F0502020204030204" pitchFamily="34" charset="0"/>
                    </a:rPr>
                    <a:t>Partie prenante</a:t>
                  </a:r>
                </a:p>
              </p:txBody>
            </p:sp>
            <p:sp>
              <p:nvSpPr>
                <p:cNvPr id="11" name="Ellipse 10"/>
                <p:cNvSpPr/>
                <p:nvPr/>
              </p:nvSpPr>
              <p:spPr>
                <a:xfrm>
                  <a:off x="2328980" y="2838308"/>
                  <a:ext cx="1089438" cy="323352"/>
                </a:xfrm>
                <a:prstGeom prst="ellipse">
                  <a:avLst/>
                </a:prstGeom>
                <a:solidFill>
                  <a:schemeClr val="tx2"/>
                </a:solidFill>
                <a:ln w="9525" cap="flat" cmpd="sng" algn="ctr">
                  <a:noFill/>
                  <a:prstDash val="solid"/>
                </a:ln>
                <a:effectLst/>
              </p:spPr>
              <p:txBody>
                <a:bodyPr rtlCol="0" anchor="ctr"/>
                <a:lstStyle/>
                <a:p>
                  <a:pPr algn="ctr">
                    <a:defRPr/>
                  </a:pPr>
                  <a:r>
                    <a:rPr lang="en-GB" sz="900" kern="0" dirty="0">
                      <a:solidFill>
                        <a:schemeClr val="bg1"/>
                      </a:solidFill>
                      <a:latin typeface="Calibri" panose="020F0502020204030204" pitchFamily="34" charset="0"/>
                    </a:rPr>
                    <a:t>Partie prenante</a:t>
                  </a:r>
                </a:p>
              </p:txBody>
            </p:sp>
            <p:sp>
              <p:nvSpPr>
                <p:cNvPr id="12" name="Ellipse 11"/>
                <p:cNvSpPr/>
                <p:nvPr/>
              </p:nvSpPr>
              <p:spPr>
                <a:xfrm>
                  <a:off x="2211156" y="1978439"/>
                  <a:ext cx="1089438" cy="391255"/>
                </a:xfrm>
                <a:prstGeom prst="ellipse">
                  <a:avLst/>
                </a:prstGeom>
                <a:solidFill>
                  <a:schemeClr val="accent5"/>
                </a:solidFill>
                <a:ln w="9525" cap="flat" cmpd="sng" algn="ctr">
                  <a:noFill/>
                  <a:prstDash val="solid"/>
                </a:ln>
                <a:effectLst/>
              </p:spPr>
              <p:txBody>
                <a:bodyPr rtlCol="0" anchor="ctr"/>
                <a:lstStyle/>
                <a:p>
                  <a:pPr algn="ctr">
                    <a:defRPr/>
                  </a:pPr>
                  <a:r>
                    <a:rPr lang="en-GB" sz="900" kern="0" dirty="0">
                      <a:solidFill>
                        <a:prstClr val="black"/>
                      </a:solidFill>
                      <a:latin typeface="Calibri" panose="020F0502020204030204" pitchFamily="34" charset="0"/>
                    </a:rPr>
                    <a:t>Partie prenante</a:t>
                  </a:r>
                </a:p>
              </p:txBody>
            </p:sp>
            <p:cxnSp>
              <p:nvCxnSpPr>
                <p:cNvPr id="13" name="Connecteur droit avec flèche 12"/>
                <p:cNvCxnSpPr>
                  <a:stCxn id="7" idx="4"/>
                  <a:endCxn id="8" idx="7"/>
                </p:cNvCxnSpPr>
                <p:nvPr/>
              </p:nvCxnSpPr>
              <p:spPr>
                <a:xfrm flipH="1">
                  <a:off x="6435664" y="3521657"/>
                  <a:ext cx="1875" cy="448553"/>
                </a:xfrm>
                <a:prstGeom prst="straightConnector1">
                  <a:avLst/>
                </a:prstGeom>
                <a:noFill/>
                <a:ln w="19050" cap="flat" cmpd="sng" algn="ctr">
                  <a:solidFill>
                    <a:schemeClr val="accent5"/>
                  </a:solidFill>
                  <a:prstDash val="solid"/>
                  <a:headEnd type="arrow"/>
                  <a:tailEnd type="arrow"/>
                </a:ln>
                <a:effectLst/>
              </p:spPr>
            </p:cxnSp>
            <p:cxnSp>
              <p:nvCxnSpPr>
                <p:cNvPr id="14" name="Connecteur droit avec flèche 13"/>
                <p:cNvCxnSpPr>
                  <a:stCxn id="9" idx="0"/>
                  <a:endCxn id="8" idx="4"/>
                </p:cNvCxnSpPr>
                <p:nvPr/>
              </p:nvCxnSpPr>
              <p:spPr>
                <a:xfrm flipV="1">
                  <a:off x="5850729" y="4304167"/>
                  <a:ext cx="199761" cy="391255"/>
                </a:xfrm>
                <a:prstGeom prst="straightConnector1">
                  <a:avLst/>
                </a:prstGeom>
                <a:noFill/>
                <a:ln w="19050" cap="flat" cmpd="sng" algn="ctr">
                  <a:solidFill>
                    <a:schemeClr val="accent5"/>
                  </a:solidFill>
                  <a:prstDash val="solid"/>
                  <a:headEnd type="arrow"/>
                  <a:tailEnd type="arrow"/>
                </a:ln>
                <a:effectLst/>
              </p:spPr>
            </p:cxnSp>
            <p:cxnSp>
              <p:nvCxnSpPr>
                <p:cNvPr id="15" name="Connecteur droit avec flèche 14"/>
                <p:cNvCxnSpPr>
                  <a:stCxn id="11" idx="0"/>
                  <a:endCxn id="12" idx="4"/>
                </p:cNvCxnSpPr>
                <p:nvPr/>
              </p:nvCxnSpPr>
              <p:spPr>
                <a:xfrm flipH="1" flipV="1">
                  <a:off x="2755875" y="2369694"/>
                  <a:ext cx="117824" cy="468614"/>
                </a:xfrm>
                <a:prstGeom prst="straightConnector1">
                  <a:avLst/>
                </a:prstGeom>
                <a:noFill/>
                <a:ln w="19050" cap="flat" cmpd="sng" algn="ctr">
                  <a:solidFill>
                    <a:schemeClr val="accent5"/>
                  </a:solidFill>
                  <a:prstDash val="solid"/>
                  <a:headEnd type="arrow"/>
                  <a:tailEnd type="arrow"/>
                </a:ln>
                <a:effectLst/>
              </p:spPr>
            </p:cxnSp>
            <p:grpSp>
              <p:nvGrpSpPr>
                <p:cNvPr id="16" name="Groupe 15"/>
                <p:cNvGrpSpPr/>
                <p:nvPr/>
              </p:nvGrpSpPr>
              <p:grpSpPr>
                <a:xfrm>
                  <a:off x="1800054" y="3843297"/>
                  <a:ext cx="932217" cy="538591"/>
                  <a:chOff x="344489" y="674015"/>
                  <a:chExt cx="1008112" cy="594745"/>
                </a:xfrm>
              </p:grpSpPr>
              <p:sp>
                <p:nvSpPr>
                  <p:cNvPr id="53" name="Losange 52"/>
                  <p:cNvSpPr/>
                  <p:nvPr/>
                </p:nvSpPr>
                <p:spPr>
                  <a:xfrm>
                    <a:off x="344489" y="674015"/>
                    <a:ext cx="1008112" cy="594745"/>
                  </a:xfrm>
                  <a:prstGeom prst="diamond">
                    <a:avLst/>
                  </a:prstGeom>
                  <a:solidFill>
                    <a:srgbClr val="C0504D"/>
                  </a:solidFill>
                  <a:ln w="9525" cap="flat" cmpd="sng" algn="ctr">
                    <a:solidFill>
                      <a:srgbClr val="C0504D">
                        <a:shade val="95000"/>
                        <a:satMod val="105000"/>
                      </a:srgbClr>
                    </a:solidFill>
                    <a:prstDash val="solid"/>
                  </a:ln>
                  <a:effectLst/>
                </p:spPr>
                <p:txBody>
                  <a:bodyPr rtlCol="0" anchor="ctr"/>
                  <a:lstStyle/>
                  <a:p>
                    <a:pPr algn="ctr">
                      <a:defRPr/>
                    </a:pPr>
                    <a:endParaRPr lang="en-GB" sz="1000" kern="0" dirty="0">
                      <a:solidFill>
                        <a:prstClr val="white">
                          <a:lumMod val="50000"/>
                        </a:prstClr>
                      </a:solidFill>
                      <a:latin typeface="Calibri" panose="020F0502020204030204" pitchFamily="34" charset="0"/>
                    </a:endParaRPr>
                  </a:p>
                </p:txBody>
              </p:sp>
              <p:sp>
                <p:nvSpPr>
                  <p:cNvPr id="54" name="ZoneTexte 53"/>
                  <p:cNvSpPr txBox="1"/>
                  <p:nvPr/>
                </p:nvSpPr>
                <p:spPr>
                  <a:xfrm>
                    <a:off x="427264" y="752007"/>
                    <a:ext cx="864096" cy="448603"/>
                  </a:xfrm>
                  <a:prstGeom prst="rect">
                    <a:avLst/>
                  </a:prstGeom>
                  <a:noFill/>
                </p:spPr>
                <p:txBody>
                  <a:bodyPr wrap="square" rtlCol="0">
                    <a:spAutoFit/>
                  </a:bodyPr>
                  <a:lstStyle/>
                  <a:p>
                    <a:pPr algn="ctr">
                      <a:defRPr/>
                    </a:pPr>
                    <a:r>
                      <a:rPr lang="en-GB" sz="900" kern="0" dirty="0">
                        <a:solidFill>
                          <a:schemeClr val="bg1"/>
                        </a:solidFill>
                        <a:latin typeface="Calibri" panose="020F0502020204030204" pitchFamily="34" charset="0"/>
                      </a:rPr>
                      <a:t>Source de risque</a:t>
                    </a:r>
                  </a:p>
                </p:txBody>
              </p:sp>
            </p:grpSp>
            <p:grpSp>
              <p:nvGrpSpPr>
                <p:cNvPr id="17" name="Groupe 16"/>
                <p:cNvGrpSpPr/>
                <p:nvPr/>
              </p:nvGrpSpPr>
              <p:grpSpPr>
                <a:xfrm>
                  <a:off x="815308" y="6148549"/>
                  <a:ext cx="932217" cy="538591"/>
                  <a:chOff x="344489" y="674015"/>
                  <a:chExt cx="1008112" cy="594745"/>
                </a:xfrm>
              </p:grpSpPr>
              <p:sp>
                <p:nvSpPr>
                  <p:cNvPr id="51" name="Losange 50"/>
                  <p:cNvSpPr/>
                  <p:nvPr/>
                </p:nvSpPr>
                <p:spPr>
                  <a:xfrm>
                    <a:off x="344489" y="674015"/>
                    <a:ext cx="1008112" cy="594745"/>
                  </a:xfrm>
                  <a:prstGeom prst="diamond">
                    <a:avLst/>
                  </a:prstGeom>
                  <a:solidFill>
                    <a:srgbClr val="C0504D"/>
                  </a:solidFill>
                  <a:ln w="9525" cap="flat" cmpd="sng" algn="ctr">
                    <a:solidFill>
                      <a:srgbClr val="C0504D">
                        <a:shade val="95000"/>
                        <a:satMod val="105000"/>
                      </a:srgbClr>
                    </a:solidFill>
                    <a:prstDash val="solid"/>
                  </a:ln>
                  <a:effectLst/>
                </p:spPr>
                <p:txBody>
                  <a:bodyPr rtlCol="0" anchor="ctr"/>
                  <a:lstStyle/>
                  <a:p>
                    <a:pPr algn="ctr">
                      <a:defRPr/>
                    </a:pPr>
                    <a:endParaRPr lang="en-GB" sz="900" kern="0" dirty="0">
                      <a:solidFill>
                        <a:prstClr val="white">
                          <a:lumMod val="50000"/>
                        </a:prstClr>
                      </a:solidFill>
                      <a:latin typeface="Calibri" panose="020F0502020204030204" pitchFamily="34" charset="0"/>
                    </a:endParaRPr>
                  </a:p>
                </p:txBody>
              </p:sp>
              <p:sp>
                <p:nvSpPr>
                  <p:cNvPr id="52" name="ZoneTexte 51"/>
                  <p:cNvSpPr txBox="1"/>
                  <p:nvPr/>
                </p:nvSpPr>
                <p:spPr>
                  <a:xfrm>
                    <a:off x="427483" y="762423"/>
                    <a:ext cx="864096" cy="448603"/>
                  </a:xfrm>
                  <a:prstGeom prst="rect">
                    <a:avLst/>
                  </a:prstGeom>
                  <a:noFill/>
                </p:spPr>
                <p:txBody>
                  <a:bodyPr wrap="square" rtlCol="0">
                    <a:spAutoFit/>
                  </a:bodyPr>
                  <a:lstStyle/>
                  <a:p>
                    <a:pPr algn="ctr">
                      <a:defRPr/>
                    </a:pPr>
                    <a:r>
                      <a:rPr lang="en-GB" sz="900" kern="0" dirty="0">
                        <a:solidFill>
                          <a:schemeClr val="bg1"/>
                        </a:solidFill>
                        <a:latin typeface="Calibri" panose="020F0502020204030204" pitchFamily="34" charset="0"/>
                      </a:rPr>
                      <a:t>Source de risque</a:t>
                    </a:r>
                  </a:p>
                </p:txBody>
              </p:sp>
            </p:grpSp>
            <p:grpSp>
              <p:nvGrpSpPr>
                <p:cNvPr id="18" name="Groupe 17"/>
                <p:cNvGrpSpPr/>
                <p:nvPr/>
              </p:nvGrpSpPr>
              <p:grpSpPr>
                <a:xfrm>
                  <a:off x="6786400" y="5347515"/>
                  <a:ext cx="932217" cy="538591"/>
                  <a:chOff x="344489" y="674015"/>
                  <a:chExt cx="1008112" cy="594745"/>
                </a:xfrm>
              </p:grpSpPr>
              <p:sp>
                <p:nvSpPr>
                  <p:cNvPr id="49" name="Losange 48"/>
                  <p:cNvSpPr/>
                  <p:nvPr/>
                </p:nvSpPr>
                <p:spPr>
                  <a:xfrm>
                    <a:off x="344489" y="674015"/>
                    <a:ext cx="1008112" cy="594745"/>
                  </a:xfrm>
                  <a:prstGeom prst="diamond">
                    <a:avLst/>
                  </a:prstGeom>
                  <a:solidFill>
                    <a:srgbClr val="C0504D"/>
                  </a:solidFill>
                  <a:ln w="9525" cap="flat" cmpd="sng" algn="ctr">
                    <a:solidFill>
                      <a:srgbClr val="C0504D">
                        <a:shade val="95000"/>
                        <a:satMod val="105000"/>
                      </a:srgbClr>
                    </a:solidFill>
                    <a:prstDash val="solid"/>
                  </a:ln>
                  <a:effectLst/>
                </p:spPr>
                <p:txBody>
                  <a:bodyPr rtlCol="0" anchor="ctr"/>
                  <a:lstStyle/>
                  <a:p>
                    <a:pPr algn="ctr">
                      <a:defRPr/>
                    </a:pPr>
                    <a:endParaRPr lang="en-GB" sz="900" kern="0" dirty="0">
                      <a:solidFill>
                        <a:prstClr val="white">
                          <a:lumMod val="50000"/>
                        </a:prstClr>
                      </a:solidFill>
                      <a:latin typeface="Calibri" panose="020F0502020204030204" pitchFamily="34" charset="0"/>
                    </a:endParaRPr>
                  </a:p>
                </p:txBody>
              </p:sp>
              <p:sp>
                <p:nvSpPr>
                  <p:cNvPr id="50" name="ZoneTexte 49"/>
                  <p:cNvSpPr txBox="1"/>
                  <p:nvPr/>
                </p:nvSpPr>
                <p:spPr>
                  <a:xfrm>
                    <a:off x="427264" y="760866"/>
                    <a:ext cx="864096" cy="448603"/>
                  </a:xfrm>
                  <a:prstGeom prst="rect">
                    <a:avLst/>
                  </a:prstGeom>
                  <a:noFill/>
                </p:spPr>
                <p:txBody>
                  <a:bodyPr wrap="square" rtlCol="0">
                    <a:spAutoFit/>
                  </a:bodyPr>
                  <a:lstStyle/>
                  <a:p>
                    <a:pPr algn="ctr">
                      <a:defRPr/>
                    </a:pPr>
                    <a:r>
                      <a:rPr lang="en-GB" sz="900" kern="0" dirty="0">
                        <a:solidFill>
                          <a:schemeClr val="bg1"/>
                        </a:solidFill>
                        <a:latin typeface="Calibri" panose="020F0502020204030204" pitchFamily="34" charset="0"/>
                      </a:rPr>
                      <a:t>Source de risque</a:t>
                    </a:r>
                  </a:p>
                </p:txBody>
              </p:sp>
            </p:grpSp>
            <p:sp>
              <p:nvSpPr>
                <p:cNvPr id="19" name="Ellipse 18"/>
                <p:cNvSpPr/>
                <p:nvPr/>
              </p:nvSpPr>
              <p:spPr>
                <a:xfrm>
                  <a:off x="7385683" y="4049452"/>
                  <a:ext cx="900363" cy="391255"/>
                </a:xfrm>
                <a:prstGeom prst="ellipse">
                  <a:avLst/>
                </a:prstGeom>
                <a:solidFill>
                  <a:schemeClr val="bg1">
                    <a:lumMod val="75000"/>
                  </a:schemeClr>
                </a:solidFill>
                <a:ln w="9525" cap="flat" cmpd="sng" algn="ctr">
                  <a:solidFill>
                    <a:sysClr val="window" lastClr="FFFFFF">
                      <a:lumMod val="85000"/>
                    </a:sysClr>
                  </a:solidFill>
                  <a:prstDash val="solid"/>
                </a:ln>
                <a:effectLst/>
              </p:spPr>
              <p:txBody>
                <a:bodyPr rtlCol="0" anchor="ctr"/>
                <a:lstStyle/>
                <a:p>
                  <a:pPr algn="ctr">
                    <a:defRPr/>
                  </a:pPr>
                  <a:endParaRPr lang="en-GB" sz="900" kern="0" dirty="0">
                    <a:solidFill>
                      <a:prstClr val="black"/>
                    </a:solidFill>
                    <a:latin typeface="Calibri" panose="020F0502020204030204" pitchFamily="34" charset="0"/>
                  </a:endParaRPr>
                </a:p>
              </p:txBody>
            </p:sp>
            <p:sp>
              <p:nvSpPr>
                <p:cNvPr id="20" name="Ellipse 19"/>
                <p:cNvSpPr/>
                <p:nvPr/>
              </p:nvSpPr>
              <p:spPr>
                <a:xfrm>
                  <a:off x="344616" y="5217096"/>
                  <a:ext cx="900363" cy="391255"/>
                </a:xfrm>
                <a:prstGeom prst="ellipse">
                  <a:avLst/>
                </a:prstGeom>
                <a:solidFill>
                  <a:schemeClr val="bg1">
                    <a:lumMod val="75000"/>
                  </a:schemeClr>
                </a:solidFill>
                <a:ln w="9525" cap="flat" cmpd="sng" algn="ctr">
                  <a:solidFill>
                    <a:sysClr val="window" lastClr="FFFFFF">
                      <a:lumMod val="85000"/>
                    </a:sysClr>
                  </a:solidFill>
                  <a:prstDash val="solid"/>
                </a:ln>
                <a:effectLst/>
              </p:spPr>
              <p:txBody>
                <a:bodyPr rtlCol="0" anchor="ctr"/>
                <a:lstStyle/>
                <a:p>
                  <a:pPr algn="ctr">
                    <a:defRPr/>
                  </a:pPr>
                  <a:endParaRPr lang="en-GB" sz="900" kern="0" dirty="0">
                    <a:solidFill>
                      <a:prstClr val="black"/>
                    </a:solidFill>
                    <a:latin typeface="Calibri" panose="020F0502020204030204" pitchFamily="34" charset="0"/>
                  </a:endParaRPr>
                </a:p>
              </p:txBody>
            </p:sp>
            <p:sp>
              <p:nvSpPr>
                <p:cNvPr id="21" name="Ellipse 20"/>
                <p:cNvSpPr/>
                <p:nvPr/>
              </p:nvSpPr>
              <p:spPr>
                <a:xfrm>
                  <a:off x="726988" y="1500171"/>
                  <a:ext cx="900363" cy="391255"/>
                </a:xfrm>
                <a:prstGeom prst="ellipse">
                  <a:avLst/>
                </a:prstGeom>
                <a:solidFill>
                  <a:schemeClr val="bg1">
                    <a:lumMod val="75000"/>
                  </a:schemeClr>
                </a:solidFill>
                <a:ln w="9525" cap="flat" cmpd="sng" algn="ctr">
                  <a:solidFill>
                    <a:sysClr val="window" lastClr="FFFFFF">
                      <a:lumMod val="85000"/>
                    </a:sysClr>
                  </a:solidFill>
                  <a:prstDash val="solid"/>
                </a:ln>
                <a:effectLst/>
              </p:spPr>
              <p:txBody>
                <a:bodyPr rtlCol="0" anchor="ctr"/>
                <a:lstStyle/>
                <a:p>
                  <a:pPr algn="ctr">
                    <a:defRPr/>
                  </a:pPr>
                  <a:endParaRPr lang="en-GB" sz="900" kern="0" dirty="0">
                    <a:solidFill>
                      <a:prstClr val="black"/>
                    </a:solidFill>
                    <a:latin typeface="Calibri" panose="020F0502020204030204" pitchFamily="34" charset="0"/>
                  </a:endParaRPr>
                </a:p>
              </p:txBody>
            </p:sp>
            <p:sp>
              <p:nvSpPr>
                <p:cNvPr id="22" name="Ellipse 21"/>
                <p:cNvSpPr/>
                <p:nvPr/>
              </p:nvSpPr>
              <p:spPr>
                <a:xfrm>
                  <a:off x="8051552" y="5029379"/>
                  <a:ext cx="900363" cy="391255"/>
                </a:xfrm>
                <a:prstGeom prst="ellipse">
                  <a:avLst/>
                </a:prstGeom>
                <a:solidFill>
                  <a:schemeClr val="bg1">
                    <a:lumMod val="75000"/>
                  </a:schemeClr>
                </a:solidFill>
                <a:ln w="9525" cap="flat" cmpd="sng" algn="ctr">
                  <a:solidFill>
                    <a:sysClr val="window" lastClr="FFFFFF">
                      <a:lumMod val="85000"/>
                    </a:sysClr>
                  </a:solidFill>
                  <a:prstDash val="solid"/>
                </a:ln>
                <a:effectLst/>
              </p:spPr>
              <p:txBody>
                <a:bodyPr rtlCol="0" anchor="ctr"/>
                <a:lstStyle/>
                <a:p>
                  <a:pPr algn="ctr">
                    <a:defRPr/>
                  </a:pPr>
                  <a:endParaRPr lang="en-GB" sz="900" kern="0" dirty="0">
                    <a:solidFill>
                      <a:prstClr val="black"/>
                    </a:solidFill>
                    <a:latin typeface="Calibri" panose="020F0502020204030204" pitchFamily="34" charset="0"/>
                  </a:endParaRPr>
                </a:p>
              </p:txBody>
            </p:sp>
            <p:cxnSp>
              <p:nvCxnSpPr>
                <p:cNvPr id="23" name="Connecteur droit avec flèche 22"/>
                <p:cNvCxnSpPr>
                  <a:stCxn id="20" idx="6"/>
                  <a:endCxn id="10" idx="2"/>
                </p:cNvCxnSpPr>
                <p:nvPr/>
              </p:nvCxnSpPr>
              <p:spPr>
                <a:xfrm flipV="1">
                  <a:off x="1244979" y="5069036"/>
                  <a:ext cx="1084000" cy="343687"/>
                </a:xfrm>
                <a:prstGeom prst="straightConnector1">
                  <a:avLst/>
                </a:prstGeom>
                <a:noFill/>
                <a:ln w="3175" cap="flat" cmpd="sng" algn="ctr">
                  <a:solidFill>
                    <a:schemeClr val="bg1">
                      <a:lumMod val="65000"/>
                    </a:schemeClr>
                  </a:solidFill>
                  <a:prstDash val="solid"/>
                  <a:headEnd type="arrow"/>
                  <a:tailEnd type="arrow"/>
                </a:ln>
                <a:effectLst/>
              </p:spPr>
            </p:cxnSp>
            <p:cxnSp>
              <p:nvCxnSpPr>
                <p:cNvPr id="24" name="Connecteur droit avec flèche 23"/>
                <p:cNvCxnSpPr>
                  <a:stCxn id="20" idx="5"/>
                  <a:endCxn id="51" idx="0"/>
                </p:cNvCxnSpPr>
                <p:nvPr/>
              </p:nvCxnSpPr>
              <p:spPr>
                <a:xfrm>
                  <a:off x="1113124" y="5551054"/>
                  <a:ext cx="168294" cy="597495"/>
                </a:xfrm>
                <a:prstGeom prst="straightConnector1">
                  <a:avLst/>
                </a:prstGeom>
                <a:noFill/>
                <a:ln w="12700" cap="flat" cmpd="sng" algn="ctr">
                  <a:solidFill>
                    <a:srgbClr val="C0504D"/>
                  </a:solidFill>
                  <a:prstDash val="solid"/>
                  <a:headEnd type="arrow"/>
                  <a:tailEnd type="arrow"/>
                </a:ln>
                <a:effectLst/>
              </p:spPr>
            </p:cxnSp>
            <p:cxnSp>
              <p:nvCxnSpPr>
                <p:cNvPr id="25" name="Connecteur droit avec flèche 24"/>
                <p:cNvCxnSpPr>
                  <a:stCxn id="22" idx="1"/>
                  <a:endCxn id="19" idx="4"/>
                </p:cNvCxnSpPr>
                <p:nvPr/>
              </p:nvCxnSpPr>
              <p:spPr>
                <a:xfrm flipH="1" flipV="1">
                  <a:off x="7835864" y="4440707"/>
                  <a:ext cx="347543" cy="645970"/>
                </a:xfrm>
                <a:prstGeom prst="straightConnector1">
                  <a:avLst/>
                </a:prstGeom>
                <a:noFill/>
                <a:ln w="3175" cap="flat" cmpd="sng" algn="ctr">
                  <a:solidFill>
                    <a:schemeClr val="bg1">
                      <a:lumMod val="65000"/>
                    </a:schemeClr>
                  </a:solidFill>
                  <a:prstDash val="solid"/>
                  <a:headEnd type="arrow"/>
                  <a:tailEnd type="arrow"/>
                </a:ln>
                <a:effectLst/>
              </p:spPr>
            </p:cxnSp>
            <p:cxnSp>
              <p:nvCxnSpPr>
                <p:cNvPr id="26" name="Connecteur droit avec flèche 25"/>
                <p:cNvCxnSpPr>
                  <a:stCxn id="22" idx="3"/>
                  <a:endCxn id="49" idx="3"/>
                </p:cNvCxnSpPr>
                <p:nvPr/>
              </p:nvCxnSpPr>
              <p:spPr>
                <a:xfrm flipH="1">
                  <a:off x="7718617" y="5363337"/>
                  <a:ext cx="464790" cy="253473"/>
                </a:xfrm>
                <a:prstGeom prst="straightConnector1">
                  <a:avLst/>
                </a:prstGeom>
                <a:noFill/>
                <a:ln w="12700" cap="flat" cmpd="sng" algn="ctr">
                  <a:solidFill>
                    <a:srgbClr val="C0504D"/>
                  </a:solidFill>
                  <a:prstDash val="solid"/>
                  <a:headEnd type="arrow"/>
                  <a:tailEnd type="arrow"/>
                </a:ln>
                <a:effectLst/>
              </p:spPr>
            </p:cxnSp>
            <p:cxnSp>
              <p:nvCxnSpPr>
                <p:cNvPr id="27" name="Connecteur droit avec flèche 26"/>
                <p:cNvCxnSpPr>
                  <a:stCxn id="19" idx="1"/>
                  <a:endCxn id="7" idx="5"/>
                </p:cNvCxnSpPr>
                <p:nvPr/>
              </p:nvCxnSpPr>
              <p:spPr>
                <a:xfrm flipH="1" flipV="1">
                  <a:off x="6822714" y="3464358"/>
                  <a:ext cx="694825" cy="642391"/>
                </a:xfrm>
                <a:prstGeom prst="straightConnector1">
                  <a:avLst/>
                </a:prstGeom>
                <a:noFill/>
                <a:ln w="3175" cap="flat" cmpd="sng" algn="ctr">
                  <a:solidFill>
                    <a:schemeClr val="bg1">
                      <a:lumMod val="65000"/>
                    </a:schemeClr>
                  </a:solidFill>
                  <a:prstDash val="solid"/>
                  <a:headEnd type="arrow"/>
                  <a:tailEnd type="arrow"/>
                </a:ln>
                <a:effectLst/>
              </p:spPr>
            </p:cxnSp>
            <p:cxnSp>
              <p:nvCxnSpPr>
                <p:cNvPr id="28" name="Connecteur droit avec flèche 27"/>
                <p:cNvCxnSpPr>
                  <a:stCxn id="12" idx="1"/>
                  <a:endCxn id="21" idx="6"/>
                </p:cNvCxnSpPr>
                <p:nvPr/>
              </p:nvCxnSpPr>
              <p:spPr>
                <a:xfrm flipH="1" flipV="1">
                  <a:off x="1627351" y="1695799"/>
                  <a:ext cx="743350" cy="339938"/>
                </a:xfrm>
                <a:prstGeom prst="straightConnector1">
                  <a:avLst/>
                </a:prstGeom>
                <a:noFill/>
                <a:ln w="3175" cap="flat" cmpd="sng" algn="ctr">
                  <a:solidFill>
                    <a:schemeClr val="bg1">
                      <a:lumMod val="65000"/>
                    </a:schemeClr>
                  </a:solidFill>
                  <a:prstDash val="solid"/>
                  <a:headEnd type="arrow"/>
                  <a:tailEnd type="arrow"/>
                </a:ln>
                <a:effectLst/>
              </p:spPr>
            </p:cxnSp>
            <p:sp>
              <p:nvSpPr>
                <p:cNvPr id="29" name="ZoneTexte 28"/>
                <p:cNvSpPr txBox="1"/>
                <p:nvPr/>
              </p:nvSpPr>
              <p:spPr>
                <a:xfrm>
                  <a:off x="3603274" y="5678342"/>
                  <a:ext cx="1598087" cy="304685"/>
                </a:xfrm>
                <a:prstGeom prst="rect">
                  <a:avLst/>
                </a:prstGeom>
                <a:noFill/>
              </p:spPr>
              <p:txBody>
                <a:bodyPr wrap="square" rtlCol="0">
                  <a:spAutoFit/>
                </a:bodyPr>
                <a:lstStyle/>
                <a:p>
                  <a:pPr algn="ctr"/>
                  <a:r>
                    <a:rPr lang="en-GB" sz="1200" b="1" dirty="0">
                      <a:solidFill>
                        <a:schemeClr val="accent5"/>
                      </a:solidFill>
                      <a:latin typeface="Calibri" panose="020F0502020204030204" pitchFamily="34" charset="0"/>
                    </a:rPr>
                    <a:t>ÉCOSYSTÈME</a:t>
                  </a:r>
                </a:p>
              </p:txBody>
            </p:sp>
            <p:sp>
              <p:nvSpPr>
                <p:cNvPr id="30" name="Ellipse 29"/>
                <p:cNvSpPr/>
                <p:nvPr/>
              </p:nvSpPr>
              <p:spPr>
                <a:xfrm>
                  <a:off x="3409053" y="2924465"/>
                  <a:ext cx="1845849" cy="1515058"/>
                </a:xfrm>
                <a:prstGeom prst="ellipse">
                  <a:avLst/>
                </a:prstGeom>
                <a:solidFill>
                  <a:schemeClr val="accent3">
                    <a:lumMod val="20000"/>
                    <a:lumOff val="80000"/>
                  </a:schemeClr>
                </a:solidFill>
                <a:ln w="25400" cap="flat" cmpd="sng" algn="ctr">
                  <a:solidFill>
                    <a:srgbClr val="F79646"/>
                  </a:solidFill>
                  <a:prstDash val="solid"/>
                </a:ln>
                <a:effectLst/>
              </p:spPr>
              <p:txBody>
                <a:bodyPr rtlCol="0" anchor="ctr"/>
                <a:lstStyle/>
                <a:p>
                  <a:pPr algn="ctr">
                    <a:defRPr/>
                  </a:pPr>
                  <a:endParaRPr lang="en-GB" sz="1050" kern="0" dirty="0">
                    <a:solidFill>
                      <a:prstClr val="white">
                        <a:lumMod val="50000"/>
                      </a:prstClr>
                    </a:solidFill>
                    <a:latin typeface="Calibri" panose="020F0502020204030204" pitchFamily="34" charset="0"/>
                  </a:endParaRPr>
                </a:p>
              </p:txBody>
            </p:sp>
            <p:sp>
              <p:nvSpPr>
                <p:cNvPr id="31" name="ZoneTexte 30"/>
                <p:cNvSpPr txBox="1"/>
                <p:nvPr/>
              </p:nvSpPr>
              <p:spPr>
                <a:xfrm>
                  <a:off x="3563446" y="4094237"/>
                  <a:ext cx="1598087" cy="304685"/>
                </a:xfrm>
                <a:prstGeom prst="rect">
                  <a:avLst/>
                </a:prstGeom>
                <a:noFill/>
              </p:spPr>
              <p:txBody>
                <a:bodyPr wrap="square" rtlCol="0">
                  <a:spAutoFit/>
                </a:bodyPr>
                <a:lstStyle/>
                <a:p>
                  <a:pPr algn="ctr"/>
                  <a:r>
                    <a:rPr lang="en-GB" sz="1200" b="1" dirty="0">
                      <a:solidFill>
                        <a:srgbClr val="F79646"/>
                      </a:solidFill>
                      <a:latin typeface="Calibri" panose="020F0502020204030204" pitchFamily="34" charset="0"/>
                    </a:rPr>
                    <a:t>SYSTÈME</a:t>
                  </a:r>
                </a:p>
              </p:txBody>
            </p:sp>
            <p:sp>
              <p:nvSpPr>
                <p:cNvPr id="32" name="Rectangle 31"/>
                <p:cNvSpPr/>
                <p:nvPr/>
              </p:nvSpPr>
              <p:spPr>
                <a:xfrm>
                  <a:off x="3703787" y="3457365"/>
                  <a:ext cx="1250603" cy="222715"/>
                </a:xfrm>
                <a:prstGeom prst="rect">
                  <a:avLst/>
                </a:prstGeom>
                <a:solidFill>
                  <a:srgbClr val="F79646"/>
                </a:solidFill>
                <a:ln w="9525" cap="flat" cmpd="sng" algn="ctr">
                  <a:noFill/>
                  <a:prstDash val="solid"/>
                </a:ln>
                <a:effectLst/>
              </p:spPr>
              <p:txBody>
                <a:bodyPr rtlCol="0" anchor="ctr"/>
                <a:lstStyle/>
                <a:p>
                  <a:pPr algn="ctr">
                    <a:defRPr/>
                  </a:pPr>
                  <a:r>
                    <a:rPr lang="en-GB" sz="900" b="1" kern="0" dirty="0">
                      <a:solidFill>
                        <a:schemeClr val="tx2"/>
                      </a:solidFill>
                      <a:latin typeface="Calibri" panose="020F0502020204030204" pitchFamily="34" charset="0"/>
                    </a:rPr>
                    <a:t>VALEURS METIER</a:t>
                  </a:r>
                </a:p>
              </p:txBody>
            </p:sp>
            <p:sp>
              <p:nvSpPr>
                <p:cNvPr id="33" name="Rectangle 32"/>
                <p:cNvSpPr/>
                <p:nvPr/>
              </p:nvSpPr>
              <p:spPr>
                <a:xfrm>
                  <a:off x="3706320" y="3708920"/>
                  <a:ext cx="1250603" cy="222715"/>
                </a:xfrm>
                <a:prstGeom prst="rect">
                  <a:avLst/>
                </a:prstGeom>
                <a:solidFill>
                  <a:srgbClr val="F79646"/>
                </a:solidFill>
                <a:ln w="9525" cap="flat" cmpd="sng" algn="ctr">
                  <a:noFill/>
                  <a:prstDash val="solid"/>
                </a:ln>
                <a:effectLst/>
              </p:spPr>
              <p:txBody>
                <a:bodyPr rtlCol="0" anchor="ctr"/>
                <a:lstStyle/>
                <a:p>
                  <a:pPr algn="ctr">
                    <a:defRPr/>
                  </a:pPr>
                  <a:r>
                    <a:rPr lang="en-GB" sz="900" b="1" kern="0" dirty="0">
                      <a:solidFill>
                        <a:schemeClr val="tx2"/>
                      </a:solidFill>
                      <a:latin typeface="Calibri" panose="020F0502020204030204" pitchFamily="34" charset="0"/>
                    </a:rPr>
                    <a:t>BIENS SUPPORTS</a:t>
                  </a:r>
                </a:p>
              </p:txBody>
            </p:sp>
            <p:cxnSp>
              <p:nvCxnSpPr>
                <p:cNvPr id="34" name="Connecteur droit avec flèche 33"/>
                <p:cNvCxnSpPr>
                  <a:stCxn id="53" idx="0"/>
                  <a:endCxn id="11" idx="3"/>
                </p:cNvCxnSpPr>
                <p:nvPr/>
              </p:nvCxnSpPr>
              <p:spPr>
                <a:xfrm flipV="1">
                  <a:off x="2266163" y="3114305"/>
                  <a:ext cx="222361" cy="728990"/>
                </a:xfrm>
                <a:prstGeom prst="straightConnector1">
                  <a:avLst/>
                </a:prstGeom>
                <a:noFill/>
                <a:ln w="12700" cap="flat" cmpd="sng" algn="ctr">
                  <a:solidFill>
                    <a:srgbClr val="C0504D"/>
                  </a:solidFill>
                  <a:prstDash val="solid"/>
                  <a:headEnd type="arrow"/>
                  <a:tailEnd type="arrow"/>
                </a:ln>
                <a:effectLst/>
              </p:spPr>
            </p:cxnSp>
            <p:grpSp>
              <p:nvGrpSpPr>
                <p:cNvPr id="35" name="Groupe 34"/>
                <p:cNvGrpSpPr/>
                <p:nvPr/>
              </p:nvGrpSpPr>
              <p:grpSpPr>
                <a:xfrm>
                  <a:off x="4195726" y="1766442"/>
                  <a:ext cx="932217" cy="538591"/>
                  <a:chOff x="344489" y="674015"/>
                  <a:chExt cx="1008112" cy="594745"/>
                </a:xfrm>
              </p:grpSpPr>
              <p:sp>
                <p:nvSpPr>
                  <p:cNvPr id="47" name="Losange 46"/>
                  <p:cNvSpPr/>
                  <p:nvPr/>
                </p:nvSpPr>
                <p:spPr>
                  <a:xfrm>
                    <a:off x="344489" y="674015"/>
                    <a:ext cx="1008112" cy="594745"/>
                  </a:xfrm>
                  <a:prstGeom prst="diamond">
                    <a:avLst/>
                  </a:prstGeom>
                  <a:solidFill>
                    <a:srgbClr val="C0504D"/>
                  </a:solidFill>
                  <a:ln w="9525" cap="flat" cmpd="sng" algn="ctr">
                    <a:solidFill>
                      <a:srgbClr val="C0504D">
                        <a:shade val="95000"/>
                        <a:satMod val="105000"/>
                      </a:srgbClr>
                    </a:solidFill>
                    <a:prstDash val="solid"/>
                  </a:ln>
                  <a:effectLst/>
                </p:spPr>
                <p:txBody>
                  <a:bodyPr rtlCol="0" anchor="ctr"/>
                  <a:lstStyle/>
                  <a:p>
                    <a:pPr algn="ctr">
                      <a:defRPr/>
                    </a:pPr>
                    <a:endParaRPr lang="en-GB" sz="900" kern="0" dirty="0">
                      <a:solidFill>
                        <a:prstClr val="white">
                          <a:lumMod val="50000"/>
                        </a:prstClr>
                      </a:solidFill>
                      <a:latin typeface="Calibri" panose="020F0502020204030204" pitchFamily="34" charset="0"/>
                    </a:endParaRPr>
                  </a:p>
                </p:txBody>
              </p:sp>
              <p:sp>
                <p:nvSpPr>
                  <p:cNvPr id="48" name="ZoneTexte 47"/>
                  <p:cNvSpPr txBox="1"/>
                  <p:nvPr/>
                </p:nvSpPr>
                <p:spPr>
                  <a:xfrm>
                    <a:off x="438032" y="761441"/>
                    <a:ext cx="864096" cy="448603"/>
                  </a:xfrm>
                  <a:prstGeom prst="rect">
                    <a:avLst/>
                  </a:prstGeom>
                  <a:noFill/>
                </p:spPr>
                <p:txBody>
                  <a:bodyPr wrap="square" rtlCol="0">
                    <a:spAutoFit/>
                  </a:bodyPr>
                  <a:lstStyle/>
                  <a:p>
                    <a:pPr algn="ctr">
                      <a:defRPr/>
                    </a:pPr>
                    <a:r>
                      <a:rPr lang="en-GB" sz="900" kern="0" dirty="0">
                        <a:solidFill>
                          <a:schemeClr val="bg1"/>
                        </a:solidFill>
                        <a:latin typeface="Calibri" panose="020F0502020204030204" pitchFamily="34" charset="0"/>
                      </a:rPr>
                      <a:t>Source de risque</a:t>
                    </a:r>
                  </a:p>
                </p:txBody>
              </p:sp>
            </p:grpSp>
            <p:cxnSp>
              <p:nvCxnSpPr>
                <p:cNvPr id="36" name="Connecteur droit avec flèche 35"/>
                <p:cNvCxnSpPr>
                  <a:stCxn id="30" idx="0"/>
                  <a:endCxn id="47" idx="2"/>
                </p:cNvCxnSpPr>
                <p:nvPr/>
              </p:nvCxnSpPr>
              <p:spPr>
                <a:xfrm flipV="1">
                  <a:off x="4331977" y="2305032"/>
                  <a:ext cx="329858" cy="619433"/>
                </a:xfrm>
                <a:prstGeom prst="straightConnector1">
                  <a:avLst/>
                </a:prstGeom>
                <a:noFill/>
                <a:ln w="12700" cap="flat" cmpd="sng" algn="ctr">
                  <a:solidFill>
                    <a:srgbClr val="C0504D"/>
                  </a:solidFill>
                  <a:prstDash val="solid"/>
                  <a:headEnd type="arrow"/>
                  <a:tailEnd type="arrow"/>
                </a:ln>
                <a:effectLst/>
              </p:spPr>
            </p:cxnSp>
            <p:grpSp>
              <p:nvGrpSpPr>
                <p:cNvPr id="37" name="Groupe 36"/>
                <p:cNvGrpSpPr/>
                <p:nvPr/>
              </p:nvGrpSpPr>
              <p:grpSpPr>
                <a:xfrm>
                  <a:off x="7517538" y="1902446"/>
                  <a:ext cx="932217" cy="538591"/>
                  <a:chOff x="344489" y="674015"/>
                  <a:chExt cx="1008112" cy="594745"/>
                </a:xfrm>
              </p:grpSpPr>
              <p:sp>
                <p:nvSpPr>
                  <p:cNvPr id="45" name="Losange 44"/>
                  <p:cNvSpPr/>
                  <p:nvPr/>
                </p:nvSpPr>
                <p:spPr>
                  <a:xfrm>
                    <a:off x="344489" y="674015"/>
                    <a:ext cx="1008112" cy="594745"/>
                  </a:xfrm>
                  <a:prstGeom prst="diamond">
                    <a:avLst/>
                  </a:prstGeom>
                  <a:solidFill>
                    <a:srgbClr val="C0504D"/>
                  </a:solidFill>
                  <a:ln w="9525" cap="flat" cmpd="sng" algn="ctr">
                    <a:solidFill>
                      <a:srgbClr val="C0504D">
                        <a:shade val="95000"/>
                        <a:satMod val="105000"/>
                      </a:srgbClr>
                    </a:solidFill>
                    <a:prstDash val="solid"/>
                  </a:ln>
                  <a:effectLst/>
                </p:spPr>
                <p:txBody>
                  <a:bodyPr rtlCol="0" anchor="ctr"/>
                  <a:lstStyle/>
                  <a:p>
                    <a:pPr algn="ctr">
                      <a:defRPr/>
                    </a:pPr>
                    <a:endParaRPr lang="en-GB" sz="900" kern="0" dirty="0">
                      <a:solidFill>
                        <a:prstClr val="white">
                          <a:lumMod val="50000"/>
                        </a:prstClr>
                      </a:solidFill>
                      <a:latin typeface="Calibri" panose="020F0502020204030204" pitchFamily="34" charset="0"/>
                    </a:endParaRPr>
                  </a:p>
                </p:txBody>
              </p:sp>
              <p:sp>
                <p:nvSpPr>
                  <p:cNvPr id="46" name="ZoneTexte 45"/>
                  <p:cNvSpPr txBox="1"/>
                  <p:nvPr/>
                </p:nvSpPr>
                <p:spPr>
                  <a:xfrm>
                    <a:off x="427264" y="759263"/>
                    <a:ext cx="864096" cy="448603"/>
                  </a:xfrm>
                  <a:prstGeom prst="rect">
                    <a:avLst/>
                  </a:prstGeom>
                  <a:noFill/>
                </p:spPr>
                <p:txBody>
                  <a:bodyPr wrap="square" rtlCol="0">
                    <a:spAutoFit/>
                  </a:bodyPr>
                  <a:lstStyle/>
                  <a:p>
                    <a:pPr algn="ctr">
                      <a:defRPr/>
                    </a:pPr>
                    <a:r>
                      <a:rPr lang="en-GB" sz="900" kern="0" dirty="0">
                        <a:solidFill>
                          <a:schemeClr val="bg1"/>
                        </a:solidFill>
                        <a:latin typeface="Calibri" panose="020F0502020204030204" pitchFamily="34" charset="0"/>
                      </a:rPr>
                      <a:t>Source de risque</a:t>
                    </a:r>
                  </a:p>
                </p:txBody>
              </p:sp>
            </p:grpSp>
            <p:cxnSp>
              <p:nvCxnSpPr>
                <p:cNvPr id="38" name="Connecteur droit avec flèche 37"/>
                <p:cNvCxnSpPr>
                  <a:stCxn id="7" idx="7"/>
                </p:cNvCxnSpPr>
                <p:nvPr/>
              </p:nvCxnSpPr>
              <p:spPr>
                <a:xfrm flipV="1">
                  <a:off x="6822713" y="2284614"/>
                  <a:ext cx="912384" cy="903085"/>
                </a:xfrm>
                <a:prstGeom prst="straightConnector1">
                  <a:avLst/>
                </a:prstGeom>
                <a:noFill/>
                <a:ln w="12700" cap="flat" cmpd="sng" algn="ctr">
                  <a:solidFill>
                    <a:srgbClr val="C0504D"/>
                  </a:solidFill>
                  <a:prstDash val="solid"/>
                  <a:headEnd type="arrow"/>
                  <a:tailEnd type="arrow"/>
                </a:ln>
                <a:effectLst/>
              </p:spPr>
            </p:cxnSp>
            <p:cxnSp>
              <p:nvCxnSpPr>
                <p:cNvPr id="39" name="Connecteur droit avec flèche 38"/>
                <p:cNvCxnSpPr>
                  <a:endCxn id="45" idx="1"/>
                </p:cNvCxnSpPr>
                <p:nvPr/>
              </p:nvCxnSpPr>
              <p:spPr>
                <a:xfrm flipV="1">
                  <a:off x="5061355" y="2171741"/>
                  <a:ext cx="2456182" cy="1023870"/>
                </a:xfrm>
                <a:prstGeom prst="straightConnector1">
                  <a:avLst/>
                </a:prstGeom>
                <a:noFill/>
                <a:ln w="12700" cap="flat" cmpd="sng" algn="ctr">
                  <a:solidFill>
                    <a:srgbClr val="C0504D"/>
                  </a:solidFill>
                  <a:prstDash val="solid"/>
                  <a:headEnd type="arrow"/>
                  <a:tailEnd type="arrow"/>
                </a:ln>
                <a:effectLst/>
              </p:spPr>
            </p:cxnSp>
            <p:sp>
              <p:nvSpPr>
                <p:cNvPr id="41" name="Rectangle 40"/>
                <p:cNvSpPr/>
                <p:nvPr/>
              </p:nvSpPr>
              <p:spPr>
                <a:xfrm>
                  <a:off x="4842329" y="6492439"/>
                  <a:ext cx="3543371" cy="280396"/>
                </a:xfrm>
                <a:prstGeom prst="rect">
                  <a:avLst/>
                </a:prstGeom>
                <a:noFill/>
                <a:ln w="9525" cap="flat" cmpd="sng" algn="ctr">
                  <a:noFill/>
                  <a:prstDash val="solid"/>
                </a:ln>
                <a:effectLst/>
              </p:spPr>
              <p:txBody>
                <a:bodyPr rtlCol="0" anchor="ctr"/>
                <a:lstStyle/>
                <a:p>
                  <a:pPr>
                    <a:defRPr/>
                  </a:pPr>
                  <a:endParaRPr lang="en-GB" sz="900" kern="0" dirty="0">
                    <a:solidFill>
                      <a:srgbClr val="1F497D">
                        <a:lumMod val="60000"/>
                        <a:lumOff val="40000"/>
                      </a:srgbClr>
                    </a:solidFill>
                    <a:latin typeface="Calibri" panose="020F0502020204030204" pitchFamily="34" charset="0"/>
                  </a:endParaRPr>
                </a:p>
              </p:txBody>
            </p:sp>
            <p:cxnSp>
              <p:nvCxnSpPr>
                <p:cNvPr id="42" name="Connecteur droit avec flèche 41"/>
                <p:cNvCxnSpPr>
                  <a:stCxn id="10" idx="7"/>
                  <a:endCxn id="30" idx="3"/>
                </p:cNvCxnSpPr>
                <p:nvPr/>
              </p:nvCxnSpPr>
              <p:spPr>
                <a:xfrm flipV="1">
                  <a:off x="3258872" y="4217647"/>
                  <a:ext cx="420498" cy="713059"/>
                </a:xfrm>
                <a:prstGeom prst="straightConnector1">
                  <a:avLst/>
                </a:prstGeom>
                <a:noFill/>
                <a:ln w="19050" cap="flat" cmpd="sng" algn="ctr">
                  <a:solidFill>
                    <a:srgbClr val="4F81BD"/>
                  </a:solidFill>
                  <a:prstDash val="solid"/>
                  <a:headEnd type="arrow"/>
                  <a:tailEnd type="arrow"/>
                </a:ln>
                <a:effectLst/>
              </p:spPr>
            </p:cxnSp>
            <p:cxnSp>
              <p:nvCxnSpPr>
                <p:cNvPr id="43" name="Connecteur droit avec flèche 42"/>
                <p:cNvCxnSpPr>
                  <a:stCxn id="11" idx="5"/>
                </p:cNvCxnSpPr>
                <p:nvPr/>
              </p:nvCxnSpPr>
              <p:spPr>
                <a:xfrm>
                  <a:off x="3258873" y="3114306"/>
                  <a:ext cx="264767" cy="211723"/>
                </a:xfrm>
                <a:prstGeom prst="straightConnector1">
                  <a:avLst/>
                </a:prstGeom>
                <a:noFill/>
                <a:ln w="19050" cap="flat" cmpd="sng" algn="ctr">
                  <a:solidFill>
                    <a:srgbClr val="4F81BD"/>
                  </a:solidFill>
                  <a:prstDash val="solid"/>
                  <a:headEnd type="arrow"/>
                  <a:tailEnd type="arrow"/>
                </a:ln>
                <a:effectLst/>
              </p:spPr>
            </p:cxnSp>
            <p:cxnSp>
              <p:nvCxnSpPr>
                <p:cNvPr id="44" name="Connecteur droit avec flèche 43"/>
                <p:cNvCxnSpPr>
                  <a:endCxn id="8" idx="2"/>
                </p:cNvCxnSpPr>
                <p:nvPr/>
              </p:nvCxnSpPr>
              <p:spPr>
                <a:xfrm>
                  <a:off x="5155020" y="4049452"/>
                  <a:ext cx="350751" cy="59087"/>
                </a:xfrm>
                <a:prstGeom prst="straightConnector1">
                  <a:avLst/>
                </a:prstGeom>
                <a:noFill/>
                <a:ln w="19050" cap="flat" cmpd="sng" algn="ctr">
                  <a:solidFill>
                    <a:srgbClr val="4F81BD"/>
                  </a:solidFill>
                  <a:prstDash val="solid"/>
                  <a:headEnd type="arrow"/>
                  <a:tailEnd type="arrow"/>
                </a:ln>
                <a:effectLst/>
              </p:spPr>
            </p:cxnSp>
          </p:grpSp>
          <p:sp>
            <p:nvSpPr>
              <p:cNvPr id="57" name="Rectangle 56"/>
              <p:cNvSpPr/>
              <p:nvPr/>
            </p:nvSpPr>
            <p:spPr>
              <a:xfrm>
                <a:off x="4903474" y="6229138"/>
                <a:ext cx="3628966" cy="254917"/>
              </a:xfrm>
              <a:prstGeom prst="rect">
                <a:avLst/>
              </a:prstGeom>
              <a:noFill/>
              <a:ln w="9525" cap="flat" cmpd="sng" algn="ctr">
                <a:noFill/>
                <a:prstDash val="solid"/>
              </a:ln>
              <a:effectLst/>
            </p:spPr>
            <p:txBody>
              <a:bodyPr rtlCol="0" anchor="ctr"/>
              <a:lstStyle/>
              <a:p>
                <a:pPr>
                  <a:spcAft>
                    <a:spcPts val="300"/>
                  </a:spcAft>
                  <a:defRPr/>
                </a:pPr>
                <a:r>
                  <a:rPr lang="fr-FR" sz="900" kern="0" dirty="0">
                    <a:solidFill>
                      <a:sysClr val="windowText" lastClr="000000"/>
                    </a:solidFill>
                    <a:latin typeface="Calibri" panose="020F0502020204030204" pitchFamily="34" charset="0"/>
                  </a:rPr>
                  <a:t>Partie prenante directement reliée au système (1</a:t>
                </a:r>
                <a:r>
                  <a:rPr lang="fr-FR" sz="900" kern="0" baseline="30000" dirty="0">
                    <a:solidFill>
                      <a:sysClr val="windowText" lastClr="000000"/>
                    </a:solidFill>
                    <a:latin typeface="Calibri" panose="020F0502020204030204" pitchFamily="34" charset="0"/>
                  </a:rPr>
                  <a:t>er</a:t>
                </a:r>
                <a:r>
                  <a:rPr lang="fr-FR" sz="900" kern="0" dirty="0">
                    <a:solidFill>
                      <a:sysClr val="windowText" lastClr="000000"/>
                    </a:solidFill>
                    <a:latin typeface="Calibri" panose="020F0502020204030204" pitchFamily="34" charset="0"/>
                  </a:rPr>
                  <a:t> niveau de relation)</a:t>
                </a:r>
              </a:p>
              <a:p>
                <a:pPr>
                  <a:spcAft>
                    <a:spcPts val="300"/>
                  </a:spcAft>
                  <a:defRPr/>
                </a:pPr>
                <a:r>
                  <a:rPr lang="fr-FR" sz="900" kern="0" dirty="0">
                    <a:solidFill>
                      <a:sysClr val="windowText" lastClr="000000"/>
                    </a:solidFill>
                    <a:latin typeface="Calibri" panose="020F0502020204030204" pitchFamily="34" charset="0"/>
                  </a:rPr>
                  <a:t>Partie prenante reliée à une autre partie prenante (2</a:t>
                </a:r>
                <a:r>
                  <a:rPr lang="fr-FR" sz="900" kern="0" baseline="30000" dirty="0">
                    <a:solidFill>
                      <a:sysClr val="windowText" lastClr="000000"/>
                    </a:solidFill>
                    <a:latin typeface="Calibri" panose="020F0502020204030204" pitchFamily="34" charset="0"/>
                  </a:rPr>
                  <a:t>e</a:t>
                </a:r>
                <a:r>
                  <a:rPr lang="fr-FR" sz="900" kern="0" dirty="0">
                    <a:solidFill>
                      <a:sysClr val="windowText" lastClr="000000"/>
                    </a:solidFill>
                    <a:latin typeface="Calibri" panose="020F0502020204030204" pitchFamily="34" charset="0"/>
                  </a:rPr>
                  <a:t> niveau de relation)</a:t>
                </a:r>
                <a:endParaRPr lang="en-GB" sz="900" kern="0" dirty="0">
                  <a:solidFill>
                    <a:sysClr val="windowText" lastClr="000000"/>
                  </a:solidFill>
                  <a:latin typeface="Calibri" panose="020F0502020204030204" pitchFamily="34" charset="0"/>
                </a:endParaRPr>
              </a:p>
            </p:txBody>
          </p:sp>
        </p:grpSp>
        <p:sp>
          <p:nvSpPr>
            <p:cNvPr id="58" name="Ellipse 57"/>
            <p:cNvSpPr/>
            <p:nvPr/>
          </p:nvSpPr>
          <p:spPr>
            <a:xfrm>
              <a:off x="4677939" y="6408045"/>
              <a:ext cx="152812" cy="117299"/>
            </a:xfrm>
            <a:prstGeom prst="ellipse">
              <a:avLst/>
            </a:prstGeom>
            <a:solidFill>
              <a:schemeClr val="accent5"/>
            </a:solidFill>
            <a:ln w="9525" cap="flat" cmpd="sng" algn="ctr">
              <a:noFill/>
              <a:prstDash val="solid"/>
            </a:ln>
            <a:effectLst/>
          </p:spPr>
          <p:txBody>
            <a:bodyPr rtlCol="0" anchor="ctr"/>
            <a:lstStyle/>
            <a:p>
              <a:pPr algn="ctr">
                <a:defRPr/>
              </a:pPr>
              <a:endParaRPr lang="en-GB" sz="900" kern="0" dirty="0">
                <a:solidFill>
                  <a:prstClr val="black"/>
                </a:solidFill>
                <a:latin typeface="Calibri" panose="020F0502020204030204" pitchFamily="34" charset="0"/>
              </a:endParaRPr>
            </a:p>
          </p:txBody>
        </p:sp>
        <p:sp>
          <p:nvSpPr>
            <p:cNvPr id="59" name="Ellipse 58"/>
            <p:cNvSpPr/>
            <p:nvPr/>
          </p:nvSpPr>
          <p:spPr>
            <a:xfrm>
              <a:off x="4677527" y="6239297"/>
              <a:ext cx="152812" cy="117299"/>
            </a:xfrm>
            <a:prstGeom prst="ellipse">
              <a:avLst/>
            </a:prstGeom>
            <a:solidFill>
              <a:schemeClr val="tx2"/>
            </a:solidFill>
            <a:ln w="9525" cap="flat" cmpd="sng" algn="ctr">
              <a:noFill/>
              <a:prstDash val="solid"/>
            </a:ln>
            <a:effectLst/>
          </p:spPr>
          <p:txBody>
            <a:bodyPr rtlCol="0" anchor="ctr"/>
            <a:lstStyle/>
            <a:p>
              <a:pPr algn="ctr">
                <a:defRPr/>
              </a:pPr>
              <a:endParaRPr lang="en-GB" sz="900" kern="0" dirty="0">
                <a:solidFill>
                  <a:prstClr val="black"/>
                </a:solidFill>
                <a:latin typeface="Calibri" panose="020F0502020204030204" pitchFamily="34" charset="0"/>
              </a:endParaRPr>
            </a:p>
          </p:txBody>
        </p:sp>
      </p:grpSp>
      <p:sp>
        <p:nvSpPr>
          <p:cNvPr id="63" name="Losange 62"/>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61" name="Espace réservé du pied de page 60"/>
          <p:cNvSpPr>
            <a:spLocks noGrp="1"/>
          </p:cNvSpPr>
          <p:nvPr>
            <p:ph type="ftr" sz="quarter" idx="11"/>
          </p:nvPr>
        </p:nvSpPr>
        <p:spPr/>
        <p:txBody>
          <a:bodyPr/>
          <a:lstStyle/>
          <a:p>
            <a:r>
              <a:rPr lang="fr-FR"/>
              <a:t>Formation EBIOS Risk Manager – Version du 08/04/2020</a:t>
            </a:r>
            <a:endParaRPr lang="fr-FR" dirty="0"/>
          </a:p>
        </p:txBody>
      </p:sp>
      <p:sp>
        <p:nvSpPr>
          <p:cNvPr id="62" name="Espace réservé du numéro de diapositive 61"/>
          <p:cNvSpPr>
            <a:spLocks noGrp="1"/>
          </p:cNvSpPr>
          <p:nvPr>
            <p:ph type="sldNum" sz="quarter" idx="10"/>
          </p:nvPr>
        </p:nvSpPr>
        <p:spPr/>
        <p:txBody>
          <a:bodyPr/>
          <a:lstStyle/>
          <a:p>
            <a:fld id="{38A82121-814A-4DE6-903B-1CF589281CB8}" type="slidenum">
              <a:rPr lang="fr-FR" smtClean="0"/>
              <a:pPr/>
              <a:t>54</a:t>
            </a:fld>
            <a:endParaRPr lang="fr-FR"/>
          </a:p>
        </p:txBody>
      </p:sp>
      <p:sp>
        <p:nvSpPr>
          <p:cNvPr id="4" name="ZoneTexte 3">
            <a:extLst>
              <a:ext uri="{FF2B5EF4-FFF2-40B4-BE49-F238E27FC236}">
                <a16:creationId xmlns:a16="http://schemas.microsoft.com/office/drawing/2014/main" id="{1EF2CA24-7A54-4EB3-A3BB-1F860E291F49}"/>
              </a:ext>
            </a:extLst>
          </p:cNvPr>
          <p:cNvSpPr txBox="1"/>
          <p:nvPr/>
        </p:nvSpPr>
        <p:spPr>
          <a:xfrm>
            <a:off x="8112224" y="2381165"/>
            <a:ext cx="3979859" cy="2055947"/>
          </a:xfrm>
          <a:prstGeom prst="rect">
            <a:avLst/>
          </a:prstGeom>
          <a:noFill/>
        </p:spPr>
        <p:txBody>
          <a:bodyPr wrap="square" rtlCol="0">
            <a:spAutoFit/>
          </a:bodyPr>
          <a:lstStyle/>
          <a:p>
            <a:pPr marL="457200" indent="-457200">
              <a:lnSpc>
                <a:spcPct val="90000"/>
              </a:lnSpc>
              <a:spcBef>
                <a:spcPct val="20000"/>
              </a:spcBef>
              <a:buFont typeface="+mj-lt"/>
              <a:buAutoNum type="arabicPeriod"/>
            </a:pPr>
            <a:r>
              <a:rPr lang="fr-FR" sz="2200" dirty="0">
                <a:solidFill>
                  <a:srgbClr val="000000"/>
                </a:solidFill>
                <a:latin typeface="Calibri" panose="020F0502020204030204" pitchFamily="34" charset="0"/>
                <a:cs typeface="Calibri" panose="020F0502020204030204" pitchFamily="34" charset="0"/>
              </a:rPr>
              <a:t>Considérer toutes les valeurs métiers et leurs supports</a:t>
            </a:r>
          </a:p>
          <a:p>
            <a:pPr marL="457200" indent="-457200">
              <a:lnSpc>
                <a:spcPct val="90000"/>
              </a:lnSpc>
              <a:spcBef>
                <a:spcPct val="20000"/>
              </a:spcBef>
              <a:buFont typeface="+mj-lt"/>
              <a:buAutoNum type="arabicPeriod"/>
            </a:pPr>
            <a:endParaRPr lang="fr-FR" sz="2200" dirty="0">
              <a:solidFill>
                <a:srgbClr val="000000"/>
              </a:solidFill>
              <a:latin typeface="Calibri" panose="020F0502020204030204" pitchFamily="34" charset="0"/>
              <a:cs typeface="Calibri" panose="020F0502020204030204" pitchFamily="34" charset="0"/>
            </a:endParaRPr>
          </a:p>
          <a:p>
            <a:pPr marL="457200" indent="-457200">
              <a:lnSpc>
                <a:spcPct val="90000"/>
              </a:lnSpc>
              <a:spcBef>
                <a:spcPct val="20000"/>
              </a:spcBef>
              <a:buFont typeface="+mj-lt"/>
              <a:buAutoNum type="arabicPeriod"/>
            </a:pPr>
            <a:r>
              <a:rPr lang="fr-FR" sz="2200" dirty="0">
                <a:solidFill>
                  <a:srgbClr val="000000"/>
                </a:solidFill>
                <a:latin typeface="Calibri" panose="020F0502020204030204" pitchFamily="34" charset="0"/>
                <a:cs typeface="Calibri" panose="020F0502020204030204" pitchFamily="34" charset="0"/>
              </a:rPr>
              <a:t>Impliquer ceux qui savent ! </a:t>
            </a:r>
            <a:r>
              <a:rPr lang="fr-FR" sz="2200"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fr-FR" sz="2200" dirty="0">
                <a:solidFill>
                  <a:srgbClr val="000000"/>
                </a:solidFill>
                <a:latin typeface="Calibri" panose="020F0502020204030204" pitchFamily="34" charset="0"/>
                <a:cs typeface="Calibri" panose="020F0502020204030204" pitchFamily="34" charset="0"/>
              </a:rPr>
              <a:t>métier, DSI, achats, ventes, juristes, </a:t>
            </a:r>
            <a:r>
              <a:rPr lang="fr-FR" sz="2200" i="1" dirty="0">
                <a:solidFill>
                  <a:srgbClr val="000000"/>
                </a:solidFill>
                <a:latin typeface="Calibri" panose="020F0502020204030204" pitchFamily="34" charset="0"/>
                <a:cs typeface="Calibri" panose="020F0502020204030204" pitchFamily="34" charset="0"/>
              </a:rPr>
              <a:t>etc</a:t>
            </a:r>
            <a:r>
              <a:rPr lang="fr-FR" sz="2200" dirty="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38136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Évaluer la dangerosité des parties prenantes</a:t>
            </a:r>
            <a:br>
              <a:rPr lang="fr-FR" dirty="0"/>
            </a:br>
            <a:r>
              <a:rPr lang="fr-FR" b="0" dirty="0"/>
              <a:t>Exemples de critères et de cartographies</a:t>
            </a:r>
            <a:endParaRPr lang="fr-FR" dirty="0"/>
          </a:p>
        </p:txBody>
      </p:sp>
      <p:grpSp>
        <p:nvGrpSpPr>
          <p:cNvPr id="5" name="Groupe 4"/>
          <p:cNvGrpSpPr/>
          <p:nvPr/>
        </p:nvGrpSpPr>
        <p:grpSpPr>
          <a:xfrm>
            <a:off x="6204935" y="1557264"/>
            <a:ext cx="4248000" cy="4248000"/>
            <a:chOff x="4052214" y="545011"/>
            <a:chExt cx="5772261" cy="5505452"/>
          </a:xfrm>
        </p:grpSpPr>
        <p:sp>
          <p:nvSpPr>
            <p:cNvPr id="6" name="Ellipse 5"/>
            <p:cNvSpPr/>
            <p:nvPr/>
          </p:nvSpPr>
          <p:spPr>
            <a:xfrm>
              <a:off x="6795501" y="3108794"/>
              <a:ext cx="292670" cy="292670"/>
            </a:xfrm>
            <a:prstGeom prst="ellipse">
              <a:avLst/>
            </a:prstGeom>
            <a:solidFill>
              <a:srgbClr val="00B0F0"/>
            </a:solidFill>
            <a:ln w="25400" cap="flat" cmpd="sng" algn="ctr">
              <a:solidFill>
                <a:srgbClr val="00B0F0"/>
              </a:solidFill>
              <a:prstDash val="solid"/>
            </a:ln>
            <a:effectLst/>
          </p:spPr>
          <p:txBody>
            <a:bodyPr rtlCol="0" anchor="ctr"/>
            <a:lstStyle/>
            <a:p>
              <a:pPr algn="ctr">
                <a:defRPr/>
              </a:pPr>
              <a:endParaRPr lang="fr-FR" sz="900" kern="0" dirty="0">
                <a:solidFill>
                  <a:prstClr val="white">
                    <a:lumMod val="50000"/>
                  </a:prstClr>
                </a:solidFill>
                <a:latin typeface="Calibri" panose="020F0502020204030204" pitchFamily="34" charset="0"/>
              </a:endParaRPr>
            </a:p>
          </p:txBody>
        </p:sp>
        <p:sp>
          <p:nvSpPr>
            <p:cNvPr id="7" name="Ellipse 6"/>
            <p:cNvSpPr/>
            <p:nvPr/>
          </p:nvSpPr>
          <p:spPr>
            <a:xfrm>
              <a:off x="4304928" y="650148"/>
              <a:ext cx="5273816" cy="5273815"/>
            </a:xfrm>
            <a:prstGeom prst="ellipse">
              <a:avLst/>
            </a:prstGeom>
            <a:noFill/>
            <a:ln w="76200" cap="flat" cmpd="sng" algn="ctr">
              <a:solidFill>
                <a:srgbClr val="00A278"/>
              </a:solidFill>
              <a:prstDash val="solid"/>
            </a:ln>
            <a:effectLst/>
          </p:spPr>
          <p:txBody>
            <a:bodyPr rtlCol="0" anchor="ctr"/>
            <a:lstStyle/>
            <a:p>
              <a:pPr algn="ctr">
                <a:defRPr/>
              </a:pPr>
              <a:endParaRPr lang="fr-FR" sz="900" kern="0" dirty="0">
                <a:solidFill>
                  <a:prstClr val="white">
                    <a:lumMod val="50000"/>
                  </a:prstClr>
                </a:solidFill>
                <a:latin typeface="Calibri" panose="020F0502020204030204" pitchFamily="34" charset="0"/>
              </a:endParaRPr>
            </a:p>
          </p:txBody>
        </p:sp>
        <p:sp>
          <p:nvSpPr>
            <p:cNvPr id="8" name="Ellipse 7"/>
            <p:cNvSpPr/>
            <p:nvPr/>
          </p:nvSpPr>
          <p:spPr>
            <a:xfrm>
              <a:off x="4732562" y="1052007"/>
              <a:ext cx="4423454" cy="4423452"/>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kern="0">
                <a:solidFill>
                  <a:prstClr val="black"/>
                </a:solidFill>
                <a:latin typeface="Calibri" panose="020F0502020204030204" pitchFamily="34" charset="0"/>
              </a:endParaRPr>
            </a:p>
          </p:txBody>
        </p:sp>
        <p:cxnSp>
          <p:nvCxnSpPr>
            <p:cNvPr id="9" name="Connecteur droit 8"/>
            <p:cNvCxnSpPr/>
            <p:nvPr/>
          </p:nvCxnSpPr>
          <p:spPr>
            <a:xfrm>
              <a:off x="6938345" y="545011"/>
              <a:ext cx="0" cy="5505452"/>
            </a:xfrm>
            <a:prstGeom prst="line">
              <a:avLst/>
            </a:prstGeom>
            <a:noFill/>
            <a:ln w="9525" cap="flat" cmpd="sng" algn="ctr">
              <a:solidFill>
                <a:sysClr val="window" lastClr="FFFFFF">
                  <a:lumMod val="65000"/>
                </a:sysClr>
              </a:solidFill>
              <a:prstDash val="solid"/>
            </a:ln>
            <a:effectLst/>
          </p:spPr>
        </p:cxnSp>
        <p:cxnSp>
          <p:nvCxnSpPr>
            <p:cNvPr id="10" name="Connecteur droit 9"/>
            <p:cNvCxnSpPr/>
            <p:nvPr/>
          </p:nvCxnSpPr>
          <p:spPr>
            <a:xfrm>
              <a:off x="4052214" y="3253954"/>
              <a:ext cx="5772261" cy="0"/>
            </a:xfrm>
            <a:prstGeom prst="line">
              <a:avLst/>
            </a:prstGeom>
            <a:noFill/>
            <a:ln w="9525" cap="flat" cmpd="sng" algn="ctr">
              <a:solidFill>
                <a:sysClr val="window" lastClr="FFFFFF">
                  <a:lumMod val="65000"/>
                </a:sysClr>
              </a:solidFill>
              <a:prstDash val="solid"/>
            </a:ln>
            <a:effectLst/>
          </p:spPr>
        </p:cxnSp>
        <p:sp>
          <p:nvSpPr>
            <p:cNvPr id="11" name="Ellipse 10"/>
            <p:cNvSpPr/>
            <p:nvPr/>
          </p:nvSpPr>
          <p:spPr>
            <a:xfrm>
              <a:off x="5975667" y="2291277"/>
              <a:ext cx="1925354" cy="1925354"/>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b="1" kern="0" dirty="0">
                <a:solidFill>
                  <a:prstClr val="black"/>
                </a:solidFill>
                <a:latin typeface="Calibri" panose="020F0502020204030204" pitchFamily="34" charset="0"/>
              </a:endParaRPr>
            </a:p>
          </p:txBody>
        </p:sp>
        <p:sp>
          <p:nvSpPr>
            <p:cNvPr id="12" name="Ellipse 11"/>
            <p:cNvSpPr/>
            <p:nvPr/>
          </p:nvSpPr>
          <p:spPr>
            <a:xfrm>
              <a:off x="5570064" y="1895250"/>
              <a:ext cx="2736558" cy="273655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kern="0">
                <a:solidFill>
                  <a:prstClr val="black"/>
                </a:solidFill>
                <a:latin typeface="Calibri" panose="020F0502020204030204" pitchFamily="34" charset="0"/>
              </a:endParaRPr>
            </a:p>
          </p:txBody>
        </p:sp>
        <p:sp>
          <p:nvSpPr>
            <p:cNvPr id="13" name="Ellipse 12"/>
            <p:cNvSpPr/>
            <p:nvPr/>
          </p:nvSpPr>
          <p:spPr>
            <a:xfrm>
              <a:off x="5172922" y="1503022"/>
              <a:ext cx="3542733" cy="3542732"/>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100" kern="0">
                <a:solidFill>
                  <a:prstClr val="black"/>
                </a:solidFill>
                <a:latin typeface="Calibri" panose="020F0502020204030204" pitchFamily="34" charset="0"/>
              </a:endParaRPr>
            </a:p>
          </p:txBody>
        </p:sp>
        <p:sp>
          <p:nvSpPr>
            <p:cNvPr id="14" name="Ellipse 13"/>
            <p:cNvSpPr/>
            <p:nvPr/>
          </p:nvSpPr>
          <p:spPr>
            <a:xfrm>
              <a:off x="5153786" y="1480103"/>
              <a:ext cx="3602087" cy="3602087"/>
            </a:xfrm>
            <a:prstGeom prst="ellipse">
              <a:avLst/>
            </a:prstGeom>
            <a:noFill/>
            <a:ln w="76200" cap="flat" cmpd="sng" algn="ctr">
              <a:solidFill>
                <a:srgbClr val="F79646"/>
              </a:solidFill>
              <a:prstDash val="solid"/>
            </a:ln>
            <a:effectLst/>
          </p:spPr>
          <p:txBody>
            <a:bodyPr rtlCol="0" anchor="ctr"/>
            <a:lstStyle/>
            <a:p>
              <a:pPr algn="ctr">
                <a:defRPr/>
              </a:pPr>
              <a:endParaRPr lang="fr-FR" sz="900" kern="0" dirty="0">
                <a:solidFill>
                  <a:prstClr val="white">
                    <a:lumMod val="50000"/>
                  </a:prstClr>
                </a:solidFill>
                <a:latin typeface="Calibri" panose="020F0502020204030204" pitchFamily="34" charset="0"/>
              </a:endParaRPr>
            </a:p>
          </p:txBody>
        </p:sp>
        <p:cxnSp>
          <p:nvCxnSpPr>
            <p:cNvPr id="15" name="Connecteur droit 14"/>
            <p:cNvCxnSpPr/>
            <p:nvPr/>
          </p:nvCxnSpPr>
          <p:spPr>
            <a:xfrm flipV="1">
              <a:off x="5670799" y="1959966"/>
              <a:ext cx="60076" cy="63276"/>
            </a:xfrm>
            <a:prstGeom prst="line">
              <a:avLst/>
            </a:prstGeom>
            <a:noFill/>
            <a:ln w="38100" cap="flat" cmpd="sng" algn="ctr">
              <a:solidFill>
                <a:sysClr val="windowText" lastClr="000000"/>
              </a:solidFill>
              <a:prstDash val="solid"/>
            </a:ln>
            <a:effectLst/>
          </p:spPr>
        </p:cxnSp>
        <p:cxnSp>
          <p:nvCxnSpPr>
            <p:cNvPr id="16" name="Connecteur droit 15"/>
            <p:cNvCxnSpPr/>
            <p:nvPr/>
          </p:nvCxnSpPr>
          <p:spPr>
            <a:xfrm flipV="1">
              <a:off x="5963247" y="2255486"/>
              <a:ext cx="60076" cy="63276"/>
            </a:xfrm>
            <a:prstGeom prst="line">
              <a:avLst/>
            </a:prstGeom>
            <a:noFill/>
            <a:ln w="38100" cap="flat" cmpd="sng" algn="ctr">
              <a:solidFill>
                <a:sysClr val="windowText" lastClr="000000"/>
              </a:solidFill>
              <a:prstDash val="solid"/>
            </a:ln>
            <a:effectLst/>
          </p:spPr>
        </p:cxnSp>
        <p:cxnSp>
          <p:nvCxnSpPr>
            <p:cNvPr id="17" name="Connecteur droit 16"/>
            <p:cNvCxnSpPr/>
            <p:nvPr/>
          </p:nvCxnSpPr>
          <p:spPr>
            <a:xfrm flipV="1">
              <a:off x="5359181" y="1657981"/>
              <a:ext cx="60076" cy="63276"/>
            </a:xfrm>
            <a:prstGeom prst="line">
              <a:avLst/>
            </a:prstGeom>
            <a:noFill/>
            <a:ln w="38100" cap="flat" cmpd="sng" algn="ctr">
              <a:solidFill>
                <a:sysClr val="windowText" lastClr="000000"/>
              </a:solidFill>
              <a:prstDash val="solid"/>
            </a:ln>
            <a:effectLst/>
          </p:spPr>
        </p:cxnSp>
        <p:cxnSp>
          <p:nvCxnSpPr>
            <p:cNvPr id="18" name="Connecteur droit 17"/>
            <p:cNvCxnSpPr/>
            <p:nvPr/>
          </p:nvCxnSpPr>
          <p:spPr>
            <a:xfrm flipV="1">
              <a:off x="4760765" y="1142344"/>
              <a:ext cx="171406" cy="180536"/>
            </a:xfrm>
            <a:prstGeom prst="line">
              <a:avLst/>
            </a:prstGeom>
            <a:noFill/>
            <a:ln w="38100" cap="flat" cmpd="sng" algn="ctr">
              <a:solidFill>
                <a:sysClr val="windowText" lastClr="000000"/>
              </a:solidFill>
              <a:prstDash val="solid"/>
            </a:ln>
            <a:effectLst/>
          </p:spPr>
        </p:cxnSp>
        <p:sp>
          <p:nvSpPr>
            <p:cNvPr id="19" name="ZoneTexte 18"/>
            <p:cNvSpPr txBox="1"/>
            <p:nvPr/>
          </p:nvSpPr>
          <p:spPr>
            <a:xfrm>
              <a:off x="6006652" y="4106247"/>
              <a:ext cx="1924407" cy="841555"/>
            </a:xfrm>
            <a:prstGeom prst="rect">
              <a:avLst/>
            </a:prstGeom>
            <a:noFill/>
          </p:spPr>
          <p:txBody>
            <a:bodyPr wrap="square" rtlCol="0">
              <a:prstTxWarp prst="textArchDown">
                <a:avLst/>
              </a:prstTxWarp>
              <a:spAutoFit/>
            </a:bodyPr>
            <a:lstStyle/>
            <a:p>
              <a:pPr algn="ctr">
                <a:defRPr/>
              </a:pPr>
              <a:r>
                <a:rPr lang="fr-FR" sz="1050" b="1" kern="0" dirty="0">
                  <a:solidFill>
                    <a:srgbClr val="F79646"/>
                  </a:solidFill>
                  <a:latin typeface="Calibri" panose="020F0502020204030204" pitchFamily="34" charset="0"/>
                </a:rPr>
                <a:t>Zone de contrôle</a:t>
              </a:r>
            </a:p>
          </p:txBody>
        </p:sp>
        <p:sp>
          <p:nvSpPr>
            <p:cNvPr id="20" name="ZoneTexte 19"/>
            <p:cNvSpPr txBox="1"/>
            <p:nvPr/>
          </p:nvSpPr>
          <p:spPr>
            <a:xfrm>
              <a:off x="5982651" y="5232929"/>
              <a:ext cx="1924407" cy="545426"/>
            </a:xfrm>
            <a:prstGeom prst="rect">
              <a:avLst/>
            </a:prstGeom>
            <a:noFill/>
          </p:spPr>
          <p:txBody>
            <a:bodyPr wrap="square" rtlCol="0">
              <a:prstTxWarp prst="textArchDown">
                <a:avLst/>
              </a:prstTxWarp>
              <a:spAutoFit/>
            </a:bodyPr>
            <a:lstStyle/>
            <a:p>
              <a:pPr algn="ctr">
                <a:defRPr/>
              </a:pPr>
              <a:r>
                <a:rPr lang="fr-FR" sz="1050" b="1" kern="0" dirty="0">
                  <a:solidFill>
                    <a:srgbClr val="00A278"/>
                  </a:solidFill>
                  <a:latin typeface="Calibri" panose="020F0502020204030204" pitchFamily="34" charset="0"/>
                </a:rPr>
                <a:t>Zone de veille</a:t>
              </a:r>
            </a:p>
          </p:txBody>
        </p:sp>
        <p:sp>
          <p:nvSpPr>
            <p:cNvPr id="21" name="ZoneTexte 20"/>
            <p:cNvSpPr txBox="1"/>
            <p:nvPr/>
          </p:nvSpPr>
          <p:spPr>
            <a:xfrm>
              <a:off x="6296083" y="3161366"/>
              <a:ext cx="1327594" cy="912037"/>
            </a:xfrm>
            <a:prstGeom prst="rect">
              <a:avLst/>
            </a:prstGeom>
            <a:noFill/>
          </p:spPr>
          <p:txBody>
            <a:bodyPr wrap="square" rtlCol="0">
              <a:prstTxWarp prst="textArchDown">
                <a:avLst/>
              </a:prstTxWarp>
              <a:spAutoFit/>
            </a:bodyPr>
            <a:lstStyle/>
            <a:p>
              <a:pPr algn="ctr">
                <a:defRPr/>
              </a:pPr>
              <a:r>
                <a:rPr lang="fr-FR" sz="1050" b="1" kern="0" dirty="0">
                  <a:solidFill>
                    <a:srgbClr val="E22A37"/>
                  </a:solidFill>
                  <a:latin typeface="Calibri" panose="020F0502020204030204" pitchFamily="34" charset="0"/>
                </a:rPr>
                <a:t>Zone de danger</a:t>
              </a:r>
            </a:p>
          </p:txBody>
        </p:sp>
        <p:sp>
          <p:nvSpPr>
            <p:cNvPr id="22" name="ZoneTexte 21"/>
            <p:cNvSpPr txBox="1"/>
            <p:nvPr/>
          </p:nvSpPr>
          <p:spPr>
            <a:xfrm>
              <a:off x="7016163" y="3018683"/>
              <a:ext cx="842889" cy="478658"/>
            </a:xfrm>
            <a:prstGeom prst="rect">
              <a:avLst/>
            </a:prstGeom>
            <a:noFill/>
          </p:spPr>
          <p:txBody>
            <a:bodyPr wrap="square" rtlCol="0">
              <a:spAutoFit/>
            </a:bodyPr>
            <a:lstStyle/>
            <a:p>
              <a:pPr>
                <a:defRPr/>
              </a:pPr>
              <a:r>
                <a:rPr lang="fr-FR" sz="900" b="1" kern="0" dirty="0">
                  <a:solidFill>
                    <a:srgbClr val="00B0F0"/>
                  </a:solidFill>
                  <a:latin typeface="Calibri" panose="020F0502020204030204" pitchFamily="34" charset="0"/>
                </a:rPr>
                <a:t>Objet de l'étude</a:t>
              </a:r>
            </a:p>
          </p:txBody>
        </p:sp>
        <p:sp>
          <p:nvSpPr>
            <p:cNvPr id="23" name="ZoneTexte 22"/>
            <p:cNvSpPr txBox="1"/>
            <p:nvPr/>
          </p:nvSpPr>
          <p:spPr>
            <a:xfrm rot="18990338">
              <a:off x="5431885" y="1108485"/>
              <a:ext cx="2097527" cy="299161"/>
            </a:xfrm>
            <a:prstGeom prst="rect">
              <a:avLst/>
            </a:prstGeom>
            <a:noFill/>
          </p:spPr>
          <p:txBody>
            <a:bodyPr wrap="square" rtlCol="0">
              <a:spAutoFit/>
            </a:bodyPr>
            <a:lstStyle/>
            <a:p>
              <a:pPr>
                <a:defRPr/>
              </a:pPr>
              <a:r>
                <a:rPr lang="fr-FR" sz="900" kern="0" dirty="0">
                  <a:solidFill>
                    <a:prstClr val="black"/>
                  </a:solidFill>
                  <a:latin typeface="Calibri" panose="020F0502020204030204" pitchFamily="34" charset="0"/>
                </a:rPr>
                <a:t>Seuil de contrôle</a:t>
              </a:r>
            </a:p>
          </p:txBody>
        </p:sp>
        <p:sp>
          <p:nvSpPr>
            <p:cNvPr id="24" name="ZoneTexte 23"/>
            <p:cNvSpPr txBox="1"/>
            <p:nvPr/>
          </p:nvSpPr>
          <p:spPr>
            <a:xfrm rot="18990338">
              <a:off x="4917689" y="666797"/>
              <a:ext cx="1623038" cy="299161"/>
            </a:xfrm>
            <a:prstGeom prst="rect">
              <a:avLst/>
            </a:prstGeom>
            <a:noFill/>
          </p:spPr>
          <p:txBody>
            <a:bodyPr wrap="square" rtlCol="0">
              <a:spAutoFit/>
            </a:bodyPr>
            <a:lstStyle/>
            <a:p>
              <a:pPr>
                <a:defRPr/>
              </a:pPr>
              <a:r>
                <a:rPr lang="fr-FR" sz="900" kern="0" dirty="0">
                  <a:solidFill>
                    <a:prstClr val="black"/>
                  </a:solidFill>
                  <a:latin typeface="Calibri" panose="020F0502020204030204" pitchFamily="34" charset="0"/>
                </a:rPr>
                <a:t>Seuil de veille</a:t>
              </a:r>
            </a:p>
          </p:txBody>
        </p:sp>
        <p:cxnSp>
          <p:nvCxnSpPr>
            <p:cNvPr id="25" name="Connecteur droit 24"/>
            <p:cNvCxnSpPr/>
            <p:nvPr/>
          </p:nvCxnSpPr>
          <p:spPr>
            <a:xfrm flipV="1">
              <a:off x="5071947" y="1372325"/>
              <a:ext cx="60076" cy="63276"/>
            </a:xfrm>
            <a:prstGeom prst="line">
              <a:avLst/>
            </a:prstGeom>
            <a:noFill/>
            <a:ln w="38100" cap="flat" cmpd="sng" algn="ctr">
              <a:solidFill>
                <a:sysClr val="windowText" lastClr="000000"/>
              </a:solidFill>
              <a:prstDash val="solid"/>
            </a:ln>
            <a:effectLst/>
          </p:spPr>
        </p:cxnSp>
        <p:sp>
          <p:nvSpPr>
            <p:cNvPr id="26" name="Ellipse 25"/>
            <p:cNvSpPr/>
            <p:nvPr/>
          </p:nvSpPr>
          <p:spPr>
            <a:xfrm>
              <a:off x="6005647" y="2321666"/>
              <a:ext cx="1885595" cy="1866926"/>
            </a:xfrm>
            <a:prstGeom prst="ellipse">
              <a:avLst/>
            </a:prstGeom>
            <a:noFill/>
            <a:ln w="76200" cap="flat" cmpd="sng" algn="ctr">
              <a:solidFill>
                <a:srgbClr val="E22A37"/>
              </a:solidFill>
              <a:prstDash val="solid"/>
            </a:ln>
            <a:effectLst/>
          </p:spPr>
          <p:txBody>
            <a:bodyPr rtlCol="0" anchor="ctr"/>
            <a:lstStyle/>
            <a:p>
              <a:pPr algn="ctr">
                <a:defRPr/>
              </a:pPr>
              <a:endParaRPr lang="fr-FR" sz="900" kern="0" dirty="0">
                <a:solidFill>
                  <a:prstClr val="white">
                    <a:lumMod val="50000"/>
                  </a:prstClr>
                </a:solidFill>
                <a:latin typeface="Calibri" panose="020F0502020204030204" pitchFamily="34" charset="0"/>
              </a:endParaRPr>
            </a:p>
          </p:txBody>
        </p:sp>
        <p:sp>
          <p:nvSpPr>
            <p:cNvPr id="27" name="ZoneTexte 26"/>
            <p:cNvSpPr txBox="1"/>
            <p:nvPr/>
          </p:nvSpPr>
          <p:spPr>
            <a:xfrm rot="18990338">
              <a:off x="6095452" y="1854099"/>
              <a:ext cx="1659889" cy="299161"/>
            </a:xfrm>
            <a:prstGeom prst="rect">
              <a:avLst/>
            </a:prstGeom>
            <a:noFill/>
          </p:spPr>
          <p:txBody>
            <a:bodyPr wrap="square" rtlCol="0">
              <a:spAutoFit/>
            </a:bodyPr>
            <a:lstStyle/>
            <a:p>
              <a:pPr>
                <a:defRPr/>
              </a:pPr>
              <a:r>
                <a:rPr lang="fr-FR" sz="900" kern="0" dirty="0">
                  <a:solidFill>
                    <a:prstClr val="black"/>
                  </a:solidFill>
                  <a:latin typeface="Calibri" panose="020F0502020204030204" pitchFamily="34" charset="0"/>
                </a:rPr>
                <a:t>Seuil de danger</a:t>
              </a:r>
            </a:p>
          </p:txBody>
        </p:sp>
        <p:cxnSp>
          <p:nvCxnSpPr>
            <p:cNvPr id="28" name="Connecteur droit 27"/>
            <p:cNvCxnSpPr/>
            <p:nvPr/>
          </p:nvCxnSpPr>
          <p:spPr>
            <a:xfrm flipV="1">
              <a:off x="6278274" y="2550917"/>
              <a:ext cx="60076" cy="63276"/>
            </a:xfrm>
            <a:prstGeom prst="line">
              <a:avLst/>
            </a:prstGeom>
            <a:noFill/>
            <a:ln w="38100" cap="flat" cmpd="sng" algn="ctr">
              <a:solidFill>
                <a:sysClr val="windowText" lastClr="000000"/>
              </a:solidFill>
              <a:prstDash val="solid"/>
            </a:ln>
            <a:effectLst/>
          </p:spPr>
        </p:cxnSp>
        <p:cxnSp>
          <p:nvCxnSpPr>
            <p:cNvPr id="29" name="Connecteur droit avec flèche 28"/>
            <p:cNvCxnSpPr/>
            <p:nvPr/>
          </p:nvCxnSpPr>
          <p:spPr>
            <a:xfrm>
              <a:off x="4486118" y="889867"/>
              <a:ext cx="2455718" cy="2384521"/>
            </a:xfrm>
            <a:prstGeom prst="straightConnector1">
              <a:avLst/>
            </a:prstGeom>
            <a:noFill/>
            <a:ln w="57150" cap="flat" cmpd="sng" algn="ctr">
              <a:solidFill>
                <a:sysClr val="windowText" lastClr="000000"/>
              </a:solidFill>
              <a:prstDash val="solid"/>
              <a:tailEnd type="arrow"/>
            </a:ln>
            <a:effectLst/>
          </p:spPr>
        </p:cxnSp>
        <p:sp>
          <p:nvSpPr>
            <p:cNvPr id="30" name="ZoneTexte 29"/>
            <p:cNvSpPr txBox="1"/>
            <p:nvPr/>
          </p:nvSpPr>
          <p:spPr>
            <a:xfrm rot="2622937">
              <a:off x="4506748" y="2075445"/>
              <a:ext cx="1997836" cy="339049"/>
            </a:xfrm>
            <a:prstGeom prst="rect">
              <a:avLst/>
            </a:prstGeom>
            <a:solidFill>
              <a:sysClr val="window" lastClr="FFFFFF">
                <a:alpha val="70000"/>
              </a:sysClr>
            </a:solidFill>
          </p:spPr>
          <p:txBody>
            <a:bodyPr wrap="none" rtlCol="0">
              <a:spAutoFit/>
            </a:bodyPr>
            <a:lstStyle/>
            <a:p>
              <a:pPr algn="ctr">
                <a:defRPr/>
              </a:pPr>
              <a:r>
                <a:rPr lang="fr-FR" sz="1100" b="1" kern="0" spc="100" dirty="0">
                  <a:solidFill>
                    <a:prstClr val="black"/>
                  </a:solidFill>
                  <a:latin typeface="Calibri" panose="020F0502020204030204" pitchFamily="34" charset="0"/>
                </a:rPr>
                <a:t>Niveau de menace</a:t>
              </a:r>
            </a:p>
          </p:txBody>
        </p:sp>
      </p:grpSp>
      <p:sp>
        <p:nvSpPr>
          <p:cNvPr id="31" name="Rectangle à coins arrondis 30"/>
          <p:cNvSpPr/>
          <p:nvPr/>
        </p:nvSpPr>
        <p:spPr>
          <a:xfrm>
            <a:off x="1860858" y="4603892"/>
            <a:ext cx="1608645" cy="994716"/>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panose="020F0502020204030204" pitchFamily="34" charset="0"/>
              </a:rPr>
              <a:t>Maturité cyber</a:t>
            </a:r>
          </a:p>
          <a:p>
            <a:pPr algn="ctr">
              <a:defRPr/>
            </a:pPr>
            <a:r>
              <a:rPr lang="fr-FR" sz="1050" kern="0" dirty="0">
                <a:solidFill>
                  <a:prstClr val="black"/>
                </a:solidFill>
                <a:latin typeface="Calibri" panose="020F0502020204030204" pitchFamily="34" charset="0"/>
              </a:rPr>
              <a:t>Quelles sont les </a:t>
            </a:r>
            <a:br>
              <a:rPr lang="fr-FR" sz="1050" kern="0" dirty="0">
                <a:solidFill>
                  <a:prstClr val="black"/>
                </a:solidFill>
                <a:latin typeface="Calibri" panose="020F0502020204030204" pitchFamily="34" charset="0"/>
              </a:rPr>
            </a:br>
            <a:r>
              <a:rPr lang="fr-FR" sz="1050" kern="0" dirty="0">
                <a:solidFill>
                  <a:prstClr val="black"/>
                </a:solidFill>
                <a:latin typeface="Calibri" panose="020F0502020204030204" pitchFamily="34" charset="0"/>
              </a:rPr>
              <a:t>capacités</a:t>
            </a:r>
            <a:br>
              <a:rPr lang="fr-FR" sz="1050" kern="0" dirty="0">
                <a:solidFill>
                  <a:prstClr val="black"/>
                </a:solidFill>
                <a:latin typeface="Calibri" panose="020F0502020204030204" pitchFamily="34" charset="0"/>
              </a:rPr>
            </a:br>
            <a:r>
              <a:rPr lang="fr-FR" sz="1050" kern="0" dirty="0">
                <a:solidFill>
                  <a:prstClr val="black"/>
                </a:solidFill>
                <a:latin typeface="Calibri" panose="020F0502020204030204" pitchFamily="34" charset="0"/>
              </a:rPr>
              <a:t>de la partie prenante</a:t>
            </a:r>
            <a:br>
              <a:rPr lang="fr-FR" sz="1050" kern="0" dirty="0">
                <a:solidFill>
                  <a:prstClr val="black"/>
                </a:solidFill>
                <a:latin typeface="Calibri" panose="020F0502020204030204" pitchFamily="34" charset="0"/>
              </a:rPr>
            </a:br>
            <a:r>
              <a:rPr lang="fr-FR" sz="1050" kern="0" dirty="0">
                <a:solidFill>
                  <a:prstClr val="black"/>
                </a:solidFill>
                <a:latin typeface="Calibri" panose="020F0502020204030204" pitchFamily="34" charset="0"/>
              </a:rPr>
              <a:t>en matière de sécurité ?</a:t>
            </a:r>
          </a:p>
          <a:p>
            <a:pPr algn="ctr">
              <a:defRPr/>
            </a:pPr>
            <a:endParaRPr lang="fr-FR" sz="1400" b="1" kern="0" dirty="0">
              <a:solidFill>
                <a:prstClr val="black"/>
              </a:solidFill>
              <a:latin typeface="Calibri" panose="020F0502020204030204" pitchFamily="34" charset="0"/>
            </a:endParaRPr>
          </a:p>
        </p:txBody>
      </p:sp>
      <p:sp>
        <p:nvSpPr>
          <p:cNvPr id="32" name="Rectangle à coins arrondis 31"/>
          <p:cNvSpPr/>
          <p:nvPr/>
        </p:nvSpPr>
        <p:spPr>
          <a:xfrm>
            <a:off x="3495520" y="4603893"/>
            <a:ext cx="1624731" cy="994715"/>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panose="020F0502020204030204" pitchFamily="34" charset="0"/>
              </a:rPr>
              <a:t>Confiance</a:t>
            </a:r>
          </a:p>
          <a:p>
            <a:pPr algn="ctr">
              <a:defRPr/>
            </a:pPr>
            <a:r>
              <a:rPr lang="fr-FR" sz="1050" kern="0" dirty="0">
                <a:solidFill>
                  <a:prstClr val="black"/>
                </a:solidFill>
                <a:latin typeface="Calibri" panose="020F0502020204030204" pitchFamily="34" charset="0"/>
              </a:rPr>
              <a:t>Est-ce que les intentions ou les intérêts de la partie prenante peuvent m’être contraires ?</a:t>
            </a:r>
          </a:p>
        </p:txBody>
      </p:sp>
      <p:sp>
        <p:nvSpPr>
          <p:cNvPr id="33" name="Rectangle à coins arrondis 32"/>
          <p:cNvSpPr/>
          <p:nvPr/>
        </p:nvSpPr>
        <p:spPr>
          <a:xfrm>
            <a:off x="1853408" y="4243852"/>
            <a:ext cx="3261217" cy="307419"/>
          </a:xfrm>
          <a:prstGeom prst="roundRect">
            <a:avLst/>
          </a:prstGeom>
          <a:solidFill>
            <a:schemeClr val="tx1"/>
          </a:solidFill>
          <a:ln w="28575" cap="flat" cmpd="sng" algn="ctr">
            <a:noFill/>
            <a:prstDash val="solid"/>
          </a:ln>
          <a:effectLst/>
        </p:spPr>
        <p:txBody>
          <a:bodyPr lIns="91417" tIns="45709" rIns="91417" bIns="45709" rtlCol="0" anchor="ctr"/>
          <a:lstStyle/>
          <a:p>
            <a:pPr algn="ctr">
              <a:defRPr/>
            </a:pPr>
            <a:r>
              <a:rPr lang="fr-FR" sz="1400" b="1" kern="0" dirty="0">
                <a:solidFill>
                  <a:schemeClr val="bg1"/>
                </a:solidFill>
                <a:latin typeface="Calibri" panose="020F0502020204030204" pitchFamily="34" charset="0"/>
              </a:rPr>
              <a:t>FIABILITE CYBER</a:t>
            </a:r>
          </a:p>
        </p:txBody>
      </p:sp>
      <p:cxnSp>
        <p:nvCxnSpPr>
          <p:cNvPr id="34" name="Connecteur en angle 33"/>
          <p:cNvCxnSpPr>
            <a:stCxn id="31" idx="2"/>
            <a:endCxn id="39" idx="2"/>
          </p:cNvCxnSpPr>
          <p:nvPr/>
        </p:nvCxnSpPr>
        <p:spPr>
          <a:xfrm rot="16200000" flipH="1">
            <a:off x="2981258" y="5282530"/>
            <a:ext cx="121644" cy="753800"/>
          </a:xfrm>
          <a:prstGeom prst="bentConnector2">
            <a:avLst/>
          </a:prstGeom>
          <a:noFill/>
          <a:ln w="9525" cap="flat" cmpd="sng" algn="ctr">
            <a:solidFill>
              <a:srgbClr val="4F81BD">
                <a:shade val="95000"/>
                <a:satMod val="105000"/>
              </a:srgbClr>
            </a:solidFill>
            <a:prstDash val="solid"/>
            <a:tailEnd type="arrow"/>
          </a:ln>
          <a:effectLst/>
        </p:spPr>
      </p:cxnSp>
      <p:cxnSp>
        <p:nvCxnSpPr>
          <p:cNvPr id="35" name="Connecteur en angle 34"/>
          <p:cNvCxnSpPr>
            <a:stCxn id="32" idx="2"/>
            <a:endCxn id="39" idx="6"/>
          </p:cNvCxnSpPr>
          <p:nvPr/>
        </p:nvCxnSpPr>
        <p:spPr>
          <a:xfrm rot="5400000">
            <a:off x="3869647" y="5282013"/>
            <a:ext cx="121645" cy="754835"/>
          </a:xfrm>
          <a:prstGeom prst="bentConnector2">
            <a:avLst/>
          </a:prstGeom>
          <a:noFill/>
          <a:ln w="9525" cap="flat" cmpd="sng" algn="ctr">
            <a:solidFill>
              <a:srgbClr val="4F81BD">
                <a:shade val="95000"/>
                <a:satMod val="105000"/>
              </a:srgbClr>
            </a:solidFill>
            <a:prstDash val="solid"/>
            <a:tailEnd type="arrow"/>
          </a:ln>
          <a:effectLst/>
        </p:spPr>
      </p:cxnSp>
      <p:sp>
        <p:nvSpPr>
          <p:cNvPr id="36" name="Rectangle à coins arrondis 35"/>
          <p:cNvSpPr/>
          <p:nvPr/>
        </p:nvSpPr>
        <p:spPr>
          <a:xfrm>
            <a:off x="1847528" y="2305887"/>
            <a:ext cx="3272722" cy="307419"/>
          </a:xfrm>
          <a:prstGeom prst="roundRect">
            <a:avLst/>
          </a:prstGeom>
          <a:solidFill>
            <a:schemeClr val="tx1"/>
          </a:solidFill>
          <a:ln w="28575" cap="flat" cmpd="sng" algn="ctr">
            <a:noFill/>
            <a:prstDash val="solid"/>
          </a:ln>
          <a:effectLst/>
        </p:spPr>
        <p:txBody>
          <a:bodyPr lIns="91417" tIns="45709" rIns="91417" bIns="45709" rtlCol="0" anchor="ctr"/>
          <a:lstStyle/>
          <a:p>
            <a:pPr algn="ctr">
              <a:defRPr/>
            </a:pPr>
            <a:r>
              <a:rPr lang="fr-FR" sz="1400" b="1" kern="0" dirty="0">
                <a:solidFill>
                  <a:schemeClr val="bg1"/>
                </a:solidFill>
                <a:latin typeface="Calibri" panose="020F0502020204030204" pitchFamily="34" charset="0"/>
              </a:rPr>
              <a:t>EXPOSITION</a:t>
            </a:r>
          </a:p>
        </p:txBody>
      </p:sp>
      <p:sp>
        <p:nvSpPr>
          <p:cNvPr id="37" name="Rectangle à coins arrondis 36"/>
          <p:cNvSpPr/>
          <p:nvPr/>
        </p:nvSpPr>
        <p:spPr>
          <a:xfrm>
            <a:off x="1847528" y="2664529"/>
            <a:ext cx="1624582" cy="994119"/>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panose="020F0502020204030204" pitchFamily="34" charset="0"/>
              </a:rPr>
              <a:t>Dépendance</a:t>
            </a:r>
          </a:p>
          <a:p>
            <a:pPr algn="ctr">
              <a:defRPr/>
            </a:pPr>
            <a:r>
              <a:rPr lang="fr-FR" sz="1050" kern="0" dirty="0">
                <a:solidFill>
                  <a:prstClr val="black"/>
                </a:solidFill>
                <a:latin typeface="Calibri" panose="020F0502020204030204" pitchFamily="34" charset="0"/>
              </a:rPr>
              <a:t>La relation avec cette partie prenante est-elle vitale pour mon activité ?</a:t>
            </a:r>
          </a:p>
        </p:txBody>
      </p:sp>
      <p:sp>
        <p:nvSpPr>
          <p:cNvPr id="38" name="Rectangle à coins arrondis 37"/>
          <p:cNvSpPr/>
          <p:nvPr/>
        </p:nvSpPr>
        <p:spPr>
          <a:xfrm>
            <a:off x="3495668" y="2664529"/>
            <a:ext cx="1624582" cy="994119"/>
          </a:xfrm>
          <a:prstGeom prst="roundRect">
            <a:avLst>
              <a:gd name="adj" fmla="val 7837"/>
            </a:avLst>
          </a:prstGeom>
          <a:solidFill>
            <a:schemeClr val="bg1">
              <a:lumMod val="85000"/>
            </a:schemeClr>
          </a:solidFill>
          <a:ln w="28575" cap="flat" cmpd="sng" algn="ctr">
            <a:noFill/>
            <a:prstDash val="solid"/>
          </a:ln>
          <a:effectLst/>
        </p:spPr>
        <p:txBody>
          <a:bodyPr lIns="36000" rIns="36000" rtlCol="0" anchor="t" anchorCtr="0"/>
          <a:lstStyle/>
          <a:p>
            <a:pPr algn="ctr">
              <a:defRPr/>
            </a:pPr>
            <a:r>
              <a:rPr lang="fr-FR" sz="1400" b="1" kern="0" dirty="0">
                <a:solidFill>
                  <a:prstClr val="black"/>
                </a:solidFill>
                <a:latin typeface="Calibri" panose="020F0502020204030204" pitchFamily="34" charset="0"/>
              </a:rPr>
              <a:t>Pénétration</a:t>
            </a:r>
          </a:p>
          <a:p>
            <a:pPr algn="ctr">
              <a:defRPr/>
            </a:pPr>
            <a:r>
              <a:rPr lang="fr-FR" sz="1050" kern="0" dirty="0">
                <a:solidFill>
                  <a:prstClr val="black"/>
                </a:solidFill>
                <a:latin typeface="Calibri" panose="020F0502020204030204" pitchFamily="34" charset="0"/>
              </a:rPr>
              <a:t>Dans quelle mesure la partie prenante accède-t-elle à mes ressources internes ?</a:t>
            </a:r>
          </a:p>
        </p:txBody>
      </p:sp>
      <p:sp>
        <p:nvSpPr>
          <p:cNvPr id="39" name="Organigramme : Jonction de sommaire 38"/>
          <p:cNvSpPr/>
          <p:nvPr/>
        </p:nvSpPr>
        <p:spPr>
          <a:xfrm>
            <a:off x="3418980" y="5658374"/>
            <a:ext cx="134070" cy="123757"/>
          </a:xfrm>
          <a:prstGeom prst="flowChartSummingJunction">
            <a:avLst/>
          </a:prstGeom>
          <a:solidFill>
            <a:sysClr val="window" lastClr="FFFFFF"/>
          </a:solidFill>
          <a:ln w="6350" cap="flat" cmpd="sng" algn="ctr">
            <a:solidFill>
              <a:srgbClr val="4F81BD"/>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cxnSp>
        <p:nvCxnSpPr>
          <p:cNvPr id="40" name="Connecteur en angle 39"/>
          <p:cNvCxnSpPr>
            <a:stCxn id="37" idx="2"/>
            <a:endCxn id="42" idx="2"/>
          </p:cNvCxnSpPr>
          <p:nvPr/>
        </p:nvCxnSpPr>
        <p:spPr>
          <a:xfrm rot="16200000" flipH="1">
            <a:off x="2992572" y="3325894"/>
            <a:ext cx="97666" cy="763172"/>
          </a:xfrm>
          <a:prstGeom prst="bentConnector2">
            <a:avLst/>
          </a:prstGeom>
          <a:noFill/>
          <a:ln w="9525" cap="flat" cmpd="sng" algn="ctr">
            <a:solidFill>
              <a:srgbClr val="4F81BD">
                <a:shade val="95000"/>
                <a:satMod val="105000"/>
              </a:srgbClr>
            </a:solidFill>
            <a:prstDash val="solid"/>
            <a:tailEnd type="arrow"/>
          </a:ln>
          <a:effectLst/>
        </p:spPr>
      </p:cxnSp>
      <p:cxnSp>
        <p:nvCxnSpPr>
          <p:cNvPr id="41" name="Connecteur en angle 40"/>
          <p:cNvCxnSpPr>
            <a:stCxn id="38" idx="2"/>
            <a:endCxn id="42" idx="6"/>
          </p:cNvCxnSpPr>
          <p:nvPr/>
        </p:nvCxnSpPr>
        <p:spPr>
          <a:xfrm rot="5400000">
            <a:off x="3883677" y="3332031"/>
            <a:ext cx="97666" cy="750898"/>
          </a:xfrm>
          <a:prstGeom prst="bentConnector2">
            <a:avLst/>
          </a:prstGeom>
          <a:noFill/>
          <a:ln w="9525" cap="flat" cmpd="sng" algn="ctr">
            <a:solidFill>
              <a:srgbClr val="4F81BD">
                <a:shade val="95000"/>
                <a:satMod val="105000"/>
              </a:srgbClr>
            </a:solidFill>
            <a:prstDash val="solid"/>
            <a:tailEnd type="arrow"/>
          </a:ln>
          <a:effectLst/>
        </p:spPr>
      </p:cxnSp>
      <p:sp>
        <p:nvSpPr>
          <p:cNvPr id="42" name="Organigramme : Jonction de sommaire 41"/>
          <p:cNvSpPr/>
          <p:nvPr/>
        </p:nvSpPr>
        <p:spPr>
          <a:xfrm>
            <a:off x="3422991" y="3694435"/>
            <a:ext cx="134070" cy="123757"/>
          </a:xfrm>
          <a:prstGeom prst="flowChartSummingJunction">
            <a:avLst/>
          </a:prstGeom>
          <a:solidFill>
            <a:sysClr val="window" lastClr="FFFFFF"/>
          </a:solidFill>
          <a:ln w="6350" cap="flat" cmpd="sng" algn="ctr">
            <a:solidFill>
              <a:srgbClr val="4F81BD"/>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cxnSp>
        <p:nvCxnSpPr>
          <p:cNvPr id="43" name="Connecteur en angle 42"/>
          <p:cNvCxnSpPr>
            <a:stCxn id="42" idx="4"/>
            <a:endCxn id="45" idx="1"/>
          </p:cNvCxnSpPr>
          <p:nvPr/>
        </p:nvCxnSpPr>
        <p:spPr>
          <a:xfrm rot="16200000" flipH="1">
            <a:off x="4406264" y="2901954"/>
            <a:ext cx="115045" cy="1947519"/>
          </a:xfrm>
          <a:prstGeom prst="bentConnector2">
            <a:avLst/>
          </a:prstGeom>
          <a:noFill/>
          <a:ln w="9525" cap="flat" cmpd="sng" algn="ctr">
            <a:solidFill>
              <a:srgbClr val="4F81BD">
                <a:shade val="95000"/>
                <a:satMod val="105000"/>
              </a:srgbClr>
            </a:solidFill>
            <a:prstDash val="solid"/>
            <a:tailEnd type="arrow"/>
          </a:ln>
          <a:effectLst/>
        </p:spPr>
      </p:cxnSp>
      <p:cxnSp>
        <p:nvCxnSpPr>
          <p:cNvPr id="44" name="Connecteur en angle 43"/>
          <p:cNvCxnSpPr>
            <a:stCxn id="39" idx="4"/>
            <a:endCxn id="45" idx="1"/>
          </p:cNvCxnSpPr>
          <p:nvPr/>
        </p:nvCxnSpPr>
        <p:spPr>
          <a:xfrm rot="5400000" flipH="1" flipV="1">
            <a:off x="3537333" y="3881918"/>
            <a:ext cx="1848894" cy="1951530"/>
          </a:xfrm>
          <a:prstGeom prst="bentConnector4">
            <a:avLst>
              <a:gd name="adj1" fmla="val -12364"/>
              <a:gd name="adj2" fmla="val 92499"/>
            </a:avLst>
          </a:prstGeom>
          <a:noFill/>
          <a:ln w="9525" cap="flat" cmpd="sng" algn="ctr">
            <a:solidFill>
              <a:srgbClr val="4F81BD">
                <a:shade val="95000"/>
                <a:satMod val="105000"/>
              </a:srgbClr>
            </a:solidFill>
            <a:prstDash val="solid"/>
            <a:tailEnd type="arrow"/>
          </a:ln>
          <a:effectLst/>
        </p:spPr>
      </p:cxnSp>
      <p:sp>
        <p:nvSpPr>
          <p:cNvPr id="45" name="Rectangle à coins arrondis 44"/>
          <p:cNvSpPr/>
          <p:nvPr/>
        </p:nvSpPr>
        <p:spPr>
          <a:xfrm>
            <a:off x="5437545" y="3401341"/>
            <a:ext cx="2423102" cy="1063790"/>
          </a:xfrm>
          <a:prstGeom prst="roundRect">
            <a:avLst/>
          </a:prstGeom>
          <a:solidFill>
            <a:srgbClr val="4BACC6"/>
          </a:solidFill>
          <a:ln w="28575" cap="flat" cmpd="sng" algn="ctr">
            <a:noFill/>
            <a:prstDash val="solid"/>
          </a:ln>
          <a:effectLst/>
        </p:spPr>
        <p:txBody>
          <a:bodyPr lIns="91417" tIns="45709" rIns="91417" bIns="45709" rtlCol="0" anchor="ctr"/>
          <a:lstStyle/>
          <a:p>
            <a:pPr algn="ctr">
              <a:defRPr/>
            </a:pPr>
            <a:endParaRPr lang="fr-FR" sz="1600" b="1" kern="0" dirty="0">
              <a:solidFill>
                <a:schemeClr val="bg1"/>
              </a:solidFill>
              <a:latin typeface="Calibri" panose="020F0502020204030204" pitchFamily="34" charset="0"/>
            </a:endParaRPr>
          </a:p>
        </p:txBody>
      </p:sp>
      <p:sp>
        <p:nvSpPr>
          <p:cNvPr id="46" name="Rectangle 45"/>
          <p:cNvSpPr/>
          <p:nvPr/>
        </p:nvSpPr>
        <p:spPr>
          <a:xfrm>
            <a:off x="5459530" y="3418656"/>
            <a:ext cx="2378548" cy="450050"/>
          </a:xfrm>
          <a:prstGeom prst="rect">
            <a:avLst/>
          </a:prstGeom>
          <a:noFill/>
          <a:ln w="25400" cap="flat" cmpd="sng" algn="ctr">
            <a:noFill/>
            <a:prstDash val="solid"/>
          </a:ln>
          <a:effectLst/>
        </p:spPr>
        <p:txBody>
          <a:bodyPr rtlCol="0" anchor="t" anchorCtr="0"/>
          <a:lstStyle/>
          <a:p>
            <a:pPr algn="ctr">
              <a:defRPr/>
            </a:pPr>
            <a:r>
              <a:rPr lang="fr-FR" sz="1600" b="1" kern="0" dirty="0">
                <a:solidFill>
                  <a:schemeClr val="bg1"/>
                </a:solidFill>
                <a:latin typeface="Calibri" panose="020F0502020204030204" pitchFamily="34" charset="0"/>
              </a:rPr>
              <a:t>Niveau de menace =</a:t>
            </a:r>
          </a:p>
        </p:txBody>
      </p:sp>
      <p:sp>
        <p:nvSpPr>
          <p:cNvPr id="47" name="Rectangle 46"/>
          <p:cNvSpPr/>
          <p:nvPr/>
        </p:nvSpPr>
        <p:spPr>
          <a:xfrm>
            <a:off x="5507673" y="3796324"/>
            <a:ext cx="2286986" cy="257351"/>
          </a:xfrm>
          <a:prstGeom prst="rect">
            <a:avLst/>
          </a:prstGeom>
          <a:noFill/>
          <a:ln w="25400" cap="flat" cmpd="sng" algn="ctr">
            <a:noFill/>
            <a:prstDash val="solid"/>
          </a:ln>
          <a:effectLst/>
        </p:spPr>
        <p:txBody>
          <a:bodyPr rtlCol="0" anchor="t" anchorCtr="0"/>
          <a:lstStyle/>
          <a:p>
            <a:pPr algn="ctr">
              <a:defRPr/>
            </a:pPr>
            <a:r>
              <a:rPr lang="fr-FR" sz="1100" kern="0" dirty="0">
                <a:solidFill>
                  <a:schemeClr val="bg1"/>
                </a:solidFill>
                <a:latin typeface="Calibri" panose="020F0502020204030204" pitchFamily="34" charset="0"/>
              </a:rPr>
              <a:t>Pénétration x Dépendance</a:t>
            </a:r>
          </a:p>
        </p:txBody>
      </p:sp>
      <p:cxnSp>
        <p:nvCxnSpPr>
          <p:cNvPr id="48" name="Connecteur droit 47"/>
          <p:cNvCxnSpPr/>
          <p:nvPr/>
        </p:nvCxnSpPr>
        <p:spPr>
          <a:xfrm>
            <a:off x="5767771" y="4034520"/>
            <a:ext cx="1762430" cy="0"/>
          </a:xfrm>
          <a:prstGeom prst="line">
            <a:avLst/>
          </a:prstGeom>
          <a:noFill/>
          <a:ln w="9525" cap="flat" cmpd="sng" algn="ctr">
            <a:solidFill>
              <a:schemeClr val="bg1"/>
            </a:solidFill>
            <a:prstDash val="solid"/>
          </a:ln>
          <a:effectLst/>
        </p:spPr>
      </p:cxnSp>
      <p:sp>
        <p:nvSpPr>
          <p:cNvPr id="49" name="Rectangle 48"/>
          <p:cNvSpPr/>
          <p:nvPr/>
        </p:nvSpPr>
        <p:spPr>
          <a:xfrm>
            <a:off x="5462217" y="4032226"/>
            <a:ext cx="2343385" cy="311393"/>
          </a:xfrm>
          <a:prstGeom prst="rect">
            <a:avLst/>
          </a:prstGeom>
          <a:noFill/>
          <a:ln w="25400" cap="flat" cmpd="sng" algn="ctr">
            <a:noFill/>
            <a:prstDash val="solid"/>
          </a:ln>
          <a:effectLst/>
        </p:spPr>
        <p:txBody>
          <a:bodyPr rtlCol="0" anchor="t" anchorCtr="0"/>
          <a:lstStyle/>
          <a:p>
            <a:pPr algn="ctr">
              <a:defRPr/>
            </a:pPr>
            <a:r>
              <a:rPr lang="fr-FR" sz="1100" kern="0" dirty="0">
                <a:solidFill>
                  <a:schemeClr val="bg1"/>
                </a:solidFill>
                <a:latin typeface="Calibri" panose="020F0502020204030204" pitchFamily="34" charset="0"/>
              </a:rPr>
              <a:t>Maturité cyber x Confiance</a:t>
            </a:r>
          </a:p>
        </p:txBody>
      </p:sp>
      <p:sp>
        <p:nvSpPr>
          <p:cNvPr id="50" name="ZoneTexte 49"/>
          <p:cNvSpPr txBox="1"/>
          <p:nvPr/>
        </p:nvSpPr>
        <p:spPr>
          <a:xfrm>
            <a:off x="1888984" y="1772817"/>
            <a:ext cx="5381313" cy="307777"/>
          </a:xfrm>
          <a:prstGeom prst="rect">
            <a:avLst/>
          </a:prstGeom>
          <a:noFill/>
        </p:spPr>
        <p:txBody>
          <a:bodyPr wrap="square" rtlCol="0">
            <a:spAutoFit/>
          </a:bodyPr>
          <a:lstStyle/>
          <a:p>
            <a:r>
              <a:rPr lang="fr-FR" sz="1400" dirty="0">
                <a:solidFill>
                  <a:srgbClr val="000000"/>
                </a:solidFill>
                <a:latin typeface="Calibri" panose="020F0502020204030204" pitchFamily="34" charset="0"/>
              </a:rPr>
              <a:t>Pour chaque partie prenante, estimer 4 critères :</a:t>
            </a:r>
          </a:p>
        </p:txBody>
      </p:sp>
      <p:sp>
        <p:nvSpPr>
          <p:cNvPr id="52" name="Losange 51"/>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grpSp>
        <p:nvGrpSpPr>
          <p:cNvPr id="51" name="Groupe 50"/>
          <p:cNvGrpSpPr/>
          <p:nvPr/>
        </p:nvGrpSpPr>
        <p:grpSpPr>
          <a:xfrm>
            <a:off x="10650482" y="935"/>
            <a:ext cx="1541518" cy="504000"/>
            <a:chOff x="7494978" y="95114"/>
            <a:chExt cx="1541518" cy="504000"/>
          </a:xfrm>
        </p:grpSpPr>
        <p:sp>
          <p:nvSpPr>
            <p:cNvPr id="53" name="Rectangle 52"/>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n°5</a:t>
              </a:r>
            </a:p>
          </p:txBody>
        </p:sp>
        <p:pic>
          <p:nvPicPr>
            <p:cNvPr id="54"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Espace réservé du pied de page 54"/>
          <p:cNvSpPr>
            <a:spLocks noGrp="1"/>
          </p:cNvSpPr>
          <p:nvPr>
            <p:ph type="ftr" sz="quarter" idx="11"/>
          </p:nvPr>
        </p:nvSpPr>
        <p:spPr/>
        <p:txBody>
          <a:bodyPr/>
          <a:lstStyle/>
          <a:p>
            <a:r>
              <a:rPr lang="fr-FR"/>
              <a:t>Formation EBIOS Risk Manager – Version du 08/04/2020</a:t>
            </a:r>
            <a:endParaRPr lang="fr-FR" dirty="0"/>
          </a:p>
        </p:txBody>
      </p:sp>
      <p:sp>
        <p:nvSpPr>
          <p:cNvPr id="56" name="Espace réservé du numéro de diapositive 55"/>
          <p:cNvSpPr>
            <a:spLocks noGrp="1"/>
          </p:cNvSpPr>
          <p:nvPr>
            <p:ph type="sldNum" sz="quarter" idx="10"/>
          </p:nvPr>
        </p:nvSpPr>
        <p:spPr/>
        <p:txBody>
          <a:bodyPr/>
          <a:lstStyle/>
          <a:p>
            <a:fld id="{38A82121-814A-4DE6-903B-1CF589281CB8}" type="slidenum">
              <a:rPr lang="fr-FR" smtClean="0"/>
              <a:pPr/>
              <a:t>55</a:t>
            </a:fld>
            <a:endParaRPr lang="fr-FR"/>
          </a:p>
        </p:txBody>
      </p:sp>
    </p:spTree>
    <p:extLst>
      <p:ext uri="{BB962C8B-B14F-4D97-AF65-F5344CB8AC3E}">
        <p14:creationId xmlns:p14="http://schemas.microsoft.com/office/powerpoint/2010/main" val="1158454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Parties prenantes – Exemples de critères et d’échelles</a:t>
            </a:r>
          </a:p>
        </p:txBody>
      </p:sp>
      <p:sp>
        <p:nvSpPr>
          <p:cNvPr id="5" name="Losange 4"/>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graphicFrame>
        <p:nvGraphicFramePr>
          <p:cNvPr id="7" name="Tableau 6"/>
          <p:cNvGraphicFramePr>
            <a:graphicFrameLocks noGrp="1"/>
          </p:cNvGraphicFramePr>
          <p:nvPr>
            <p:extLst>
              <p:ext uri="{D42A27DB-BD31-4B8C-83A1-F6EECF244321}">
                <p14:modId xmlns:p14="http://schemas.microsoft.com/office/powerpoint/2010/main" val="2055825631"/>
              </p:ext>
            </p:extLst>
          </p:nvPr>
        </p:nvGraphicFramePr>
        <p:xfrm>
          <a:off x="1655574" y="1412777"/>
          <a:ext cx="8876346" cy="4889373"/>
        </p:xfrm>
        <a:graphic>
          <a:graphicData uri="http://schemas.openxmlformats.org/drawingml/2006/table">
            <a:tbl>
              <a:tblPr firstRow="1" bandRow="1"/>
              <a:tblGrid>
                <a:gridCol w="551994">
                  <a:extLst>
                    <a:ext uri="{9D8B030D-6E8A-4147-A177-3AD203B41FA5}">
                      <a16:colId xmlns:a16="http://schemas.microsoft.com/office/drawing/2014/main" val="20000"/>
                    </a:ext>
                  </a:extLst>
                </a:gridCol>
                <a:gridCol w="2081088">
                  <a:extLst>
                    <a:ext uri="{9D8B030D-6E8A-4147-A177-3AD203B41FA5}">
                      <a16:colId xmlns:a16="http://schemas.microsoft.com/office/drawing/2014/main" val="20001"/>
                    </a:ext>
                  </a:extLst>
                </a:gridCol>
                <a:gridCol w="2081088">
                  <a:extLst>
                    <a:ext uri="{9D8B030D-6E8A-4147-A177-3AD203B41FA5}">
                      <a16:colId xmlns:a16="http://schemas.microsoft.com/office/drawing/2014/main" val="20002"/>
                    </a:ext>
                  </a:extLst>
                </a:gridCol>
                <a:gridCol w="2081088">
                  <a:extLst>
                    <a:ext uri="{9D8B030D-6E8A-4147-A177-3AD203B41FA5}">
                      <a16:colId xmlns:a16="http://schemas.microsoft.com/office/drawing/2014/main" val="20003"/>
                    </a:ext>
                  </a:extLst>
                </a:gridCol>
                <a:gridCol w="2081088">
                  <a:extLst>
                    <a:ext uri="{9D8B030D-6E8A-4147-A177-3AD203B41FA5}">
                      <a16:colId xmlns:a16="http://schemas.microsoft.com/office/drawing/2014/main" val="20004"/>
                    </a:ext>
                  </a:extLst>
                </a:gridCol>
              </a:tblGrid>
              <a:tr h="266642">
                <a:tc>
                  <a:txBody>
                    <a:bodyPr/>
                    <a:lstStyle/>
                    <a:p>
                      <a:pPr algn="ctr"/>
                      <a:endParaRPr lang="fr-FR"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DÉPENDANCE</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PÉNÉTRATION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MATURITÉ CYBER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200" dirty="0"/>
                        <a:t>CONFIANCE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827455">
                <a:tc>
                  <a:txBody>
                    <a:bodyPr/>
                    <a:lstStyle/>
                    <a:p>
                      <a:pPr algn="ctr"/>
                      <a:r>
                        <a:rPr lang="fr-FR" sz="1200" b="1" dirty="0">
                          <a:solidFill>
                            <a:schemeClr val="tx2"/>
                          </a:solidFill>
                          <a:latin typeface="Calibri" panose="020F0502020204030204" pitchFamily="34" charset="0"/>
                        </a:rPr>
                        <a:t>1</a:t>
                      </a:r>
                    </a:p>
                  </a:txBody>
                  <a:tcPr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Pas</a:t>
                      </a:r>
                      <a:r>
                        <a:rPr lang="fr-FR" sz="1100" baseline="0" dirty="0">
                          <a:latin typeface="Calibri" panose="020F0502020204030204" pitchFamily="34" charset="0"/>
                        </a:rPr>
                        <a:t> de lien avec le SI de la partie prenante pour réaliser la mission</a:t>
                      </a:r>
                      <a:endParaRPr lang="fr-FR" sz="1100" dirty="0">
                        <a:latin typeface="Calibri" panose="020F0502020204030204" pitchFamily="34" charset="0"/>
                      </a:endParaRP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15000"/>
                        </a:lnSpc>
                        <a:spcBef>
                          <a:spcPts val="0"/>
                        </a:spcBef>
                        <a:spcAft>
                          <a:spcPts val="0"/>
                        </a:spcAft>
                        <a:buClrTx/>
                        <a:buSzTx/>
                        <a:buFontTx/>
                        <a:buNone/>
                        <a:tabLst/>
                        <a:defRPr/>
                      </a:pPr>
                      <a:r>
                        <a:rPr lang="fr-FR" sz="1100" kern="1200" dirty="0">
                          <a:solidFill>
                            <a:schemeClr val="dk1"/>
                          </a:solidFill>
                          <a:latin typeface="Calibri" panose="020F0502020204030204" pitchFamily="34" charset="0"/>
                          <a:ea typeface="+mn-ea"/>
                          <a:cs typeface="+mn-cs"/>
                        </a:rPr>
                        <a:t>Pas d’accès ou accès avec des privilèges de type utilisateur à des terminaux utilisateurs (poste de travail, ordiphone, </a:t>
                      </a:r>
                      <a:r>
                        <a:rPr lang="fr-FR" sz="1100" i="1" kern="1200" dirty="0">
                          <a:solidFill>
                            <a:schemeClr val="dk1"/>
                          </a:solidFill>
                          <a:latin typeface="Calibri" panose="020F0502020204030204" pitchFamily="34" charset="0"/>
                          <a:ea typeface="+mn-ea"/>
                          <a:cs typeface="+mn-cs"/>
                        </a:rPr>
                        <a:t>etc</a:t>
                      </a:r>
                      <a:r>
                        <a:rPr lang="fr-FR" sz="1100" kern="1200" dirty="0">
                          <a:solidFill>
                            <a:schemeClr val="dk1"/>
                          </a:solidFill>
                          <a:latin typeface="Calibri" panose="020F0502020204030204" pitchFamily="34" charset="0"/>
                          <a:ea typeface="+mn-ea"/>
                          <a:cs typeface="+mn-cs"/>
                        </a:rPr>
                        <a:t>.).</a:t>
                      </a:r>
                    </a:p>
                  </a:txBody>
                  <a:tcPr marL="36000" marR="360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Des règles d’hygiène sont appliquées</a:t>
                      </a:r>
                      <a:r>
                        <a:rPr lang="fr-FR" sz="1100" baseline="0" dirty="0">
                          <a:latin typeface="Calibri" panose="020F0502020204030204" pitchFamily="34" charset="0"/>
                        </a:rPr>
                        <a:t> ponctuellement et non formalisées. La capacité de réaction sur incident est incertaine.</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intentions de la partie prenante ne sont pas connues.</a:t>
                      </a:r>
                    </a:p>
                  </a:txBody>
                  <a:tcPr marL="36000" marR="3600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1202235">
                <a:tc>
                  <a:txBody>
                    <a:bodyPr/>
                    <a:lstStyle/>
                    <a:p>
                      <a:pPr algn="ctr"/>
                      <a:r>
                        <a:rPr lang="fr-FR" sz="1200" b="1" dirty="0">
                          <a:solidFill>
                            <a:schemeClr val="tx2"/>
                          </a:solidFill>
                          <a:latin typeface="Calibri" panose="020F0502020204030204" pitchFamily="34" charset="0"/>
                        </a:rPr>
                        <a:t>2</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Lien avec le SI de la partie prenante utile à la réalisation de la mission</a:t>
                      </a: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lnSpc>
                          <a:spcPct val="115000"/>
                        </a:lnSpc>
                        <a:spcAft>
                          <a:spcPts val="0"/>
                        </a:spcAft>
                      </a:pPr>
                      <a:r>
                        <a:rPr lang="fr-FR" sz="1100" kern="1200" dirty="0">
                          <a:solidFill>
                            <a:schemeClr val="dk1"/>
                          </a:solidFill>
                          <a:latin typeface="Calibri" panose="020F0502020204030204" pitchFamily="34" charset="0"/>
                          <a:ea typeface="+mn-ea"/>
                          <a:cs typeface="+mn-cs"/>
                        </a:rPr>
                        <a:t>Accès avec privilèges de type administrateur à des terminaux utilisateurs (parc informatique, flotte de terminaux mobiles, etc.)ou accès physique aux bureaux de l’organisme.</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règles d’hygiène et la réglementation sont prises en compte, sans intégration dans une politique globale. </a:t>
                      </a:r>
                    </a:p>
                    <a:p>
                      <a:r>
                        <a:rPr lang="fr-FR" sz="1100" dirty="0">
                          <a:latin typeface="Calibri" panose="020F0502020204030204" pitchFamily="34" charset="0"/>
                        </a:rPr>
                        <a:t>La sécurité numérique est assurée selon un mode réactif.</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intentions de la partie prenante sont considérées</a:t>
                      </a:r>
                      <a:r>
                        <a:rPr lang="fr-FR" sz="1100" baseline="0" dirty="0">
                          <a:latin typeface="Calibri" panose="020F0502020204030204" pitchFamily="34" charset="0"/>
                        </a:rPr>
                        <a:t> comme neutres.</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066569">
                <a:tc>
                  <a:txBody>
                    <a:bodyPr/>
                    <a:lstStyle/>
                    <a:p>
                      <a:pPr algn="ctr"/>
                      <a:r>
                        <a:rPr lang="fr-FR" sz="1200" b="1" dirty="0">
                          <a:solidFill>
                            <a:schemeClr val="tx2"/>
                          </a:solidFill>
                          <a:latin typeface="Calibri" panose="020F0502020204030204" pitchFamily="34" charset="0"/>
                        </a:rPr>
                        <a:t>3</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Lien</a:t>
                      </a:r>
                      <a:r>
                        <a:rPr lang="fr-FR" sz="1100" baseline="0" dirty="0">
                          <a:latin typeface="Calibri" panose="020F0502020204030204" pitchFamily="34" charset="0"/>
                        </a:rPr>
                        <a:t> avec le SI de la partie prenante indispensable mais non exclusif (possible substitution)</a:t>
                      </a:r>
                      <a:endParaRPr lang="fr-FR" sz="1100" dirty="0">
                        <a:latin typeface="Calibri" panose="020F0502020204030204" pitchFamily="34" charset="0"/>
                      </a:endParaRP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lnSpc>
                          <a:spcPct val="115000"/>
                        </a:lnSpc>
                        <a:spcAft>
                          <a:spcPts val="0"/>
                        </a:spcAft>
                      </a:pPr>
                      <a:r>
                        <a:rPr lang="fr-FR" sz="1100" kern="1200" dirty="0">
                          <a:solidFill>
                            <a:schemeClr val="dk1"/>
                          </a:solidFill>
                          <a:latin typeface="Calibri" panose="020F0502020204030204" pitchFamily="34" charset="0"/>
                          <a:ea typeface="+mn-ea"/>
                          <a:cs typeface="+mn-cs"/>
                        </a:rPr>
                        <a:t>Accès avec privilèges de type administrateur à des serveurs  « métier » (serveur de fichiers, bases de données, serveur web, serveur d’application, </a:t>
                      </a:r>
                      <a:r>
                        <a:rPr lang="fr-FR" sz="1100" i="1" kern="1200" dirty="0">
                          <a:solidFill>
                            <a:schemeClr val="dk1"/>
                          </a:solidFill>
                          <a:latin typeface="Calibri" panose="020F0502020204030204" pitchFamily="34" charset="0"/>
                          <a:ea typeface="+mn-ea"/>
                          <a:cs typeface="+mn-cs"/>
                        </a:rPr>
                        <a:t>etc</a:t>
                      </a:r>
                      <a:r>
                        <a:rPr lang="fr-FR" sz="1100" kern="1200" dirty="0">
                          <a:solidFill>
                            <a:schemeClr val="dk1"/>
                          </a:solidFill>
                          <a:latin typeface="Calibri" panose="020F0502020204030204" pitchFamily="34" charset="0"/>
                          <a:ea typeface="+mn-ea"/>
                          <a:cs typeface="+mn-cs"/>
                        </a:rPr>
                        <a:t>.).</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Une politique globale est appliquée en matière de sécurité numérique. Celle-ci est assurée selon un mode réactif, avec une recherche de centralisation et d’anticipation sur certains risques.</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 intentions de la partie prenante</a:t>
                      </a:r>
                      <a:r>
                        <a:rPr lang="fr-FR" sz="1100" baseline="0" dirty="0">
                          <a:latin typeface="Calibri" panose="020F0502020204030204" pitchFamily="34" charset="0"/>
                        </a:rPr>
                        <a:t> sont connues et probablement positives.</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1389626">
                <a:tc>
                  <a:txBody>
                    <a:bodyPr/>
                    <a:lstStyle/>
                    <a:p>
                      <a:pPr algn="ctr"/>
                      <a:r>
                        <a:rPr lang="fr-FR" sz="1200" b="1" dirty="0">
                          <a:solidFill>
                            <a:schemeClr val="tx2"/>
                          </a:solidFill>
                          <a:latin typeface="Calibri" panose="020F0502020204030204" pitchFamily="34" charset="0"/>
                        </a:rPr>
                        <a:t>4</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Lien</a:t>
                      </a:r>
                      <a:r>
                        <a:rPr lang="fr-FR" sz="1100" baseline="0" dirty="0">
                          <a:latin typeface="Calibri" panose="020F0502020204030204" pitchFamily="34" charset="0"/>
                        </a:rPr>
                        <a:t> avec le SI de la partie prenante </a:t>
                      </a:r>
                      <a:r>
                        <a:rPr lang="fr-FR" sz="1100" dirty="0">
                          <a:latin typeface="Calibri" panose="020F0502020204030204" pitchFamily="34" charset="0"/>
                        </a:rPr>
                        <a:t>indispensable et unique (pas de substitution</a:t>
                      </a:r>
                      <a:r>
                        <a:rPr lang="fr-FR" sz="1100" baseline="0" dirty="0">
                          <a:latin typeface="Calibri" panose="020F0502020204030204" pitchFamily="34" charset="0"/>
                        </a:rPr>
                        <a:t> </a:t>
                      </a:r>
                      <a:r>
                        <a:rPr lang="fr-FR" sz="1100" dirty="0">
                          <a:latin typeface="Calibri" panose="020F0502020204030204" pitchFamily="34" charset="0"/>
                        </a:rPr>
                        <a:t>possible)</a:t>
                      </a:r>
                    </a:p>
                  </a:txBody>
                  <a:tcPr marL="36000" marR="3600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lnSpc>
                          <a:spcPct val="115000"/>
                        </a:lnSpc>
                        <a:spcAft>
                          <a:spcPts val="0"/>
                        </a:spcAft>
                      </a:pPr>
                      <a:r>
                        <a:rPr lang="fr-FR" sz="1100" kern="1200" dirty="0">
                          <a:solidFill>
                            <a:schemeClr val="dk1"/>
                          </a:solidFill>
                          <a:latin typeface="Calibri" panose="020F0502020204030204" pitchFamily="34" charset="0"/>
                          <a:ea typeface="+mn-ea"/>
                          <a:cs typeface="+mn-cs"/>
                        </a:rPr>
                        <a:t>Accès avec privilèges de type administrateur à des équipements d’infrastructure (annuaires d’entreprise, DNS, DHCP, </a:t>
                      </a:r>
                      <a:r>
                        <a:rPr lang="fr-FR" sz="1100" i="1" kern="1200" dirty="0" err="1">
                          <a:solidFill>
                            <a:schemeClr val="dk1"/>
                          </a:solidFill>
                          <a:latin typeface="Calibri" panose="020F0502020204030204" pitchFamily="34" charset="0"/>
                          <a:ea typeface="+mn-ea"/>
                          <a:cs typeface="+mn-cs"/>
                        </a:rPr>
                        <a:t>switchs</a:t>
                      </a:r>
                      <a:r>
                        <a:rPr lang="fr-FR" sz="1100" kern="1200" dirty="0">
                          <a:solidFill>
                            <a:schemeClr val="dk1"/>
                          </a:solidFill>
                          <a:latin typeface="Calibri" panose="020F0502020204030204" pitchFamily="34" charset="0"/>
                          <a:ea typeface="+mn-ea"/>
                          <a:cs typeface="+mn-cs"/>
                        </a:rPr>
                        <a:t>, pare-feu, hyperviseurs, baies de stockage, </a:t>
                      </a:r>
                      <a:r>
                        <a:rPr lang="fr-FR" sz="1100" i="1" kern="1200" dirty="0">
                          <a:solidFill>
                            <a:schemeClr val="dk1"/>
                          </a:solidFill>
                          <a:latin typeface="Calibri" panose="020F0502020204030204" pitchFamily="34" charset="0"/>
                          <a:ea typeface="+mn-ea"/>
                          <a:cs typeface="+mn-cs"/>
                        </a:rPr>
                        <a:t>etc</a:t>
                      </a:r>
                      <a:r>
                        <a:rPr lang="fr-FR" sz="1100" kern="1200" dirty="0">
                          <a:solidFill>
                            <a:schemeClr val="dk1"/>
                          </a:solidFill>
                          <a:latin typeface="Calibri" panose="020F0502020204030204" pitchFamily="34" charset="0"/>
                          <a:ea typeface="+mn-ea"/>
                          <a:cs typeface="+mn-cs"/>
                        </a:rPr>
                        <a:t>.) ou accès physique aux salles serveurs de l’organisme.</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La partie prenante met en œuvre une politique de management du risque. La politique est intégrée et prend pleinement en compte une dimension proactive.</a:t>
                      </a: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100" dirty="0">
                          <a:latin typeface="Calibri" panose="020F0502020204030204" pitchFamily="34" charset="0"/>
                        </a:rPr>
                        <a:t>Les</a:t>
                      </a:r>
                      <a:r>
                        <a:rPr lang="fr-FR" sz="1100" baseline="0" dirty="0">
                          <a:latin typeface="Calibri" panose="020F0502020204030204" pitchFamily="34" charset="0"/>
                        </a:rPr>
                        <a:t> intentions de la partie prenante sont parfaitement connues et pleinement compatibles avec celles de l’organisation étudiée.</a:t>
                      </a:r>
                      <a:endParaRPr lang="fr-FR" sz="1100" dirty="0">
                        <a:latin typeface="Calibri" panose="020F0502020204030204" pitchFamily="34" charset="0"/>
                      </a:endParaRPr>
                    </a:p>
                  </a:txBody>
                  <a:tcPr marL="36000" marR="360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bl>
          </a:graphicData>
        </a:graphic>
      </p:graphicFrame>
      <p:sp>
        <p:nvSpPr>
          <p:cNvPr id="8" name="Espace réservé du pied de page 7"/>
          <p:cNvSpPr>
            <a:spLocks noGrp="1"/>
          </p:cNvSpPr>
          <p:nvPr>
            <p:ph type="ftr" sz="quarter" idx="11"/>
          </p:nvPr>
        </p:nvSpPr>
        <p:spPr/>
        <p:txBody>
          <a:bodyPr/>
          <a:lstStyle/>
          <a:p>
            <a:r>
              <a:rPr lang="fr-FR"/>
              <a:t>Formation EBIOS Risk Manager – Version du 08/04/2020</a:t>
            </a:r>
            <a:endParaRPr lang="fr-FR" dirty="0"/>
          </a:p>
        </p:txBody>
      </p:sp>
      <p:sp>
        <p:nvSpPr>
          <p:cNvPr id="9" name="Espace réservé du numéro de diapositive 8"/>
          <p:cNvSpPr>
            <a:spLocks noGrp="1"/>
          </p:cNvSpPr>
          <p:nvPr>
            <p:ph type="sldNum" sz="quarter" idx="10"/>
          </p:nvPr>
        </p:nvSpPr>
        <p:spPr/>
        <p:txBody>
          <a:bodyPr/>
          <a:lstStyle/>
          <a:p>
            <a:fld id="{38A82121-814A-4DE6-903B-1CF589281CB8}" type="slidenum">
              <a:rPr lang="fr-FR" smtClean="0"/>
              <a:pPr/>
              <a:t>56</a:t>
            </a:fld>
            <a:endParaRPr lang="fr-FR"/>
          </a:p>
        </p:txBody>
      </p:sp>
    </p:spTree>
    <p:extLst>
      <p:ext uri="{BB962C8B-B14F-4D97-AF65-F5344CB8AC3E}">
        <p14:creationId xmlns:p14="http://schemas.microsoft.com/office/powerpoint/2010/main" val="3384784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Parties prenantes – Exemples d’estimations</a:t>
            </a:r>
          </a:p>
        </p:txBody>
      </p:sp>
      <p:sp>
        <p:nvSpPr>
          <p:cNvPr id="5" name="Losange 4"/>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graphicFrame>
        <p:nvGraphicFramePr>
          <p:cNvPr id="10" name="Tableau 9"/>
          <p:cNvGraphicFramePr>
            <a:graphicFrameLocks noGrp="1"/>
          </p:cNvGraphicFramePr>
          <p:nvPr>
            <p:extLst>
              <p:ext uri="{D42A27DB-BD31-4B8C-83A1-F6EECF244321}">
                <p14:modId xmlns:p14="http://schemas.microsoft.com/office/powerpoint/2010/main" val="916586581"/>
              </p:ext>
            </p:extLst>
          </p:nvPr>
        </p:nvGraphicFramePr>
        <p:xfrm>
          <a:off x="1711048" y="1396630"/>
          <a:ext cx="8768648" cy="4480643"/>
        </p:xfrm>
        <a:graphic>
          <a:graphicData uri="http://schemas.openxmlformats.org/drawingml/2006/table">
            <a:tbl>
              <a:tblPr firstRow="1" bandRow="1"/>
              <a:tblGrid>
                <a:gridCol w="920754">
                  <a:extLst>
                    <a:ext uri="{9D8B030D-6E8A-4147-A177-3AD203B41FA5}">
                      <a16:colId xmlns:a16="http://schemas.microsoft.com/office/drawing/2014/main" val="20000"/>
                    </a:ext>
                  </a:extLst>
                </a:gridCol>
                <a:gridCol w="2071697">
                  <a:extLst>
                    <a:ext uri="{9D8B030D-6E8A-4147-A177-3AD203B41FA5}">
                      <a16:colId xmlns:a16="http://schemas.microsoft.com/office/drawing/2014/main" val="20001"/>
                    </a:ext>
                  </a:extLst>
                </a:gridCol>
                <a:gridCol w="1227674">
                  <a:extLst>
                    <a:ext uri="{9D8B030D-6E8A-4147-A177-3AD203B41FA5}">
                      <a16:colId xmlns:a16="http://schemas.microsoft.com/office/drawing/2014/main" val="20002"/>
                    </a:ext>
                  </a:extLst>
                </a:gridCol>
                <a:gridCol w="1227674">
                  <a:extLst>
                    <a:ext uri="{9D8B030D-6E8A-4147-A177-3AD203B41FA5}">
                      <a16:colId xmlns:a16="http://schemas.microsoft.com/office/drawing/2014/main" val="20003"/>
                    </a:ext>
                  </a:extLst>
                </a:gridCol>
                <a:gridCol w="1227674">
                  <a:extLst>
                    <a:ext uri="{9D8B030D-6E8A-4147-A177-3AD203B41FA5}">
                      <a16:colId xmlns:a16="http://schemas.microsoft.com/office/drawing/2014/main" val="20004"/>
                    </a:ext>
                  </a:extLst>
                </a:gridCol>
                <a:gridCol w="1227674">
                  <a:extLst>
                    <a:ext uri="{9D8B030D-6E8A-4147-A177-3AD203B41FA5}">
                      <a16:colId xmlns:a16="http://schemas.microsoft.com/office/drawing/2014/main" val="20005"/>
                    </a:ext>
                  </a:extLst>
                </a:gridCol>
                <a:gridCol w="865501">
                  <a:extLst>
                    <a:ext uri="{9D8B030D-6E8A-4147-A177-3AD203B41FA5}">
                      <a16:colId xmlns:a16="http://schemas.microsoft.com/office/drawing/2014/main" val="20006"/>
                    </a:ext>
                  </a:extLst>
                </a:gridCol>
              </a:tblGrid>
              <a:tr h="51954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CATÉGORIE</a:t>
                      </a:r>
                    </a:p>
                  </a:txBody>
                  <a:tcPr marT="36000" marB="36000" anchor="ctr">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NOM</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DÉPENDANCE</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PÉNÉTRATION</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MATURITÉ CYBER</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CONFIANCE</a:t>
                      </a:r>
                    </a:p>
                  </a:txBody>
                  <a:tcPr marT="36000" marB="36000" anchor="ct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fr-FR" sz="1100" dirty="0">
                          <a:latin typeface="Calibri" panose="020F0502020204030204" pitchFamily="34" charset="0"/>
                        </a:rPr>
                        <a:t>NIVEAU DE</a:t>
                      </a:r>
                      <a:r>
                        <a:rPr lang="fr-FR" sz="1100" baseline="0" dirty="0">
                          <a:latin typeface="Calibri" panose="020F0502020204030204" pitchFamily="34" charset="0"/>
                        </a:rPr>
                        <a:t> MENACE</a:t>
                      </a:r>
                      <a:endParaRPr lang="fr-FR" sz="1100" dirty="0">
                        <a:latin typeface="Calibri" panose="020F0502020204030204" pitchFamily="34" charset="0"/>
                      </a:endParaRPr>
                    </a:p>
                  </a:txBody>
                  <a:tcPr marT="36000" marB="36000" anchor="ctr">
                    <a:lnL w="12700" cmpd="sng">
                      <a:solidFill>
                        <a:sysClr val="window" lastClr="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9646">
                        <a:lumMod val="75000"/>
                      </a:srgbClr>
                    </a:solidFill>
                  </a:tcPr>
                </a:tc>
                <a:extLst>
                  <a:ext uri="{0D108BD9-81ED-4DB2-BD59-A6C34878D82A}">
                    <a16:rowId xmlns:a16="http://schemas.microsoft.com/office/drawing/2014/main" val="10000"/>
                  </a:ext>
                </a:extLst>
              </a:tr>
              <a:tr h="4401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Client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C1 - Établissements de santé</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0,3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Client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C2 - Pharmacies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0,2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40122">
                <a:tc>
                  <a:txBody>
                    <a:bodyPr/>
                    <a:lstStyle/>
                    <a:p>
                      <a:r>
                        <a:rPr lang="fr-FR" sz="1200" dirty="0">
                          <a:solidFill>
                            <a:schemeClr val="tx2"/>
                          </a:solidFill>
                          <a:latin typeface="Calibri" panose="020F0502020204030204" pitchFamily="34" charset="0"/>
                        </a:rPr>
                        <a:t>Client </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C3</a:t>
                      </a:r>
                      <a:r>
                        <a:rPr lang="fr-FR" sz="1200" baseline="0" dirty="0">
                          <a:solidFill>
                            <a:schemeClr val="tx2"/>
                          </a:solidFill>
                          <a:latin typeface="Calibri" panose="020F0502020204030204" pitchFamily="34" charset="0"/>
                        </a:rPr>
                        <a:t> - </a:t>
                      </a:r>
                      <a:r>
                        <a:rPr lang="fr-FR" sz="1200" dirty="0">
                          <a:solidFill>
                            <a:schemeClr val="tx2"/>
                          </a:solidFill>
                          <a:latin typeface="Calibri" panose="020F0502020204030204" pitchFamily="34" charset="0"/>
                        </a:rPr>
                        <a:t>Grossistes</a:t>
                      </a:r>
                      <a:r>
                        <a:rPr lang="fr-FR" sz="1200" baseline="0" dirty="0">
                          <a:solidFill>
                            <a:schemeClr val="tx2"/>
                          </a:solidFill>
                          <a:latin typeface="Calibri" panose="020F0502020204030204" pitchFamily="34" charset="0"/>
                        </a:rPr>
                        <a:t> répartiteurs</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0,3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401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Partenaire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P1 - Universités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Partenaire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fr-FR" sz="1200" dirty="0">
                          <a:solidFill>
                            <a:schemeClr val="tx2"/>
                          </a:solidFill>
                          <a:latin typeface="Calibri" panose="020F0502020204030204" pitchFamily="34" charset="0"/>
                        </a:rPr>
                        <a:t>P2 - Régulateurs</a:t>
                      </a:r>
                      <a:r>
                        <a:rPr lang="fr-FR" sz="1200" baseline="0" dirty="0">
                          <a:solidFill>
                            <a:schemeClr val="tx2"/>
                          </a:solidFill>
                          <a:latin typeface="Calibri" panose="020F0502020204030204" pitchFamily="34" charset="0"/>
                        </a:rPr>
                        <a:t> (ANSM, EMA…)</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0,25</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Partenaire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P3 - Laboratoires</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dirty="0">
                          <a:solidFill>
                            <a:schemeClr val="tx2"/>
                          </a:solidFill>
                          <a:latin typeface="Calibri" panose="020F0502020204030204" pitchFamily="34" charset="0"/>
                        </a:rPr>
                        <a:t>2,25</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F1 - Fournisseurs industriels</a:t>
                      </a:r>
                      <a:r>
                        <a:rPr lang="fr-FR" sz="1200" baseline="0" dirty="0">
                          <a:solidFill>
                            <a:schemeClr val="tx2"/>
                          </a:solidFill>
                          <a:latin typeface="Calibri" panose="020F0502020204030204" pitchFamily="34" charset="0"/>
                        </a:rPr>
                        <a:t> chimistes</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1,3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F2 - Fournisseurs de matériel</a:t>
                      </a:r>
                      <a:r>
                        <a:rPr lang="fr-FR" sz="1200" baseline="0" dirty="0">
                          <a:solidFill>
                            <a:schemeClr val="tx2"/>
                          </a:solidFill>
                          <a:latin typeface="Calibri" panose="020F0502020204030204" pitchFamily="34" charset="0"/>
                        </a:rPr>
                        <a:t> (chaine de production)</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440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2"/>
                          </a:solidFill>
                          <a:latin typeface="Calibri" panose="020F0502020204030204" pitchFamily="34" charset="0"/>
                        </a:rPr>
                        <a:t>Prestataire</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200" dirty="0">
                          <a:solidFill>
                            <a:schemeClr val="tx2"/>
                          </a:solidFill>
                          <a:latin typeface="Calibri" panose="020F0502020204030204" pitchFamily="34" charset="0"/>
                        </a:rPr>
                        <a:t>F3 - Prestataire</a:t>
                      </a:r>
                      <a:r>
                        <a:rPr lang="fr-FR" sz="1200" baseline="0" dirty="0">
                          <a:solidFill>
                            <a:schemeClr val="tx2"/>
                          </a:solidFill>
                          <a:latin typeface="Calibri" panose="020F0502020204030204" pitchFamily="34" charset="0"/>
                        </a:rPr>
                        <a:t> informatique</a:t>
                      </a:r>
                      <a:endParaRPr lang="fr-FR" sz="1200" dirty="0">
                        <a:solidFill>
                          <a:schemeClr val="tx2"/>
                        </a:solidFill>
                        <a:latin typeface="Calibri" panose="020F0502020204030204" pitchFamily="34" charset="0"/>
                      </a:endParaRP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4</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2</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fr-FR" sz="1200" dirty="0">
                          <a:solidFill>
                            <a:schemeClr val="tx2"/>
                          </a:solidFill>
                          <a:latin typeface="Calibri" panose="020F0502020204030204" pitchFamily="34" charset="0"/>
                        </a:rPr>
                        <a:t>3</a:t>
                      </a:r>
                    </a:p>
                  </a:txBody>
                  <a:tcPr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sp>
        <p:nvSpPr>
          <p:cNvPr id="11" name="Accolade fermante 10"/>
          <p:cNvSpPr/>
          <p:nvPr/>
        </p:nvSpPr>
        <p:spPr>
          <a:xfrm rot="5400000">
            <a:off x="5807834" y="4869294"/>
            <a:ext cx="252028" cy="2412000"/>
          </a:xfrm>
          <a:prstGeom prst="rightBrace">
            <a:avLst/>
          </a:prstGeom>
          <a:ln w="19050">
            <a:solidFill>
              <a:srgbClr val="E22A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Rectangle 11"/>
          <p:cNvSpPr/>
          <p:nvPr/>
        </p:nvSpPr>
        <p:spPr>
          <a:xfrm>
            <a:off x="4714868" y="6260740"/>
            <a:ext cx="2466924"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a:solidFill>
                  <a:srgbClr val="E22A37"/>
                </a:solidFill>
                <a:latin typeface="Calibri" panose="020F0502020204030204" pitchFamily="34" charset="0"/>
              </a:rPr>
              <a:t>Exposition</a:t>
            </a:r>
          </a:p>
        </p:txBody>
      </p:sp>
      <p:sp>
        <p:nvSpPr>
          <p:cNvPr id="13" name="Accolade fermante 12"/>
          <p:cNvSpPr/>
          <p:nvPr/>
        </p:nvSpPr>
        <p:spPr>
          <a:xfrm rot="5400000">
            <a:off x="8300650" y="4887294"/>
            <a:ext cx="252028" cy="2376000"/>
          </a:xfrm>
          <a:prstGeom prst="rightBrace">
            <a:avLst/>
          </a:prstGeom>
          <a:ln w="19050">
            <a:solidFill>
              <a:srgbClr val="E22A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Rectangle 13"/>
          <p:cNvSpPr/>
          <p:nvPr/>
        </p:nvSpPr>
        <p:spPr>
          <a:xfrm>
            <a:off x="7157468" y="6260740"/>
            <a:ext cx="2466924"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all" dirty="0">
                <a:solidFill>
                  <a:srgbClr val="E22A37"/>
                </a:solidFill>
                <a:latin typeface="Calibri" panose="020F0502020204030204" pitchFamily="34" charset="0"/>
              </a:rPr>
              <a:t>Fiabilité cyber</a:t>
            </a:r>
          </a:p>
        </p:txBody>
      </p:sp>
      <p:sp>
        <p:nvSpPr>
          <p:cNvPr id="15" name="Espace réservé du pied de page 14"/>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57</a:t>
            </a:fld>
            <a:endParaRPr lang="fr-FR"/>
          </a:p>
        </p:txBody>
      </p:sp>
    </p:spTree>
    <p:extLst>
      <p:ext uri="{BB962C8B-B14F-4D97-AF65-F5344CB8AC3E}">
        <p14:creationId xmlns:p14="http://schemas.microsoft.com/office/powerpoint/2010/main" val="3001589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1981200" y="476672"/>
            <a:ext cx="8229600" cy="792088"/>
          </a:xfrm>
        </p:spPr>
        <p:txBody>
          <a:bodyPr>
            <a:noAutofit/>
          </a:bodyPr>
          <a:lstStyle/>
          <a:p>
            <a:r>
              <a:rPr lang="fr-FR" dirty="0"/>
              <a:t>Parties prenantes – Exemple de représentation visuelle</a:t>
            </a:r>
          </a:p>
        </p:txBody>
      </p:sp>
      <p:sp>
        <p:nvSpPr>
          <p:cNvPr id="86" name="Losange 85"/>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grpSp>
        <p:nvGrpSpPr>
          <p:cNvPr id="2" name="Groupe 1">
            <a:extLst>
              <a:ext uri="{FF2B5EF4-FFF2-40B4-BE49-F238E27FC236}">
                <a16:creationId xmlns:a16="http://schemas.microsoft.com/office/drawing/2014/main" id="{4BA28818-75EE-49F2-A97C-8DF39ECD8B5C}"/>
              </a:ext>
            </a:extLst>
          </p:cNvPr>
          <p:cNvGrpSpPr/>
          <p:nvPr/>
        </p:nvGrpSpPr>
        <p:grpSpPr>
          <a:xfrm>
            <a:off x="262875" y="1268760"/>
            <a:ext cx="8569429" cy="5121201"/>
            <a:chOff x="1847528" y="1052736"/>
            <a:chExt cx="8569429" cy="5121201"/>
          </a:xfrm>
        </p:grpSpPr>
        <p:sp>
          <p:nvSpPr>
            <p:cNvPr id="41" name="Flèche droite 40"/>
            <p:cNvSpPr/>
            <p:nvPr/>
          </p:nvSpPr>
          <p:spPr>
            <a:xfrm>
              <a:off x="1847528" y="5733255"/>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p:cNvSpPr/>
            <p:nvPr/>
          </p:nvSpPr>
          <p:spPr>
            <a:xfrm>
              <a:off x="3886240" y="1270004"/>
              <a:ext cx="4226187" cy="4064874"/>
            </a:xfrm>
            <a:prstGeom prst="ellipse">
              <a:avLst/>
            </a:prstGeom>
            <a:noFill/>
            <a:ln w="57150" cap="flat" cmpd="sng" algn="ctr">
              <a:solidFill>
                <a:srgbClr val="00A278"/>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sp>
          <p:nvSpPr>
            <p:cNvPr id="94" name="Ellipse 93"/>
            <p:cNvSpPr/>
            <p:nvPr/>
          </p:nvSpPr>
          <p:spPr>
            <a:xfrm>
              <a:off x="4139989" y="1507832"/>
              <a:ext cx="3714955" cy="3573155"/>
            </a:xfrm>
            <a:prstGeom prst="ellipse">
              <a:avLst/>
            </a:prstGeom>
            <a:noFill/>
            <a:ln w="57150" cap="flat" cmpd="sng" algn="ctr">
              <a:solidFill>
                <a:srgbClr val="FF832F"/>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sp>
          <p:nvSpPr>
            <p:cNvPr id="95" name="Ellipse 94"/>
            <p:cNvSpPr/>
            <p:nvPr/>
          </p:nvSpPr>
          <p:spPr>
            <a:xfrm>
              <a:off x="4705753" y="2057118"/>
              <a:ext cx="2590244" cy="2491374"/>
            </a:xfrm>
            <a:prstGeom prst="ellipse">
              <a:avLst/>
            </a:prstGeom>
            <a:noFill/>
            <a:ln w="57150" cap="flat" cmpd="sng" algn="ctr">
              <a:solidFill>
                <a:srgbClr val="E22A37"/>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cxnSp>
          <p:nvCxnSpPr>
            <p:cNvPr id="96" name="Connecteur droit 95"/>
            <p:cNvCxnSpPr/>
            <p:nvPr/>
          </p:nvCxnSpPr>
          <p:spPr>
            <a:xfrm>
              <a:off x="5994244" y="1052736"/>
              <a:ext cx="0" cy="4524313"/>
            </a:xfrm>
            <a:prstGeom prst="line">
              <a:avLst/>
            </a:prstGeom>
            <a:noFill/>
            <a:ln w="9525" cap="flat" cmpd="sng" algn="ctr">
              <a:solidFill>
                <a:sysClr val="window" lastClr="FFFFFF">
                  <a:lumMod val="65000"/>
                </a:sysClr>
              </a:solidFill>
              <a:prstDash val="solid"/>
            </a:ln>
            <a:effectLst/>
          </p:spPr>
        </p:cxnSp>
        <p:sp>
          <p:nvSpPr>
            <p:cNvPr id="97" name="Ellipse 96"/>
            <p:cNvSpPr/>
            <p:nvPr/>
          </p:nvSpPr>
          <p:spPr>
            <a:xfrm>
              <a:off x="4168920" y="1541879"/>
              <a:ext cx="3650647" cy="3511301"/>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cxnSp>
          <p:nvCxnSpPr>
            <p:cNvPr id="98" name="Connecteur droit 97"/>
            <p:cNvCxnSpPr/>
            <p:nvPr/>
          </p:nvCxnSpPr>
          <p:spPr>
            <a:xfrm>
              <a:off x="3596745" y="3289765"/>
              <a:ext cx="4763808" cy="0"/>
            </a:xfrm>
            <a:prstGeom prst="line">
              <a:avLst/>
            </a:prstGeom>
            <a:noFill/>
            <a:ln w="9525" cap="flat" cmpd="sng" algn="ctr">
              <a:solidFill>
                <a:sysClr val="window" lastClr="FFFFFF">
                  <a:lumMod val="65000"/>
                </a:sysClr>
              </a:solidFill>
              <a:prstDash val="solid"/>
            </a:ln>
            <a:effectLst/>
          </p:spPr>
        </p:cxnSp>
        <p:sp>
          <p:nvSpPr>
            <p:cNvPr id="99" name="Ellipse 98"/>
            <p:cNvSpPr/>
            <p:nvPr/>
          </p:nvSpPr>
          <p:spPr>
            <a:xfrm>
              <a:off x="5194846" y="2525602"/>
              <a:ext cx="1588982" cy="1528331"/>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200" b="1" kern="0" dirty="0">
                <a:solidFill>
                  <a:prstClr val="black"/>
                </a:solidFill>
                <a:latin typeface="Calibri" panose="020F0502020204030204" pitchFamily="34" charset="0"/>
              </a:endParaRPr>
            </a:p>
          </p:txBody>
        </p:sp>
        <p:sp>
          <p:nvSpPr>
            <p:cNvPr id="100" name="Ellipse 99"/>
            <p:cNvSpPr/>
            <p:nvPr/>
          </p:nvSpPr>
          <p:spPr>
            <a:xfrm>
              <a:off x="5510433" y="2836742"/>
              <a:ext cx="957809" cy="921249"/>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sp>
          <p:nvSpPr>
            <p:cNvPr id="101" name="Ellipse 100"/>
            <p:cNvSpPr/>
            <p:nvPr/>
          </p:nvSpPr>
          <p:spPr>
            <a:xfrm>
              <a:off x="4532346" y="1899890"/>
              <a:ext cx="2923794" cy="2812192"/>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sp>
          <p:nvSpPr>
            <p:cNvPr id="102" name="Rectangle 101"/>
            <p:cNvSpPr/>
            <p:nvPr/>
          </p:nvSpPr>
          <p:spPr>
            <a:xfrm>
              <a:off x="3960883" y="1352824"/>
              <a:ext cx="828341" cy="358012"/>
            </a:xfrm>
            <a:prstGeom prst="rect">
              <a:avLst/>
            </a:prstGeom>
            <a:noFill/>
            <a:ln w="25400" cap="flat" cmpd="sng" algn="ctr">
              <a:noFill/>
              <a:prstDash val="solid"/>
            </a:ln>
            <a:effectLst/>
          </p:spPr>
          <p:txBody>
            <a:bodyPr rtlCol="0" anchor="t" anchorCtr="0"/>
            <a:lstStyle/>
            <a:p>
              <a:pPr>
                <a:defRPr/>
              </a:pPr>
              <a:r>
                <a:rPr lang="fr-FR" sz="1200" b="1" kern="0" dirty="0">
                  <a:solidFill>
                    <a:schemeClr val="tx1">
                      <a:lumMod val="75000"/>
                      <a:lumOff val="25000"/>
                    </a:schemeClr>
                  </a:solidFill>
                  <a:latin typeface="Calibri" panose="020F0502020204030204" pitchFamily="34" charset="0"/>
                </a:rPr>
                <a:t>Clients</a:t>
              </a:r>
            </a:p>
          </p:txBody>
        </p:sp>
        <p:sp>
          <p:nvSpPr>
            <p:cNvPr id="103" name="Rectangle 102"/>
            <p:cNvSpPr/>
            <p:nvPr/>
          </p:nvSpPr>
          <p:spPr>
            <a:xfrm>
              <a:off x="3876926" y="4939765"/>
              <a:ext cx="1102701" cy="358012"/>
            </a:xfrm>
            <a:prstGeom prst="rect">
              <a:avLst/>
            </a:prstGeom>
            <a:noFill/>
            <a:ln w="25400" cap="flat" cmpd="sng" algn="ctr">
              <a:noFill/>
              <a:prstDash val="solid"/>
            </a:ln>
            <a:effectLst/>
          </p:spPr>
          <p:txBody>
            <a:bodyPr rtlCol="0" anchor="t" anchorCtr="0"/>
            <a:lstStyle/>
            <a:p>
              <a:pPr>
                <a:defRPr/>
              </a:pPr>
              <a:r>
                <a:rPr lang="fr-FR" sz="1200" b="1" kern="0" dirty="0">
                  <a:latin typeface="Calibri" panose="020F0502020204030204" pitchFamily="34" charset="0"/>
                </a:rPr>
                <a:t>Prestataires</a:t>
              </a:r>
            </a:p>
          </p:txBody>
        </p:sp>
        <p:sp>
          <p:nvSpPr>
            <p:cNvPr id="104" name="Rectangle 103"/>
            <p:cNvSpPr/>
            <p:nvPr/>
          </p:nvSpPr>
          <p:spPr>
            <a:xfrm>
              <a:off x="7105052" y="1363591"/>
              <a:ext cx="1031237" cy="358012"/>
            </a:xfrm>
            <a:prstGeom prst="rect">
              <a:avLst/>
            </a:prstGeom>
            <a:noFill/>
            <a:ln w="25400" cap="flat" cmpd="sng" algn="ctr">
              <a:noFill/>
              <a:prstDash val="solid"/>
            </a:ln>
            <a:effectLst/>
          </p:spPr>
          <p:txBody>
            <a:bodyPr rtlCol="0" anchor="t" anchorCtr="0"/>
            <a:lstStyle/>
            <a:p>
              <a:pPr algn="r">
                <a:defRPr/>
              </a:pPr>
              <a:r>
                <a:rPr lang="fr-FR" sz="1200" b="1" kern="0" dirty="0">
                  <a:solidFill>
                    <a:schemeClr val="accent6"/>
                  </a:solidFill>
                  <a:latin typeface="Calibri" panose="020F0502020204030204" pitchFamily="34" charset="0"/>
                </a:rPr>
                <a:t>Partenaires</a:t>
              </a:r>
            </a:p>
          </p:txBody>
        </p:sp>
        <p:sp>
          <p:nvSpPr>
            <p:cNvPr id="105" name="Ellipse 104"/>
            <p:cNvSpPr/>
            <p:nvPr/>
          </p:nvSpPr>
          <p:spPr>
            <a:xfrm>
              <a:off x="3812718" y="1201612"/>
              <a:ext cx="4362515" cy="419599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sp>
          <p:nvSpPr>
            <p:cNvPr id="106" name="ZoneTexte 105"/>
            <p:cNvSpPr txBox="1"/>
            <p:nvPr/>
          </p:nvSpPr>
          <p:spPr>
            <a:xfrm>
              <a:off x="6322016" y="3404221"/>
              <a:ext cx="256092" cy="280259"/>
            </a:xfrm>
            <a:prstGeom prst="rect">
              <a:avLst/>
            </a:prstGeom>
            <a:noFill/>
          </p:spPr>
          <p:txBody>
            <a:bodyPr wrap="square" rtlCol="0">
              <a:spAutoFit/>
            </a:bodyPr>
            <a:lstStyle/>
            <a:p>
              <a:pPr>
                <a:defRPr/>
              </a:pPr>
              <a:r>
                <a:rPr lang="fr-FR" sz="1200" kern="0" dirty="0">
                  <a:solidFill>
                    <a:prstClr val="black"/>
                  </a:solidFill>
                  <a:latin typeface="Calibri" panose="020F0502020204030204" pitchFamily="34" charset="0"/>
                </a:rPr>
                <a:t>5</a:t>
              </a:r>
            </a:p>
          </p:txBody>
        </p:sp>
        <p:sp>
          <p:nvSpPr>
            <p:cNvPr id="107" name="ZoneTexte 106"/>
            <p:cNvSpPr txBox="1"/>
            <p:nvPr/>
          </p:nvSpPr>
          <p:spPr>
            <a:xfrm>
              <a:off x="6578108" y="3577918"/>
              <a:ext cx="256092" cy="280259"/>
            </a:xfrm>
            <a:prstGeom prst="rect">
              <a:avLst/>
            </a:prstGeom>
            <a:noFill/>
          </p:spPr>
          <p:txBody>
            <a:bodyPr wrap="square" rtlCol="0">
              <a:spAutoFit/>
            </a:bodyPr>
            <a:lstStyle/>
            <a:p>
              <a:pPr>
                <a:defRPr/>
              </a:pPr>
              <a:r>
                <a:rPr lang="fr-FR" sz="1200" kern="0" dirty="0">
                  <a:solidFill>
                    <a:prstClr val="black"/>
                  </a:solidFill>
                  <a:latin typeface="Calibri" panose="020F0502020204030204" pitchFamily="34" charset="0"/>
                </a:rPr>
                <a:t>4</a:t>
              </a:r>
            </a:p>
          </p:txBody>
        </p:sp>
        <p:sp>
          <p:nvSpPr>
            <p:cNvPr id="108" name="ZoneTexte 107"/>
            <p:cNvSpPr txBox="1"/>
            <p:nvPr/>
          </p:nvSpPr>
          <p:spPr>
            <a:xfrm>
              <a:off x="6861302" y="3759231"/>
              <a:ext cx="256092" cy="280259"/>
            </a:xfrm>
            <a:prstGeom prst="rect">
              <a:avLst/>
            </a:prstGeom>
            <a:noFill/>
          </p:spPr>
          <p:txBody>
            <a:bodyPr wrap="square" rtlCol="0">
              <a:spAutoFit/>
            </a:bodyPr>
            <a:lstStyle/>
            <a:p>
              <a:pPr>
                <a:defRPr/>
              </a:pPr>
              <a:r>
                <a:rPr lang="fr-FR" sz="1200" kern="0" dirty="0">
                  <a:solidFill>
                    <a:prstClr val="black"/>
                  </a:solidFill>
                  <a:latin typeface="Calibri" panose="020F0502020204030204" pitchFamily="34" charset="0"/>
                </a:rPr>
                <a:t>3</a:t>
              </a:r>
            </a:p>
          </p:txBody>
        </p:sp>
        <p:sp>
          <p:nvSpPr>
            <p:cNvPr id="109" name="ZoneTexte 108"/>
            <p:cNvSpPr txBox="1"/>
            <p:nvPr/>
          </p:nvSpPr>
          <p:spPr>
            <a:xfrm>
              <a:off x="7141513" y="3952477"/>
              <a:ext cx="256092" cy="280259"/>
            </a:xfrm>
            <a:prstGeom prst="rect">
              <a:avLst/>
            </a:prstGeom>
            <a:noFill/>
          </p:spPr>
          <p:txBody>
            <a:bodyPr wrap="square" rtlCol="0">
              <a:spAutoFit/>
            </a:bodyPr>
            <a:lstStyle/>
            <a:p>
              <a:pPr>
                <a:defRPr/>
              </a:pPr>
              <a:r>
                <a:rPr lang="fr-FR" sz="1200" kern="0" dirty="0">
                  <a:solidFill>
                    <a:prstClr val="black"/>
                  </a:solidFill>
                  <a:latin typeface="Calibri" panose="020F0502020204030204" pitchFamily="34" charset="0"/>
                </a:rPr>
                <a:t>2</a:t>
              </a:r>
            </a:p>
          </p:txBody>
        </p:sp>
        <p:sp>
          <p:nvSpPr>
            <p:cNvPr id="110" name="ZoneTexte 109"/>
            <p:cNvSpPr txBox="1"/>
            <p:nvPr/>
          </p:nvSpPr>
          <p:spPr>
            <a:xfrm>
              <a:off x="7448824" y="4143174"/>
              <a:ext cx="256092" cy="280259"/>
            </a:xfrm>
            <a:prstGeom prst="rect">
              <a:avLst/>
            </a:prstGeom>
            <a:noFill/>
          </p:spPr>
          <p:txBody>
            <a:bodyPr wrap="square" rtlCol="0">
              <a:spAutoFit/>
            </a:bodyPr>
            <a:lstStyle/>
            <a:p>
              <a:pPr>
                <a:defRPr/>
              </a:pPr>
              <a:r>
                <a:rPr lang="fr-FR" sz="1200" kern="0" dirty="0">
                  <a:solidFill>
                    <a:prstClr val="black"/>
                  </a:solidFill>
                  <a:latin typeface="Calibri" panose="020F0502020204030204" pitchFamily="34" charset="0"/>
                </a:rPr>
                <a:t>1</a:t>
              </a:r>
            </a:p>
          </p:txBody>
        </p:sp>
        <p:sp>
          <p:nvSpPr>
            <p:cNvPr id="111" name="ZoneTexte 110"/>
            <p:cNvSpPr txBox="1"/>
            <p:nvPr/>
          </p:nvSpPr>
          <p:spPr>
            <a:xfrm>
              <a:off x="7756135" y="4346585"/>
              <a:ext cx="256092" cy="280259"/>
            </a:xfrm>
            <a:prstGeom prst="rect">
              <a:avLst/>
            </a:prstGeom>
            <a:noFill/>
          </p:spPr>
          <p:txBody>
            <a:bodyPr wrap="square" rtlCol="0">
              <a:spAutoFit/>
            </a:bodyPr>
            <a:lstStyle/>
            <a:p>
              <a:pPr>
                <a:defRPr/>
              </a:pPr>
              <a:r>
                <a:rPr lang="fr-FR" sz="1200" kern="0" dirty="0">
                  <a:solidFill>
                    <a:prstClr val="black"/>
                  </a:solidFill>
                  <a:latin typeface="Calibri" panose="020F0502020204030204" pitchFamily="34" charset="0"/>
                </a:rPr>
                <a:t>0</a:t>
              </a:r>
            </a:p>
          </p:txBody>
        </p:sp>
        <p:cxnSp>
          <p:nvCxnSpPr>
            <p:cNvPr id="112" name="Connecteur droit avec flèche 111"/>
            <p:cNvCxnSpPr/>
            <p:nvPr/>
          </p:nvCxnSpPr>
          <p:spPr>
            <a:xfrm flipH="1" flipV="1">
              <a:off x="6164394" y="3453485"/>
              <a:ext cx="1847835" cy="1287209"/>
            </a:xfrm>
            <a:prstGeom prst="straightConnector1">
              <a:avLst/>
            </a:prstGeom>
            <a:noFill/>
            <a:ln w="19050" cap="flat" cmpd="sng" algn="ctr">
              <a:solidFill>
                <a:sysClr val="windowText" lastClr="000000"/>
              </a:solidFill>
              <a:prstDash val="solid"/>
              <a:tailEnd type="arrow"/>
            </a:ln>
            <a:effectLst/>
          </p:spPr>
        </p:cxnSp>
        <p:sp>
          <p:nvSpPr>
            <p:cNvPr id="113" name="ZoneTexte 112"/>
            <p:cNvSpPr txBox="1"/>
            <p:nvPr/>
          </p:nvSpPr>
          <p:spPr>
            <a:xfrm rot="2134154">
              <a:off x="6327916" y="4140710"/>
              <a:ext cx="1492716" cy="276999"/>
            </a:xfrm>
            <a:prstGeom prst="rect">
              <a:avLst/>
            </a:prstGeom>
            <a:noFill/>
          </p:spPr>
          <p:txBody>
            <a:bodyPr wrap="none" rtlCol="0">
              <a:spAutoFit/>
            </a:bodyPr>
            <a:lstStyle/>
            <a:p>
              <a:pPr>
                <a:defRPr/>
              </a:pPr>
              <a:r>
                <a:rPr lang="fr-FR" sz="1200" b="1" kern="0" dirty="0">
                  <a:solidFill>
                    <a:prstClr val="black"/>
                  </a:solidFill>
                  <a:latin typeface="Calibri" panose="020F0502020204030204" pitchFamily="34" charset="0"/>
                </a:rPr>
                <a:t>NIVEAU DE MENACE</a:t>
              </a:r>
            </a:p>
          </p:txBody>
        </p:sp>
        <p:sp>
          <p:nvSpPr>
            <p:cNvPr id="114" name="Ellipse 113"/>
            <p:cNvSpPr/>
            <p:nvPr/>
          </p:nvSpPr>
          <p:spPr>
            <a:xfrm>
              <a:off x="9190530" y="3967210"/>
              <a:ext cx="204874" cy="197054"/>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15" name="Ellipse 114"/>
            <p:cNvSpPr/>
            <p:nvPr/>
          </p:nvSpPr>
          <p:spPr>
            <a:xfrm>
              <a:off x="9466622" y="3875759"/>
              <a:ext cx="299956" cy="288507"/>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16" name="Ellipse 115"/>
            <p:cNvSpPr/>
            <p:nvPr/>
          </p:nvSpPr>
          <p:spPr>
            <a:xfrm>
              <a:off x="8961725" y="4031779"/>
              <a:ext cx="136329" cy="131125"/>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17" name="Ellipse 116"/>
            <p:cNvSpPr/>
            <p:nvPr/>
          </p:nvSpPr>
          <p:spPr>
            <a:xfrm>
              <a:off x="8751392" y="4068944"/>
              <a:ext cx="102246" cy="98344"/>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18" name="ZoneTexte 117"/>
            <p:cNvSpPr txBox="1"/>
            <p:nvPr/>
          </p:nvSpPr>
          <p:spPr>
            <a:xfrm>
              <a:off x="8620370" y="4201252"/>
              <a:ext cx="366440" cy="261610"/>
            </a:xfrm>
            <a:prstGeom prst="rect">
              <a:avLst/>
            </a:prstGeom>
            <a:noFill/>
          </p:spPr>
          <p:txBody>
            <a:bodyPr wrap="square" rtlCol="0">
              <a:spAutoFit/>
            </a:bodyPr>
            <a:lstStyle/>
            <a:p>
              <a:pPr>
                <a:defRPr/>
              </a:pPr>
              <a:r>
                <a:rPr lang="fr-FR" sz="1100" kern="0" dirty="0">
                  <a:solidFill>
                    <a:prstClr val="black"/>
                  </a:solidFill>
                  <a:latin typeface="Calibri" panose="020F0502020204030204" pitchFamily="34" charset="0"/>
                </a:rPr>
                <a:t>&lt;3</a:t>
              </a:r>
            </a:p>
          </p:txBody>
        </p:sp>
        <p:sp>
          <p:nvSpPr>
            <p:cNvPr id="119" name="ZoneTexte 118"/>
            <p:cNvSpPr txBox="1"/>
            <p:nvPr/>
          </p:nvSpPr>
          <p:spPr>
            <a:xfrm>
              <a:off x="8812135" y="4201252"/>
              <a:ext cx="443114" cy="261610"/>
            </a:xfrm>
            <a:prstGeom prst="rect">
              <a:avLst/>
            </a:prstGeom>
            <a:noFill/>
          </p:spPr>
          <p:txBody>
            <a:bodyPr wrap="square" rtlCol="0">
              <a:spAutoFit/>
            </a:bodyPr>
            <a:lstStyle/>
            <a:p>
              <a:pPr algn="ctr">
                <a:defRPr/>
              </a:pPr>
              <a:r>
                <a:rPr lang="fr-FR" sz="1100" kern="0" dirty="0">
                  <a:solidFill>
                    <a:prstClr val="black"/>
                  </a:solidFill>
                  <a:latin typeface="Calibri" panose="020F0502020204030204" pitchFamily="34" charset="0"/>
                </a:rPr>
                <a:t>3-6</a:t>
              </a:r>
            </a:p>
          </p:txBody>
        </p:sp>
        <p:sp>
          <p:nvSpPr>
            <p:cNvPr id="120" name="ZoneTexte 119"/>
            <p:cNvSpPr txBox="1"/>
            <p:nvPr/>
          </p:nvSpPr>
          <p:spPr>
            <a:xfrm>
              <a:off x="9118983" y="4201252"/>
              <a:ext cx="406835" cy="261610"/>
            </a:xfrm>
            <a:prstGeom prst="rect">
              <a:avLst/>
            </a:prstGeom>
            <a:noFill/>
          </p:spPr>
          <p:txBody>
            <a:bodyPr wrap="square" rtlCol="0">
              <a:spAutoFit/>
            </a:bodyPr>
            <a:lstStyle/>
            <a:p>
              <a:pPr algn="ctr">
                <a:defRPr/>
              </a:pPr>
              <a:r>
                <a:rPr lang="fr-FR" sz="1100" kern="0" dirty="0">
                  <a:solidFill>
                    <a:prstClr val="black"/>
                  </a:solidFill>
                  <a:latin typeface="Calibri" panose="020F0502020204030204" pitchFamily="34" charset="0"/>
                </a:rPr>
                <a:t>7-9</a:t>
              </a:r>
            </a:p>
          </p:txBody>
        </p:sp>
        <p:sp>
          <p:nvSpPr>
            <p:cNvPr id="121" name="ZoneTexte 120"/>
            <p:cNvSpPr txBox="1"/>
            <p:nvPr/>
          </p:nvSpPr>
          <p:spPr>
            <a:xfrm>
              <a:off x="9422896" y="4201252"/>
              <a:ext cx="403777" cy="261610"/>
            </a:xfrm>
            <a:prstGeom prst="rect">
              <a:avLst/>
            </a:prstGeom>
            <a:noFill/>
          </p:spPr>
          <p:txBody>
            <a:bodyPr wrap="square" rtlCol="0">
              <a:spAutoFit/>
            </a:bodyPr>
            <a:lstStyle/>
            <a:p>
              <a:pPr algn="ctr">
                <a:defRPr/>
              </a:pPr>
              <a:r>
                <a:rPr lang="fr-FR" sz="1100" kern="0" dirty="0">
                  <a:solidFill>
                    <a:prstClr val="black"/>
                  </a:solidFill>
                  <a:latin typeface="Calibri" panose="020F0502020204030204" pitchFamily="34" charset="0"/>
                </a:rPr>
                <a:t>&gt;9</a:t>
              </a:r>
            </a:p>
          </p:txBody>
        </p:sp>
        <p:sp>
          <p:nvSpPr>
            <p:cNvPr id="122" name="ZoneTexte 121"/>
            <p:cNvSpPr txBox="1"/>
            <p:nvPr/>
          </p:nvSpPr>
          <p:spPr>
            <a:xfrm>
              <a:off x="8667147" y="3472985"/>
              <a:ext cx="1749810" cy="430887"/>
            </a:xfrm>
            <a:prstGeom prst="rect">
              <a:avLst/>
            </a:prstGeom>
            <a:noFill/>
          </p:spPr>
          <p:txBody>
            <a:bodyPr wrap="square" rtlCol="0">
              <a:spAutoFit/>
            </a:bodyPr>
            <a:lstStyle/>
            <a:p>
              <a:pPr>
                <a:defRPr/>
              </a:pPr>
              <a:r>
                <a:rPr lang="fr-FR" sz="1200" b="1" i="1" kern="0" dirty="0">
                  <a:solidFill>
                    <a:prstClr val="black"/>
                  </a:solidFill>
                  <a:latin typeface="Calibri" panose="020F0502020204030204" pitchFamily="34" charset="0"/>
                </a:rPr>
                <a:t>EXPOSITION </a:t>
              </a:r>
            </a:p>
            <a:p>
              <a:pPr>
                <a:defRPr/>
              </a:pPr>
              <a:r>
                <a:rPr lang="fr-FR" sz="1000" b="1" i="1" kern="0" dirty="0">
                  <a:solidFill>
                    <a:prstClr val="black"/>
                  </a:solidFill>
                  <a:latin typeface="Calibri" panose="020F0502020204030204" pitchFamily="34" charset="0"/>
                </a:rPr>
                <a:t>= Dépendance x Pénétration</a:t>
              </a:r>
            </a:p>
          </p:txBody>
        </p:sp>
        <p:sp>
          <p:nvSpPr>
            <p:cNvPr id="124" name="Ellipse 123"/>
            <p:cNvSpPr/>
            <p:nvPr/>
          </p:nvSpPr>
          <p:spPr>
            <a:xfrm>
              <a:off x="8819072" y="4983401"/>
              <a:ext cx="102246" cy="98344"/>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25" name="Ellipse 124"/>
            <p:cNvSpPr/>
            <p:nvPr/>
          </p:nvSpPr>
          <p:spPr>
            <a:xfrm>
              <a:off x="9098912" y="4983401"/>
              <a:ext cx="102246" cy="98344"/>
            </a:xfrm>
            <a:prstGeom prst="ellipse">
              <a:avLst/>
            </a:prstGeom>
            <a:solidFill>
              <a:srgbClr val="FFFF00"/>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26" name="Ellipse 125"/>
            <p:cNvSpPr/>
            <p:nvPr/>
          </p:nvSpPr>
          <p:spPr>
            <a:xfrm>
              <a:off x="9378752" y="4983401"/>
              <a:ext cx="102246" cy="98344"/>
            </a:xfrm>
            <a:prstGeom prst="ellipse">
              <a:avLst/>
            </a:prstGeom>
            <a:solidFill>
              <a:srgbClr val="05314E">
                <a:lumMod val="25000"/>
                <a:lumOff val="75000"/>
              </a:srgbClr>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27" name="Ellipse 126"/>
            <p:cNvSpPr/>
            <p:nvPr/>
          </p:nvSpPr>
          <p:spPr>
            <a:xfrm>
              <a:off x="9658591" y="4983401"/>
              <a:ext cx="102246" cy="98344"/>
            </a:xfrm>
            <a:prstGeom prst="ellipse">
              <a:avLst/>
            </a:prstGeom>
            <a:solidFill>
              <a:srgbClr val="7F7F7F"/>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28" name="ZoneTexte 127"/>
            <p:cNvSpPr txBox="1"/>
            <p:nvPr/>
          </p:nvSpPr>
          <p:spPr>
            <a:xfrm>
              <a:off x="8694382" y="5103656"/>
              <a:ext cx="328397" cy="261610"/>
            </a:xfrm>
            <a:prstGeom prst="rect">
              <a:avLst/>
            </a:prstGeom>
            <a:noFill/>
          </p:spPr>
          <p:txBody>
            <a:bodyPr wrap="square" rtlCol="0">
              <a:spAutoFit/>
            </a:bodyPr>
            <a:lstStyle/>
            <a:p>
              <a:pPr algn="ctr">
                <a:defRPr/>
              </a:pPr>
              <a:r>
                <a:rPr lang="fr-FR" sz="1100" kern="0" dirty="0">
                  <a:solidFill>
                    <a:prstClr val="black"/>
                  </a:solidFill>
                  <a:latin typeface="Calibri" panose="020F0502020204030204" pitchFamily="34" charset="0"/>
                </a:rPr>
                <a:t>&lt;4</a:t>
              </a:r>
            </a:p>
          </p:txBody>
        </p:sp>
        <p:sp>
          <p:nvSpPr>
            <p:cNvPr id="129" name="ZoneTexte 128"/>
            <p:cNvSpPr txBox="1"/>
            <p:nvPr/>
          </p:nvSpPr>
          <p:spPr>
            <a:xfrm>
              <a:off x="8927763" y="5103656"/>
              <a:ext cx="455202" cy="261610"/>
            </a:xfrm>
            <a:prstGeom prst="rect">
              <a:avLst/>
            </a:prstGeom>
            <a:noFill/>
          </p:spPr>
          <p:txBody>
            <a:bodyPr wrap="square" lIns="0" rIns="0" rtlCol="0">
              <a:spAutoFit/>
            </a:bodyPr>
            <a:lstStyle/>
            <a:p>
              <a:pPr algn="ctr">
                <a:defRPr/>
              </a:pPr>
              <a:r>
                <a:rPr lang="fr-FR" sz="1100" kern="0" dirty="0">
                  <a:solidFill>
                    <a:prstClr val="black"/>
                  </a:solidFill>
                  <a:latin typeface="Calibri" panose="020F0502020204030204" pitchFamily="34" charset="0"/>
                </a:rPr>
                <a:t>4-5</a:t>
              </a:r>
            </a:p>
          </p:txBody>
        </p:sp>
        <p:sp>
          <p:nvSpPr>
            <p:cNvPr id="130" name="ZoneTexte 129"/>
            <p:cNvSpPr txBox="1"/>
            <p:nvPr/>
          </p:nvSpPr>
          <p:spPr>
            <a:xfrm>
              <a:off x="9303982" y="5103656"/>
              <a:ext cx="256092" cy="261610"/>
            </a:xfrm>
            <a:prstGeom prst="rect">
              <a:avLst/>
            </a:prstGeom>
            <a:noFill/>
          </p:spPr>
          <p:txBody>
            <a:bodyPr wrap="square" lIns="0" rIns="0" rtlCol="0">
              <a:sp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defRPr>
              </a:lvl1pPr>
            </a:lstStyle>
            <a:p>
              <a:pPr>
                <a:defRPr/>
              </a:pPr>
              <a:r>
                <a:rPr lang="fr-FR" sz="1100" dirty="0">
                  <a:latin typeface="Calibri" panose="020F0502020204030204" pitchFamily="34" charset="0"/>
                </a:rPr>
                <a:t>6-7</a:t>
              </a:r>
            </a:p>
          </p:txBody>
        </p:sp>
        <p:sp>
          <p:nvSpPr>
            <p:cNvPr id="131" name="ZoneTexte 130"/>
            <p:cNvSpPr txBox="1"/>
            <p:nvPr/>
          </p:nvSpPr>
          <p:spPr>
            <a:xfrm>
              <a:off x="9521174" y="5103656"/>
              <a:ext cx="378925" cy="261610"/>
            </a:xfrm>
            <a:prstGeom prst="rect">
              <a:avLst/>
            </a:prstGeom>
            <a:noFill/>
          </p:spPr>
          <p:txBody>
            <a:bodyPr wrap="square" lIns="0" rIns="0" rtlCol="0">
              <a:sp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prstClr val="black"/>
                  </a:solidFill>
                  <a:effectLst/>
                  <a:uLnTx/>
                  <a:uFillTx/>
                </a:defRPr>
              </a:lvl1pPr>
            </a:lstStyle>
            <a:p>
              <a:pPr>
                <a:defRPr/>
              </a:pPr>
              <a:r>
                <a:rPr lang="fr-FR" sz="1100" dirty="0">
                  <a:latin typeface="Calibri" panose="020F0502020204030204" pitchFamily="34" charset="0"/>
                </a:rPr>
                <a:t>&gt;7</a:t>
              </a:r>
            </a:p>
          </p:txBody>
        </p:sp>
        <p:sp>
          <p:nvSpPr>
            <p:cNvPr id="132" name="ZoneTexte 131"/>
            <p:cNvSpPr txBox="1"/>
            <p:nvPr/>
          </p:nvSpPr>
          <p:spPr>
            <a:xfrm>
              <a:off x="2155558" y="1552843"/>
              <a:ext cx="1478950" cy="430887"/>
            </a:xfrm>
            <a:prstGeom prst="rect">
              <a:avLst/>
            </a:prstGeom>
            <a:noFill/>
          </p:spPr>
          <p:txBody>
            <a:bodyPr wrap="square" lIns="36000" rIns="36000" rtlCol="0">
              <a:spAutoFit/>
            </a:bodyPr>
            <a:lstStyle/>
            <a:p>
              <a:pPr>
                <a:defRPr/>
              </a:pPr>
              <a:r>
                <a:rPr lang="fr-FR" sz="1100" kern="0" dirty="0">
                  <a:solidFill>
                    <a:prstClr val="black"/>
                  </a:solidFill>
                  <a:latin typeface="Calibri" panose="020F0502020204030204" pitchFamily="34" charset="0"/>
                </a:rPr>
                <a:t>C1 – ETABLISSEMENTS DE SANTE</a:t>
              </a:r>
            </a:p>
          </p:txBody>
        </p:sp>
        <p:sp>
          <p:nvSpPr>
            <p:cNvPr id="133" name="ZoneTexte 132"/>
            <p:cNvSpPr txBox="1"/>
            <p:nvPr/>
          </p:nvSpPr>
          <p:spPr>
            <a:xfrm>
              <a:off x="2155560" y="2161477"/>
              <a:ext cx="1451875" cy="261610"/>
            </a:xfrm>
            <a:prstGeom prst="rect">
              <a:avLst/>
            </a:prstGeom>
            <a:noFill/>
          </p:spPr>
          <p:txBody>
            <a:bodyPr wrap="square" lIns="36000" rIns="36000" rtlCol="0">
              <a:spAutoFit/>
            </a:bodyPr>
            <a:lstStyle/>
            <a:p>
              <a:pPr>
                <a:defRPr/>
              </a:pPr>
              <a:r>
                <a:rPr lang="fr-FR" sz="1100" kern="0" dirty="0">
                  <a:solidFill>
                    <a:prstClr val="black"/>
                  </a:solidFill>
                  <a:latin typeface="Calibri" panose="020F0502020204030204" pitchFamily="34" charset="0"/>
                </a:rPr>
                <a:t>C2 – PHARMACIES</a:t>
              </a:r>
            </a:p>
          </p:txBody>
        </p:sp>
        <p:sp>
          <p:nvSpPr>
            <p:cNvPr id="134" name="ZoneTexte 133"/>
            <p:cNvSpPr txBox="1"/>
            <p:nvPr/>
          </p:nvSpPr>
          <p:spPr>
            <a:xfrm>
              <a:off x="2155558" y="3537441"/>
              <a:ext cx="1478950" cy="43088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defRPr/>
              </a:pPr>
              <a:r>
                <a:rPr lang="fr-FR" sz="1100" dirty="0">
                  <a:solidFill>
                    <a:srgbClr val="000000"/>
                  </a:solidFill>
                  <a:latin typeface="Calibri" panose="020F0502020204030204" pitchFamily="34" charset="0"/>
                </a:rPr>
                <a:t>F3 – PRESTATAIRE </a:t>
              </a:r>
            </a:p>
            <a:p>
              <a:pPr>
                <a:defRPr/>
              </a:pPr>
              <a:r>
                <a:rPr lang="fr-FR" sz="1100" dirty="0">
                  <a:solidFill>
                    <a:srgbClr val="000000"/>
                  </a:solidFill>
                  <a:latin typeface="Calibri" panose="020F0502020204030204" pitchFamily="34" charset="0"/>
                </a:rPr>
                <a:t>INFORMATIQUE</a:t>
              </a:r>
            </a:p>
          </p:txBody>
        </p:sp>
        <p:sp>
          <p:nvSpPr>
            <p:cNvPr id="135" name="ZoneTexte 134"/>
            <p:cNvSpPr txBox="1"/>
            <p:nvPr/>
          </p:nvSpPr>
          <p:spPr>
            <a:xfrm>
              <a:off x="8489321" y="1683981"/>
              <a:ext cx="1234117" cy="261610"/>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100" dirty="0">
                  <a:latin typeface="Calibri" panose="020F0502020204030204" pitchFamily="34" charset="0"/>
                </a:rPr>
                <a:t>P1 – UNIVERSITES</a:t>
              </a:r>
            </a:p>
          </p:txBody>
        </p:sp>
        <p:sp>
          <p:nvSpPr>
            <p:cNvPr id="136" name="ZoneTexte 135"/>
            <p:cNvSpPr txBox="1"/>
            <p:nvPr/>
          </p:nvSpPr>
          <p:spPr>
            <a:xfrm>
              <a:off x="8489320" y="2213563"/>
              <a:ext cx="1329726" cy="261610"/>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100" dirty="0">
                  <a:latin typeface="Calibri" panose="020F0502020204030204" pitchFamily="34" charset="0"/>
                </a:rPr>
                <a:t>P2 – REGULATEURS</a:t>
              </a:r>
            </a:p>
          </p:txBody>
        </p:sp>
        <p:sp>
          <p:nvSpPr>
            <p:cNvPr id="137" name="ZoneTexte 136"/>
            <p:cNvSpPr txBox="1"/>
            <p:nvPr/>
          </p:nvSpPr>
          <p:spPr>
            <a:xfrm>
              <a:off x="2155559" y="4644668"/>
              <a:ext cx="1478950" cy="43088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defRPr/>
              </a:pPr>
              <a:r>
                <a:rPr lang="fr-FR" sz="1100" dirty="0">
                  <a:latin typeface="Calibri" panose="020F0502020204030204" pitchFamily="34" charset="0"/>
                </a:rPr>
                <a:t>F1 – FOURNISSEURS INDUSTRIELS CHIMISTES</a:t>
              </a:r>
            </a:p>
          </p:txBody>
        </p:sp>
        <p:sp>
          <p:nvSpPr>
            <p:cNvPr id="138" name="ZoneTexte 137"/>
            <p:cNvSpPr txBox="1"/>
            <p:nvPr/>
          </p:nvSpPr>
          <p:spPr>
            <a:xfrm>
              <a:off x="2155558" y="4091055"/>
              <a:ext cx="1478950" cy="43088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defRPr/>
              </a:pPr>
              <a:r>
                <a:rPr lang="fr-FR" sz="1100" dirty="0">
                  <a:solidFill>
                    <a:srgbClr val="000000"/>
                  </a:solidFill>
                  <a:latin typeface="Calibri" panose="020F0502020204030204" pitchFamily="34" charset="0"/>
                </a:rPr>
                <a:t>F2 – FOURNISSEURS DE MATERIEL</a:t>
              </a:r>
            </a:p>
          </p:txBody>
        </p:sp>
        <p:sp>
          <p:nvSpPr>
            <p:cNvPr id="139" name="Ellipse 138"/>
            <p:cNvSpPr/>
            <p:nvPr/>
          </p:nvSpPr>
          <p:spPr>
            <a:xfrm>
              <a:off x="5850220" y="3167980"/>
              <a:ext cx="277078" cy="266502"/>
            </a:xfrm>
            <a:prstGeom prst="ellipse">
              <a:avLst/>
            </a:prstGeom>
            <a:solidFill>
              <a:srgbClr val="00B0F0"/>
            </a:solidFill>
            <a:ln w="25400" cap="flat" cmpd="sng" algn="ctr">
              <a:solidFill>
                <a:srgbClr val="00B0F0"/>
              </a:solidFill>
              <a:prstDash val="solid"/>
            </a:ln>
            <a:effectLst/>
          </p:spPr>
          <p:txBody>
            <a:bodyPr rtlCol="0" anchor="ctr"/>
            <a:lstStyle/>
            <a:p>
              <a:pPr algn="ctr">
                <a:defRPr/>
              </a:pPr>
              <a:endParaRPr lang="fr-FR" sz="1100" kern="0" dirty="0">
                <a:solidFill>
                  <a:prstClr val="white">
                    <a:lumMod val="50000"/>
                  </a:prstClr>
                </a:solidFill>
                <a:latin typeface="Calibri" panose="020F0502020204030204" pitchFamily="34" charset="0"/>
              </a:endParaRPr>
            </a:p>
          </p:txBody>
        </p:sp>
        <p:sp>
          <p:nvSpPr>
            <p:cNvPr id="140" name="ZoneTexte 139"/>
            <p:cNvSpPr txBox="1"/>
            <p:nvPr/>
          </p:nvSpPr>
          <p:spPr>
            <a:xfrm>
              <a:off x="6069836" y="3228408"/>
              <a:ext cx="1705995" cy="261610"/>
            </a:xfrm>
            <a:prstGeom prst="rect">
              <a:avLst/>
            </a:prstGeom>
            <a:noFill/>
          </p:spPr>
          <p:txBody>
            <a:bodyPr wrap="square" rtlCol="0">
              <a:spAutoFit/>
            </a:bodyPr>
            <a:lstStyle/>
            <a:p>
              <a:pPr>
                <a:defRPr/>
              </a:pPr>
              <a:r>
                <a:rPr lang="fr-FR" sz="1100" b="1" kern="0" spc="-50" dirty="0">
                  <a:solidFill>
                    <a:srgbClr val="00B0F0"/>
                  </a:solidFill>
                  <a:latin typeface="Calibri" panose="020F0502020204030204" pitchFamily="34" charset="0"/>
                </a:rPr>
                <a:t>Société de biotechnologies</a:t>
              </a:r>
            </a:p>
          </p:txBody>
        </p:sp>
        <p:sp>
          <p:nvSpPr>
            <p:cNvPr id="141" name="Ellipse 140"/>
            <p:cNvSpPr/>
            <p:nvPr/>
          </p:nvSpPr>
          <p:spPr>
            <a:xfrm>
              <a:off x="4883050" y="2208862"/>
              <a:ext cx="2258463" cy="217225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200" kern="0">
                <a:solidFill>
                  <a:prstClr val="black"/>
                </a:solidFill>
                <a:latin typeface="Calibri" panose="020F0502020204030204" pitchFamily="34" charset="0"/>
              </a:endParaRPr>
            </a:p>
          </p:txBody>
        </p:sp>
        <p:sp>
          <p:nvSpPr>
            <p:cNvPr id="142" name="Rectangle à coins arrondis 141"/>
            <p:cNvSpPr/>
            <p:nvPr/>
          </p:nvSpPr>
          <p:spPr>
            <a:xfrm>
              <a:off x="3802031" y="3339660"/>
              <a:ext cx="2133295" cy="1894606"/>
            </a:xfrm>
            <a:prstGeom prst="roundRect">
              <a:avLst/>
            </a:prstGeom>
            <a:noFill/>
            <a:ln w="28575" cap="flat" cmpd="sng" algn="ctr">
              <a:solidFill>
                <a:schemeClr val="tx1"/>
              </a:solidFill>
              <a:prstDash val="sysDash"/>
            </a:ln>
            <a:effectLst/>
          </p:spPr>
          <p:txBody>
            <a:bodyPr rtlCol="0" anchor="ctr"/>
            <a:lstStyle/>
            <a:p>
              <a:pPr algn="ctr">
                <a:defRPr/>
              </a:pPr>
              <a:endParaRPr lang="fr-FR" sz="1200" kern="0">
                <a:solidFill>
                  <a:prstClr val="white"/>
                </a:solidFill>
                <a:latin typeface="Calibri" panose="020F0502020204030204" pitchFamily="34" charset="0"/>
              </a:endParaRPr>
            </a:p>
          </p:txBody>
        </p:sp>
        <p:sp>
          <p:nvSpPr>
            <p:cNvPr id="143" name="Rectangle à coins arrondis 142"/>
            <p:cNvSpPr/>
            <p:nvPr/>
          </p:nvSpPr>
          <p:spPr>
            <a:xfrm>
              <a:off x="6061956" y="1358739"/>
              <a:ext cx="2113623" cy="1894606"/>
            </a:xfrm>
            <a:prstGeom prst="roundRect">
              <a:avLst/>
            </a:prstGeom>
            <a:noFill/>
            <a:ln w="28575" cap="flat" cmpd="sng" algn="ctr">
              <a:solidFill>
                <a:schemeClr val="accent6"/>
              </a:solidFill>
              <a:prstDash val="sysDash"/>
            </a:ln>
            <a:effectLst/>
          </p:spPr>
          <p:txBody>
            <a:bodyPr rtlCol="0" anchor="ctr"/>
            <a:lstStyle/>
            <a:p>
              <a:pPr algn="ctr">
                <a:defRPr/>
              </a:pPr>
              <a:endParaRPr lang="fr-FR" sz="1200" kern="0">
                <a:solidFill>
                  <a:prstClr val="white"/>
                </a:solidFill>
                <a:latin typeface="Calibri" panose="020F0502020204030204" pitchFamily="34" charset="0"/>
              </a:endParaRPr>
            </a:p>
          </p:txBody>
        </p:sp>
        <p:sp>
          <p:nvSpPr>
            <p:cNvPr id="144" name="Rectangle à coins arrondis 143"/>
            <p:cNvSpPr/>
            <p:nvPr/>
          </p:nvSpPr>
          <p:spPr>
            <a:xfrm>
              <a:off x="3802031" y="1350298"/>
              <a:ext cx="2133295" cy="1894606"/>
            </a:xfrm>
            <a:prstGeom prst="roundRect">
              <a:avLst/>
            </a:prstGeom>
            <a:noFill/>
            <a:ln w="28575" cap="flat" cmpd="sng" algn="ctr">
              <a:solidFill>
                <a:schemeClr val="tx1">
                  <a:lumMod val="75000"/>
                  <a:lumOff val="25000"/>
                </a:schemeClr>
              </a:solidFill>
              <a:prstDash val="sysDash"/>
            </a:ln>
            <a:effectLst/>
          </p:spPr>
          <p:txBody>
            <a:bodyPr rtlCol="0" anchor="ctr"/>
            <a:lstStyle/>
            <a:p>
              <a:pPr algn="ctr">
                <a:defRPr/>
              </a:pPr>
              <a:endParaRPr lang="fr-FR" sz="1200" kern="0">
                <a:solidFill>
                  <a:prstClr val="white"/>
                </a:solidFill>
                <a:latin typeface="Calibri" panose="020F0502020204030204" pitchFamily="34" charset="0"/>
              </a:endParaRPr>
            </a:p>
          </p:txBody>
        </p:sp>
        <p:sp>
          <p:nvSpPr>
            <p:cNvPr id="145" name="ZoneTexte 144"/>
            <p:cNvSpPr txBox="1"/>
            <p:nvPr/>
          </p:nvSpPr>
          <p:spPr>
            <a:xfrm>
              <a:off x="2155559" y="2601958"/>
              <a:ext cx="1451874" cy="600164"/>
            </a:xfrm>
            <a:prstGeom prst="rect">
              <a:avLst/>
            </a:prstGeom>
            <a:noFill/>
          </p:spPr>
          <p:txBody>
            <a:bodyPr wrap="square" lIns="36000" rIns="36000" rtlCol="0">
              <a:spAutoFit/>
            </a:bodyPr>
            <a:lstStyle/>
            <a:p>
              <a:pPr>
                <a:defRPr/>
              </a:pPr>
              <a:r>
                <a:rPr lang="fr-FR" sz="1100" kern="0" dirty="0">
                  <a:solidFill>
                    <a:prstClr val="black"/>
                  </a:solidFill>
                  <a:latin typeface="Calibri" panose="020F0502020204030204" pitchFamily="34" charset="0"/>
                </a:rPr>
                <a:t>C3 – DÉPOSITAIRES &amp; GROSSISTES REPARTITEURS</a:t>
              </a:r>
            </a:p>
          </p:txBody>
        </p:sp>
        <p:sp>
          <p:nvSpPr>
            <p:cNvPr id="146" name="ZoneTexte 145"/>
            <p:cNvSpPr txBox="1"/>
            <p:nvPr/>
          </p:nvSpPr>
          <p:spPr>
            <a:xfrm>
              <a:off x="8489320" y="2743144"/>
              <a:ext cx="1478950" cy="261610"/>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100" dirty="0">
                  <a:solidFill>
                    <a:srgbClr val="000000"/>
                  </a:solidFill>
                  <a:latin typeface="Calibri" panose="020F0502020204030204" pitchFamily="34" charset="0"/>
                </a:rPr>
                <a:t>P3 – LABORATOIRES</a:t>
              </a:r>
            </a:p>
          </p:txBody>
        </p:sp>
        <p:sp>
          <p:nvSpPr>
            <p:cNvPr id="147" name="Ellipse 146"/>
            <p:cNvSpPr/>
            <p:nvPr/>
          </p:nvSpPr>
          <p:spPr>
            <a:xfrm>
              <a:off x="4629446" y="1683981"/>
              <a:ext cx="170411" cy="163906"/>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48" name="Ellipse 147"/>
            <p:cNvSpPr/>
            <p:nvPr/>
          </p:nvSpPr>
          <p:spPr>
            <a:xfrm>
              <a:off x="4220458" y="2208540"/>
              <a:ext cx="170411" cy="163906"/>
            </a:xfrm>
            <a:prstGeom prst="ellipse">
              <a:avLst/>
            </a:prstGeom>
            <a:solidFill>
              <a:srgbClr val="05314E">
                <a:lumMod val="25000"/>
                <a:lumOff val="75000"/>
              </a:srgbClr>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49" name="Ellipse 148"/>
            <p:cNvSpPr/>
            <p:nvPr/>
          </p:nvSpPr>
          <p:spPr>
            <a:xfrm>
              <a:off x="3969146" y="2733098"/>
              <a:ext cx="170411" cy="163906"/>
            </a:xfrm>
            <a:prstGeom prst="ellipse">
              <a:avLst/>
            </a:prstGeom>
            <a:solidFill>
              <a:srgbClr val="05314E">
                <a:lumMod val="25000"/>
                <a:lumOff val="75000"/>
              </a:srgbClr>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50" name="Ellipse 149"/>
            <p:cNvSpPr/>
            <p:nvPr/>
          </p:nvSpPr>
          <p:spPr>
            <a:xfrm>
              <a:off x="6960096" y="1755939"/>
              <a:ext cx="102246" cy="98344"/>
            </a:xfrm>
            <a:prstGeom prst="ellipse">
              <a:avLst/>
            </a:prstGeom>
            <a:solidFill>
              <a:srgbClr val="B41923"/>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51" name="Ellipse 150"/>
            <p:cNvSpPr/>
            <p:nvPr/>
          </p:nvSpPr>
          <p:spPr>
            <a:xfrm>
              <a:off x="7865962" y="2292734"/>
              <a:ext cx="102246" cy="98344"/>
            </a:xfrm>
            <a:prstGeom prst="ellipse">
              <a:avLst/>
            </a:prstGeom>
            <a:solidFill>
              <a:srgbClr val="7F7F7F"/>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52" name="Ellipse 151"/>
            <p:cNvSpPr/>
            <p:nvPr/>
          </p:nvSpPr>
          <p:spPr>
            <a:xfrm>
              <a:off x="7172865" y="2763937"/>
              <a:ext cx="204874" cy="197054"/>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53" name="Ellipse 152"/>
            <p:cNvSpPr/>
            <p:nvPr/>
          </p:nvSpPr>
          <p:spPr>
            <a:xfrm>
              <a:off x="5305557" y="4761834"/>
              <a:ext cx="204874" cy="197054"/>
            </a:xfrm>
            <a:prstGeom prst="ellipse">
              <a:avLst/>
            </a:prstGeom>
            <a:solidFill>
              <a:srgbClr val="05314E">
                <a:lumMod val="25000"/>
                <a:lumOff val="75000"/>
              </a:srgbClr>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54" name="Ellipse 153"/>
            <p:cNvSpPr/>
            <p:nvPr/>
          </p:nvSpPr>
          <p:spPr>
            <a:xfrm>
              <a:off x="4799856" y="4155793"/>
              <a:ext cx="299956" cy="288507"/>
            </a:xfrm>
            <a:prstGeom prst="ellipse">
              <a:avLst/>
            </a:prstGeom>
            <a:solidFill>
              <a:srgbClr val="05314E">
                <a:lumMod val="25000"/>
                <a:lumOff val="75000"/>
              </a:srgbClr>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sp>
          <p:nvSpPr>
            <p:cNvPr id="155" name="Ellipse 154"/>
            <p:cNvSpPr/>
            <p:nvPr/>
          </p:nvSpPr>
          <p:spPr>
            <a:xfrm>
              <a:off x="4850620" y="3604288"/>
              <a:ext cx="299956" cy="288507"/>
            </a:xfrm>
            <a:prstGeom prst="ellipse">
              <a:avLst/>
            </a:prstGeom>
            <a:solidFill>
              <a:srgbClr val="FFFF00"/>
            </a:solidFill>
            <a:ln w="25400" cap="flat" cmpd="sng" algn="ctr">
              <a:solidFill>
                <a:sysClr val="windowText" lastClr="000000"/>
              </a:solidFill>
              <a:prstDash val="solid"/>
            </a:ln>
            <a:effectLst/>
          </p:spPr>
          <p:txBody>
            <a:bodyPr rtlCol="0" anchor="ctr"/>
            <a:lstStyle/>
            <a:p>
              <a:pPr algn="ctr">
                <a:defRPr/>
              </a:pPr>
              <a:endParaRPr lang="fr-FR" sz="1050" kern="0" dirty="0">
                <a:solidFill>
                  <a:prstClr val="white">
                    <a:lumMod val="50000"/>
                  </a:prstClr>
                </a:solidFill>
                <a:latin typeface="Calibri" panose="020F0502020204030204" pitchFamily="34" charset="0"/>
              </a:endParaRPr>
            </a:p>
          </p:txBody>
        </p:sp>
        <p:cxnSp>
          <p:nvCxnSpPr>
            <p:cNvPr id="156" name="Connecteur droit avec flèche 155"/>
            <p:cNvCxnSpPr>
              <a:stCxn id="132" idx="3"/>
              <a:endCxn id="147" idx="2"/>
            </p:cNvCxnSpPr>
            <p:nvPr/>
          </p:nvCxnSpPr>
          <p:spPr>
            <a:xfrm flipV="1">
              <a:off x="3634509" y="1765934"/>
              <a:ext cx="994937" cy="2352"/>
            </a:xfrm>
            <a:prstGeom prst="straightConnector1">
              <a:avLst/>
            </a:prstGeom>
            <a:noFill/>
            <a:ln w="9525" cap="flat" cmpd="sng" algn="ctr">
              <a:solidFill>
                <a:srgbClr val="446084"/>
              </a:solidFill>
              <a:prstDash val="solid"/>
              <a:tailEnd type="arrow"/>
            </a:ln>
            <a:effectLst/>
          </p:spPr>
        </p:cxnSp>
        <p:cxnSp>
          <p:nvCxnSpPr>
            <p:cNvPr id="157" name="Connecteur droit avec flèche 156"/>
            <p:cNvCxnSpPr>
              <a:stCxn id="133" idx="3"/>
              <a:endCxn id="148" idx="2"/>
            </p:cNvCxnSpPr>
            <p:nvPr/>
          </p:nvCxnSpPr>
          <p:spPr>
            <a:xfrm flipV="1">
              <a:off x="3607435" y="2290492"/>
              <a:ext cx="613023" cy="1790"/>
            </a:xfrm>
            <a:prstGeom prst="straightConnector1">
              <a:avLst/>
            </a:prstGeom>
            <a:noFill/>
            <a:ln w="9525" cap="flat" cmpd="sng" algn="ctr">
              <a:solidFill>
                <a:srgbClr val="446084"/>
              </a:solidFill>
              <a:prstDash val="solid"/>
              <a:tailEnd type="arrow"/>
            </a:ln>
            <a:effectLst/>
          </p:spPr>
        </p:cxnSp>
        <p:cxnSp>
          <p:nvCxnSpPr>
            <p:cNvPr id="158" name="Connecteur droit avec flèche 157"/>
            <p:cNvCxnSpPr>
              <a:endCxn id="149" idx="2"/>
            </p:cNvCxnSpPr>
            <p:nvPr/>
          </p:nvCxnSpPr>
          <p:spPr>
            <a:xfrm>
              <a:off x="3596745" y="2815051"/>
              <a:ext cx="372400" cy="0"/>
            </a:xfrm>
            <a:prstGeom prst="straightConnector1">
              <a:avLst/>
            </a:prstGeom>
            <a:noFill/>
            <a:ln w="9525" cap="flat" cmpd="sng" algn="ctr">
              <a:solidFill>
                <a:srgbClr val="446084"/>
              </a:solidFill>
              <a:prstDash val="solid"/>
              <a:tailEnd type="arrow"/>
            </a:ln>
            <a:effectLst/>
          </p:spPr>
        </p:cxnSp>
        <p:cxnSp>
          <p:nvCxnSpPr>
            <p:cNvPr id="159" name="Connecteur droit avec flèche 158"/>
            <p:cNvCxnSpPr>
              <a:stCxn id="134" idx="3"/>
              <a:endCxn id="155" idx="2"/>
            </p:cNvCxnSpPr>
            <p:nvPr/>
          </p:nvCxnSpPr>
          <p:spPr>
            <a:xfrm flipV="1">
              <a:off x="3634508" y="3748542"/>
              <a:ext cx="1216112" cy="4343"/>
            </a:xfrm>
            <a:prstGeom prst="straightConnector1">
              <a:avLst/>
            </a:prstGeom>
            <a:noFill/>
            <a:ln w="9525" cap="flat" cmpd="sng" algn="ctr">
              <a:solidFill>
                <a:srgbClr val="446084"/>
              </a:solidFill>
              <a:prstDash val="solid"/>
              <a:tailEnd type="arrow"/>
            </a:ln>
            <a:effectLst/>
          </p:spPr>
        </p:cxnSp>
        <p:cxnSp>
          <p:nvCxnSpPr>
            <p:cNvPr id="160" name="Connecteur droit avec flèche 159"/>
            <p:cNvCxnSpPr>
              <a:stCxn id="138" idx="3"/>
              <a:endCxn id="154" idx="2"/>
            </p:cNvCxnSpPr>
            <p:nvPr/>
          </p:nvCxnSpPr>
          <p:spPr>
            <a:xfrm flipV="1">
              <a:off x="3634508" y="4300046"/>
              <a:ext cx="1165348" cy="6452"/>
            </a:xfrm>
            <a:prstGeom prst="straightConnector1">
              <a:avLst/>
            </a:prstGeom>
            <a:noFill/>
            <a:ln w="9525" cap="flat" cmpd="sng" algn="ctr">
              <a:solidFill>
                <a:srgbClr val="446084"/>
              </a:solidFill>
              <a:prstDash val="solid"/>
              <a:tailEnd type="arrow"/>
            </a:ln>
            <a:effectLst/>
          </p:spPr>
        </p:cxnSp>
        <p:cxnSp>
          <p:nvCxnSpPr>
            <p:cNvPr id="161" name="Connecteur droit avec flèche 160"/>
            <p:cNvCxnSpPr>
              <a:stCxn id="137" idx="3"/>
              <a:endCxn id="153" idx="2"/>
            </p:cNvCxnSpPr>
            <p:nvPr/>
          </p:nvCxnSpPr>
          <p:spPr>
            <a:xfrm>
              <a:off x="3634509" y="4860111"/>
              <a:ext cx="1671048" cy="250"/>
            </a:xfrm>
            <a:prstGeom prst="straightConnector1">
              <a:avLst/>
            </a:prstGeom>
            <a:noFill/>
            <a:ln w="9525" cap="flat" cmpd="sng" algn="ctr">
              <a:solidFill>
                <a:srgbClr val="446084"/>
              </a:solidFill>
              <a:prstDash val="solid"/>
              <a:tailEnd type="arrow"/>
            </a:ln>
            <a:effectLst/>
          </p:spPr>
        </p:cxnSp>
        <p:cxnSp>
          <p:nvCxnSpPr>
            <p:cNvPr id="162" name="Connecteur droit avec flèche 161"/>
            <p:cNvCxnSpPr>
              <a:stCxn id="135" idx="1"/>
              <a:endCxn id="150" idx="6"/>
            </p:cNvCxnSpPr>
            <p:nvPr/>
          </p:nvCxnSpPr>
          <p:spPr>
            <a:xfrm flipH="1" flipV="1">
              <a:off x="7062342" y="1805112"/>
              <a:ext cx="1426978" cy="9675"/>
            </a:xfrm>
            <a:prstGeom prst="straightConnector1">
              <a:avLst/>
            </a:prstGeom>
            <a:noFill/>
            <a:ln w="9525" cap="flat" cmpd="sng" algn="ctr">
              <a:solidFill>
                <a:srgbClr val="446084"/>
              </a:solidFill>
              <a:prstDash val="solid"/>
              <a:tailEnd type="arrow"/>
            </a:ln>
            <a:effectLst/>
          </p:spPr>
        </p:cxnSp>
        <p:cxnSp>
          <p:nvCxnSpPr>
            <p:cNvPr id="163" name="Connecteur droit avec flèche 162"/>
            <p:cNvCxnSpPr>
              <a:stCxn id="136" idx="1"/>
              <a:endCxn id="151" idx="6"/>
            </p:cNvCxnSpPr>
            <p:nvPr/>
          </p:nvCxnSpPr>
          <p:spPr>
            <a:xfrm flipH="1" flipV="1">
              <a:off x="7968208" y="2341906"/>
              <a:ext cx="521112" cy="2462"/>
            </a:xfrm>
            <a:prstGeom prst="straightConnector1">
              <a:avLst/>
            </a:prstGeom>
            <a:noFill/>
            <a:ln w="9525" cap="flat" cmpd="sng" algn="ctr">
              <a:solidFill>
                <a:srgbClr val="446084"/>
              </a:solidFill>
              <a:prstDash val="solid"/>
              <a:tailEnd type="arrow"/>
            </a:ln>
            <a:effectLst/>
          </p:spPr>
        </p:cxnSp>
        <p:cxnSp>
          <p:nvCxnSpPr>
            <p:cNvPr id="164" name="Connecteur droit avec flèche 163"/>
            <p:cNvCxnSpPr>
              <a:stCxn id="146" idx="1"/>
              <a:endCxn id="152" idx="6"/>
            </p:cNvCxnSpPr>
            <p:nvPr/>
          </p:nvCxnSpPr>
          <p:spPr>
            <a:xfrm flipH="1" flipV="1">
              <a:off x="7377738" y="2862465"/>
              <a:ext cx="1111582" cy="11485"/>
            </a:xfrm>
            <a:prstGeom prst="straightConnector1">
              <a:avLst/>
            </a:prstGeom>
            <a:noFill/>
            <a:ln w="9525" cap="flat" cmpd="sng" algn="ctr">
              <a:solidFill>
                <a:srgbClr val="446084"/>
              </a:solidFill>
              <a:prstDash val="solid"/>
              <a:tailEnd type="arrow"/>
            </a:ln>
            <a:effectLst/>
          </p:spPr>
        </p:cxnSp>
        <p:sp>
          <p:nvSpPr>
            <p:cNvPr id="165" name="Ellipse 164"/>
            <p:cNvSpPr/>
            <p:nvPr/>
          </p:nvSpPr>
          <p:spPr>
            <a:xfrm>
              <a:off x="7241396" y="5779810"/>
              <a:ext cx="238575" cy="229469"/>
            </a:xfrm>
            <a:prstGeom prst="ellipse">
              <a:avLst/>
            </a:prstGeom>
            <a:noFill/>
            <a:ln w="76200" cap="flat" cmpd="sng" algn="ctr">
              <a:solidFill>
                <a:srgbClr val="E22A37"/>
              </a:solidFill>
              <a:prstDash val="solid"/>
            </a:ln>
            <a:effectLst/>
          </p:spPr>
          <p:txBody>
            <a:bodyPr rtlCol="0" anchor="ctr"/>
            <a:lstStyle/>
            <a:p>
              <a:pPr algn="ctr">
                <a:defRPr/>
              </a:pPr>
              <a:endParaRPr lang="fr-FR" sz="1050" kern="0" dirty="0">
                <a:solidFill>
                  <a:prstClr val="white">
                    <a:lumMod val="50000"/>
                  </a:prstClr>
                </a:solidFill>
                <a:latin typeface="Akzidenz-Grotesk Pro Cnd" pitchFamily="50" charset="0"/>
              </a:endParaRPr>
            </a:p>
          </p:txBody>
        </p:sp>
        <p:sp>
          <p:nvSpPr>
            <p:cNvPr id="166" name="ZoneTexte 165"/>
            <p:cNvSpPr txBox="1"/>
            <p:nvPr/>
          </p:nvSpPr>
          <p:spPr>
            <a:xfrm>
              <a:off x="7591937" y="5764459"/>
              <a:ext cx="1180131" cy="276999"/>
            </a:xfrm>
            <a:prstGeom prst="rect">
              <a:avLst/>
            </a:prstGeom>
            <a:noFill/>
          </p:spPr>
          <p:txBody>
            <a:bodyPr wrap="none" rtlCol="0">
              <a:spAutoFit/>
            </a:bodyPr>
            <a:lstStyle/>
            <a:p>
              <a:pPr>
                <a:defRPr/>
              </a:pPr>
              <a:r>
                <a:rPr lang="fr-FR" sz="1200" b="1" kern="0" dirty="0">
                  <a:solidFill>
                    <a:prstClr val="black"/>
                  </a:solidFill>
                  <a:latin typeface="Calibri"/>
                </a:rPr>
                <a:t>Zone de danger</a:t>
              </a:r>
            </a:p>
          </p:txBody>
        </p:sp>
        <p:sp>
          <p:nvSpPr>
            <p:cNvPr id="167" name="Ellipse 166"/>
            <p:cNvSpPr/>
            <p:nvPr/>
          </p:nvSpPr>
          <p:spPr>
            <a:xfrm>
              <a:off x="5196240" y="5779810"/>
              <a:ext cx="238575" cy="229469"/>
            </a:xfrm>
            <a:prstGeom prst="ellipse">
              <a:avLst/>
            </a:prstGeom>
            <a:noFill/>
            <a:ln w="76200" cap="flat" cmpd="sng" algn="ctr">
              <a:solidFill>
                <a:srgbClr val="FF832F"/>
              </a:solidFill>
              <a:prstDash val="solid"/>
            </a:ln>
            <a:effectLst/>
          </p:spPr>
          <p:txBody>
            <a:bodyPr rtlCol="0" anchor="ctr"/>
            <a:lstStyle/>
            <a:p>
              <a:pPr algn="ctr">
                <a:defRPr/>
              </a:pPr>
              <a:endParaRPr lang="fr-FR" sz="1050" kern="0" dirty="0">
                <a:solidFill>
                  <a:prstClr val="white">
                    <a:lumMod val="50000"/>
                  </a:prstClr>
                </a:solidFill>
                <a:latin typeface="Akzidenz-Grotesk Pro Cnd" pitchFamily="50" charset="0"/>
              </a:endParaRPr>
            </a:p>
          </p:txBody>
        </p:sp>
        <p:sp>
          <p:nvSpPr>
            <p:cNvPr id="168" name="Ellipse 167"/>
            <p:cNvSpPr/>
            <p:nvPr/>
          </p:nvSpPr>
          <p:spPr>
            <a:xfrm>
              <a:off x="3151084" y="5779810"/>
              <a:ext cx="238575" cy="229469"/>
            </a:xfrm>
            <a:prstGeom prst="ellipse">
              <a:avLst/>
            </a:prstGeom>
            <a:noFill/>
            <a:ln w="76200" cap="flat" cmpd="sng" algn="ctr">
              <a:solidFill>
                <a:srgbClr val="00A278"/>
              </a:solidFill>
              <a:prstDash val="solid"/>
            </a:ln>
            <a:effectLst/>
          </p:spPr>
          <p:txBody>
            <a:bodyPr rtlCol="0" anchor="ctr"/>
            <a:lstStyle/>
            <a:p>
              <a:pPr algn="ctr">
                <a:defRPr/>
              </a:pPr>
              <a:endParaRPr lang="fr-FR" sz="1050" kern="0" dirty="0">
                <a:solidFill>
                  <a:prstClr val="white">
                    <a:lumMod val="50000"/>
                  </a:prstClr>
                </a:solidFill>
                <a:latin typeface="Akzidenz-Grotesk Pro Cnd" pitchFamily="50" charset="0"/>
              </a:endParaRPr>
            </a:p>
          </p:txBody>
        </p:sp>
        <p:sp>
          <p:nvSpPr>
            <p:cNvPr id="169" name="ZoneTexte 168"/>
            <p:cNvSpPr txBox="1"/>
            <p:nvPr/>
          </p:nvSpPr>
          <p:spPr>
            <a:xfrm>
              <a:off x="3474594" y="5764503"/>
              <a:ext cx="1074333" cy="276999"/>
            </a:xfrm>
            <a:prstGeom prst="rect">
              <a:avLst/>
            </a:prstGeom>
            <a:noFill/>
          </p:spPr>
          <p:txBody>
            <a:bodyPr wrap="none" rtlCol="0">
              <a:spAutoFit/>
            </a:bodyPr>
            <a:lstStyle/>
            <a:p>
              <a:pPr>
                <a:defRPr/>
              </a:pPr>
              <a:r>
                <a:rPr lang="fr-FR" sz="1200" b="1" kern="0" dirty="0">
                  <a:solidFill>
                    <a:prstClr val="black"/>
                  </a:solidFill>
                  <a:latin typeface="Calibri"/>
                </a:rPr>
                <a:t>Zone de veille</a:t>
              </a:r>
            </a:p>
          </p:txBody>
        </p:sp>
        <p:sp>
          <p:nvSpPr>
            <p:cNvPr id="170" name="ZoneTexte 169"/>
            <p:cNvSpPr txBox="1"/>
            <p:nvPr/>
          </p:nvSpPr>
          <p:spPr>
            <a:xfrm>
              <a:off x="5526519" y="5787721"/>
              <a:ext cx="1269899" cy="276999"/>
            </a:xfrm>
            <a:prstGeom prst="rect">
              <a:avLst/>
            </a:prstGeom>
            <a:noFill/>
          </p:spPr>
          <p:txBody>
            <a:bodyPr wrap="none" rtlCol="0">
              <a:spAutoFit/>
            </a:bodyPr>
            <a:lstStyle/>
            <a:p>
              <a:pPr>
                <a:defRPr/>
              </a:pPr>
              <a:r>
                <a:rPr lang="fr-FR" sz="1200" b="1" kern="0" dirty="0">
                  <a:solidFill>
                    <a:prstClr val="black"/>
                  </a:solidFill>
                  <a:latin typeface="Calibri"/>
                </a:rPr>
                <a:t>Zone de contrôle</a:t>
              </a:r>
            </a:p>
          </p:txBody>
        </p:sp>
        <p:sp>
          <p:nvSpPr>
            <p:cNvPr id="90" name="ZoneTexte 89"/>
            <p:cNvSpPr txBox="1"/>
            <p:nvPr/>
          </p:nvSpPr>
          <p:spPr>
            <a:xfrm>
              <a:off x="8667147" y="4549193"/>
              <a:ext cx="1749810" cy="430887"/>
            </a:xfrm>
            <a:prstGeom prst="rect">
              <a:avLst/>
            </a:prstGeom>
            <a:noFill/>
          </p:spPr>
          <p:txBody>
            <a:bodyPr wrap="square" rtlCol="0">
              <a:spAutoFit/>
            </a:bodyPr>
            <a:lstStyle/>
            <a:p>
              <a:pPr>
                <a:defRPr/>
              </a:pPr>
              <a:r>
                <a:rPr lang="fr-FR" sz="1200" b="1" i="1" kern="0" dirty="0">
                  <a:solidFill>
                    <a:prstClr val="black"/>
                  </a:solidFill>
                  <a:latin typeface="Calibri" panose="020F0502020204030204" pitchFamily="34" charset="0"/>
                </a:rPr>
                <a:t>FIABILITE CYBER</a:t>
              </a:r>
            </a:p>
            <a:p>
              <a:pPr>
                <a:defRPr/>
              </a:pPr>
              <a:r>
                <a:rPr lang="fr-FR" sz="1000" b="1" i="1" kern="0" dirty="0">
                  <a:solidFill>
                    <a:prstClr val="black"/>
                  </a:solidFill>
                  <a:latin typeface="Calibri" panose="020F0502020204030204" pitchFamily="34" charset="0"/>
                </a:rPr>
                <a:t>= Maturité cyber x Confiance</a:t>
              </a:r>
            </a:p>
          </p:txBody>
        </p:sp>
      </p:grpSp>
      <p:sp>
        <p:nvSpPr>
          <p:cNvPr id="91" name="Espace réservé du pied de page 90"/>
          <p:cNvSpPr>
            <a:spLocks noGrp="1"/>
          </p:cNvSpPr>
          <p:nvPr>
            <p:ph type="ftr" sz="quarter" idx="11"/>
          </p:nvPr>
        </p:nvSpPr>
        <p:spPr/>
        <p:txBody>
          <a:bodyPr/>
          <a:lstStyle/>
          <a:p>
            <a:r>
              <a:rPr lang="fr-FR"/>
              <a:t>Formation EBIOS Risk Manager – Version du 08/04/2020</a:t>
            </a:r>
            <a:endParaRPr lang="fr-FR" dirty="0"/>
          </a:p>
        </p:txBody>
      </p:sp>
      <p:sp>
        <p:nvSpPr>
          <p:cNvPr id="92" name="Espace réservé du numéro de diapositive 91"/>
          <p:cNvSpPr>
            <a:spLocks noGrp="1"/>
          </p:cNvSpPr>
          <p:nvPr>
            <p:ph type="sldNum" sz="quarter" idx="10"/>
          </p:nvPr>
        </p:nvSpPr>
        <p:spPr/>
        <p:txBody>
          <a:bodyPr/>
          <a:lstStyle/>
          <a:p>
            <a:fld id="{38A82121-814A-4DE6-903B-1CF589281CB8}" type="slidenum">
              <a:rPr lang="fr-FR" smtClean="0"/>
              <a:pPr/>
              <a:t>58</a:t>
            </a:fld>
            <a:endParaRPr lang="fr-FR"/>
          </a:p>
        </p:txBody>
      </p:sp>
      <p:sp>
        <p:nvSpPr>
          <p:cNvPr id="174" name="Flèche droite 40">
            <a:extLst>
              <a:ext uri="{FF2B5EF4-FFF2-40B4-BE49-F238E27FC236}">
                <a16:creationId xmlns:a16="http://schemas.microsoft.com/office/drawing/2014/main" id="{EBB4F7BC-71B9-4EBA-881A-84949C445B72}"/>
              </a:ext>
            </a:extLst>
          </p:cNvPr>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77" name="Espace réservé du contenu 2">
            <a:extLst>
              <a:ext uri="{FF2B5EF4-FFF2-40B4-BE49-F238E27FC236}">
                <a16:creationId xmlns:a16="http://schemas.microsoft.com/office/drawing/2014/main" id="{FDEADB05-6439-41A8-BABA-8C7F32EB82A2}"/>
              </a:ext>
            </a:extLst>
          </p:cNvPr>
          <p:cNvSpPr txBox="1">
            <a:spLocks/>
          </p:cNvSpPr>
          <p:nvPr/>
        </p:nvSpPr>
        <p:spPr>
          <a:xfrm>
            <a:off x="9044694" y="2780928"/>
            <a:ext cx="2739938" cy="1470523"/>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None/>
            </a:pPr>
            <a:r>
              <a:rPr lang="fr-FR" sz="1400" b="1" dirty="0">
                <a:solidFill>
                  <a:schemeClr val="bg1"/>
                </a:solidFill>
                <a:latin typeface="Calibri" panose="020F0502020204030204" pitchFamily="34" charset="0"/>
                <a:sym typeface="Wingdings" panose="05000000000000000000" pitchFamily="2" charset="2"/>
              </a:rPr>
              <a:t>L’important est ici de hiérarchiser les parties prenantes pour ne garder que les plus dangereuses dans la suite de l’étude (ex : retenir les 3 plus dangereuses)</a:t>
            </a:r>
          </a:p>
        </p:txBody>
      </p:sp>
      <p:sp>
        <p:nvSpPr>
          <p:cNvPr id="178" name="Flèche droite 8">
            <a:extLst>
              <a:ext uri="{FF2B5EF4-FFF2-40B4-BE49-F238E27FC236}">
                <a16:creationId xmlns:a16="http://schemas.microsoft.com/office/drawing/2014/main" id="{1A658A27-B4A3-4827-A2A1-553A1278ABF5}"/>
              </a:ext>
            </a:extLst>
          </p:cNvPr>
          <p:cNvSpPr/>
          <p:nvPr/>
        </p:nvSpPr>
        <p:spPr>
          <a:xfrm>
            <a:off x="9044694" y="3284984"/>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Tree>
    <p:extLst>
      <p:ext uri="{BB962C8B-B14F-4D97-AF65-F5344CB8AC3E}">
        <p14:creationId xmlns:p14="http://schemas.microsoft.com/office/powerpoint/2010/main" val="253142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Rectangle 396"/>
          <p:cNvSpPr/>
          <p:nvPr/>
        </p:nvSpPr>
        <p:spPr>
          <a:xfrm>
            <a:off x="6274742" y="1421418"/>
            <a:ext cx="4285753" cy="41277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400" b="1" dirty="0">
                <a:solidFill>
                  <a:schemeClr val="tx1"/>
                </a:solidFill>
                <a:latin typeface="Calibri" panose="020F0502020204030204" pitchFamily="34" charset="0"/>
              </a:rPr>
              <a:t>Fiabilité cyber des parties prenantes</a:t>
            </a:r>
          </a:p>
          <a:p>
            <a:pPr algn="ctr"/>
            <a:r>
              <a:rPr lang="fr-FR" sz="1000" b="1" dirty="0">
                <a:solidFill>
                  <a:schemeClr val="tx1"/>
                </a:solidFill>
                <a:latin typeface="Calibri" panose="020F0502020204030204" pitchFamily="34" charset="0"/>
              </a:rPr>
              <a:t>(plus c’est vert, plus la fiabilité est grande)</a:t>
            </a:r>
          </a:p>
        </p:txBody>
      </p:sp>
      <p:sp>
        <p:nvSpPr>
          <p:cNvPr id="21" name="Rectangle 20"/>
          <p:cNvSpPr/>
          <p:nvPr/>
        </p:nvSpPr>
        <p:spPr>
          <a:xfrm>
            <a:off x="1646622" y="1421418"/>
            <a:ext cx="4285753" cy="41277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400" b="1" dirty="0">
                <a:solidFill>
                  <a:schemeClr val="tx1"/>
                </a:solidFill>
                <a:latin typeface="Calibri" panose="020F0502020204030204" pitchFamily="34" charset="0"/>
              </a:rPr>
              <a:t>Exposition des parties prenantes</a:t>
            </a:r>
          </a:p>
          <a:p>
            <a:pPr algn="ctr"/>
            <a:r>
              <a:rPr lang="fr-FR" sz="1000" b="1" dirty="0">
                <a:solidFill>
                  <a:schemeClr val="tx1"/>
                </a:solidFill>
                <a:latin typeface="Calibri" panose="020F0502020204030204" pitchFamily="34" charset="0"/>
              </a:rPr>
              <a:t>(plus c’est rouge, plus l’exposition est grande)</a:t>
            </a:r>
          </a:p>
        </p:txBody>
      </p:sp>
      <p:sp>
        <p:nvSpPr>
          <p:cNvPr id="8" name="Titre 1"/>
          <p:cNvSpPr>
            <a:spLocks noGrp="1"/>
          </p:cNvSpPr>
          <p:nvPr>
            <p:ph type="title"/>
          </p:nvPr>
        </p:nvSpPr>
        <p:spPr>
          <a:xfrm>
            <a:off x="1981200" y="476672"/>
            <a:ext cx="8229600" cy="792088"/>
          </a:xfrm>
        </p:spPr>
        <p:txBody>
          <a:bodyPr>
            <a:noAutofit/>
          </a:bodyPr>
          <a:lstStyle/>
          <a:p>
            <a:r>
              <a:rPr lang="fr-FR" dirty="0"/>
              <a:t>Parties prenantes – Autres exemples de représentations</a:t>
            </a:r>
          </a:p>
        </p:txBody>
      </p:sp>
      <p:sp>
        <p:nvSpPr>
          <p:cNvPr id="165" name="Ellipse 164"/>
          <p:cNvSpPr/>
          <p:nvPr/>
        </p:nvSpPr>
        <p:spPr>
          <a:xfrm>
            <a:off x="8023597" y="6413508"/>
            <a:ext cx="108000" cy="108000"/>
          </a:xfrm>
          <a:prstGeom prst="ellipse">
            <a:avLst/>
          </a:prstGeom>
          <a:noFill/>
          <a:ln w="19050" cap="flat" cmpd="sng" algn="ctr">
            <a:solidFill>
              <a:srgbClr val="E22A37"/>
            </a:solidFill>
            <a:prstDash val="solid"/>
          </a:ln>
          <a:effectLst/>
        </p:spPr>
        <p:txBody>
          <a:bodyPr rtlCol="0" anchor="ctr"/>
          <a:lstStyle/>
          <a:p>
            <a:pPr algn="ctr">
              <a:defRPr/>
            </a:pPr>
            <a:endParaRPr lang="fr-FR" sz="1050" kern="0" dirty="0">
              <a:solidFill>
                <a:prstClr val="white">
                  <a:lumMod val="50000"/>
                </a:prstClr>
              </a:solidFill>
              <a:latin typeface="Akzidenz-Grotesk Pro Cnd" pitchFamily="50" charset="0"/>
            </a:endParaRPr>
          </a:p>
        </p:txBody>
      </p:sp>
      <p:sp>
        <p:nvSpPr>
          <p:cNvPr id="167" name="Ellipse 166"/>
          <p:cNvSpPr/>
          <p:nvPr/>
        </p:nvSpPr>
        <p:spPr>
          <a:xfrm>
            <a:off x="8023597" y="6274918"/>
            <a:ext cx="108000" cy="108000"/>
          </a:xfrm>
          <a:prstGeom prst="ellipse">
            <a:avLst/>
          </a:prstGeom>
          <a:noFill/>
          <a:ln w="19050" cap="flat" cmpd="sng" algn="ctr">
            <a:solidFill>
              <a:srgbClr val="FF832F"/>
            </a:solidFill>
            <a:prstDash val="solid"/>
          </a:ln>
          <a:effectLst/>
        </p:spPr>
        <p:txBody>
          <a:bodyPr rtlCol="0" anchor="ctr"/>
          <a:lstStyle/>
          <a:p>
            <a:pPr algn="ctr">
              <a:defRPr/>
            </a:pPr>
            <a:endParaRPr lang="fr-FR" sz="1050" kern="0" dirty="0">
              <a:solidFill>
                <a:prstClr val="white">
                  <a:lumMod val="50000"/>
                </a:prstClr>
              </a:solidFill>
              <a:latin typeface="Akzidenz-Grotesk Pro Cnd" pitchFamily="50" charset="0"/>
            </a:endParaRPr>
          </a:p>
        </p:txBody>
      </p:sp>
      <p:sp>
        <p:nvSpPr>
          <p:cNvPr id="168" name="Ellipse 167"/>
          <p:cNvSpPr/>
          <p:nvPr/>
        </p:nvSpPr>
        <p:spPr>
          <a:xfrm>
            <a:off x="8018517" y="6136328"/>
            <a:ext cx="108000" cy="108000"/>
          </a:xfrm>
          <a:prstGeom prst="ellipse">
            <a:avLst/>
          </a:prstGeom>
          <a:noFill/>
          <a:ln w="19050" cap="flat" cmpd="sng" algn="ctr">
            <a:solidFill>
              <a:srgbClr val="00A278"/>
            </a:solidFill>
            <a:prstDash val="solid"/>
          </a:ln>
          <a:effectLst/>
        </p:spPr>
        <p:txBody>
          <a:bodyPr rtlCol="0" anchor="ctr"/>
          <a:lstStyle/>
          <a:p>
            <a:pPr algn="ctr">
              <a:defRPr/>
            </a:pPr>
            <a:endParaRPr lang="fr-FR" sz="1050" kern="0" dirty="0">
              <a:solidFill>
                <a:prstClr val="white">
                  <a:lumMod val="50000"/>
                </a:prstClr>
              </a:solidFill>
              <a:latin typeface="Akzidenz-Grotesk Pro Cnd" pitchFamily="50" charset="0"/>
            </a:endParaRPr>
          </a:p>
        </p:txBody>
      </p:sp>
      <p:sp>
        <p:nvSpPr>
          <p:cNvPr id="86" name="Losange 85"/>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278" name="ZoneTexte 277"/>
          <p:cNvSpPr txBox="1"/>
          <p:nvPr/>
        </p:nvSpPr>
        <p:spPr>
          <a:xfrm>
            <a:off x="2328094" y="5951022"/>
            <a:ext cx="2159784" cy="646331"/>
          </a:xfrm>
          <a:prstGeom prst="rect">
            <a:avLst/>
          </a:prstGeom>
          <a:noFill/>
        </p:spPr>
        <p:txBody>
          <a:bodyPr wrap="square" lIns="36000" rIns="36000" numCol="1" rtlCol="0">
            <a:spAutoFit/>
          </a:bodyPr>
          <a:lstStyle/>
          <a:p>
            <a:pPr>
              <a:defRPr/>
            </a:pPr>
            <a:r>
              <a:rPr lang="fr-FR" sz="900" b="1" u="sng" kern="0" dirty="0">
                <a:solidFill>
                  <a:prstClr val="black"/>
                </a:solidFill>
                <a:latin typeface="Calibri" panose="020F0502020204030204" pitchFamily="34" charset="0"/>
              </a:rPr>
              <a:t>Légende</a:t>
            </a:r>
            <a:r>
              <a:rPr lang="fr-FR" sz="900" kern="0" dirty="0">
                <a:solidFill>
                  <a:prstClr val="black"/>
                </a:solidFill>
                <a:latin typeface="Calibri" panose="020F0502020204030204" pitchFamily="34" charset="0"/>
              </a:rPr>
              <a:t> :</a:t>
            </a:r>
          </a:p>
          <a:p>
            <a:pPr>
              <a:defRPr/>
            </a:pPr>
            <a:r>
              <a:rPr lang="fr-FR" sz="900" kern="0" cap="small" dirty="0">
                <a:solidFill>
                  <a:prstClr val="black"/>
                </a:solidFill>
                <a:latin typeface="Calibri" panose="020F0502020204030204" pitchFamily="34" charset="0"/>
              </a:rPr>
              <a:t>C1 – établissements de santé</a:t>
            </a:r>
          </a:p>
          <a:p>
            <a:pPr>
              <a:defRPr/>
            </a:pPr>
            <a:r>
              <a:rPr lang="fr-FR" sz="900" kern="0" cap="small" dirty="0">
                <a:solidFill>
                  <a:prstClr val="black"/>
                </a:solidFill>
                <a:latin typeface="Calibri" panose="020F0502020204030204" pitchFamily="34" charset="0"/>
              </a:rPr>
              <a:t>C2 – Pharmacies</a:t>
            </a:r>
          </a:p>
          <a:p>
            <a:pPr>
              <a:defRPr/>
            </a:pPr>
            <a:r>
              <a:rPr lang="fr-FR" sz="900" kern="0" cap="small" dirty="0">
                <a:solidFill>
                  <a:prstClr val="black"/>
                </a:solidFill>
                <a:latin typeface="Calibri" panose="020F0502020204030204" pitchFamily="34" charset="0"/>
              </a:rPr>
              <a:t>C3 – Dépositaires &amp; grossistes répartiteurs</a:t>
            </a:r>
          </a:p>
        </p:txBody>
      </p:sp>
      <p:grpSp>
        <p:nvGrpSpPr>
          <p:cNvPr id="287" name="Groupe 286"/>
          <p:cNvGrpSpPr/>
          <p:nvPr/>
        </p:nvGrpSpPr>
        <p:grpSpPr>
          <a:xfrm>
            <a:off x="6259626" y="1483917"/>
            <a:ext cx="4300871" cy="3520165"/>
            <a:chOff x="1697077" y="1412776"/>
            <a:chExt cx="5652803" cy="4524313"/>
          </a:xfrm>
        </p:grpSpPr>
        <p:sp>
          <p:nvSpPr>
            <p:cNvPr id="288" name="Ellipse 287"/>
            <p:cNvSpPr/>
            <p:nvPr/>
          </p:nvSpPr>
          <p:spPr>
            <a:xfrm>
              <a:off x="2362239" y="1630045"/>
              <a:ext cx="4226187" cy="4064874"/>
            </a:xfrm>
            <a:prstGeom prst="ellipse">
              <a:avLst/>
            </a:prstGeom>
            <a:noFill/>
            <a:ln w="28575" cap="flat" cmpd="sng" algn="ctr">
              <a:solidFill>
                <a:srgbClr val="00A278"/>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289" name="Ellipse 288"/>
            <p:cNvSpPr/>
            <p:nvPr/>
          </p:nvSpPr>
          <p:spPr>
            <a:xfrm>
              <a:off x="2615988" y="1867872"/>
              <a:ext cx="3714955" cy="3573155"/>
            </a:xfrm>
            <a:prstGeom prst="ellipse">
              <a:avLst/>
            </a:prstGeom>
            <a:noFill/>
            <a:ln w="28575" cap="flat" cmpd="sng" algn="ctr">
              <a:solidFill>
                <a:srgbClr val="FF832F"/>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290" name="Ellipse 289"/>
            <p:cNvSpPr/>
            <p:nvPr/>
          </p:nvSpPr>
          <p:spPr>
            <a:xfrm>
              <a:off x="3181753" y="2417159"/>
              <a:ext cx="2590244" cy="2491374"/>
            </a:xfrm>
            <a:prstGeom prst="ellipse">
              <a:avLst/>
            </a:prstGeom>
            <a:noFill/>
            <a:ln w="28575" cap="flat" cmpd="sng" algn="ctr">
              <a:solidFill>
                <a:srgbClr val="E22A37"/>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cxnSp>
          <p:nvCxnSpPr>
            <p:cNvPr id="291" name="Connecteur droit 290"/>
            <p:cNvCxnSpPr/>
            <p:nvPr/>
          </p:nvCxnSpPr>
          <p:spPr>
            <a:xfrm>
              <a:off x="4470244" y="1412776"/>
              <a:ext cx="0" cy="4524313"/>
            </a:xfrm>
            <a:prstGeom prst="line">
              <a:avLst/>
            </a:prstGeom>
            <a:noFill/>
            <a:ln w="9525" cap="flat" cmpd="sng" algn="ctr">
              <a:solidFill>
                <a:sysClr val="window" lastClr="FFFFFF">
                  <a:lumMod val="65000"/>
                </a:sysClr>
              </a:solidFill>
              <a:prstDash val="solid"/>
            </a:ln>
            <a:effectLst/>
          </p:spPr>
        </p:cxnSp>
        <p:sp>
          <p:nvSpPr>
            <p:cNvPr id="292" name="Ellipse 291"/>
            <p:cNvSpPr/>
            <p:nvPr/>
          </p:nvSpPr>
          <p:spPr>
            <a:xfrm>
              <a:off x="2644919" y="1901919"/>
              <a:ext cx="3650647" cy="3511301"/>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cxnSp>
          <p:nvCxnSpPr>
            <p:cNvPr id="293" name="Connecteur droit 292"/>
            <p:cNvCxnSpPr/>
            <p:nvPr/>
          </p:nvCxnSpPr>
          <p:spPr>
            <a:xfrm>
              <a:off x="2072745" y="3649806"/>
              <a:ext cx="4763808" cy="0"/>
            </a:xfrm>
            <a:prstGeom prst="line">
              <a:avLst/>
            </a:prstGeom>
            <a:noFill/>
            <a:ln w="9525" cap="flat" cmpd="sng" algn="ctr">
              <a:solidFill>
                <a:sysClr val="window" lastClr="FFFFFF">
                  <a:lumMod val="65000"/>
                </a:sysClr>
              </a:solidFill>
              <a:prstDash val="solid"/>
            </a:ln>
            <a:effectLst/>
          </p:spPr>
        </p:cxnSp>
        <p:sp>
          <p:nvSpPr>
            <p:cNvPr id="294" name="Ellipse 293"/>
            <p:cNvSpPr/>
            <p:nvPr/>
          </p:nvSpPr>
          <p:spPr>
            <a:xfrm>
              <a:off x="3670846" y="2885642"/>
              <a:ext cx="1588982" cy="1528331"/>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b="1" kern="0" dirty="0">
                <a:solidFill>
                  <a:prstClr val="black"/>
                </a:solidFill>
                <a:latin typeface="Calibri" panose="020F0502020204030204" pitchFamily="34" charset="0"/>
              </a:endParaRPr>
            </a:p>
          </p:txBody>
        </p:sp>
        <p:sp>
          <p:nvSpPr>
            <p:cNvPr id="295" name="Ellipse 294"/>
            <p:cNvSpPr/>
            <p:nvPr/>
          </p:nvSpPr>
          <p:spPr>
            <a:xfrm>
              <a:off x="3986432" y="3196782"/>
              <a:ext cx="957809" cy="921249"/>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296" name="Ellipse 295"/>
            <p:cNvSpPr/>
            <p:nvPr/>
          </p:nvSpPr>
          <p:spPr>
            <a:xfrm>
              <a:off x="3008346" y="2259931"/>
              <a:ext cx="2923794" cy="2812192"/>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297" name="Rectangle 296"/>
            <p:cNvSpPr/>
            <p:nvPr/>
          </p:nvSpPr>
          <p:spPr>
            <a:xfrm>
              <a:off x="2297985" y="1712865"/>
              <a:ext cx="828341" cy="358012"/>
            </a:xfrm>
            <a:prstGeom prst="rect">
              <a:avLst/>
            </a:prstGeom>
            <a:noFill/>
            <a:ln w="25400" cap="flat" cmpd="sng" algn="ctr">
              <a:noFill/>
              <a:prstDash val="solid"/>
            </a:ln>
            <a:effectLst/>
          </p:spPr>
          <p:txBody>
            <a:bodyPr rtlCol="0" anchor="t" anchorCtr="0"/>
            <a:lstStyle/>
            <a:p>
              <a:pPr>
                <a:defRPr/>
              </a:pPr>
              <a:r>
                <a:rPr lang="fr-FR" sz="1000" b="1" kern="0" dirty="0">
                  <a:solidFill>
                    <a:schemeClr val="tx1">
                      <a:lumMod val="75000"/>
                      <a:lumOff val="25000"/>
                    </a:schemeClr>
                  </a:solidFill>
                  <a:latin typeface="Calibri" panose="020F0502020204030204" pitchFamily="34" charset="0"/>
                </a:rPr>
                <a:t>Clients</a:t>
              </a:r>
            </a:p>
          </p:txBody>
        </p:sp>
        <p:sp>
          <p:nvSpPr>
            <p:cNvPr id="298" name="Rectangle 297"/>
            <p:cNvSpPr/>
            <p:nvPr/>
          </p:nvSpPr>
          <p:spPr>
            <a:xfrm>
              <a:off x="2286893" y="5286892"/>
              <a:ext cx="1102702" cy="358012"/>
            </a:xfrm>
            <a:prstGeom prst="rect">
              <a:avLst/>
            </a:prstGeom>
            <a:noFill/>
            <a:ln w="25400" cap="flat" cmpd="sng" algn="ctr">
              <a:noFill/>
              <a:prstDash val="solid"/>
            </a:ln>
            <a:effectLst/>
          </p:spPr>
          <p:txBody>
            <a:bodyPr rtlCol="0" anchor="t" anchorCtr="0"/>
            <a:lstStyle/>
            <a:p>
              <a:pPr>
                <a:defRPr/>
              </a:pPr>
              <a:r>
                <a:rPr lang="fr-FR" sz="1000" b="1" kern="0" dirty="0">
                  <a:latin typeface="Calibri" panose="020F0502020204030204" pitchFamily="34" charset="0"/>
                </a:rPr>
                <a:t>Prestataires</a:t>
              </a:r>
            </a:p>
          </p:txBody>
        </p:sp>
        <p:sp>
          <p:nvSpPr>
            <p:cNvPr id="299" name="Rectangle 298"/>
            <p:cNvSpPr/>
            <p:nvPr/>
          </p:nvSpPr>
          <p:spPr>
            <a:xfrm>
              <a:off x="5465347" y="1723632"/>
              <a:ext cx="1146942" cy="358012"/>
            </a:xfrm>
            <a:prstGeom prst="rect">
              <a:avLst/>
            </a:prstGeom>
            <a:noFill/>
            <a:ln w="25400" cap="flat" cmpd="sng" algn="ctr">
              <a:noFill/>
              <a:prstDash val="solid"/>
            </a:ln>
            <a:effectLst/>
          </p:spPr>
          <p:txBody>
            <a:bodyPr rtlCol="0" anchor="t" anchorCtr="0"/>
            <a:lstStyle/>
            <a:p>
              <a:pPr algn="r">
                <a:defRPr/>
              </a:pPr>
              <a:r>
                <a:rPr lang="fr-FR" sz="1000" b="1" kern="0" dirty="0">
                  <a:solidFill>
                    <a:schemeClr val="accent6"/>
                  </a:solidFill>
                  <a:latin typeface="Calibri" panose="020F0502020204030204" pitchFamily="34" charset="0"/>
                </a:rPr>
                <a:t>Partenaires</a:t>
              </a:r>
            </a:p>
          </p:txBody>
        </p:sp>
        <p:sp>
          <p:nvSpPr>
            <p:cNvPr id="300" name="Ellipse 299"/>
            <p:cNvSpPr/>
            <p:nvPr/>
          </p:nvSpPr>
          <p:spPr>
            <a:xfrm>
              <a:off x="2288717" y="1561653"/>
              <a:ext cx="4362515" cy="419599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01" name="ZoneTexte 300"/>
            <p:cNvSpPr txBox="1"/>
            <p:nvPr/>
          </p:nvSpPr>
          <p:spPr>
            <a:xfrm>
              <a:off x="4798017" y="3764262"/>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5</a:t>
              </a:r>
            </a:p>
          </p:txBody>
        </p:sp>
        <p:sp>
          <p:nvSpPr>
            <p:cNvPr id="302" name="ZoneTexte 301"/>
            <p:cNvSpPr txBox="1"/>
            <p:nvPr/>
          </p:nvSpPr>
          <p:spPr>
            <a:xfrm>
              <a:off x="5054109" y="3937959"/>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4</a:t>
              </a:r>
            </a:p>
          </p:txBody>
        </p:sp>
        <p:sp>
          <p:nvSpPr>
            <p:cNvPr id="303" name="ZoneTexte 302"/>
            <p:cNvSpPr txBox="1"/>
            <p:nvPr/>
          </p:nvSpPr>
          <p:spPr>
            <a:xfrm>
              <a:off x="5337300" y="4119269"/>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3</a:t>
              </a:r>
            </a:p>
          </p:txBody>
        </p:sp>
        <p:sp>
          <p:nvSpPr>
            <p:cNvPr id="304" name="ZoneTexte 303"/>
            <p:cNvSpPr txBox="1"/>
            <p:nvPr/>
          </p:nvSpPr>
          <p:spPr>
            <a:xfrm>
              <a:off x="5617514" y="4312516"/>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2</a:t>
              </a:r>
            </a:p>
          </p:txBody>
        </p:sp>
        <p:sp>
          <p:nvSpPr>
            <p:cNvPr id="305" name="ZoneTexte 304"/>
            <p:cNvSpPr txBox="1"/>
            <p:nvPr/>
          </p:nvSpPr>
          <p:spPr>
            <a:xfrm>
              <a:off x="5924823" y="4503212"/>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1</a:t>
              </a:r>
            </a:p>
          </p:txBody>
        </p:sp>
        <p:sp>
          <p:nvSpPr>
            <p:cNvPr id="306" name="ZoneTexte 305"/>
            <p:cNvSpPr txBox="1"/>
            <p:nvPr/>
          </p:nvSpPr>
          <p:spPr>
            <a:xfrm>
              <a:off x="6232134" y="4706625"/>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0</a:t>
              </a:r>
            </a:p>
          </p:txBody>
        </p:sp>
        <p:cxnSp>
          <p:nvCxnSpPr>
            <p:cNvPr id="307" name="Connecteur droit avec flèche 306"/>
            <p:cNvCxnSpPr/>
            <p:nvPr/>
          </p:nvCxnSpPr>
          <p:spPr>
            <a:xfrm flipH="1" flipV="1">
              <a:off x="4640393" y="3813525"/>
              <a:ext cx="1847835" cy="1287209"/>
            </a:xfrm>
            <a:prstGeom prst="straightConnector1">
              <a:avLst/>
            </a:prstGeom>
            <a:noFill/>
            <a:ln w="19050" cap="flat" cmpd="sng" algn="ctr">
              <a:solidFill>
                <a:sysClr val="windowText" lastClr="000000"/>
              </a:solidFill>
              <a:prstDash val="solid"/>
              <a:tailEnd type="arrow"/>
            </a:ln>
            <a:effectLst/>
          </p:spPr>
        </p:cxnSp>
        <p:sp>
          <p:nvSpPr>
            <p:cNvPr id="308" name="ZoneTexte 307"/>
            <p:cNvSpPr txBox="1"/>
            <p:nvPr/>
          </p:nvSpPr>
          <p:spPr>
            <a:xfrm rot="2134154">
              <a:off x="4716789" y="4481020"/>
              <a:ext cx="1666971" cy="316457"/>
            </a:xfrm>
            <a:prstGeom prst="rect">
              <a:avLst/>
            </a:prstGeom>
            <a:noFill/>
          </p:spPr>
          <p:txBody>
            <a:bodyPr wrap="none" rtlCol="0">
              <a:spAutoFit/>
            </a:bodyPr>
            <a:lstStyle/>
            <a:p>
              <a:pPr>
                <a:defRPr/>
              </a:pPr>
              <a:r>
                <a:rPr lang="fr-FR" sz="1000" b="1" kern="0" dirty="0">
                  <a:solidFill>
                    <a:prstClr val="black"/>
                  </a:solidFill>
                  <a:latin typeface="Calibri" panose="020F0502020204030204" pitchFamily="34" charset="0"/>
                </a:rPr>
                <a:t>NIVEAU DE MENACE</a:t>
              </a:r>
            </a:p>
          </p:txBody>
        </p:sp>
        <p:sp>
          <p:nvSpPr>
            <p:cNvPr id="309" name="ZoneTexte 308"/>
            <p:cNvSpPr txBox="1"/>
            <p:nvPr/>
          </p:nvSpPr>
          <p:spPr>
            <a:xfrm>
              <a:off x="1716945" y="1987328"/>
              <a:ext cx="393560" cy="316457"/>
            </a:xfrm>
            <a:prstGeom prst="rect">
              <a:avLst/>
            </a:prstGeom>
            <a:noFill/>
          </p:spPr>
          <p:txBody>
            <a:bodyPr wrap="square" lIns="36000" rIns="36000" rtlCol="0">
              <a:spAutoFit/>
            </a:bodyPr>
            <a:lstStyle/>
            <a:p>
              <a:pPr algn="r">
                <a:defRPr/>
              </a:pPr>
              <a:r>
                <a:rPr lang="fr-FR" sz="1000" kern="0" dirty="0">
                  <a:solidFill>
                    <a:prstClr val="black"/>
                  </a:solidFill>
                  <a:latin typeface="Calibri" panose="020F0502020204030204" pitchFamily="34" charset="0"/>
                </a:rPr>
                <a:t>C1</a:t>
              </a:r>
            </a:p>
          </p:txBody>
        </p:sp>
        <p:sp>
          <p:nvSpPr>
            <p:cNvPr id="310" name="ZoneTexte 309"/>
            <p:cNvSpPr txBox="1"/>
            <p:nvPr/>
          </p:nvSpPr>
          <p:spPr>
            <a:xfrm>
              <a:off x="1697077" y="2506662"/>
              <a:ext cx="386357" cy="316457"/>
            </a:xfrm>
            <a:prstGeom prst="rect">
              <a:avLst/>
            </a:prstGeom>
            <a:noFill/>
          </p:spPr>
          <p:txBody>
            <a:bodyPr wrap="square" lIns="36000" rIns="36000" rtlCol="0">
              <a:spAutoFit/>
            </a:bodyPr>
            <a:lstStyle/>
            <a:p>
              <a:pPr algn="r">
                <a:defRPr/>
              </a:pPr>
              <a:r>
                <a:rPr lang="fr-FR" sz="1000" kern="0" dirty="0">
                  <a:solidFill>
                    <a:prstClr val="black"/>
                  </a:solidFill>
                  <a:latin typeface="Calibri" panose="020F0502020204030204" pitchFamily="34" charset="0"/>
                </a:rPr>
                <a:t>C2</a:t>
              </a:r>
            </a:p>
          </p:txBody>
        </p:sp>
        <p:sp>
          <p:nvSpPr>
            <p:cNvPr id="311" name="ZoneTexte 310"/>
            <p:cNvSpPr txBox="1"/>
            <p:nvPr/>
          </p:nvSpPr>
          <p:spPr>
            <a:xfrm>
              <a:off x="1716945" y="3927332"/>
              <a:ext cx="393560" cy="31645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lgn="r">
                <a:defRPr/>
              </a:pPr>
              <a:r>
                <a:rPr lang="fr-FR" sz="1000" dirty="0">
                  <a:solidFill>
                    <a:srgbClr val="000000"/>
                  </a:solidFill>
                  <a:latin typeface="Calibri" panose="020F0502020204030204" pitchFamily="34" charset="0"/>
                </a:rPr>
                <a:t>F3</a:t>
              </a:r>
            </a:p>
          </p:txBody>
        </p:sp>
        <p:sp>
          <p:nvSpPr>
            <p:cNvPr id="312" name="ZoneTexte 311"/>
            <p:cNvSpPr txBox="1"/>
            <p:nvPr/>
          </p:nvSpPr>
          <p:spPr>
            <a:xfrm>
              <a:off x="6965321" y="2029165"/>
              <a:ext cx="384559" cy="316457"/>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000" dirty="0">
                  <a:latin typeface="Calibri" panose="020F0502020204030204" pitchFamily="34" charset="0"/>
                </a:rPr>
                <a:t>P1</a:t>
              </a:r>
            </a:p>
          </p:txBody>
        </p:sp>
        <p:sp>
          <p:nvSpPr>
            <p:cNvPr id="313" name="ZoneTexte 312"/>
            <p:cNvSpPr txBox="1"/>
            <p:nvPr/>
          </p:nvSpPr>
          <p:spPr>
            <a:xfrm>
              <a:off x="6965321" y="2558747"/>
              <a:ext cx="384559" cy="316457"/>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000" dirty="0">
                  <a:latin typeface="Calibri" panose="020F0502020204030204" pitchFamily="34" charset="0"/>
                </a:rPr>
                <a:t>P2</a:t>
              </a:r>
            </a:p>
          </p:txBody>
        </p:sp>
        <p:sp>
          <p:nvSpPr>
            <p:cNvPr id="314" name="ZoneTexte 313"/>
            <p:cNvSpPr txBox="1"/>
            <p:nvPr/>
          </p:nvSpPr>
          <p:spPr>
            <a:xfrm>
              <a:off x="1716947" y="5078989"/>
              <a:ext cx="393560" cy="31645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lgn="r">
                <a:defRPr/>
              </a:pPr>
              <a:r>
                <a:rPr lang="fr-FR" sz="1000" dirty="0">
                  <a:latin typeface="Calibri" panose="020F0502020204030204" pitchFamily="34" charset="0"/>
                </a:rPr>
                <a:t>F1</a:t>
              </a:r>
            </a:p>
          </p:txBody>
        </p:sp>
        <p:sp>
          <p:nvSpPr>
            <p:cNvPr id="315" name="ZoneTexte 314"/>
            <p:cNvSpPr txBox="1"/>
            <p:nvPr/>
          </p:nvSpPr>
          <p:spPr>
            <a:xfrm>
              <a:off x="1716945" y="4480809"/>
              <a:ext cx="393560" cy="31645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lgn="r">
                <a:defRPr/>
              </a:pPr>
              <a:r>
                <a:rPr lang="fr-FR" sz="1000" dirty="0">
                  <a:solidFill>
                    <a:srgbClr val="000000"/>
                  </a:solidFill>
                  <a:latin typeface="Calibri" panose="020F0502020204030204" pitchFamily="34" charset="0"/>
                </a:rPr>
                <a:t>F2</a:t>
              </a:r>
            </a:p>
          </p:txBody>
        </p:sp>
        <p:sp>
          <p:nvSpPr>
            <p:cNvPr id="316" name="Ellipse 315"/>
            <p:cNvSpPr/>
            <p:nvPr/>
          </p:nvSpPr>
          <p:spPr>
            <a:xfrm>
              <a:off x="4326220" y="3528021"/>
              <a:ext cx="277078" cy="266502"/>
            </a:xfrm>
            <a:prstGeom prst="ellipse">
              <a:avLst/>
            </a:prstGeom>
            <a:solidFill>
              <a:srgbClr val="00B0F0"/>
            </a:solidFill>
            <a:ln w="25400" cap="flat" cmpd="sng" algn="ctr">
              <a:solidFill>
                <a:srgbClr val="00B0F0"/>
              </a:solidFill>
              <a:prstDash val="solid"/>
            </a:ln>
            <a:effectLst/>
          </p:spPr>
          <p:txBody>
            <a:bodyPr rtlCol="0" anchor="ctr"/>
            <a:lstStyle/>
            <a:p>
              <a:pPr algn="ctr">
                <a:defRPr/>
              </a:pPr>
              <a:endParaRPr lang="fr-FR" sz="900" kern="0" dirty="0">
                <a:solidFill>
                  <a:prstClr val="white">
                    <a:lumMod val="50000"/>
                  </a:prstClr>
                </a:solidFill>
                <a:latin typeface="Calibri" panose="020F0502020204030204" pitchFamily="34" charset="0"/>
              </a:endParaRPr>
            </a:p>
          </p:txBody>
        </p:sp>
        <p:sp>
          <p:nvSpPr>
            <p:cNvPr id="317" name="ZoneTexte 316"/>
            <p:cNvSpPr txBox="1"/>
            <p:nvPr/>
          </p:nvSpPr>
          <p:spPr>
            <a:xfrm>
              <a:off x="4585454" y="3578581"/>
              <a:ext cx="1879832" cy="316457"/>
            </a:xfrm>
            <a:prstGeom prst="rect">
              <a:avLst/>
            </a:prstGeom>
            <a:noFill/>
          </p:spPr>
          <p:txBody>
            <a:bodyPr wrap="square" rtlCol="0">
              <a:spAutoFit/>
            </a:bodyPr>
            <a:lstStyle/>
            <a:p>
              <a:pPr>
                <a:defRPr/>
              </a:pPr>
              <a:r>
                <a:rPr lang="fr-FR" sz="1000" b="1" kern="0" spc="-50" dirty="0">
                  <a:solidFill>
                    <a:srgbClr val="00B0F0"/>
                  </a:solidFill>
                  <a:latin typeface="Calibri" panose="020F0502020204030204" pitchFamily="34" charset="0"/>
                </a:rPr>
                <a:t>Société biotechnologies</a:t>
              </a:r>
            </a:p>
          </p:txBody>
        </p:sp>
        <p:sp>
          <p:nvSpPr>
            <p:cNvPr id="318" name="Ellipse 317"/>
            <p:cNvSpPr/>
            <p:nvPr/>
          </p:nvSpPr>
          <p:spPr>
            <a:xfrm>
              <a:off x="3359049" y="2568903"/>
              <a:ext cx="2258463" cy="217225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19" name="Rectangle à coins arrondis 318"/>
            <p:cNvSpPr/>
            <p:nvPr/>
          </p:nvSpPr>
          <p:spPr>
            <a:xfrm>
              <a:off x="2278030" y="3699701"/>
              <a:ext cx="2133295" cy="1894606"/>
            </a:xfrm>
            <a:prstGeom prst="roundRect">
              <a:avLst/>
            </a:prstGeom>
            <a:noFill/>
            <a:ln w="19050" cap="flat" cmpd="sng" algn="ctr">
              <a:solidFill>
                <a:schemeClr val="tx1"/>
              </a:solidFill>
              <a:prstDash val="sysDash"/>
            </a:ln>
            <a:effectLst/>
          </p:spPr>
          <p:txBody>
            <a:bodyPr rtlCol="0" anchor="ctr"/>
            <a:lstStyle/>
            <a:p>
              <a:pPr algn="ctr">
                <a:defRPr/>
              </a:pPr>
              <a:endParaRPr lang="fr-FR" sz="1000" kern="0">
                <a:solidFill>
                  <a:prstClr val="white"/>
                </a:solidFill>
                <a:latin typeface="Calibri" panose="020F0502020204030204" pitchFamily="34" charset="0"/>
              </a:endParaRPr>
            </a:p>
          </p:txBody>
        </p:sp>
        <p:sp>
          <p:nvSpPr>
            <p:cNvPr id="320" name="Rectangle à coins arrondis 319"/>
            <p:cNvSpPr/>
            <p:nvPr/>
          </p:nvSpPr>
          <p:spPr>
            <a:xfrm>
              <a:off x="4537955" y="1718780"/>
              <a:ext cx="2113623" cy="1894606"/>
            </a:xfrm>
            <a:prstGeom prst="roundRect">
              <a:avLst/>
            </a:prstGeom>
            <a:noFill/>
            <a:ln w="19050" cap="flat" cmpd="sng" algn="ctr">
              <a:solidFill>
                <a:schemeClr val="accent6"/>
              </a:solidFill>
              <a:prstDash val="sysDash"/>
            </a:ln>
            <a:effectLst/>
          </p:spPr>
          <p:txBody>
            <a:bodyPr rtlCol="0" anchor="ctr"/>
            <a:lstStyle/>
            <a:p>
              <a:pPr algn="ctr">
                <a:defRPr/>
              </a:pPr>
              <a:endParaRPr lang="fr-FR" sz="1000" kern="0">
                <a:solidFill>
                  <a:prstClr val="white"/>
                </a:solidFill>
                <a:latin typeface="Calibri" panose="020F0502020204030204" pitchFamily="34" charset="0"/>
              </a:endParaRPr>
            </a:p>
          </p:txBody>
        </p:sp>
        <p:sp>
          <p:nvSpPr>
            <p:cNvPr id="321" name="Rectangle à coins arrondis 320"/>
            <p:cNvSpPr/>
            <p:nvPr/>
          </p:nvSpPr>
          <p:spPr>
            <a:xfrm>
              <a:off x="2278030" y="1710339"/>
              <a:ext cx="2133295" cy="1894606"/>
            </a:xfrm>
            <a:prstGeom prst="roundRect">
              <a:avLst/>
            </a:prstGeom>
            <a:noFill/>
            <a:ln w="19050" cap="flat" cmpd="sng" algn="ctr">
              <a:solidFill>
                <a:schemeClr val="tx1">
                  <a:lumMod val="75000"/>
                  <a:lumOff val="25000"/>
                </a:schemeClr>
              </a:solidFill>
              <a:prstDash val="sysDash"/>
            </a:ln>
            <a:effectLst/>
          </p:spPr>
          <p:txBody>
            <a:bodyPr rtlCol="0" anchor="ctr"/>
            <a:lstStyle/>
            <a:p>
              <a:pPr algn="ctr">
                <a:defRPr/>
              </a:pPr>
              <a:endParaRPr lang="fr-FR" sz="1000" kern="0">
                <a:solidFill>
                  <a:prstClr val="white"/>
                </a:solidFill>
                <a:latin typeface="Calibri" panose="020F0502020204030204" pitchFamily="34" charset="0"/>
              </a:endParaRPr>
            </a:p>
          </p:txBody>
        </p:sp>
        <p:sp>
          <p:nvSpPr>
            <p:cNvPr id="322" name="ZoneTexte 321"/>
            <p:cNvSpPr txBox="1"/>
            <p:nvPr/>
          </p:nvSpPr>
          <p:spPr>
            <a:xfrm>
              <a:off x="1697077" y="3001320"/>
              <a:ext cx="386357" cy="316457"/>
            </a:xfrm>
            <a:prstGeom prst="rect">
              <a:avLst/>
            </a:prstGeom>
            <a:noFill/>
          </p:spPr>
          <p:txBody>
            <a:bodyPr wrap="square" lIns="36000" rIns="36000" rtlCol="0">
              <a:spAutoFit/>
            </a:bodyPr>
            <a:lstStyle/>
            <a:p>
              <a:pPr algn="r">
                <a:defRPr/>
              </a:pPr>
              <a:r>
                <a:rPr lang="fr-FR" sz="1000" kern="0" dirty="0">
                  <a:solidFill>
                    <a:prstClr val="black"/>
                  </a:solidFill>
                  <a:latin typeface="Calibri" panose="020F0502020204030204" pitchFamily="34" charset="0"/>
                </a:rPr>
                <a:t>C3</a:t>
              </a:r>
            </a:p>
          </p:txBody>
        </p:sp>
        <p:sp>
          <p:nvSpPr>
            <p:cNvPr id="323" name="ZoneTexte 322"/>
            <p:cNvSpPr txBox="1"/>
            <p:nvPr/>
          </p:nvSpPr>
          <p:spPr>
            <a:xfrm>
              <a:off x="6965321" y="3088327"/>
              <a:ext cx="384559" cy="316457"/>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000" dirty="0">
                  <a:solidFill>
                    <a:srgbClr val="000000"/>
                  </a:solidFill>
                  <a:latin typeface="Calibri" panose="020F0502020204030204" pitchFamily="34" charset="0"/>
                </a:rPr>
                <a:t>P3</a:t>
              </a:r>
            </a:p>
          </p:txBody>
        </p:sp>
        <p:sp>
          <p:nvSpPr>
            <p:cNvPr id="324" name="Ellipse 323"/>
            <p:cNvSpPr/>
            <p:nvPr/>
          </p:nvSpPr>
          <p:spPr>
            <a:xfrm>
              <a:off x="3105444" y="2024566"/>
              <a:ext cx="216000" cy="216000"/>
            </a:xfrm>
            <a:prstGeom prst="ellipse">
              <a:avLst/>
            </a:prstGeom>
            <a:solidFill>
              <a:schemeClr val="bg1"/>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25" name="Ellipse 324"/>
            <p:cNvSpPr/>
            <p:nvPr/>
          </p:nvSpPr>
          <p:spPr>
            <a:xfrm>
              <a:off x="2696456" y="2549125"/>
              <a:ext cx="216000" cy="216000"/>
            </a:xfrm>
            <a:prstGeom prst="ellipse">
              <a:avLst/>
            </a:prstGeom>
            <a:solidFill>
              <a:srgbClr val="00B05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26" name="Ellipse 325"/>
            <p:cNvSpPr/>
            <p:nvPr/>
          </p:nvSpPr>
          <p:spPr>
            <a:xfrm>
              <a:off x="2445144" y="3063955"/>
              <a:ext cx="216000" cy="216000"/>
            </a:xfrm>
            <a:prstGeom prst="ellipse">
              <a:avLst/>
            </a:prstGeom>
            <a:solidFill>
              <a:srgbClr val="00B05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27" name="Ellipse 326"/>
            <p:cNvSpPr/>
            <p:nvPr/>
          </p:nvSpPr>
          <p:spPr>
            <a:xfrm>
              <a:off x="5436096" y="2067340"/>
              <a:ext cx="216000" cy="216000"/>
            </a:xfrm>
            <a:prstGeom prst="ellipse">
              <a:avLst/>
            </a:prstGeom>
            <a:solidFill>
              <a:schemeClr val="bg1"/>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28" name="Ellipse 327"/>
            <p:cNvSpPr/>
            <p:nvPr/>
          </p:nvSpPr>
          <p:spPr>
            <a:xfrm>
              <a:off x="6317668" y="2593060"/>
              <a:ext cx="216000" cy="216000"/>
            </a:xfrm>
            <a:prstGeom prst="ellipse">
              <a:avLst/>
            </a:prstGeom>
            <a:solidFill>
              <a:srgbClr val="00660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29" name="Ellipse 328"/>
            <p:cNvSpPr/>
            <p:nvPr/>
          </p:nvSpPr>
          <p:spPr>
            <a:xfrm>
              <a:off x="5648865" y="3123978"/>
              <a:ext cx="216000" cy="216000"/>
            </a:xfrm>
            <a:prstGeom prst="ellipse">
              <a:avLst/>
            </a:prstGeom>
            <a:solidFill>
              <a:schemeClr val="bg1"/>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30" name="Ellipse 329"/>
            <p:cNvSpPr/>
            <p:nvPr/>
          </p:nvSpPr>
          <p:spPr>
            <a:xfrm>
              <a:off x="3781557" y="5121875"/>
              <a:ext cx="216000" cy="216000"/>
            </a:xfrm>
            <a:prstGeom prst="ellipse">
              <a:avLst/>
            </a:prstGeom>
            <a:solidFill>
              <a:srgbClr val="00B05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31" name="Ellipse 330"/>
            <p:cNvSpPr/>
            <p:nvPr/>
          </p:nvSpPr>
          <p:spPr>
            <a:xfrm>
              <a:off x="3275856" y="4515833"/>
              <a:ext cx="216000" cy="216000"/>
            </a:xfrm>
            <a:prstGeom prst="ellipse">
              <a:avLst/>
            </a:prstGeom>
            <a:solidFill>
              <a:srgbClr val="00B05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32" name="Ellipse 331"/>
            <p:cNvSpPr/>
            <p:nvPr/>
          </p:nvSpPr>
          <p:spPr>
            <a:xfrm>
              <a:off x="3326620" y="3964328"/>
              <a:ext cx="216000" cy="216000"/>
            </a:xfrm>
            <a:prstGeom prst="ellipse">
              <a:avLst/>
            </a:prstGeom>
            <a:solidFill>
              <a:srgbClr val="92D05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cxnSp>
          <p:nvCxnSpPr>
            <p:cNvPr id="333" name="Connecteur droit avec flèche 332"/>
            <p:cNvCxnSpPr>
              <a:stCxn id="309" idx="3"/>
              <a:endCxn id="324" idx="2"/>
            </p:cNvCxnSpPr>
            <p:nvPr/>
          </p:nvCxnSpPr>
          <p:spPr>
            <a:xfrm flipV="1">
              <a:off x="2110506" y="2132566"/>
              <a:ext cx="994938" cy="0"/>
            </a:xfrm>
            <a:prstGeom prst="straightConnector1">
              <a:avLst/>
            </a:prstGeom>
            <a:noFill/>
            <a:ln w="9525" cap="flat" cmpd="sng" algn="ctr">
              <a:solidFill>
                <a:srgbClr val="446084"/>
              </a:solidFill>
              <a:prstDash val="solid"/>
              <a:tailEnd type="arrow"/>
            </a:ln>
            <a:effectLst/>
          </p:spPr>
        </p:cxnSp>
        <p:cxnSp>
          <p:nvCxnSpPr>
            <p:cNvPr id="334" name="Connecteur droit avec flèche 333"/>
            <p:cNvCxnSpPr>
              <a:stCxn id="310" idx="3"/>
              <a:endCxn id="325" idx="2"/>
            </p:cNvCxnSpPr>
            <p:nvPr/>
          </p:nvCxnSpPr>
          <p:spPr>
            <a:xfrm flipV="1">
              <a:off x="2083434" y="2657125"/>
              <a:ext cx="613022" cy="0"/>
            </a:xfrm>
            <a:prstGeom prst="straightConnector1">
              <a:avLst/>
            </a:prstGeom>
            <a:noFill/>
            <a:ln w="9525" cap="flat" cmpd="sng" algn="ctr">
              <a:solidFill>
                <a:srgbClr val="446084"/>
              </a:solidFill>
              <a:prstDash val="solid"/>
              <a:tailEnd type="arrow"/>
            </a:ln>
            <a:effectLst/>
          </p:spPr>
        </p:cxnSp>
        <p:cxnSp>
          <p:nvCxnSpPr>
            <p:cNvPr id="335" name="Connecteur droit avec flèche 334"/>
            <p:cNvCxnSpPr>
              <a:endCxn id="326" idx="2"/>
            </p:cNvCxnSpPr>
            <p:nvPr/>
          </p:nvCxnSpPr>
          <p:spPr>
            <a:xfrm>
              <a:off x="2072745" y="3145908"/>
              <a:ext cx="372399" cy="0"/>
            </a:xfrm>
            <a:prstGeom prst="straightConnector1">
              <a:avLst/>
            </a:prstGeom>
            <a:noFill/>
            <a:ln w="9525" cap="flat" cmpd="sng" algn="ctr">
              <a:solidFill>
                <a:srgbClr val="446084"/>
              </a:solidFill>
              <a:prstDash val="solid"/>
              <a:tailEnd type="arrow"/>
            </a:ln>
            <a:effectLst/>
          </p:spPr>
        </p:cxnSp>
        <p:cxnSp>
          <p:nvCxnSpPr>
            <p:cNvPr id="336" name="Connecteur droit avec flèche 335"/>
            <p:cNvCxnSpPr>
              <a:stCxn id="311" idx="3"/>
              <a:endCxn id="332" idx="2"/>
            </p:cNvCxnSpPr>
            <p:nvPr/>
          </p:nvCxnSpPr>
          <p:spPr>
            <a:xfrm flipV="1">
              <a:off x="2110506" y="4072328"/>
              <a:ext cx="1216115" cy="0"/>
            </a:xfrm>
            <a:prstGeom prst="straightConnector1">
              <a:avLst/>
            </a:prstGeom>
            <a:noFill/>
            <a:ln w="9525" cap="flat" cmpd="sng" algn="ctr">
              <a:solidFill>
                <a:srgbClr val="446084"/>
              </a:solidFill>
              <a:prstDash val="solid"/>
              <a:tailEnd type="arrow"/>
            </a:ln>
            <a:effectLst/>
          </p:spPr>
        </p:cxnSp>
        <p:cxnSp>
          <p:nvCxnSpPr>
            <p:cNvPr id="337" name="Connecteur droit avec flèche 336"/>
            <p:cNvCxnSpPr>
              <a:stCxn id="315" idx="3"/>
              <a:endCxn id="331" idx="2"/>
            </p:cNvCxnSpPr>
            <p:nvPr/>
          </p:nvCxnSpPr>
          <p:spPr>
            <a:xfrm flipV="1">
              <a:off x="2110506" y="4623832"/>
              <a:ext cx="1165350" cy="0"/>
            </a:xfrm>
            <a:prstGeom prst="straightConnector1">
              <a:avLst/>
            </a:prstGeom>
            <a:noFill/>
            <a:ln w="9525" cap="flat" cmpd="sng" algn="ctr">
              <a:solidFill>
                <a:srgbClr val="446084"/>
              </a:solidFill>
              <a:prstDash val="solid"/>
              <a:tailEnd type="arrow"/>
            </a:ln>
            <a:effectLst/>
          </p:spPr>
        </p:cxnSp>
        <p:cxnSp>
          <p:nvCxnSpPr>
            <p:cNvPr id="338" name="Connecteur droit avec flèche 337"/>
            <p:cNvCxnSpPr>
              <a:stCxn id="314" idx="3"/>
              <a:endCxn id="330" idx="2"/>
            </p:cNvCxnSpPr>
            <p:nvPr/>
          </p:nvCxnSpPr>
          <p:spPr>
            <a:xfrm flipV="1">
              <a:off x="2110508" y="5229876"/>
              <a:ext cx="1671049" cy="0"/>
            </a:xfrm>
            <a:prstGeom prst="straightConnector1">
              <a:avLst/>
            </a:prstGeom>
            <a:noFill/>
            <a:ln w="9525" cap="flat" cmpd="sng" algn="ctr">
              <a:solidFill>
                <a:srgbClr val="446084"/>
              </a:solidFill>
              <a:prstDash val="solid"/>
              <a:tailEnd type="arrow"/>
            </a:ln>
            <a:effectLst/>
          </p:spPr>
        </p:cxnSp>
        <p:cxnSp>
          <p:nvCxnSpPr>
            <p:cNvPr id="339" name="Connecteur droit avec flèche 338"/>
            <p:cNvCxnSpPr>
              <a:stCxn id="312" idx="1"/>
              <a:endCxn id="327" idx="6"/>
            </p:cNvCxnSpPr>
            <p:nvPr/>
          </p:nvCxnSpPr>
          <p:spPr>
            <a:xfrm flipH="1" flipV="1">
              <a:off x="5652096" y="2175340"/>
              <a:ext cx="1313225" cy="0"/>
            </a:xfrm>
            <a:prstGeom prst="straightConnector1">
              <a:avLst/>
            </a:prstGeom>
            <a:noFill/>
            <a:ln w="9525" cap="flat" cmpd="sng" algn="ctr">
              <a:solidFill>
                <a:srgbClr val="446084"/>
              </a:solidFill>
              <a:prstDash val="solid"/>
              <a:tailEnd type="arrow"/>
            </a:ln>
            <a:effectLst/>
          </p:spPr>
        </p:cxnSp>
        <p:cxnSp>
          <p:nvCxnSpPr>
            <p:cNvPr id="340" name="Connecteur droit avec flèche 339"/>
            <p:cNvCxnSpPr>
              <a:stCxn id="313" idx="1"/>
              <a:endCxn id="328" idx="6"/>
            </p:cNvCxnSpPr>
            <p:nvPr/>
          </p:nvCxnSpPr>
          <p:spPr>
            <a:xfrm flipH="1" flipV="1">
              <a:off x="6533668" y="2701060"/>
              <a:ext cx="431653" cy="0"/>
            </a:xfrm>
            <a:prstGeom prst="straightConnector1">
              <a:avLst/>
            </a:prstGeom>
            <a:noFill/>
            <a:ln w="9525" cap="flat" cmpd="sng" algn="ctr">
              <a:solidFill>
                <a:srgbClr val="446084"/>
              </a:solidFill>
              <a:prstDash val="solid"/>
              <a:tailEnd type="arrow"/>
            </a:ln>
            <a:effectLst/>
          </p:spPr>
        </p:cxnSp>
        <p:cxnSp>
          <p:nvCxnSpPr>
            <p:cNvPr id="341" name="Connecteur droit avec flèche 340"/>
            <p:cNvCxnSpPr>
              <a:stCxn id="323" idx="1"/>
              <a:endCxn id="329" idx="6"/>
            </p:cNvCxnSpPr>
            <p:nvPr/>
          </p:nvCxnSpPr>
          <p:spPr>
            <a:xfrm flipH="1" flipV="1">
              <a:off x="5864865" y="3231979"/>
              <a:ext cx="1100457" cy="0"/>
            </a:xfrm>
            <a:prstGeom prst="straightConnector1">
              <a:avLst/>
            </a:prstGeom>
            <a:noFill/>
            <a:ln w="9525" cap="flat" cmpd="sng" algn="ctr">
              <a:solidFill>
                <a:srgbClr val="446084"/>
              </a:solidFill>
              <a:prstDash val="solid"/>
              <a:tailEnd type="arrow"/>
            </a:ln>
            <a:effectLst/>
          </p:spPr>
        </p:cxnSp>
      </p:grpSp>
      <p:grpSp>
        <p:nvGrpSpPr>
          <p:cNvPr id="342" name="Groupe 341"/>
          <p:cNvGrpSpPr/>
          <p:nvPr/>
        </p:nvGrpSpPr>
        <p:grpSpPr>
          <a:xfrm>
            <a:off x="1631505" y="1483917"/>
            <a:ext cx="4300871" cy="3520165"/>
            <a:chOff x="1697077" y="1412776"/>
            <a:chExt cx="5652803" cy="4524313"/>
          </a:xfrm>
        </p:grpSpPr>
        <p:sp>
          <p:nvSpPr>
            <p:cNvPr id="343" name="Ellipse 342"/>
            <p:cNvSpPr/>
            <p:nvPr/>
          </p:nvSpPr>
          <p:spPr>
            <a:xfrm>
              <a:off x="2362239" y="1630045"/>
              <a:ext cx="4226187" cy="4064874"/>
            </a:xfrm>
            <a:prstGeom prst="ellipse">
              <a:avLst/>
            </a:prstGeom>
            <a:noFill/>
            <a:ln w="28575" cap="flat" cmpd="sng" algn="ctr">
              <a:solidFill>
                <a:srgbClr val="00A278"/>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44" name="Ellipse 343"/>
            <p:cNvSpPr/>
            <p:nvPr/>
          </p:nvSpPr>
          <p:spPr>
            <a:xfrm>
              <a:off x="2615988" y="1867872"/>
              <a:ext cx="3714955" cy="3573155"/>
            </a:xfrm>
            <a:prstGeom prst="ellipse">
              <a:avLst/>
            </a:prstGeom>
            <a:noFill/>
            <a:ln w="28575" cap="flat" cmpd="sng" algn="ctr">
              <a:solidFill>
                <a:srgbClr val="FF832F"/>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45" name="Ellipse 344"/>
            <p:cNvSpPr/>
            <p:nvPr/>
          </p:nvSpPr>
          <p:spPr>
            <a:xfrm>
              <a:off x="3181753" y="2417159"/>
              <a:ext cx="2590244" cy="2491374"/>
            </a:xfrm>
            <a:prstGeom prst="ellipse">
              <a:avLst/>
            </a:prstGeom>
            <a:noFill/>
            <a:ln w="28575" cap="flat" cmpd="sng" algn="ctr">
              <a:solidFill>
                <a:srgbClr val="E22A37"/>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cxnSp>
          <p:nvCxnSpPr>
            <p:cNvPr id="346" name="Connecteur droit 345"/>
            <p:cNvCxnSpPr/>
            <p:nvPr/>
          </p:nvCxnSpPr>
          <p:spPr>
            <a:xfrm>
              <a:off x="4470244" y="1412776"/>
              <a:ext cx="0" cy="4524313"/>
            </a:xfrm>
            <a:prstGeom prst="line">
              <a:avLst/>
            </a:prstGeom>
            <a:noFill/>
            <a:ln w="9525" cap="flat" cmpd="sng" algn="ctr">
              <a:solidFill>
                <a:sysClr val="window" lastClr="FFFFFF">
                  <a:lumMod val="65000"/>
                </a:sysClr>
              </a:solidFill>
              <a:prstDash val="solid"/>
            </a:ln>
            <a:effectLst/>
          </p:spPr>
        </p:cxnSp>
        <p:sp>
          <p:nvSpPr>
            <p:cNvPr id="347" name="Ellipse 346"/>
            <p:cNvSpPr/>
            <p:nvPr/>
          </p:nvSpPr>
          <p:spPr>
            <a:xfrm>
              <a:off x="2644919" y="1901919"/>
              <a:ext cx="3650647" cy="3511301"/>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cxnSp>
          <p:nvCxnSpPr>
            <p:cNvPr id="348" name="Connecteur droit 347"/>
            <p:cNvCxnSpPr/>
            <p:nvPr/>
          </p:nvCxnSpPr>
          <p:spPr>
            <a:xfrm>
              <a:off x="2072745" y="3649806"/>
              <a:ext cx="4763808" cy="0"/>
            </a:xfrm>
            <a:prstGeom prst="line">
              <a:avLst/>
            </a:prstGeom>
            <a:noFill/>
            <a:ln w="9525" cap="flat" cmpd="sng" algn="ctr">
              <a:solidFill>
                <a:sysClr val="window" lastClr="FFFFFF">
                  <a:lumMod val="65000"/>
                </a:sysClr>
              </a:solidFill>
              <a:prstDash val="solid"/>
            </a:ln>
            <a:effectLst/>
          </p:spPr>
        </p:cxnSp>
        <p:sp>
          <p:nvSpPr>
            <p:cNvPr id="349" name="Ellipse 348"/>
            <p:cNvSpPr/>
            <p:nvPr/>
          </p:nvSpPr>
          <p:spPr>
            <a:xfrm>
              <a:off x="3670846" y="2885642"/>
              <a:ext cx="1588982" cy="1528331"/>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b="1" kern="0" dirty="0">
                <a:solidFill>
                  <a:prstClr val="black"/>
                </a:solidFill>
                <a:latin typeface="Calibri" panose="020F0502020204030204" pitchFamily="34" charset="0"/>
              </a:endParaRPr>
            </a:p>
          </p:txBody>
        </p:sp>
        <p:sp>
          <p:nvSpPr>
            <p:cNvPr id="350" name="Ellipse 349"/>
            <p:cNvSpPr/>
            <p:nvPr/>
          </p:nvSpPr>
          <p:spPr>
            <a:xfrm>
              <a:off x="3986432" y="3196782"/>
              <a:ext cx="957809" cy="921249"/>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51" name="Ellipse 350"/>
            <p:cNvSpPr/>
            <p:nvPr/>
          </p:nvSpPr>
          <p:spPr>
            <a:xfrm>
              <a:off x="3008346" y="2259931"/>
              <a:ext cx="2923794" cy="2812192"/>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52" name="Rectangle 351"/>
            <p:cNvSpPr/>
            <p:nvPr/>
          </p:nvSpPr>
          <p:spPr>
            <a:xfrm>
              <a:off x="2297985" y="1712865"/>
              <a:ext cx="828341" cy="358012"/>
            </a:xfrm>
            <a:prstGeom prst="rect">
              <a:avLst/>
            </a:prstGeom>
            <a:noFill/>
            <a:ln w="25400" cap="flat" cmpd="sng" algn="ctr">
              <a:noFill/>
              <a:prstDash val="solid"/>
            </a:ln>
            <a:effectLst/>
          </p:spPr>
          <p:txBody>
            <a:bodyPr rtlCol="0" anchor="t" anchorCtr="0"/>
            <a:lstStyle/>
            <a:p>
              <a:pPr>
                <a:defRPr/>
              </a:pPr>
              <a:r>
                <a:rPr lang="fr-FR" sz="1000" b="1" kern="0" dirty="0">
                  <a:solidFill>
                    <a:schemeClr val="tx1">
                      <a:lumMod val="75000"/>
                      <a:lumOff val="25000"/>
                    </a:schemeClr>
                  </a:solidFill>
                  <a:latin typeface="Calibri" panose="020F0502020204030204" pitchFamily="34" charset="0"/>
                </a:rPr>
                <a:t>Clients</a:t>
              </a:r>
            </a:p>
          </p:txBody>
        </p:sp>
        <p:sp>
          <p:nvSpPr>
            <p:cNvPr id="353" name="Rectangle 352"/>
            <p:cNvSpPr/>
            <p:nvPr/>
          </p:nvSpPr>
          <p:spPr>
            <a:xfrm>
              <a:off x="2286893" y="5286892"/>
              <a:ext cx="1102702" cy="358012"/>
            </a:xfrm>
            <a:prstGeom prst="rect">
              <a:avLst/>
            </a:prstGeom>
            <a:noFill/>
            <a:ln w="25400" cap="flat" cmpd="sng" algn="ctr">
              <a:noFill/>
              <a:prstDash val="solid"/>
            </a:ln>
            <a:effectLst/>
          </p:spPr>
          <p:txBody>
            <a:bodyPr rtlCol="0" anchor="t" anchorCtr="0"/>
            <a:lstStyle/>
            <a:p>
              <a:pPr>
                <a:defRPr/>
              </a:pPr>
              <a:r>
                <a:rPr lang="fr-FR" sz="1000" b="1" kern="0" dirty="0">
                  <a:latin typeface="Calibri" panose="020F0502020204030204" pitchFamily="34" charset="0"/>
                </a:rPr>
                <a:t>Prestataires</a:t>
              </a:r>
            </a:p>
          </p:txBody>
        </p:sp>
        <p:sp>
          <p:nvSpPr>
            <p:cNvPr id="354" name="Rectangle 353"/>
            <p:cNvSpPr/>
            <p:nvPr/>
          </p:nvSpPr>
          <p:spPr>
            <a:xfrm>
              <a:off x="5465347" y="1723632"/>
              <a:ext cx="1146942" cy="358012"/>
            </a:xfrm>
            <a:prstGeom prst="rect">
              <a:avLst/>
            </a:prstGeom>
            <a:noFill/>
            <a:ln w="25400" cap="flat" cmpd="sng" algn="ctr">
              <a:noFill/>
              <a:prstDash val="solid"/>
            </a:ln>
            <a:effectLst/>
          </p:spPr>
          <p:txBody>
            <a:bodyPr rtlCol="0" anchor="t" anchorCtr="0"/>
            <a:lstStyle/>
            <a:p>
              <a:pPr algn="r">
                <a:defRPr/>
              </a:pPr>
              <a:r>
                <a:rPr lang="fr-FR" sz="1000" b="1" kern="0" dirty="0">
                  <a:solidFill>
                    <a:schemeClr val="accent6"/>
                  </a:solidFill>
                  <a:latin typeface="Calibri" panose="020F0502020204030204" pitchFamily="34" charset="0"/>
                </a:rPr>
                <a:t>Partenaires</a:t>
              </a:r>
            </a:p>
          </p:txBody>
        </p:sp>
        <p:sp>
          <p:nvSpPr>
            <p:cNvPr id="355" name="Ellipse 354"/>
            <p:cNvSpPr/>
            <p:nvPr/>
          </p:nvSpPr>
          <p:spPr>
            <a:xfrm>
              <a:off x="2288717" y="1561653"/>
              <a:ext cx="4362515" cy="419599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56" name="ZoneTexte 355"/>
            <p:cNvSpPr txBox="1"/>
            <p:nvPr/>
          </p:nvSpPr>
          <p:spPr>
            <a:xfrm>
              <a:off x="4798017" y="3764262"/>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5</a:t>
              </a:r>
            </a:p>
          </p:txBody>
        </p:sp>
        <p:sp>
          <p:nvSpPr>
            <p:cNvPr id="357" name="ZoneTexte 356"/>
            <p:cNvSpPr txBox="1"/>
            <p:nvPr/>
          </p:nvSpPr>
          <p:spPr>
            <a:xfrm>
              <a:off x="5054109" y="3937959"/>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4</a:t>
              </a:r>
            </a:p>
          </p:txBody>
        </p:sp>
        <p:sp>
          <p:nvSpPr>
            <p:cNvPr id="358" name="ZoneTexte 357"/>
            <p:cNvSpPr txBox="1"/>
            <p:nvPr/>
          </p:nvSpPr>
          <p:spPr>
            <a:xfrm>
              <a:off x="5337300" y="4119269"/>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3</a:t>
              </a:r>
            </a:p>
          </p:txBody>
        </p:sp>
        <p:sp>
          <p:nvSpPr>
            <p:cNvPr id="359" name="ZoneTexte 358"/>
            <p:cNvSpPr txBox="1"/>
            <p:nvPr/>
          </p:nvSpPr>
          <p:spPr>
            <a:xfrm>
              <a:off x="5617514" y="4312516"/>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2</a:t>
              </a:r>
            </a:p>
          </p:txBody>
        </p:sp>
        <p:sp>
          <p:nvSpPr>
            <p:cNvPr id="360" name="ZoneTexte 359"/>
            <p:cNvSpPr txBox="1"/>
            <p:nvPr/>
          </p:nvSpPr>
          <p:spPr>
            <a:xfrm>
              <a:off x="5924823" y="4503212"/>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1</a:t>
              </a:r>
            </a:p>
          </p:txBody>
        </p:sp>
        <p:sp>
          <p:nvSpPr>
            <p:cNvPr id="361" name="ZoneTexte 360"/>
            <p:cNvSpPr txBox="1"/>
            <p:nvPr/>
          </p:nvSpPr>
          <p:spPr>
            <a:xfrm>
              <a:off x="6232134" y="4706625"/>
              <a:ext cx="256092" cy="316457"/>
            </a:xfrm>
            <a:prstGeom prst="rect">
              <a:avLst/>
            </a:prstGeom>
            <a:noFill/>
          </p:spPr>
          <p:txBody>
            <a:bodyPr wrap="square" rtlCol="0">
              <a:spAutoFit/>
            </a:bodyPr>
            <a:lstStyle/>
            <a:p>
              <a:pPr>
                <a:defRPr/>
              </a:pPr>
              <a:r>
                <a:rPr lang="fr-FR" sz="1000" kern="0" dirty="0">
                  <a:solidFill>
                    <a:prstClr val="black"/>
                  </a:solidFill>
                  <a:latin typeface="Calibri" panose="020F0502020204030204" pitchFamily="34" charset="0"/>
                </a:rPr>
                <a:t>0</a:t>
              </a:r>
            </a:p>
          </p:txBody>
        </p:sp>
        <p:cxnSp>
          <p:nvCxnSpPr>
            <p:cNvPr id="362" name="Connecteur droit avec flèche 361"/>
            <p:cNvCxnSpPr/>
            <p:nvPr/>
          </p:nvCxnSpPr>
          <p:spPr>
            <a:xfrm flipH="1" flipV="1">
              <a:off x="4640393" y="3813525"/>
              <a:ext cx="1847835" cy="1287209"/>
            </a:xfrm>
            <a:prstGeom prst="straightConnector1">
              <a:avLst/>
            </a:prstGeom>
            <a:noFill/>
            <a:ln w="19050" cap="flat" cmpd="sng" algn="ctr">
              <a:solidFill>
                <a:sysClr val="windowText" lastClr="000000"/>
              </a:solidFill>
              <a:prstDash val="solid"/>
              <a:tailEnd type="arrow"/>
            </a:ln>
            <a:effectLst/>
          </p:spPr>
        </p:cxnSp>
        <p:sp>
          <p:nvSpPr>
            <p:cNvPr id="363" name="ZoneTexte 362"/>
            <p:cNvSpPr txBox="1"/>
            <p:nvPr/>
          </p:nvSpPr>
          <p:spPr>
            <a:xfrm rot="2134154">
              <a:off x="4716789" y="4481020"/>
              <a:ext cx="1666971" cy="316457"/>
            </a:xfrm>
            <a:prstGeom prst="rect">
              <a:avLst/>
            </a:prstGeom>
            <a:noFill/>
          </p:spPr>
          <p:txBody>
            <a:bodyPr wrap="none" rtlCol="0">
              <a:spAutoFit/>
            </a:bodyPr>
            <a:lstStyle/>
            <a:p>
              <a:pPr>
                <a:defRPr/>
              </a:pPr>
              <a:r>
                <a:rPr lang="fr-FR" sz="1000" b="1" kern="0" dirty="0">
                  <a:solidFill>
                    <a:prstClr val="black"/>
                  </a:solidFill>
                  <a:latin typeface="Calibri" panose="020F0502020204030204" pitchFamily="34" charset="0"/>
                </a:rPr>
                <a:t>NIVEAU DE MENACE</a:t>
              </a:r>
            </a:p>
          </p:txBody>
        </p:sp>
        <p:sp>
          <p:nvSpPr>
            <p:cNvPr id="364" name="ZoneTexte 363"/>
            <p:cNvSpPr txBox="1"/>
            <p:nvPr/>
          </p:nvSpPr>
          <p:spPr>
            <a:xfrm>
              <a:off x="1716945" y="1987328"/>
              <a:ext cx="393560" cy="316457"/>
            </a:xfrm>
            <a:prstGeom prst="rect">
              <a:avLst/>
            </a:prstGeom>
            <a:noFill/>
          </p:spPr>
          <p:txBody>
            <a:bodyPr wrap="square" lIns="36000" rIns="36000" rtlCol="0">
              <a:spAutoFit/>
            </a:bodyPr>
            <a:lstStyle/>
            <a:p>
              <a:pPr algn="r">
                <a:defRPr/>
              </a:pPr>
              <a:r>
                <a:rPr lang="fr-FR" sz="1000" kern="0" dirty="0">
                  <a:solidFill>
                    <a:prstClr val="black"/>
                  </a:solidFill>
                  <a:latin typeface="Calibri" panose="020F0502020204030204" pitchFamily="34" charset="0"/>
                </a:rPr>
                <a:t>C1</a:t>
              </a:r>
            </a:p>
          </p:txBody>
        </p:sp>
        <p:sp>
          <p:nvSpPr>
            <p:cNvPr id="365" name="ZoneTexte 364"/>
            <p:cNvSpPr txBox="1"/>
            <p:nvPr/>
          </p:nvSpPr>
          <p:spPr>
            <a:xfrm>
              <a:off x="1697077" y="2506662"/>
              <a:ext cx="386357" cy="316457"/>
            </a:xfrm>
            <a:prstGeom prst="rect">
              <a:avLst/>
            </a:prstGeom>
            <a:noFill/>
          </p:spPr>
          <p:txBody>
            <a:bodyPr wrap="square" lIns="36000" rIns="36000" rtlCol="0">
              <a:spAutoFit/>
            </a:bodyPr>
            <a:lstStyle/>
            <a:p>
              <a:pPr algn="r">
                <a:defRPr/>
              </a:pPr>
              <a:r>
                <a:rPr lang="fr-FR" sz="1000" kern="0" dirty="0">
                  <a:solidFill>
                    <a:prstClr val="black"/>
                  </a:solidFill>
                  <a:latin typeface="Calibri" panose="020F0502020204030204" pitchFamily="34" charset="0"/>
                </a:rPr>
                <a:t>C2</a:t>
              </a:r>
            </a:p>
          </p:txBody>
        </p:sp>
        <p:sp>
          <p:nvSpPr>
            <p:cNvPr id="366" name="ZoneTexte 365"/>
            <p:cNvSpPr txBox="1"/>
            <p:nvPr/>
          </p:nvSpPr>
          <p:spPr>
            <a:xfrm>
              <a:off x="1716945" y="3927332"/>
              <a:ext cx="393560" cy="31645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lgn="r">
                <a:defRPr/>
              </a:pPr>
              <a:r>
                <a:rPr lang="fr-FR" sz="1000" dirty="0">
                  <a:solidFill>
                    <a:srgbClr val="000000"/>
                  </a:solidFill>
                  <a:latin typeface="Calibri" panose="020F0502020204030204" pitchFamily="34" charset="0"/>
                </a:rPr>
                <a:t>F3</a:t>
              </a:r>
            </a:p>
          </p:txBody>
        </p:sp>
        <p:sp>
          <p:nvSpPr>
            <p:cNvPr id="367" name="ZoneTexte 366"/>
            <p:cNvSpPr txBox="1"/>
            <p:nvPr/>
          </p:nvSpPr>
          <p:spPr>
            <a:xfrm>
              <a:off x="6965321" y="2029165"/>
              <a:ext cx="384559" cy="316457"/>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000" dirty="0">
                  <a:latin typeface="Calibri" panose="020F0502020204030204" pitchFamily="34" charset="0"/>
                </a:rPr>
                <a:t>P1</a:t>
              </a:r>
            </a:p>
          </p:txBody>
        </p:sp>
        <p:sp>
          <p:nvSpPr>
            <p:cNvPr id="368" name="ZoneTexte 367"/>
            <p:cNvSpPr txBox="1"/>
            <p:nvPr/>
          </p:nvSpPr>
          <p:spPr>
            <a:xfrm>
              <a:off x="6965321" y="2558747"/>
              <a:ext cx="384559" cy="316457"/>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000" dirty="0">
                  <a:latin typeface="Calibri" panose="020F0502020204030204" pitchFamily="34" charset="0"/>
                </a:rPr>
                <a:t>P2</a:t>
              </a:r>
            </a:p>
          </p:txBody>
        </p:sp>
        <p:sp>
          <p:nvSpPr>
            <p:cNvPr id="369" name="ZoneTexte 368"/>
            <p:cNvSpPr txBox="1"/>
            <p:nvPr/>
          </p:nvSpPr>
          <p:spPr>
            <a:xfrm>
              <a:off x="1716947" y="5078989"/>
              <a:ext cx="393560" cy="31645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lgn="r">
                <a:defRPr/>
              </a:pPr>
              <a:r>
                <a:rPr lang="fr-FR" sz="1000" dirty="0">
                  <a:latin typeface="Calibri" panose="020F0502020204030204" pitchFamily="34" charset="0"/>
                </a:rPr>
                <a:t>F1</a:t>
              </a:r>
            </a:p>
          </p:txBody>
        </p:sp>
        <p:sp>
          <p:nvSpPr>
            <p:cNvPr id="370" name="ZoneTexte 369"/>
            <p:cNvSpPr txBox="1"/>
            <p:nvPr/>
          </p:nvSpPr>
          <p:spPr>
            <a:xfrm>
              <a:off x="1716945" y="4480809"/>
              <a:ext cx="393560" cy="316457"/>
            </a:xfrm>
            <a:prstGeom prst="rect">
              <a:avLst/>
            </a:prstGeom>
            <a:noFill/>
          </p:spPr>
          <p:txBody>
            <a:bodyPr wrap="square" lIns="36000" rIns="36000" rtlCol="0">
              <a:spAutoFit/>
            </a:bodyPr>
            <a:lstStyle>
              <a:defPPr>
                <a:defRPr lang="fr-FR"/>
              </a:defPPr>
              <a:lvl1pPr>
                <a:defRPr sz="1200" kern="0">
                  <a:solidFill>
                    <a:prstClr val="black"/>
                  </a:solidFill>
                  <a:latin typeface="Calibri"/>
                </a:defRPr>
              </a:lvl1pPr>
            </a:lstStyle>
            <a:p>
              <a:pPr algn="r">
                <a:defRPr/>
              </a:pPr>
              <a:r>
                <a:rPr lang="fr-FR" sz="1000" dirty="0">
                  <a:solidFill>
                    <a:srgbClr val="000000"/>
                  </a:solidFill>
                  <a:latin typeface="Calibri" panose="020F0502020204030204" pitchFamily="34" charset="0"/>
                </a:rPr>
                <a:t>F2</a:t>
              </a:r>
            </a:p>
          </p:txBody>
        </p:sp>
        <p:sp>
          <p:nvSpPr>
            <p:cNvPr id="371" name="Ellipse 370"/>
            <p:cNvSpPr/>
            <p:nvPr/>
          </p:nvSpPr>
          <p:spPr>
            <a:xfrm>
              <a:off x="4326220" y="3528021"/>
              <a:ext cx="277078" cy="266502"/>
            </a:xfrm>
            <a:prstGeom prst="ellipse">
              <a:avLst/>
            </a:prstGeom>
            <a:solidFill>
              <a:srgbClr val="00B0F0"/>
            </a:solidFill>
            <a:ln w="25400" cap="flat" cmpd="sng" algn="ctr">
              <a:solidFill>
                <a:srgbClr val="00B0F0"/>
              </a:solidFill>
              <a:prstDash val="solid"/>
            </a:ln>
            <a:effectLst/>
          </p:spPr>
          <p:txBody>
            <a:bodyPr rtlCol="0" anchor="ctr"/>
            <a:lstStyle/>
            <a:p>
              <a:pPr algn="ctr">
                <a:defRPr/>
              </a:pPr>
              <a:endParaRPr lang="fr-FR" sz="900" kern="0" dirty="0">
                <a:solidFill>
                  <a:prstClr val="white">
                    <a:lumMod val="50000"/>
                  </a:prstClr>
                </a:solidFill>
                <a:latin typeface="Calibri" panose="020F0502020204030204" pitchFamily="34" charset="0"/>
              </a:endParaRPr>
            </a:p>
          </p:txBody>
        </p:sp>
        <p:sp>
          <p:nvSpPr>
            <p:cNvPr id="372" name="ZoneTexte 371"/>
            <p:cNvSpPr txBox="1"/>
            <p:nvPr/>
          </p:nvSpPr>
          <p:spPr>
            <a:xfrm>
              <a:off x="4585454" y="3578581"/>
              <a:ext cx="1879832" cy="316457"/>
            </a:xfrm>
            <a:prstGeom prst="rect">
              <a:avLst/>
            </a:prstGeom>
            <a:noFill/>
          </p:spPr>
          <p:txBody>
            <a:bodyPr wrap="square" rtlCol="0">
              <a:spAutoFit/>
            </a:bodyPr>
            <a:lstStyle/>
            <a:p>
              <a:pPr>
                <a:defRPr/>
              </a:pPr>
              <a:r>
                <a:rPr lang="fr-FR" sz="1000" b="1" kern="0" spc="-50" dirty="0">
                  <a:solidFill>
                    <a:srgbClr val="00B0F0"/>
                  </a:solidFill>
                  <a:latin typeface="Calibri" panose="020F0502020204030204" pitchFamily="34" charset="0"/>
                </a:rPr>
                <a:t>Société biotechnologies</a:t>
              </a:r>
            </a:p>
          </p:txBody>
        </p:sp>
        <p:sp>
          <p:nvSpPr>
            <p:cNvPr id="373" name="Ellipse 372"/>
            <p:cNvSpPr/>
            <p:nvPr/>
          </p:nvSpPr>
          <p:spPr>
            <a:xfrm>
              <a:off x="3359049" y="2568903"/>
              <a:ext cx="2258463" cy="2172258"/>
            </a:xfrm>
            <a:prstGeom prst="ellipse">
              <a:avLst/>
            </a:prstGeom>
            <a:noFill/>
            <a:ln w="3175" cap="flat" cmpd="sng" algn="ctr">
              <a:solidFill>
                <a:sysClr val="window" lastClr="FFFFFF">
                  <a:lumMod val="65000"/>
                </a:sysClr>
              </a:solidFill>
              <a:prstDash val="solid"/>
            </a:ln>
            <a:effectLst/>
          </p:spPr>
          <p:txBody>
            <a:bodyPr rtlCol="0" anchor="ctr"/>
            <a:lstStyle/>
            <a:p>
              <a:pPr algn="ctr">
                <a:defRPr/>
              </a:pPr>
              <a:endParaRPr lang="fr-FR" sz="1000" kern="0">
                <a:solidFill>
                  <a:prstClr val="black"/>
                </a:solidFill>
                <a:latin typeface="Calibri" panose="020F0502020204030204" pitchFamily="34" charset="0"/>
              </a:endParaRPr>
            </a:p>
          </p:txBody>
        </p:sp>
        <p:sp>
          <p:nvSpPr>
            <p:cNvPr id="374" name="Rectangle à coins arrondis 373"/>
            <p:cNvSpPr/>
            <p:nvPr/>
          </p:nvSpPr>
          <p:spPr>
            <a:xfrm>
              <a:off x="2278030" y="3699701"/>
              <a:ext cx="2133295" cy="1894606"/>
            </a:xfrm>
            <a:prstGeom prst="roundRect">
              <a:avLst/>
            </a:prstGeom>
            <a:noFill/>
            <a:ln w="19050" cap="flat" cmpd="sng" algn="ctr">
              <a:solidFill>
                <a:schemeClr val="tx1"/>
              </a:solidFill>
              <a:prstDash val="sysDash"/>
            </a:ln>
            <a:effectLst/>
          </p:spPr>
          <p:txBody>
            <a:bodyPr rtlCol="0" anchor="ctr"/>
            <a:lstStyle/>
            <a:p>
              <a:pPr algn="ctr">
                <a:defRPr/>
              </a:pPr>
              <a:endParaRPr lang="fr-FR" sz="1000" kern="0">
                <a:solidFill>
                  <a:prstClr val="white"/>
                </a:solidFill>
                <a:latin typeface="Calibri" panose="020F0502020204030204" pitchFamily="34" charset="0"/>
              </a:endParaRPr>
            </a:p>
          </p:txBody>
        </p:sp>
        <p:sp>
          <p:nvSpPr>
            <p:cNvPr id="375" name="Rectangle à coins arrondis 374"/>
            <p:cNvSpPr/>
            <p:nvPr/>
          </p:nvSpPr>
          <p:spPr>
            <a:xfrm>
              <a:off x="4537955" y="1718780"/>
              <a:ext cx="2113623" cy="1894606"/>
            </a:xfrm>
            <a:prstGeom prst="roundRect">
              <a:avLst/>
            </a:prstGeom>
            <a:noFill/>
            <a:ln w="19050" cap="flat" cmpd="sng" algn="ctr">
              <a:solidFill>
                <a:schemeClr val="accent6"/>
              </a:solidFill>
              <a:prstDash val="sysDash"/>
            </a:ln>
            <a:effectLst/>
          </p:spPr>
          <p:txBody>
            <a:bodyPr rtlCol="0" anchor="ctr"/>
            <a:lstStyle/>
            <a:p>
              <a:pPr algn="ctr">
                <a:defRPr/>
              </a:pPr>
              <a:endParaRPr lang="fr-FR" sz="1000" kern="0">
                <a:solidFill>
                  <a:prstClr val="white"/>
                </a:solidFill>
                <a:latin typeface="Calibri" panose="020F0502020204030204" pitchFamily="34" charset="0"/>
              </a:endParaRPr>
            </a:p>
          </p:txBody>
        </p:sp>
        <p:sp>
          <p:nvSpPr>
            <p:cNvPr id="376" name="Rectangle à coins arrondis 375"/>
            <p:cNvSpPr/>
            <p:nvPr/>
          </p:nvSpPr>
          <p:spPr>
            <a:xfrm>
              <a:off x="2278030" y="1710339"/>
              <a:ext cx="2133295" cy="1894606"/>
            </a:xfrm>
            <a:prstGeom prst="roundRect">
              <a:avLst/>
            </a:prstGeom>
            <a:noFill/>
            <a:ln w="19050" cap="flat" cmpd="sng" algn="ctr">
              <a:solidFill>
                <a:schemeClr val="tx1">
                  <a:lumMod val="75000"/>
                  <a:lumOff val="25000"/>
                </a:schemeClr>
              </a:solidFill>
              <a:prstDash val="sysDash"/>
            </a:ln>
            <a:effectLst/>
          </p:spPr>
          <p:txBody>
            <a:bodyPr rtlCol="0" anchor="ctr"/>
            <a:lstStyle/>
            <a:p>
              <a:pPr algn="ctr">
                <a:defRPr/>
              </a:pPr>
              <a:endParaRPr lang="fr-FR" sz="1000" kern="0">
                <a:solidFill>
                  <a:prstClr val="white"/>
                </a:solidFill>
                <a:latin typeface="Calibri" panose="020F0502020204030204" pitchFamily="34" charset="0"/>
              </a:endParaRPr>
            </a:p>
          </p:txBody>
        </p:sp>
        <p:sp>
          <p:nvSpPr>
            <p:cNvPr id="377" name="ZoneTexte 376"/>
            <p:cNvSpPr txBox="1"/>
            <p:nvPr/>
          </p:nvSpPr>
          <p:spPr>
            <a:xfrm>
              <a:off x="1697077" y="3001320"/>
              <a:ext cx="386357" cy="316457"/>
            </a:xfrm>
            <a:prstGeom prst="rect">
              <a:avLst/>
            </a:prstGeom>
            <a:noFill/>
          </p:spPr>
          <p:txBody>
            <a:bodyPr wrap="square" lIns="36000" rIns="36000" rtlCol="0">
              <a:spAutoFit/>
            </a:bodyPr>
            <a:lstStyle/>
            <a:p>
              <a:pPr algn="r">
                <a:defRPr/>
              </a:pPr>
              <a:r>
                <a:rPr lang="fr-FR" sz="1000" kern="0" dirty="0">
                  <a:solidFill>
                    <a:prstClr val="black"/>
                  </a:solidFill>
                  <a:latin typeface="Calibri" panose="020F0502020204030204" pitchFamily="34" charset="0"/>
                </a:rPr>
                <a:t>C3</a:t>
              </a:r>
            </a:p>
          </p:txBody>
        </p:sp>
        <p:sp>
          <p:nvSpPr>
            <p:cNvPr id="378" name="ZoneTexte 377"/>
            <p:cNvSpPr txBox="1"/>
            <p:nvPr/>
          </p:nvSpPr>
          <p:spPr>
            <a:xfrm>
              <a:off x="6965321" y="3088327"/>
              <a:ext cx="384559" cy="316457"/>
            </a:xfrm>
            <a:prstGeom prst="rect">
              <a:avLst/>
            </a:prstGeom>
            <a:noFill/>
          </p:spPr>
          <p:txBody>
            <a:bodyPr wrap="square" lIns="72000" rIns="36000" rtlCol="0">
              <a:spAutoFit/>
            </a:bodyPr>
            <a:lstStyle>
              <a:defPPr>
                <a:defRPr lang="fr-FR"/>
              </a:defPPr>
              <a:lvl1pPr>
                <a:defRPr sz="1200" kern="0">
                  <a:solidFill>
                    <a:prstClr val="black"/>
                  </a:solidFill>
                  <a:latin typeface="Calibri"/>
                </a:defRPr>
              </a:lvl1pPr>
            </a:lstStyle>
            <a:p>
              <a:pPr>
                <a:defRPr/>
              </a:pPr>
              <a:r>
                <a:rPr lang="fr-FR" sz="1000" dirty="0">
                  <a:solidFill>
                    <a:srgbClr val="000000"/>
                  </a:solidFill>
                  <a:latin typeface="Calibri" panose="020F0502020204030204" pitchFamily="34" charset="0"/>
                </a:rPr>
                <a:t>P3</a:t>
              </a:r>
            </a:p>
          </p:txBody>
        </p:sp>
        <p:sp>
          <p:nvSpPr>
            <p:cNvPr id="379" name="Ellipse 378"/>
            <p:cNvSpPr/>
            <p:nvPr/>
          </p:nvSpPr>
          <p:spPr>
            <a:xfrm>
              <a:off x="3105444" y="2024566"/>
              <a:ext cx="216000" cy="216000"/>
            </a:xfrm>
            <a:prstGeom prst="ellipse">
              <a:avLst/>
            </a:prstGeom>
            <a:solidFill>
              <a:schemeClr val="accent1">
                <a:lumMod val="20000"/>
                <a:lumOff val="80000"/>
              </a:schemeClr>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0" name="Ellipse 379"/>
            <p:cNvSpPr/>
            <p:nvPr/>
          </p:nvSpPr>
          <p:spPr>
            <a:xfrm>
              <a:off x="2696456" y="2549125"/>
              <a:ext cx="216000" cy="216000"/>
            </a:xfrm>
            <a:prstGeom prst="ellipse">
              <a:avLst/>
            </a:prstGeom>
            <a:solidFill>
              <a:schemeClr val="accent1">
                <a:lumMod val="20000"/>
                <a:lumOff val="80000"/>
              </a:schemeClr>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1" name="Ellipse 380"/>
            <p:cNvSpPr/>
            <p:nvPr/>
          </p:nvSpPr>
          <p:spPr>
            <a:xfrm>
              <a:off x="2445144" y="3063955"/>
              <a:ext cx="216000" cy="216000"/>
            </a:xfrm>
            <a:prstGeom prst="ellipse">
              <a:avLst/>
            </a:prstGeom>
            <a:solidFill>
              <a:schemeClr val="accent1">
                <a:lumMod val="20000"/>
                <a:lumOff val="80000"/>
              </a:schemeClr>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2" name="Ellipse 381"/>
            <p:cNvSpPr/>
            <p:nvPr/>
          </p:nvSpPr>
          <p:spPr>
            <a:xfrm>
              <a:off x="5436096" y="2067340"/>
              <a:ext cx="216000" cy="216000"/>
            </a:xfrm>
            <a:prstGeom prst="ellipse">
              <a:avLst/>
            </a:prstGeom>
            <a:solidFill>
              <a:schemeClr val="bg1"/>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3" name="Ellipse 382"/>
            <p:cNvSpPr/>
            <p:nvPr/>
          </p:nvSpPr>
          <p:spPr>
            <a:xfrm>
              <a:off x="6317668" y="2593060"/>
              <a:ext cx="216000" cy="216000"/>
            </a:xfrm>
            <a:prstGeom prst="ellipse">
              <a:avLst/>
            </a:prstGeom>
            <a:solidFill>
              <a:schemeClr val="bg1"/>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4" name="Ellipse 383"/>
            <p:cNvSpPr/>
            <p:nvPr/>
          </p:nvSpPr>
          <p:spPr>
            <a:xfrm>
              <a:off x="5648865" y="3123978"/>
              <a:ext cx="216000" cy="216000"/>
            </a:xfrm>
            <a:prstGeom prst="ellipse">
              <a:avLst/>
            </a:prstGeom>
            <a:solidFill>
              <a:schemeClr val="accent1">
                <a:lumMod val="60000"/>
                <a:lumOff val="40000"/>
              </a:schemeClr>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5" name="Ellipse 384"/>
            <p:cNvSpPr/>
            <p:nvPr/>
          </p:nvSpPr>
          <p:spPr>
            <a:xfrm>
              <a:off x="3781557" y="5121875"/>
              <a:ext cx="216000" cy="216000"/>
            </a:xfrm>
            <a:prstGeom prst="ellipse">
              <a:avLst/>
            </a:prstGeom>
            <a:solidFill>
              <a:schemeClr val="accent1">
                <a:lumMod val="60000"/>
                <a:lumOff val="40000"/>
              </a:schemeClr>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6" name="Ellipse 385"/>
            <p:cNvSpPr/>
            <p:nvPr/>
          </p:nvSpPr>
          <p:spPr>
            <a:xfrm>
              <a:off x="3275856" y="4515833"/>
              <a:ext cx="216000" cy="216000"/>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sp>
          <p:nvSpPr>
            <p:cNvPr id="387" name="Ellipse 386"/>
            <p:cNvSpPr/>
            <p:nvPr/>
          </p:nvSpPr>
          <p:spPr>
            <a:xfrm>
              <a:off x="3326620" y="3964328"/>
              <a:ext cx="216000" cy="216000"/>
            </a:xfrm>
            <a:prstGeom prst="ellipse">
              <a:avLst/>
            </a:prstGeom>
            <a:solidFill>
              <a:srgbClr val="C00000"/>
            </a:solidFill>
            <a:ln w="25400" cap="flat" cmpd="sng" algn="ctr">
              <a:solidFill>
                <a:sysClr val="windowText" lastClr="000000"/>
              </a:solidFill>
              <a:prstDash val="solid"/>
            </a:ln>
            <a:effectLst/>
          </p:spPr>
          <p:txBody>
            <a:bodyPr rtlCol="0" anchor="ctr"/>
            <a:lstStyle/>
            <a:p>
              <a:pPr algn="ctr">
                <a:defRPr/>
              </a:pPr>
              <a:endParaRPr lang="fr-FR" sz="800" kern="0" dirty="0">
                <a:solidFill>
                  <a:prstClr val="white">
                    <a:lumMod val="50000"/>
                  </a:prstClr>
                </a:solidFill>
                <a:latin typeface="Calibri" panose="020F0502020204030204" pitchFamily="34" charset="0"/>
              </a:endParaRPr>
            </a:p>
          </p:txBody>
        </p:sp>
        <p:cxnSp>
          <p:nvCxnSpPr>
            <p:cNvPr id="388" name="Connecteur droit avec flèche 387"/>
            <p:cNvCxnSpPr>
              <a:stCxn id="364" idx="3"/>
              <a:endCxn id="379" idx="2"/>
            </p:cNvCxnSpPr>
            <p:nvPr/>
          </p:nvCxnSpPr>
          <p:spPr>
            <a:xfrm flipV="1">
              <a:off x="2110506" y="2132566"/>
              <a:ext cx="994938" cy="0"/>
            </a:xfrm>
            <a:prstGeom prst="straightConnector1">
              <a:avLst/>
            </a:prstGeom>
            <a:noFill/>
            <a:ln w="9525" cap="flat" cmpd="sng" algn="ctr">
              <a:solidFill>
                <a:srgbClr val="446084"/>
              </a:solidFill>
              <a:prstDash val="solid"/>
              <a:tailEnd type="arrow"/>
            </a:ln>
            <a:effectLst/>
          </p:spPr>
        </p:cxnSp>
        <p:cxnSp>
          <p:nvCxnSpPr>
            <p:cNvPr id="389" name="Connecteur droit avec flèche 388"/>
            <p:cNvCxnSpPr>
              <a:stCxn id="365" idx="3"/>
              <a:endCxn id="380" idx="2"/>
            </p:cNvCxnSpPr>
            <p:nvPr/>
          </p:nvCxnSpPr>
          <p:spPr>
            <a:xfrm flipV="1">
              <a:off x="2083434" y="2657125"/>
              <a:ext cx="613022" cy="0"/>
            </a:xfrm>
            <a:prstGeom prst="straightConnector1">
              <a:avLst/>
            </a:prstGeom>
            <a:noFill/>
            <a:ln w="9525" cap="flat" cmpd="sng" algn="ctr">
              <a:solidFill>
                <a:srgbClr val="446084"/>
              </a:solidFill>
              <a:prstDash val="solid"/>
              <a:tailEnd type="arrow"/>
            </a:ln>
            <a:effectLst/>
          </p:spPr>
        </p:cxnSp>
        <p:cxnSp>
          <p:nvCxnSpPr>
            <p:cNvPr id="390" name="Connecteur droit avec flèche 389"/>
            <p:cNvCxnSpPr>
              <a:endCxn id="381" idx="2"/>
            </p:cNvCxnSpPr>
            <p:nvPr/>
          </p:nvCxnSpPr>
          <p:spPr>
            <a:xfrm>
              <a:off x="2072745" y="3145908"/>
              <a:ext cx="372399" cy="0"/>
            </a:xfrm>
            <a:prstGeom prst="straightConnector1">
              <a:avLst/>
            </a:prstGeom>
            <a:noFill/>
            <a:ln w="9525" cap="flat" cmpd="sng" algn="ctr">
              <a:solidFill>
                <a:srgbClr val="446084"/>
              </a:solidFill>
              <a:prstDash val="solid"/>
              <a:tailEnd type="arrow"/>
            </a:ln>
            <a:effectLst/>
          </p:spPr>
        </p:cxnSp>
        <p:cxnSp>
          <p:nvCxnSpPr>
            <p:cNvPr id="391" name="Connecteur droit avec flèche 390"/>
            <p:cNvCxnSpPr>
              <a:stCxn id="366" idx="3"/>
              <a:endCxn id="387" idx="2"/>
            </p:cNvCxnSpPr>
            <p:nvPr/>
          </p:nvCxnSpPr>
          <p:spPr>
            <a:xfrm flipV="1">
              <a:off x="2110506" y="4072328"/>
              <a:ext cx="1216115" cy="0"/>
            </a:xfrm>
            <a:prstGeom prst="straightConnector1">
              <a:avLst/>
            </a:prstGeom>
            <a:noFill/>
            <a:ln w="9525" cap="flat" cmpd="sng" algn="ctr">
              <a:solidFill>
                <a:srgbClr val="446084"/>
              </a:solidFill>
              <a:prstDash val="solid"/>
              <a:tailEnd type="arrow"/>
            </a:ln>
            <a:effectLst/>
          </p:spPr>
        </p:cxnSp>
        <p:cxnSp>
          <p:nvCxnSpPr>
            <p:cNvPr id="392" name="Connecteur droit avec flèche 391"/>
            <p:cNvCxnSpPr>
              <a:stCxn id="370" idx="3"/>
              <a:endCxn id="386" idx="2"/>
            </p:cNvCxnSpPr>
            <p:nvPr/>
          </p:nvCxnSpPr>
          <p:spPr>
            <a:xfrm flipV="1">
              <a:off x="2110506" y="4623832"/>
              <a:ext cx="1165350" cy="0"/>
            </a:xfrm>
            <a:prstGeom prst="straightConnector1">
              <a:avLst/>
            </a:prstGeom>
            <a:noFill/>
            <a:ln w="9525" cap="flat" cmpd="sng" algn="ctr">
              <a:solidFill>
                <a:srgbClr val="446084"/>
              </a:solidFill>
              <a:prstDash val="solid"/>
              <a:tailEnd type="arrow"/>
            </a:ln>
            <a:effectLst/>
          </p:spPr>
        </p:cxnSp>
        <p:cxnSp>
          <p:nvCxnSpPr>
            <p:cNvPr id="393" name="Connecteur droit avec flèche 392"/>
            <p:cNvCxnSpPr>
              <a:stCxn id="369" idx="3"/>
              <a:endCxn id="385" idx="2"/>
            </p:cNvCxnSpPr>
            <p:nvPr/>
          </p:nvCxnSpPr>
          <p:spPr>
            <a:xfrm flipV="1">
              <a:off x="2110508" y="5229876"/>
              <a:ext cx="1671049" cy="0"/>
            </a:xfrm>
            <a:prstGeom prst="straightConnector1">
              <a:avLst/>
            </a:prstGeom>
            <a:noFill/>
            <a:ln w="9525" cap="flat" cmpd="sng" algn="ctr">
              <a:solidFill>
                <a:srgbClr val="446084"/>
              </a:solidFill>
              <a:prstDash val="solid"/>
              <a:tailEnd type="arrow"/>
            </a:ln>
            <a:effectLst/>
          </p:spPr>
        </p:cxnSp>
        <p:cxnSp>
          <p:nvCxnSpPr>
            <p:cNvPr id="394" name="Connecteur droit avec flèche 393"/>
            <p:cNvCxnSpPr>
              <a:stCxn id="367" idx="1"/>
              <a:endCxn id="382" idx="6"/>
            </p:cNvCxnSpPr>
            <p:nvPr/>
          </p:nvCxnSpPr>
          <p:spPr>
            <a:xfrm flipH="1" flipV="1">
              <a:off x="5652096" y="2175340"/>
              <a:ext cx="1313225" cy="0"/>
            </a:xfrm>
            <a:prstGeom prst="straightConnector1">
              <a:avLst/>
            </a:prstGeom>
            <a:noFill/>
            <a:ln w="9525" cap="flat" cmpd="sng" algn="ctr">
              <a:solidFill>
                <a:srgbClr val="446084"/>
              </a:solidFill>
              <a:prstDash val="solid"/>
              <a:tailEnd type="arrow"/>
            </a:ln>
            <a:effectLst/>
          </p:spPr>
        </p:cxnSp>
        <p:cxnSp>
          <p:nvCxnSpPr>
            <p:cNvPr id="395" name="Connecteur droit avec flèche 394"/>
            <p:cNvCxnSpPr>
              <a:stCxn id="368" idx="1"/>
              <a:endCxn id="383" idx="6"/>
            </p:cNvCxnSpPr>
            <p:nvPr/>
          </p:nvCxnSpPr>
          <p:spPr>
            <a:xfrm flipH="1" flipV="1">
              <a:off x="6533668" y="2701060"/>
              <a:ext cx="431653" cy="0"/>
            </a:xfrm>
            <a:prstGeom prst="straightConnector1">
              <a:avLst/>
            </a:prstGeom>
            <a:noFill/>
            <a:ln w="9525" cap="flat" cmpd="sng" algn="ctr">
              <a:solidFill>
                <a:srgbClr val="446084"/>
              </a:solidFill>
              <a:prstDash val="solid"/>
              <a:tailEnd type="arrow"/>
            </a:ln>
            <a:effectLst/>
          </p:spPr>
        </p:cxnSp>
        <p:cxnSp>
          <p:nvCxnSpPr>
            <p:cNvPr id="396" name="Connecteur droit avec flèche 395"/>
            <p:cNvCxnSpPr>
              <a:stCxn id="378" idx="1"/>
              <a:endCxn id="384" idx="6"/>
            </p:cNvCxnSpPr>
            <p:nvPr/>
          </p:nvCxnSpPr>
          <p:spPr>
            <a:xfrm flipH="1" flipV="1">
              <a:off x="5864865" y="3231979"/>
              <a:ext cx="1100457" cy="0"/>
            </a:xfrm>
            <a:prstGeom prst="straightConnector1">
              <a:avLst/>
            </a:prstGeom>
            <a:noFill/>
            <a:ln w="9525" cap="flat" cmpd="sng" algn="ctr">
              <a:solidFill>
                <a:srgbClr val="446084"/>
              </a:solidFill>
              <a:prstDash val="solid"/>
              <a:tailEnd type="arrow"/>
            </a:ln>
            <a:effectLst/>
          </p:spPr>
        </p:cxnSp>
      </p:grpSp>
      <p:sp>
        <p:nvSpPr>
          <p:cNvPr id="399" name="ZoneTexte 398"/>
          <p:cNvSpPr txBox="1"/>
          <p:nvPr/>
        </p:nvSpPr>
        <p:spPr>
          <a:xfrm>
            <a:off x="4490353" y="5951022"/>
            <a:ext cx="1079892" cy="646331"/>
          </a:xfrm>
          <a:prstGeom prst="rect">
            <a:avLst/>
          </a:prstGeom>
          <a:noFill/>
        </p:spPr>
        <p:txBody>
          <a:bodyPr wrap="square" lIns="36000" rIns="36000" numCol="1" rtlCol="0">
            <a:spAutoFit/>
          </a:bodyPr>
          <a:lstStyle/>
          <a:p>
            <a:pPr lvl="0">
              <a:defRPr/>
            </a:pPr>
            <a:endParaRPr lang="fr-FR" sz="900" kern="0" cap="small" dirty="0">
              <a:solidFill>
                <a:prstClr val="black"/>
              </a:solidFill>
              <a:latin typeface="Calibri" panose="020F0502020204030204" pitchFamily="34" charset="0"/>
            </a:endParaRPr>
          </a:p>
          <a:p>
            <a:pPr lvl="0">
              <a:defRPr/>
            </a:pPr>
            <a:r>
              <a:rPr lang="fr-FR" sz="900" kern="0" cap="small" dirty="0">
                <a:solidFill>
                  <a:prstClr val="black"/>
                </a:solidFill>
                <a:latin typeface="Calibri" panose="020F0502020204030204" pitchFamily="34" charset="0"/>
              </a:rPr>
              <a:t>P1 – Universités</a:t>
            </a:r>
          </a:p>
          <a:p>
            <a:pPr lvl="0">
              <a:defRPr/>
            </a:pPr>
            <a:r>
              <a:rPr lang="fr-FR" sz="900" kern="0" cap="small" dirty="0">
                <a:solidFill>
                  <a:prstClr val="black"/>
                </a:solidFill>
                <a:latin typeface="Calibri" panose="020F0502020204030204" pitchFamily="34" charset="0"/>
              </a:rPr>
              <a:t>P2 – Régulateurs</a:t>
            </a:r>
          </a:p>
          <a:p>
            <a:pPr lvl="0">
              <a:defRPr/>
            </a:pPr>
            <a:r>
              <a:rPr lang="fr-FR" sz="900" kern="0" cap="small" dirty="0">
                <a:solidFill>
                  <a:prstClr val="black"/>
                </a:solidFill>
                <a:latin typeface="Calibri" panose="020F0502020204030204" pitchFamily="34" charset="0"/>
              </a:rPr>
              <a:t>P3 – Laboratoires</a:t>
            </a:r>
          </a:p>
        </p:txBody>
      </p:sp>
      <p:sp>
        <p:nvSpPr>
          <p:cNvPr id="400" name="ZoneTexte 399"/>
          <p:cNvSpPr txBox="1"/>
          <p:nvPr/>
        </p:nvSpPr>
        <p:spPr>
          <a:xfrm>
            <a:off x="5867039" y="5951022"/>
            <a:ext cx="2159784" cy="646331"/>
          </a:xfrm>
          <a:prstGeom prst="rect">
            <a:avLst/>
          </a:prstGeom>
          <a:noFill/>
        </p:spPr>
        <p:txBody>
          <a:bodyPr wrap="square" lIns="36000" rIns="36000" numCol="1" rtlCol="0">
            <a:spAutoFit/>
          </a:bodyPr>
          <a:lstStyle/>
          <a:p>
            <a:pPr lvl="0">
              <a:defRPr/>
            </a:pPr>
            <a:endParaRPr lang="fr-FR" sz="900" kern="0" cap="small" dirty="0">
              <a:solidFill>
                <a:prstClr val="black"/>
              </a:solidFill>
              <a:latin typeface="Calibri" panose="020F0502020204030204" pitchFamily="34" charset="0"/>
            </a:endParaRPr>
          </a:p>
          <a:p>
            <a:pPr lvl="0">
              <a:defRPr/>
            </a:pPr>
            <a:r>
              <a:rPr lang="fr-FR" sz="900" kern="0" cap="small" dirty="0">
                <a:solidFill>
                  <a:prstClr val="black"/>
                </a:solidFill>
                <a:latin typeface="Calibri" panose="020F0502020204030204" pitchFamily="34" charset="0"/>
              </a:rPr>
              <a:t>F1 – Fournisseurs industriels chimistes</a:t>
            </a:r>
          </a:p>
          <a:p>
            <a:pPr lvl="0">
              <a:defRPr/>
            </a:pPr>
            <a:r>
              <a:rPr lang="fr-FR" sz="900" kern="0" cap="small" dirty="0">
                <a:solidFill>
                  <a:prstClr val="black"/>
                </a:solidFill>
                <a:latin typeface="Calibri" panose="020F0502020204030204" pitchFamily="34" charset="0"/>
              </a:rPr>
              <a:t>F2 – Fournisseurs de matériel</a:t>
            </a:r>
          </a:p>
          <a:p>
            <a:pPr lvl="0">
              <a:defRPr/>
            </a:pPr>
            <a:r>
              <a:rPr lang="fr-FR" sz="900" kern="0" cap="small" dirty="0">
                <a:solidFill>
                  <a:prstClr val="black"/>
                </a:solidFill>
                <a:latin typeface="Calibri" panose="020F0502020204030204" pitchFamily="34" charset="0"/>
              </a:rPr>
              <a:t>F3 – Prestataire informatique</a:t>
            </a:r>
          </a:p>
        </p:txBody>
      </p:sp>
      <p:sp>
        <p:nvSpPr>
          <p:cNvPr id="401" name="ZoneTexte 400"/>
          <p:cNvSpPr txBox="1"/>
          <p:nvPr/>
        </p:nvSpPr>
        <p:spPr>
          <a:xfrm>
            <a:off x="8184460" y="5951022"/>
            <a:ext cx="1079892" cy="646331"/>
          </a:xfrm>
          <a:prstGeom prst="rect">
            <a:avLst/>
          </a:prstGeom>
          <a:noFill/>
        </p:spPr>
        <p:txBody>
          <a:bodyPr wrap="square" lIns="36000" rIns="36000" numCol="1" rtlCol="0">
            <a:spAutoFit/>
          </a:bodyPr>
          <a:lstStyle/>
          <a:p>
            <a:pPr lvl="0">
              <a:defRPr/>
            </a:pPr>
            <a:endParaRPr lang="fr-FR" sz="900" kern="0" cap="small" dirty="0">
              <a:solidFill>
                <a:prstClr val="black"/>
              </a:solidFill>
              <a:latin typeface="Calibri" panose="020F0502020204030204" pitchFamily="34" charset="0"/>
            </a:endParaRPr>
          </a:p>
          <a:p>
            <a:pPr lvl="0">
              <a:defRPr/>
            </a:pPr>
            <a:r>
              <a:rPr lang="fr-FR" sz="900" kern="0" cap="small" dirty="0">
                <a:solidFill>
                  <a:prstClr val="black"/>
                </a:solidFill>
                <a:latin typeface="Calibri" panose="020F0502020204030204" pitchFamily="34" charset="0"/>
              </a:rPr>
              <a:t>Zone de veille</a:t>
            </a:r>
          </a:p>
          <a:p>
            <a:pPr lvl="0">
              <a:defRPr/>
            </a:pPr>
            <a:r>
              <a:rPr lang="fr-FR" sz="900" kern="0" cap="small" dirty="0">
                <a:solidFill>
                  <a:prstClr val="black"/>
                </a:solidFill>
                <a:latin typeface="Calibri" panose="020F0502020204030204" pitchFamily="34" charset="0"/>
              </a:rPr>
              <a:t>Zone de contrôle</a:t>
            </a:r>
          </a:p>
          <a:p>
            <a:pPr lvl="0">
              <a:defRPr/>
            </a:pPr>
            <a:r>
              <a:rPr lang="fr-FR" sz="900" kern="0" cap="small" dirty="0">
                <a:solidFill>
                  <a:prstClr val="black"/>
                </a:solidFill>
                <a:latin typeface="Calibri" panose="020F0502020204030204" pitchFamily="34" charset="0"/>
              </a:rPr>
              <a:t>Zone de danger</a:t>
            </a:r>
          </a:p>
        </p:txBody>
      </p:sp>
      <p:sp>
        <p:nvSpPr>
          <p:cNvPr id="3" name="Rectangle 2"/>
          <p:cNvSpPr/>
          <p:nvPr/>
        </p:nvSpPr>
        <p:spPr>
          <a:xfrm>
            <a:off x="1646622" y="5549201"/>
            <a:ext cx="8913874" cy="276999"/>
          </a:xfrm>
          <a:prstGeom prst="rect">
            <a:avLst/>
          </a:prstGeom>
        </p:spPr>
        <p:txBody>
          <a:bodyPr wrap="square">
            <a:spAutoFit/>
          </a:bodyPr>
          <a:lstStyle/>
          <a:p>
            <a:pPr algn="ctr"/>
            <a:r>
              <a:rPr lang="fr-FR" sz="1200" b="1" dirty="0">
                <a:latin typeface="Calibri" panose="020F0502020204030204" pitchFamily="34" charset="0"/>
              </a:rPr>
              <a:t>Plus on est proche du centre, plus la partie prenante est menaçante</a:t>
            </a:r>
          </a:p>
        </p:txBody>
      </p:sp>
      <p:sp>
        <p:nvSpPr>
          <p:cNvPr id="128" name="Espace réservé du pied de page 127"/>
          <p:cNvSpPr>
            <a:spLocks noGrp="1"/>
          </p:cNvSpPr>
          <p:nvPr>
            <p:ph type="ftr" sz="quarter" idx="11"/>
          </p:nvPr>
        </p:nvSpPr>
        <p:spPr/>
        <p:txBody>
          <a:bodyPr/>
          <a:lstStyle/>
          <a:p>
            <a:r>
              <a:rPr lang="fr-FR"/>
              <a:t>Formation EBIOS Risk Manager – Version du 08/04/2020</a:t>
            </a:r>
            <a:endParaRPr lang="fr-FR" dirty="0"/>
          </a:p>
        </p:txBody>
      </p:sp>
      <p:sp>
        <p:nvSpPr>
          <p:cNvPr id="129" name="Espace réservé du numéro de diapositive 128"/>
          <p:cNvSpPr>
            <a:spLocks noGrp="1"/>
          </p:cNvSpPr>
          <p:nvPr>
            <p:ph type="sldNum" sz="quarter" idx="10"/>
          </p:nvPr>
        </p:nvSpPr>
        <p:spPr/>
        <p:txBody>
          <a:bodyPr/>
          <a:lstStyle/>
          <a:p>
            <a:fld id="{38A82121-814A-4DE6-903B-1CF589281CB8}" type="slidenum">
              <a:rPr lang="fr-FR" smtClean="0"/>
              <a:pPr/>
              <a:t>59</a:t>
            </a:fld>
            <a:endParaRPr lang="fr-FR"/>
          </a:p>
        </p:txBody>
      </p:sp>
    </p:spTree>
    <p:extLst>
      <p:ext uri="{BB962C8B-B14F-4D97-AF65-F5344CB8AC3E}">
        <p14:creationId xmlns:p14="http://schemas.microsoft.com/office/powerpoint/2010/main" val="195245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ea typeface="Malgun Gothic" panose="020B0503020000020004" pitchFamily="34" charset="-127"/>
              </a:rPr>
              <a:t>Qu’est-ce qu’un risque ? (2/4)</a:t>
            </a:r>
            <a:br>
              <a:rPr lang="fr-FR" dirty="0">
                <a:ea typeface="Malgun Gothic" panose="020B0503020000020004" pitchFamily="34" charset="-127"/>
              </a:rPr>
            </a:br>
            <a:r>
              <a:rPr lang="fr-FR" b="0" dirty="0">
                <a:ea typeface="Malgun Gothic" panose="020B0503020000020004" pitchFamily="34" charset="-127"/>
              </a:rPr>
              <a:t>Le point de vue du défenseur : les « événements redoutés »</a:t>
            </a:r>
            <a:endParaRPr lang="fr-FR" b="0" dirty="0"/>
          </a:p>
        </p:txBody>
      </p:sp>
      <p:grpSp>
        <p:nvGrpSpPr>
          <p:cNvPr id="21" name="Groupe 20"/>
          <p:cNvGrpSpPr/>
          <p:nvPr/>
        </p:nvGrpSpPr>
        <p:grpSpPr>
          <a:xfrm>
            <a:off x="1775520" y="2345306"/>
            <a:ext cx="8590012" cy="4252046"/>
            <a:chOff x="1775520" y="1337195"/>
            <a:chExt cx="8590012" cy="4252046"/>
          </a:xfrm>
        </p:grpSpPr>
        <p:pic>
          <p:nvPicPr>
            <p:cNvPr id="1027" name="Picture 3" descr="\\intranet.fr\sgdsn\utilisateurs\mesdocuments\duclos-j\My Pictures\icons\tre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4072" y="1337195"/>
              <a:ext cx="3621460" cy="36214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6"/>
            <p:cNvCxnSpPr/>
            <p:nvPr/>
          </p:nvCxnSpPr>
          <p:spPr>
            <a:xfrm>
              <a:off x="1775520" y="4980419"/>
              <a:ext cx="8136904"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ntranet.fr\sgdsn\utilisateurs\mesdocuments\duclos-j\My Pictures\icons\c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553" y="3098454"/>
              <a:ext cx="2490787" cy="24907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e 23"/>
          <p:cNvGrpSpPr/>
          <p:nvPr/>
        </p:nvGrpSpPr>
        <p:grpSpPr>
          <a:xfrm>
            <a:off x="335360" y="1652607"/>
            <a:ext cx="6264696" cy="1200329"/>
            <a:chOff x="335360" y="1268760"/>
            <a:chExt cx="6264696" cy="1200329"/>
          </a:xfrm>
        </p:grpSpPr>
        <p:sp>
          <p:nvSpPr>
            <p:cNvPr id="3" name="Rectangle 2">
              <a:extLst>
                <a:ext uri="{FF2B5EF4-FFF2-40B4-BE49-F238E27FC236}">
                  <a16:creationId xmlns:a16="http://schemas.microsoft.com/office/drawing/2014/main" id="{2A5D5D7D-39E4-4EBE-A39C-77A31D6B1C51}"/>
                </a:ext>
              </a:extLst>
            </p:cNvPr>
            <p:cNvSpPr/>
            <p:nvPr/>
          </p:nvSpPr>
          <p:spPr>
            <a:xfrm>
              <a:off x="335360" y="1268760"/>
              <a:ext cx="4968552" cy="1200329"/>
            </a:xfrm>
            <a:prstGeom prst="rect">
              <a:avLst/>
            </a:prstGeom>
          </p:spPr>
          <p:txBody>
            <a:bodyPr wrap="square">
              <a:spAutoFit/>
            </a:bodyPr>
            <a:lstStyle/>
            <a:p>
              <a:pPr marL="0" lvl="1"/>
              <a:r>
                <a:rPr lang="fr-FR" b="1" dirty="0">
                  <a:solidFill>
                    <a:schemeClr val="accent6"/>
                  </a:solidFill>
                  <a:latin typeface="Calibri" panose="020F0502020204030204" pitchFamily="34" charset="0"/>
                  <a:sym typeface="Wingdings" panose="05000000000000000000" pitchFamily="2" charset="2"/>
                </a:rPr>
                <a:t>Événements redoutés</a:t>
              </a:r>
              <a:r>
                <a:rPr lang="fr-FR" dirty="0">
                  <a:solidFill>
                    <a:schemeClr val="accent6"/>
                  </a:solidFill>
                  <a:latin typeface="Calibri" panose="020F0502020204030204" pitchFamily="34" charset="0"/>
                  <a:sym typeface="Wingdings" panose="05000000000000000000" pitchFamily="2" charset="2"/>
                </a:rPr>
                <a:t> (ce qu’on craint qu’il arrive)</a:t>
              </a:r>
            </a:p>
            <a:p>
              <a:pPr marL="0" lvl="1"/>
              <a:r>
                <a:rPr lang="fr-FR" i="1" dirty="0">
                  <a:solidFill>
                    <a:schemeClr val="accent6"/>
                  </a:solidFill>
                  <a:latin typeface="Calibri" panose="020F0502020204030204" pitchFamily="34" charset="0"/>
                  <a:sym typeface="Wingdings" panose="05000000000000000000" pitchFamily="2" charset="2"/>
                </a:rPr>
                <a:t>- disponibilité : blocage, services indisponibles</a:t>
              </a:r>
            </a:p>
            <a:p>
              <a:pPr marL="0" lvl="1"/>
              <a:r>
                <a:rPr lang="fr-FR" i="1" dirty="0">
                  <a:solidFill>
                    <a:schemeClr val="accent6"/>
                  </a:solidFill>
                  <a:latin typeface="Calibri" panose="020F0502020204030204" pitchFamily="34" charset="0"/>
                  <a:sym typeface="Wingdings" panose="05000000000000000000" pitchFamily="2" charset="2"/>
                </a:rPr>
                <a:t>- intégrité : trajet erroné, prise de contrôle</a:t>
              </a:r>
            </a:p>
            <a:p>
              <a:pPr marL="0" lvl="1"/>
              <a:r>
                <a:rPr lang="fr-FR" i="1" dirty="0">
                  <a:solidFill>
                    <a:schemeClr val="accent6"/>
                  </a:solidFill>
                  <a:latin typeface="Calibri" panose="020F0502020204030204" pitchFamily="34" charset="0"/>
                  <a:sym typeface="Wingdings" panose="05000000000000000000" pitchFamily="2" charset="2"/>
                </a:rPr>
                <a:t>- confidentialité : exploitation de la géolocalisation</a:t>
              </a:r>
            </a:p>
          </p:txBody>
        </p:sp>
        <p:pic>
          <p:nvPicPr>
            <p:cNvPr id="9" name="Image 8" descr="noun_Danger_228845.png">
              <a:extLst>
                <a:ext uri="{FF2B5EF4-FFF2-40B4-BE49-F238E27FC236}">
                  <a16:creationId xmlns:a16="http://schemas.microsoft.com/office/drawing/2014/main" id="{FFA60192-2186-4ED6-9FD2-8E2287E0590E}"/>
                </a:ext>
              </a:extLst>
            </p:cNvPr>
            <p:cNvPicPr>
              <a:picLocks noChangeAspect="1"/>
            </p:cNvPicPr>
            <p:nvPr/>
          </p:nvPicPr>
          <p:blipFill>
            <a:blip r:embed="rId4" cstate="print">
              <a:duotone>
                <a:schemeClr val="accent6">
                  <a:shade val="45000"/>
                  <a:satMod val="135000"/>
                </a:schemeClr>
                <a:prstClr val="white"/>
              </a:duotone>
            </a:blip>
            <a:srcRect l="9184" t="5382" r="8981" b="19633"/>
            <a:stretch>
              <a:fillRect/>
            </a:stretch>
          </p:blipFill>
          <p:spPr>
            <a:xfrm>
              <a:off x="5421395" y="1340888"/>
              <a:ext cx="1178661" cy="1080000"/>
            </a:xfrm>
            <a:prstGeom prst="rect">
              <a:avLst/>
            </a:prstGeom>
          </p:spPr>
        </p:pic>
      </p:grpSp>
      <p:grpSp>
        <p:nvGrpSpPr>
          <p:cNvPr id="25" name="Groupe 24"/>
          <p:cNvGrpSpPr/>
          <p:nvPr/>
        </p:nvGrpSpPr>
        <p:grpSpPr>
          <a:xfrm>
            <a:off x="335360" y="3031792"/>
            <a:ext cx="6264696" cy="1477328"/>
            <a:chOff x="335360" y="2671752"/>
            <a:chExt cx="6264696" cy="1477328"/>
          </a:xfrm>
        </p:grpSpPr>
        <p:pic>
          <p:nvPicPr>
            <p:cNvPr id="22" name="Image 21" descr="ClubEBIOS-Icone-Impact-NounProject-OleksandrPanasovskyi.png"/>
            <p:cNvPicPr>
              <a:picLocks noChangeAspect="1"/>
            </p:cNvPicPr>
            <p:nvPr/>
          </p:nvPicPr>
          <p:blipFill>
            <a:blip r:embed="rId5" cstate="print">
              <a:duotone>
                <a:schemeClr val="accent6">
                  <a:shade val="45000"/>
                  <a:satMod val="135000"/>
                </a:schemeClr>
                <a:prstClr val="white"/>
              </a:duotone>
            </a:blip>
            <a:srcRect l="9506" t="23951" r="11852" b="39506"/>
            <a:stretch>
              <a:fillRect/>
            </a:stretch>
          </p:blipFill>
          <p:spPr>
            <a:xfrm>
              <a:off x="4275869" y="2781048"/>
              <a:ext cx="2324187" cy="1080000"/>
            </a:xfrm>
            <a:prstGeom prst="rect">
              <a:avLst/>
            </a:prstGeom>
          </p:spPr>
        </p:pic>
        <p:sp>
          <p:nvSpPr>
            <p:cNvPr id="23" name="Rectangle 22"/>
            <p:cNvSpPr/>
            <p:nvPr/>
          </p:nvSpPr>
          <p:spPr>
            <a:xfrm>
              <a:off x="335360" y="2671752"/>
              <a:ext cx="4032448" cy="1477328"/>
            </a:xfrm>
            <a:prstGeom prst="rect">
              <a:avLst/>
            </a:prstGeom>
          </p:spPr>
          <p:txBody>
            <a:bodyPr wrap="square">
              <a:spAutoFit/>
            </a:bodyPr>
            <a:lstStyle/>
            <a:p>
              <a:pPr marL="0" lvl="1"/>
              <a:r>
                <a:rPr lang="fr-FR" b="1" dirty="0">
                  <a:solidFill>
                    <a:schemeClr val="accent6"/>
                  </a:solidFill>
                  <a:latin typeface="Calibri" panose="020F0502020204030204" pitchFamily="34" charset="0"/>
                  <a:sym typeface="Wingdings" panose="05000000000000000000" pitchFamily="2" charset="2"/>
                </a:rPr>
                <a:t>Impacts</a:t>
              </a:r>
              <a:r>
                <a:rPr lang="fr-FR" dirty="0">
                  <a:solidFill>
                    <a:schemeClr val="accent6"/>
                  </a:solidFill>
                  <a:latin typeface="Calibri" panose="020F0502020204030204" pitchFamily="34" charset="0"/>
                  <a:sym typeface="Wingdings" panose="05000000000000000000" pitchFamily="2" charset="2"/>
                </a:rPr>
                <a:t> (conséquences potentielles)</a:t>
              </a:r>
              <a:endParaRPr lang="fr-FR" b="1" dirty="0">
                <a:solidFill>
                  <a:schemeClr val="accent6"/>
                </a:solidFill>
                <a:latin typeface="Calibri" panose="020F0502020204030204" pitchFamily="34" charset="0"/>
                <a:sym typeface="Wingdings" panose="05000000000000000000" pitchFamily="2" charset="2"/>
              </a:endParaRPr>
            </a:p>
            <a:p>
              <a:pPr marL="0" lvl="1"/>
              <a:r>
                <a:rPr lang="fr-FR" i="1" dirty="0">
                  <a:solidFill>
                    <a:schemeClr val="accent6"/>
                  </a:solidFill>
                  <a:latin typeface="Calibri" panose="020F0502020204030204" pitchFamily="34" charset="0"/>
                  <a:sym typeface="Wingdings" panose="05000000000000000000" pitchFamily="2" charset="2"/>
                </a:rPr>
                <a:t>- Retard</a:t>
              </a:r>
            </a:p>
            <a:p>
              <a:pPr marL="0" lvl="1"/>
              <a:r>
                <a:rPr lang="fr-FR" i="1" dirty="0">
                  <a:solidFill>
                    <a:schemeClr val="accent6"/>
                  </a:solidFill>
                  <a:latin typeface="Calibri" panose="020F0502020204030204" pitchFamily="34" charset="0"/>
                  <a:sym typeface="Wingdings" panose="05000000000000000000" pitchFamily="2" charset="2"/>
                </a:rPr>
                <a:t>- Casser sa voiture, payer les réparations</a:t>
              </a:r>
            </a:p>
            <a:p>
              <a:pPr marL="0" lvl="1"/>
              <a:r>
                <a:rPr lang="fr-FR" i="1" dirty="0">
                  <a:solidFill>
                    <a:schemeClr val="accent6"/>
                  </a:solidFill>
                  <a:latin typeface="Calibri" panose="020F0502020204030204" pitchFamily="34" charset="0"/>
                  <a:sym typeface="Wingdings" panose="05000000000000000000" pitchFamily="2" charset="2"/>
                </a:rPr>
                <a:t>- Se faire sanctionner (Code de la route)</a:t>
              </a:r>
            </a:p>
            <a:p>
              <a:pPr marL="0" lvl="1"/>
              <a:r>
                <a:rPr lang="fr-FR" i="1" dirty="0">
                  <a:solidFill>
                    <a:schemeClr val="accent6"/>
                  </a:solidFill>
                  <a:latin typeface="Calibri" panose="020F0502020204030204" pitchFamily="34" charset="0"/>
                  <a:sym typeface="Wingdings" panose="05000000000000000000" pitchFamily="2" charset="2"/>
                </a:rPr>
                <a:t>- Être blessé, voire tué</a:t>
              </a:r>
            </a:p>
          </p:txBody>
        </p:sp>
      </p:grpSp>
      <p:sp>
        <p:nvSpPr>
          <p:cNvPr id="26" name="Espace réservé du pied de page 25"/>
          <p:cNvSpPr>
            <a:spLocks noGrp="1"/>
          </p:cNvSpPr>
          <p:nvPr>
            <p:ph type="ftr" sz="quarter" idx="11"/>
          </p:nvPr>
        </p:nvSpPr>
        <p:spPr/>
        <p:txBody>
          <a:bodyPr/>
          <a:lstStyle/>
          <a:p>
            <a:r>
              <a:rPr lang="fr-FR"/>
              <a:t>Formation EBIOS Risk Manager – Version du 08/04/2020</a:t>
            </a:r>
            <a:endParaRPr lang="fr-FR" dirty="0"/>
          </a:p>
        </p:txBody>
      </p:sp>
      <p:sp>
        <p:nvSpPr>
          <p:cNvPr id="27" name="Espace réservé du numéro de diapositive 26"/>
          <p:cNvSpPr>
            <a:spLocks noGrp="1"/>
          </p:cNvSpPr>
          <p:nvPr>
            <p:ph type="sldNum" sz="quarter" idx="10"/>
          </p:nvPr>
        </p:nvSpPr>
        <p:spPr/>
        <p:txBody>
          <a:bodyPr/>
          <a:lstStyle/>
          <a:p>
            <a:fld id="{38A82121-814A-4DE6-903B-1CF589281CB8}" type="slidenum">
              <a:rPr lang="fr-FR" smtClean="0"/>
              <a:pPr/>
              <a:t>6</a:t>
            </a:fld>
            <a:endParaRPr lang="fr-FR"/>
          </a:p>
        </p:txBody>
      </p:sp>
    </p:spTree>
    <p:extLst>
      <p:ext uri="{BB962C8B-B14F-4D97-AF65-F5344CB8AC3E}">
        <p14:creationId xmlns:p14="http://schemas.microsoft.com/office/powerpoint/2010/main" val="106228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Élaborer des scénarios stratégiques</a:t>
            </a:r>
            <a:br>
              <a:rPr lang="fr-FR" dirty="0"/>
            </a:br>
            <a:r>
              <a:rPr lang="fr-FR" b="0" dirty="0"/>
              <a:t>Le point de vue de l’attaquant</a:t>
            </a:r>
          </a:p>
        </p:txBody>
      </p:sp>
      <p:pic>
        <p:nvPicPr>
          <p:cNvPr id="11" name="Picture 2" descr="\\intranet.fr\sgdsn\utilisateurs\mesdocuments\duclos-j\My Pictures\icons\chattin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3006"/>
          <a:stretch/>
        </p:blipFill>
        <p:spPr bwMode="auto">
          <a:xfrm>
            <a:off x="4222924" y="4672010"/>
            <a:ext cx="3890168" cy="182815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à coins arrondis 11"/>
          <p:cNvSpPr/>
          <p:nvPr/>
        </p:nvSpPr>
        <p:spPr>
          <a:xfrm>
            <a:off x="7176120" y="2132856"/>
            <a:ext cx="2520280" cy="1965514"/>
          </a:xfrm>
          <a:prstGeom prst="wedgeRoundRectCallout">
            <a:avLst>
              <a:gd name="adj1" fmla="val -33305"/>
              <a:gd name="adj2" fmla="val 67224"/>
              <a:gd name="adj3" fmla="val 16667"/>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2"/>
                </a:solidFill>
                <a:latin typeface="Calibri" panose="020F0502020204030204" pitchFamily="34" charset="0"/>
              </a:rPr>
              <a:t>Pour permettre ou faciliter mon attaque, suis-je susceptible d’</a:t>
            </a:r>
            <a:r>
              <a:rPr lang="fr-FR" sz="1400" b="1" dirty="0">
                <a:solidFill>
                  <a:schemeClr val="tx2"/>
                </a:solidFill>
                <a:latin typeface="Calibri" panose="020F0502020204030204" pitchFamily="34" charset="0"/>
              </a:rPr>
              <a:t>attaquer les parties prenantes critiques de l’écosystème </a:t>
            </a:r>
            <a:r>
              <a:rPr lang="fr-FR" sz="1400" dirty="0">
                <a:solidFill>
                  <a:schemeClr val="tx2"/>
                </a:solidFill>
                <a:latin typeface="Calibri" panose="020F0502020204030204" pitchFamily="34" charset="0"/>
              </a:rPr>
              <a:t>disposant d’un accès privilégié aux valeurs métier ?</a:t>
            </a:r>
          </a:p>
        </p:txBody>
      </p:sp>
      <p:sp>
        <p:nvSpPr>
          <p:cNvPr id="13" name="Rectangle à coins arrondis 12"/>
          <p:cNvSpPr/>
          <p:nvPr/>
        </p:nvSpPr>
        <p:spPr>
          <a:xfrm>
            <a:off x="2423592" y="2564904"/>
            <a:ext cx="2520280" cy="1512168"/>
          </a:xfrm>
          <a:prstGeom prst="wedgeRoundRectCallout">
            <a:avLst>
              <a:gd name="adj1" fmla="val 42660"/>
              <a:gd name="adj2" fmla="val 71003"/>
              <a:gd name="adj3" fmla="val 16667"/>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2"/>
                </a:solidFill>
                <a:latin typeface="Calibri" panose="020F0502020204030204" pitchFamily="34" charset="0"/>
              </a:rPr>
              <a:t>Quelles sont les </a:t>
            </a:r>
            <a:r>
              <a:rPr lang="fr-FR" sz="1400" b="1" dirty="0">
                <a:solidFill>
                  <a:schemeClr val="tx2"/>
                </a:solidFill>
                <a:latin typeface="Calibri" panose="020F0502020204030204" pitchFamily="34" charset="0"/>
              </a:rPr>
              <a:t>valeurs métier </a:t>
            </a:r>
            <a:r>
              <a:rPr lang="fr-FR" sz="1400" dirty="0">
                <a:solidFill>
                  <a:schemeClr val="tx2"/>
                </a:solidFill>
                <a:latin typeface="Calibri" panose="020F0502020204030204" pitchFamily="34" charset="0"/>
              </a:rPr>
              <a:t>de l’organisation que je dois viser pour atteindre mon objectif ?</a:t>
            </a:r>
          </a:p>
        </p:txBody>
      </p:sp>
      <p:sp>
        <p:nvSpPr>
          <p:cNvPr id="8" name="Losange 7"/>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9" name="Espace réservé du pied de page 8"/>
          <p:cNvSpPr>
            <a:spLocks noGrp="1"/>
          </p:cNvSpPr>
          <p:nvPr>
            <p:ph type="ftr" sz="quarter" idx="11"/>
          </p:nvPr>
        </p:nvSpPr>
        <p:spPr/>
        <p:txBody>
          <a:bodyPr/>
          <a:lstStyle/>
          <a:p>
            <a:r>
              <a:rPr lang="fr-FR"/>
              <a:t>Formation EBIOS Risk Manager – Version du 08/04/2020</a:t>
            </a:r>
            <a:endParaRPr lang="fr-FR" dirty="0"/>
          </a:p>
        </p:txBody>
      </p:sp>
      <p:sp>
        <p:nvSpPr>
          <p:cNvPr id="10" name="Espace réservé du numéro de diapositive 9"/>
          <p:cNvSpPr>
            <a:spLocks noGrp="1"/>
          </p:cNvSpPr>
          <p:nvPr>
            <p:ph type="sldNum" sz="quarter" idx="10"/>
          </p:nvPr>
        </p:nvSpPr>
        <p:spPr/>
        <p:txBody>
          <a:bodyPr/>
          <a:lstStyle/>
          <a:p>
            <a:fld id="{38A82121-814A-4DE6-903B-1CF589281CB8}" type="slidenum">
              <a:rPr lang="fr-FR" smtClean="0"/>
              <a:pPr/>
              <a:t>60</a:t>
            </a:fld>
            <a:endParaRPr lang="fr-FR"/>
          </a:p>
        </p:txBody>
      </p:sp>
    </p:spTree>
    <p:extLst>
      <p:ext uri="{BB962C8B-B14F-4D97-AF65-F5344CB8AC3E}">
        <p14:creationId xmlns:p14="http://schemas.microsoft.com/office/powerpoint/2010/main" val="42216508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à coins arrondis 24"/>
          <p:cNvSpPr/>
          <p:nvPr/>
        </p:nvSpPr>
        <p:spPr>
          <a:xfrm>
            <a:off x="1652847" y="2071069"/>
            <a:ext cx="1417941" cy="4382266"/>
          </a:xfrm>
          <a:prstGeom prst="round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cap="all" dirty="0">
                <a:solidFill>
                  <a:schemeClr val="tx1"/>
                </a:solidFill>
                <a:latin typeface="Calibri" panose="020F0502020204030204" pitchFamily="34" charset="0"/>
              </a:rPr>
              <a:t>Source de risque</a:t>
            </a:r>
          </a:p>
        </p:txBody>
      </p:sp>
      <p:sp>
        <p:nvSpPr>
          <p:cNvPr id="44" name="Rectangle à coins arrondis 43"/>
          <p:cNvSpPr/>
          <p:nvPr/>
        </p:nvSpPr>
        <p:spPr>
          <a:xfrm>
            <a:off x="7674670" y="2071069"/>
            <a:ext cx="2856643" cy="4382267"/>
          </a:xfrm>
          <a:prstGeom prst="roundRect">
            <a:avLst>
              <a:gd name="adj" fmla="val 654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cap="all" dirty="0">
                <a:solidFill>
                  <a:schemeClr val="tx1"/>
                </a:solidFill>
                <a:latin typeface="Calibri" panose="020F0502020204030204" pitchFamily="34" charset="0"/>
              </a:rPr>
              <a:t>Société de biotechnologie</a:t>
            </a:r>
          </a:p>
        </p:txBody>
      </p:sp>
      <p:sp>
        <p:nvSpPr>
          <p:cNvPr id="48" name="Rectangle à coins arrondis 47"/>
          <p:cNvSpPr/>
          <p:nvPr/>
        </p:nvSpPr>
        <p:spPr>
          <a:xfrm>
            <a:off x="3159329" y="2071069"/>
            <a:ext cx="4423190" cy="4382267"/>
          </a:xfrm>
          <a:prstGeom prst="roundRect">
            <a:avLst>
              <a:gd name="adj" fmla="val 474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cap="all" dirty="0">
                <a:solidFill>
                  <a:schemeClr val="tx1"/>
                </a:solidFill>
                <a:latin typeface="Calibri" panose="020F0502020204030204" pitchFamily="34" charset="0"/>
              </a:rPr>
              <a:t>Ecosystème</a:t>
            </a:r>
          </a:p>
        </p:txBody>
      </p:sp>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chemeClr val="accent1"/>
                </a:solidFill>
                <a:latin typeface="+mj-lt"/>
                <a:ea typeface="+mj-ea"/>
                <a:cs typeface="+mj-cs"/>
              </a:defRPr>
            </a:lvl1pPr>
          </a:lstStyle>
          <a:p>
            <a:endParaRPr lang="fr-FR" sz="2400" dirty="0">
              <a:latin typeface="Calibri Light" panose="020F0302020204030204" pitchFamily="34" charset="0"/>
            </a:endParaRPr>
          </a:p>
        </p:txBody>
      </p:sp>
      <p:sp>
        <p:nvSpPr>
          <p:cNvPr id="14" name="Titre 1"/>
          <p:cNvSpPr>
            <a:spLocks noGrp="1"/>
          </p:cNvSpPr>
          <p:nvPr>
            <p:ph type="title"/>
          </p:nvPr>
        </p:nvSpPr>
        <p:spPr>
          <a:xfrm>
            <a:off x="1343472" y="476672"/>
            <a:ext cx="9433048" cy="792088"/>
          </a:xfrm>
        </p:spPr>
        <p:txBody>
          <a:bodyPr>
            <a:noAutofit/>
          </a:bodyPr>
          <a:lstStyle/>
          <a:p>
            <a:r>
              <a:rPr lang="fr-FR" dirty="0"/>
              <a:t>Exercice en petits groupes</a:t>
            </a:r>
            <a:br>
              <a:rPr lang="fr-FR" dirty="0"/>
            </a:br>
            <a:r>
              <a:rPr lang="fr-FR" b="0" dirty="0"/>
              <a:t>Au vu du cas étudié, identifiez et représentez les chemins d’attaques possibles pour un couple SR/OV</a:t>
            </a:r>
          </a:p>
        </p:txBody>
      </p:sp>
      <p:pic>
        <p:nvPicPr>
          <p:cNvPr id="45" name="Picture 3" descr="Y:\RELEC\COM\public\Chartes éditoriale et graphique\Pictos et fonds graphiques\Pictogrammes png\018_docu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68" y="3795098"/>
            <a:ext cx="1086081" cy="1082888"/>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e 45"/>
          <p:cNvGrpSpPr/>
          <p:nvPr/>
        </p:nvGrpSpPr>
        <p:grpSpPr>
          <a:xfrm>
            <a:off x="8406758" y="3629411"/>
            <a:ext cx="1382093" cy="1404000"/>
            <a:chOff x="6664183" y="2204864"/>
            <a:chExt cx="1299813" cy="1224136"/>
          </a:xfrm>
        </p:grpSpPr>
        <p:sp>
          <p:nvSpPr>
            <p:cNvPr id="66" name="Ellipse 65"/>
            <p:cNvSpPr/>
            <p:nvPr/>
          </p:nvSpPr>
          <p:spPr>
            <a:xfrm>
              <a:off x="6815537" y="2348880"/>
              <a:ext cx="1008112" cy="936104"/>
            </a:xfrm>
            <a:prstGeom prst="ellips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cxnSp>
          <p:nvCxnSpPr>
            <p:cNvPr id="67" name="Connecteur droit 66"/>
            <p:cNvCxnSpPr/>
            <p:nvPr/>
          </p:nvCxnSpPr>
          <p:spPr>
            <a:xfrm>
              <a:off x="7319593" y="2204864"/>
              <a:ext cx="0" cy="283986"/>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cxnSp>
          <p:nvCxnSpPr>
            <p:cNvPr id="68" name="Connecteur droit 67"/>
            <p:cNvCxnSpPr/>
            <p:nvPr/>
          </p:nvCxnSpPr>
          <p:spPr>
            <a:xfrm>
              <a:off x="7319593" y="3145014"/>
              <a:ext cx="0" cy="283986"/>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cxnSp>
          <p:nvCxnSpPr>
            <p:cNvPr id="69" name="Connecteur droit 68"/>
            <p:cNvCxnSpPr/>
            <p:nvPr/>
          </p:nvCxnSpPr>
          <p:spPr>
            <a:xfrm flipH="1">
              <a:off x="6664183" y="2814795"/>
              <a:ext cx="288032" cy="6583"/>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cxnSp>
          <p:nvCxnSpPr>
            <p:cNvPr id="70" name="Connecteur droit 69"/>
            <p:cNvCxnSpPr/>
            <p:nvPr/>
          </p:nvCxnSpPr>
          <p:spPr>
            <a:xfrm flipH="1">
              <a:off x="7675964" y="2815400"/>
              <a:ext cx="288032" cy="6583"/>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grpSp>
      <p:sp>
        <p:nvSpPr>
          <p:cNvPr id="49" name="ZoneTexte 48"/>
          <p:cNvSpPr txBox="1"/>
          <p:nvPr/>
        </p:nvSpPr>
        <p:spPr>
          <a:xfrm>
            <a:off x="1507954" y="4734885"/>
            <a:ext cx="1707727" cy="276999"/>
          </a:xfrm>
          <a:prstGeom prst="rect">
            <a:avLst/>
          </a:prstGeom>
          <a:noFill/>
        </p:spPr>
        <p:txBody>
          <a:bodyPr wrap="square" rtlCol="0" anchor="ctr">
            <a:spAutoFit/>
          </a:bodyPr>
          <a:lstStyle/>
          <a:p>
            <a:pPr algn="ctr"/>
            <a:r>
              <a:rPr lang="fr-FR" sz="1200" b="1" cap="all" dirty="0">
                <a:latin typeface="Calibri" panose="020F0502020204030204" pitchFamily="34" charset="0"/>
              </a:rPr>
              <a:t>Concurrent</a:t>
            </a:r>
            <a:endParaRPr lang="fr-FR" sz="1050" b="1" cap="all" dirty="0">
              <a:latin typeface="Calibri" panose="020F0502020204030204" pitchFamily="34" charset="0"/>
            </a:endParaRPr>
          </a:p>
        </p:txBody>
      </p:sp>
      <p:sp>
        <p:nvSpPr>
          <p:cNvPr id="50" name="ZoneTexte 49"/>
          <p:cNvSpPr txBox="1"/>
          <p:nvPr/>
        </p:nvSpPr>
        <p:spPr>
          <a:xfrm>
            <a:off x="7762543" y="3559388"/>
            <a:ext cx="1016683" cy="461665"/>
          </a:xfrm>
          <a:prstGeom prst="rect">
            <a:avLst/>
          </a:prstGeom>
          <a:noFill/>
        </p:spPr>
        <p:txBody>
          <a:bodyPr wrap="square" rtlCol="0" anchor="ctr">
            <a:spAutoFit/>
          </a:bodyPr>
          <a:lstStyle/>
          <a:p>
            <a:pPr algn="ctr"/>
            <a:r>
              <a:rPr lang="fr-FR" sz="1200" b="1" dirty="0">
                <a:solidFill>
                  <a:srgbClr val="E22A37"/>
                </a:solidFill>
                <a:latin typeface="Calibri" panose="020F0502020204030204" pitchFamily="34" charset="0"/>
              </a:rPr>
              <a:t>Informations de R&amp;D</a:t>
            </a:r>
            <a:endParaRPr lang="fr-FR" b="1" dirty="0">
              <a:solidFill>
                <a:srgbClr val="E22A37"/>
              </a:solidFill>
              <a:latin typeface="Calibri" panose="020F0502020204030204" pitchFamily="34" charset="0"/>
            </a:endParaRPr>
          </a:p>
        </p:txBody>
      </p:sp>
      <p:pic>
        <p:nvPicPr>
          <p:cNvPr id="71"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6789" b="57901" l="1179" r="10304"/>
                    </a14:imgEffect>
                  </a14:imgLayer>
                </a14:imgProps>
              </a:ext>
              <a:ext uri="{28A0092B-C50C-407E-A947-70E740481C1C}">
                <a14:useLocalDpi xmlns:a14="http://schemas.microsoft.com/office/drawing/2010/main" val="0"/>
              </a:ext>
            </a:extLst>
          </a:blip>
          <a:srcRect l="96" t="36934" r="88506" b="39657"/>
          <a:stretch/>
        </p:blipFill>
        <p:spPr bwMode="auto">
          <a:xfrm>
            <a:off x="1860392" y="3666604"/>
            <a:ext cx="1002848" cy="1011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Losange 18"/>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pic>
        <p:nvPicPr>
          <p:cNvPr id="20" name="Picture 2" descr="\\intranet.fr\sgdsn\utilisateurs\mesdocuments\duclos-j\My Pictures\icons\edi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59952" y="34404"/>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1901504" y="1495004"/>
            <a:ext cx="8766496" cy="432048"/>
          </a:xfrm>
          <a:prstGeom prst="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22" name="ZoneTexte 21"/>
          <p:cNvSpPr txBox="1"/>
          <p:nvPr/>
        </p:nvSpPr>
        <p:spPr>
          <a:xfrm>
            <a:off x="2196638" y="1578046"/>
            <a:ext cx="2747234"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Source de risque : </a:t>
            </a:r>
            <a:r>
              <a:rPr lang="fr-FR" sz="1200" kern="0" dirty="0">
                <a:solidFill>
                  <a:schemeClr val="tx2"/>
                </a:solidFill>
                <a:latin typeface="Calibri" panose="020F0502020204030204" pitchFamily="34" charset="0"/>
              </a:rPr>
              <a:t>Concurrent</a:t>
            </a:r>
          </a:p>
        </p:txBody>
      </p:sp>
      <p:sp>
        <p:nvSpPr>
          <p:cNvPr id="23" name="ZoneTexte 22"/>
          <p:cNvSpPr txBox="1"/>
          <p:nvPr/>
        </p:nvSpPr>
        <p:spPr>
          <a:xfrm>
            <a:off x="5807968" y="1578046"/>
            <a:ext cx="2759724"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Objectif visé : </a:t>
            </a:r>
            <a:r>
              <a:rPr lang="fr-FR" sz="1200" dirty="0">
                <a:latin typeface="Calibri" panose="020F0502020204030204" pitchFamily="34" charset="0"/>
              </a:rPr>
              <a:t>Voler des informations</a:t>
            </a:r>
          </a:p>
        </p:txBody>
      </p:sp>
      <p:sp>
        <p:nvSpPr>
          <p:cNvPr id="24" name="Losange 23"/>
          <p:cNvSpPr/>
          <p:nvPr/>
        </p:nvSpPr>
        <p:spPr>
          <a:xfrm>
            <a:off x="1631504" y="1446544"/>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pSp>
        <p:nvGrpSpPr>
          <p:cNvPr id="26" name="Groupe 25"/>
          <p:cNvGrpSpPr/>
          <p:nvPr/>
        </p:nvGrpSpPr>
        <p:grpSpPr>
          <a:xfrm>
            <a:off x="10570543" y="12885"/>
            <a:ext cx="1008112" cy="504000"/>
            <a:chOff x="7020272" y="95114"/>
            <a:chExt cx="1008112" cy="504000"/>
          </a:xfrm>
        </p:grpSpPr>
        <p:sp>
          <p:nvSpPr>
            <p:cNvPr id="27" name="Rectangle 26"/>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4.1</a:t>
              </a:r>
            </a:p>
          </p:txBody>
        </p:sp>
        <p:pic>
          <p:nvPicPr>
            <p:cNvPr id="28"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29" name="Espace réservé du pied de page 28"/>
          <p:cNvSpPr>
            <a:spLocks noGrp="1"/>
          </p:cNvSpPr>
          <p:nvPr>
            <p:ph type="ftr" sz="quarter" idx="11"/>
          </p:nvPr>
        </p:nvSpPr>
        <p:spPr/>
        <p:txBody>
          <a:bodyPr/>
          <a:lstStyle/>
          <a:p>
            <a:r>
              <a:rPr lang="fr-FR"/>
              <a:t>Formation EBIOS Risk Manager – Version du 08/04/2020</a:t>
            </a:r>
            <a:endParaRPr lang="fr-FR" dirty="0"/>
          </a:p>
        </p:txBody>
      </p:sp>
      <p:sp>
        <p:nvSpPr>
          <p:cNvPr id="30" name="Espace réservé du numéro de diapositive 29"/>
          <p:cNvSpPr>
            <a:spLocks noGrp="1"/>
          </p:cNvSpPr>
          <p:nvPr>
            <p:ph type="sldNum" sz="quarter" idx="10"/>
          </p:nvPr>
        </p:nvSpPr>
        <p:spPr/>
        <p:txBody>
          <a:bodyPr/>
          <a:lstStyle/>
          <a:p>
            <a:fld id="{38A82121-814A-4DE6-903B-1CF589281CB8}" type="slidenum">
              <a:rPr lang="fr-FR" smtClean="0"/>
              <a:pPr/>
              <a:t>61</a:t>
            </a:fld>
            <a:endParaRPr lang="fr-FR"/>
          </a:p>
        </p:txBody>
      </p:sp>
    </p:spTree>
    <p:extLst>
      <p:ext uri="{BB962C8B-B14F-4D97-AF65-F5344CB8AC3E}">
        <p14:creationId xmlns:p14="http://schemas.microsoft.com/office/powerpoint/2010/main" val="18240172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à coins arrondis 24"/>
          <p:cNvSpPr/>
          <p:nvPr/>
        </p:nvSpPr>
        <p:spPr>
          <a:xfrm>
            <a:off x="1652847" y="2037301"/>
            <a:ext cx="1417941" cy="4382266"/>
          </a:xfrm>
          <a:prstGeom prst="round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cap="all" dirty="0">
                <a:solidFill>
                  <a:schemeClr val="tx1"/>
                </a:solidFill>
                <a:latin typeface="Calibri" panose="020F0502020204030204" pitchFamily="34" charset="0"/>
              </a:rPr>
              <a:t>Source de risque</a:t>
            </a:r>
          </a:p>
        </p:txBody>
      </p:sp>
      <p:sp>
        <p:nvSpPr>
          <p:cNvPr id="44" name="Rectangle à coins arrondis 43"/>
          <p:cNvSpPr/>
          <p:nvPr/>
        </p:nvSpPr>
        <p:spPr>
          <a:xfrm>
            <a:off x="7674670" y="2037301"/>
            <a:ext cx="2856643" cy="4382267"/>
          </a:xfrm>
          <a:prstGeom prst="roundRect">
            <a:avLst>
              <a:gd name="adj" fmla="val 654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cap="all" dirty="0">
                <a:solidFill>
                  <a:schemeClr val="tx1"/>
                </a:solidFill>
                <a:latin typeface="Calibri" panose="020F0502020204030204" pitchFamily="34" charset="0"/>
              </a:rPr>
              <a:t>Société de biotechnologie</a:t>
            </a:r>
          </a:p>
        </p:txBody>
      </p:sp>
      <p:sp>
        <p:nvSpPr>
          <p:cNvPr id="48" name="Rectangle à coins arrondis 47"/>
          <p:cNvSpPr/>
          <p:nvPr/>
        </p:nvSpPr>
        <p:spPr>
          <a:xfrm>
            <a:off x="3159329" y="2037301"/>
            <a:ext cx="4423190" cy="4382267"/>
          </a:xfrm>
          <a:prstGeom prst="roundRect">
            <a:avLst>
              <a:gd name="adj" fmla="val 474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b="1" cap="all" dirty="0">
                <a:solidFill>
                  <a:schemeClr val="tx1"/>
                </a:solidFill>
                <a:latin typeface="Calibri" panose="020F0502020204030204" pitchFamily="34" charset="0"/>
              </a:rPr>
              <a:t>Ecosystème</a:t>
            </a:r>
          </a:p>
        </p:txBody>
      </p:sp>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1" kern="1200">
                <a:solidFill>
                  <a:schemeClr val="accent1"/>
                </a:solidFill>
                <a:latin typeface="+mj-lt"/>
                <a:ea typeface="+mj-ea"/>
                <a:cs typeface="+mj-cs"/>
              </a:defRPr>
            </a:lvl1pPr>
          </a:lstStyle>
          <a:p>
            <a:endParaRPr lang="fr-FR" sz="2400" dirty="0">
              <a:latin typeface="Calibri Light" panose="020F0302020204030204" pitchFamily="34" charset="0"/>
            </a:endParaRPr>
          </a:p>
        </p:txBody>
      </p:sp>
      <p:sp>
        <p:nvSpPr>
          <p:cNvPr id="14" name="Titre 1"/>
          <p:cNvSpPr>
            <a:spLocks noGrp="1"/>
          </p:cNvSpPr>
          <p:nvPr>
            <p:ph type="title"/>
          </p:nvPr>
        </p:nvSpPr>
        <p:spPr>
          <a:xfrm>
            <a:off x="1487488" y="476672"/>
            <a:ext cx="9289032" cy="792088"/>
          </a:xfrm>
        </p:spPr>
        <p:txBody>
          <a:bodyPr>
            <a:noAutofit/>
          </a:bodyPr>
          <a:lstStyle/>
          <a:p>
            <a:r>
              <a:rPr lang="fr-FR" dirty="0"/>
              <a:t>Correction</a:t>
            </a:r>
            <a:br>
              <a:rPr lang="fr-FR" dirty="0"/>
            </a:br>
            <a:r>
              <a:rPr lang="fr-FR" b="0" dirty="0"/>
              <a:t>Au vu du cas étudié, identifiez et représentez les chemins d’attaques possibles pour un couple SR/OV</a:t>
            </a:r>
            <a:endParaRPr lang="fr-FR" dirty="0"/>
          </a:p>
        </p:txBody>
      </p:sp>
      <p:pic>
        <p:nvPicPr>
          <p:cNvPr id="45" name="Picture 3" descr="Y:\RELEC\COM\public\Chartes éditoriale et graphique\Pictos et fonds graphiques\Pictogrammes png\018_docu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68" y="3761330"/>
            <a:ext cx="1086081" cy="1082888"/>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e 45"/>
          <p:cNvGrpSpPr/>
          <p:nvPr/>
        </p:nvGrpSpPr>
        <p:grpSpPr>
          <a:xfrm>
            <a:off x="8406758" y="3595643"/>
            <a:ext cx="1382093" cy="1404000"/>
            <a:chOff x="6664183" y="2204864"/>
            <a:chExt cx="1299813" cy="1224136"/>
          </a:xfrm>
        </p:grpSpPr>
        <p:sp>
          <p:nvSpPr>
            <p:cNvPr id="66" name="Ellipse 65"/>
            <p:cNvSpPr/>
            <p:nvPr/>
          </p:nvSpPr>
          <p:spPr>
            <a:xfrm>
              <a:off x="6815537" y="2348880"/>
              <a:ext cx="1008112" cy="936104"/>
            </a:xfrm>
            <a:prstGeom prst="ellips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cxnSp>
          <p:nvCxnSpPr>
            <p:cNvPr id="67" name="Connecteur droit 66"/>
            <p:cNvCxnSpPr/>
            <p:nvPr/>
          </p:nvCxnSpPr>
          <p:spPr>
            <a:xfrm>
              <a:off x="7319593" y="2204864"/>
              <a:ext cx="0" cy="283986"/>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cxnSp>
          <p:nvCxnSpPr>
            <p:cNvPr id="68" name="Connecteur droit 67"/>
            <p:cNvCxnSpPr/>
            <p:nvPr/>
          </p:nvCxnSpPr>
          <p:spPr>
            <a:xfrm>
              <a:off x="7319593" y="3145014"/>
              <a:ext cx="0" cy="283986"/>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cxnSp>
          <p:nvCxnSpPr>
            <p:cNvPr id="69" name="Connecteur droit 68"/>
            <p:cNvCxnSpPr/>
            <p:nvPr/>
          </p:nvCxnSpPr>
          <p:spPr>
            <a:xfrm flipH="1">
              <a:off x="6664183" y="2814795"/>
              <a:ext cx="288032" cy="6583"/>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cxnSp>
          <p:nvCxnSpPr>
            <p:cNvPr id="70" name="Connecteur droit 69"/>
            <p:cNvCxnSpPr/>
            <p:nvPr/>
          </p:nvCxnSpPr>
          <p:spPr>
            <a:xfrm flipH="1">
              <a:off x="7675964" y="2815400"/>
              <a:ext cx="288032" cy="6583"/>
            </a:xfrm>
            <a:prstGeom prst="line">
              <a:avLst/>
            </a:prstGeom>
            <a:noFill/>
            <a:ln w="38100">
              <a:solidFill>
                <a:srgbClr val="E22A37"/>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cxnSp>
      </p:grpSp>
      <p:sp>
        <p:nvSpPr>
          <p:cNvPr id="49" name="ZoneTexte 48"/>
          <p:cNvSpPr txBox="1"/>
          <p:nvPr/>
        </p:nvSpPr>
        <p:spPr>
          <a:xfrm>
            <a:off x="1507954" y="4701117"/>
            <a:ext cx="1707727" cy="276999"/>
          </a:xfrm>
          <a:prstGeom prst="rect">
            <a:avLst/>
          </a:prstGeom>
          <a:noFill/>
        </p:spPr>
        <p:txBody>
          <a:bodyPr wrap="square" rtlCol="0" anchor="ctr">
            <a:spAutoFit/>
          </a:bodyPr>
          <a:lstStyle/>
          <a:p>
            <a:pPr algn="ctr"/>
            <a:r>
              <a:rPr lang="fr-FR" sz="1200" b="1" cap="all" dirty="0">
                <a:latin typeface="Calibri" panose="020F0502020204030204" pitchFamily="34" charset="0"/>
              </a:rPr>
              <a:t>Concurrent</a:t>
            </a:r>
            <a:endParaRPr lang="fr-FR" sz="1050" b="1" cap="all" dirty="0">
              <a:latin typeface="Calibri" panose="020F0502020204030204" pitchFamily="34" charset="0"/>
            </a:endParaRPr>
          </a:p>
        </p:txBody>
      </p:sp>
      <p:sp>
        <p:nvSpPr>
          <p:cNvPr id="50" name="ZoneTexte 49"/>
          <p:cNvSpPr txBox="1"/>
          <p:nvPr/>
        </p:nvSpPr>
        <p:spPr>
          <a:xfrm>
            <a:off x="7762543" y="3525620"/>
            <a:ext cx="1016683" cy="461665"/>
          </a:xfrm>
          <a:prstGeom prst="rect">
            <a:avLst/>
          </a:prstGeom>
          <a:noFill/>
        </p:spPr>
        <p:txBody>
          <a:bodyPr wrap="square" rtlCol="0" anchor="ctr">
            <a:spAutoFit/>
          </a:bodyPr>
          <a:lstStyle/>
          <a:p>
            <a:pPr algn="ctr"/>
            <a:r>
              <a:rPr lang="fr-FR" sz="1200" b="1" dirty="0">
                <a:solidFill>
                  <a:srgbClr val="E22A37"/>
                </a:solidFill>
                <a:latin typeface="Calibri" panose="020F0502020204030204" pitchFamily="34" charset="0"/>
              </a:rPr>
              <a:t>Informations de R&amp;D</a:t>
            </a:r>
            <a:endParaRPr lang="fr-FR" b="1" dirty="0">
              <a:solidFill>
                <a:srgbClr val="E22A37"/>
              </a:solidFill>
              <a:latin typeface="Calibri" panose="020F0502020204030204" pitchFamily="34" charset="0"/>
            </a:endParaRPr>
          </a:p>
        </p:txBody>
      </p:sp>
      <p:pic>
        <p:nvPicPr>
          <p:cNvPr id="71"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6789" b="57901" l="1179" r="10304"/>
                    </a14:imgEffect>
                  </a14:imgLayer>
                </a14:imgProps>
              </a:ext>
              <a:ext uri="{28A0092B-C50C-407E-A947-70E740481C1C}">
                <a14:useLocalDpi xmlns:a14="http://schemas.microsoft.com/office/drawing/2010/main" val="0"/>
              </a:ext>
            </a:extLst>
          </a:blip>
          <a:srcRect l="96" t="36934" r="88506" b="39657"/>
          <a:stretch/>
        </p:blipFill>
        <p:spPr bwMode="auto">
          <a:xfrm>
            <a:off x="1860392" y="3632836"/>
            <a:ext cx="1002848" cy="1011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Losange 18"/>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21" name="Rectangle 20"/>
          <p:cNvSpPr/>
          <p:nvPr/>
        </p:nvSpPr>
        <p:spPr>
          <a:xfrm>
            <a:off x="1901504" y="1461236"/>
            <a:ext cx="8766496" cy="432048"/>
          </a:xfrm>
          <a:prstGeom prst="rect">
            <a:avLst/>
          </a:prstGeom>
          <a:solidFill>
            <a:srgbClr val="F1DD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22" name="ZoneTexte 21"/>
          <p:cNvSpPr txBox="1"/>
          <p:nvPr/>
        </p:nvSpPr>
        <p:spPr>
          <a:xfrm>
            <a:off x="2196638" y="1544278"/>
            <a:ext cx="2747234"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Source de risque : </a:t>
            </a:r>
            <a:r>
              <a:rPr lang="fr-FR" sz="1200" kern="0" dirty="0">
                <a:solidFill>
                  <a:schemeClr val="tx2"/>
                </a:solidFill>
                <a:latin typeface="Calibri" panose="020F0502020204030204" pitchFamily="34" charset="0"/>
              </a:rPr>
              <a:t>Concurrent</a:t>
            </a:r>
          </a:p>
        </p:txBody>
      </p:sp>
      <p:sp>
        <p:nvSpPr>
          <p:cNvPr id="23" name="ZoneTexte 22"/>
          <p:cNvSpPr txBox="1"/>
          <p:nvPr/>
        </p:nvSpPr>
        <p:spPr>
          <a:xfrm>
            <a:off x="5807968" y="1544278"/>
            <a:ext cx="2759724"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Objectif visé : </a:t>
            </a:r>
            <a:r>
              <a:rPr lang="fr-FR" sz="1200" dirty="0">
                <a:latin typeface="Calibri" panose="020F0502020204030204" pitchFamily="34" charset="0"/>
              </a:rPr>
              <a:t>Voler des informations</a:t>
            </a:r>
          </a:p>
        </p:txBody>
      </p:sp>
      <p:sp>
        <p:nvSpPr>
          <p:cNvPr id="24" name="Losange 23"/>
          <p:cNvSpPr/>
          <p:nvPr/>
        </p:nvSpPr>
        <p:spPr>
          <a:xfrm>
            <a:off x="1631504" y="1412776"/>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pSp>
        <p:nvGrpSpPr>
          <p:cNvPr id="26" name="Groupe 25"/>
          <p:cNvGrpSpPr/>
          <p:nvPr/>
        </p:nvGrpSpPr>
        <p:grpSpPr>
          <a:xfrm>
            <a:off x="11712624" y="24258"/>
            <a:ext cx="432048" cy="435546"/>
            <a:chOff x="8497713" y="116633"/>
            <a:chExt cx="432048" cy="435546"/>
          </a:xfrm>
        </p:grpSpPr>
        <p:pic>
          <p:nvPicPr>
            <p:cNvPr id="27" name="Picture 2" descr="\\intranet.fr\sgdsn\utilisateurs\mesdocuments\duclos-j\My Pictures\icons\edi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intranet.fr\sgdsn\utilisateurs\mesdocuments\duclos-j\My Pictures\icons\check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Picture 5" descr="\\intranet.fr\sgdsn\utilisateurs\mesdocuments\duclos-j\My Pictures\laptop.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961" b="100000" l="0" r="100000"/>
                    </a14:imgEffect>
                  </a14:imgLayer>
                </a14:imgProps>
              </a:ext>
              <a:ext uri="{28A0092B-C50C-407E-A947-70E740481C1C}">
                <a14:useLocalDpi xmlns:a14="http://schemas.microsoft.com/office/drawing/2010/main" val="0"/>
              </a:ext>
            </a:extLst>
          </a:blip>
          <a:srcRect/>
          <a:stretch>
            <a:fillRect/>
          </a:stretch>
        </p:blipFill>
        <p:spPr bwMode="auto">
          <a:xfrm>
            <a:off x="4915169" y="5353733"/>
            <a:ext cx="768528" cy="90024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Connecteur en angle 32"/>
          <p:cNvCxnSpPr>
            <a:endCxn id="32" idx="1"/>
          </p:cNvCxnSpPr>
          <p:nvPr/>
        </p:nvCxnSpPr>
        <p:spPr>
          <a:xfrm rot="16200000" flipH="1">
            <a:off x="3197575" y="4086257"/>
            <a:ext cx="825751" cy="2609440"/>
          </a:xfrm>
          <a:prstGeom prst="bentConnector2">
            <a:avLst/>
          </a:prstGeom>
          <a:ln w="1905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Connecteur en angle 33"/>
          <p:cNvCxnSpPr/>
          <p:nvPr/>
        </p:nvCxnSpPr>
        <p:spPr>
          <a:xfrm rot="5400000">
            <a:off x="7032336" y="3738474"/>
            <a:ext cx="756000" cy="3420000"/>
          </a:xfrm>
          <a:prstGeom prst="bentConnector2">
            <a:avLst/>
          </a:prstGeom>
          <a:ln w="1905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539184" y="6042528"/>
            <a:ext cx="1790254" cy="369332"/>
          </a:xfrm>
          <a:prstGeom prst="rect">
            <a:avLst/>
          </a:prstGeom>
          <a:noFill/>
        </p:spPr>
        <p:txBody>
          <a:bodyPr wrap="square" rtlCol="0" anchor="ctr">
            <a:spAutoFit/>
          </a:bodyPr>
          <a:lstStyle/>
          <a:p>
            <a:pPr algn="ctr"/>
            <a:r>
              <a:rPr lang="fr-FR" sz="900" b="1" cap="all" dirty="0">
                <a:latin typeface="Calibri" panose="020F0502020204030204" pitchFamily="34" charset="0"/>
              </a:rPr>
              <a:t>Prestataire informatique  (F3)</a:t>
            </a:r>
            <a:endParaRPr lang="fr-FR" sz="1100" b="1" cap="all" dirty="0">
              <a:latin typeface="Calibri" panose="020F0502020204030204" pitchFamily="34" charset="0"/>
            </a:endParaRPr>
          </a:p>
        </p:txBody>
      </p:sp>
      <p:sp>
        <p:nvSpPr>
          <p:cNvPr id="37" name="ZoneTexte 36"/>
          <p:cNvSpPr txBox="1"/>
          <p:nvPr/>
        </p:nvSpPr>
        <p:spPr>
          <a:xfrm>
            <a:off x="6201943" y="3546141"/>
            <a:ext cx="1009034" cy="507831"/>
          </a:xfrm>
          <a:prstGeom prst="rect">
            <a:avLst/>
          </a:prstGeom>
          <a:noFill/>
        </p:spPr>
        <p:txBody>
          <a:bodyPr wrap="square" rtlCol="0" anchor="ctr">
            <a:spAutoFit/>
          </a:bodyPr>
          <a:lstStyle/>
          <a:p>
            <a:pPr algn="ctr"/>
            <a:r>
              <a:rPr lang="fr-FR" sz="900" b="1" dirty="0">
                <a:solidFill>
                  <a:srgbClr val="E22A37"/>
                </a:solidFill>
                <a:latin typeface="Calibri" panose="020F0502020204030204" pitchFamily="34" charset="0"/>
              </a:rPr>
              <a:t>Une partie des informations de R&amp;D</a:t>
            </a:r>
            <a:endParaRPr lang="fr-FR" sz="1100" b="1" dirty="0">
              <a:solidFill>
                <a:srgbClr val="E22A37"/>
              </a:solidFill>
              <a:latin typeface="Calibri" panose="020F0502020204030204" pitchFamily="34" charset="0"/>
            </a:endParaRPr>
          </a:p>
        </p:txBody>
      </p:sp>
      <p:pic>
        <p:nvPicPr>
          <p:cNvPr id="38" name="Picture 6"/>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865117" y="3854666"/>
            <a:ext cx="644459" cy="747508"/>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p:cNvSpPr txBox="1"/>
          <p:nvPr/>
        </p:nvSpPr>
        <p:spPr>
          <a:xfrm>
            <a:off x="4346631" y="4719037"/>
            <a:ext cx="1681428" cy="230832"/>
          </a:xfrm>
          <a:prstGeom prst="rect">
            <a:avLst/>
          </a:prstGeom>
          <a:noFill/>
        </p:spPr>
        <p:txBody>
          <a:bodyPr wrap="square" rtlCol="0" anchor="ctr">
            <a:spAutoFit/>
          </a:bodyPr>
          <a:lstStyle/>
          <a:p>
            <a:pPr algn="ctr"/>
            <a:r>
              <a:rPr lang="fr-FR" sz="900" b="1" cap="all" dirty="0">
                <a:latin typeface="Calibri" panose="020F0502020204030204" pitchFamily="34" charset="0"/>
              </a:rPr>
              <a:t>Laboratoire (P3)</a:t>
            </a:r>
            <a:endParaRPr lang="fr-FR" sz="1100" b="1" cap="all" dirty="0">
              <a:latin typeface="Calibri" panose="020F0502020204030204" pitchFamily="34" charset="0"/>
            </a:endParaRPr>
          </a:p>
        </p:txBody>
      </p:sp>
      <p:cxnSp>
        <p:nvCxnSpPr>
          <p:cNvPr id="40" name="Connecteur en angle 39"/>
          <p:cNvCxnSpPr>
            <a:endCxn id="38" idx="1"/>
          </p:cNvCxnSpPr>
          <p:nvPr/>
        </p:nvCxnSpPr>
        <p:spPr>
          <a:xfrm flipV="1">
            <a:off x="2810342" y="4228420"/>
            <a:ext cx="2054774" cy="0"/>
          </a:xfrm>
          <a:prstGeom prst="bentConnector3">
            <a:avLst>
              <a:gd name="adj1" fmla="val 50000"/>
            </a:avLst>
          </a:prstGeom>
          <a:ln w="1905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Connecteur en angle 41"/>
          <p:cNvCxnSpPr/>
          <p:nvPr/>
        </p:nvCxnSpPr>
        <p:spPr>
          <a:xfrm rot="16200000" flipH="1">
            <a:off x="5651332" y="56402"/>
            <a:ext cx="106885" cy="6804000"/>
          </a:xfrm>
          <a:prstGeom prst="bentConnector3">
            <a:avLst>
              <a:gd name="adj1" fmla="val -334924"/>
            </a:avLst>
          </a:prstGeom>
          <a:ln w="19050">
            <a:solidFill>
              <a:schemeClr val="tx2">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Groupe 42"/>
          <p:cNvGrpSpPr/>
          <p:nvPr/>
        </p:nvGrpSpPr>
        <p:grpSpPr>
          <a:xfrm>
            <a:off x="5628329" y="3505028"/>
            <a:ext cx="606351" cy="641236"/>
            <a:chOff x="4516338" y="3738257"/>
            <a:chExt cx="606351" cy="641236"/>
          </a:xfrm>
        </p:grpSpPr>
        <p:pic>
          <p:nvPicPr>
            <p:cNvPr id="47" name="Picture 3"/>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530161" y="3762206"/>
              <a:ext cx="578706" cy="612000"/>
            </a:xfrm>
            <a:prstGeom prst="rect">
              <a:avLst/>
            </a:prstGeom>
            <a:noFill/>
            <a:extLst>
              <a:ext uri="{909E8E84-426E-40DD-AFC4-6F175D3DCCD1}">
                <a14:hiddenFill xmlns:a14="http://schemas.microsoft.com/office/drawing/2010/main">
                  <a:solidFill>
                    <a:srgbClr val="FFFFFF"/>
                  </a:solidFill>
                </a14:hiddenFill>
              </a:ext>
            </a:extLst>
          </p:spPr>
        </p:pic>
        <p:sp>
          <p:nvSpPr>
            <p:cNvPr id="51" name="Ellipse 50"/>
            <p:cNvSpPr/>
            <p:nvPr/>
          </p:nvSpPr>
          <p:spPr>
            <a:xfrm>
              <a:off x="4516338" y="3738257"/>
              <a:ext cx="606351" cy="641236"/>
            </a:xfrm>
            <a:prstGeom prst="ellipse">
              <a:avLst/>
            </a:prstGeom>
            <a:noFill/>
            <a:ln>
              <a:solidFill>
                <a:srgbClr val="E22A3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grpSp>
      <p:sp>
        <p:nvSpPr>
          <p:cNvPr id="52" name="Ellipse 51"/>
          <p:cNvSpPr/>
          <p:nvPr/>
        </p:nvSpPr>
        <p:spPr>
          <a:xfrm>
            <a:off x="3657729" y="2645168"/>
            <a:ext cx="360000" cy="3600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Calibri" panose="020F0502020204030204" pitchFamily="34" charset="0"/>
              </a:rPr>
              <a:t>1</a:t>
            </a:r>
          </a:p>
        </p:txBody>
      </p:sp>
      <p:sp>
        <p:nvSpPr>
          <p:cNvPr id="53" name="Ellipse 52"/>
          <p:cNvSpPr/>
          <p:nvPr/>
        </p:nvSpPr>
        <p:spPr>
          <a:xfrm>
            <a:off x="3650969" y="3823867"/>
            <a:ext cx="360000" cy="3600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Calibri" panose="020F0502020204030204" pitchFamily="34" charset="0"/>
              </a:rPr>
              <a:t>2</a:t>
            </a:r>
          </a:p>
        </p:txBody>
      </p:sp>
      <p:sp>
        <p:nvSpPr>
          <p:cNvPr id="54" name="Ellipse 53"/>
          <p:cNvSpPr/>
          <p:nvPr/>
        </p:nvSpPr>
        <p:spPr>
          <a:xfrm>
            <a:off x="3650969" y="5406807"/>
            <a:ext cx="360000" cy="3600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Calibri" panose="020F0502020204030204" pitchFamily="34" charset="0"/>
              </a:rPr>
              <a:t>3</a:t>
            </a:r>
          </a:p>
        </p:txBody>
      </p:sp>
      <p:sp>
        <p:nvSpPr>
          <p:cNvPr id="55" name="ZoneTexte 54"/>
          <p:cNvSpPr txBox="1"/>
          <p:nvPr/>
        </p:nvSpPr>
        <p:spPr>
          <a:xfrm>
            <a:off x="8544272" y="6127468"/>
            <a:ext cx="1980000" cy="338554"/>
          </a:xfrm>
          <a:prstGeom prst="rect">
            <a:avLst/>
          </a:prstGeom>
          <a:noFill/>
        </p:spPr>
        <p:txBody>
          <a:bodyPr wrap="square" rtlCol="0">
            <a:spAutoFit/>
          </a:bodyPr>
          <a:lstStyle/>
          <a:p>
            <a:pPr algn="r">
              <a:defRPr/>
            </a:pPr>
            <a:r>
              <a:rPr lang="fr-FR" sz="1600" b="1" kern="0" dirty="0">
                <a:solidFill>
                  <a:schemeClr val="tx2"/>
                </a:solidFill>
                <a:latin typeface="Calibri" panose="020F0502020204030204" pitchFamily="34" charset="0"/>
              </a:rPr>
              <a:t>Gravité : </a:t>
            </a:r>
            <a:r>
              <a:rPr lang="fr-FR" sz="1600" b="1" kern="0" dirty="0">
                <a:solidFill>
                  <a:srgbClr val="E22A37"/>
                </a:solidFill>
                <a:latin typeface="Calibri" panose="020F0502020204030204" pitchFamily="34" charset="0"/>
              </a:rPr>
              <a:t>3</a:t>
            </a:r>
          </a:p>
        </p:txBody>
      </p:sp>
      <p:sp>
        <p:nvSpPr>
          <p:cNvPr id="56" name="Espace réservé du pied de page 55"/>
          <p:cNvSpPr>
            <a:spLocks noGrp="1"/>
          </p:cNvSpPr>
          <p:nvPr>
            <p:ph type="ftr" sz="quarter" idx="11"/>
          </p:nvPr>
        </p:nvSpPr>
        <p:spPr/>
        <p:txBody>
          <a:bodyPr/>
          <a:lstStyle/>
          <a:p>
            <a:r>
              <a:rPr lang="fr-FR"/>
              <a:t>Formation EBIOS Risk Manager – Version du 08/04/2020</a:t>
            </a:r>
            <a:endParaRPr lang="fr-FR" dirty="0"/>
          </a:p>
        </p:txBody>
      </p:sp>
      <p:sp>
        <p:nvSpPr>
          <p:cNvPr id="57" name="Espace réservé du numéro de diapositive 56"/>
          <p:cNvSpPr>
            <a:spLocks noGrp="1"/>
          </p:cNvSpPr>
          <p:nvPr>
            <p:ph type="sldNum" sz="quarter" idx="10"/>
          </p:nvPr>
        </p:nvSpPr>
        <p:spPr/>
        <p:txBody>
          <a:bodyPr/>
          <a:lstStyle/>
          <a:p>
            <a:fld id="{38A82121-814A-4DE6-903B-1CF589281CB8}" type="slidenum">
              <a:rPr lang="fr-FR" smtClean="0"/>
              <a:pPr/>
              <a:t>62</a:t>
            </a:fld>
            <a:endParaRPr lang="fr-FR"/>
          </a:p>
        </p:txBody>
      </p:sp>
      <p:sp>
        <p:nvSpPr>
          <p:cNvPr id="58" name="Espace réservé du contenu 2">
            <a:extLst>
              <a:ext uri="{FF2B5EF4-FFF2-40B4-BE49-F238E27FC236}">
                <a16:creationId xmlns:a16="http://schemas.microsoft.com/office/drawing/2014/main" id="{39DC1840-16B2-4123-89BC-9E337309FAD7}"/>
              </a:ext>
            </a:extLst>
          </p:cNvPr>
          <p:cNvSpPr txBox="1">
            <a:spLocks/>
          </p:cNvSpPr>
          <p:nvPr/>
        </p:nvSpPr>
        <p:spPr>
          <a:xfrm>
            <a:off x="10035358" y="3288214"/>
            <a:ext cx="1944216" cy="1132903"/>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None/>
            </a:pPr>
            <a:r>
              <a:rPr lang="fr-FR" sz="1400" b="1" dirty="0">
                <a:solidFill>
                  <a:schemeClr val="bg1"/>
                </a:solidFill>
                <a:latin typeface="Calibri" panose="020F0502020204030204" pitchFamily="34" charset="0"/>
                <a:sym typeface="Wingdings" panose="05000000000000000000" pitchFamily="2" charset="2"/>
              </a:rPr>
              <a:t>Un scénario stratégique constitué de 3 chemins d’attaque</a:t>
            </a:r>
          </a:p>
        </p:txBody>
      </p:sp>
      <p:sp>
        <p:nvSpPr>
          <p:cNvPr id="59" name="Flèche droite 8">
            <a:extLst>
              <a:ext uri="{FF2B5EF4-FFF2-40B4-BE49-F238E27FC236}">
                <a16:creationId xmlns:a16="http://schemas.microsoft.com/office/drawing/2014/main" id="{B5BF9C55-F658-4B92-84D4-261B449D7D03}"/>
              </a:ext>
            </a:extLst>
          </p:cNvPr>
          <p:cNvSpPr/>
          <p:nvPr/>
        </p:nvSpPr>
        <p:spPr>
          <a:xfrm>
            <a:off x="10035358" y="3606609"/>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Tree>
    <p:extLst>
      <p:ext uri="{BB962C8B-B14F-4D97-AF65-F5344CB8AC3E}">
        <p14:creationId xmlns:p14="http://schemas.microsoft.com/office/powerpoint/2010/main" val="3912077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2CDB-F76E-42FC-810C-57CDF93320A7}"/>
              </a:ext>
            </a:extLst>
          </p:cNvPr>
          <p:cNvSpPr>
            <a:spLocks noGrp="1"/>
          </p:cNvSpPr>
          <p:nvPr>
            <p:ph type="title"/>
          </p:nvPr>
        </p:nvSpPr>
        <p:spPr>
          <a:xfrm>
            <a:off x="1487488" y="476672"/>
            <a:ext cx="10225136" cy="792088"/>
          </a:xfrm>
        </p:spPr>
        <p:txBody>
          <a:bodyPr>
            <a:noAutofit/>
          </a:bodyPr>
          <a:lstStyle/>
          <a:p>
            <a:r>
              <a:rPr lang="fr-FR" dirty="0"/>
              <a:t>Mesures issues de l’atelier 3</a:t>
            </a:r>
            <a:br>
              <a:rPr lang="fr-FR" dirty="0"/>
            </a:br>
            <a:r>
              <a:rPr lang="fr-FR" b="0" dirty="0"/>
              <a:t>Au vu du cas étudié, comment peut-on d’ores-et-déjà alimenter le plan d’action ?</a:t>
            </a:r>
            <a:endParaRPr lang="fr-FR" dirty="0"/>
          </a:p>
        </p:txBody>
      </p:sp>
      <p:graphicFrame>
        <p:nvGraphicFramePr>
          <p:cNvPr id="6" name="Espace réservé du contenu 5">
            <a:extLst>
              <a:ext uri="{FF2B5EF4-FFF2-40B4-BE49-F238E27FC236}">
                <a16:creationId xmlns:a16="http://schemas.microsoft.com/office/drawing/2014/main" id="{616C7257-F6B9-4036-BA88-0EFD0A1F5BAC}"/>
              </a:ext>
            </a:extLst>
          </p:cNvPr>
          <p:cNvGraphicFramePr>
            <a:graphicFrameLocks noGrp="1"/>
          </p:cNvGraphicFramePr>
          <p:nvPr>
            <p:ph idx="1"/>
            <p:extLst>
              <p:ext uri="{D42A27DB-BD31-4B8C-83A1-F6EECF244321}">
                <p14:modId xmlns:p14="http://schemas.microsoft.com/office/powerpoint/2010/main" val="1327943490"/>
              </p:ext>
            </p:extLst>
          </p:nvPr>
        </p:nvGraphicFramePr>
        <p:xfrm>
          <a:off x="609600" y="1773238"/>
          <a:ext cx="109728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C432F978-5B66-4DDD-99C8-39FA4245432A}"/>
              </a:ext>
            </a:extLst>
          </p:cNvPr>
          <p:cNvSpPr>
            <a:spLocks noGrp="1"/>
          </p:cNvSpPr>
          <p:nvPr>
            <p:ph type="sldNum" sz="quarter" idx="10"/>
          </p:nvPr>
        </p:nvSpPr>
        <p:spPr/>
        <p:txBody>
          <a:bodyPr/>
          <a:lstStyle/>
          <a:p>
            <a:fld id="{38A82121-814A-4DE6-903B-1CF589281CB8}" type="slidenum">
              <a:rPr lang="fr-FR" smtClean="0"/>
              <a:pPr/>
              <a:t>63</a:t>
            </a:fld>
            <a:endParaRPr lang="fr-FR"/>
          </a:p>
        </p:txBody>
      </p:sp>
      <p:sp>
        <p:nvSpPr>
          <p:cNvPr id="5" name="Espace réservé du pied de page 4">
            <a:extLst>
              <a:ext uri="{FF2B5EF4-FFF2-40B4-BE49-F238E27FC236}">
                <a16:creationId xmlns:a16="http://schemas.microsoft.com/office/drawing/2014/main" id="{9DD1FCAF-2F5C-49AB-A283-B586E0B66F70}"/>
              </a:ext>
            </a:extLst>
          </p:cNvPr>
          <p:cNvSpPr>
            <a:spLocks noGrp="1"/>
          </p:cNvSpPr>
          <p:nvPr>
            <p:ph type="ftr" sz="quarter" idx="11"/>
          </p:nvPr>
        </p:nvSpPr>
        <p:spPr/>
        <p:txBody>
          <a:bodyPr/>
          <a:lstStyle/>
          <a:p>
            <a:r>
              <a:rPr lang="fr-FR"/>
              <a:t>Formation EBIOS Risk Manager – Version du 08/04/2020</a:t>
            </a:r>
            <a:endParaRPr lang="fr-FR" dirty="0"/>
          </a:p>
        </p:txBody>
      </p:sp>
      <p:sp>
        <p:nvSpPr>
          <p:cNvPr id="8" name="Losange 7">
            <a:extLst>
              <a:ext uri="{FF2B5EF4-FFF2-40B4-BE49-F238E27FC236}">
                <a16:creationId xmlns:a16="http://schemas.microsoft.com/office/drawing/2014/main" id="{18618BB6-496B-4B26-A276-5B017380DC03}"/>
              </a:ext>
            </a:extLst>
          </p:cNvPr>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Tree>
    <p:extLst>
      <p:ext uri="{BB962C8B-B14F-4D97-AF65-F5344CB8AC3E}">
        <p14:creationId xmlns:p14="http://schemas.microsoft.com/office/powerpoint/2010/main" val="7715646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Comment constituer les scénarios de risques ? </a:t>
            </a:r>
            <a:br>
              <a:rPr lang="fr-FR" dirty="0"/>
            </a:br>
            <a:r>
              <a:rPr lang="fr-FR" b="0" dirty="0"/>
              <a:t>(fin de l’atelier 3)</a:t>
            </a:r>
          </a:p>
        </p:txBody>
      </p:sp>
      <p:grpSp>
        <p:nvGrpSpPr>
          <p:cNvPr id="102" name="Groupe 101"/>
          <p:cNvGrpSpPr/>
          <p:nvPr/>
        </p:nvGrpSpPr>
        <p:grpSpPr>
          <a:xfrm>
            <a:off x="1789320" y="4957498"/>
            <a:ext cx="4004348" cy="1207806"/>
            <a:chOff x="201254" y="4741474"/>
            <a:chExt cx="4004348" cy="1207806"/>
          </a:xfrm>
        </p:grpSpPr>
        <p:sp>
          <p:nvSpPr>
            <p:cNvPr id="73" name="Rectangle 72"/>
            <p:cNvSpPr/>
            <p:nvPr/>
          </p:nvSpPr>
          <p:spPr>
            <a:xfrm>
              <a:off x="220367" y="4741474"/>
              <a:ext cx="1252114" cy="224408"/>
            </a:xfrm>
            <a:prstGeom prst="rect">
              <a:avLst/>
            </a:prstGeom>
            <a:noFill/>
            <a:ln w="25400" cap="flat" cmpd="sng" algn="ctr">
              <a:noFill/>
              <a:prstDash val="solid"/>
            </a:ln>
            <a:effectLst/>
          </p:spPr>
          <p:txBody>
            <a:bodyPr lIns="0" rtlCol="0" anchor="ctr"/>
            <a:lstStyle/>
            <a:p>
              <a:pPr>
                <a:defRPr/>
              </a:pPr>
              <a:r>
                <a:rPr lang="fr-FR" sz="900" u="sng" kern="0" dirty="0">
                  <a:solidFill>
                    <a:prstClr val="black"/>
                  </a:solidFill>
                  <a:latin typeface="Calibri" panose="020F0502020204030204" pitchFamily="34" charset="0"/>
                </a:rPr>
                <a:t>Légende</a:t>
              </a:r>
              <a:r>
                <a:rPr lang="fr-FR" sz="900" kern="0" dirty="0">
                  <a:solidFill>
                    <a:prstClr val="black"/>
                  </a:solidFill>
                  <a:latin typeface="Calibri" panose="020F0502020204030204" pitchFamily="34" charset="0"/>
                </a:rPr>
                <a:t> :</a:t>
              </a:r>
            </a:p>
          </p:txBody>
        </p:sp>
        <p:sp>
          <p:nvSpPr>
            <p:cNvPr id="76" name="Rectangle 75"/>
            <p:cNvSpPr/>
            <p:nvPr/>
          </p:nvSpPr>
          <p:spPr>
            <a:xfrm>
              <a:off x="726765" y="5215798"/>
              <a:ext cx="3478837"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Événement intermédiaire associé à une valeur métier de l’écosystème</a:t>
              </a:r>
            </a:p>
          </p:txBody>
        </p:sp>
        <p:sp>
          <p:nvSpPr>
            <p:cNvPr id="77" name="Rectangle 76"/>
            <p:cNvSpPr/>
            <p:nvPr/>
          </p:nvSpPr>
          <p:spPr>
            <a:xfrm>
              <a:off x="201254" y="5216869"/>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EI</a:t>
              </a:r>
            </a:p>
          </p:txBody>
        </p:sp>
        <p:sp>
          <p:nvSpPr>
            <p:cNvPr id="84" name="Rectangle 83"/>
            <p:cNvSpPr/>
            <p:nvPr/>
          </p:nvSpPr>
          <p:spPr>
            <a:xfrm>
              <a:off x="726765" y="5467122"/>
              <a:ext cx="3345788"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Événement redouté relatif à une valeur métier de l’objet de l’étude</a:t>
              </a:r>
            </a:p>
          </p:txBody>
        </p:sp>
        <p:sp>
          <p:nvSpPr>
            <p:cNvPr id="85" name="Rectangle 84"/>
            <p:cNvSpPr/>
            <p:nvPr/>
          </p:nvSpPr>
          <p:spPr>
            <a:xfrm>
              <a:off x="201254" y="5469264"/>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ER</a:t>
              </a:r>
            </a:p>
          </p:txBody>
        </p:sp>
        <p:sp>
          <p:nvSpPr>
            <p:cNvPr id="86" name="Rectangle 85"/>
            <p:cNvSpPr/>
            <p:nvPr/>
          </p:nvSpPr>
          <p:spPr>
            <a:xfrm>
              <a:off x="726764" y="5718448"/>
              <a:ext cx="1689886"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Partie prenante de l’écosystème</a:t>
              </a:r>
            </a:p>
          </p:txBody>
        </p:sp>
        <p:sp>
          <p:nvSpPr>
            <p:cNvPr id="87" name="Rectangle 86"/>
            <p:cNvSpPr/>
            <p:nvPr/>
          </p:nvSpPr>
          <p:spPr>
            <a:xfrm>
              <a:off x="201254" y="5721660"/>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PP</a:t>
              </a:r>
            </a:p>
          </p:txBody>
        </p:sp>
        <p:cxnSp>
          <p:nvCxnSpPr>
            <p:cNvPr id="95" name="Connecteur droit avec flèche 94"/>
            <p:cNvCxnSpPr/>
            <p:nvPr/>
          </p:nvCxnSpPr>
          <p:spPr>
            <a:xfrm>
              <a:off x="220367" y="5089465"/>
              <a:ext cx="396000" cy="0"/>
            </a:xfrm>
            <a:prstGeom prst="straightConnector1">
              <a:avLst/>
            </a:prstGeom>
            <a:noFill/>
            <a:ln w="12700" cap="flat" cmpd="sng" algn="ctr">
              <a:solidFill>
                <a:srgbClr val="009999"/>
              </a:solidFill>
              <a:prstDash val="solid"/>
              <a:tailEnd type="arrow"/>
            </a:ln>
            <a:effectLst/>
          </p:spPr>
        </p:cxnSp>
        <p:sp>
          <p:nvSpPr>
            <p:cNvPr id="96" name="Rectangle 95"/>
            <p:cNvSpPr/>
            <p:nvPr/>
          </p:nvSpPr>
          <p:spPr>
            <a:xfrm>
              <a:off x="726764" y="4965882"/>
              <a:ext cx="2223686"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Chemin d’attaque d’un scénario stratégique</a:t>
              </a:r>
            </a:p>
          </p:txBody>
        </p:sp>
      </p:grpSp>
      <p:sp>
        <p:nvSpPr>
          <p:cNvPr id="53" name="Rectangle 52"/>
          <p:cNvSpPr/>
          <p:nvPr/>
        </p:nvSpPr>
        <p:spPr>
          <a:xfrm>
            <a:off x="6298509" y="3502756"/>
            <a:ext cx="3388648" cy="2806565"/>
          </a:xfrm>
          <a:prstGeom prst="rect">
            <a:avLst/>
          </a:prstGeom>
          <a:solidFill>
            <a:srgbClr val="FFC1FF"/>
          </a:solidFill>
          <a:ln w="25400" cap="flat" cmpd="sng" algn="ctr">
            <a:noFill/>
            <a:prstDash val="solid"/>
          </a:ln>
          <a:effectLst/>
        </p:spPr>
        <p:txBody>
          <a:bodyPr rtlCol="0" anchor="b"/>
          <a:lstStyle/>
          <a:p>
            <a:pPr algn="ctr">
              <a:defRPr/>
            </a:pPr>
            <a:r>
              <a:rPr lang="fr-FR" sz="1200" b="1" kern="0" cap="all" dirty="0">
                <a:latin typeface="Calibri" panose="020F0502020204030204" pitchFamily="34" charset="0"/>
              </a:rPr>
              <a:t>Objet de l’étude</a:t>
            </a:r>
          </a:p>
        </p:txBody>
      </p:sp>
      <p:sp>
        <p:nvSpPr>
          <p:cNvPr id="54" name="Rectangle 53"/>
          <p:cNvSpPr/>
          <p:nvPr/>
        </p:nvSpPr>
        <p:spPr>
          <a:xfrm>
            <a:off x="2855641" y="2544330"/>
            <a:ext cx="3303125" cy="2038547"/>
          </a:xfrm>
          <a:prstGeom prst="rect">
            <a:avLst/>
          </a:prstGeom>
          <a:solidFill>
            <a:schemeClr val="accent5">
              <a:lumMod val="40000"/>
              <a:lumOff val="60000"/>
            </a:schemeClr>
          </a:solidFill>
          <a:ln w="25400" cap="flat" cmpd="sng" algn="ctr">
            <a:noFill/>
            <a:prstDash val="solid"/>
          </a:ln>
          <a:effectLst/>
        </p:spPr>
        <p:txBody>
          <a:bodyPr rtlCol="0" anchor="b"/>
          <a:lstStyle/>
          <a:p>
            <a:pPr algn="r">
              <a:defRPr/>
            </a:pPr>
            <a:r>
              <a:rPr lang="fr-FR" sz="1200" b="1" kern="0" cap="all" dirty="0">
                <a:latin typeface="Calibri" panose="020F0502020204030204" pitchFamily="34" charset="0"/>
              </a:rPr>
              <a:t>Ecosystème</a:t>
            </a:r>
          </a:p>
        </p:txBody>
      </p:sp>
      <p:cxnSp>
        <p:nvCxnSpPr>
          <p:cNvPr id="56" name="Connecteur en arc 55"/>
          <p:cNvCxnSpPr>
            <a:endCxn id="64" idx="0"/>
          </p:cNvCxnSpPr>
          <p:nvPr/>
        </p:nvCxnSpPr>
        <p:spPr>
          <a:xfrm>
            <a:off x="4358565" y="1990588"/>
            <a:ext cx="882144" cy="864096"/>
          </a:xfrm>
          <a:prstGeom prst="curvedConnector2">
            <a:avLst/>
          </a:prstGeom>
          <a:noFill/>
          <a:ln w="12700" cap="flat" cmpd="sng" algn="ctr">
            <a:solidFill>
              <a:srgbClr val="009999"/>
            </a:solidFill>
            <a:prstDash val="solid"/>
            <a:tailEnd type="arrow"/>
          </a:ln>
          <a:effectLst/>
        </p:spPr>
      </p:cxnSp>
      <p:sp>
        <p:nvSpPr>
          <p:cNvPr id="57" name="Rectangle 56"/>
          <p:cNvSpPr/>
          <p:nvPr/>
        </p:nvSpPr>
        <p:spPr>
          <a:xfrm>
            <a:off x="6518805" y="5205796"/>
            <a:ext cx="1224136" cy="457200"/>
          </a:xfrm>
          <a:prstGeom prst="rect">
            <a:avLst/>
          </a:prstGeom>
          <a:solidFill>
            <a:schemeClr val="accent3">
              <a:lumMod val="40000"/>
              <a:lumOff val="60000"/>
            </a:schemeClr>
          </a:solidFill>
          <a:ln w="25400" cap="flat" cmpd="sng" algn="ctr">
            <a:solidFill>
              <a:schemeClr val="bg1"/>
            </a:solidFill>
            <a:prstDash val="solid"/>
          </a:ln>
          <a:effectLst/>
        </p:spPr>
        <p:txBody>
          <a:bodyPr wrap="none" rtlCol="0" anchor="ctr"/>
          <a:lstStyle/>
          <a:p>
            <a:pPr algn="ctr">
              <a:defRPr/>
            </a:pPr>
            <a:r>
              <a:rPr lang="fr-FR" sz="1400" kern="0" dirty="0">
                <a:latin typeface="Calibri" panose="020F0502020204030204" pitchFamily="34" charset="0"/>
              </a:rPr>
              <a:t>Bien support 1</a:t>
            </a:r>
          </a:p>
        </p:txBody>
      </p:sp>
      <p:sp>
        <p:nvSpPr>
          <p:cNvPr id="58" name="Rectangle 57"/>
          <p:cNvSpPr/>
          <p:nvPr/>
        </p:nvSpPr>
        <p:spPr>
          <a:xfrm>
            <a:off x="8160508" y="5205796"/>
            <a:ext cx="1224136" cy="457200"/>
          </a:xfrm>
          <a:prstGeom prst="rect">
            <a:avLst/>
          </a:prstGeom>
          <a:solidFill>
            <a:schemeClr val="accent3">
              <a:lumMod val="40000"/>
              <a:lumOff val="60000"/>
            </a:schemeClr>
          </a:solidFill>
          <a:ln w="25400" cap="flat" cmpd="sng" algn="ctr">
            <a:solidFill>
              <a:schemeClr val="bg1"/>
            </a:solidFill>
            <a:prstDash val="solid"/>
          </a:ln>
          <a:effectLst/>
        </p:spPr>
        <p:txBody>
          <a:bodyPr wrap="none" rtlCol="0" anchor="ctr"/>
          <a:lstStyle/>
          <a:p>
            <a:pPr algn="ctr">
              <a:defRPr/>
            </a:pPr>
            <a:r>
              <a:rPr lang="fr-FR" sz="1400" kern="0" dirty="0">
                <a:latin typeface="Calibri" panose="020F0502020204030204" pitchFamily="34" charset="0"/>
              </a:rPr>
              <a:t>Bien support 2</a:t>
            </a:r>
          </a:p>
        </p:txBody>
      </p:sp>
      <p:cxnSp>
        <p:nvCxnSpPr>
          <p:cNvPr id="59" name="Connecteur en angle 58"/>
          <p:cNvCxnSpPr>
            <a:endCxn id="57" idx="0"/>
          </p:cNvCxnSpPr>
          <p:nvPr/>
        </p:nvCxnSpPr>
        <p:spPr>
          <a:xfrm rot="16200000" flipH="1">
            <a:off x="6732381" y="4807305"/>
            <a:ext cx="794866" cy="2117"/>
          </a:xfrm>
          <a:prstGeom prst="bentConnector3">
            <a:avLst/>
          </a:prstGeom>
          <a:noFill/>
          <a:ln w="12700" cap="flat" cmpd="sng" algn="ctr">
            <a:solidFill>
              <a:srgbClr val="FF6699"/>
            </a:solidFill>
            <a:prstDash val="solid"/>
            <a:headEnd type="arrow" w="med" len="med"/>
            <a:tailEnd type="arrow" w="med" len="med"/>
          </a:ln>
          <a:effectLst/>
        </p:spPr>
      </p:cxnSp>
      <p:cxnSp>
        <p:nvCxnSpPr>
          <p:cNvPr id="60" name="Connecteur en angle 59"/>
          <p:cNvCxnSpPr>
            <a:stCxn id="94" idx="2"/>
            <a:endCxn id="58" idx="0"/>
          </p:cNvCxnSpPr>
          <p:nvPr/>
        </p:nvCxnSpPr>
        <p:spPr>
          <a:xfrm rot="16200000" flipH="1">
            <a:off x="7832074" y="4265294"/>
            <a:ext cx="801216" cy="1079788"/>
          </a:xfrm>
          <a:prstGeom prst="bentConnector3">
            <a:avLst/>
          </a:prstGeom>
          <a:noFill/>
          <a:ln w="12700" cap="flat" cmpd="sng" algn="ctr">
            <a:solidFill>
              <a:srgbClr val="FF6699"/>
            </a:solidFill>
            <a:prstDash val="solid"/>
            <a:headEnd type="arrow" w="med" len="med"/>
            <a:tailEnd type="arrow" w="med" len="med"/>
          </a:ln>
          <a:effectLst/>
        </p:spPr>
      </p:cxnSp>
      <p:sp>
        <p:nvSpPr>
          <p:cNvPr id="61" name="Ellipse 60"/>
          <p:cNvSpPr/>
          <p:nvPr/>
        </p:nvSpPr>
        <p:spPr>
          <a:xfrm>
            <a:off x="8319005" y="1414524"/>
            <a:ext cx="1368152" cy="914400"/>
          </a:xfrm>
          <a:prstGeom prst="ellipse">
            <a:avLst/>
          </a:prstGeom>
          <a:solidFill>
            <a:schemeClr val="accent4"/>
          </a:solidFill>
          <a:ln w="25400" cap="flat" cmpd="sng" algn="ctr">
            <a:noFill/>
            <a:prstDash val="solid"/>
          </a:ln>
          <a:effectLst/>
        </p:spPr>
        <p:txBody>
          <a:bodyPr rtlCol="0" anchor="ctr"/>
          <a:lstStyle/>
          <a:p>
            <a:pPr algn="ctr">
              <a:defRPr/>
            </a:pPr>
            <a:r>
              <a:rPr lang="fr-FR" sz="1400" kern="0" dirty="0">
                <a:solidFill>
                  <a:prstClr val="white"/>
                </a:solidFill>
                <a:latin typeface="Calibri" panose="020F0502020204030204" pitchFamily="34" charset="0"/>
              </a:rPr>
              <a:t>Objectif visé (OV)</a:t>
            </a:r>
          </a:p>
        </p:txBody>
      </p:sp>
      <p:cxnSp>
        <p:nvCxnSpPr>
          <p:cNvPr id="62" name="Connecteur en angle 61"/>
          <p:cNvCxnSpPr>
            <a:stCxn id="90" idx="6"/>
            <a:endCxn id="61" idx="2"/>
          </p:cNvCxnSpPr>
          <p:nvPr/>
        </p:nvCxnSpPr>
        <p:spPr>
          <a:xfrm>
            <a:off x="4570317" y="1871724"/>
            <a:ext cx="3748688" cy="0"/>
          </a:xfrm>
          <a:prstGeom prst="bentConnector3">
            <a:avLst/>
          </a:prstGeom>
          <a:noFill/>
          <a:ln w="12700" cap="flat" cmpd="sng" algn="ctr">
            <a:solidFill>
              <a:schemeClr val="accent4"/>
            </a:solidFill>
            <a:prstDash val="sysDash"/>
            <a:headEnd type="none" w="med" len="med"/>
            <a:tailEnd type="none" w="med" len="med"/>
          </a:ln>
          <a:effectLst/>
        </p:spPr>
      </p:cxnSp>
      <p:sp>
        <p:nvSpPr>
          <p:cNvPr id="63" name="Ellipse 62"/>
          <p:cNvSpPr/>
          <p:nvPr/>
        </p:nvSpPr>
        <p:spPr>
          <a:xfrm>
            <a:off x="3134429" y="3070708"/>
            <a:ext cx="828000" cy="828000"/>
          </a:xfrm>
          <a:prstGeom prst="ellipse">
            <a:avLst/>
          </a:prstGeom>
          <a:solidFill>
            <a:srgbClr val="009999"/>
          </a:solidFill>
          <a:ln w="25400" cap="flat" cmpd="sng" algn="ctr">
            <a:noFill/>
            <a:prstDash val="solid"/>
          </a:ln>
          <a:effectLst/>
        </p:spPr>
        <p:txBody>
          <a:bodyPr rtlCol="0" anchor="ctr"/>
          <a:lstStyle/>
          <a:p>
            <a:pPr algn="ctr">
              <a:defRPr/>
            </a:pPr>
            <a:r>
              <a:rPr lang="fr-FR" sz="1400" kern="0" dirty="0">
                <a:solidFill>
                  <a:prstClr val="black"/>
                </a:solidFill>
                <a:latin typeface="Calibri" panose="020F0502020204030204" pitchFamily="34" charset="0"/>
              </a:rPr>
              <a:t>PP1</a:t>
            </a:r>
          </a:p>
        </p:txBody>
      </p:sp>
      <p:sp>
        <p:nvSpPr>
          <p:cNvPr id="64" name="Ellipse 63"/>
          <p:cNvSpPr/>
          <p:nvPr/>
        </p:nvSpPr>
        <p:spPr>
          <a:xfrm>
            <a:off x="4826709" y="2854684"/>
            <a:ext cx="828000" cy="828000"/>
          </a:xfrm>
          <a:prstGeom prst="ellipse">
            <a:avLst/>
          </a:prstGeom>
          <a:solidFill>
            <a:srgbClr val="009999"/>
          </a:solidFill>
          <a:ln w="25400" cap="flat" cmpd="sng" algn="ctr">
            <a:noFill/>
            <a:prstDash val="solid"/>
          </a:ln>
          <a:effectLst/>
        </p:spPr>
        <p:txBody>
          <a:bodyPr rtlCol="0" anchor="ctr"/>
          <a:lstStyle/>
          <a:p>
            <a:pPr algn="ctr">
              <a:defRPr/>
            </a:pPr>
            <a:r>
              <a:rPr lang="fr-FR" sz="1400" kern="0" dirty="0">
                <a:solidFill>
                  <a:prstClr val="black"/>
                </a:solidFill>
                <a:latin typeface="Calibri" panose="020F0502020204030204" pitchFamily="34" charset="0"/>
              </a:rPr>
              <a:t>PP2</a:t>
            </a:r>
          </a:p>
        </p:txBody>
      </p:sp>
      <p:cxnSp>
        <p:nvCxnSpPr>
          <p:cNvPr id="65" name="Connecteur en arc 64"/>
          <p:cNvCxnSpPr>
            <a:stCxn id="90" idx="2"/>
            <a:endCxn id="63" idx="2"/>
          </p:cNvCxnSpPr>
          <p:nvPr/>
        </p:nvCxnSpPr>
        <p:spPr>
          <a:xfrm rot="10800000" flipV="1">
            <a:off x="3134429" y="1871724"/>
            <a:ext cx="67736" cy="1612984"/>
          </a:xfrm>
          <a:prstGeom prst="curvedConnector3">
            <a:avLst>
              <a:gd name="adj1" fmla="val 437487"/>
            </a:avLst>
          </a:prstGeom>
          <a:noFill/>
          <a:ln w="12700" cap="flat" cmpd="sng" algn="ctr">
            <a:solidFill>
              <a:srgbClr val="009999"/>
            </a:solidFill>
            <a:prstDash val="solid"/>
            <a:tailEnd type="arrow"/>
          </a:ln>
          <a:effectLst/>
        </p:spPr>
      </p:cxnSp>
      <p:cxnSp>
        <p:nvCxnSpPr>
          <p:cNvPr id="66" name="Connecteur en arc 65"/>
          <p:cNvCxnSpPr>
            <a:stCxn id="64" idx="5"/>
            <a:endCxn id="94" idx="1"/>
          </p:cNvCxnSpPr>
          <p:nvPr/>
        </p:nvCxnSpPr>
        <p:spPr>
          <a:xfrm rot="16200000" flipH="1">
            <a:off x="5788723" y="3306154"/>
            <a:ext cx="614554" cy="1125098"/>
          </a:xfrm>
          <a:prstGeom prst="curvedConnector2">
            <a:avLst/>
          </a:prstGeom>
          <a:noFill/>
          <a:ln w="12700" cap="flat" cmpd="sng" algn="ctr">
            <a:solidFill>
              <a:srgbClr val="009999"/>
            </a:solidFill>
            <a:prstDash val="solid"/>
            <a:tailEnd type="arrow"/>
          </a:ln>
          <a:effectLst/>
        </p:spPr>
      </p:cxnSp>
      <p:cxnSp>
        <p:nvCxnSpPr>
          <p:cNvPr id="78" name="Connecteur en arc 77"/>
          <p:cNvCxnSpPr>
            <a:stCxn id="90" idx="4"/>
            <a:endCxn id="94" idx="1"/>
          </p:cNvCxnSpPr>
          <p:nvPr/>
        </p:nvCxnSpPr>
        <p:spPr>
          <a:xfrm rot="16200000" flipH="1">
            <a:off x="4348867" y="1866298"/>
            <a:ext cx="1847056" cy="2772308"/>
          </a:xfrm>
          <a:prstGeom prst="curvedConnector2">
            <a:avLst/>
          </a:prstGeom>
          <a:noFill/>
          <a:ln w="12700" cap="flat" cmpd="sng" algn="ctr">
            <a:solidFill>
              <a:srgbClr val="009999"/>
            </a:solidFill>
            <a:prstDash val="solid"/>
            <a:tailEnd type="arrow"/>
          </a:ln>
          <a:effectLst/>
        </p:spPr>
      </p:cxnSp>
      <p:cxnSp>
        <p:nvCxnSpPr>
          <p:cNvPr id="79" name="Connecteur en arc 78"/>
          <p:cNvCxnSpPr>
            <a:stCxn id="63" idx="5"/>
            <a:endCxn id="94" idx="1"/>
          </p:cNvCxnSpPr>
          <p:nvPr/>
        </p:nvCxnSpPr>
        <p:spPr>
          <a:xfrm rot="16200000" flipH="1">
            <a:off x="5050595" y="2568026"/>
            <a:ext cx="398530" cy="2817378"/>
          </a:xfrm>
          <a:prstGeom prst="curvedConnector2">
            <a:avLst/>
          </a:prstGeom>
          <a:noFill/>
          <a:ln w="12700" cap="flat" cmpd="sng" algn="ctr">
            <a:solidFill>
              <a:srgbClr val="009999"/>
            </a:solidFill>
            <a:prstDash val="solid"/>
            <a:tailEnd type="arrow"/>
          </a:ln>
          <a:effectLst/>
        </p:spPr>
      </p:cxnSp>
      <p:sp>
        <p:nvSpPr>
          <p:cNvPr id="80" name="Organigramme : Décision 79"/>
          <p:cNvSpPr/>
          <p:nvPr/>
        </p:nvSpPr>
        <p:spPr>
          <a:xfrm>
            <a:off x="5222662" y="3335242"/>
            <a:ext cx="755093" cy="500731"/>
          </a:xfrm>
          <a:prstGeom prst="flowChartDecision">
            <a:avLst/>
          </a:prstGeom>
          <a:solidFill>
            <a:srgbClr val="33CCCC"/>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latin typeface="Calibri" panose="020F0502020204030204" pitchFamily="34" charset="0"/>
              </a:rPr>
              <a:t>EI</a:t>
            </a:r>
            <a:endParaRPr lang="fr-FR" sz="1200" kern="0" dirty="0">
              <a:latin typeface="Calibri" panose="020F0502020204030204" pitchFamily="34" charset="0"/>
            </a:endParaRPr>
          </a:p>
        </p:txBody>
      </p:sp>
      <p:sp>
        <p:nvSpPr>
          <p:cNvPr id="81" name="Organigramme : Décision 80"/>
          <p:cNvSpPr/>
          <p:nvPr/>
        </p:nvSpPr>
        <p:spPr>
          <a:xfrm>
            <a:off x="3615910" y="3574688"/>
            <a:ext cx="755093" cy="500731"/>
          </a:xfrm>
          <a:prstGeom prst="flowChartDecision">
            <a:avLst/>
          </a:prstGeom>
          <a:solidFill>
            <a:srgbClr val="33CCCC"/>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latin typeface="Calibri" panose="020F0502020204030204" pitchFamily="34" charset="0"/>
              </a:rPr>
              <a:t>EI</a:t>
            </a:r>
            <a:endParaRPr lang="fr-FR" sz="1200" kern="0" dirty="0">
              <a:latin typeface="Calibri" panose="020F0502020204030204" pitchFamily="34" charset="0"/>
            </a:endParaRPr>
          </a:p>
        </p:txBody>
      </p:sp>
      <p:sp>
        <p:nvSpPr>
          <p:cNvPr id="90" name="Ellipse 89"/>
          <p:cNvSpPr/>
          <p:nvPr/>
        </p:nvSpPr>
        <p:spPr>
          <a:xfrm>
            <a:off x="3202165" y="1414524"/>
            <a:ext cx="1368152" cy="914400"/>
          </a:xfrm>
          <a:prstGeom prst="ellipse">
            <a:avLst/>
          </a:prstGeom>
          <a:solidFill>
            <a:schemeClr val="accent4"/>
          </a:solidFill>
          <a:ln w="25400" cap="flat" cmpd="sng" algn="ctr">
            <a:noFill/>
            <a:prstDash val="solid"/>
          </a:ln>
          <a:effectLst/>
        </p:spPr>
        <p:txBody>
          <a:bodyPr rtlCol="0" anchor="ctr"/>
          <a:lstStyle/>
          <a:p>
            <a:pPr algn="ctr">
              <a:defRPr/>
            </a:pPr>
            <a:r>
              <a:rPr lang="fr-FR" sz="1400" kern="0" dirty="0">
                <a:solidFill>
                  <a:prstClr val="white"/>
                </a:solidFill>
                <a:latin typeface="Calibri" panose="020F0502020204030204" pitchFamily="34" charset="0"/>
              </a:rPr>
              <a:t>Source de risque (SR)</a:t>
            </a:r>
          </a:p>
        </p:txBody>
      </p:sp>
      <p:sp>
        <p:nvSpPr>
          <p:cNvPr id="94" name="Rectangle 93"/>
          <p:cNvSpPr/>
          <p:nvPr/>
        </p:nvSpPr>
        <p:spPr>
          <a:xfrm>
            <a:off x="6658550" y="3947380"/>
            <a:ext cx="2068477" cy="457200"/>
          </a:xfrm>
          <a:prstGeom prst="rect">
            <a:avLst/>
          </a:prstGeom>
          <a:solidFill>
            <a:schemeClr val="accent5">
              <a:lumMod val="60000"/>
              <a:lumOff val="40000"/>
            </a:schemeClr>
          </a:solidFill>
          <a:ln w="25400" cap="flat" cmpd="sng" algn="ctr">
            <a:solidFill>
              <a:srgbClr val="009999"/>
            </a:solidFill>
            <a:prstDash val="solid"/>
          </a:ln>
          <a:effectLst/>
        </p:spPr>
        <p:txBody>
          <a:bodyPr rtlCol="0" anchor="ctr"/>
          <a:lstStyle/>
          <a:p>
            <a:pPr algn="ctr">
              <a:defRPr/>
            </a:pPr>
            <a:r>
              <a:rPr lang="fr-FR" sz="1400" kern="0" dirty="0">
                <a:latin typeface="Calibri" panose="020F0502020204030204" pitchFamily="34" charset="0"/>
              </a:rPr>
              <a:t>Valeur métier</a:t>
            </a:r>
          </a:p>
        </p:txBody>
      </p:sp>
      <p:sp>
        <p:nvSpPr>
          <p:cNvPr id="99" name="Forme libre 98"/>
          <p:cNvSpPr/>
          <p:nvPr/>
        </p:nvSpPr>
        <p:spPr>
          <a:xfrm>
            <a:off x="8616503" y="2322028"/>
            <a:ext cx="409047" cy="1494366"/>
          </a:xfrm>
          <a:custGeom>
            <a:avLst/>
            <a:gdLst>
              <a:gd name="connsiteX0" fmla="*/ 0 w 466725"/>
              <a:gd name="connsiteY0" fmla="*/ 1447800 h 1447800"/>
              <a:gd name="connsiteX1" fmla="*/ 223837 w 466725"/>
              <a:gd name="connsiteY1" fmla="*/ 1262063 h 1447800"/>
              <a:gd name="connsiteX2" fmla="*/ 395287 w 466725"/>
              <a:gd name="connsiteY2" fmla="*/ 604838 h 1447800"/>
              <a:gd name="connsiteX3" fmla="*/ 466725 w 466725"/>
              <a:gd name="connsiteY3" fmla="*/ 0 h 1447800"/>
              <a:gd name="connsiteX0" fmla="*/ 0 w 442913"/>
              <a:gd name="connsiteY0" fmla="*/ 1485900 h 1485900"/>
              <a:gd name="connsiteX1" fmla="*/ 200025 w 442913"/>
              <a:gd name="connsiteY1" fmla="*/ 1262063 h 1485900"/>
              <a:gd name="connsiteX2" fmla="*/ 371475 w 442913"/>
              <a:gd name="connsiteY2" fmla="*/ 604838 h 1485900"/>
              <a:gd name="connsiteX3" fmla="*/ 442913 w 442913"/>
              <a:gd name="connsiteY3" fmla="*/ 0 h 1485900"/>
              <a:gd name="connsiteX0" fmla="*/ 0 w 409047"/>
              <a:gd name="connsiteY0" fmla="*/ 1494366 h 1494366"/>
              <a:gd name="connsiteX1" fmla="*/ 166159 w 409047"/>
              <a:gd name="connsiteY1" fmla="*/ 1262063 h 1494366"/>
              <a:gd name="connsiteX2" fmla="*/ 337609 w 409047"/>
              <a:gd name="connsiteY2" fmla="*/ 604838 h 1494366"/>
              <a:gd name="connsiteX3" fmla="*/ 409047 w 409047"/>
              <a:gd name="connsiteY3" fmla="*/ 0 h 1494366"/>
            </a:gdLst>
            <a:ahLst/>
            <a:cxnLst>
              <a:cxn ang="0">
                <a:pos x="connsiteX0" y="connsiteY0"/>
              </a:cxn>
              <a:cxn ang="0">
                <a:pos x="connsiteX1" y="connsiteY1"/>
              </a:cxn>
              <a:cxn ang="0">
                <a:pos x="connsiteX2" y="connsiteY2"/>
              </a:cxn>
              <a:cxn ang="0">
                <a:pos x="connsiteX3" y="connsiteY3"/>
              </a:cxn>
            </a:cxnLst>
            <a:rect l="l" t="t" r="r" b="b"/>
            <a:pathLst>
              <a:path w="409047" h="1494366">
                <a:moveTo>
                  <a:pt x="0" y="1494366"/>
                </a:moveTo>
                <a:cubicBezTo>
                  <a:pt x="78978" y="1471744"/>
                  <a:pt x="109891" y="1410318"/>
                  <a:pt x="166159" y="1262063"/>
                </a:cubicBezTo>
                <a:cubicBezTo>
                  <a:pt x="222427" y="1113808"/>
                  <a:pt x="297128" y="815182"/>
                  <a:pt x="337609" y="604838"/>
                </a:cubicBezTo>
                <a:cubicBezTo>
                  <a:pt x="378090" y="394494"/>
                  <a:pt x="393568" y="197247"/>
                  <a:pt x="409047" y="0"/>
                </a:cubicBezTo>
              </a:path>
            </a:pathLst>
          </a:custGeom>
          <a:noFill/>
          <a:ln w="12700" cap="flat" cmpd="sng" algn="ctr">
            <a:solidFill>
              <a:srgbClr val="009999"/>
            </a:solidFill>
            <a:prstDash val="solid"/>
            <a:tailEnd type="arrow"/>
          </a:ln>
          <a:effectLst/>
        </p:spPr>
        <p:txBody>
          <a:bodyPr rtlCol="0" anchor="ctr"/>
          <a:lstStyle/>
          <a:p>
            <a:pPr algn="ctr">
              <a:defRPr/>
            </a:pPr>
            <a:endParaRPr lang="en-US" kern="0">
              <a:solidFill>
                <a:prstClr val="black"/>
              </a:solidFill>
              <a:latin typeface="Calibri" panose="020F0502020204030204" pitchFamily="34" charset="0"/>
            </a:endParaRPr>
          </a:p>
        </p:txBody>
      </p:sp>
      <p:sp>
        <p:nvSpPr>
          <p:cNvPr id="100" name="Organigramme : Décision 99"/>
          <p:cNvSpPr/>
          <p:nvPr/>
        </p:nvSpPr>
        <p:spPr>
          <a:xfrm>
            <a:off x="7995961" y="3578090"/>
            <a:ext cx="755093" cy="500731"/>
          </a:xfrm>
          <a:prstGeom prst="flowChartDecision">
            <a:avLst/>
          </a:prstGeom>
          <a:solidFill>
            <a:srgbClr val="D60093"/>
          </a:solidFill>
          <a:ln w="12700" cap="flat" cmpd="sng" algn="ctr">
            <a:solidFill>
              <a:schemeClr val="bg1"/>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solidFill>
                  <a:prstClr val="white"/>
                </a:solidFill>
                <a:latin typeface="Calibri" panose="020F0502020204030204" pitchFamily="34" charset="0"/>
              </a:rPr>
              <a:t>ER</a:t>
            </a:r>
            <a:endParaRPr lang="fr-FR" sz="1200" kern="0" dirty="0">
              <a:solidFill>
                <a:prstClr val="white"/>
              </a:solidFill>
              <a:latin typeface="Calibri" panose="020F0502020204030204" pitchFamily="34" charset="0"/>
            </a:endParaRPr>
          </a:p>
        </p:txBody>
      </p:sp>
      <p:sp>
        <p:nvSpPr>
          <p:cNvPr id="47" name="Losange 46"/>
          <p:cNvSpPr/>
          <p:nvPr/>
        </p:nvSpPr>
        <p:spPr>
          <a:xfrm>
            <a:off x="1631504" y="110078"/>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36" name="Espace réservé du pied de page 35"/>
          <p:cNvSpPr>
            <a:spLocks noGrp="1"/>
          </p:cNvSpPr>
          <p:nvPr>
            <p:ph type="ftr" sz="quarter" idx="11"/>
          </p:nvPr>
        </p:nvSpPr>
        <p:spPr/>
        <p:txBody>
          <a:bodyPr/>
          <a:lstStyle/>
          <a:p>
            <a:r>
              <a:rPr lang="fr-FR"/>
              <a:t>Formation EBIOS Risk Manager – Version du 08/04/2020</a:t>
            </a:r>
            <a:endParaRPr lang="fr-FR" dirty="0"/>
          </a:p>
        </p:txBody>
      </p:sp>
      <p:sp>
        <p:nvSpPr>
          <p:cNvPr id="37" name="Espace réservé du numéro de diapositive 36"/>
          <p:cNvSpPr>
            <a:spLocks noGrp="1"/>
          </p:cNvSpPr>
          <p:nvPr>
            <p:ph type="sldNum" sz="quarter" idx="10"/>
          </p:nvPr>
        </p:nvSpPr>
        <p:spPr/>
        <p:txBody>
          <a:bodyPr/>
          <a:lstStyle/>
          <a:p>
            <a:fld id="{38A82121-814A-4DE6-903B-1CF589281CB8}" type="slidenum">
              <a:rPr lang="fr-FR" smtClean="0"/>
              <a:pPr/>
              <a:t>64</a:t>
            </a:fld>
            <a:endParaRPr lang="fr-FR"/>
          </a:p>
        </p:txBody>
      </p:sp>
    </p:spTree>
    <p:extLst>
      <p:ext uri="{BB962C8B-B14F-4D97-AF65-F5344CB8AC3E}">
        <p14:creationId xmlns:p14="http://schemas.microsoft.com/office/powerpoint/2010/main" val="4554222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e 19"/>
          <p:cNvGrpSpPr/>
          <p:nvPr/>
        </p:nvGrpSpPr>
        <p:grpSpPr>
          <a:xfrm>
            <a:off x="10639583" y="21371"/>
            <a:ext cx="1541518" cy="504000"/>
            <a:chOff x="7494978" y="95114"/>
            <a:chExt cx="1541518" cy="504000"/>
          </a:xfrm>
        </p:grpSpPr>
        <p:sp>
          <p:nvSpPr>
            <p:cNvPr id="21" name="Rectangle 20"/>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r"/>
              <a:r>
                <a:rPr lang="fr-FR" sz="1200" b="1" dirty="0">
                  <a:solidFill>
                    <a:schemeClr val="tx1"/>
                  </a:solidFill>
                  <a:latin typeface="Calibri" panose="020F0502020204030204" pitchFamily="34" charset="0"/>
                </a:rPr>
                <a:t>Guide </a:t>
              </a:r>
            </a:p>
            <a:p>
              <a:pPr algn="r"/>
              <a:r>
                <a:rPr lang="fr-FR" sz="1200" b="1" dirty="0">
                  <a:solidFill>
                    <a:schemeClr val="tx1"/>
                  </a:solidFill>
                  <a:latin typeface="Calibri" panose="020F0502020204030204" pitchFamily="34" charset="0"/>
                </a:rPr>
                <a:t>p.55 à 66</a:t>
              </a:r>
            </a:p>
          </p:txBody>
        </p:sp>
        <p:pic>
          <p:nvPicPr>
            <p:cNvPr id="22"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Espace réservé du pied de page 22"/>
          <p:cNvSpPr>
            <a:spLocks noGrp="1"/>
          </p:cNvSpPr>
          <p:nvPr>
            <p:ph type="ftr" sz="quarter" idx="11"/>
          </p:nvPr>
        </p:nvSpPr>
        <p:spPr/>
        <p:txBody>
          <a:bodyPr/>
          <a:lstStyle/>
          <a:p>
            <a:r>
              <a:rPr lang="fr-FR"/>
              <a:t>Formation EBIOS Risk Manager – Version du 08/04/2020</a:t>
            </a:r>
            <a:endParaRPr lang="fr-FR" dirty="0"/>
          </a:p>
        </p:txBody>
      </p:sp>
      <p:sp>
        <p:nvSpPr>
          <p:cNvPr id="24" name="Espace réservé du numéro de diapositive 23"/>
          <p:cNvSpPr>
            <a:spLocks noGrp="1"/>
          </p:cNvSpPr>
          <p:nvPr>
            <p:ph type="sldNum" sz="quarter" idx="10"/>
          </p:nvPr>
        </p:nvSpPr>
        <p:spPr/>
        <p:txBody>
          <a:bodyPr/>
          <a:lstStyle/>
          <a:p>
            <a:fld id="{38A82121-814A-4DE6-903B-1CF589281CB8}" type="slidenum">
              <a:rPr lang="fr-FR" smtClean="0"/>
              <a:pPr/>
              <a:t>65</a:t>
            </a:fld>
            <a:endParaRPr lang="fr-FR"/>
          </a:p>
        </p:txBody>
      </p:sp>
      <p:sp>
        <p:nvSpPr>
          <p:cNvPr id="25" name="Titre 1">
            <a:extLst>
              <a:ext uri="{FF2B5EF4-FFF2-40B4-BE49-F238E27FC236}">
                <a16:creationId xmlns:a16="http://schemas.microsoft.com/office/drawing/2014/main" id="{299535F9-FC62-45D4-85B9-772BAF94DDA1}"/>
              </a:ext>
            </a:extLst>
          </p:cNvPr>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br>
              <a:rPr lang="fr-FR" dirty="0">
                <a:ea typeface="Malgun Gothic" panose="020B0503020000020004" pitchFamily="34" charset="-127"/>
              </a:rPr>
            </a:br>
            <a:r>
              <a:rPr lang="fr-FR" b="0" dirty="0">
                <a:ea typeface="Malgun Gothic" panose="020B0503020000020004" pitchFamily="34" charset="-127"/>
              </a:rPr>
              <a:t>Une journée pas-à-pas sur les étapes clés de la méthode</a:t>
            </a:r>
            <a:br>
              <a:rPr lang="fr-FR" b="0" dirty="0">
                <a:ea typeface="Malgun Gothic" panose="020B0503020000020004" pitchFamily="34" charset="-127"/>
              </a:rPr>
            </a:br>
            <a:r>
              <a:rPr lang="fr-FR" b="0" dirty="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26" name="Espace réservé du contenu 2">
            <a:extLst>
              <a:ext uri="{FF2B5EF4-FFF2-40B4-BE49-F238E27FC236}">
                <a16:creationId xmlns:a16="http://schemas.microsoft.com/office/drawing/2014/main" id="{B7B6C26E-D3D1-4E06-88CD-BA11E4F11932}"/>
              </a:ext>
            </a:extLst>
          </p:cNvPr>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EBIOS </a:t>
            </a:r>
            <a:r>
              <a:rPr lang="fr-FR" sz="2000" i="1" dirty="0">
                <a:solidFill>
                  <a:schemeClr val="bg1">
                    <a:lumMod val="50000"/>
                  </a:schemeClr>
                </a:solidFill>
                <a:latin typeface="Calibri" panose="020F0502020204030204" pitchFamily="34" charset="0"/>
              </a:rPr>
              <a:t>Risk Manager </a:t>
            </a:r>
            <a:r>
              <a:rPr lang="fr-FR" sz="2000" dirty="0">
                <a:solidFill>
                  <a:schemeClr val="bg1">
                    <a:lumMod val="50000"/>
                  </a:schemeClr>
                </a:solidFill>
                <a:latin typeface="Calibri" panose="020F0502020204030204" pitchFamily="34" charset="0"/>
              </a:rPr>
              <a:t>: les bases</a:t>
            </a:r>
          </a:p>
        </p:txBody>
      </p:sp>
      <p:sp>
        <p:nvSpPr>
          <p:cNvPr id="27" name="Espace réservé du contenu 2">
            <a:extLst>
              <a:ext uri="{FF2B5EF4-FFF2-40B4-BE49-F238E27FC236}">
                <a16:creationId xmlns:a16="http://schemas.microsoft.com/office/drawing/2014/main" id="{976011B9-BBC1-49D2-B986-B0BC84312E58}"/>
              </a:ext>
            </a:extLst>
          </p:cNvPr>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2 : sources de risque</a:t>
            </a:r>
          </a:p>
        </p:txBody>
      </p:sp>
      <p:sp>
        <p:nvSpPr>
          <p:cNvPr id="28" name="Espace réservé du contenu 2">
            <a:extLst>
              <a:ext uri="{FF2B5EF4-FFF2-40B4-BE49-F238E27FC236}">
                <a16:creationId xmlns:a16="http://schemas.microsoft.com/office/drawing/2014/main" id="{9EA29E2D-0996-4CDA-BBB4-3F6305BEA4A3}"/>
              </a:ext>
            </a:extLst>
          </p:cNvPr>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3 : scénarios stratégiques</a:t>
            </a:r>
          </a:p>
        </p:txBody>
      </p:sp>
      <p:sp>
        <p:nvSpPr>
          <p:cNvPr id="29" name="Espace réservé du contenu 2">
            <a:extLst>
              <a:ext uri="{FF2B5EF4-FFF2-40B4-BE49-F238E27FC236}">
                <a16:creationId xmlns:a16="http://schemas.microsoft.com/office/drawing/2014/main" id="{45522CDD-57C7-43BB-8882-2492B4195593}"/>
              </a:ext>
            </a:extLst>
          </p:cNvPr>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Étude de cas</a:t>
            </a:r>
          </a:p>
        </p:txBody>
      </p:sp>
      <p:sp>
        <p:nvSpPr>
          <p:cNvPr id="30" name="Espace réservé du contenu 2">
            <a:extLst>
              <a:ext uri="{FF2B5EF4-FFF2-40B4-BE49-F238E27FC236}">
                <a16:creationId xmlns:a16="http://schemas.microsoft.com/office/drawing/2014/main" id="{99AF3BE0-BAF8-4C37-A3DC-88C4DA64107E}"/>
              </a:ext>
            </a:extLst>
          </p:cNvPr>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b="1" dirty="0">
                <a:solidFill>
                  <a:schemeClr val="tx2"/>
                </a:solidFill>
                <a:latin typeface="Calibri" panose="020F0502020204030204" pitchFamily="34" charset="0"/>
              </a:rPr>
              <a:t>Atelier 4 : scénarios opérationnels</a:t>
            </a:r>
          </a:p>
        </p:txBody>
      </p:sp>
      <p:sp>
        <p:nvSpPr>
          <p:cNvPr id="31" name="Espace réservé du contenu 2">
            <a:extLst>
              <a:ext uri="{FF2B5EF4-FFF2-40B4-BE49-F238E27FC236}">
                <a16:creationId xmlns:a16="http://schemas.microsoft.com/office/drawing/2014/main" id="{34BA65F7-C28B-4873-A7FE-6BE43B6C2D01}"/>
              </a:ext>
            </a:extLst>
          </p:cNvPr>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1 : cadrage et socle de sécurité</a:t>
            </a:r>
          </a:p>
        </p:txBody>
      </p:sp>
      <p:sp>
        <p:nvSpPr>
          <p:cNvPr id="32" name="Espace réservé du contenu 2">
            <a:extLst>
              <a:ext uri="{FF2B5EF4-FFF2-40B4-BE49-F238E27FC236}">
                <a16:creationId xmlns:a16="http://schemas.microsoft.com/office/drawing/2014/main" id="{2491D08F-E87A-4F3B-8ABC-9186D518ECB3}"/>
              </a:ext>
            </a:extLst>
          </p:cNvPr>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5 : traitement du risque</a:t>
            </a:r>
          </a:p>
        </p:txBody>
      </p:sp>
      <p:sp>
        <p:nvSpPr>
          <p:cNvPr id="33" name="Flèche droite 14">
            <a:extLst>
              <a:ext uri="{FF2B5EF4-FFF2-40B4-BE49-F238E27FC236}">
                <a16:creationId xmlns:a16="http://schemas.microsoft.com/office/drawing/2014/main" id="{B3C013FD-CB8F-49BF-8DA4-B10C0BC10345}"/>
              </a:ext>
            </a:extLst>
          </p:cNvPr>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34" name="Losange 33">
            <a:extLst>
              <a:ext uri="{FF2B5EF4-FFF2-40B4-BE49-F238E27FC236}">
                <a16:creationId xmlns:a16="http://schemas.microsoft.com/office/drawing/2014/main" id="{3A79B6DA-857B-447C-B942-09BFC28839F3}"/>
              </a:ext>
            </a:extLst>
          </p:cNvPr>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5" name="Losange 34">
            <a:extLst>
              <a:ext uri="{FF2B5EF4-FFF2-40B4-BE49-F238E27FC236}">
                <a16:creationId xmlns:a16="http://schemas.microsoft.com/office/drawing/2014/main" id="{F0704C75-67A7-4EB9-96EB-40897A54C7E8}"/>
              </a:ext>
            </a:extLst>
          </p:cNvPr>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6" name="Losange 35">
            <a:extLst>
              <a:ext uri="{FF2B5EF4-FFF2-40B4-BE49-F238E27FC236}">
                <a16:creationId xmlns:a16="http://schemas.microsoft.com/office/drawing/2014/main" id="{8DD30CC3-A961-40DB-936E-E74A4357FDEF}"/>
              </a:ext>
            </a:extLst>
          </p:cNvPr>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7" name="Losange 36">
            <a:extLst>
              <a:ext uri="{FF2B5EF4-FFF2-40B4-BE49-F238E27FC236}">
                <a16:creationId xmlns:a16="http://schemas.microsoft.com/office/drawing/2014/main" id="{C603DC40-B0C3-4270-AD99-625E0B2BA8D0}"/>
              </a:ext>
            </a:extLst>
          </p:cNvPr>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8" name="Losange 37">
            <a:extLst>
              <a:ext uri="{FF2B5EF4-FFF2-40B4-BE49-F238E27FC236}">
                <a16:creationId xmlns:a16="http://schemas.microsoft.com/office/drawing/2014/main" id="{FBCE6C7E-99E2-4F7B-95F4-7E055330DA21}"/>
              </a:ext>
            </a:extLst>
          </p:cNvPr>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9" name="Losange 38">
            <a:extLst>
              <a:ext uri="{FF2B5EF4-FFF2-40B4-BE49-F238E27FC236}">
                <a16:creationId xmlns:a16="http://schemas.microsoft.com/office/drawing/2014/main" id="{0F84F71B-500C-4F6C-8B97-22A4BB2C671C}"/>
              </a:ext>
            </a:extLst>
          </p:cNvPr>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40" name="Losange 39">
            <a:extLst>
              <a:ext uri="{FF2B5EF4-FFF2-40B4-BE49-F238E27FC236}">
                <a16:creationId xmlns:a16="http://schemas.microsoft.com/office/drawing/2014/main" id="{9746318F-02BA-4272-83BA-C284EBC97F67}"/>
              </a:ext>
            </a:extLst>
          </p:cNvPr>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Tree>
    <p:extLst>
      <p:ext uri="{BB962C8B-B14F-4D97-AF65-F5344CB8AC3E}">
        <p14:creationId xmlns:p14="http://schemas.microsoft.com/office/powerpoint/2010/main" val="132720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Atelier 4 : scénarios opérationnels</a:t>
            </a:r>
          </a:p>
        </p:txBody>
      </p:sp>
      <p:sp>
        <p:nvSpPr>
          <p:cNvPr id="11" name="Espace réservé du contenu 2"/>
          <p:cNvSpPr txBox="1">
            <a:spLocks/>
          </p:cNvSpPr>
          <p:nvPr/>
        </p:nvSpPr>
        <p:spPr>
          <a:xfrm>
            <a:off x="2240847" y="1772816"/>
            <a:ext cx="7953957" cy="575986"/>
          </a:xfrm>
          <a:prstGeom prst="rect">
            <a:avLst/>
          </a:prstGeom>
          <a:solidFill>
            <a:schemeClr val="accent6">
              <a:lumMod val="20000"/>
              <a:lumOff val="80000"/>
            </a:schemeClr>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latin typeface="Calibri" panose="020F0502020204030204" pitchFamily="34" charset="0"/>
              </a:rPr>
              <a:t>Objectif</a:t>
            </a:r>
            <a:r>
              <a:rPr lang="fr-FR" sz="1400" dirty="0">
                <a:latin typeface="Calibri" panose="020F0502020204030204" pitchFamily="34" charset="0"/>
              </a:rPr>
              <a:t> : Construire les scénarios opérationnels schématisant les modes opératoires techniques qui seront mis en œuvre par les sources de risque</a:t>
            </a:r>
          </a:p>
        </p:txBody>
      </p:sp>
      <p:pic>
        <p:nvPicPr>
          <p:cNvPr id="12" name="Picture 6" descr="Y:\RELEC\COM\public\Chartes éditoriale et graphique\Pictos et fonds graphiques\Pictogrammes png\089_cib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2855" y="1772817"/>
            <a:ext cx="575985" cy="575985"/>
          </a:xfrm>
          <a:prstGeom prst="rect">
            <a:avLst/>
          </a:prstGeom>
          <a:noFill/>
          <a:extLst>
            <a:ext uri="{909E8E84-426E-40DD-AFC4-6F175D3DCCD1}">
              <a14:hiddenFill xmlns:a14="http://schemas.microsoft.com/office/drawing/2010/main">
                <a:solidFill>
                  <a:srgbClr val="FFFFFF"/>
                </a:solidFill>
              </a14:hiddenFill>
            </a:ext>
          </a:extLst>
        </p:spPr>
      </p:pic>
      <p:sp>
        <p:nvSpPr>
          <p:cNvPr id="16" name="Losange 15"/>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15" name="Espace réservé du contenu 2"/>
          <p:cNvSpPr txBox="1">
            <a:spLocks/>
          </p:cNvSpPr>
          <p:nvPr/>
        </p:nvSpPr>
        <p:spPr>
          <a:xfrm>
            <a:off x="2240847" y="5301286"/>
            <a:ext cx="7953957" cy="575986"/>
          </a:xfrm>
          <a:prstGeom prst="rect">
            <a:avLst/>
          </a:prstGeom>
          <a:solidFill>
            <a:schemeClr val="tx2"/>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bg1"/>
                </a:solidFill>
                <a:latin typeface="Calibri" panose="020F0502020204030204" pitchFamily="34" charset="0"/>
              </a:rPr>
              <a:t>Participants</a:t>
            </a:r>
            <a:r>
              <a:rPr lang="fr-FR" sz="1400" b="1" cap="all" dirty="0">
                <a:solidFill>
                  <a:schemeClr val="bg1"/>
                </a:solidFill>
                <a:latin typeface="Calibri" panose="020F0502020204030204" pitchFamily="34" charset="0"/>
              </a:rPr>
              <a:t> </a:t>
            </a:r>
            <a:r>
              <a:rPr lang="fr-FR" sz="1400" dirty="0">
                <a:solidFill>
                  <a:schemeClr val="bg1"/>
                </a:solidFill>
                <a:latin typeface="Calibri" panose="020F0502020204030204" pitchFamily="34" charset="0"/>
              </a:rPr>
              <a:t>: RSSI, DSI, architectes SI, (spécialiste cybersécurité)</a:t>
            </a:r>
          </a:p>
        </p:txBody>
      </p:sp>
      <p:pic>
        <p:nvPicPr>
          <p:cNvPr id="17" name="Picture 2" descr="Y:\RELEC\COM\public\Chartes éditoriale et graphique\Pictos et fonds graphiques\Pictogrammes png\079_utilisateu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839" y="5301272"/>
            <a:ext cx="576000" cy="576000"/>
          </a:xfrm>
          <a:prstGeom prst="rect">
            <a:avLst/>
          </a:prstGeom>
          <a:noFill/>
          <a:extLst>
            <a:ext uri="{909E8E84-426E-40DD-AFC4-6F175D3DCCD1}">
              <a14:hiddenFill xmlns:a14="http://schemas.microsoft.com/office/drawing/2010/main">
                <a:solidFill>
                  <a:srgbClr val="FFFFFF"/>
                </a:solidFill>
              </a14:hiddenFill>
            </a:ext>
          </a:extLst>
        </p:spPr>
      </p:pic>
      <p:sp>
        <p:nvSpPr>
          <p:cNvPr id="19" name="Flèche droite 18"/>
          <p:cNvSpPr/>
          <p:nvPr/>
        </p:nvSpPr>
        <p:spPr>
          <a:xfrm>
            <a:off x="6892920"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7368803" y="2348804"/>
            <a:ext cx="2826000"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300"/>
              </a:spcAft>
            </a:pPr>
            <a:r>
              <a:rPr lang="fr-FR" sz="1400" b="1" u="sng" cap="all" dirty="0">
                <a:solidFill>
                  <a:schemeClr val="tx2"/>
                </a:solidFill>
                <a:latin typeface="Calibri" panose="020F0502020204030204" pitchFamily="34" charset="0"/>
              </a:rPr>
              <a:t>Éléments en sortie</a:t>
            </a:r>
            <a:r>
              <a:rPr lang="fr-FR" sz="1400" b="1" cap="all" dirty="0">
                <a:solidFill>
                  <a:schemeClr val="tx2"/>
                </a:solidFill>
                <a:latin typeface="Calibri" panose="020F0502020204030204" pitchFamily="34" charset="0"/>
              </a:rPr>
              <a:t>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Scénarios opérationnels</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Estimation des scénarios opérationnels en termes de vraisemblance</a:t>
            </a:r>
          </a:p>
        </p:txBody>
      </p:sp>
      <p:sp>
        <p:nvSpPr>
          <p:cNvPr id="21" name="Triangle isocèle 20"/>
          <p:cNvSpPr/>
          <p:nvPr/>
        </p:nvSpPr>
        <p:spPr>
          <a:xfrm flipV="1">
            <a:off x="5121201" y="3357026"/>
            <a:ext cx="1906400" cy="936036"/>
          </a:xfrm>
          <a:prstGeom prst="triangle">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fr-FR" sz="1400" b="1" dirty="0">
              <a:latin typeface="Calibri" panose="020F0502020204030204" pitchFamily="34" charset="0"/>
            </a:endParaRPr>
          </a:p>
        </p:txBody>
      </p:sp>
      <p:sp>
        <p:nvSpPr>
          <p:cNvPr id="22" name="Rectangle 21"/>
          <p:cNvSpPr/>
          <p:nvPr/>
        </p:nvSpPr>
        <p:spPr>
          <a:xfrm>
            <a:off x="1952840" y="2348804"/>
            <a:ext cx="2827161"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300"/>
              </a:spcAft>
            </a:pPr>
            <a:r>
              <a:rPr lang="fr-FR" sz="1400" b="1" u="sng" cap="all" dirty="0">
                <a:solidFill>
                  <a:schemeClr val="tx2"/>
                </a:solidFill>
                <a:latin typeface="Calibri" panose="020F0502020204030204" pitchFamily="34" charset="0"/>
              </a:rPr>
              <a:t>Éléments en entrée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Missions, valeurs métier et biens supports </a:t>
            </a:r>
            <a:r>
              <a:rPr lang="fr-FR" sz="1400" b="1" dirty="0">
                <a:solidFill>
                  <a:srgbClr val="D60093"/>
                </a:solidFill>
                <a:latin typeface="Calibri" panose="020F0502020204030204" pitchFamily="34" charset="0"/>
              </a:rPr>
              <a:t>(atelier 1)</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Socle de sécurité </a:t>
            </a:r>
            <a:r>
              <a:rPr lang="fr-FR" sz="1400" b="1" dirty="0">
                <a:solidFill>
                  <a:srgbClr val="D60093"/>
                </a:solidFill>
                <a:latin typeface="Calibri" panose="020F0502020204030204" pitchFamily="34" charset="0"/>
              </a:rPr>
              <a:t>(atelier 1)</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Sources de risque et objectifs visés retenus </a:t>
            </a:r>
            <a:r>
              <a:rPr lang="fr-FR" sz="1400" b="1" dirty="0">
                <a:solidFill>
                  <a:schemeClr val="accent4"/>
                </a:solidFill>
                <a:latin typeface="Calibri" panose="020F0502020204030204" pitchFamily="34" charset="0"/>
              </a:rPr>
              <a:t>(atelier 2)</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Scénarios stratégiques retenus </a:t>
            </a:r>
            <a:r>
              <a:rPr lang="fr-FR" sz="1400" b="1" dirty="0">
                <a:solidFill>
                  <a:srgbClr val="009999"/>
                </a:solidFill>
                <a:latin typeface="Calibri" panose="020F0502020204030204" pitchFamily="34" charset="0"/>
              </a:rPr>
              <a:t>(atelier 3)</a:t>
            </a:r>
          </a:p>
        </p:txBody>
      </p:sp>
      <p:sp>
        <p:nvSpPr>
          <p:cNvPr id="23" name="Flèche droite 22"/>
          <p:cNvSpPr/>
          <p:nvPr/>
        </p:nvSpPr>
        <p:spPr>
          <a:xfrm>
            <a:off x="4986519"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5121200" y="3403850"/>
            <a:ext cx="1906402" cy="45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tx1"/>
                </a:solidFill>
                <a:latin typeface="Calibri" panose="020F0502020204030204" pitchFamily="34" charset="0"/>
              </a:rPr>
              <a:t>Atelier 4</a:t>
            </a:r>
          </a:p>
          <a:p>
            <a:pPr algn="ctr"/>
            <a:r>
              <a:rPr lang="fr-FR" sz="900" cap="all" dirty="0">
                <a:solidFill>
                  <a:schemeClr val="tx1"/>
                </a:solidFill>
                <a:latin typeface="Calibri" panose="020F0502020204030204" pitchFamily="34" charset="0"/>
              </a:rPr>
              <a:t>Scénarios </a:t>
            </a:r>
          </a:p>
          <a:p>
            <a:pPr algn="ctr"/>
            <a:r>
              <a:rPr lang="fr-FR" sz="900" cap="all" dirty="0">
                <a:solidFill>
                  <a:schemeClr val="tx1"/>
                </a:solidFill>
                <a:latin typeface="Calibri" panose="020F0502020204030204" pitchFamily="34" charset="0"/>
              </a:rPr>
              <a:t>opérationnels</a:t>
            </a:r>
          </a:p>
        </p:txBody>
      </p:sp>
      <p:sp>
        <p:nvSpPr>
          <p:cNvPr id="18" name="Espace réservé du pied de page 17"/>
          <p:cNvSpPr>
            <a:spLocks noGrp="1"/>
          </p:cNvSpPr>
          <p:nvPr>
            <p:ph type="ftr" sz="quarter" idx="11"/>
          </p:nvPr>
        </p:nvSpPr>
        <p:spPr/>
        <p:txBody>
          <a:bodyPr/>
          <a:lstStyle/>
          <a:p>
            <a:r>
              <a:rPr lang="fr-FR"/>
              <a:t>Formation EBIOS Risk Manager – Version du 08/04/2020</a:t>
            </a:r>
            <a:endParaRPr lang="fr-FR" dirty="0"/>
          </a:p>
        </p:txBody>
      </p:sp>
      <p:sp>
        <p:nvSpPr>
          <p:cNvPr id="24" name="Espace réservé du numéro de diapositive 23"/>
          <p:cNvSpPr>
            <a:spLocks noGrp="1"/>
          </p:cNvSpPr>
          <p:nvPr>
            <p:ph type="sldNum" sz="quarter" idx="10"/>
          </p:nvPr>
        </p:nvSpPr>
        <p:spPr/>
        <p:txBody>
          <a:bodyPr/>
          <a:lstStyle/>
          <a:p>
            <a:fld id="{38A82121-814A-4DE6-903B-1CF589281CB8}" type="slidenum">
              <a:rPr lang="fr-FR" smtClean="0"/>
              <a:pPr/>
              <a:t>66</a:t>
            </a:fld>
            <a:endParaRPr lang="fr-FR"/>
          </a:p>
        </p:txBody>
      </p:sp>
    </p:spTree>
    <p:extLst>
      <p:ext uri="{BB962C8B-B14F-4D97-AF65-F5344CB8AC3E}">
        <p14:creationId xmlns:p14="http://schemas.microsoft.com/office/powerpoint/2010/main" val="3080062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Rappel : articulation des ateliers</a:t>
            </a:r>
          </a:p>
        </p:txBody>
      </p:sp>
      <p:sp>
        <p:nvSpPr>
          <p:cNvPr id="6" name="Losange 5"/>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grpSp>
        <p:nvGrpSpPr>
          <p:cNvPr id="7" name="Groupe 6"/>
          <p:cNvGrpSpPr/>
          <p:nvPr/>
        </p:nvGrpSpPr>
        <p:grpSpPr>
          <a:xfrm>
            <a:off x="1844815" y="1462292"/>
            <a:ext cx="8443758" cy="5054089"/>
            <a:chOff x="1554387" y="1650504"/>
            <a:chExt cx="7255548" cy="4855057"/>
          </a:xfrm>
        </p:grpSpPr>
        <p:sp>
          <p:nvSpPr>
            <p:cNvPr id="8" name="Rectangle 7"/>
            <p:cNvSpPr/>
            <p:nvPr/>
          </p:nvSpPr>
          <p:spPr>
            <a:xfrm>
              <a:off x="4542754" y="3501008"/>
              <a:ext cx="1546874" cy="294041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216000" rtlCol="0" anchor="b"/>
            <a:lstStyle/>
            <a:p>
              <a:pPr algn="ctr"/>
              <a:r>
                <a:rPr lang="fr-FR" sz="1100" b="1" dirty="0">
                  <a:solidFill>
                    <a:srgbClr val="E22A37"/>
                  </a:solidFill>
                  <a:latin typeface="Calibri" panose="020F0502020204030204" pitchFamily="34" charset="0"/>
                </a:rPr>
                <a:t>Scénario de risque (n)</a:t>
              </a:r>
            </a:p>
          </p:txBody>
        </p:sp>
        <p:sp>
          <p:nvSpPr>
            <p:cNvPr id="9" name="Rectangle 8"/>
            <p:cNvSpPr/>
            <p:nvPr/>
          </p:nvSpPr>
          <p:spPr>
            <a:xfrm>
              <a:off x="2670257" y="3501009"/>
              <a:ext cx="1546874" cy="294041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216000" rtlCol="0" anchor="b"/>
            <a:lstStyle/>
            <a:p>
              <a:pPr algn="ctr"/>
              <a:r>
                <a:rPr lang="fr-FR" sz="1100" b="1" dirty="0">
                  <a:solidFill>
                    <a:srgbClr val="E22A37"/>
                  </a:solidFill>
                  <a:latin typeface="Calibri" panose="020F0502020204030204" pitchFamily="34" charset="0"/>
                </a:rPr>
                <a:t>Scénario de risque (1)</a:t>
              </a:r>
            </a:p>
          </p:txBody>
        </p:sp>
        <p:sp>
          <p:nvSpPr>
            <p:cNvPr id="10" name="Rectangle 9"/>
            <p:cNvSpPr/>
            <p:nvPr/>
          </p:nvSpPr>
          <p:spPr>
            <a:xfrm>
              <a:off x="2864768" y="1650504"/>
              <a:ext cx="3096344" cy="6570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Couple Source de Risque / Objectif visé </a:t>
              </a:r>
            </a:p>
            <a:p>
              <a:pPr algn="ctr"/>
              <a:r>
                <a:rPr lang="fr-FR" sz="1100" b="1" dirty="0">
                  <a:solidFill>
                    <a:schemeClr val="bg1"/>
                  </a:solidFill>
                  <a:latin typeface="Calibri" panose="020F0502020204030204" pitchFamily="34" charset="0"/>
                </a:rPr>
                <a:t>(SR/OV)</a:t>
              </a:r>
            </a:p>
          </p:txBody>
        </p:sp>
        <p:sp>
          <p:nvSpPr>
            <p:cNvPr id="11" name="Rectangle 10"/>
            <p:cNvSpPr/>
            <p:nvPr/>
          </p:nvSpPr>
          <p:spPr>
            <a:xfrm>
              <a:off x="2864768" y="2664878"/>
              <a:ext cx="3096344" cy="691646"/>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Scénario stratégique</a:t>
              </a:r>
            </a:p>
          </p:txBody>
        </p:sp>
        <p:sp>
          <p:nvSpPr>
            <p:cNvPr id="12" name="Rectangle 11"/>
            <p:cNvSpPr/>
            <p:nvPr/>
          </p:nvSpPr>
          <p:spPr>
            <a:xfrm>
              <a:off x="2864768" y="3674290"/>
              <a:ext cx="1224136" cy="626368"/>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Chemin d’attaque (1)</a:t>
              </a:r>
            </a:p>
          </p:txBody>
        </p:sp>
        <p:sp>
          <p:nvSpPr>
            <p:cNvPr id="13" name="Rectangle 12"/>
            <p:cNvSpPr/>
            <p:nvPr/>
          </p:nvSpPr>
          <p:spPr>
            <a:xfrm>
              <a:off x="2864768" y="4725144"/>
              <a:ext cx="1224136" cy="626368"/>
            </a:xfrm>
            <a:prstGeom prst="rect">
              <a:avLst/>
            </a:prstGeom>
            <a:solidFill>
              <a:srgbClr val="B4B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solidFill>
                  <a:latin typeface="Calibri" panose="020F0502020204030204" pitchFamily="34" charset="0"/>
                </a:rPr>
                <a:t>Scénario opérationnel (1)</a:t>
              </a:r>
            </a:p>
          </p:txBody>
        </p:sp>
        <p:cxnSp>
          <p:nvCxnSpPr>
            <p:cNvPr id="14" name="Connecteur droit 13"/>
            <p:cNvCxnSpPr/>
            <p:nvPr/>
          </p:nvCxnSpPr>
          <p:spPr>
            <a:xfrm>
              <a:off x="1835936" y="2486223"/>
              <a:ext cx="6774560" cy="0"/>
            </a:xfrm>
            <a:prstGeom prst="line">
              <a:avLst/>
            </a:prstGeom>
            <a:noFill/>
            <a:ln w="19050" cap="flat" cmpd="sng" algn="ctr">
              <a:solidFill>
                <a:schemeClr val="bg2">
                  <a:lumMod val="60000"/>
                  <a:lumOff val="40000"/>
                </a:schemeClr>
              </a:solidFill>
              <a:prstDash val="lgDash"/>
            </a:ln>
            <a:effectLst/>
          </p:spPr>
        </p:cxnSp>
        <p:cxnSp>
          <p:nvCxnSpPr>
            <p:cNvPr id="15" name="Connecteur droit 14"/>
            <p:cNvCxnSpPr/>
            <p:nvPr/>
          </p:nvCxnSpPr>
          <p:spPr>
            <a:xfrm flipV="1">
              <a:off x="1835936" y="4472325"/>
              <a:ext cx="6774560" cy="2"/>
            </a:xfrm>
            <a:prstGeom prst="line">
              <a:avLst/>
            </a:prstGeom>
            <a:noFill/>
            <a:ln w="19050" cap="flat" cmpd="sng" algn="ctr">
              <a:solidFill>
                <a:schemeClr val="bg2">
                  <a:lumMod val="60000"/>
                  <a:lumOff val="40000"/>
                </a:schemeClr>
              </a:solidFill>
              <a:prstDash val="lgDash"/>
            </a:ln>
            <a:effectLst/>
          </p:spPr>
        </p:cxnSp>
        <p:sp>
          <p:nvSpPr>
            <p:cNvPr id="16" name="Rectangle à coins arrondis 15"/>
            <p:cNvSpPr/>
            <p:nvPr/>
          </p:nvSpPr>
          <p:spPr>
            <a:xfrm>
              <a:off x="1554388" y="4725144"/>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B4B000"/>
                  </a:solidFill>
                  <a:latin typeface="Calibri" panose="020F0502020204030204" pitchFamily="34" charset="0"/>
                </a:rPr>
                <a:t>Atelier 4</a:t>
              </a:r>
            </a:p>
          </p:txBody>
        </p:sp>
        <p:sp>
          <p:nvSpPr>
            <p:cNvPr id="17" name="Rectangle à coins arrondis 16"/>
            <p:cNvSpPr/>
            <p:nvPr/>
          </p:nvSpPr>
          <p:spPr>
            <a:xfrm>
              <a:off x="1554388" y="3166089"/>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2CB1AE"/>
                  </a:solidFill>
                  <a:latin typeface="Calibri" panose="020F0502020204030204" pitchFamily="34" charset="0"/>
                </a:rPr>
                <a:t>Atelier 3</a:t>
              </a:r>
            </a:p>
          </p:txBody>
        </p:sp>
        <p:sp>
          <p:nvSpPr>
            <p:cNvPr id="18" name="Rectangle à coins arrondis 17"/>
            <p:cNvSpPr/>
            <p:nvPr/>
          </p:nvSpPr>
          <p:spPr>
            <a:xfrm>
              <a:off x="1554388" y="1665852"/>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accent4"/>
                  </a:solidFill>
                  <a:latin typeface="Calibri" panose="020F0502020204030204" pitchFamily="34" charset="0"/>
                </a:rPr>
                <a:t>Atelier 2</a:t>
              </a:r>
            </a:p>
          </p:txBody>
        </p:sp>
        <p:sp>
          <p:nvSpPr>
            <p:cNvPr id="19" name="Flèche droite 18"/>
            <p:cNvSpPr/>
            <p:nvPr/>
          </p:nvSpPr>
          <p:spPr>
            <a:xfrm>
              <a:off x="6225091" y="3291340"/>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20" name="Rectangle à coins arrondis 19"/>
            <p:cNvSpPr/>
            <p:nvPr/>
          </p:nvSpPr>
          <p:spPr>
            <a:xfrm>
              <a:off x="6724915" y="3166089"/>
              <a:ext cx="2016224"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300" b="1" cap="all" dirty="0">
                  <a:solidFill>
                    <a:schemeClr val="tx2">
                      <a:lumMod val="60000"/>
                      <a:lumOff val="40000"/>
                    </a:schemeClr>
                  </a:solidFill>
                  <a:latin typeface="Calibri" panose="020F0502020204030204" pitchFamily="34" charset="0"/>
                </a:rPr>
                <a:t>Gravité des impacts</a:t>
              </a:r>
            </a:p>
            <a:p>
              <a:pPr algn="ctr"/>
              <a:r>
                <a:rPr lang="fr-FR" sz="1050" b="1" i="1" dirty="0">
                  <a:solidFill>
                    <a:schemeClr val="tx2"/>
                  </a:solidFill>
                  <a:latin typeface="Calibri" panose="020F0502020204030204" pitchFamily="34" charset="0"/>
                </a:rPr>
                <a:t>(identique pour le scénario stratégique et tous ses chemins d’attaque)</a:t>
              </a:r>
            </a:p>
          </p:txBody>
        </p:sp>
        <p:cxnSp>
          <p:nvCxnSpPr>
            <p:cNvPr id="21" name="Connecteur droit 20"/>
            <p:cNvCxnSpPr>
              <a:stCxn id="10" idx="2"/>
              <a:endCxn id="11" idx="0"/>
            </p:cNvCxnSpPr>
            <p:nvPr/>
          </p:nvCxnSpPr>
          <p:spPr>
            <a:xfrm>
              <a:off x="4412940" y="2307568"/>
              <a:ext cx="0" cy="3573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stCxn id="11" idx="2"/>
              <a:endCxn id="12" idx="0"/>
            </p:cNvCxnSpPr>
            <p:nvPr/>
          </p:nvCxnSpPr>
          <p:spPr>
            <a:xfrm flipH="1">
              <a:off x="3476836" y="3356524"/>
              <a:ext cx="936104" cy="31776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stCxn id="12" idx="2"/>
              <a:endCxn id="13" idx="0"/>
            </p:cNvCxnSpPr>
            <p:nvPr/>
          </p:nvCxnSpPr>
          <p:spPr>
            <a:xfrm>
              <a:off x="3476836" y="4300658"/>
              <a:ext cx="0" cy="4244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36976" y="3674290"/>
              <a:ext cx="1224136" cy="626368"/>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Chemin d’attaque (n)</a:t>
              </a:r>
            </a:p>
          </p:txBody>
        </p:sp>
        <p:sp>
          <p:nvSpPr>
            <p:cNvPr id="25" name="Rectangle 24"/>
            <p:cNvSpPr/>
            <p:nvPr/>
          </p:nvSpPr>
          <p:spPr>
            <a:xfrm>
              <a:off x="4736976" y="4725144"/>
              <a:ext cx="1224136" cy="626368"/>
            </a:xfrm>
            <a:prstGeom prst="rect">
              <a:avLst/>
            </a:prstGeom>
            <a:solidFill>
              <a:srgbClr val="B4B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solidFill>
                  <a:latin typeface="Calibri" panose="020F0502020204030204" pitchFamily="34" charset="0"/>
                </a:rPr>
                <a:t>Scénario opérationnel (n)</a:t>
              </a:r>
            </a:p>
          </p:txBody>
        </p:sp>
        <p:cxnSp>
          <p:nvCxnSpPr>
            <p:cNvPr id="26" name="Connecteur droit 25"/>
            <p:cNvCxnSpPr>
              <a:stCxn id="24" idx="2"/>
              <a:endCxn id="25" idx="0"/>
            </p:cNvCxnSpPr>
            <p:nvPr/>
          </p:nvCxnSpPr>
          <p:spPr>
            <a:xfrm>
              <a:off x="5349044" y="4300658"/>
              <a:ext cx="0" cy="4244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a:stCxn id="11" idx="2"/>
              <a:endCxn id="24" idx="0"/>
            </p:cNvCxnSpPr>
            <p:nvPr/>
          </p:nvCxnSpPr>
          <p:spPr>
            <a:xfrm>
              <a:off x="4412940" y="3356524"/>
              <a:ext cx="936104" cy="31776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a:stCxn id="11" idx="2"/>
            </p:cNvCxnSpPr>
            <p:nvPr/>
          </p:nvCxnSpPr>
          <p:spPr>
            <a:xfrm flipH="1">
              <a:off x="4412939" y="3356524"/>
              <a:ext cx="1" cy="31068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à coins arrondis 28"/>
            <p:cNvSpPr/>
            <p:nvPr/>
          </p:nvSpPr>
          <p:spPr>
            <a:xfrm>
              <a:off x="4083802" y="3674290"/>
              <a:ext cx="658275"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cap="small" dirty="0">
                  <a:solidFill>
                    <a:srgbClr val="2CB1AE"/>
                  </a:solidFill>
                  <a:latin typeface="Calibri" panose="020F0502020204030204" pitchFamily="34" charset="0"/>
                </a:rPr>
                <a:t>…</a:t>
              </a:r>
            </a:p>
          </p:txBody>
        </p:sp>
        <p:sp>
          <p:nvSpPr>
            <p:cNvPr id="30" name="Rectangle à coins arrondis 29"/>
            <p:cNvSpPr/>
            <p:nvPr/>
          </p:nvSpPr>
          <p:spPr>
            <a:xfrm>
              <a:off x="4083802" y="4725144"/>
              <a:ext cx="658275"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cap="small" dirty="0">
                  <a:solidFill>
                    <a:srgbClr val="B4B000"/>
                  </a:solidFill>
                  <a:latin typeface="Calibri" panose="020F0502020204030204" pitchFamily="34" charset="0"/>
                </a:rPr>
                <a:t>…</a:t>
              </a:r>
            </a:p>
          </p:txBody>
        </p:sp>
        <p:cxnSp>
          <p:nvCxnSpPr>
            <p:cNvPr id="31" name="Connecteur droit 30"/>
            <p:cNvCxnSpPr>
              <a:stCxn id="29" idx="2"/>
            </p:cNvCxnSpPr>
            <p:nvPr/>
          </p:nvCxnSpPr>
          <p:spPr>
            <a:xfrm>
              <a:off x="4412939" y="4300658"/>
              <a:ext cx="0" cy="51095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lèche droite 31"/>
            <p:cNvSpPr/>
            <p:nvPr/>
          </p:nvSpPr>
          <p:spPr>
            <a:xfrm>
              <a:off x="6225091" y="4855696"/>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33" name="Rectangle à coins arrondis 32"/>
            <p:cNvSpPr/>
            <p:nvPr/>
          </p:nvSpPr>
          <p:spPr>
            <a:xfrm>
              <a:off x="6656119" y="4730460"/>
              <a:ext cx="2153816"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300" b="1" cap="all" dirty="0">
                  <a:solidFill>
                    <a:schemeClr val="tx2">
                      <a:lumMod val="60000"/>
                      <a:lumOff val="40000"/>
                    </a:schemeClr>
                  </a:solidFill>
                  <a:latin typeface="Calibri" panose="020F0502020204030204" pitchFamily="34" charset="0"/>
                </a:rPr>
                <a:t>Vraisemblance du scénario</a:t>
              </a:r>
            </a:p>
            <a:p>
              <a:pPr algn="ctr"/>
              <a:r>
                <a:rPr lang="fr-FR" sz="1050" b="1" i="1" dirty="0">
                  <a:solidFill>
                    <a:schemeClr val="tx2"/>
                  </a:solidFill>
                  <a:latin typeface="Calibri" panose="020F0502020204030204" pitchFamily="34" charset="0"/>
                </a:rPr>
                <a:t>(propre à chaque scénario opérationnel)</a:t>
              </a:r>
            </a:p>
          </p:txBody>
        </p:sp>
        <p:cxnSp>
          <p:nvCxnSpPr>
            <p:cNvPr id="34" name="Connecteur droit 33"/>
            <p:cNvCxnSpPr/>
            <p:nvPr/>
          </p:nvCxnSpPr>
          <p:spPr>
            <a:xfrm>
              <a:off x="1835936" y="5614933"/>
              <a:ext cx="6774560" cy="0"/>
            </a:xfrm>
            <a:prstGeom prst="line">
              <a:avLst/>
            </a:prstGeom>
            <a:noFill/>
            <a:ln w="19050" cap="flat" cmpd="sng" algn="ctr">
              <a:solidFill>
                <a:schemeClr val="bg2">
                  <a:lumMod val="60000"/>
                  <a:lumOff val="40000"/>
                </a:schemeClr>
              </a:solidFill>
              <a:prstDash val="lgDash"/>
            </a:ln>
            <a:effectLst/>
          </p:spPr>
        </p:cxnSp>
        <p:sp>
          <p:nvSpPr>
            <p:cNvPr id="35" name="Rectangle à coins arrondis 34"/>
            <p:cNvSpPr/>
            <p:nvPr/>
          </p:nvSpPr>
          <p:spPr>
            <a:xfrm>
              <a:off x="1554387" y="5779402"/>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E22A37"/>
                  </a:solidFill>
                  <a:latin typeface="Calibri" panose="020F0502020204030204" pitchFamily="34" charset="0"/>
                </a:rPr>
                <a:t>Atelier 5</a:t>
              </a:r>
            </a:p>
          </p:txBody>
        </p:sp>
        <p:sp>
          <p:nvSpPr>
            <p:cNvPr id="36" name="Flèche droite 35"/>
            <p:cNvSpPr/>
            <p:nvPr/>
          </p:nvSpPr>
          <p:spPr>
            <a:xfrm>
              <a:off x="6225091" y="5904652"/>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37" name="Rectangle à coins arrondis 36"/>
            <p:cNvSpPr/>
            <p:nvPr/>
          </p:nvSpPr>
          <p:spPr>
            <a:xfrm>
              <a:off x="6724915" y="5679611"/>
              <a:ext cx="2016224" cy="825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pPr algn="ctr"/>
              <a:r>
                <a:rPr lang="fr-FR" sz="1300" b="1" cap="all" dirty="0">
                  <a:solidFill>
                    <a:schemeClr val="tx2">
                      <a:lumMod val="60000"/>
                      <a:lumOff val="40000"/>
                    </a:schemeClr>
                  </a:solidFill>
                  <a:latin typeface="Calibri" panose="020F0502020204030204" pitchFamily="34" charset="0"/>
                </a:rPr>
                <a:t>Niveau de risque</a:t>
              </a:r>
            </a:p>
            <a:p>
              <a:pPr algn="ctr"/>
              <a:r>
                <a:rPr lang="fr-FR" sz="1050" b="1" i="1" dirty="0">
                  <a:solidFill>
                    <a:schemeClr val="tx2"/>
                  </a:solidFill>
                  <a:latin typeface="Calibri" panose="020F0502020204030204" pitchFamily="34" charset="0"/>
                </a:rPr>
                <a:t>(propre à chaque scénario de risque, évalué sur la base de sa gravité et de sa vraisemblance)</a:t>
              </a:r>
            </a:p>
          </p:txBody>
        </p:sp>
      </p:grpSp>
      <p:sp>
        <p:nvSpPr>
          <p:cNvPr id="5" name="Rectangle 4"/>
          <p:cNvSpPr/>
          <p:nvPr/>
        </p:nvSpPr>
        <p:spPr>
          <a:xfrm flipV="1">
            <a:off x="1919536" y="4393097"/>
            <a:ext cx="8369037" cy="11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38" name="Espace réservé du pied de page 37"/>
          <p:cNvSpPr>
            <a:spLocks noGrp="1"/>
          </p:cNvSpPr>
          <p:nvPr>
            <p:ph type="ftr" sz="quarter" idx="11"/>
          </p:nvPr>
        </p:nvSpPr>
        <p:spPr/>
        <p:txBody>
          <a:bodyPr/>
          <a:lstStyle/>
          <a:p>
            <a:r>
              <a:rPr lang="fr-FR"/>
              <a:t>Formation EBIOS Risk Manager – Version du 08/04/2020</a:t>
            </a:r>
            <a:endParaRPr lang="fr-FR" dirty="0"/>
          </a:p>
        </p:txBody>
      </p:sp>
      <p:sp>
        <p:nvSpPr>
          <p:cNvPr id="39" name="Espace réservé du numéro de diapositive 38"/>
          <p:cNvSpPr>
            <a:spLocks noGrp="1"/>
          </p:cNvSpPr>
          <p:nvPr>
            <p:ph type="sldNum" sz="quarter" idx="10"/>
          </p:nvPr>
        </p:nvSpPr>
        <p:spPr/>
        <p:txBody>
          <a:bodyPr/>
          <a:lstStyle/>
          <a:p>
            <a:fld id="{38A82121-814A-4DE6-903B-1CF589281CB8}" type="slidenum">
              <a:rPr lang="fr-FR" smtClean="0"/>
              <a:pPr/>
              <a:t>67</a:t>
            </a:fld>
            <a:endParaRPr lang="fr-FR"/>
          </a:p>
        </p:txBody>
      </p:sp>
    </p:spTree>
    <p:extLst>
      <p:ext uri="{BB962C8B-B14F-4D97-AF65-F5344CB8AC3E}">
        <p14:creationId xmlns:p14="http://schemas.microsoft.com/office/powerpoint/2010/main" val="302508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Comment construire un graphe d’attaque avec simplicité ?</a:t>
            </a:r>
            <a:br>
              <a:rPr lang="fr-FR" dirty="0"/>
            </a:br>
            <a:r>
              <a:rPr lang="fr-FR" b="0" dirty="0"/>
              <a:t>Des scénarios structurés selon une séquence d’attaque type</a:t>
            </a:r>
          </a:p>
        </p:txBody>
      </p:sp>
      <p:sp>
        <p:nvSpPr>
          <p:cNvPr id="6" name="Rectangle 5"/>
          <p:cNvSpPr/>
          <p:nvPr/>
        </p:nvSpPr>
        <p:spPr>
          <a:xfrm>
            <a:off x="1775521" y="1916832"/>
            <a:ext cx="1913847" cy="32403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all" dirty="0">
                <a:solidFill>
                  <a:schemeClr val="tx2"/>
                </a:solidFill>
                <a:latin typeface="Calibri" panose="020F0502020204030204" pitchFamily="34" charset="0"/>
              </a:rPr>
              <a:t>Connaitre</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Corruption</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Reconnaissance externe</a:t>
            </a:r>
          </a:p>
        </p:txBody>
      </p:sp>
      <p:sp>
        <p:nvSpPr>
          <p:cNvPr id="7" name="Rectangle 6"/>
          <p:cNvSpPr/>
          <p:nvPr/>
        </p:nvSpPr>
        <p:spPr>
          <a:xfrm>
            <a:off x="6240017" y="1916832"/>
            <a:ext cx="1913847" cy="32403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all" dirty="0">
                <a:solidFill>
                  <a:schemeClr val="tx2"/>
                </a:solidFill>
                <a:latin typeface="Calibri" panose="020F0502020204030204" pitchFamily="34" charset="0"/>
              </a:rPr>
              <a:t>Trouver</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Corruption</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Reconnaissance interne</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Latéralisation et élévation de privilèges</a:t>
            </a:r>
          </a:p>
        </p:txBody>
      </p:sp>
      <p:sp>
        <p:nvSpPr>
          <p:cNvPr id="8" name="Rectangle 7"/>
          <p:cNvSpPr/>
          <p:nvPr/>
        </p:nvSpPr>
        <p:spPr>
          <a:xfrm>
            <a:off x="8472265" y="1916832"/>
            <a:ext cx="1913847" cy="32403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all" dirty="0">
                <a:solidFill>
                  <a:schemeClr val="tx2"/>
                </a:solidFill>
                <a:latin typeface="Calibri" panose="020F0502020204030204" pitchFamily="34" charset="0"/>
              </a:rPr>
              <a:t>Exploiter</a:t>
            </a:r>
          </a:p>
          <a:p>
            <a:pPr algn="ctr"/>
            <a:endParaRPr lang="fr-FR" b="1" cap="small"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Corruption</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Pilotage et exploitation de l’attaque</a:t>
            </a:r>
          </a:p>
        </p:txBody>
      </p:sp>
      <p:sp>
        <p:nvSpPr>
          <p:cNvPr id="9" name="Triangle isocèle 8"/>
          <p:cNvSpPr/>
          <p:nvPr/>
        </p:nvSpPr>
        <p:spPr>
          <a:xfrm rot="5400000">
            <a:off x="3591463" y="3475713"/>
            <a:ext cx="505036" cy="12259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10" name="Triangle isocèle 9"/>
          <p:cNvSpPr/>
          <p:nvPr/>
        </p:nvSpPr>
        <p:spPr>
          <a:xfrm rot="5400000">
            <a:off x="5823711" y="3475713"/>
            <a:ext cx="505036" cy="12259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11" name="Triangle isocèle 10"/>
          <p:cNvSpPr/>
          <p:nvPr/>
        </p:nvSpPr>
        <p:spPr>
          <a:xfrm rot="5400000">
            <a:off x="8055959" y="3475713"/>
            <a:ext cx="505036" cy="12259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pic>
        <p:nvPicPr>
          <p:cNvPr id="1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00" t="16729" r="15234" b="12281"/>
          <a:stretch/>
        </p:blipFill>
        <p:spPr bwMode="auto">
          <a:xfrm>
            <a:off x="1870389" y="2793484"/>
            <a:ext cx="291166"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4007769" y="1916832"/>
            <a:ext cx="1913847" cy="32403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cap="all" dirty="0">
                <a:solidFill>
                  <a:schemeClr val="tx2"/>
                </a:solidFill>
                <a:latin typeface="Calibri" panose="020F0502020204030204" pitchFamily="34" charset="0"/>
              </a:rPr>
              <a:t>Rentrer</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Corruption</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Intrusion depuis Internet</a:t>
            </a:r>
          </a:p>
          <a:p>
            <a:pPr marL="457200" indent="-457200">
              <a:spcBef>
                <a:spcPct val="20000"/>
              </a:spcBef>
              <a:buFont typeface="Arial Narrow" panose="020B0606020202030204" pitchFamily="34" charset="0"/>
              <a:buChar char="&gt;"/>
            </a:pPr>
            <a:endParaRPr lang="fr-FR" sz="1400" dirty="0">
              <a:solidFill>
                <a:schemeClr val="tx2"/>
              </a:solidFill>
              <a:latin typeface="Calibri" panose="020F0502020204030204" pitchFamily="34" charset="0"/>
            </a:endParaRPr>
          </a:p>
          <a:p>
            <a:pPr marL="457200" indent="-457200">
              <a:spcBef>
                <a:spcPct val="20000"/>
              </a:spcBef>
              <a:buFont typeface="Arial Narrow" panose="020B0606020202030204" pitchFamily="34" charset="0"/>
              <a:buChar char="&gt;"/>
            </a:pPr>
            <a:r>
              <a:rPr lang="fr-FR" sz="1400" dirty="0">
                <a:solidFill>
                  <a:schemeClr val="tx2"/>
                </a:solidFill>
                <a:latin typeface="Calibri" panose="020F0502020204030204" pitchFamily="34" charset="0"/>
              </a:rPr>
              <a:t>Intrusion ou piège physique</a:t>
            </a:r>
          </a:p>
        </p:txBody>
      </p:sp>
      <p:pic>
        <p:nvPicPr>
          <p:cNvPr id="1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00" t="16729" r="15234" b="12281"/>
          <a:stretch/>
        </p:blipFill>
        <p:spPr bwMode="auto">
          <a:xfrm>
            <a:off x="4095017" y="2793484"/>
            <a:ext cx="291166"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00" t="16729" r="15234" b="12281"/>
          <a:stretch/>
        </p:blipFill>
        <p:spPr bwMode="auto">
          <a:xfrm>
            <a:off x="6324544" y="2793484"/>
            <a:ext cx="291166"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00" t="16729" r="15234" b="12281"/>
          <a:stretch/>
        </p:blipFill>
        <p:spPr bwMode="auto">
          <a:xfrm>
            <a:off x="8544272" y="2793484"/>
            <a:ext cx="291166"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982" t="18306" r="18385" b="15614"/>
          <a:stretch/>
        </p:blipFill>
        <p:spPr bwMode="auto">
          <a:xfrm>
            <a:off x="1871743" y="3342704"/>
            <a:ext cx="288458"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92" r="17776" b="19330"/>
          <a:stretch/>
        </p:blipFill>
        <p:spPr bwMode="auto">
          <a:xfrm>
            <a:off x="4095017" y="3358556"/>
            <a:ext cx="288000" cy="256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850" t="9595" r="15641" b="13620"/>
          <a:stretch/>
        </p:blipFill>
        <p:spPr bwMode="auto">
          <a:xfrm>
            <a:off x="4087727" y="4077072"/>
            <a:ext cx="295290"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5000" l="9524" r="88095">
                        <a14:foregroundMark x1="71429" y1="57500" x2="71429" y2="57500"/>
                        <a14:foregroundMark x1="30952" y1="22500" x2="30952" y2="22500"/>
                        <a14:foregroundMark x1="66667" y1="75000" x2="73810" y2="95000"/>
                      </a14:backgroundRemoval>
                    </a14:imgEffect>
                  </a14:imgLayer>
                </a14:imgProps>
              </a:ext>
              <a:ext uri="{28A0092B-C50C-407E-A947-70E740481C1C}">
                <a14:useLocalDpi xmlns:a14="http://schemas.microsoft.com/office/drawing/2010/main" val="0"/>
              </a:ext>
            </a:extLst>
          </a:blip>
          <a:srcRect/>
          <a:stretch>
            <a:fillRect/>
          </a:stretch>
        </p:blipFill>
        <p:spPr bwMode="auto">
          <a:xfrm>
            <a:off x="6319285" y="3342704"/>
            <a:ext cx="301687"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788" t="12895" r="18863" b="13223"/>
          <a:stretch/>
        </p:blipFill>
        <p:spPr bwMode="auto">
          <a:xfrm>
            <a:off x="6320736" y="4077072"/>
            <a:ext cx="298782"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9"/>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509" t="10549" r="5509" b="17946"/>
          <a:stretch/>
        </p:blipFill>
        <p:spPr bwMode="auto">
          <a:xfrm>
            <a:off x="8534646" y="3342704"/>
            <a:ext cx="300792" cy="2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Losange 23"/>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23" name="Espace réservé du contenu 2"/>
          <p:cNvSpPr txBox="1">
            <a:spLocks/>
          </p:cNvSpPr>
          <p:nvPr/>
        </p:nvSpPr>
        <p:spPr>
          <a:xfrm>
            <a:off x="1981200" y="5733256"/>
            <a:ext cx="8075240"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600" b="1" dirty="0">
                <a:solidFill>
                  <a:schemeClr val="bg1"/>
                </a:solidFill>
                <a:latin typeface="Calibri" panose="020F0502020204030204" pitchFamily="34" charset="0"/>
                <a:sym typeface="Wingdings" panose="05000000000000000000" pitchFamily="2" charset="2"/>
              </a:rPr>
              <a:t>Il est important de noter que ces étapes sont modulaires (ex : selon que l’attaque est directe ou par rebond via une partie prenante de l’écosystème)</a:t>
            </a:r>
          </a:p>
        </p:txBody>
      </p:sp>
      <p:sp>
        <p:nvSpPr>
          <p:cNvPr id="25" name="Flèche droite 24"/>
          <p:cNvSpPr/>
          <p:nvPr/>
        </p:nvSpPr>
        <p:spPr>
          <a:xfrm>
            <a:off x="1981200" y="5800947"/>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grpSp>
        <p:nvGrpSpPr>
          <p:cNvPr id="26" name="Groupe 25"/>
          <p:cNvGrpSpPr/>
          <p:nvPr/>
        </p:nvGrpSpPr>
        <p:grpSpPr>
          <a:xfrm>
            <a:off x="10650482" y="25862"/>
            <a:ext cx="1541518" cy="504000"/>
            <a:chOff x="7494978" y="95114"/>
            <a:chExt cx="1541518" cy="504000"/>
          </a:xfrm>
        </p:grpSpPr>
        <p:sp>
          <p:nvSpPr>
            <p:cNvPr id="27" name="Rectangle 26"/>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n°7</a:t>
              </a:r>
            </a:p>
          </p:txBody>
        </p:sp>
        <p:pic>
          <p:nvPicPr>
            <p:cNvPr id="28" name="Picture 2" descr="\\intranet.fr\sgdsn\utilisateurs\mesdocuments\duclos-j\My Pictures\EBIOSRM_logo.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Espace réservé du pied de page 28"/>
          <p:cNvSpPr>
            <a:spLocks noGrp="1"/>
          </p:cNvSpPr>
          <p:nvPr>
            <p:ph type="ftr" sz="quarter" idx="11"/>
          </p:nvPr>
        </p:nvSpPr>
        <p:spPr/>
        <p:txBody>
          <a:bodyPr/>
          <a:lstStyle/>
          <a:p>
            <a:r>
              <a:rPr lang="fr-FR"/>
              <a:t>Formation EBIOS Risk Manager – Version du 08/04/2020</a:t>
            </a:r>
            <a:endParaRPr lang="fr-FR" dirty="0"/>
          </a:p>
        </p:txBody>
      </p:sp>
      <p:sp>
        <p:nvSpPr>
          <p:cNvPr id="30" name="Espace réservé du numéro de diapositive 29"/>
          <p:cNvSpPr>
            <a:spLocks noGrp="1"/>
          </p:cNvSpPr>
          <p:nvPr>
            <p:ph type="sldNum" sz="quarter" idx="10"/>
          </p:nvPr>
        </p:nvSpPr>
        <p:spPr/>
        <p:txBody>
          <a:bodyPr/>
          <a:lstStyle/>
          <a:p>
            <a:fld id="{38A82121-814A-4DE6-903B-1CF589281CB8}" type="slidenum">
              <a:rPr lang="fr-FR" smtClean="0"/>
              <a:pPr/>
              <a:t>68</a:t>
            </a:fld>
            <a:endParaRPr lang="fr-FR"/>
          </a:p>
        </p:txBody>
      </p:sp>
    </p:spTree>
    <p:extLst>
      <p:ext uri="{BB962C8B-B14F-4D97-AF65-F5344CB8AC3E}">
        <p14:creationId xmlns:p14="http://schemas.microsoft.com/office/powerpoint/2010/main" val="21661075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03512" y="1916832"/>
            <a:ext cx="2088000"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Connaitre</a:t>
            </a:r>
          </a:p>
        </p:txBody>
      </p:sp>
      <p:sp>
        <p:nvSpPr>
          <p:cNvPr id="11" name="Rectangle 10"/>
          <p:cNvSpPr/>
          <p:nvPr/>
        </p:nvSpPr>
        <p:spPr>
          <a:xfrm>
            <a:off x="6168008" y="1916832"/>
            <a:ext cx="2088000"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Trouver</a:t>
            </a:r>
          </a:p>
        </p:txBody>
      </p:sp>
      <p:sp>
        <p:nvSpPr>
          <p:cNvPr id="12" name="Rectangle 11"/>
          <p:cNvSpPr/>
          <p:nvPr/>
        </p:nvSpPr>
        <p:spPr>
          <a:xfrm>
            <a:off x="8400256" y="1916832"/>
            <a:ext cx="2088000"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Exploiter</a:t>
            </a:r>
          </a:p>
        </p:txBody>
      </p:sp>
      <p:sp>
        <p:nvSpPr>
          <p:cNvPr id="16" name="Rectangle 15"/>
          <p:cNvSpPr/>
          <p:nvPr/>
        </p:nvSpPr>
        <p:spPr>
          <a:xfrm>
            <a:off x="3935760" y="1916832"/>
            <a:ext cx="2088000"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Rentrer</a:t>
            </a:r>
          </a:p>
        </p:txBody>
      </p:sp>
      <p:sp>
        <p:nvSpPr>
          <p:cNvPr id="40" name="Rectangle à coins arrondis 39"/>
          <p:cNvSpPr/>
          <p:nvPr/>
        </p:nvSpPr>
        <p:spPr>
          <a:xfrm>
            <a:off x="8832188" y="5487067"/>
            <a:ext cx="1224136" cy="792088"/>
          </a:xfrm>
          <a:prstGeom prst="roundRect">
            <a:avLst/>
          </a:prstGeom>
          <a:solidFill>
            <a:srgbClr val="B41923">
              <a:lumMod val="20000"/>
              <a:lumOff val="80000"/>
            </a:srgbClr>
          </a:solidFill>
          <a:ln w="12700" cap="flat" cmpd="sng" algn="ctr">
            <a:solidFill>
              <a:srgbClr val="B41923"/>
            </a:solidFill>
            <a:prstDash val="solid"/>
          </a:ln>
          <a:effectLst/>
        </p:spPr>
        <p:txBody>
          <a:bodyPr lIns="90000" tIns="36000" rIns="90000" bIns="36000" rtlCol="0" anchor="ctr"/>
          <a:lstStyle/>
          <a:p>
            <a:pPr algn="ctr">
              <a:defRPr/>
            </a:pPr>
            <a:r>
              <a:rPr lang="fr-FR" sz="1000" kern="0" dirty="0">
                <a:solidFill>
                  <a:srgbClr val="05314E"/>
                </a:solidFill>
                <a:latin typeface="Calibri" panose="020F0502020204030204" pitchFamily="34" charset="0"/>
              </a:rPr>
              <a:t>Vol et exploitation de données de R&amp;D</a:t>
            </a:r>
            <a:endParaRPr lang="fr-FR" sz="1050" kern="0" dirty="0">
              <a:solidFill>
                <a:srgbClr val="05314E"/>
              </a:solidFill>
              <a:latin typeface="Calibri" panose="020F0502020204030204" pitchFamily="34" charset="0"/>
            </a:endParaRPr>
          </a:p>
        </p:txBody>
      </p:sp>
      <p:sp>
        <p:nvSpPr>
          <p:cNvPr id="103" name="Titre 1"/>
          <p:cNvSpPr>
            <a:spLocks noGrp="1"/>
          </p:cNvSpPr>
          <p:nvPr>
            <p:ph type="title"/>
          </p:nvPr>
        </p:nvSpPr>
        <p:spPr>
          <a:xfrm>
            <a:off x="1981200" y="332656"/>
            <a:ext cx="8229600" cy="792088"/>
          </a:xfrm>
        </p:spPr>
        <p:txBody>
          <a:bodyPr vert="horz" lIns="91440" tIns="45720" rIns="91440" bIns="45720" rtlCol="0" anchor="ctr">
            <a:noAutofit/>
          </a:bodyPr>
          <a:lstStyle/>
          <a:p>
            <a:r>
              <a:rPr lang="fr-FR" dirty="0">
                <a:ea typeface="Malgun Gothic" panose="020B0503020000020004" pitchFamily="34" charset="-127"/>
              </a:rPr>
              <a:t>Exercice en petits groupes</a:t>
            </a:r>
            <a:br>
              <a:rPr lang="fr-FR" dirty="0">
                <a:ea typeface="Malgun Gothic" panose="020B0503020000020004" pitchFamily="34" charset="-127"/>
              </a:rPr>
            </a:br>
            <a:r>
              <a:rPr lang="fr-FR" b="0" dirty="0"/>
              <a:t>Imaginez des scénarios opérationnels pour le chemin d’attaque</a:t>
            </a:r>
            <a:endParaRPr lang="fr-FR" b="0" dirty="0">
              <a:ea typeface="Malgun Gothic" panose="020B0503020000020004" pitchFamily="34" charset="-127"/>
            </a:endParaRPr>
          </a:p>
        </p:txBody>
      </p:sp>
      <p:pic>
        <p:nvPicPr>
          <p:cNvPr id="102"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3475" y="28532"/>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106" name="Losange 105"/>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18" name="Rectangle 17"/>
          <p:cNvSpPr/>
          <p:nvPr/>
        </p:nvSpPr>
        <p:spPr>
          <a:xfrm>
            <a:off x="1901504" y="1176204"/>
            <a:ext cx="8766496" cy="648072"/>
          </a:xfrm>
          <a:prstGeom prst="rect">
            <a:avLst/>
          </a:prstGeom>
          <a:solidFill>
            <a:srgbClr val="BF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9" name="ZoneTexte 18"/>
          <p:cNvSpPr txBox="1"/>
          <p:nvPr/>
        </p:nvSpPr>
        <p:spPr>
          <a:xfrm>
            <a:off x="2196638" y="1268761"/>
            <a:ext cx="2675226" cy="461665"/>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Scénario stratégique : </a:t>
            </a:r>
            <a:r>
              <a:rPr lang="fr-FR" sz="1200" kern="0" dirty="0">
                <a:solidFill>
                  <a:schemeClr val="tx2"/>
                </a:solidFill>
                <a:latin typeface="Calibri" panose="020F0502020204030204" pitchFamily="34" charset="0"/>
              </a:rPr>
              <a:t>Un concurrent vole des informations de R&amp;D</a:t>
            </a:r>
          </a:p>
        </p:txBody>
      </p:sp>
      <p:sp>
        <p:nvSpPr>
          <p:cNvPr id="20" name="Losange 19"/>
          <p:cNvSpPr/>
          <p:nvPr/>
        </p:nvSpPr>
        <p:spPr>
          <a:xfrm>
            <a:off x="1631504" y="1220300"/>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21" name="ZoneTexte 20"/>
          <p:cNvSpPr txBox="1"/>
          <p:nvPr/>
        </p:nvSpPr>
        <p:spPr>
          <a:xfrm>
            <a:off x="8688000" y="1346286"/>
            <a:ext cx="1980000"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Gravité : </a:t>
            </a:r>
            <a:r>
              <a:rPr lang="fr-FR" sz="1200" kern="0" dirty="0">
                <a:solidFill>
                  <a:schemeClr val="tx2"/>
                </a:solidFill>
                <a:latin typeface="Calibri" panose="020F0502020204030204" pitchFamily="34" charset="0"/>
              </a:rPr>
              <a:t>3</a:t>
            </a:r>
            <a:endParaRPr lang="fr-FR" sz="1200" kern="0" dirty="0">
              <a:solidFill>
                <a:srgbClr val="E22A37"/>
              </a:solidFill>
              <a:latin typeface="Calibri" panose="020F0502020204030204" pitchFamily="34" charset="0"/>
            </a:endParaRPr>
          </a:p>
        </p:txBody>
      </p:sp>
      <p:sp>
        <p:nvSpPr>
          <p:cNvPr id="22" name="ZoneTexte 21"/>
          <p:cNvSpPr txBox="1"/>
          <p:nvPr/>
        </p:nvSpPr>
        <p:spPr>
          <a:xfrm>
            <a:off x="5231904" y="1346286"/>
            <a:ext cx="3007314"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Chemin d’attaque : </a:t>
            </a:r>
            <a:r>
              <a:rPr lang="fr-FR" sz="1200" kern="0" dirty="0">
                <a:solidFill>
                  <a:schemeClr val="tx2"/>
                </a:solidFill>
                <a:latin typeface="Calibri" panose="020F0502020204030204" pitchFamily="34" charset="0"/>
              </a:rPr>
              <a:t>n°1 – attaque directe</a:t>
            </a:r>
          </a:p>
        </p:txBody>
      </p:sp>
      <p:grpSp>
        <p:nvGrpSpPr>
          <p:cNvPr id="17" name="Groupe 16"/>
          <p:cNvGrpSpPr/>
          <p:nvPr/>
        </p:nvGrpSpPr>
        <p:grpSpPr>
          <a:xfrm>
            <a:off x="10554066" y="7013"/>
            <a:ext cx="1008112" cy="504000"/>
            <a:chOff x="7020272" y="95114"/>
            <a:chExt cx="1008112" cy="504000"/>
          </a:xfrm>
        </p:grpSpPr>
        <p:sp>
          <p:nvSpPr>
            <p:cNvPr id="23" name="Rectangle 22"/>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5.1</a:t>
              </a:r>
            </a:p>
          </p:txBody>
        </p:sp>
        <p:pic>
          <p:nvPicPr>
            <p:cNvPr id="24"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25" name="Espace réservé du pied de page 24"/>
          <p:cNvSpPr>
            <a:spLocks noGrp="1"/>
          </p:cNvSpPr>
          <p:nvPr>
            <p:ph type="ftr" sz="quarter" idx="11"/>
          </p:nvPr>
        </p:nvSpPr>
        <p:spPr/>
        <p:txBody>
          <a:bodyPr/>
          <a:lstStyle/>
          <a:p>
            <a:r>
              <a:rPr lang="fr-FR"/>
              <a:t>Formation EBIOS Risk Manager – Version du 08/04/2020</a:t>
            </a:r>
            <a:endParaRPr lang="fr-FR" dirty="0"/>
          </a:p>
        </p:txBody>
      </p:sp>
      <p:sp>
        <p:nvSpPr>
          <p:cNvPr id="26" name="Espace réservé du numéro de diapositive 25"/>
          <p:cNvSpPr>
            <a:spLocks noGrp="1"/>
          </p:cNvSpPr>
          <p:nvPr>
            <p:ph type="sldNum" sz="quarter" idx="10"/>
          </p:nvPr>
        </p:nvSpPr>
        <p:spPr/>
        <p:txBody>
          <a:bodyPr/>
          <a:lstStyle/>
          <a:p>
            <a:fld id="{38A82121-814A-4DE6-903B-1CF589281CB8}" type="slidenum">
              <a:rPr lang="fr-FR" smtClean="0"/>
              <a:pPr/>
              <a:t>69</a:t>
            </a:fld>
            <a:endParaRPr lang="fr-FR"/>
          </a:p>
        </p:txBody>
      </p:sp>
    </p:spTree>
    <p:extLst>
      <p:ext uri="{BB962C8B-B14F-4D97-AF65-F5344CB8AC3E}">
        <p14:creationId xmlns:p14="http://schemas.microsoft.com/office/powerpoint/2010/main" val="394117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ea typeface="Malgun Gothic" panose="020B0503020000020004" pitchFamily="34" charset="-127"/>
              </a:rPr>
              <a:t>Qu’est-ce qu’un risque ? (3/4)</a:t>
            </a:r>
            <a:br>
              <a:rPr lang="fr-FR" dirty="0">
                <a:ea typeface="Malgun Gothic" panose="020B0503020000020004" pitchFamily="34" charset="-127"/>
              </a:rPr>
            </a:br>
            <a:r>
              <a:rPr lang="fr-FR" b="0" dirty="0">
                <a:ea typeface="Malgun Gothic" panose="020B0503020000020004" pitchFamily="34" charset="-127"/>
              </a:rPr>
              <a:t>Le point de vue de l’attaquant : « source de risque » et « objectif visé »</a:t>
            </a:r>
            <a:endParaRPr lang="fr-FR" b="0" dirty="0"/>
          </a:p>
        </p:txBody>
      </p:sp>
      <p:grpSp>
        <p:nvGrpSpPr>
          <p:cNvPr id="11" name="Groupe 10"/>
          <p:cNvGrpSpPr/>
          <p:nvPr/>
        </p:nvGrpSpPr>
        <p:grpSpPr>
          <a:xfrm>
            <a:off x="3002522" y="2204865"/>
            <a:ext cx="3333992" cy="2585323"/>
            <a:chOff x="3002522" y="2204865"/>
            <a:chExt cx="3333992" cy="2585323"/>
          </a:xfrm>
        </p:grpSpPr>
        <p:sp>
          <p:nvSpPr>
            <p:cNvPr id="5" name="Rectangle 4">
              <a:extLst>
                <a:ext uri="{FF2B5EF4-FFF2-40B4-BE49-F238E27FC236}">
                  <a16:creationId xmlns:a16="http://schemas.microsoft.com/office/drawing/2014/main" id="{07091F05-895B-4C09-9047-A36988C867A5}"/>
                </a:ext>
              </a:extLst>
            </p:cNvPr>
            <p:cNvSpPr/>
            <p:nvPr/>
          </p:nvSpPr>
          <p:spPr>
            <a:xfrm>
              <a:off x="3002522" y="2204865"/>
              <a:ext cx="3333992" cy="2585323"/>
            </a:xfrm>
            <a:prstGeom prst="rect">
              <a:avLst/>
            </a:prstGeom>
          </p:spPr>
          <p:txBody>
            <a:bodyPr wrap="square">
              <a:spAutoFit/>
            </a:bodyPr>
            <a:lstStyle/>
            <a:p>
              <a:pPr marL="0" lvl="1" algn="ctr"/>
              <a:r>
                <a:rPr lang="fr-FR" b="1" dirty="0">
                  <a:solidFill>
                    <a:schemeClr val="accent6"/>
                  </a:solidFill>
                  <a:latin typeface="Calibri" panose="020F0502020204030204" pitchFamily="34" charset="0"/>
                  <a:sym typeface="Wingdings" panose="05000000000000000000" pitchFamily="2" charset="2"/>
                </a:rPr>
                <a:t>Sources de risques</a:t>
              </a:r>
            </a:p>
            <a:p>
              <a:pPr marL="0" lvl="1" algn="ctr"/>
              <a:r>
                <a:rPr lang="fr-FR" dirty="0">
                  <a:solidFill>
                    <a:schemeClr val="accent6"/>
                  </a:solidFill>
                  <a:latin typeface="Calibri" panose="020F0502020204030204" pitchFamily="34" charset="0"/>
                  <a:sym typeface="Wingdings" panose="05000000000000000000" pitchFamily="2" charset="2"/>
                </a:rPr>
                <a:t>(attaquant)</a:t>
              </a: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r>
                <a:rPr lang="fr-FR" i="1" dirty="0">
                  <a:solidFill>
                    <a:schemeClr val="accent6"/>
                  </a:solidFill>
                  <a:latin typeface="Calibri" panose="020F0502020204030204" pitchFamily="34" charset="0"/>
                  <a:sym typeface="Wingdings" panose="05000000000000000000" pitchFamily="2" charset="2"/>
                </a:rPr>
                <a:t>Ex : un pirate voulant montrer les dangers des véhicules connectés</a:t>
              </a:r>
            </a:p>
          </p:txBody>
        </p:sp>
        <p:pic>
          <p:nvPicPr>
            <p:cNvPr id="9" name="Image 8" descr="ClubEBIOS-Icone-SR-NounProject-ArafatUddin.png">
              <a:extLst>
                <a:ext uri="{FF2B5EF4-FFF2-40B4-BE49-F238E27FC236}">
                  <a16:creationId xmlns:a16="http://schemas.microsoft.com/office/drawing/2014/main" id="{AAF99454-A5F3-46BF-B215-B1A09761B5CB}"/>
                </a:ext>
              </a:extLst>
            </p:cNvPr>
            <p:cNvPicPr>
              <a:picLocks noChangeAspect="1"/>
            </p:cNvPicPr>
            <p:nvPr/>
          </p:nvPicPr>
          <p:blipFill>
            <a:blip r:embed="rId2" cstate="print">
              <a:duotone>
                <a:schemeClr val="accent6">
                  <a:shade val="45000"/>
                  <a:satMod val="135000"/>
                </a:schemeClr>
                <a:prstClr val="white"/>
              </a:duotone>
            </a:blip>
            <a:srcRect l="14568" r="14444" b="15062"/>
            <a:stretch>
              <a:fillRect/>
            </a:stretch>
          </p:blipFill>
          <p:spPr>
            <a:xfrm>
              <a:off x="4199842" y="2996952"/>
              <a:ext cx="902616" cy="1080000"/>
            </a:xfrm>
            <a:prstGeom prst="rect">
              <a:avLst/>
            </a:prstGeom>
          </p:spPr>
        </p:pic>
      </p:grpSp>
      <p:grpSp>
        <p:nvGrpSpPr>
          <p:cNvPr id="14" name="Groupe 13"/>
          <p:cNvGrpSpPr/>
          <p:nvPr/>
        </p:nvGrpSpPr>
        <p:grpSpPr>
          <a:xfrm>
            <a:off x="5102458" y="2204865"/>
            <a:ext cx="4161894" cy="2585323"/>
            <a:chOff x="5102458" y="2204865"/>
            <a:chExt cx="4161894" cy="2585323"/>
          </a:xfrm>
        </p:grpSpPr>
        <p:cxnSp>
          <p:nvCxnSpPr>
            <p:cNvPr id="8" name="Connecteur droit avec flèche 7">
              <a:extLst>
                <a:ext uri="{FF2B5EF4-FFF2-40B4-BE49-F238E27FC236}">
                  <a16:creationId xmlns:a16="http://schemas.microsoft.com/office/drawing/2014/main" id="{0F34A899-6CBE-40CB-BC99-7C2D2E54B65B}"/>
                </a:ext>
              </a:extLst>
            </p:cNvPr>
            <p:cNvCxnSpPr>
              <a:stCxn id="9" idx="3"/>
              <a:endCxn id="10" idx="1"/>
            </p:cNvCxnSpPr>
            <p:nvPr/>
          </p:nvCxnSpPr>
          <p:spPr>
            <a:xfrm>
              <a:off x="5102458" y="3536952"/>
              <a:ext cx="2242168" cy="0"/>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0" name="Image 9" descr="ClubEBIOS-Icone-ObjectifVise-NounProject-IYIKON.png">
              <a:extLst>
                <a:ext uri="{FF2B5EF4-FFF2-40B4-BE49-F238E27FC236}">
                  <a16:creationId xmlns:a16="http://schemas.microsoft.com/office/drawing/2014/main" id="{FAC1C344-B127-41EF-918E-A0967F995BBC}"/>
                </a:ext>
              </a:extLst>
            </p:cNvPr>
            <p:cNvPicPr>
              <a:picLocks noChangeAspect="1"/>
            </p:cNvPicPr>
            <p:nvPr/>
          </p:nvPicPr>
          <p:blipFill>
            <a:blip r:embed="rId3" cstate="print">
              <a:duotone>
                <a:schemeClr val="accent6">
                  <a:shade val="45000"/>
                  <a:satMod val="135000"/>
                </a:schemeClr>
                <a:prstClr val="white"/>
              </a:duotone>
            </a:blip>
            <a:srcRect l="17531" t="10123" r="17407" b="24445"/>
            <a:stretch>
              <a:fillRect/>
            </a:stretch>
          </p:blipFill>
          <p:spPr>
            <a:xfrm>
              <a:off x="7344626" y="2996952"/>
              <a:ext cx="1073886" cy="1080000"/>
            </a:xfrm>
            <a:prstGeom prst="rect">
              <a:avLst/>
            </a:prstGeom>
          </p:spPr>
        </p:pic>
        <p:sp>
          <p:nvSpPr>
            <p:cNvPr id="12" name="Rectangle 11">
              <a:extLst>
                <a:ext uri="{FF2B5EF4-FFF2-40B4-BE49-F238E27FC236}">
                  <a16:creationId xmlns:a16="http://schemas.microsoft.com/office/drawing/2014/main" id="{37CB2A94-FDE6-4DE5-A9C0-5095996BCE82}"/>
                </a:ext>
              </a:extLst>
            </p:cNvPr>
            <p:cNvSpPr/>
            <p:nvPr/>
          </p:nvSpPr>
          <p:spPr>
            <a:xfrm>
              <a:off x="6498786" y="2204865"/>
              <a:ext cx="2765566" cy="2585323"/>
            </a:xfrm>
            <a:prstGeom prst="rect">
              <a:avLst/>
            </a:prstGeom>
          </p:spPr>
          <p:txBody>
            <a:bodyPr wrap="square">
              <a:spAutoFit/>
            </a:bodyPr>
            <a:lstStyle/>
            <a:p>
              <a:pPr marL="0" lvl="1" algn="ctr"/>
              <a:r>
                <a:rPr lang="fr-FR" b="1" dirty="0">
                  <a:solidFill>
                    <a:schemeClr val="accent6"/>
                  </a:solidFill>
                  <a:latin typeface="Calibri" panose="020F0502020204030204" pitchFamily="34" charset="0"/>
                  <a:sym typeface="Wingdings" panose="05000000000000000000" pitchFamily="2" charset="2"/>
                </a:rPr>
                <a:t>Objectif visé</a:t>
              </a:r>
            </a:p>
            <a:p>
              <a:pPr marL="0" lvl="1" algn="ctr"/>
              <a:r>
                <a:rPr lang="fr-FR" dirty="0">
                  <a:solidFill>
                    <a:schemeClr val="accent6"/>
                  </a:solidFill>
                  <a:latin typeface="Calibri" panose="020F0502020204030204" pitchFamily="34" charset="0"/>
                  <a:sym typeface="Wingdings" panose="05000000000000000000" pitchFamily="2" charset="2"/>
                </a:rPr>
                <a:t>(but de l’attaquant)</a:t>
              </a: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endParaRPr lang="fr-FR" dirty="0">
                <a:solidFill>
                  <a:schemeClr val="accent6"/>
                </a:solidFill>
                <a:latin typeface="Calibri" panose="020F0502020204030204" pitchFamily="34" charset="0"/>
                <a:sym typeface="Wingdings" panose="05000000000000000000" pitchFamily="2" charset="2"/>
              </a:endParaRPr>
            </a:p>
            <a:p>
              <a:pPr marL="0" lvl="1" algn="ctr"/>
              <a:r>
                <a:rPr lang="fr-FR" i="1" dirty="0">
                  <a:solidFill>
                    <a:schemeClr val="accent6"/>
                  </a:solidFill>
                  <a:latin typeface="Calibri" panose="020F0502020204030204" pitchFamily="34" charset="0"/>
                  <a:sym typeface="Wingdings" panose="05000000000000000000" pitchFamily="2" charset="2"/>
                </a:rPr>
                <a:t>Ex : montrer les dangers des véhicules connectés</a:t>
              </a:r>
              <a:endParaRPr lang="fr-FR" dirty="0">
                <a:solidFill>
                  <a:schemeClr val="accent6"/>
                </a:solidFill>
                <a:latin typeface="Calibri" panose="020F0502020204030204" pitchFamily="34" charset="0"/>
                <a:sym typeface="Wingdings" panose="05000000000000000000" pitchFamily="2" charset="2"/>
              </a:endParaRPr>
            </a:p>
          </p:txBody>
        </p:sp>
      </p:grpSp>
      <p:sp>
        <p:nvSpPr>
          <p:cNvPr id="15" name="Espace réservé du pied de page 14"/>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7</a:t>
            </a:fld>
            <a:endParaRPr lang="fr-FR"/>
          </a:p>
        </p:txBody>
      </p:sp>
    </p:spTree>
    <p:extLst>
      <p:ext uri="{BB962C8B-B14F-4D97-AF65-F5344CB8AC3E}">
        <p14:creationId xmlns:p14="http://schemas.microsoft.com/office/powerpoint/2010/main" val="278660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03513" y="1916832"/>
            <a:ext cx="1728000"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Connaitre</a:t>
            </a:r>
          </a:p>
        </p:txBody>
      </p:sp>
      <p:sp>
        <p:nvSpPr>
          <p:cNvPr id="11" name="Rectangle 10"/>
          <p:cNvSpPr/>
          <p:nvPr/>
        </p:nvSpPr>
        <p:spPr>
          <a:xfrm>
            <a:off x="6952648" y="1916832"/>
            <a:ext cx="1699008"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Trouver</a:t>
            </a:r>
          </a:p>
        </p:txBody>
      </p:sp>
      <p:sp>
        <p:nvSpPr>
          <p:cNvPr id="12" name="Rectangle 11"/>
          <p:cNvSpPr/>
          <p:nvPr/>
        </p:nvSpPr>
        <p:spPr>
          <a:xfrm>
            <a:off x="8832304" y="1916832"/>
            <a:ext cx="1655952"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Exploiter</a:t>
            </a:r>
          </a:p>
        </p:txBody>
      </p:sp>
      <p:sp>
        <p:nvSpPr>
          <p:cNvPr id="16" name="Rectangle 15"/>
          <p:cNvSpPr/>
          <p:nvPr/>
        </p:nvSpPr>
        <p:spPr>
          <a:xfrm>
            <a:off x="3612161" y="1916832"/>
            <a:ext cx="3159841"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Rentrer</a:t>
            </a:r>
          </a:p>
        </p:txBody>
      </p:sp>
      <p:sp>
        <p:nvSpPr>
          <p:cNvPr id="103" name="Titre 1"/>
          <p:cNvSpPr>
            <a:spLocks noGrp="1"/>
          </p:cNvSpPr>
          <p:nvPr>
            <p:ph type="title"/>
          </p:nvPr>
        </p:nvSpPr>
        <p:spPr>
          <a:xfrm>
            <a:off x="1981200" y="332656"/>
            <a:ext cx="8229600" cy="792088"/>
          </a:xfrm>
        </p:spPr>
        <p:txBody>
          <a:bodyPr vert="horz" lIns="91440" tIns="45720" rIns="91440" bIns="45720" rtlCol="0" anchor="ctr">
            <a:noAutofit/>
          </a:bodyPr>
          <a:lstStyle/>
          <a:p>
            <a:r>
              <a:rPr lang="fr-FR" dirty="0">
                <a:ea typeface="Malgun Gothic" panose="020B0503020000020004" pitchFamily="34" charset="-127"/>
              </a:rPr>
              <a:t>Correction</a:t>
            </a:r>
            <a:br>
              <a:rPr lang="fr-FR" dirty="0">
                <a:ea typeface="Malgun Gothic" panose="020B0503020000020004" pitchFamily="34" charset="-127"/>
              </a:rPr>
            </a:br>
            <a:r>
              <a:rPr lang="fr-FR" b="0" dirty="0"/>
              <a:t>Imaginez des scénarios opérationnels pour le chemin d’attaque</a:t>
            </a:r>
            <a:endParaRPr lang="fr-FR" dirty="0">
              <a:ea typeface="Malgun Gothic" panose="020B0503020000020004" pitchFamily="34" charset="-127"/>
            </a:endParaRPr>
          </a:p>
        </p:txBody>
      </p:sp>
      <p:sp>
        <p:nvSpPr>
          <p:cNvPr id="106" name="Losange 105"/>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18" name="Rectangle 17"/>
          <p:cNvSpPr/>
          <p:nvPr/>
        </p:nvSpPr>
        <p:spPr>
          <a:xfrm>
            <a:off x="1901504" y="1176204"/>
            <a:ext cx="8766496" cy="648072"/>
          </a:xfrm>
          <a:prstGeom prst="rect">
            <a:avLst/>
          </a:prstGeom>
          <a:solidFill>
            <a:srgbClr val="BF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9" name="ZoneTexte 18"/>
          <p:cNvSpPr txBox="1"/>
          <p:nvPr/>
        </p:nvSpPr>
        <p:spPr>
          <a:xfrm>
            <a:off x="2196638" y="1268761"/>
            <a:ext cx="2675226" cy="461665"/>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Scénario stratégique : </a:t>
            </a:r>
            <a:r>
              <a:rPr lang="fr-FR" sz="1200" kern="0" dirty="0">
                <a:solidFill>
                  <a:schemeClr val="tx2"/>
                </a:solidFill>
                <a:latin typeface="Calibri" panose="020F0502020204030204" pitchFamily="34" charset="0"/>
              </a:rPr>
              <a:t>Un concurrent vole des informations de R&amp;D</a:t>
            </a:r>
          </a:p>
        </p:txBody>
      </p:sp>
      <p:sp>
        <p:nvSpPr>
          <p:cNvPr id="20" name="Losange 19"/>
          <p:cNvSpPr/>
          <p:nvPr/>
        </p:nvSpPr>
        <p:spPr>
          <a:xfrm>
            <a:off x="1631504" y="1220300"/>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21" name="ZoneTexte 20"/>
          <p:cNvSpPr txBox="1"/>
          <p:nvPr/>
        </p:nvSpPr>
        <p:spPr>
          <a:xfrm>
            <a:off x="8688000" y="1346286"/>
            <a:ext cx="1980000"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Gravité : </a:t>
            </a:r>
            <a:r>
              <a:rPr lang="fr-FR" sz="1200" kern="0" dirty="0">
                <a:solidFill>
                  <a:schemeClr val="tx2"/>
                </a:solidFill>
                <a:latin typeface="Calibri" panose="020F0502020204030204" pitchFamily="34" charset="0"/>
              </a:rPr>
              <a:t>3</a:t>
            </a:r>
            <a:endParaRPr lang="fr-FR" sz="1200" kern="0" dirty="0">
              <a:solidFill>
                <a:srgbClr val="E22A37"/>
              </a:solidFill>
              <a:latin typeface="Calibri" panose="020F0502020204030204" pitchFamily="34" charset="0"/>
            </a:endParaRPr>
          </a:p>
        </p:txBody>
      </p:sp>
      <p:sp>
        <p:nvSpPr>
          <p:cNvPr id="22" name="ZoneTexte 21"/>
          <p:cNvSpPr txBox="1"/>
          <p:nvPr/>
        </p:nvSpPr>
        <p:spPr>
          <a:xfrm>
            <a:off x="5231904" y="1346286"/>
            <a:ext cx="3007314"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Chemin d’attaque : </a:t>
            </a:r>
            <a:r>
              <a:rPr lang="fr-FR" sz="1200" kern="0" dirty="0">
                <a:solidFill>
                  <a:schemeClr val="tx2"/>
                </a:solidFill>
                <a:latin typeface="Calibri" panose="020F0502020204030204" pitchFamily="34" charset="0"/>
              </a:rPr>
              <a:t>n°1 – attaque directe</a:t>
            </a:r>
          </a:p>
        </p:txBody>
      </p:sp>
      <p:grpSp>
        <p:nvGrpSpPr>
          <p:cNvPr id="3" name="Groupe 2"/>
          <p:cNvGrpSpPr/>
          <p:nvPr/>
        </p:nvGrpSpPr>
        <p:grpSpPr>
          <a:xfrm>
            <a:off x="1924708" y="2276872"/>
            <a:ext cx="8347756" cy="4104454"/>
            <a:chOff x="361037" y="1772816"/>
            <a:chExt cx="8338715" cy="4608510"/>
          </a:xfrm>
        </p:grpSpPr>
        <p:cxnSp>
          <p:nvCxnSpPr>
            <p:cNvPr id="17" name="Connecteur en angle 16"/>
            <p:cNvCxnSpPr>
              <a:stCxn id="75" idx="2"/>
              <a:endCxn id="88" idx="0"/>
            </p:cNvCxnSpPr>
            <p:nvPr/>
          </p:nvCxnSpPr>
          <p:spPr>
            <a:xfrm rot="5400000">
              <a:off x="7890882" y="3490769"/>
              <a:ext cx="393589" cy="17"/>
            </a:xfrm>
            <a:prstGeom prst="bentConnector3">
              <a:avLst>
                <a:gd name="adj1" fmla="val 50000"/>
              </a:avLst>
            </a:prstGeom>
            <a:noFill/>
            <a:ln w="19050" cap="flat" cmpd="sng" algn="ctr">
              <a:solidFill>
                <a:schemeClr val="accent6"/>
              </a:solidFill>
              <a:prstDash val="solid"/>
              <a:tailEnd type="arrow"/>
            </a:ln>
            <a:effectLst/>
          </p:spPr>
        </p:cxnSp>
        <p:cxnSp>
          <p:nvCxnSpPr>
            <p:cNvPr id="23" name="Connecteur en angle 22"/>
            <p:cNvCxnSpPr>
              <a:stCxn id="88" idx="2"/>
              <a:endCxn id="49" idx="0"/>
            </p:cNvCxnSpPr>
            <p:nvPr/>
          </p:nvCxnSpPr>
          <p:spPr>
            <a:xfrm rot="5400000">
              <a:off x="7730850" y="4944389"/>
              <a:ext cx="713634" cy="0"/>
            </a:xfrm>
            <a:prstGeom prst="bentConnector3">
              <a:avLst>
                <a:gd name="adj1" fmla="val 50000"/>
              </a:avLst>
            </a:prstGeom>
            <a:noFill/>
            <a:ln w="19050" cap="flat" cmpd="sng" algn="ctr">
              <a:solidFill>
                <a:schemeClr val="accent6"/>
              </a:solidFill>
              <a:prstDash val="solid"/>
              <a:tailEnd type="arrow"/>
            </a:ln>
            <a:effectLst/>
          </p:spPr>
        </p:cxnSp>
        <p:cxnSp>
          <p:nvCxnSpPr>
            <p:cNvPr id="24" name="Connecteur en angle 23"/>
            <p:cNvCxnSpPr>
              <a:stCxn id="99" idx="3"/>
              <a:endCxn id="34" idx="1"/>
            </p:cNvCxnSpPr>
            <p:nvPr/>
          </p:nvCxnSpPr>
          <p:spPr>
            <a:xfrm flipV="1">
              <a:off x="1601670" y="3104962"/>
              <a:ext cx="652781" cy="8467"/>
            </a:xfrm>
            <a:prstGeom prst="bentConnector3">
              <a:avLst>
                <a:gd name="adj1" fmla="val 50000"/>
              </a:avLst>
            </a:prstGeom>
            <a:noFill/>
            <a:ln w="19050" cap="flat" cmpd="sng" algn="ctr">
              <a:solidFill>
                <a:schemeClr val="accent6"/>
              </a:solidFill>
              <a:prstDash val="solid"/>
              <a:tailEnd type="arrow"/>
            </a:ln>
            <a:effectLst/>
          </p:spPr>
        </p:cxnSp>
        <p:cxnSp>
          <p:nvCxnSpPr>
            <p:cNvPr id="25" name="Connecteur en angle 24"/>
            <p:cNvCxnSpPr>
              <a:stCxn id="99" idx="3"/>
              <a:endCxn id="39" idx="1"/>
            </p:cNvCxnSpPr>
            <p:nvPr/>
          </p:nvCxnSpPr>
          <p:spPr>
            <a:xfrm>
              <a:off x="1601670" y="3113429"/>
              <a:ext cx="652781" cy="927637"/>
            </a:xfrm>
            <a:prstGeom prst="bentConnector3">
              <a:avLst>
                <a:gd name="adj1" fmla="val 50000"/>
              </a:avLst>
            </a:prstGeom>
            <a:noFill/>
            <a:ln w="19050" cap="flat" cmpd="sng" algn="ctr">
              <a:solidFill>
                <a:schemeClr val="accent6"/>
              </a:solidFill>
              <a:prstDash val="solid"/>
              <a:tailEnd type="arrow"/>
            </a:ln>
            <a:effectLst/>
          </p:spPr>
        </p:cxnSp>
        <p:cxnSp>
          <p:nvCxnSpPr>
            <p:cNvPr id="26" name="Connecteur en angle 25"/>
            <p:cNvCxnSpPr>
              <a:stCxn id="99" idx="2"/>
              <a:endCxn id="46" idx="1"/>
            </p:cNvCxnSpPr>
            <p:nvPr/>
          </p:nvCxnSpPr>
          <p:spPr>
            <a:xfrm rot="16200000" flipH="1">
              <a:off x="888178" y="3610896"/>
              <a:ext cx="1467697" cy="1264849"/>
            </a:xfrm>
            <a:prstGeom prst="bentConnector2">
              <a:avLst/>
            </a:prstGeom>
            <a:noFill/>
            <a:ln w="19050" cap="flat" cmpd="sng" algn="ctr">
              <a:solidFill>
                <a:schemeClr val="accent6"/>
              </a:solidFill>
              <a:prstDash val="solid"/>
              <a:tailEnd type="arrow"/>
            </a:ln>
            <a:effectLst/>
          </p:spPr>
        </p:cxnSp>
        <p:cxnSp>
          <p:nvCxnSpPr>
            <p:cNvPr id="27" name="Connecteur en angle 26"/>
            <p:cNvCxnSpPr>
              <a:stCxn id="34" idx="3"/>
              <a:endCxn id="66" idx="1"/>
            </p:cNvCxnSpPr>
            <p:nvPr/>
          </p:nvCxnSpPr>
          <p:spPr>
            <a:xfrm flipV="1">
              <a:off x="3478587" y="3103894"/>
              <a:ext cx="2142161" cy="1068"/>
            </a:xfrm>
            <a:prstGeom prst="bentConnector3">
              <a:avLst>
                <a:gd name="adj1" fmla="val 50000"/>
              </a:avLst>
            </a:prstGeom>
            <a:noFill/>
            <a:ln w="19050" cap="flat" cmpd="sng" algn="ctr">
              <a:solidFill>
                <a:schemeClr val="accent6"/>
              </a:solidFill>
              <a:prstDash val="solid"/>
              <a:tailEnd type="arrow"/>
            </a:ln>
            <a:effectLst/>
          </p:spPr>
        </p:cxnSp>
        <p:cxnSp>
          <p:nvCxnSpPr>
            <p:cNvPr id="28" name="Connecteur en angle 27"/>
            <p:cNvCxnSpPr>
              <a:stCxn id="39" idx="3"/>
              <a:endCxn id="66" idx="1"/>
            </p:cNvCxnSpPr>
            <p:nvPr/>
          </p:nvCxnSpPr>
          <p:spPr>
            <a:xfrm flipV="1">
              <a:off x="3478587" y="3103894"/>
              <a:ext cx="2142161" cy="937172"/>
            </a:xfrm>
            <a:prstGeom prst="bentConnector3">
              <a:avLst>
                <a:gd name="adj1" fmla="val 85176"/>
              </a:avLst>
            </a:prstGeom>
            <a:noFill/>
            <a:ln w="19050" cap="flat" cmpd="sng" algn="ctr">
              <a:solidFill>
                <a:schemeClr val="accent6"/>
              </a:solidFill>
              <a:prstDash val="solid"/>
              <a:tailEnd type="arrow"/>
            </a:ln>
            <a:effectLst/>
          </p:spPr>
        </p:cxnSp>
        <p:cxnSp>
          <p:nvCxnSpPr>
            <p:cNvPr id="29" name="Connecteur en angle 28"/>
            <p:cNvCxnSpPr>
              <a:stCxn id="71" idx="3"/>
              <a:endCxn id="75" idx="1"/>
            </p:cNvCxnSpPr>
            <p:nvPr/>
          </p:nvCxnSpPr>
          <p:spPr>
            <a:xfrm flipV="1">
              <a:off x="6850147" y="2897939"/>
              <a:ext cx="625469" cy="1863207"/>
            </a:xfrm>
            <a:prstGeom prst="bentConnector3">
              <a:avLst>
                <a:gd name="adj1" fmla="val 50000"/>
              </a:avLst>
            </a:prstGeom>
            <a:noFill/>
            <a:ln w="19050" cap="flat" cmpd="sng" algn="ctr">
              <a:solidFill>
                <a:schemeClr val="accent6"/>
              </a:solidFill>
              <a:prstDash val="solid"/>
              <a:tailEnd type="arrow"/>
            </a:ln>
            <a:effectLst/>
          </p:spPr>
        </p:cxnSp>
        <p:cxnSp>
          <p:nvCxnSpPr>
            <p:cNvPr id="30" name="Connecteur en angle 29"/>
            <p:cNvCxnSpPr>
              <a:stCxn id="46" idx="3"/>
              <a:endCxn id="49" idx="1"/>
            </p:cNvCxnSpPr>
            <p:nvPr/>
          </p:nvCxnSpPr>
          <p:spPr>
            <a:xfrm>
              <a:off x="3478587" y="4977170"/>
              <a:ext cx="3990817" cy="720080"/>
            </a:xfrm>
            <a:prstGeom prst="bentConnector3">
              <a:avLst>
                <a:gd name="adj1" fmla="val 45757"/>
              </a:avLst>
            </a:prstGeom>
            <a:noFill/>
            <a:ln w="19050" cap="flat" cmpd="sng" algn="ctr">
              <a:solidFill>
                <a:schemeClr val="accent6"/>
              </a:solidFill>
              <a:prstDash val="solid"/>
              <a:tailEnd type="arrow"/>
            </a:ln>
            <a:effectLst/>
          </p:spPr>
        </p:cxnSp>
        <p:grpSp>
          <p:nvGrpSpPr>
            <p:cNvPr id="31" name="Groupe 30"/>
            <p:cNvGrpSpPr/>
            <p:nvPr/>
          </p:nvGrpSpPr>
          <p:grpSpPr>
            <a:xfrm>
              <a:off x="2254451" y="2708918"/>
              <a:ext cx="1224136" cy="792088"/>
              <a:chOff x="3817369" y="2592522"/>
              <a:chExt cx="1224136" cy="792088"/>
            </a:xfrm>
          </p:grpSpPr>
          <p:sp>
            <p:nvSpPr>
              <p:cNvPr id="34" name="Rectangle à coins arrondis 33"/>
              <p:cNvSpPr/>
              <p:nvPr/>
            </p:nvSpPr>
            <p:spPr>
              <a:xfrm>
                <a:off x="3817369" y="2592522"/>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Intrusion via mail de hameçonnage sur service RH</a:t>
                </a:r>
                <a:endParaRPr lang="fr-FR" sz="1050" kern="0" dirty="0">
                  <a:solidFill>
                    <a:srgbClr val="05314E"/>
                  </a:solidFill>
                  <a:latin typeface="Calibri" panose="020F0502020204030204" pitchFamily="34" charset="0"/>
                </a:endParaRPr>
              </a:p>
            </p:txBody>
          </p:sp>
          <p:pic>
            <p:nvPicPr>
              <p:cNvPr id="3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192" r="17776" b="19330"/>
              <a:stretch/>
            </p:blipFill>
            <p:spPr bwMode="auto">
              <a:xfrm>
                <a:off x="3923254" y="3203909"/>
                <a:ext cx="181198" cy="16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6" name="Groupe 35"/>
            <p:cNvGrpSpPr/>
            <p:nvPr/>
          </p:nvGrpSpPr>
          <p:grpSpPr>
            <a:xfrm>
              <a:off x="2254451" y="3645022"/>
              <a:ext cx="1224136" cy="792088"/>
              <a:chOff x="3817369" y="3648639"/>
              <a:chExt cx="1224136" cy="792088"/>
            </a:xfrm>
          </p:grpSpPr>
          <p:sp>
            <p:nvSpPr>
              <p:cNvPr id="39" name="Rectangle à coins arrondis 38"/>
              <p:cNvSpPr/>
              <p:nvPr/>
            </p:nvSpPr>
            <p:spPr>
              <a:xfrm>
                <a:off x="3817369" y="3648639"/>
                <a:ext cx="1224136" cy="792088"/>
              </a:xfrm>
              <a:prstGeom prst="roundRect">
                <a:avLst/>
              </a:prstGeom>
              <a:solidFill>
                <a:srgbClr val="FFFFFF"/>
              </a:solidFill>
              <a:ln w="12700" cap="flat" cmpd="sng" algn="ctr">
                <a:solidFill>
                  <a:srgbClr val="FFFFFF">
                    <a:lumMod val="65000"/>
                  </a:srgbClr>
                </a:solidFill>
                <a:prstDash val="solid"/>
              </a:ln>
              <a:effectLst/>
            </p:spPr>
            <p:txBody>
              <a:bodyPr lIns="0" tIns="36000" rIns="0" bIns="36000" rtlCol="0" anchor="ctr"/>
              <a:lstStyle/>
              <a:p>
                <a:pPr algn="ctr">
                  <a:defRPr/>
                </a:pPr>
                <a:r>
                  <a:rPr lang="fr-FR" sz="1000" kern="0" dirty="0">
                    <a:solidFill>
                      <a:srgbClr val="05314E"/>
                    </a:solidFill>
                    <a:latin typeface="Calibri" panose="020F0502020204030204" pitchFamily="34" charset="0"/>
                  </a:rPr>
                  <a:t>Intrusion via le site du comité d’entreprise</a:t>
                </a:r>
              </a:p>
              <a:p>
                <a:pPr lvl="0" algn="ctr">
                  <a:defRPr/>
                </a:pPr>
                <a:r>
                  <a:rPr lang="fr-FR" sz="700" kern="0" dirty="0">
                    <a:solidFill>
                      <a:srgbClr val="05314E"/>
                    </a:solidFill>
                    <a:latin typeface="Calibri" panose="020F0502020204030204" pitchFamily="34" charset="0"/>
                  </a:rPr>
                  <a:t>(point d’eau)</a:t>
                </a:r>
              </a:p>
            </p:txBody>
          </p:sp>
          <p:pic>
            <p:nvPicPr>
              <p:cNvPr id="38"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192" t="1" r="17776" b="17507"/>
              <a:stretch/>
            </p:blipFill>
            <p:spPr bwMode="auto">
              <a:xfrm>
                <a:off x="3925381" y="4257497"/>
                <a:ext cx="181198" cy="16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3" name="Groupe 42"/>
            <p:cNvGrpSpPr/>
            <p:nvPr/>
          </p:nvGrpSpPr>
          <p:grpSpPr>
            <a:xfrm>
              <a:off x="2254451" y="4581126"/>
              <a:ext cx="1224136" cy="792088"/>
              <a:chOff x="3817369" y="5760874"/>
              <a:chExt cx="1224136" cy="792088"/>
            </a:xfrm>
          </p:grpSpPr>
          <p:sp>
            <p:nvSpPr>
              <p:cNvPr id="46" name="Rectangle à coins arrondis 45"/>
              <p:cNvSpPr/>
              <p:nvPr/>
            </p:nvSpPr>
            <p:spPr>
              <a:xfrm>
                <a:off x="3817369" y="5760874"/>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Corruption d’un personnel de l’équipe R&amp;D</a:t>
                </a:r>
                <a:endParaRPr lang="fr-FR" sz="1050" kern="0" dirty="0">
                  <a:solidFill>
                    <a:srgbClr val="05314E"/>
                  </a:solidFill>
                  <a:latin typeface="Calibri" panose="020F0502020204030204" pitchFamily="34" charset="0"/>
                </a:endParaRPr>
              </a:p>
            </p:txBody>
          </p:sp>
          <p:pic>
            <p:nvPicPr>
              <p:cNvPr id="45"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200" t="16729" r="15234" b="12281"/>
              <a:stretch/>
            </p:blipFill>
            <p:spPr bwMode="auto">
              <a:xfrm>
                <a:off x="3923928" y="6364495"/>
                <a:ext cx="181979"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9" name="Rectangle à coins arrondis 48"/>
            <p:cNvSpPr/>
            <p:nvPr/>
          </p:nvSpPr>
          <p:spPr>
            <a:xfrm>
              <a:off x="7469404" y="5301206"/>
              <a:ext cx="1224136" cy="792088"/>
            </a:xfrm>
            <a:prstGeom prst="roundRect">
              <a:avLst/>
            </a:prstGeom>
            <a:solidFill>
              <a:srgbClr val="B41923">
                <a:lumMod val="20000"/>
                <a:lumOff val="80000"/>
              </a:srgbClr>
            </a:solidFill>
            <a:ln w="12700" cap="flat" cmpd="sng" algn="ctr">
              <a:solidFill>
                <a:srgbClr val="B41923"/>
              </a:solidFill>
              <a:prstDash val="solid"/>
            </a:ln>
            <a:effectLst/>
          </p:spPr>
          <p:txBody>
            <a:bodyPr lIns="90000" tIns="36000" rIns="90000" bIns="36000" rtlCol="0" anchor="ctr"/>
            <a:lstStyle/>
            <a:p>
              <a:pPr algn="ctr">
                <a:defRPr/>
              </a:pPr>
              <a:r>
                <a:rPr lang="fr-FR" sz="1000" kern="0" dirty="0">
                  <a:solidFill>
                    <a:srgbClr val="05314E"/>
                  </a:solidFill>
                  <a:latin typeface="Calibri" panose="020F0502020204030204" pitchFamily="34" charset="0"/>
                </a:rPr>
                <a:t>Vol et exploitation de données de R&amp;D</a:t>
              </a:r>
              <a:endParaRPr lang="fr-FR" sz="1050" kern="0" dirty="0">
                <a:solidFill>
                  <a:srgbClr val="05314E"/>
                </a:solidFill>
                <a:latin typeface="Calibri" panose="020F0502020204030204" pitchFamily="34" charset="0"/>
              </a:endParaRPr>
            </a:p>
          </p:txBody>
        </p:sp>
        <p:grpSp>
          <p:nvGrpSpPr>
            <p:cNvPr id="51" name="Groupe 50"/>
            <p:cNvGrpSpPr/>
            <p:nvPr/>
          </p:nvGrpSpPr>
          <p:grpSpPr>
            <a:xfrm>
              <a:off x="2254451" y="5589238"/>
              <a:ext cx="1224136" cy="792088"/>
              <a:chOff x="3817369" y="5760874"/>
              <a:chExt cx="1224136" cy="792088"/>
            </a:xfrm>
          </p:grpSpPr>
          <p:sp>
            <p:nvSpPr>
              <p:cNvPr id="54" name="Rectangle à coins arrondis 53"/>
              <p:cNvSpPr/>
              <p:nvPr/>
            </p:nvSpPr>
            <p:spPr>
              <a:xfrm>
                <a:off x="3817369" y="5760874"/>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lvl="0" algn="ctr"/>
                <a:r>
                  <a:rPr lang="fr-FR" sz="1000" kern="0" dirty="0">
                    <a:solidFill>
                      <a:srgbClr val="05314E"/>
                    </a:solidFill>
                    <a:latin typeface="Calibri" panose="020F0502020204030204" pitchFamily="34" charset="0"/>
                  </a:rPr>
                  <a:t>Corruption d’un prestataire d’entretien des locaux</a:t>
                </a:r>
                <a:endParaRPr lang="fr-FR" sz="1050" kern="0" dirty="0">
                  <a:solidFill>
                    <a:srgbClr val="05314E"/>
                  </a:solidFill>
                  <a:latin typeface="Calibri" panose="020F0502020204030204" pitchFamily="34" charset="0"/>
                </a:endParaRPr>
              </a:p>
            </p:txBody>
          </p:sp>
          <p:pic>
            <p:nvPicPr>
              <p:cNvPr id="5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200" t="16729" r="15234" b="12281"/>
              <a:stretch/>
            </p:blipFill>
            <p:spPr bwMode="auto">
              <a:xfrm>
                <a:off x="3923928" y="6364495"/>
                <a:ext cx="181979"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56" name="Connecteur en angle 55"/>
            <p:cNvCxnSpPr>
              <a:stCxn id="93" idx="3"/>
              <a:endCxn id="49" idx="2"/>
            </p:cNvCxnSpPr>
            <p:nvPr/>
          </p:nvCxnSpPr>
          <p:spPr>
            <a:xfrm>
              <a:off x="5003417" y="5985238"/>
              <a:ext cx="3078055" cy="108056"/>
            </a:xfrm>
            <a:prstGeom prst="bentConnector4">
              <a:avLst>
                <a:gd name="adj1" fmla="val 9801"/>
                <a:gd name="adj2" fmla="val 311557"/>
              </a:avLst>
            </a:prstGeom>
            <a:noFill/>
            <a:ln w="19050" cap="flat" cmpd="sng" algn="ctr">
              <a:solidFill>
                <a:schemeClr val="accent6"/>
              </a:solidFill>
              <a:prstDash val="solid"/>
              <a:tailEnd type="arrow"/>
            </a:ln>
            <a:effectLst/>
          </p:spPr>
        </p:cxnSp>
        <p:grpSp>
          <p:nvGrpSpPr>
            <p:cNvPr id="57" name="Groupe 56"/>
            <p:cNvGrpSpPr/>
            <p:nvPr/>
          </p:nvGrpSpPr>
          <p:grpSpPr>
            <a:xfrm>
              <a:off x="361037" y="5589238"/>
              <a:ext cx="1224136" cy="792088"/>
              <a:chOff x="360985" y="4176698"/>
              <a:chExt cx="1224136" cy="792088"/>
            </a:xfrm>
          </p:grpSpPr>
          <p:sp>
            <p:nvSpPr>
              <p:cNvPr id="60" name="Rectangle à coins arrondis 59"/>
              <p:cNvSpPr/>
              <p:nvPr/>
            </p:nvSpPr>
            <p:spPr>
              <a:xfrm>
                <a:off x="360985" y="4176698"/>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Reconnaissance externe avancée</a:t>
                </a:r>
                <a:endParaRPr lang="fr-FR" sz="1050" kern="0" dirty="0">
                  <a:solidFill>
                    <a:srgbClr val="05314E"/>
                  </a:solidFill>
                  <a:latin typeface="Calibri" panose="020F0502020204030204" pitchFamily="34" charset="0"/>
                </a:endParaRPr>
              </a:p>
            </p:txBody>
          </p:sp>
          <p:pic>
            <p:nvPicPr>
              <p:cNvPr id="5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982" t="18306" r="18385" b="15614"/>
              <a:stretch/>
            </p:blipFill>
            <p:spPr bwMode="auto">
              <a:xfrm>
                <a:off x="482821" y="4780053"/>
                <a:ext cx="180286"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62" name="Connecteur en angle 61"/>
            <p:cNvCxnSpPr>
              <a:stCxn id="60" idx="3"/>
              <a:endCxn id="54" idx="1"/>
            </p:cNvCxnSpPr>
            <p:nvPr/>
          </p:nvCxnSpPr>
          <p:spPr>
            <a:xfrm>
              <a:off x="1585173" y="5985282"/>
              <a:ext cx="669278" cy="0"/>
            </a:xfrm>
            <a:prstGeom prst="bentConnector3">
              <a:avLst>
                <a:gd name="adj1" fmla="val 50000"/>
              </a:avLst>
            </a:prstGeom>
            <a:noFill/>
            <a:ln w="19050" cap="flat" cmpd="sng" algn="ctr">
              <a:solidFill>
                <a:schemeClr val="accent6"/>
              </a:solidFill>
              <a:prstDash val="solid"/>
              <a:tailEnd type="arrow"/>
            </a:ln>
            <a:effectLst/>
          </p:spPr>
        </p:cxnSp>
        <p:grpSp>
          <p:nvGrpSpPr>
            <p:cNvPr id="63" name="Groupe 62"/>
            <p:cNvGrpSpPr/>
            <p:nvPr/>
          </p:nvGrpSpPr>
          <p:grpSpPr>
            <a:xfrm>
              <a:off x="5620748" y="2653844"/>
              <a:ext cx="1224136" cy="900100"/>
              <a:chOff x="6015118" y="1664805"/>
              <a:chExt cx="1224136" cy="900100"/>
            </a:xfrm>
          </p:grpSpPr>
          <p:sp>
            <p:nvSpPr>
              <p:cNvPr id="66" name="Rectangle à coins arrondis 65"/>
              <p:cNvSpPr/>
              <p:nvPr/>
            </p:nvSpPr>
            <p:spPr>
              <a:xfrm>
                <a:off x="6015118" y="1664805"/>
                <a:ext cx="1224136" cy="900100"/>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Reconnaissance interne réseaux bureautique &amp; IT site de Paris</a:t>
                </a:r>
                <a:endParaRPr lang="fr-FR" sz="1050" kern="0" dirty="0">
                  <a:solidFill>
                    <a:srgbClr val="05314E"/>
                  </a:solidFill>
                  <a:latin typeface="Calibri" panose="020F0502020204030204" pitchFamily="34" charset="0"/>
                </a:endParaRPr>
              </a:p>
            </p:txBody>
          </p:sp>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259" y="2371074"/>
                <a:ext cx="172800" cy="16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8" name="Groupe 67"/>
            <p:cNvGrpSpPr/>
            <p:nvPr/>
          </p:nvGrpSpPr>
          <p:grpSpPr>
            <a:xfrm>
              <a:off x="5626011" y="4365102"/>
              <a:ext cx="1224136" cy="792088"/>
              <a:chOff x="6011914" y="2852936"/>
              <a:chExt cx="1224136" cy="792088"/>
            </a:xfrm>
          </p:grpSpPr>
          <p:sp>
            <p:nvSpPr>
              <p:cNvPr id="71" name="Rectangle à coins arrondis 70"/>
              <p:cNvSpPr/>
              <p:nvPr/>
            </p:nvSpPr>
            <p:spPr>
              <a:xfrm>
                <a:off x="6011914" y="2852936"/>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Latéralisation vers réseau LAN R&amp;D</a:t>
                </a:r>
                <a:endParaRPr lang="fr-FR" sz="1050" kern="0" dirty="0">
                  <a:solidFill>
                    <a:srgbClr val="05314E"/>
                  </a:solidFill>
                  <a:latin typeface="Calibri" panose="020F0502020204030204" pitchFamily="34" charset="0"/>
                </a:endParaRPr>
              </a:p>
            </p:txBody>
          </p:sp>
          <p:pic>
            <p:nvPicPr>
              <p:cNvPr id="70"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788" t="12895" r="18863" b="13223"/>
              <a:stretch/>
            </p:blipFill>
            <p:spPr bwMode="auto">
              <a:xfrm>
                <a:off x="6064495" y="3435688"/>
                <a:ext cx="186738"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73" name="Connecteur en angle 72"/>
            <p:cNvCxnSpPr>
              <a:stCxn id="66" idx="2"/>
              <a:endCxn id="71" idx="0"/>
            </p:cNvCxnSpPr>
            <p:nvPr/>
          </p:nvCxnSpPr>
          <p:spPr>
            <a:xfrm rot="16200000" flipH="1">
              <a:off x="5827237" y="3959522"/>
              <a:ext cx="811158" cy="0"/>
            </a:xfrm>
            <a:prstGeom prst="bentConnector3">
              <a:avLst>
                <a:gd name="adj1" fmla="val 50000"/>
              </a:avLst>
            </a:prstGeom>
            <a:noFill/>
            <a:ln w="19050" cap="flat" cmpd="sng" algn="ctr">
              <a:solidFill>
                <a:schemeClr val="accent6"/>
              </a:solidFill>
              <a:prstDash val="solid"/>
              <a:tailEnd type="arrow"/>
            </a:ln>
            <a:effectLst/>
          </p:spPr>
        </p:cxnSp>
        <p:sp>
          <p:nvSpPr>
            <p:cNvPr id="75" name="Rectangle à coins arrondis 74"/>
            <p:cNvSpPr/>
            <p:nvPr/>
          </p:nvSpPr>
          <p:spPr>
            <a:xfrm>
              <a:off x="7475616" y="2501895"/>
              <a:ext cx="1224136" cy="792088"/>
            </a:xfrm>
            <a:prstGeom prst="roundRect">
              <a:avLst/>
            </a:prstGeom>
            <a:solidFill>
              <a:srgbClr val="FFFFFF"/>
            </a:solidFill>
            <a:ln w="12700" cap="flat" cmpd="sng" algn="ctr">
              <a:solidFill>
                <a:srgbClr val="FFFFFF">
                  <a:lumMod val="65000"/>
                </a:srgbClr>
              </a:solidFill>
              <a:prstDash val="solid"/>
            </a:ln>
            <a:effectLst/>
          </p:spPr>
          <p:txBody>
            <a:bodyPr lIns="72000" tIns="36000" rIns="72000" bIns="36000" rtlCol="0" anchor="ctr"/>
            <a:lstStyle/>
            <a:p>
              <a:pPr algn="ctr">
                <a:defRPr/>
              </a:pPr>
              <a:r>
                <a:rPr lang="fr-FR" sz="1000" kern="0" dirty="0">
                  <a:solidFill>
                    <a:srgbClr val="05314E"/>
                  </a:solidFill>
                  <a:latin typeface="Calibri" panose="020F0502020204030204" pitchFamily="34" charset="0"/>
                </a:rPr>
                <a:t>Exploitation   maliciel de collecte et d’exfiltration</a:t>
              </a:r>
              <a:endParaRPr lang="fr-FR" sz="1050" kern="0" dirty="0">
                <a:solidFill>
                  <a:srgbClr val="05314E"/>
                </a:solidFill>
                <a:latin typeface="Calibri" panose="020F0502020204030204" pitchFamily="34" charset="0"/>
              </a:endParaRPr>
            </a:p>
          </p:txBody>
        </p:sp>
        <p:cxnSp>
          <p:nvCxnSpPr>
            <p:cNvPr id="77" name="Connecteur en angle 76"/>
            <p:cNvCxnSpPr>
              <a:stCxn id="54" idx="3"/>
              <a:endCxn id="93" idx="1"/>
            </p:cNvCxnSpPr>
            <p:nvPr/>
          </p:nvCxnSpPr>
          <p:spPr>
            <a:xfrm flipV="1">
              <a:off x="3478587" y="5985238"/>
              <a:ext cx="300694" cy="44"/>
            </a:xfrm>
            <a:prstGeom prst="bentConnector3">
              <a:avLst>
                <a:gd name="adj1" fmla="val 50000"/>
              </a:avLst>
            </a:prstGeom>
            <a:noFill/>
            <a:ln w="19050" cap="flat" cmpd="sng" algn="ctr">
              <a:solidFill>
                <a:schemeClr val="accent6"/>
              </a:solidFill>
              <a:prstDash val="solid"/>
              <a:tailEnd type="arrow"/>
            </a:ln>
            <a:effectLst/>
          </p:spPr>
        </p:cxnSp>
        <p:grpSp>
          <p:nvGrpSpPr>
            <p:cNvPr id="78" name="Groupe 77"/>
            <p:cNvGrpSpPr/>
            <p:nvPr/>
          </p:nvGrpSpPr>
          <p:grpSpPr>
            <a:xfrm>
              <a:off x="2254451" y="1772816"/>
              <a:ext cx="1224136" cy="792000"/>
              <a:chOff x="3817369" y="2592522"/>
              <a:chExt cx="1224136" cy="792000"/>
            </a:xfrm>
          </p:grpSpPr>
          <p:sp>
            <p:nvSpPr>
              <p:cNvPr id="81" name="Rectangle à coins arrondis 80"/>
              <p:cNvSpPr/>
              <p:nvPr/>
            </p:nvSpPr>
            <p:spPr>
              <a:xfrm>
                <a:off x="3817369" y="2592522"/>
                <a:ext cx="1224136" cy="792000"/>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Intrusion via un canal d’accès préexistant</a:t>
                </a:r>
                <a:endParaRPr lang="fr-FR" sz="1050" kern="0" dirty="0">
                  <a:solidFill>
                    <a:srgbClr val="05314E"/>
                  </a:solidFill>
                  <a:latin typeface="Calibri" panose="020F0502020204030204" pitchFamily="34" charset="0"/>
                </a:endParaRPr>
              </a:p>
            </p:txBody>
          </p:sp>
          <p:pic>
            <p:nvPicPr>
              <p:cNvPr id="80"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192" r="17776" b="19330"/>
              <a:stretch/>
            </p:blipFill>
            <p:spPr bwMode="auto">
              <a:xfrm>
                <a:off x="3923254" y="3194372"/>
                <a:ext cx="181198" cy="16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3" name="Connecteur en angle 82"/>
            <p:cNvCxnSpPr>
              <a:stCxn id="81" idx="3"/>
              <a:endCxn id="66" idx="1"/>
            </p:cNvCxnSpPr>
            <p:nvPr/>
          </p:nvCxnSpPr>
          <p:spPr>
            <a:xfrm>
              <a:off x="3478587" y="2168816"/>
              <a:ext cx="2142161" cy="935078"/>
            </a:xfrm>
            <a:prstGeom prst="bentConnector3">
              <a:avLst>
                <a:gd name="adj1" fmla="val 85127"/>
              </a:avLst>
            </a:prstGeom>
            <a:noFill/>
            <a:ln w="19050" cap="flat" cmpd="sng" algn="ctr">
              <a:solidFill>
                <a:schemeClr val="accent6"/>
              </a:solidFill>
              <a:prstDash val="solid"/>
              <a:tailEnd type="arrow"/>
            </a:ln>
            <a:effectLst/>
          </p:spPr>
        </p:cxnSp>
        <p:cxnSp>
          <p:nvCxnSpPr>
            <p:cNvPr id="84" name="Connecteur en angle 83"/>
            <p:cNvCxnSpPr>
              <a:stCxn id="99" idx="3"/>
              <a:endCxn id="81" idx="1"/>
            </p:cNvCxnSpPr>
            <p:nvPr/>
          </p:nvCxnSpPr>
          <p:spPr>
            <a:xfrm flipV="1">
              <a:off x="1601670" y="2168816"/>
              <a:ext cx="652781" cy="944613"/>
            </a:xfrm>
            <a:prstGeom prst="bentConnector3">
              <a:avLst>
                <a:gd name="adj1" fmla="val 50000"/>
              </a:avLst>
            </a:prstGeom>
            <a:noFill/>
            <a:ln w="19050" cap="flat" cmpd="sng" algn="ctr">
              <a:solidFill>
                <a:schemeClr val="accent6"/>
              </a:solidFill>
              <a:prstDash val="solid"/>
              <a:tailEnd type="arrow"/>
            </a:ln>
            <a:effectLst/>
          </p:spPr>
        </p:cxnSp>
        <p:grpSp>
          <p:nvGrpSpPr>
            <p:cNvPr id="85" name="Groupe 84"/>
            <p:cNvGrpSpPr/>
            <p:nvPr/>
          </p:nvGrpSpPr>
          <p:grpSpPr>
            <a:xfrm>
              <a:off x="7475599" y="3687572"/>
              <a:ext cx="1224136" cy="900000"/>
              <a:chOff x="7869969" y="2895486"/>
              <a:chExt cx="1224136" cy="900000"/>
            </a:xfrm>
          </p:grpSpPr>
          <p:sp>
            <p:nvSpPr>
              <p:cNvPr id="88" name="Rectangle à coins arrondis 87"/>
              <p:cNvSpPr/>
              <p:nvPr/>
            </p:nvSpPr>
            <p:spPr>
              <a:xfrm>
                <a:off x="7869969" y="2895486"/>
                <a:ext cx="1224136" cy="900000"/>
              </a:xfrm>
              <a:prstGeom prst="roundRect">
                <a:avLst/>
              </a:prstGeom>
              <a:solidFill>
                <a:srgbClr val="FFFFFF"/>
              </a:solidFill>
              <a:ln w="12700" cap="flat" cmpd="sng" algn="ctr">
                <a:solidFill>
                  <a:srgbClr val="FFFFFF">
                    <a:lumMod val="65000"/>
                  </a:srgbClr>
                </a:solidFill>
                <a:prstDash val="solid"/>
              </a:ln>
              <a:effectLst/>
            </p:spPr>
            <p:txBody>
              <a:bodyPr lIns="36000" tIns="36000" rIns="36000" bIns="36000" rtlCol="0" anchor="ctr"/>
              <a:lstStyle/>
              <a:p>
                <a:pPr algn="ctr">
                  <a:defRPr/>
                </a:pPr>
                <a:r>
                  <a:rPr lang="fr-FR" sz="1000" kern="0" dirty="0">
                    <a:solidFill>
                      <a:srgbClr val="05314E"/>
                    </a:solidFill>
                    <a:latin typeface="Calibri" panose="020F0502020204030204" pitchFamily="34" charset="0"/>
                  </a:rPr>
                  <a:t>Création et  maintien d’un canal d’exfiltration via un poste Internet</a:t>
                </a:r>
              </a:p>
            </p:txBody>
          </p:sp>
          <p:pic>
            <p:nvPicPr>
              <p:cNvPr id="87" name="Picture 9"/>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509" t="10549" r="5509" b="17946"/>
              <a:stretch/>
            </p:blipFill>
            <p:spPr bwMode="auto">
              <a:xfrm>
                <a:off x="7914302" y="3590695"/>
                <a:ext cx="172800" cy="16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0" name="Groupe 89"/>
            <p:cNvGrpSpPr/>
            <p:nvPr/>
          </p:nvGrpSpPr>
          <p:grpSpPr>
            <a:xfrm>
              <a:off x="3779281" y="5589238"/>
              <a:ext cx="1224136" cy="792000"/>
              <a:chOff x="3872880" y="4941168"/>
              <a:chExt cx="1224136" cy="792000"/>
            </a:xfrm>
          </p:grpSpPr>
          <p:sp>
            <p:nvSpPr>
              <p:cNvPr id="93" name="Rectangle à coins arrondis 92"/>
              <p:cNvSpPr/>
              <p:nvPr/>
            </p:nvSpPr>
            <p:spPr>
              <a:xfrm>
                <a:off x="3872880" y="4941168"/>
                <a:ext cx="1224136" cy="792000"/>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Clé USB piégée connectée sur un poste de R&amp;D</a:t>
                </a:r>
                <a:endParaRPr lang="fr-FR" sz="1050" kern="0" dirty="0">
                  <a:solidFill>
                    <a:srgbClr val="05314E"/>
                  </a:solidFill>
                  <a:latin typeface="Calibri" panose="020F0502020204030204" pitchFamily="34" charset="0"/>
                </a:endParaRPr>
              </a:p>
            </p:txBody>
          </p:sp>
          <p:pic>
            <p:nvPicPr>
              <p:cNvPr id="92" name="Picture 6"/>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850" t="9595" r="15641" b="13620"/>
              <a:stretch/>
            </p:blipFill>
            <p:spPr bwMode="auto">
              <a:xfrm>
                <a:off x="3924394" y="5516593"/>
                <a:ext cx="184557" cy="18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5" name="Picture 9"/>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509" t="10549" r="5509" b="17946"/>
            <a:stretch/>
          </p:blipFill>
          <p:spPr bwMode="auto">
            <a:xfrm>
              <a:off x="7514155" y="3093720"/>
              <a:ext cx="172800" cy="16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6" name="Groupe 95"/>
            <p:cNvGrpSpPr/>
            <p:nvPr/>
          </p:nvGrpSpPr>
          <p:grpSpPr>
            <a:xfrm>
              <a:off x="377534" y="2717385"/>
              <a:ext cx="1224136" cy="792088"/>
              <a:chOff x="360985" y="4176698"/>
              <a:chExt cx="1224136" cy="792088"/>
            </a:xfrm>
          </p:grpSpPr>
          <p:sp>
            <p:nvSpPr>
              <p:cNvPr id="99" name="Rectangle à coins arrondis 98"/>
              <p:cNvSpPr/>
              <p:nvPr/>
            </p:nvSpPr>
            <p:spPr>
              <a:xfrm>
                <a:off x="360985" y="4176698"/>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Reconnaissance externe sources ouvertes</a:t>
                </a:r>
                <a:endParaRPr lang="fr-FR" sz="1050" kern="0" dirty="0">
                  <a:solidFill>
                    <a:srgbClr val="05314E"/>
                  </a:solidFill>
                  <a:latin typeface="Calibri" panose="020F0502020204030204" pitchFamily="34" charset="0"/>
                </a:endParaRPr>
              </a:p>
            </p:txBody>
          </p:sp>
          <p:pic>
            <p:nvPicPr>
              <p:cNvPr id="9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982" t="18306" r="18385" b="15614"/>
              <a:stretch/>
            </p:blipFill>
            <p:spPr bwMode="auto">
              <a:xfrm>
                <a:off x="482821" y="4780053"/>
                <a:ext cx="180286"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108" name="Groupe 107"/>
          <p:cNvGrpSpPr/>
          <p:nvPr/>
        </p:nvGrpSpPr>
        <p:grpSpPr>
          <a:xfrm>
            <a:off x="11721363" y="-3898"/>
            <a:ext cx="432048" cy="435546"/>
            <a:chOff x="8497713" y="116633"/>
            <a:chExt cx="432048" cy="435546"/>
          </a:xfrm>
        </p:grpSpPr>
        <p:pic>
          <p:nvPicPr>
            <p:cNvPr id="109" name="Picture 2" descr="\\intranet.fr\sgdsn\utilisateurs\mesdocuments\duclos-j\My Pictures\icons\edi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3" descr="\\intranet.fr\sgdsn\utilisateurs\mesdocuments\duclos-j\My Pictures\icons\check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Espace réservé du pied de page 68"/>
          <p:cNvSpPr>
            <a:spLocks noGrp="1"/>
          </p:cNvSpPr>
          <p:nvPr>
            <p:ph type="ftr" sz="quarter" idx="11"/>
          </p:nvPr>
        </p:nvSpPr>
        <p:spPr/>
        <p:txBody>
          <a:bodyPr/>
          <a:lstStyle/>
          <a:p>
            <a:r>
              <a:rPr lang="fr-FR"/>
              <a:t>Formation EBIOS Risk Manager – Version du 08/04/2020</a:t>
            </a:r>
            <a:endParaRPr lang="fr-FR" dirty="0"/>
          </a:p>
        </p:txBody>
      </p:sp>
      <p:sp>
        <p:nvSpPr>
          <p:cNvPr id="72" name="Espace réservé du numéro de diapositive 71"/>
          <p:cNvSpPr>
            <a:spLocks noGrp="1"/>
          </p:cNvSpPr>
          <p:nvPr>
            <p:ph type="sldNum" sz="quarter" idx="10"/>
          </p:nvPr>
        </p:nvSpPr>
        <p:spPr/>
        <p:txBody>
          <a:bodyPr/>
          <a:lstStyle/>
          <a:p>
            <a:fld id="{38A82121-814A-4DE6-903B-1CF589281CB8}" type="slidenum">
              <a:rPr lang="fr-FR" smtClean="0"/>
              <a:pPr/>
              <a:t>70</a:t>
            </a:fld>
            <a:endParaRPr lang="fr-FR"/>
          </a:p>
        </p:txBody>
      </p:sp>
    </p:spTree>
    <p:extLst>
      <p:ext uri="{BB962C8B-B14F-4D97-AF65-F5344CB8AC3E}">
        <p14:creationId xmlns:p14="http://schemas.microsoft.com/office/powerpoint/2010/main" val="19291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Comment estimer la vraisemblance ?</a:t>
            </a:r>
          </a:p>
          <a:p>
            <a:r>
              <a:rPr lang="fr-FR" b="0" dirty="0"/>
              <a:t>Définir une échelle</a:t>
            </a:r>
          </a:p>
        </p:txBody>
      </p:sp>
      <p:graphicFrame>
        <p:nvGraphicFramePr>
          <p:cNvPr id="13" name="Tableau 12"/>
          <p:cNvGraphicFramePr>
            <a:graphicFrameLocks noGrp="1"/>
          </p:cNvGraphicFramePr>
          <p:nvPr>
            <p:extLst>
              <p:ext uri="{D42A27DB-BD31-4B8C-83A1-F6EECF244321}">
                <p14:modId xmlns:p14="http://schemas.microsoft.com/office/powerpoint/2010/main" val="10768270"/>
              </p:ext>
            </p:extLst>
          </p:nvPr>
        </p:nvGraphicFramePr>
        <p:xfrm>
          <a:off x="2782692" y="1700810"/>
          <a:ext cx="6442139" cy="3528391"/>
        </p:xfrm>
        <a:graphic>
          <a:graphicData uri="http://schemas.openxmlformats.org/drawingml/2006/table">
            <a:tbl>
              <a:tblPr/>
              <a:tblGrid>
                <a:gridCol w="1657125">
                  <a:extLst>
                    <a:ext uri="{9D8B030D-6E8A-4147-A177-3AD203B41FA5}">
                      <a16:colId xmlns:a16="http://schemas.microsoft.com/office/drawing/2014/main" val="20000"/>
                    </a:ext>
                  </a:extLst>
                </a:gridCol>
                <a:gridCol w="4785014">
                  <a:extLst>
                    <a:ext uri="{9D8B030D-6E8A-4147-A177-3AD203B41FA5}">
                      <a16:colId xmlns:a16="http://schemas.microsoft.com/office/drawing/2014/main" val="20001"/>
                    </a:ext>
                  </a:extLst>
                </a:gridCol>
              </a:tblGrid>
              <a:tr h="5020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Échelle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panose="020F0502020204030204" pitchFamily="34" charset="0"/>
                        </a:rPr>
                        <a:t>Définition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7673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bg1"/>
                          </a:solidFill>
                          <a:effectLst/>
                          <a:latin typeface="Calibri" panose="020F0502020204030204" pitchFamily="34" charset="0"/>
                        </a:rPr>
                        <a:t>V4 – certain OU Déjà produit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fontAlgn="ctr">
                        <a:buFont typeface="Arial" panose="020B0604020202020204" pitchFamily="34" charset="0"/>
                        <a:buNone/>
                      </a:pPr>
                      <a:r>
                        <a:rPr lang="fr-FR" sz="1000" b="0" i="0" u="none" strike="noStrike" dirty="0">
                          <a:solidFill>
                            <a:schemeClr val="tx1"/>
                          </a:solidFill>
                          <a:effectLst/>
                          <a:latin typeface="Calibri" panose="020F0502020204030204" pitchFamily="34" charset="0"/>
                        </a:rPr>
                        <a:t>La source</a:t>
                      </a:r>
                      <a:r>
                        <a:rPr lang="fr-FR" sz="1000" b="0" i="0" u="none" strike="noStrike" baseline="0" dirty="0">
                          <a:solidFill>
                            <a:schemeClr val="tx1"/>
                          </a:solidFill>
                          <a:effectLst/>
                          <a:latin typeface="Calibri" panose="020F0502020204030204" pitchFamily="34" charset="0"/>
                        </a:rPr>
                        <a:t> de risque va certainement atteindre son objectif visé selon l’un des modes opératoires envisagés OU un tel scénario s’est déjà produit au sein de l’organisation (historique d’incidents)</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7530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bg1"/>
                          </a:solidFill>
                          <a:effectLst/>
                          <a:latin typeface="Calibri" panose="020F0502020204030204" pitchFamily="34" charset="0"/>
                        </a:rPr>
                        <a:t>V3 – Très vraisemblable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000" b="0" i="0" u="none" strike="noStrike" dirty="0">
                          <a:solidFill>
                            <a:schemeClr val="tx1"/>
                          </a:solidFill>
                          <a:effectLst/>
                          <a:latin typeface="Calibri" panose="020F0502020204030204" pitchFamily="34" charset="0"/>
                        </a:rPr>
                        <a:t>La source</a:t>
                      </a:r>
                      <a:r>
                        <a:rPr lang="fr-FR" sz="1000" b="0" i="0" u="none" strike="noStrike" baseline="0" dirty="0">
                          <a:solidFill>
                            <a:schemeClr val="tx1"/>
                          </a:solidFill>
                          <a:effectLst/>
                          <a:latin typeface="Calibri" panose="020F0502020204030204" pitchFamily="34" charset="0"/>
                        </a:rPr>
                        <a:t> de risque va probablement atteindre son objectif visé selon l’un des modes opératoires envisagés. La vraisemblance du scénario est élevée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7530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tx1"/>
                          </a:solidFill>
                          <a:effectLst/>
                          <a:latin typeface="Calibri" panose="020F0502020204030204" pitchFamily="34" charset="0"/>
                        </a:rPr>
                        <a:t>V2 – Vraisemblable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000" b="0" i="0" u="none" strike="noStrike" dirty="0">
                          <a:solidFill>
                            <a:schemeClr val="tx1"/>
                          </a:solidFill>
                          <a:effectLst/>
                          <a:latin typeface="Calibri" panose="020F0502020204030204" pitchFamily="34" charset="0"/>
                        </a:rPr>
                        <a:t>La source</a:t>
                      </a:r>
                      <a:r>
                        <a:rPr lang="fr-FR" sz="1000" b="0" i="0" u="none" strike="noStrike" baseline="0" dirty="0">
                          <a:solidFill>
                            <a:schemeClr val="tx1"/>
                          </a:solidFill>
                          <a:effectLst/>
                          <a:latin typeface="Calibri" panose="020F0502020204030204" pitchFamily="34" charset="0"/>
                        </a:rPr>
                        <a:t> de risque est susceptible d’atteindre son objectif visé selon l’un des modes opératoires envisagés. La vraisemblance du scénario est significative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75301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baseline="0" dirty="0">
                          <a:solidFill>
                            <a:schemeClr val="tx1"/>
                          </a:solidFill>
                          <a:effectLst/>
                          <a:latin typeface="Calibri" panose="020F0502020204030204" pitchFamily="34" charset="0"/>
                        </a:rPr>
                        <a:t>V1 – Peu vraisemblable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000" b="0" i="0" u="none" strike="noStrike" dirty="0">
                          <a:solidFill>
                            <a:schemeClr val="tx1"/>
                          </a:solidFill>
                          <a:effectLst/>
                          <a:latin typeface="Calibri" panose="020F0502020204030204" pitchFamily="34" charset="0"/>
                        </a:rPr>
                        <a:t>La source</a:t>
                      </a:r>
                      <a:r>
                        <a:rPr lang="fr-FR" sz="1000" b="0" i="0" u="none" strike="noStrike" baseline="0" dirty="0">
                          <a:solidFill>
                            <a:schemeClr val="tx1"/>
                          </a:solidFill>
                          <a:effectLst/>
                          <a:latin typeface="Calibri" panose="020F0502020204030204" pitchFamily="34" charset="0"/>
                        </a:rPr>
                        <a:t> de risque a peu de chances d’atteindre son objectif visé selon l’un des modes opératoires envisagés. La vraisemblance du scénario est faible</a:t>
                      </a:r>
                      <a:endParaRPr lang="fr-FR" sz="10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8" name="Espace réservé du contenu 2"/>
          <p:cNvSpPr txBox="1">
            <a:spLocks/>
          </p:cNvSpPr>
          <p:nvPr/>
        </p:nvSpPr>
        <p:spPr>
          <a:xfrm>
            <a:off x="1981200" y="5805264"/>
            <a:ext cx="8075240"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400" b="1" dirty="0">
                <a:solidFill>
                  <a:schemeClr val="bg1"/>
                </a:solidFill>
                <a:latin typeface="Calibri" panose="020F0502020204030204" pitchFamily="34" charset="0"/>
                <a:sym typeface="Wingdings" panose="05000000000000000000" pitchFamily="2" charset="2"/>
              </a:rPr>
              <a:t>Il est recommandé de reprendre une échelle de vraisemblance déjà définie dans l’organisation ou lors de l’étude des risques précédente</a:t>
            </a:r>
          </a:p>
        </p:txBody>
      </p:sp>
      <p:sp>
        <p:nvSpPr>
          <p:cNvPr id="9" name="Flèche droite 8"/>
          <p:cNvSpPr/>
          <p:nvPr/>
        </p:nvSpPr>
        <p:spPr>
          <a:xfrm>
            <a:off x="1981200" y="5872955"/>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Light" panose="020F0302020204030204" pitchFamily="34" charset="0"/>
            </a:endParaRPr>
          </a:p>
        </p:txBody>
      </p:sp>
      <p:sp>
        <p:nvSpPr>
          <p:cNvPr id="11" name="Losange 10"/>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grpSp>
        <p:nvGrpSpPr>
          <p:cNvPr id="10" name="Groupe 9"/>
          <p:cNvGrpSpPr/>
          <p:nvPr/>
        </p:nvGrpSpPr>
        <p:grpSpPr>
          <a:xfrm>
            <a:off x="10632864" y="9744"/>
            <a:ext cx="1541518" cy="504000"/>
            <a:chOff x="7494978" y="95114"/>
            <a:chExt cx="1541518" cy="504000"/>
          </a:xfrm>
        </p:grpSpPr>
        <p:sp>
          <p:nvSpPr>
            <p:cNvPr id="12" name="Rectangle 11"/>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n°8</a:t>
              </a:r>
            </a:p>
          </p:txBody>
        </p:sp>
        <p:pic>
          <p:nvPicPr>
            <p:cNvPr id="14"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Espace réservé du pied de page 15"/>
          <p:cNvSpPr>
            <a:spLocks noGrp="1"/>
          </p:cNvSpPr>
          <p:nvPr>
            <p:ph type="ftr" sz="quarter" idx="11"/>
          </p:nvPr>
        </p:nvSpPr>
        <p:spPr/>
        <p:txBody>
          <a:bodyPr/>
          <a:lstStyle/>
          <a:p>
            <a:r>
              <a:rPr lang="fr-FR"/>
              <a:t>Formation EBIOS Risk Manager – Version du 08/04/2020</a:t>
            </a:r>
            <a:endParaRPr lang="fr-FR" dirty="0"/>
          </a:p>
        </p:txBody>
      </p:sp>
      <p:sp>
        <p:nvSpPr>
          <p:cNvPr id="17" name="Espace réservé du numéro de diapositive 16"/>
          <p:cNvSpPr>
            <a:spLocks noGrp="1"/>
          </p:cNvSpPr>
          <p:nvPr>
            <p:ph type="sldNum" sz="quarter" idx="10"/>
          </p:nvPr>
        </p:nvSpPr>
        <p:spPr/>
        <p:txBody>
          <a:bodyPr/>
          <a:lstStyle/>
          <a:p>
            <a:fld id="{38A82121-814A-4DE6-903B-1CF589281CB8}" type="slidenum">
              <a:rPr lang="fr-FR" smtClean="0"/>
              <a:pPr/>
              <a:t>71</a:t>
            </a:fld>
            <a:endParaRPr lang="fr-FR"/>
          </a:p>
        </p:txBody>
      </p:sp>
    </p:spTree>
    <p:extLst>
      <p:ext uri="{BB962C8B-B14F-4D97-AF65-F5344CB8AC3E}">
        <p14:creationId xmlns:p14="http://schemas.microsoft.com/office/powerpoint/2010/main" val="3488514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03513" y="1916832"/>
            <a:ext cx="1728000"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Connaitre</a:t>
            </a:r>
          </a:p>
        </p:txBody>
      </p:sp>
      <p:sp>
        <p:nvSpPr>
          <p:cNvPr id="11" name="Rectangle 10"/>
          <p:cNvSpPr/>
          <p:nvPr/>
        </p:nvSpPr>
        <p:spPr>
          <a:xfrm>
            <a:off x="6952648" y="1916832"/>
            <a:ext cx="1699008"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Trouver</a:t>
            </a:r>
          </a:p>
        </p:txBody>
      </p:sp>
      <p:sp>
        <p:nvSpPr>
          <p:cNvPr id="12" name="Rectangle 11"/>
          <p:cNvSpPr/>
          <p:nvPr/>
        </p:nvSpPr>
        <p:spPr>
          <a:xfrm>
            <a:off x="8832304" y="1916832"/>
            <a:ext cx="1655952"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Exploiter</a:t>
            </a:r>
          </a:p>
        </p:txBody>
      </p:sp>
      <p:sp>
        <p:nvSpPr>
          <p:cNvPr id="16" name="Rectangle 15"/>
          <p:cNvSpPr/>
          <p:nvPr/>
        </p:nvSpPr>
        <p:spPr>
          <a:xfrm>
            <a:off x="3612161" y="1916832"/>
            <a:ext cx="3159841" cy="4608512"/>
          </a:xfrm>
          <a:prstGeom prst="rect">
            <a:avLst/>
          </a:prstGeom>
          <a:solidFill>
            <a:srgbClr val="446084">
              <a:lumMod val="20000"/>
              <a:lumOff val="80000"/>
            </a:srgbClr>
          </a:solidFill>
          <a:ln w="25400" cap="flat" cmpd="sng" algn="ctr">
            <a:noFill/>
            <a:prstDash val="solid"/>
          </a:ln>
          <a:effectLst/>
        </p:spPr>
        <p:txBody>
          <a:bodyPr rtlCol="0" anchor="t"/>
          <a:lstStyle/>
          <a:p>
            <a:pPr algn="ctr">
              <a:defRPr/>
            </a:pPr>
            <a:r>
              <a:rPr lang="fr-FR" sz="1400" b="1" kern="0" cap="all" dirty="0">
                <a:solidFill>
                  <a:srgbClr val="114772"/>
                </a:solidFill>
                <a:latin typeface="Calibri" panose="020F0502020204030204" pitchFamily="34" charset="0"/>
              </a:rPr>
              <a:t>Rentrer</a:t>
            </a:r>
          </a:p>
        </p:txBody>
      </p:sp>
      <p:sp>
        <p:nvSpPr>
          <p:cNvPr id="103" name="Titre 1"/>
          <p:cNvSpPr>
            <a:spLocks noGrp="1"/>
          </p:cNvSpPr>
          <p:nvPr>
            <p:ph type="title"/>
          </p:nvPr>
        </p:nvSpPr>
        <p:spPr>
          <a:xfrm>
            <a:off x="1981200" y="332656"/>
            <a:ext cx="8229600" cy="792088"/>
          </a:xfrm>
        </p:spPr>
        <p:txBody>
          <a:bodyPr vert="horz" lIns="91440" tIns="45720" rIns="91440" bIns="45720" rtlCol="0" anchor="ctr">
            <a:noAutofit/>
          </a:bodyPr>
          <a:lstStyle/>
          <a:p>
            <a:r>
              <a:rPr lang="fr-FR" dirty="0">
                <a:ea typeface="Malgun Gothic" panose="020B0503020000020004" pitchFamily="34" charset="-127"/>
              </a:rPr>
              <a:t>Comment estimer la vraisemblance ?</a:t>
            </a:r>
            <a:br>
              <a:rPr lang="fr-FR" dirty="0">
                <a:ea typeface="Malgun Gothic" panose="020B0503020000020004" pitchFamily="34" charset="-127"/>
              </a:rPr>
            </a:br>
            <a:r>
              <a:rPr lang="fr-FR" b="0" dirty="0"/>
              <a:t>Estimer chaque action en tenant compte des mesures en place</a:t>
            </a:r>
            <a:endParaRPr lang="fr-FR" dirty="0">
              <a:ea typeface="Malgun Gothic" panose="020B0503020000020004" pitchFamily="34" charset="-127"/>
            </a:endParaRPr>
          </a:p>
        </p:txBody>
      </p:sp>
      <p:sp>
        <p:nvSpPr>
          <p:cNvPr id="106" name="Losange 105"/>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18" name="Rectangle 17"/>
          <p:cNvSpPr/>
          <p:nvPr/>
        </p:nvSpPr>
        <p:spPr>
          <a:xfrm>
            <a:off x="1901504" y="1176204"/>
            <a:ext cx="8766496" cy="648072"/>
          </a:xfrm>
          <a:prstGeom prst="rect">
            <a:avLst/>
          </a:prstGeom>
          <a:solidFill>
            <a:srgbClr val="BFF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9" name="ZoneTexte 18"/>
          <p:cNvSpPr txBox="1"/>
          <p:nvPr/>
        </p:nvSpPr>
        <p:spPr>
          <a:xfrm>
            <a:off x="2196638" y="1268761"/>
            <a:ext cx="2675226" cy="461665"/>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Scénario stratégique : </a:t>
            </a:r>
            <a:r>
              <a:rPr lang="fr-FR" sz="1200" kern="0" dirty="0">
                <a:solidFill>
                  <a:schemeClr val="tx2"/>
                </a:solidFill>
                <a:latin typeface="Calibri" panose="020F0502020204030204" pitchFamily="34" charset="0"/>
              </a:rPr>
              <a:t>Un concurrent vole des informations de R&amp;D</a:t>
            </a:r>
          </a:p>
        </p:txBody>
      </p:sp>
      <p:sp>
        <p:nvSpPr>
          <p:cNvPr id="20" name="Losange 19"/>
          <p:cNvSpPr/>
          <p:nvPr/>
        </p:nvSpPr>
        <p:spPr>
          <a:xfrm>
            <a:off x="1631504" y="1220300"/>
            <a:ext cx="540000" cy="54000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A3</a:t>
            </a:r>
          </a:p>
        </p:txBody>
      </p:sp>
      <p:sp>
        <p:nvSpPr>
          <p:cNvPr id="21" name="ZoneTexte 20"/>
          <p:cNvSpPr txBox="1"/>
          <p:nvPr/>
        </p:nvSpPr>
        <p:spPr>
          <a:xfrm>
            <a:off x="8688000" y="1346286"/>
            <a:ext cx="1980000"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Gravité : </a:t>
            </a:r>
            <a:r>
              <a:rPr lang="fr-FR" sz="1200" kern="0" dirty="0">
                <a:solidFill>
                  <a:schemeClr val="tx2"/>
                </a:solidFill>
                <a:latin typeface="Calibri" panose="020F0502020204030204" pitchFamily="34" charset="0"/>
              </a:rPr>
              <a:t>3</a:t>
            </a:r>
            <a:endParaRPr lang="fr-FR" sz="1200" kern="0" dirty="0">
              <a:solidFill>
                <a:srgbClr val="E22A37"/>
              </a:solidFill>
              <a:latin typeface="Calibri" panose="020F0502020204030204" pitchFamily="34" charset="0"/>
            </a:endParaRPr>
          </a:p>
        </p:txBody>
      </p:sp>
      <p:sp>
        <p:nvSpPr>
          <p:cNvPr id="22" name="ZoneTexte 21"/>
          <p:cNvSpPr txBox="1"/>
          <p:nvPr/>
        </p:nvSpPr>
        <p:spPr>
          <a:xfrm>
            <a:off x="5231904" y="1346286"/>
            <a:ext cx="3007314" cy="276999"/>
          </a:xfrm>
          <a:prstGeom prst="rect">
            <a:avLst/>
          </a:prstGeom>
          <a:noFill/>
        </p:spPr>
        <p:txBody>
          <a:bodyPr wrap="square" rtlCol="0">
            <a:spAutoFit/>
          </a:bodyPr>
          <a:lstStyle/>
          <a:p>
            <a:pPr>
              <a:defRPr/>
            </a:pPr>
            <a:r>
              <a:rPr lang="fr-FR" sz="1200" b="1" kern="0" dirty="0">
                <a:solidFill>
                  <a:schemeClr val="tx2"/>
                </a:solidFill>
                <a:latin typeface="Calibri" panose="020F0502020204030204" pitchFamily="34" charset="0"/>
              </a:rPr>
              <a:t>Chemin d’attaque : </a:t>
            </a:r>
            <a:r>
              <a:rPr lang="fr-FR" sz="1200" kern="0" dirty="0">
                <a:solidFill>
                  <a:schemeClr val="tx2"/>
                </a:solidFill>
                <a:latin typeface="Calibri" panose="020F0502020204030204" pitchFamily="34" charset="0"/>
              </a:rPr>
              <a:t>n°1 – attaque directe</a:t>
            </a:r>
          </a:p>
        </p:txBody>
      </p:sp>
      <p:grpSp>
        <p:nvGrpSpPr>
          <p:cNvPr id="3" name="Groupe 2"/>
          <p:cNvGrpSpPr/>
          <p:nvPr/>
        </p:nvGrpSpPr>
        <p:grpSpPr>
          <a:xfrm>
            <a:off x="1924708" y="2276872"/>
            <a:ext cx="8347756" cy="4104454"/>
            <a:chOff x="361037" y="1772816"/>
            <a:chExt cx="8338715" cy="4608510"/>
          </a:xfrm>
        </p:grpSpPr>
        <p:cxnSp>
          <p:nvCxnSpPr>
            <p:cNvPr id="17" name="Connecteur en angle 16"/>
            <p:cNvCxnSpPr>
              <a:stCxn id="75" idx="2"/>
              <a:endCxn id="88" idx="0"/>
            </p:cNvCxnSpPr>
            <p:nvPr/>
          </p:nvCxnSpPr>
          <p:spPr>
            <a:xfrm rot="5400000">
              <a:off x="7890882" y="3490769"/>
              <a:ext cx="393589" cy="17"/>
            </a:xfrm>
            <a:prstGeom prst="bentConnector3">
              <a:avLst>
                <a:gd name="adj1" fmla="val 50000"/>
              </a:avLst>
            </a:prstGeom>
            <a:noFill/>
            <a:ln w="19050" cap="flat" cmpd="sng" algn="ctr">
              <a:solidFill>
                <a:schemeClr val="accent6"/>
              </a:solidFill>
              <a:prstDash val="solid"/>
              <a:tailEnd type="arrow"/>
            </a:ln>
            <a:effectLst/>
          </p:spPr>
        </p:cxnSp>
        <p:cxnSp>
          <p:nvCxnSpPr>
            <p:cNvPr id="23" name="Connecteur en angle 22"/>
            <p:cNvCxnSpPr>
              <a:stCxn id="88" idx="2"/>
              <a:endCxn id="49" idx="0"/>
            </p:cNvCxnSpPr>
            <p:nvPr/>
          </p:nvCxnSpPr>
          <p:spPr>
            <a:xfrm rot="5400000">
              <a:off x="7730850" y="4944389"/>
              <a:ext cx="713634" cy="0"/>
            </a:xfrm>
            <a:prstGeom prst="bentConnector3">
              <a:avLst>
                <a:gd name="adj1" fmla="val 50000"/>
              </a:avLst>
            </a:prstGeom>
            <a:noFill/>
            <a:ln w="19050" cap="flat" cmpd="sng" algn="ctr">
              <a:solidFill>
                <a:schemeClr val="accent6"/>
              </a:solidFill>
              <a:prstDash val="solid"/>
              <a:tailEnd type="arrow"/>
            </a:ln>
            <a:effectLst/>
          </p:spPr>
        </p:cxnSp>
        <p:cxnSp>
          <p:nvCxnSpPr>
            <p:cNvPr id="24" name="Connecteur en angle 23"/>
            <p:cNvCxnSpPr>
              <a:stCxn id="99" idx="3"/>
              <a:endCxn id="34" idx="1"/>
            </p:cNvCxnSpPr>
            <p:nvPr/>
          </p:nvCxnSpPr>
          <p:spPr>
            <a:xfrm flipV="1">
              <a:off x="1601670" y="3104962"/>
              <a:ext cx="652781" cy="8467"/>
            </a:xfrm>
            <a:prstGeom prst="bentConnector3">
              <a:avLst>
                <a:gd name="adj1" fmla="val 50000"/>
              </a:avLst>
            </a:prstGeom>
            <a:noFill/>
            <a:ln w="19050" cap="flat" cmpd="sng" algn="ctr">
              <a:solidFill>
                <a:schemeClr val="accent6"/>
              </a:solidFill>
              <a:prstDash val="solid"/>
              <a:tailEnd type="arrow"/>
            </a:ln>
            <a:effectLst/>
          </p:spPr>
        </p:cxnSp>
        <p:cxnSp>
          <p:nvCxnSpPr>
            <p:cNvPr id="25" name="Connecteur en angle 24"/>
            <p:cNvCxnSpPr>
              <a:stCxn id="99" idx="3"/>
              <a:endCxn id="39" idx="1"/>
            </p:cNvCxnSpPr>
            <p:nvPr/>
          </p:nvCxnSpPr>
          <p:spPr>
            <a:xfrm>
              <a:off x="1601670" y="3113429"/>
              <a:ext cx="652781" cy="927637"/>
            </a:xfrm>
            <a:prstGeom prst="bentConnector3">
              <a:avLst>
                <a:gd name="adj1" fmla="val 50000"/>
              </a:avLst>
            </a:prstGeom>
            <a:noFill/>
            <a:ln w="19050" cap="flat" cmpd="sng" algn="ctr">
              <a:solidFill>
                <a:schemeClr val="accent6"/>
              </a:solidFill>
              <a:prstDash val="solid"/>
              <a:tailEnd type="arrow"/>
            </a:ln>
            <a:effectLst/>
          </p:spPr>
        </p:cxnSp>
        <p:cxnSp>
          <p:nvCxnSpPr>
            <p:cNvPr id="26" name="Connecteur en angle 25"/>
            <p:cNvCxnSpPr>
              <a:stCxn id="99" idx="2"/>
              <a:endCxn id="46" idx="1"/>
            </p:cNvCxnSpPr>
            <p:nvPr/>
          </p:nvCxnSpPr>
          <p:spPr>
            <a:xfrm rot="16200000" flipH="1">
              <a:off x="888178" y="3610896"/>
              <a:ext cx="1467697" cy="1264849"/>
            </a:xfrm>
            <a:prstGeom prst="bentConnector2">
              <a:avLst/>
            </a:prstGeom>
            <a:noFill/>
            <a:ln w="19050" cap="flat" cmpd="sng" algn="ctr">
              <a:solidFill>
                <a:schemeClr val="accent6"/>
              </a:solidFill>
              <a:prstDash val="solid"/>
              <a:tailEnd type="arrow"/>
            </a:ln>
            <a:effectLst/>
          </p:spPr>
        </p:cxnSp>
        <p:cxnSp>
          <p:nvCxnSpPr>
            <p:cNvPr id="27" name="Connecteur en angle 26"/>
            <p:cNvCxnSpPr>
              <a:stCxn id="34" idx="3"/>
              <a:endCxn id="66" idx="1"/>
            </p:cNvCxnSpPr>
            <p:nvPr/>
          </p:nvCxnSpPr>
          <p:spPr>
            <a:xfrm flipV="1">
              <a:off x="3478587" y="3103894"/>
              <a:ext cx="2142161" cy="1068"/>
            </a:xfrm>
            <a:prstGeom prst="bentConnector3">
              <a:avLst>
                <a:gd name="adj1" fmla="val 50000"/>
              </a:avLst>
            </a:prstGeom>
            <a:noFill/>
            <a:ln w="19050" cap="flat" cmpd="sng" algn="ctr">
              <a:solidFill>
                <a:schemeClr val="accent6"/>
              </a:solidFill>
              <a:prstDash val="solid"/>
              <a:tailEnd type="arrow"/>
            </a:ln>
            <a:effectLst/>
          </p:spPr>
        </p:cxnSp>
        <p:cxnSp>
          <p:nvCxnSpPr>
            <p:cNvPr id="28" name="Connecteur en angle 27"/>
            <p:cNvCxnSpPr>
              <a:stCxn id="39" idx="3"/>
              <a:endCxn id="66" idx="1"/>
            </p:cNvCxnSpPr>
            <p:nvPr/>
          </p:nvCxnSpPr>
          <p:spPr>
            <a:xfrm flipV="1">
              <a:off x="3478587" y="3103894"/>
              <a:ext cx="2142161" cy="937172"/>
            </a:xfrm>
            <a:prstGeom prst="bentConnector3">
              <a:avLst>
                <a:gd name="adj1" fmla="val 85176"/>
              </a:avLst>
            </a:prstGeom>
            <a:noFill/>
            <a:ln w="19050" cap="flat" cmpd="sng" algn="ctr">
              <a:solidFill>
                <a:schemeClr val="accent6"/>
              </a:solidFill>
              <a:prstDash val="solid"/>
              <a:tailEnd type="arrow"/>
            </a:ln>
            <a:effectLst/>
          </p:spPr>
        </p:cxnSp>
        <p:cxnSp>
          <p:nvCxnSpPr>
            <p:cNvPr id="29" name="Connecteur en angle 28"/>
            <p:cNvCxnSpPr>
              <a:stCxn id="71" idx="3"/>
              <a:endCxn id="75" idx="1"/>
            </p:cNvCxnSpPr>
            <p:nvPr/>
          </p:nvCxnSpPr>
          <p:spPr>
            <a:xfrm flipV="1">
              <a:off x="6850147" y="2897939"/>
              <a:ext cx="625469" cy="1863207"/>
            </a:xfrm>
            <a:prstGeom prst="bentConnector3">
              <a:avLst>
                <a:gd name="adj1" fmla="val 50000"/>
              </a:avLst>
            </a:prstGeom>
            <a:noFill/>
            <a:ln w="19050" cap="flat" cmpd="sng" algn="ctr">
              <a:solidFill>
                <a:schemeClr val="accent6"/>
              </a:solidFill>
              <a:prstDash val="solid"/>
              <a:tailEnd type="arrow"/>
            </a:ln>
            <a:effectLst/>
          </p:spPr>
        </p:cxnSp>
        <p:cxnSp>
          <p:nvCxnSpPr>
            <p:cNvPr id="30" name="Connecteur en angle 29"/>
            <p:cNvCxnSpPr>
              <a:stCxn id="46" idx="3"/>
              <a:endCxn id="49" idx="1"/>
            </p:cNvCxnSpPr>
            <p:nvPr/>
          </p:nvCxnSpPr>
          <p:spPr>
            <a:xfrm>
              <a:off x="3478587" y="4977170"/>
              <a:ext cx="3990817" cy="720080"/>
            </a:xfrm>
            <a:prstGeom prst="bentConnector3">
              <a:avLst>
                <a:gd name="adj1" fmla="val 45757"/>
              </a:avLst>
            </a:prstGeom>
            <a:noFill/>
            <a:ln w="19050" cap="flat" cmpd="sng" algn="ctr">
              <a:solidFill>
                <a:schemeClr val="accent6"/>
              </a:solidFill>
              <a:prstDash val="solid"/>
              <a:tailEnd type="arrow"/>
            </a:ln>
            <a:effectLst/>
          </p:spPr>
        </p:cxnSp>
        <p:grpSp>
          <p:nvGrpSpPr>
            <p:cNvPr id="31" name="Groupe 30"/>
            <p:cNvGrpSpPr/>
            <p:nvPr/>
          </p:nvGrpSpPr>
          <p:grpSpPr>
            <a:xfrm>
              <a:off x="2254451" y="2708918"/>
              <a:ext cx="1224136" cy="792088"/>
              <a:chOff x="3817369" y="2592522"/>
              <a:chExt cx="1224136" cy="792088"/>
            </a:xfrm>
          </p:grpSpPr>
          <p:sp>
            <p:nvSpPr>
              <p:cNvPr id="34" name="Rectangle à coins arrondis 33"/>
              <p:cNvSpPr/>
              <p:nvPr/>
            </p:nvSpPr>
            <p:spPr>
              <a:xfrm>
                <a:off x="3817369" y="2592522"/>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Intrusion via mail de hameçonnage sur service RH</a:t>
                </a:r>
                <a:endParaRPr lang="fr-FR" sz="1050" kern="0" dirty="0">
                  <a:solidFill>
                    <a:srgbClr val="05314E"/>
                  </a:solidFill>
                  <a:latin typeface="Calibri" panose="020F0502020204030204" pitchFamily="34" charset="0"/>
                </a:endParaRPr>
              </a:p>
            </p:txBody>
          </p:sp>
          <p:pic>
            <p:nvPicPr>
              <p:cNvPr id="3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192" r="17776" b="19330"/>
              <a:stretch/>
            </p:blipFill>
            <p:spPr bwMode="auto">
              <a:xfrm>
                <a:off x="3923254" y="3203909"/>
                <a:ext cx="181198" cy="16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6" name="Groupe 35"/>
            <p:cNvGrpSpPr/>
            <p:nvPr/>
          </p:nvGrpSpPr>
          <p:grpSpPr>
            <a:xfrm>
              <a:off x="2254451" y="3645022"/>
              <a:ext cx="1224136" cy="792088"/>
              <a:chOff x="3817369" y="3648639"/>
              <a:chExt cx="1224136" cy="792088"/>
            </a:xfrm>
          </p:grpSpPr>
          <p:sp>
            <p:nvSpPr>
              <p:cNvPr id="39" name="Rectangle à coins arrondis 38"/>
              <p:cNvSpPr/>
              <p:nvPr/>
            </p:nvSpPr>
            <p:spPr>
              <a:xfrm>
                <a:off x="3817369" y="3648639"/>
                <a:ext cx="1224136" cy="792088"/>
              </a:xfrm>
              <a:prstGeom prst="roundRect">
                <a:avLst/>
              </a:prstGeom>
              <a:solidFill>
                <a:srgbClr val="FFFFFF"/>
              </a:solidFill>
              <a:ln w="12700" cap="flat" cmpd="sng" algn="ctr">
                <a:solidFill>
                  <a:srgbClr val="FFFFFF">
                    <a:lumMod val="65000"/>
                  </a:srgbClr>
                </a:solidFill>
                <a:prstDash val="solid"/>
              </a:ln>
              <a:effectLst/>
            </p:spPr>
            <p:txBody>
              <a:bodyPr lIns="0" tIns="36000" rIns="0" bIns="36000" rtlCol="0" anchor="ctr"/>
              <a:lstStyle/>
              <a:p>
                <a:pPr algn="ctr">
                  <a:defRPr/>
                </a:pPr>
                <a:r>
                  <a:rPr lang="fr-FR" sz="1000" kern="0" dirty="0">
                    <a:solidFill>
                      <a:srgbClr val="05314E"/>
                    </a:solidFill>
                    <a:latin typeface="Calibri" panose="020F0502020204030204" pitchFamily="34" charset="0"/>
                  </a:rPr>
                  <a:t>Intrusion via le site du comité d’entreprise</a:t>
                </a:r>
              </a:p>
              <a:p>
                <a:pPr lvl="0" algn="ctr">
                  <a:defRPr/>
                </a:pPr>
                <a:r>
                  <a:rPr lang="fr-FR" sz="700" kern="0" dirty="0">
                    <a:solidFill>
                      <a:srgbClr val="05314E"/>
                    </a:solidFill>
                    <a:latin typeface="Calibri" panose="020F0502020204030204" pitchFamily="34" charset="0"/>
                  </a:rPr>
                  <a:t>(point d’eau)</a:t>
                </a:r>
              </a:p>
            </p:txBody>
          </p:sp>
          <p:pic>
            <p:nvPicPr>
              <p:cNvPr id="38"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192" t="1" r="17776" b="17507"/>
              <a:stretch/>
            </p:blipFill>
            <p:spPr bwMode="auto">
              <a:xfrm>
                <a:off x="3925381" y="4257497"/>
                <a:ext cx="181198" cy="16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3" name="Groupe 42"/>
            <p:cNvGrpSpPr/>
            <p:nvPr/>
          </p:nvGrpSpPr>
          <p:grpSpPr>
            <a:xfrm>
              <a:off x="2254451" y="4581126"/>
              <a:ext cx="1224136" cy="792088"/>
              <a:chOff x="3817369" y="5760874"/>
              <a:chExt cx="1224136" cy="792088"/>
            </a:xfrm>
          </p:grpSpPr>
          <p:sp>
            <p:nvSpPr>
              <p:cNvPr id="46" name="Rectangle à coins arrondis 45"/>
              <p:cNvSpPr/>
              <p:nvPr/>
            </p:nvSpPr>
            <p:spPr>
              <a:xfrm>
                <a:off x="3817369" y="5760874"/>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Corruption d’un personnel de l’équipe R&amp;D</a:t>
                </a:r>
                <a:endParaRPr lang="fr-FR" sz="1050" kern="0" dirty="0">
                  <a:solidFill>
                    <a:srgbClr val="05314E"/>
                  </a:solidFill>
                  <a:latin typeface="Calibri" panose="020F0502020204030204" pitchFamily="34" charset="0"/>
                </a:endParaRPr>
              </a:p>
            </p:txBody>
          </p:sp>
          <p:pic>
            <p:nvPicPr>
              <p:cNvPr id="45"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200" t="16729" r="15234" b="12281"/>
              <a:stretch/>
            </p:blipFill>
            <p:spPr bwMode="auto">
              <a:xfrm>
                <a:off x="3923928" y="6364495"/>
                <a:ext cx="181979"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9" name="Rectangle à coins arrondis 48"/>
            <p:cNvSpPr/>
            <p:nvPr/>
          </p:nvSpPr>
          <p:spPr>
            <a:xfrm>
              <a:off x="7469404" y="5301206"/>
              <a:ext cx="1224136" cy="792088"/>
            </a:xfrm>
            <a:prstGeom prst="roundRect">
              <a:avLst/>
            </a:prstGeom>
            <a:solidFill>
              <a:srgbClr val="B41923">
                <a:lumMod val="20000"/>
                <a:lumOff val="80000"/>
              </a:srgbClr>
            </a:solidFill>
            <a:ln w="12700" cap="flat" cmpd="sng" algn="ctr">
              <a:solidFill>
                <a:srgbClr val="B41923"/>
              </a:solidFill>
              <a:prstDash val="solid"/>
            </a:ln>
            <a:effectLst/>
          </p:spPr>
          <p:txBody>
            <a:bodyPr lIns="90000" tIns="36000" rIns="90000" bIns="36000" rtlCol="0" anchor="ctr"/>
            <a:lstStyle/>
            <a:p>
              <a:pPr algn="ctr">
                <a:defRPr/>
              </a:pPr>
              <a:r>
                <a:rPr lang="fr-FR" sz="1000" kern="0" dirty="0">
                  <a:solidFill>
                    <a:srgbClr val="05314E"/>
                  </a:solidFill>
                  <a:latin typeface="Calibri" panose="020F0502020204030204" pitchFamily="34" charset="0"/>
                </a:rPr>
                <a:t>Vol et exploitation de données de R&amp;D</a:t>
              </a:r>
              <a:endParaRPr lang="fr-FR" sz="1050" kern="0" dirty="0">
                <a:solidFill>
                  <a:srgbClr val="05314E"/>
                </a:solidFill>
                <a:latin typeface="Calibri" panose="020F0502020204030204" pitchFamily="34" charset="0"/>
              </a:endParaRPr>
            </a:p>
          </p:txBody>
        </p:sp>
        <p:grpSp>
          <p:nvGrpSpPr>
            <p:cNvPr id="51" name="Groupe 50"/>
            <p:cNvGrpSpPr/>
            <p:nvPr/>
          </p:nvGrpSpPr>
          <p:grpSpPr>
            <a:xfrm>
              <a:off x="2254451" y="5589238"/>
              <a:ext cx="1224136" cy="792088"/>
              <a:chOff x="3817369" y="5760874"/>
              <a:chExt cx="1224136" cy="792088"/>
            </a:xfrm>
          </p:grpSpPr>
          <p:sp>
            <p:nvSpPr>
              <p:cNvPr id="54" name="Rectangle à coins arrondis 53"/>
              <p:cNvSpPr/>
              <p:nvPr/>
            </p:nvSpPr>
            <p:spPr>
              <a:xfrm>
                <a:off x="3817369" y="5760874"/>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lvl="0" algn="ctr"/>
                <a:r>
                  <a:rPr lang="fr-FR" sz="1000" kern="0" dirty="0">
                    <a:solidFill>
                      <a:srgbClr val="05314E"/>
                    </a:solidFill>
                    <a:latin typeface="Calibri" panose="020F0502020204030204" pitchFamily="34" charset="0"/>
                  </a:rPr>
                  <a:t>Corruption d’un prestataire d’entretien des locaux</a:t>
                </a:r>
                <a:endParaRPr lang="fr-FR" sz="1050" kern="0" dirty="0">
                  <a:solidFill>
                    <a:srgbClr val="05314E"/>
                  </a:solidFill>
                  <a:latin typeface="Calibri" panose="020F0502020204030204" pitchFamily="34" charset="0"/>
                </a:endParaRPr>
              </a:p>
            </p:txBody>
          </p:sp>
          <p:pic>
            <p:nvPicPr>
              <p:cNvPr id="5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200" t="16729" r="15234" b="12281"/>
              <a:stretch/>
            </p:blipFill>
            <p:spPr bwMode="auto">
              <a:xfrm>
                <a:off x="3923928" y="6364495"/>
                <a:ext cx="181979"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56" name="Connecteur en angle 55"/>
            <p:cNvCxnSpPr>
              <a:stCxn id="93" idx="3"/>
              <a:endCxn id="49" idx="2"/>
            </p:cNvCxnSpPr>
            <p:nvPr/>
          </p:nvCxnSpPr>
          <p:spPr>
            <a:xfrm>
              <a:off x="5003417" y="5985238"/>
              <a:ext cx="3078055" cy="108056"/>
            </a:xfrm>
            <a:prstGeom prst="bentConnector4">
              <a:avLst>
                <a:gd name="adj1" fmla="val 9801"/>
                <a:gd name="adj2" fmla="val 311557"/>
              </a:avLst>
            </a:prstGeom>
            <a:noFill/>
            <a:ln w="19050" cap="flat" cmpd="sng" algn="ctr">
              <a:solidFill>
                <a:schemeClr val="accent6"/>
              </a:solidFill>
              <a:prstDash val="solid"/>
              <a:tailEnd type="arrow"/>
            </a:ln>
            <a:effectLst/>
          </p:spPr>
        </p:cxnSp>
        <p:grpSp>
          <p:nvGrpSpPr>
            <p:cNvPr id="57" name="Groupe 56"/>
            <p:cNvGrpSpPr/>
            <p:nvPr/>
          </p:nvGrpSpPr>
          <p:grpSpPr>
            <a:xfrm>
              <a:off x="361037" y="5589238"/>
              <a:ext cx="1224136" cy="792088"/>
              <a:chOff x="360985" y="4176698"/>
              <a:chExt cx="1224136" cy="792088"/>
            </a:xfrm>
          </p:grpSpPr>
          <p:sp>
            <p:nvSpPr>
              <p:cNvPr id="60" name="Rectangle à coins arrondis 59"/>
              <p:cNvSpPr/>
              <p:nvPr/>
            </p:nvSpPr>
            <p:spPr>
              <a:xfrm>
                <a:off x="360985" y="4176698"/>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Reconnaissance externe avancée</a:t>
                </a:r>
                <a:endParaRPr lang="fr-FR" sz="1050" kern="0" dirty="0">
                  <a:solidFill>
                    <a:srgbClr val="05314E"/>
                  </a:solidFill>
                  <a:latin typeface="Calibri" panose="020F0502020204030204" pitchFamily="34" charset="0"/>
                </a:endParaRPr>
              </a:p>
            </p:txBody>
          </p:sp>
          <p:pic>
            <p:nvPicPr>
              <p:cNvPr id="5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982" t="18306" r="18385" b="15614"/>
              <a:stretch/>
            </p:blipFill>
            <p:spPr bwMode="auto">
              <a:xfrm>
                <a:off x="482821" y="4780053"/>
                <a:ext cx="180286"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62" name="Connecteur en angle 61"/>
            <p:cNvCxnSpPr>
              <a:stCxn id="60" idx="3"/>
              <a:endCxn id="54" idx="1"/>
            </p:cNvCxnSpPr>
            <p:nvPr/>
          </p:nvCxnSpPr>
          <p:spPr>
            <a:xfrm>
              <a:off x="1585173" y="5985282"/>
              <a:ext cx="669278" cy="0"/>
            </a:xfrm>
            <a:prstGeom prst="bentConnector3">
              <a:avLst>
                <a:gd name="adj1" fmla="val 50000"/>
              </a:avLst>
            </a:prstGeom>
            <a:noFill/>
            <a:ln w="19050" cap="flat" cmpd="sng" algn="ctr">
              <a:solidFill>
                <a:schemeClr val="accent6"/>
              </a:solidFill>
              <a:prstDash val="solid"/>
              <a:tailEnd type="arrow"/>
            </a:ln>
            <a:effectLst/>
          </p:spPr>
        </p:cxnSp>
        <p:grpSp>
          <p:nvGrpSpPr>
            <p:cNvPr id="63" name="Groupe 62"/>
            <p:cNvGrpSpPr/>
            <p:nvPr/>
          </p:nvGrpSpPr>
          <p:grpSpPr>
            <a:xfrm>
              <a:off x="5620748" y="2653844"/>
              <a:ext cx="1224136" cy="900100"/>
              <a:chOff x="6015118" y="1664805"/>
              <a:chExt cx="1224136" cy="900100"/>
            </a:xfrm>
          </p:grpSpPr>
          <p:sp>
            <p:nvSpPr>
              <p:cNvPr id="66" name="Rectangle à coins arrondis 65"/>
              <p:cNvSpPr/>
              <p:nvPr/>
            </p:nvSpPr>
            <p:spPr>
              <a:xfrm>
                <a:off x="6015118" y="1664805"/>
                <a:ext cx="1224136" cy="900100"/>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Reconnaissance interne réseaux bureautique &amp; IT site de Paris</a:t>
                </a:r>
                <a:endParaRPr lang="fr-FR" sz="1050" kern="0" dirty="0">
                  <a:solidFill>
                    <a:srgbClr val="05314E"/>
                  </a:solidFill>
                  <a:latin typeface="Calibri" panose="020F0502020204030204" pitchFamily="34" charset="0"/>
                </a:endParaRPr>
              </a:p>
            </p:txBody>
          </p:sp>
          <p:pic>
            <p:nvPicPr>
              <p:cNvPr id="6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259" y="2371074"/>
                <a:ext cx="172800" cy="16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8" name="Groupe 67"/>
            <p:cNvGrpSpPr/>
            <p:nvPr/>
          </p:nvGrpSpPr>
          <p:grpSpPr>
            <a:xfrm>
              <a:off x="5626011" y="4365102"/>
              <a:ext cx="1224136" cy="792088"/>
              <a:chOff x="6011914" y="2852936"/>
              <a:chExt cx="1224136" cy="792088"/>
            </a:xfrm>
          </p:grpSpPr>
          <p:sp>
            <p:nvSpPr>
              <p:cNvPr id="71" name="Rectangle à coins arrondis 70"/>
              <p:cNvSpPr/>
              <p:nvPr/>
            </p:nvSpPr>
            <p:spPr>
              <a:xfrm>
                <a:off x="6011914" y="2852936"/>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Latéralisation vers réseau LAN R&amp;D</a:t>
                </a:r>
                <a:endParaRPr lang="fr-FR" sz="1050" kern="0" dirty="0">
                  <a:solidFill>
                    <a:srgbClr val="05314E"/>
                  </a:solidFill>
                  <a:latin typeface="Calibri" panose="020F0502020204030204" pitchFamily="34" charset="0"/>
                </a:endParaRPr>
              </a:p>
            </p:txBody>
          </p:sp>
          <p:pic>
            <p:nvPicPr>
              <p:cNvPr id="70" name="Pictur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788" t="12895" r="18863" b="13223"/>
              <a:stretch/>
            </p:blipFill>
            <p:spPr bwMode="auto">
              <a:xfrm>
                <a:off x="6064495" y="3435688"/>
                <a:ext cx="186738"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73" name="Connecteur en angle 72"/>
            <p:cNvCxnSpPr>
              <a:stCxn id="66" idx="2"/>
              <a:endCxn id="71" idx="0"/>
            </p:cNvCxnSpPr>
            <p:nvPr/>
          </p:nvCxnSpPr>
          <p:spPr>
            <a:xfrm rot="16200000" flipH="1">
              <a:off x="5827237" y="3959522"/>
              <a:ext cx="811158" cy="0"/>
            </a:xfrm>
            <a:prstGeom prst="bentConnector3">
              <a:avLst>
                <a:gd name="adj1" fmla="val 50000"/>
              </a:avLst>
            </a:prstGeom>
            <a:noFill/>
            <a:ln w="19050" cap="flat" cmpd="sng" algn="ctr">
              <a:solidFill>
                <a:schemeClr val="accent6"/>
              </a:solidFill>
              <a:prstDash val="solid"/>
              <a:tailEnd type="arrow"/>
            </a:ln>
            <a:effectLst/>
          </p:spPr>
        </p:cxnSp>
        <p:sp>
          <p:nvSpPr>
            <p:cNvPr id="75" name="Rectangle à coins arrondis 74"/>
            <p:cNvSpPr/>
            <p:nvPr/>
          </p:nvSpPr>
          <p:spPr>
            <a:xfrm>
              <a:off x="7475616" y="2501895"/>
              <a:ext cx="1224136" cy="792088"/>
            </a:xfrm>
            <a:prstGeom prst="roundRect">
              <a:avLst/>
            </a:prstGeom>
            <a:solidFill>
              <a:srgbClr val="FFFFFF"/>
            </a:solidFill>
            <a:ln w="12700" cap="flat" cmpd="sng" algn="ctr">
              <a:solidFill>
                <a:srgbClr val="FFFFFF">
                  <a:lumMod val="65000"/>
                </a:srgbClr>
              </a:solidFill>
              <a:prstDash val="solid"/>
            </a:ln>
            <a:effectLst/>
          </p:spPr>
          <p:txBody>
            <a:bodyPr lIns="72000" tIns="36000" rIns="72000" bIns="36000" rtlCol="0" anchor="ctr"/>
            <a:lstStyle/>
            <a:p>
              <a:pPr algn="ctr">
                <a:defRPr/>
              </a:pPr>
              <a:r>
                <a:rPr lang="fr-FR" sz="1000" kern="0" dirty="0">
                  <a:solidFill>
                    <a:srgbClr val="05314E"/>
                  </a:solidFill>
                  <a:latin typeface="Calibri" panose="020F0502020204030204" pitchFamily="34" charset="0"/>
                </a:rPr>
                <a:t>Exploitation   maliciel de collecte et d’exfiltration</a:t>
              </a:r>
              <a:endParaRPr lang="fr-FR" sz="1050" kern="0" dirty="0">
                <a:solidFill>
                  <a:srgbClr val="05314E"/>
                </a:solidFill>
                <a:latin typeface="Calibri" panose="020F0502020204030204" pitchFamily="34" charset="0"/>
              </a:endParaRPr>
            </a:p>
          </p:txBody>
        </p:sp>
        <p:cxnSp>
          <p:nvCxnSpPr>
            <p:cNvPr id="77" name="Connecteur en angle 76"/>
            <p:cNvCxnSpPr>
              <a:stCxn id="54" idx="3"/>
              <a:endCxn id="93" idx="1"/>
            </p:cNvCxnSpPr>
            <p:nvPr/>
          </p:nvCxnSpPr>
          <p:spPr>
            <a:xfrm flipV="1">
              <a:off x="3478587" y="5985238"/>
              <a:ext cx="300694" cy="44"/>
            </a:xfrm>
            <a:prstGeom prst="bentConnector3">
              <a:avLst>
                <a:gd name="adj1" fmla="val 50000"/>
              </a:avLst>
            </a:prstGeom>
            <a:noFill/>
            <a:ln w="19050" cap="flat" cmpd="sng" algn="ctr">
              <a:solidFill>
                <a:schemeClr val="accent6"/>
              </a:solidFill>
              <a:prstDash val="solid"/>
              <a:tailEnd type="arrow"/>
            </a:ln>
            <a:effectLst/>
          </p:spPr>
        </p:cxnSp>
        <p:grpSp>
          <p:nvGrpSpPr>
            <p:cNvPr id="78" name="Groupe 77"/>
            <p:cNvGrpSpPr/>
            <p:nvPr/>
          </p:nvGrpSpPr>
          <p:grpSpPr>
            <a:xfrm>
              <a:off x="2254451" y="1772816"/>
              <a:ext cx="1224136" cy="792000"/>
              <a:chOff x="3817369" y="2592522"/>
              <a:chExt cx="1224136" cy="792000"/>
            </a:xfrm>
          </p:grpSpPr>
          <p:sp>
            <p:nvSpPr>
              <p:cNvPr id="81" name="Rectangle à coins arrondis 80"/>
              <p:cNvSpPr/>
              <p:nvPr/>
            </p:nvSpPr>
            <p:spPr>
              <a:xfrm>
                <a:off x="3817369" y="2592522"/>
                <a:ext cx="1224136" cy="792000"/>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Intrusion via un canal d’accès préexistant</a:t>
                </a:r>
                <a:endParaRPr lang="fr-FR" sz="1050" kern="0" dirty="0">
                  <a:solidFill>
                    <a:srgbClr val="05314E"/>
                  </a:solidFill>
                  <a:latin typeface="Calibri" panose="020F0502020204030204" pitchFamily="34" charset="0"/>
                </a:endParaRPr>
              </a:p>
            </p:txBody>
          </p:sp>
          <p:pic>
            <p:nvPicPr>
              <p:cNvPr id="80"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192" r="17776" b="19330"/>
              <a:stretch/>
            </p:blipFill>
            <p:spPr bwMode="auto">
              <a:xfrm>
                <a:off x="3923254" y="3194372"/>
                <a:ext cx="181198" cy="16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3" name="Connecteur en angle 82"/>
            <p:cNvCxnSpPr>
              <a:stCxn id="81" idx="3"/>
              <a:endCxn id="66" idx="1"/>
            </p:cNvCxnSpPr>
            <p:nvPr/>
          </p:nvCxnSpPr>
          <p:spPr>
            <a:xfrm>
              <a:off x="3478587" y="2168816"/>
              <a:ext cx="2142161" cy="935078"/>
            </a:xfrm>
            <a:prstGeom prst="bentConnector3">
              <a:avLst>
                <a:gd name="adj1" fmla="val 85127"/>
              </a:avLst>
            </a:prstGeom>
            <a:noFill/>
            <a:ln w="19050" cap="flat" cmpd="sng" algn="ctr">
              <a:solidFill>
                <a:schemeClr val="accent6"/>
              </a:solidFill>
              <a:prstDash val="solid"/>
              <a:tailEnd type="arrow"/>
            </a:ln>
            <a:effectLst/>
          </p:spPr>
        </p:cxnSp>
        <p:cxnSp>
          <p:nvCxnSpPr>
            <p:cNvPr id="84" name="Connecteur en angle 83"/>
            <p:cNvCxnSpPr>
              <a:stCxn id="99" idx="3"/>
              <a:endCxn id="81" idx="1"/>
            </p:cNvCxnSpPr>
            <p:nvPr/>
          </p:nvCxnSpPr>
          <p:spPr>
            <a:xfrm flipV="1">
              <a:off x="1601670" y="2168816"/>
              <a:ext cx="652781" cy="944613"/>
            </a:xfrm>
            <a:prstGeom prst="bentConnector3">
              <a:avLst>
                <a:gd name="adj1" fmla="val 50000"/>
              </a:avLst>
            </a:prstGeom>
            <a:noFill/>
            <a:ln w="19050" cap="flat" cmpd="sng" algn="ctr">
              <a:solidFill>
                <a:schemeClr val="accent6"/>
              </a:solidFill>
              <a:prstDash val="solid"/>
              <a:tailEnd type="arrow"/>
            </a:ln>
            <a:effectLst/>
          </p:spPr>
        </p:cxnSp>
        <p:grpSp>
          <p:nvGrpSpPr>
            <p:cNvPr id="85" name="Groupe 84"/>
            <p:cNvGrpSpPr/>
            <p:nvPr/>
          </p:nvGrpSpPr>
          <p:grpSpPr>
            <a:xfrm>
              <a:off x="7475599" y="3687572"/>
              <a:ext cx="1224136" cy="900000"/>
              <a:chOff x="7869969" y="2895486"/>
              <a:chExt cx="1224136" cy="900000"/>
            </a:xfrm>
          </p:grpSpPr>
          <p:sp>
            <p:nvSpPr>
              <p:cNvPr id="88" name="Rectangle à coins arrondis 87"/>
              <p:cNvSpPr/>
              <p:nvPr/>
            </p:nvSpPr>
            <p:spPr>
              <a:xfrm>
                <a:off x="7869969" y="2895486"/>
                <a:ext cx="1224136" cy="900000"/>
              </a:xfrm>
              <a:prstGeom prst="roundRect">
                <a:avLst/>
              </a:prstGeom>
              <a:solidFill>
                <a:srgbClr val="FFFFFF"/>
              </a:solidFill>
              <a:ln w="12700" cap="flat" cmpd="sng" algn="ctr">
                <a:solidFill>
                  <a:srgbClr val="FFFFFF">
                    <a:lumMod val="65000"/>
                  </a:srgbClr>
                </a:solidFill>
                <a:prstDash val="solid"/>
              </a:ln>
              <a:effectLst/>
            </p:spPr>
            <p:txBody>
              <a:bodyPr lIns="36000" tIns="36000" rIns="36000" bIns="36000" rtlCol="0" anchor="ctr"/>
              <a:lstStyle/>
              <a:p>
                <a:pPr algn="ctr">
                  <a:defRPr/>
                </a:pPr>
                <a:r>
                  <a:rPr lang="fr-FR" sz="1000" kern="0" dirty="0">
                    <a:solidFill>
                      <a:srgbClr val="05314E"/>
                    </a:solidFill>
                    <a:latin typeface="Calibri" panose="020F0502020204030204" pitchFamily="34" charset="0"/>
                  </a:rPr>
                  <a:t>Création et  maintien d’un canal d’exfiltration via un poste Internet</a:t>
                </a:r>
              </a:p>
            </p:txBody>
          </p:sp>
          <p:pic>
            <p:nvPicPr>
              <p:cNvPr id="87" name="Picture 9"/>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509" t="10549" r="5509" b="17946"/>
              <a:stretch/>
            </p:blipFill>
            <p:spPr bwMode="auto">
              <a:xfrm>
                <a:off x="7914302" y="3590695"/>
                <a:ext cx="172800" cy="16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0" name="Groupe 89"/>
            <p:cNvGrpSpPr/>
            <p:nvPr/>
          </p:nvGrpSpPr>
          <p:grpSpPr>
            <a:xfrm>
              <a:off x="3779281" y="5589238"/>
              <a:ext cx="1224136" cy="792000"/>
              <a:chOff x="3872880" y="4941168"/>
              <a:chExt cx="1224136" cy="792000"/>
            </a:xfrm>
          </p:grpSpPr>
          <p:sp>
            <p:nvSpPr>
              <p:cNvPr id="93" name="Rectangle à coins arrondis 92"/>
              <p:cNvSpPr/>
              <p:nvPr/>
            </p:nvSpPr>
            <p:spPr>
              <a:xfrm>
                <a:off x="3872880" y="4941168"/>
                <a:ext cx="1224136" cy="792000"/>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Clé USB piégée connectée sur un poste de R&amp;D</a:t>
                </a:r>
                <a:endParaRPr lang="fr-FR" sz="1050" kern="0" dirty="0">
                  <a:solidFill>
                    <a:srgbClr val="05314E"/>
                  </a:solidFill>
                  <a:latin typeface="Calibri" panose="020F0502020204030204" pitchFamily="34" charset="0"/>
                </a:endParaRPr>
              </a:p>
            </p:txBody>
          </p:sp>
          <p:pic>
            <p:nvPicPr>
              <p:cNvPr id="92" name="Picture 6"/>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850" t="9595" r="15641" b="13620"/>
              <a:stretch/>
            </p:blipFill>
            <p:spPr bwMode="auto">
              <a:xfrm>
                <a:off x="3924394" y="5516593"/>
                <a:ext cx="184557" cy="18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5" name="Picture 9"/>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509" t="10549" r="5509" b="17946"/>
            <a:stretch/>
          </p:blipFill>
          <p:spPr bwMode="auto">
            <a:xfrm>
              <a:off x="7514155" y="3093720"/>
              <a:ext cx="172800" cy="16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6" name="Groupe 95"/>
            <p:cNvGrpSpPr/>
            <p:nvPr/>
          </p:nvGrpSpPr>
          <p:grpSpPr>
            <a:xfrm>
              <a:off x="377534" y="2717385"/>
              <a:ext cx="1224136" cy="792088"/>
              <a:chOff x="360985" y="4176698"/>
              <a:chExt cx="1224136" cy="792088"/>
            </a:xfrm>
          </p:grpSpPr>
          <p:sp>
            <p:nvSpPr>
              <p:cNvPr id="99" name="Rectangle à coins arrondis 98"/>
              <p:cNvSpPr/>
              <p:nvPr/>
            </p:nvSpPr>
            <p:spPr>
              <a:xfrm>
                <a:off x="360985" y="4176698"/>
                <a:ext cx="1224136" cy="792088"/>
              </a:xfrm>
              <a:prstGeom prst="roundRect">
                <a:avLst/>
              </a:prstGeom>
              <a:solidFill>
                <a:srgbClr val="FFFFFF"/>
              </a:solidFill>
              <a:ln w="12700" cap="flat" cmpd="sng" algn="ctr">
                <a:solidFill>
                  <a:srgbClr val="FFFFFF">
                    <a:lumMod val="65000"/>
                  </a:srgbClr>
                </a:solidFill>
                <a:prstDash val="solid"/>
              </a:ln>
              <a:effectLst/>
            </p:spPr>
            <p:txBody>
              <a:bodyPr tIns="36000" bIns="36000" rtlCol="0" anchor="ctr"/>
              <a:lstStyle/>
              <a:p>
                <a:pPr algn="ctr">
                  <a:defRPr/>
                </a:pPr>
                <a:r>
                  <a:rPr lang="fr-FR" sz="1000" kern="0" dirty="0">
                    <a:solidFill>
                      <a:srgbClr val="05314E"/>
                    </a:solidFill>
                    <a:latin typeface="Calibri" panose="020F0502020204030204" pitchFamily="34" charset="0"/>
                  </a:rPr>
                  <a:t>Reconnaissance externe sources ouvertes</a:t>
                </a:r>
                <a:endParaRPr lang="fr-FR" sz="1050" kern="0" dirty="0">
                  <a:solidFill>
                    <a:srgbClr val="05314E"/>
                  </a:solidFill>
                  <a:latin typeface="Calibri" panose="020F0502020204030204" pitchFamily="34" charset="0"/>
                </a:endParaRPr>
              </a:p>
            </p:txBody>
          </p:sp>
          <p:pic>
            <p:nvPicPr>
              <p:cNvPr id="9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982" t="18306" r="18385" b="15614"/>
              <a:stretch/>
            </p:blipFill>
            <p:spPr bwMode="auto">
              <a:xfrm>
                <a:off x="482821" y="4780053"/>
                <a:ext cx="180286"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69" name="Espace réservé du pied de page 68"/>
          <p:cNvSpPr>
            <a:spLocks noGrp="1"/>
          </p:cNvSpPr>
          <p:nvPr>
            <p:ph type="ftr" sz="quarter" idx="11"/>
          </p:nvPr>
        </p:nvSpPr>
        <p:spPr/>
        <p:txBody>
          <a:bodyPr/>
          <a:lstStyle/>
          <a:p>
            <a:r>
              <a:rPr lang="fr-FR"/>
              <a:t>Formation EBIOS Risk Manager – Version du 08/04/2020</a:t>
            </a:r>
            <a:endParaRPr lang="fr-FR" dirty="0"/>
          </a:p>
        </p:txBody>
      </p:sp>
      <p:sp>
        <p:nvSpPr>
          <p:cNvPr id="72" name="Espace réservé du numéro de diapositive 71"/>
          <p:cNvSpPr>
            <a:spLocks noGrp="1"/>
          </p:cNvSpPr>
          <p:nvPr>
            <p:ph type="sldNum" sz="quarter" idx="10"/>
          </p:nvPr>
        </p:nvSpPr>
        <p:spPr/>
        <p:txBody>
          <a:bodyPr/>
          <a:lstStyle/>
          <a:p>
            <a:fld id="{38A82121-814A-4DE6-903B-1CF589281CB8}" type="slidenum">
              <a:rPr lang="fr-FR" smtClean="0"/>
              <a:pPr/>
              <a:t>72</a:t>
            </a:fld>
            <a:endParaRPr lang="fr-FR"/>
          </a:p>
        </p:txBody>
      </p:sp>
      <p:sp>
        <p:nvSpPr>
          <p:cNvPr id="4" name="Ellipse 3">
            <a:extLst>
              <a:ext uri="{FF2B5EF4-FFF2-40B4-BE49-F238E27FC236}">
                <a16:creationId xmlns:a16="http://schemas.microsoft.com/office/drawing/2014/main" id="{024EAD74-7DC2-4258-8CBF-D334A7E81C6B}"/>
              </a:ext>
            </a:extLst>
          </p:cNvPr>
          <p:cNvSpPr/>
          <p:nvPr/>
        </p:nvSpPr>
        <p:spPr>
          <a:xfrm>
            <a:off x="2676197" y="3677517"/>
            <a:ext cx="576064" cy="43204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V4</a:t>
            </a:r>
          </a:p>
        </p:txBody>
      </p:sp>
      <p:sp>
        <p:nvSpPr>
          <p:cNvPr id="74" name="Ellipse 73">
            <a:extLst>
              <a:ext uri="{FF2B5EF4-FFF2-40B4-BE49-F238E27FC236}">
                <a16:creationId xmlns:a16="http://schemas.microsoft.com/office/drawing/2014/main" id="{979A0FDC-0C48-49C3-8834-5E77ECA92A64}"/>
              </a:ext>
            </a:extLst>
          </p:cNvPr>
          <p:cNvSpPr/>
          <p:nvPr/>
        </p:nvSpPr>
        <p:spPr>
          <a:xfrm>
            <a:off x="2676197" y="6140149"/>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V3</a:t>
            </a:r>
          </a:p>
        </p:txBody>
      </p:sp>
      <p:sp>
        <p:nvSpPr>
          <p:cNvPr id="76" name="Ellipse 75">
            <a:extLst>
              <a:ext uri="{FF2B5EF4-FFF2-40B4-BE49-F238E27FC236}">
                <a16:creationId xmlns:a16="http://schemas.microsoft.com/office/drawing/2014/main" id="{08387CEF-759E-4A38-808A-0B364B8B3061}"/>
              </a:ext>
            </a:extLst>
          </p:cNvPr>
          <p:cNvSpPr/>
          <p:nvPr/>
        </p:nvSpPr>
        <p:spPr>
          <a:xfrm>
            <a:off x="4718238" y="2670276"/>
            <a:ext cx="576064" cy="43204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V2</a:t>
            </a:r>
          </a:p>
        </p:txBody>
      </p:sp>
      <p:sp>
        <p:nvSpPr>
          <p:cNvPr id="79" name="Ellipse 78">
            <a:extLst>
              <a:ext uri="{FF2B5EF4-FFF2-40B4-BE49-F238E27FC236}">
                <a16:creationId xmlns:a16="http://schemas.microsoft.com/office/drawing/2014/main" id="{3B5C69BD-5E4C-4BE0-BDE8-CF260AC963D1}"/>
              </a:ext>
            </a:extLst>
          </p:cNvPr>
          <p:cNvSpPr/>
          <p:nvPr/>
        </p:nvSpPr>
        <p:spPr>
          <a:xfrm>
            <a:off x="4718238" y="3537744"/>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V3</a:t>
            </a:r>
          </a:p>
        </p:txBody>
      </p:sp>
      <p:sp>
        <p:nvSpPr>
          <p:cNvPr id="82" name="Ellipse 81">
            <a:extLst>
              <a:ext uri="{FF2B5EF4-FFF2-40B4-BE49-F238E27FC236}">
                <a16:creationId xmlns:a16="http://schemas.microsoft.com/office/drawing/2014/main" id="{19390CE1-2013-4B1E-9F0A-3AB591240E3E}"/>
              </a:ext>
            </a:extLst>
          </p:cNvPr>
          <p:cNvSpPr/>
          <p:nvPr/>
        </p:nvSpPr>
        <p:spPr>
          <a:xfrm>
            <a:off x="4718238" y="4405212"/>
            <a:ext cx="576064" cy="43204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V2</a:t>
            </a:r>
          </a:p>
        </p:txBody>
      </p:sp>
      <p:sp>
        <p:nvSpPr>
          <p:cNvPr id="86" name="Ellipse 85">
            <a:extLst>
              <a:ext uri="{FF2B5EF4-FFF2-40B4-BE49-F238E27FC236}">
                <a16:creationId xmlns:a16="http://schemas.microsoft.com/office/drawing/2014/main" id="{820549EB-663C-4EF5-9F17-CFC646778F64}"/>
              </a:ext>
            </a:extLst>
          </p:cNvPr>
          <p:cNvSpPr/>
          <p:nvPr/>
        </p:nvSpPr>
        <p:spPr>
          <a:xfrm>
            <a:off x="4718238" y="5272680"/>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V3</a:t>
            </a:r>
          </a:p>
        </p:txBody>
      </p:sp>
      <p:sp>
        <p:nvSpPr>
          <p:cNvPr id="89" name="Ellipse 88">
            <a:extLst>
              <a:ext uri="{FF2B5EF4-FFF2-40B4-BE49-F238E27FC236}">
                <a16:creationId xmlns:a16="http://schemas.microsoft.com/office/drawing/2014/main" id="{431E2835-B9D7-4EF1-9710-2C39627DA74D}"/>
              </a:ext>
            </a:extLst>
          </p:cNvPr>
          <p:cNvSpPr/>
          <p:nvPr/>
        </p:nvSpPr>
        <p:spPr>
          <a:xfrm>
            <a:off x="4718238" y="6140149"/>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V3</a:t>
            </a:r>
          </a:p>
        </p:txBody>
      </p:sp>
      <p:sp>
        <p:nvSpPr>
          <p:cNvPr id="91" name="Ellipse 90">
            <a:extLst>
              <a:ext uri="{FF2B5EF4-FFF2-40B4-BE49-F238E27FC236}">
                <a16:creationId xmlns:a16="http://schemas.microsoft.com/office/drawing/2014/main" id="{487B3696-23BB-4317-BE58-839F3D45C11D}"/>
              </a:ext>
            </a:extLst>
          </p:cNvPr>
          <p:cNvSpPr/>
          <p:nvPr/>
        </p:nvSpPr>
        <p:spPr>
          <a:xfrm>
            <a:off x="6253503" y="6140149"/>
            <a:ext cx="576064" cy="43204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V4</a:t>
            </a:r>
          </a:p>
        </p:txBody>
      </p:sp>
      <p:sp>
        <p:nvSpPr>
          <p:cNvPr id="94" name="Ellipse 93">
            <a:extLst>
              <a:ext uri="{FF2B5EF4-FFF2-40B4-BE49-F238E27FC236}">
                <a16:creationId xmlns:a16="http://schemas.microsoft.com/office/drawing/2014/main" id="{C4191051-6AEC-4D95-B77A-B33096BDE85D}"/>
              </a:ext>
            </a:extLst>
          </p:cNvPr>
          <p:cNvSpPr/>
          <p:nvPr/>
        </p:nvSpPr>
        <p:spPr>
          <a:xfrm>
            <a:off x="8037596" y="3642274"/>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V3</a:t>
            </a:r>
          </a:p>
        </p:txBody>
      </p:sp>
      <p:sp>
        <p:nvSpPr>
          <p:cNvPr id="97" name="Ellipse 96">
            <a:extLst>
              <a:ext uri="{FF2B5EF4-FFF2-40B4-BE49-F238E27FC236}">
                <a16:creationId xmlns:a16="http://schemas.microsoft.com/office/drawing/2014/main" id="{A58E7014-D701-4450-BD64-EBA9292F6D5E}"/>
              </a:ext>
            </a:extLst>
          </p:cNvPr>
          <p:cNvSpPr/>
          <p:nvPr/>
        </p:nvSpPr>
        <p:spPr>
          <a:xfrm>
            <a:off x="8037596" y="5095162"/>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V3</a:t>
            </a:r>
          </a:p>
        </p:txBody>
      </p:sp>
      <p:sp>
        <p:nvSpPr>
          <p:cNvPr id="100" name="Ellipse 99">
            <a:extLst>
              <a:ext uri="{FF2B5EF4-FFF2-40B4-BE49-F238E27FC236}">
                <a16:creationId xmlns:a16="http://schemas.microsoft.com/office/drawing/2014/main" id="{BEC939E8-3CEF-4C2C-A715-22E8116E821B}"/>
              </a:ext>
            </a:extLst>
          </p:cNvPr>
          <p:cNvSpPr/>
          <p:nvPr/>
        </p:nvSpPr>
        <p:spPr>
          <a:xfrm>
            <a:off x="9912424" y="3433520"/>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V3</a:t>
            </a:r>
          </a:p>
        </p:txBody>
      </p:sp>
      <p:sp>
        <p:nvSpPr>
          <p:cNvPr id="101" name="Ellipse 100">
            <a:extLst>
              <a:ext uri="{FF2B5EF4-FFF2-40B4-BE49-F238E27FC236}">
                <a16:creationId xmlns:a16="http://schemas.microsoft.com/office/drawing/2014/main" id="{A117C85D-C60F-4BB0-8034-3447994E84FD}"/>
              </a:ext>
            </a:extLst>
          </p:cNvPr>
          <p:cNvSpPr/>
          <p:nvPr/>
        </p:nvSpPr>
        <p:spPr>
          <a:xfrm>
            <a:off x="9912424" y="4692836"/>
            <a:ext cx="576064" cy="43204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V2</a:t>
            </a:r>
          </a:p>
        </p:txBody>
      </p:sp>
      <p:sp>
        <p:nvSpPr>
          <p:cNvPr id="102" name="Ellipse 101">
            <a:extLst>
              <a:ext uri="{FF2B5EF4-FFF2-40B4-BE49-F238E27FC236}">
                <a16:creationId xmlns:a16="http://schemas.microsoft.com/office/drawing/2014/main" id="{C8FEA474-F078-43DD-B21B-838AFA46CCA6}"/>
              </a:ext>
            </a:extLst>
          </p:cNvPr>
          <p:cNvSpPr/>
          <p:nvPr/>
        </p:nvSpPr>
        <p:spPr>
          <a:xfrm>
            <a:off x="9840416" y="1293158"/>
            <a:ext cx="576064" cy="43204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400" b="1" dirty="0">
                <a:latin typeface="Calibri" panose="020F0502020204030204" pitchFamily="34" charset="0"/>
                <a:cs typeface="Calibri" panose="020F0502020204030204" pitchFamily="34" charset="0"/>
              </a:rPr>
              <a:t>V3</a:t>
            </a:r>
          </a:p>
        </p:txBody>
      </p:sp>
    </p:spTree>
    <p:extLst>
      <p:ext uri="{BB962C8B-B14F-4D97-AF65-F5344CB8AC3E}">
        <p14:creationId xmlns:p14="http://schemas.microsoft.com/office/powerpoint/2010/main" val="250978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4" grpId="0" animBg="1"/>
      <p:bldP spid="76" grpId="0" animBg="1"/>
      <p:bldP spid="79" grpId="0" animBg="1"/>
      <p:bldP spid="82" grpId="0" animBg="1"/>
      <p:bldP spid="86" grpId="0" animBg="1"/>
      <p:bldP spid="89" grpId="0" animBg="1"/>
      <p:bldP spid="91" grpId="0" animBg="1"/>
      <p:bldP spid="94" grpId="0" animBg="1"/>
      <p:bldP spid="97" grpId="0" animBg="1"/>
      <p:bldP spid="100" grpId="0" animBg="1"/>
      <p:bldP spid="101" grpId="0" animBg="1"/>
      <p:bldP spid="10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2CDB-F76E-42FC-810C-57CDF93320A7}"/>
              </a:ext>
            </a:extLst>
          </p:cNvPr>
          <p:cNvSpPr>
            <a:spLocks noGrp="1"/>
          </p:cNvSpPr>
          <p:nvPr>
            <p:ph type="title"/>
          </p:nvPr>
        </p:nvSpPr>
        <p:spPr>
          <a:xfrm>
            <a:off x="1487488" y="476672"/>
            <a:ext cx="10225136" cy="792088"/>
          </a:xfrm>
        </p:spPr>
        <p:txBody>
          <a:bodyPr>
            <a:noAutofit/>
          </a:bodyPr>
          <a:lstStyle/>
          <a:p>
            <a:r>
              <a:rPr lang="fr-FR" dirty="0"/>
              <a:t>Mesures issues de l’atelier 4</a:t>
            </a:r>
            <a:br>
              <a:rPr lang="fr-FR" dirty="0"/>
            </a:br>
            <a:r>
              <a:rPr lang="fr-FR" b="0" dirty="0"/>
              <a:t>Au vu du cas étudié, comment peut-on d’ores-et-déjà alimenter le plan d’action ?</a:t>
            </a:r>
            <a:endParaRPr lang="fr-FR" dirty="0"/>
          </a:p>
        </p:txBody>
      </p:sp>
      <p:graphicFrame>
        <p:nvGraphicFramePr>
          <p:cNvPr id="6" name="Espace réservé du contenu 5">
            <a:extLst>
              <a:ext uri="{FF2B5EF4-FFF2-40B4-BE49-F238E27FC236}">
                <a16:creationId xmlns:a16="http://schemas.microsoft.com/office/drawing/2014/main" id="{616C7257-F6B9-4036-BA88-0EFD0A1F5BAC}"/>
              </a:ext>
            </a:extLst>
          </p:cNvPr>
          <p:cNvGraphicFramePr>
            <a:graphicFrameLocks noGrp="1"/>
          </p:cNvGraphicFramePr>
          <p:nvPr>
            <p:ph idx="1"/>
            <p:extLst>
              <p:ext uri="{D42A27DB-BD31-4B8C-83A1-F6EECF244321}">
                <p14:modId xmlns:p14="http://schemas.microsoft.com/office/powerpoint/2010/main" val="2353385277"/>
              </p:ext>
            </p:extLst>
          </p:nvPr>
        </p:nvGraphicFramePr>
        <p:xfrm>
          <a:off x="609600" y="1773238"/>
          <a:ext cx="109728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C432F978-5B66-4DDD-99C8-39FA4245432A}"/>
              </a:ext>
            </a:extLst>
          </p:cNvPr>
          <p:cNvSpPr>
            <a:spLocks noGrp="1"/>
          </p:cNvSpPr>
          <p:nvPr>
            <p:ph type="sldNum" sz="quarter" idx="10"/>
          </p:nvPr>
        </p:nvSpPr>
        <p:spPr/>
        <p:txBody>
          <a:bodyPr/>
          <a:lstStyle/>
          <a:p>
            <a:fld id="{38A82121-814A-4DE6-903B-1CF589281CB8}" type="slidenum">
              <a:rPr lang="fr-FR" smtClean="0"/>
              <a:pPr/>
              <a:t>73</a:t>
            </a:fld>
            <a:endParaRPr lang="fr-FR"/>
          </a:p>
        </p:txBody>
      </p:sp>
      <p:sp>
        <p:nvSpPr>
          <p:cNvPr id="5" name="Espace réservé du pied de page 4">
            <a:extLst>
              <a:ext uri="{FF2B5EF4-FFF2-40B4-BE49-F238E27FC236}">
                <a16:creationId xmlns:a16="http://schemas.microsoft.com/office/drawing/2014/main" id="{9DD1FCAF-2F5C-49AB-A283-B586E0B66F70}"/>
              </a:ext>
            </a:extLst>
          </p:cNvPr>
          <p:cNvSpPr>
            <a:spLocks noGrp="1"/>
          </p:cNvSpPr>
          <p:nvPr>
            <p:ph type="ftr" sz="quarter" idx="11"/>
          </p:nvPr>
        </p:nvSpPr>
        <p:spPr/>
        <p:txBody>
          <a:bodyPr/>
          <a:lstStyle/>
          <a:p>
            <a:r>
              <a:rPr lang="fr-FR"/>
              <a:t>Formation EBIOS Risk Manager – Version du 08/04/2020</a:t>
            </a:r>
            <a:endParaRPr lang="fr-FR" dirty="0"/>
          </a:p>
        </p:txBody>
      </p:sp>
      <p:sp>
        <p:nvSpPr>
          <p:cNvPr id="7" name="Losange 6">
            <a:extLst>
              <a:ext uri="{FF2B5EF4-FFF2-40B4-BE49-F238E27FC236}">
                <a16:creationId xmlns:a16="http://schemas.microsoft.com/office/drawing/2014/main" id="{74FCBAAC-3CAB-4DEB-A461-E72FC9C0AD86}"/>
              </a:ext>
            </a:extLst>
          </p:cNvPr>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Tree>
    <p:extLst>
      <p:ext uri="{BB962C8B-B14F-4D97-AF65-F5344CB8AC3E}">
        <p14:creationId xmlns:p14="http://schemas.microsoft.com/office/powerpoint/2010/main" val="3462703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Comment constituer les scénarios de risques ? </a:t>
            </a:r>
            <a:br>
              <a:rPr lang="fr-FR" dirty="0"/>
            </a:br>
            <a:r>
              <a:rPr lang="fr-FR" dirty="0"/>
              <a:t>(fin de l’atelier 4)</a:t>
            </a:r>
          </a:p>
        </p:txBody>
      </p:sp>
      <p:grpSp>
        <p:nvGrpSpPr>
          <p:cNvPr id="102" name="Groupe 101"/>
          <p:cNvGrpSpPr/>
          <p:nvPr/>
        </p:nvGrpSpPr>
        <p:grpSpPr>
          <a:xfrm>
            <a:off x="1789320" y="4741474"/>
            <a:ext cx="4004348" cy="1711862"/>
            <a:chOff x="201254" y="4741474"/>
            <a:chExt cx="4004348" cy="1711862"/>
          </a:xfrm>
        </p:grpSpPr>
        <p:sp>
          <p:nvSpPr>
            <p:cNvPr id="73" name="Rectangle 72"/>
            <p:cNvSpPr/>
            <p:nvPr/>
          </p:nvSpPr>
          <p:spPr>
            <a:xfrm>
              <a:off x="220367" y="4741474"/>
              <a:ext cx="1252114" cy="224408"/>
            </a:xfrm>
            <a:prstGeom prst="rect">
              <a:avLst/>
            </a:prstGeom>
            <a:noFill/>
            <a:ln w="25400" cap="flat" cmpd="sng" algn="ctr">
              <a:noFill/>
              <a:prstDash val="solid"/>
            </a:ln>
            <a:effectLst/>
          </p:spPr>
          <p:txBody>
            <a:bodyPr lIns="0" rtlCol="0" anchor="ctr"/>
            <a:lstStyle/>
            <a:p>
              <a:pPr>
                <a:defRPr/>
              </a:pPr>
              <a:r>
                <a:rPr lang="fr-FR" sz="900" u="sng" kern="0" dirty="0">
                  <a:solidFill>
                    <a:prstClr val="black"/>
                  </a:solidFill>
                  <a:latin typeface="Calibri" panose="020F0502020204030204" pitchFamily="34" charset="0"/>
                </a:rPr>
                <a:t>Légende</a:t>
              </a:r>
              <a:r>
                <a:rPr lang="fr-FR" sz="900" kern="0" dirty="0">
                  <a:solidFill>
                    <a:prstClr val="black"/>
                  </a:solidFill>
                  <a:latin typeface="Calibri" panose="020F0502020204030204" pitchFamily="34" charset="0"/>
                </a:rPr>
                <a:t> :</a:t>
              </a:r>
            </a:p>
          </p:txBody>
        </p:sp>
        <p:sp>
          <p:nvSpPr>
            <p:cNvPr id="74" name="Rectangle 73"/>
            <p:cNvSpPr/>
            <p:nvPr/>
          </p:nvSpPr>
          <p:spPr>
            <a:xfrm>
              <a:off x="726764" y="5468530"/>
              <a:ext cx="2029723"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Action élémentaire sur un bien support</a:t>
              </a:r>
            </a:p>
          </p:txBody>
        </p:sp>
        <p:sp>
          <p:nvSpPr>
            <p:cNvPr id="75" name="Rectangle 74"/>
            <p:cNvSpPr/>
            <p:nvPr/>
          </p:nvSpPr>
          <p:spPr>
            <a:xfrm>
              <a:off x="201254" y="5468530"/>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AE</a:t>
              </a:r>
            </a:p>
          </p:txBody>
        </p:sp>
        <p:sp>
          <p:nvSpPr>
            <p:cNvPr id="76" name="Rectangle 75"/>
            <p:cNvSpPr/>
            <p:nvPr/>
          </p:nvSpPr>
          <p:spPr>
            <a:xfrm>
              <a:off x="726765" y="5719854"/>
              <a:ext cx="3478837"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Événement intermédiaire associé à une valeur métier de l’écosystème</a:t>
              </a:r>
            </a:p>
          </p:txBody>
        </p:sp>
        <p:sp>
          <p:nvSpPr>
            <p:cNvPr id="77" name="Rectangle 76"/>
            <p:cNvSpPr/>
            <p:nvPr/>
          </p:nvSpPr>
          <p:spPr>
            <a:xfrm>
              <a:off x="201254" y="5720925"/>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EI</a:t>
              </a:r>
            </a:p>
          </p:txBody>
        </p:sp>
        <p:sp>
          <p:nvSpPr>
            <p:cNvPr id="84" name="Rectangle 83"/>
            <p:cNvSpPr/>
            <p:nvPr/>
          </p:nvSpPr>
          <p:spPr>
            <a:xfrm>
              <a:off x="726765" y="5971178"/>
              <a:ext cx="3345788"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Événement redouté relatif à une valeur métier de l’objet de l’étude</a:t>
              </a:r>
            </a:p>
          </p:txBody>
        </p:sp>
        <p:sp>
          <p:nvSpPr>
            <p:cNvPr id="85" name="Rectangle 84"/>
            <p:cNvSpPr/>
            <p:nvPr/>
          </p:nvSpPr>
          <p:spPr>
            <a:xfrm>
              <a:off x="201254" y="5973320"/>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ER</a:t>
              </a:r>
            </a:p>
          </p:txBody>
        </p:sp>
        <p:sp>
          <p:nvSpPr>
            <p:cNvPr id="86" name="Rectangle 85"/>
            <p:cNvSpPr/>
            <p:nvPr/>
          </p:nvSpPr>
          <p:spPr>
            <a:xfrm>
              <a:off x="726764" y="6222504"/>
              <a:ext cx="1689886"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Partie prenante de l’écosystème</a:t>
              </a:r>
            </a:p>
          </p:txBody>
        </p:sp>
        <p:sp>
          <p:nvSpPr>
            <p:cNvPr id="87" name="Rectangle 86"/>
            <p:cNvSpPr/>
            <p:nvPr/>
          </p:nvSpPr>
          <p:spPr>
            <a:xfrm>
              <a:off x="201254" y="6225716"/>
              <a:ext cx="408216" cy="224408"/>
            </a:xfrm>
            <a:prstGeom prst="rect">
              <a:avLst/>
            </a:prstGeom>
            <a:noFill/>
            <a:ln w="25400" cap="flat" cmpd="sng" algn="ctr">
              <a:noFill/>
              <a:prstDash val="solid"/>
            </a:ln>
            <a:effectLst/>
          </p:spPr>
          <p:txBody>
            <a:bodyPr rtlCol="0" anchor="ctr"/>
            <a:lstStyle/>
            <a:p>
              <a:pPr algn="ctr">
                <a:defRPr/>
              </a:pPr>
              <a:r>
                <a:rPr lang="fr-FR" sz="900" kern="0" dirty="0">
                  <a:solidFill>
                    <a:prstClr val="black"/>
                  </a:solidFill>
                  <a:latin typeface="Calibri" panose="020F0502020204030204" pitchFamily="34" charset="0"/>
                </a:rPr>
                <a:t>PP</a:t>
              </a:r>
            </a:p>
          </p:txBody>
        </p:sp>
        <p:cxnSp>
          <p:nvCxnSpPr>
            <p:cNvPr id="95" name="Connecteur droit avec flèche 94"/>
            <p:cNvCxnSpPr/>
            <p:nvPr/>
          </p:nvCxnSpPr>
          <p:spPr>
            <a:xfrm>
              <a:off x="220367" y="5089465"/>
              <a:ext cx="396000" cy="0"/>
            </a:xfrm>
            <a:prstGeom prst="straightConnector1">
              <a:avLst/>
            </a:prstGeom>
            <a:noFill/>
            <a:ln w="12700" cap="flat" cmpd="sng" algn="ctr">
              <a:solidFill>
                <a:srgbClr val="009999"/>
              </a:solidFill>
              <a:prstDash val="solid"/>
              <a:tailEnd type="arrow"/>
            </a:ln>
            <a:effectLst/>
          </p:spPr>
        </p:cxnSp>
        <p:sp>
          <p:nvSpPr>
            <p:cNvPr id="96" name="Rectangle 95"/>
            <p:cNvSpPr/>
            <p:nvPr/>
          </p:nvSpPr>
          <p:spPr>
            <a:xfrm>
              <a:off x="726764" y="4965882"/>
              <a:ext cx="2223686"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Chemin d’attaque d’un scénario stratégique</a:t>
              </a:r>
            </a:p>
          </p:txBody>
        </p:sp>
        <p:cxnSp>
          <p:nvCxnSpPr>
            <p:cNvPr id="97" name="Connecteur droit avec flèche 96"/>
            <p:cNvCxnSpPr/>
            <p:nvPr/>
          </p:nvCxnSpPr>
          <p:spPr>
            <a:xfrm>
              <a:off x="220367" y="5345392"/>
              <a:ext cx="396000" cy="0"/>
            </a:xfrm>
            <a:prstGeom prst="straightConnector1">
              <a:avLst/>
            </a:prstGeom>
            <a:noFill/>
            <a:ln w="12700" cap="flat" cmpd="sng" algn="ctr">
              <a:solidFill>
                <a:srgbClr val="CC9900"/>
              </a:solidFill>
              <a:prstDash val="sysDash"/>
              <a:headEnd type="none" w="med" len="med"/>
              <a:tailEnd type="arrow" w="med" len="med"/>
            </a:ln>
            <a:effectLst/>
          </p:spPr>
        </p:cxnSp>
        <p:sp>
          <p:nvSpPr>
            <p:cNvPr id="98" name="Rectangle 97"/>
            <p:cNvSpPr/>
            <p:nvPr/>
          </p:nvSpPr>
          <p:spPr>
            <a:xfrm>
              <a:off x="726764" y="5217206"/>
              <a:ext cx="2257349" cy="230832"/>
            </a:xfrm>
            <a:prstGeom prst="rect">
              <a:avLst/>
            </a:prstGeom>
            <a:noFill/>
            <a:ln w="25400" cap="flat" cmpd="sng" algn="ctr">
              <a:noFill/>
              <a:prstDash val="solid"/>
            </a:ln>
            <a:effectLst/>
          </p:spPr>
          <p:txBody>
            <a:bodyPr wrap="none" rtlCol="0" anchor="ctr">
              <a:spAutoFit/>
            </a:bodyPr>
            <a:lstStyle/>
            <a:p>
              <a:pPr>
                <a:defRPr/>
              </a:pPr>
              <a:r>
                <a:rPr lang="fr-FR" sz="900" kern="0" dirty="0">
                  <a:solidFill>
                    <a:prstClr val="black"/>
                  </a:solidFill>
                  <a:latin typeface="Calibri" panose="020F0502020204030204" pitchFamily="34" charset="0"/>
                </a:rPr>
                <a:t>Mode opératoire d’un scénario opérationnel</a:t>
              </a:r>
            </a:p>
          </p:txBody>
        </p:sp>
      </p:grpSp>
      <p:grpSp>
        <p:nvGrpSpPr>
          <p:cNvPr id="101" name="Groupe 100"/>
          <p:cNvGrpSpPr/>
          <p:nvPr/>
        </p:nvGrpSpPr>
        <p:grpSpPr>
          <a:xfrm>
            <a:off x="2855641" y="1414524"/>
            <a:ext cx="6831517" cy="4894796"/>
            <a:chOff x="1145819" y="692696"/>
            <a:chExt cx="6831517" cy="4894796"/>
          </a:xfrm>
        </p:grpSpPr>
        <p:sp>
          <p:nvSpPr>
            <p:cNvPr id="53" name="Rectangle 52"/>
            <p:cNvSpPr/>
            <p:nvPr/>
          </p:nvSpPr>
          <p:spPr>
            <a:xfrm>
              <a:off x="4588688" y="2780927"/>
              <a:ext cx="3388648" cy="2806565"/>
            </a:xfrm>
            <a:prstGeom prst="rect">
              <a:avLst/>
            </a:prstGeom>
            <a:solidFill>
              <a:srgbClr val="FFC1FF"/>
            </a:solidFill>
            <a:ln w="25400" cap="flat" cmpd="sng" algn="ctr">
              <a:noFill/>
              <a:prstDash val="solid"/>
            </a:ln>
            <a:effectLst/>
          </p:spPr>
          <p:txBody>
            <a:bodyPr rtlCol="0" anchor="b"/>
            <a:lstStyle/>
            <a:p>
              <a:pPr algn="ctr">
                <a:defRPr/>
              </a:pPr>
              <a:r>
                <a:rPr lang="fr-FR" sz="1200" b="1" kern="0" cap="all" dirty="0">
                  <a:latin typeface="Calibri" panose="020F0502020204030204" pitchFamily="34" charset="0"/>
                </a:rPr>
                <a:t>Objet de l’étude</a:t>
              </a:r>
            </a:p>
          </p:txBody>
        </p:sp>
        <p:sp>
          <p:nvSpPr>
            <p:cNvPr id="54" name="Rectangle 53"/>
            <p:cNvSpPr/>
            <p:nvPr/>
          </p:nvSpPr>
          <p:spPr>
            <a:xfrm>
              <a:off x="1145819" y="1822501"/>
              <a:ext cx="3303125" cy="2038547"/>
            </a:xfrm>
            <a:prstGeom prst="rect">
              <a:avLst/>
            </a:prstGeom>
            <a:solidFill>
              <a:schemeClr val="accent5">
                <a:lumMod val="40000"/>
                <a:lumOff val="60000"/>
              </a:schemeClr>
            </a:solidFill>
            <a:ln w="25400" cap="flat" cmpd="sng" algn="ctr">
              <a:noFill/>
              <a:prstDash val="solid"/>
            </a:ln>
            <a:effectLst/>
          </p:spPr>
          <p:txBody>
            <a:bodyPr rtlCol="0" anchor="b"/>
            <a:lstStyle/>
            <a:p>
              <a:pPr algn="r">
                <a:defRPr/>
              </a:pPr>
              <a:r>
                <a:rPr lang="fr-FR" sz="1200" b="1" kern="0" cap="all" dirty="0">
                  <a:latin typeface="Calibri" panose="020F0502020204030204" pitchFamily="34" charset="0"/>
                </a:rPr>
                <a:t>Ecosystème</a:t>
              </a:r>
            </a:p>
          </p:txBody>
        </p:sp>
        <p:sp>
          <p:nvSpPr>
            <p:cNvPr id="55" name="Forme libre 54"/>
            <p:cNvSpPr/>
            <p:nvPr/>
          </p:nvSpPr>
          <p:spPr>
            <a:xfrm>
              <a:off x="1252129" y="1168401"/>
              <a:ext cx="3556855" cy="3544168"/>
            </a:xfrm>
            <a:custGeom>
              <a:avLst/>
              <a:gdLst>
                <a:gd name="connsiteX0" fmla="*/ 254938 w 3582338"/>
                <a:gd name="connsiteY0" fmla="*/ 0 h 3547533"/>
                <a:gd name="connsiteX1" fmla="*/ 102538 w 3582338"/>
                <a:gd name="connsiteY1" fmla="*/ 254000 h 3547533"/>
                <a:gd name="connsiteX2" fmla="*/ 9404 w 3582338"/>
                <a:gd name="connsiteY2" fmla="*/ 651933 h 3547533"/>
                <a:gd name="connsiteX3" fmla="*/ 34804 w 3582338"/>
                <a:gd name="connsiteY3" fmla="*/ 1210733 h 3547533"/>
                <a:gd name="connsiteX4" fmla="*/ 288804 w 3582338"/>
                <a:gd name="connsiteY4" fmla="*/ 1701800 h 3547533"/>
                <a:gd name="connsiteX5" fmla="*/ 466604 w 3582338"/>
                <a:gd name="connsiteY5" fmla="*/ 1913467 h 3547533"/>
                <a:gd name="connsiteX6" fmla="*/ 1279404 w 3582338"/>
                <a:gd name="connsiteY6" fmla="*/ 2573867 h 3547533"/>
                <a:gd name="connsiteX7" fmla="*/ 2591738 w 3582338"/>
                <a:gd name="connsiteY7" fmla="*/ 3318933 h 3547533"/>
                <a:gd name="connsiteX8" fmla="*/ 3582338 w 3582338"/>
                <a:gd name="connsiteY8" fmla="*/ 3547533 h 3547533"/>
                <a:gd name="connsiteX0" fmla="*/ 254938 w 3582338"/>
                <a:gd name="connsiteY0" fmla="*/ 0 h 3547533"/>
                <a:gd name="connsiteX1" fmla="*/ 102538 w 3582338"/>
                <a:gd name="connsiteY1" fmla="*/ 254000 h 3547533"/>
                <a:gd name="connsiteX2" fmla="*/ 9404 w 3582338"/>
                <a:gd name="connsiteY2" fmla="*/ 651933 h 3547533"/>
                <a:gd name="connsiteX3" fmla="*/ 34804 w 3582338"/>
                <a:gd name="connsiteY3" fmla="*/ 1210733 h 3547533"/>
                <a:gd name="connsiteX4" fmla="*/ 288804 w 3582338"/>
                <a:gd name="connsiteY4" fmla="*/ 1701800 h 3547533"/>
                <a:gd name="connsiteX5" fmla="*/ 466604 w 3582338"/>
                <a:gd name="connsiteY5" fmla="*/ 1913467 h 3547533"/>
                <a:gd name="connsiteX6" fmla="*/ 1449950 w 3582338"/>
                <a:gd name="connsiteY6" fmla="*/ 2726412 h 3547533"/>
                <a:gd name="connsiteX7" fmla="*/ 2591738 w 3582338"/>
                <a:gd name="connsiteY7" fmla="*/ 3318933 h 3547533"/>
                <a:gd name="connsiteX8" fmla="*/ 3582338 w 3582338"/>
                <a:gd name="connsiteY8" fmla="*/ 3547533 h 3547533"/>
                <a:gd name="connsiteX0" fmla="*/ 254938 w 3582338"/>
                <a:gd name="connsiteY0" fmla="*/ 0 h 3547533"/>
                <a:gd name="connsiteX1" fmla="*/ 102538 w 3582338"/>
                <a:gd name="connsiteY1" fmla="*/ 254000 h 3547533"/>
                <a:gd name="connsiteX2" fmla="*/ 9404 w 3582338"/>
                <a:gd name="connsiteY2" fmla="*/ 651933 h 3547533"/>
                <a:gd name="connsiteX3" fmla="*/ 34804 w 3582338"/>
                <a:gd name="connsiteY3" fmla="*/ 1210733 h 3547533"/>
                <a:gd name="connsiteX4" fmla="*/ 288804 w 3582338"/>
                <a:gd name="connsiteY4" fmla="*/ 1701800 h 3547533"/>
                <a:gd name="connsiteX5" fmla="*/ 603041 w 3582338"/>
                <a:gd name="connsiteY5" fmla="*/ 2057537 h 3547533"/>
                <a:gd name="connsiteX6" fmla="*/ 1449950 w 3582338"/>
                <a:gd name="connsiteY6" fmla="*/ 2726412 h 3547533"/>
                <a:gd name="connsiteX7" fmla="*/ 2591738 w 3582338"/>
                <a:gd name="connsiteY7" fmla="*/ 3318933 h 3547533"/>
                <a:gd name="connsiteX8" fmla="*/ 3582338 w 3582338"/>
                <a:gd name="connsiteY8" fmla="*/ 3547533 h 354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2338" h="3547533">
                  <a:moveTo>
                    <a:pt x="254938" y="0"/>
                  </a:moveTo>
                  <a:cubicBezTo>
                    <a:pt x="199199" y="72672"/>
                    <a:pt x="143460" y="145345"/>
                    <a:pt x="102538" y="254000"/>
                  </a:cubicBezTo>
                  <a:cubicBezTo>
                    <a:pt x="61616" y="362655"/>
                    <a:pt x="20693" y="492478"/>
                    <a:pt x="9404" y="651933"/>
                  </a:cubicBezTo>
                  <a:cubicBezTo>
                    <a:pt x="-1885" y="811388"/>
                    <a:pt x="-11763" y="1035755"/>
                    <a:pt x="34804" y="1210733"/>
                  </a:cubicBezTo>
                  <a:cubicBezTo>
                    <a:pt x="81371" y="1385711"/>
                    <a:pt x="194098" y="1560666"/>
                    <a:pt x="288804" y="1701800"/>
                  </a:cubicBezTo>
                  <a:cubicBezTo>
                    <a:pt x="383510" y="1842934"/>
                    <a:pt x="409517" y="1886768"/>
                    <a:pt x="603041" y="2057537"/>
                  </a:cubicBezTo>
                  <a:cubicBezTo>
                    <a:pt x="796565" y="2228306"/>
                    <a:pt x="1118501" y="2516179"/>
                    <a:pt x="1449950" y="2726412"/>
                  </a:cubicBezTo>
                  <a:cubicBezTo>
                    <a:pt x="1781399" y="2936645"/>
                    <a:pt x="2236340" y="3182080"/>
                    <a:pt x="2591738" y="3318933"/>
                  </a:cubicBezTo>
                  <a:cubicBezTo>
                    <a:pt x="2947136" y="3455786"/>
                    <a:pt x="3278949" y="3514372"/>
                    <a:pt x="3582338" y="3547533"/>
                  </a:cubicBezTo>
                </a:path>
              </a:pathLst>
            </a:custGeom>
            <a:noFill/>
            <a:ln w="12700" cap="flat" cmpd="sng" algn="ctr">
              <a:solidFill>
                <a:srgbClr val="CC9900"/>
              </a:solidFill>
              <a:prstDash val="sysDash"/>
              <a:headEnd type="none" w="med" len="med"/>
              <a:tailEnd type="arrow" w="med" len="med"/>
            </a:ln>
            <a:effectLst/>
          </p:spPr>
          <p:txBody>
            <a:bodyPr rtlCol="0" anchor="ctr"/>
            <a:lstStyle/>
            <a:p>
              <a:pPr algn="ctr">
                <a:defRPr/>
              </a:pPr>
              <a:endParaRPr lang="en-US" kern="0">
                <a:solidFill>
                  <a:prstClr val="white"/>
                </a:solidFill>
                <a:latin typeface="Calibri" panose="020F0502020204030204" pitchFamily="34" charset="0"/>
              </a:endParaRPr>
            </a:p>
          </p:txBody>
        </p:sp>
        <p:cxnSp>
          <p:nvCxnSpPr>
            <p:cNvPr id="56" name="Connecteur en arc 55"/>
            <p:cNvCxnSpPr>
              <a:endCxn id="64" idx="0"/>
            </p:cNvCxnSpPr>
            <p:nvPr/>
          </p:nvCxnSpPr>
          <p:spPr>
            <a:xfrm>
              <a:off x="2648744" y="1268760"/>
              <a:ext cx="882144" cy="864096"/>
            </a:xfrm>
            <a:prstGeom prst="curvedConnector2">
              <a:avLst/>
            </a:prstGeom>
            <a:noFill/>
            <a:ln w="12700" cap="flat" cmpd="sng" algn="ctr">
              <a:solidFill>
                <a:srgbClr val="009999"/>
              </a:solidFill>
              <a:prstDash val="solid"/>
              <a:tailEnd type="arrow"/>
            </a:ln>
            <a:effectLst/>
          </p:spPr>
        </p:cxnSp>
        <p:sp>
          <p:nvSpPr>
            <p:cNvPr id="57" name="Rectangle 56"/>
            <p:cNvSpPr/>
            <p:nvPr/>
          </p:nvSpPr>
          <p:spPr>
            <a:xfrm>
              <a:off x="4808984" y="4483968"/>
              <a:ext cx="1224136" cy="457200"/>
            </a:xfrm>
            <a:prstGeom prst="rect">
              <a:avLst/>
            </a:prstGeom>
            <a:solidFill>
              <a:schemeClr val="accent3">
                <a:lumMod val="40000"/>
                <a:lumOff val="60000"/>
              </a:schemeClr>
            </a:solidFill>
            <a:ln w="25400" cap="flat" cmpd="sng" algn="ctr">
              <a:solidFill>
                <a:srgbClr val="CC9900"/>
              </a:solidFill>
              <a:prstDash val="solid"/>
            </a:ln>
            <a:effectLst/>
          </p:spPr>
          <p:txBody>
            <a:bodyPr wrap="none" rtlCol="0" anchor="ctr"/>
            <a:lstStyle/>
            <a:p>
              <a:pPr algn="ctr">
                <a:defRPr/>
              </a:pPr>
              <a:r>
                <a:rPr lang="fr-FR" sz="1400" kern="0" dirty="0">
                  <a:latin typeface="Calibri" panose="020F0502020204030204" pitchFamily="34" charset="0"/>
                </a:rPr>
                <a:t>Bien support 1</a:t>
              </a:r>
            </a:p>
          </p:txBody>
        </p:sp>
        <p:sp>
          <p:nvSpPr>
            <p:cNvPr id="58" name="Rectangle 57"/>
            <p:cNvSpPr/>
            <p:nvPr/>
          </p:nvSpPr>
          <p:spPr>
            <a:xfrm>
              <a:off x="6450687" y="4483968"/>
              <a:ext cx="1224136" cy="457200"/>
            </a:xfrm>
            <a:prstGeom prst="rect">
              <a:avLst/>
            </a:prstGeom>
            <a:solidFill>
              <a:schemeClr val="accent3">
                <a:lumMod val="40000"/>
                <a:lumOff val="60000"/>
              </a:schemeClr>
            </a:solidFill>
            <a:ln w="25400" cap="flat" cmpd="sng" algn="ctr">
              <a:solidFill>
                <a:srgbClr val="CC9900"/>
              </a:solidFill>
              <a:prstDash val="solid"/>
            </a:ln>
            <a:effectLst/>
          </p:spPr>
          <p:txBody>
            <a:bodyPr wrap="none" rtlCol="0" anchor="ctr"/>
            <a:lstStyle/>
            <a:p>
              <a:pPr algn="ctr">
                <a:defRPr/>
              </a:pPr>
              <a:r>
                <a:rPr lang="fr-FR" sz="1400" kern="0" dirty="0">
                  <a:latin typeface="Calibri" panose="020F0502020204030204" pitchFamily="34" charset="0"/>
                </a:rPr>
                <a:t>Bien support 2</a:t>
              </a:r>
            </a:p>
          </p:txBody>
        </p:sp>
        <p:cxnSp>
          <p:nvCxnSpPr>
            <p:cNvPr id="59" name="Connecteur en angle 58"/>
            <p:cNvCxnSpPr>
              <a:endCxn id="57" idx="0"/>
            </p:cNvCxnSpPr>
            <p:nvPr/>
          </p:nvCxnSpPr>
          <p:spPr>
            <a:xfrm rot="16200000" flipH="1">
              <a:off x="5022560" y="4085476"/>
              <a:ext cx="794866" cy="2117"/>
            </a:xfrm>
            <a:prstGeom prst="bentConnector3">
              <a:avLst/>
            </a:prstGeom>
            <a:noFill/>
            <a:ln w="12700" cap="flat" cmpd="sng" algn="ctr">
              <a:solidFill>
                <a:srgbClr val="FF6699"/>
              </a:solidFill>
              <a:prstDash val="solid"/>
              <a:headEnd type="arrow" w="med" len="med"/>
              <a:tailEnd type="arrow" w="med" len="med"/>
            </a:ln>
            <a:effectLst/>
          </p:spPr>
        </p:cxnSp>
        <p:cxnSp>
          <p:nvCxnSpPr>
            <p:cNvPr id="60" name="Connecteur en angle 59"/>
            <p:cNvCxnSpPr>
              <a:stCxn id="94" idx="2"/>
              <a:endCxn id="58" idx="0"/>
            </p:cNvCxnSpPr>
            <p:nvPr/>
          </p:nvCxnSpPr>
          <p:spPr>
            <a:xfrm rot="16200000" flipH="1">
              <a:off x="6122253" y="3543466"/>
              <a:ext cx="801216" cy="1079788"/>
            </a:xfrm>
            <a:prstGeom prst="bentConnector3">
              <a:avLst/>
            </a:prstGeom>
            <a:noFill/>
            <a:ln w="12700" cap="flat" cmpd="sng" algn="ctr">
              <a:solidFill>
                <a:srgbClr val="FF6699"/>
              </a:solidFill>
              <a:prstDash val="solid"/>
              <a:headEnd type="arrow" w="med" len="med"/>
              <a:tailEnd type="arrow" w="med" len="med"/>
            </a:ln>
            <a:effectLst/>
          </p:spPr>
        </p:cxnSp>
        <p:sp>
          <p:nvSpPr>
            <p:cNvPr id="61" name="Ellipse 60"/>
            <p:cNvSpPr/>
            <p:nvPr/>
          </p:nvSpPr>
          <p:spPr>
            <a:xfrm>
              <a:off x="6609184" y="692696"/>
              <a:ext cx="1368152" cy="914400"/>
            </a:xfrm>
            <a:prstGeom prst="ellipse">
              <a:avLst/>
            </a:prstGeom>
            <a:solidFill>
              <a:schemeClr val="accent4"/>
            </a:solidFill>
            <a:ln w="25400" cap="flat" cmpd="sng" algn="ctr">
              <a:noFill/>
              <a:prstDash val="solid"/>
            </a:ln>
            <a:effectLst/>
          </p:spPr>
          <p:txBody>
            <a:bodyPr rtlCol="0" anchor="ctr"/>
            <a:lstStyle/>
            <a:p>
              <a:pPr algn="ctr">
                <a:defRPr/>
              </a:pPr>
              <a:r>
                <a:rPr lang="fr-FR" sz="1400" kern="0" dirty="0">
                  <a:solidFill>
                    <a:prstClr val="white"/>
                  </a:solidFill>
                  <a:latin typeface="Calibri" panose="020F0502020204030204" pitchFamily="34" charset="0"/>
                </a:rPr>
                <a:t>Objectif visé (OV)</a:t>
              </a:r>
            </a:p>
          </p:txBody>
        </p:sp>
        <p:cxnSp>
          <p:nvCxnSpPr>
            <p:cNvPr id="62" name="Connecteur en angle 61"/>
            <p:cNvCxnSpPr>
              <a:stCxn id="90" idx="6"/>
              <a:endCxn id="61" idx="2"/>
            </p:cNvCxnSpPr>
            <p:nvPr/>
          </p:nvCxnSpPr>
          <p:spPr>
            <a:xfrm>
              <a:off x="2860496" y="1149896"/>
              <a:ext cx="3748688" cy="0"/>
            </a:xfrm>
            <a:prstGeom prst="bentConnector3">
              <a:avLst/>
            </a:prstGeom>
            <a:noFill/>
            <a:ln w="12700" cap="flat" cmpd="sng" algn="ctr">
              <a:solidFill>
                <a:schemeClr val="accent4"/>
              </a:solidFill>
              <a:prstDash val="sysDash"/>
              <a:headEnd type="none" w="med" len="med"/>
              <a:tailEnd type="none" w="med" len="med"/>
            </a:ln>
            <a:effectLst/>
          </p:spPr>
        </p:cxnSp>
        <p:sp>
          <p:nvSpPr>
            <p:cNvPr id="63" name="Ellipse 62"/>
            <p:cNvSpPr/>
            <p:nvPr/>
          </p:nvSpPr>
          <p:spPr>
            <a:xfrm>
              <a:off x="1424608" y="2348880"/>
              <a:ext cx="828000" cy="828000"/>
            </a:xfrm>
            <a:prstGeom prst="ellipse">
              <a:avLst/>
            </a:prstGeom>
            <a:solidFill>
              <a:srgbClr val="009999"/>
            </a:solidFill>
            <a:ln w="25400" cap="flat" cmpd="sng" algn="ctr">
              <a:noFill/>
              <a:prstDash val="solid"/>
            </a:ln>
            <a:effectLst/>
          </p:spPr>
          <p:txBody>
            <a:bodyPr rtlCol="0" anchor="ctr"/>
            <a:lstStyle/>
            <a:p>
              <a:pPr algn="ctr">
                <a:defRPr/>
              </a:pPr>
              <a:r>
                <a:rPr lang="fr-FR" sz="1400" kern="0" dirty="0">
                  <a:solidFill>
                    <a:prstClr val="black"/>
                  </a:solidFill>
                  <a:latin typeface="Calibri" panose="020F0502020204030204" pitchFamily="34" charset="0"/>
                </a:rPr>
                <a:t>PP1</a:t>
              </a:r>
            </a:p>
          </p:txBody>
        </p:sp>
        <p:sp>
          <p:nvSpPr>
            <p:cNvPr id="64" name="Ellipse 63"/>
            <p:cNvSpPr/>
            <p:nvPr/>
          </p:nvSpPr>
          <p:spPr>
            <a:xfrm>
              <a:off x="3116888" y="2132856"/>
              <a:ext cx="828000" cy="828000"/>
            </a:xfrm>
            <a:prstGeom prst="ellipse">
              <a:avLst/>
            </a:prstGeom>
            <a:solidFill>
              <a:srgbClr val="009999"/>
            </a:solidFill>
            <a:ln w="25400" cap="flat" cmpd="sng" algn="ctr">
              <a:noFill/>
              <a:prstDash val="solid"/>
            </a:ln>
            <a:effectLst/>
          </p:spPr>
          <p:txBody>
            <a:bodyPr rtlCol="0" anchor="ctr"/>
            <a:lstStyle/>
            <a:p>
              <a:pPr algn="ctr">
                <a:defRPr/>
              </a:pPr>
              <a:r>
                <a:rPr lang="fr-FR" sz="1400" kern="0" dirty="0">
                  <a:solidFill>
                    <a:prstClr val="black"/>
                  </a:solidFill>
                  <a:latin typeface="Calibri" panose="020F0502020204030204" pitchFamily="34" charset="0"/>
                </a:rPr>
                <a:t>PP2</a:t>
              </a:r>
            </a:p>
          </p:txBody>
        </p:sp>
        <p:cxnSp>
          <p:nvCxnSpPr>
            <p:cNvPr id="65" name="Connecteur en arc 64"/>
            <p:cNvCxnSpPr>
              <a:stCxn id="90" idx="2"/>
              <a:endCxn id="63" idx="2"/>
            </p:cNvCxnSpPr>
            <p:nvPr/>
          </p:nvCxnSpPr>
          <p:spPr>
            <a:xfrm rot="10800000" flipV="1">
              <a:off x="1424608" y="1149896"/>
              <a:ext cx="67736" cy="1612984"/>
            </a:xfrm>
            <a:prstGeom prst="curvedConnector3">
              <a:avLst>
                <a:gd name="adj1" fmla="val 437487"/>
              </a:avLst>
            </a:prstGeom>
            <a:noFill/>
            <a:ln w="12700" cap="flat" cmpd="sng" algn="ctr">
              <a:solidFill>
                <a:srgbClr val="009999"/>
              </a:solidFill>
              <a:prstDash val="solid"/>
              <a:tailEnd type="arrow"/>
            </a:ln>
            <a:effectLst/>
          </p:spPr>
        </p:cxnSp>
        <p:cxnSp>
          <p:nvCxnSpPr>
            <p:cNvPr id="66" name="Connecteur en arc 65"/>
            <p:cNvCxnSpPr>
              <a:stCxn id="64" idx="5"/>
              <a:endCxn id="94" idx="1"/>
            </p:cNvCxnSpPr>
            <p:nvPr/>
          </p:nvCxnSpPr>
          <p:spPr>
            <a:xfrm rot="16200000" flipH="1">
              <a:off x="4078902" y="2584326"/>
              <a:ext cx="614554" cy="1125098"/>
            </a:xfrm>
            <a:prstGeom prst="curvedConnector2">
              <a:avLst/>
            </a:prstGeom>
            <a:noFill/>
            <a:ln w="12700" cap="flat" cmpd="sng" algn="ctr">
              <a:solidFill>
                <a:srgbClr val="009999"/>
              </a:solidFill>
              <a:prstDash val="solid"/>
              <a:tailEnd type="arrow"/>
            </a:ln>
            <a:effectLst/>
          </p:spPr>
        </p:cxnSp>
        <p:cxnSp>
          <p:nvCxnSpPr>
            <p:cNvPr id="78" name="Connecteur en arc 77"/>
            <p:cNvCxnSpPr>
              <a:stCxn id="90" idx="4"/>
              <a:endCxn id="94" idx="1"/>
            </p:cNvCxnSpPr>
            <p:nvPr/>
          </p:nvCxnSpPr>
          <p:spPr>
            <a:xfrm rot="16200000" flipH="1">
              <a:off x="2639046" y="1144470"/>
              <a:ext cx="1847056" cy="2772308"/>
            </a:xfrm>
            <a:prstGeom prst="curvedConnector2">
              <a:avLst/>
            </a:prstGeom>
            <a:noFill/>
            <a:ln w="12700" cap="flat" cmpd="sng" algn="ctr">
              <a:solidFill>
                <a:srgbClr val="009999"/>
              </a:solidFill>
              <a:prstDash val="solid"/>
              <a:tailEnd type="arrow"/>
            </a:ln>
            <a:effectLst/>
          </p:spPr>
        </p:cxnSp>
        <p:cxnSp>
          <p:nvCxnSpPr>
            <p:cNvPr id="79" name="Connecteur en arc 78"/>
            <p:cNvCxnSpPr>
              <a:stCxn id="63" idx="5"/>
              <a:endCxn id="94" idx="1"/>
            </p:cNvCxnSpPr>
            <p:nvPr/>
          </p:nvCxnSpPr>
          <p:spPr>
            <a:xfrm rot="16200000" flipH="1">
              <a:off x="3340774" y="1846198"/>
              <a:ext cx="398530" cy="2817378"/>
            </a:xfrm>
            <a:prstGeom prst="curvedConnector2">
              <a:avLst/>
            </a:prstGeom>
            <a:noFill/>
            <a:ln w="12700" cap="flat" cmpd="sng" algn="ctr">
              <a:solidFill>
                <a:srgbClr val="009999"/>
              </a:solidFill>
              <a:prstDash val="solid"/>
              <a:tailEnd type="arrow"/>
            </a:ln>
            <a:effectLst/>
          </p:spPr>
        </p:cxnSp>
        <p:sp>
          <p:nvSpPr>
            <p:cNvPr id="80" name="Organigramme : Décision 79"/>
            <p:cNvSpPr/>
            <p:nvPr/>
          </p:nvSpPr>
          <p:spPr>
            <a:xfrm>
              <a:off x="3512840" y="2613413"/>
              <a:ext cx="755093" cy="500731"/>
            </a:xfrm>
            <a:prstGeom prst="flowChartDecision">
              <a:avLst/>
            </a:prstGeom>
            <a:solidFill>
              <a:srgbClr val="33CCCC"/>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latin typeface="Calibri" panose="020F0502020204030204" pitchFamily="34" charset="0"/>
                </a:rPr>
                <a:t>EI</a:t>
              </a:r>
              <a:endParaRPr lang="fr-FR" sz="1200" kern="0" dirty="0">
                <a:latin typeface="Calibri" panose="020F0502020204030204" pitchFamily="34" charset="0"/>
              </a:endParaRPr>
            </a:p>
          </p:txBody>
        </p:sp>
        <p:sp>
          <p:nvSpPr>
            <p:cNvPr id="81" name="Organigramme : Décision 80"/>
            <p:cNvSpPr/>
            <p:nvPr/>
          </p:nvSpPr>
          <p:spPr>
            <a:xfrm>
              <a:off x="1906088" y="2852859"/>
              <a:ext cx="755093" cy="500731"/>
            </a:xfrm>
            <a:prstGeom prst="flowChartDecision">
              <a:avLst/>
            </a:prstGeom>
            <a:solidFill>
              <a:srgbClr val="33CCCC"/>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latin typeface="Calibri" panose="020F0502020204030204" pitchFamily="34" charset="0"/>
                </a:rPr>
                <a:t>EI</a:t>
              </a:r>
              <a:endParaRPr lang="fr-FR" sz="1200" kern="0" dirty="0">
                <a:latin typeface="Calibri" panose="020F0502020204030204" pitchFamily="34" charset="0"/>
              </a:endParaRPr>
            </a:p>
          </p:txBody>
        </p:sp>
        <p:sp>
          <p:nvSpPr>
            <p:cNvPr id="88" name="Hexagone 87"/>
            <p:cNvSpPr/>
            <p:nvPr/>
          </p:nvSpPr>
          <p:spPr>
            <a:xfrm>
              <a:off x="5744739" y="4158808"/>
              <a:ext cx="436669" cy="388879"/>
            </a:xfrm>
            <a:prstGeom prst="hexagon">
              <a:avLst/>
            </a:prstGeom>
            <a:solidFill>
              <a:srgbClr val="CCCC00"/>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wrap="none" rtlCol="0" anchor="ctr"/>
            <a:lstStyle/>
            <a:p>
              <a:pPr algn="ctr">
                <a:defRPr/>
              </a:pPr>
              <a:r>
                <a:rPr lang="en-US" sz="1400" kern="0" dirty="0">
                  <a:latin typeface="Calibri" panose="020F0502020204030204" pitchFamily="34" charset="0"/>
                </a:rPr>
                <a:t>AE</a:t>
              </a:r>
            </a:p>
          </p:txBody>
        </p:sp>
        <p:sp>
          <p:nvSpPr>
            <p:cNvPr id="89" name="Hexagone 88"/>
            <p:cNvSpPr/>
            <p:nvPr/>
          </p:nvSpPr>
          <p:spPr>
            <a:xfrm>
              <a:off x="1620273" y="2984195"/>
              <a:ext cx="436669" cy="388879"/>
            </a:xfrm>
            <a:prstGeom prst="hexagon">
              <a:avLst/>
            </a:prstGeom>
            <a:solidFill>
              <a:srgbClr val="CCCC00"/>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wrap="none" rtlCol="0" anchor="ctr"/>
            <a:lstStyle/>
            <a:p>
              <a:pPr algn="ctr">
                <a:defRPr/>
              </a:pPr>
              <a:r>
                <a:rPr lang="en-US" sz="1400" kern="0" dirty="0">
                  <a:latin typeface="Calibri" panose="020F0502020204030204" pitchFamily="34" charset="0"/>
                </a:rPr>
                <a:t>AE</a:t>
              </a:r>
            </a:p>
          </p:txBody>
        </p:sp>
        <p:sp>
          <p:nvSpPr>
            <p:cNvPr id="90" name="Ellipse 89"/>
            <p:cNvSpPr/>
            <p:nvPr/>
          </p:nvSpPr>
          <p:spPr>
            <a:xfrm>
              <a:off x="1492344" y="692696"/>
              <a:ext cx="1368152" cy="914400"/>
            </a:xfrm>
            <a:prstGeom prst="ellipse">
              <a:avLst/>
            </a:prstGeom>
            <a:solidFill>
              <a:schemeClr val="accent4"/>
            </a:solidFill>
            <a:ln w="25400" cap="flat" cmpd="sng" algn="ctr">
              <a:noFill/>
              <a:prstDash val="solid"/>
            </a:ln>
            <a:effectLst/>
          </p:spPr>
          <p:txBody>
            <a:bodyPr rtlCol="0" anchor="ctr"/>
            <a:lstStyle/>
            <a:p>
              <a:pPr algn="ctr">
                <a:defRPr/>
              </a:pPr>
              <a:r>
                <a:rPr lang="fr-FR" sz="1400" kern="0" dirty="0">
                  <a:solidFill>
                    <a:prstClr val="white"/>
                  </a:solidFill>
                  <a:latin typeface="Calibri" panose="020F0502020204030204" pitchFamily="34" charset="0"/>
                </a:rPr>
                <a:t>Source de risque (SR)</a:t>
              </a:r>
            </a:p>
          </p:txBody>
        </p:sp>
        <p:cxnSp>
          <p:nvCxnSpPr>
            <p:cNvPr id="91" name="Connecteur en arc 90"/>
            <p:cNvCxnSpPr>
              <a:stCxn id="88" idx="1"/>
              <a:endCxn id="58" idx="1"/>
            </p:cNvCxnSpPr>
            <p:nvPr/>
          </p:nvCxnSpPr>
          <p:spPr>
            <a:xfrm rot="16200000" flipH="1">
              <a:off x="6184997" y="4446877"/>
              <a:ext cx="164881" cy="366499"/>
            </a:xfrm>
            <a:prstGeom prst="curvedConnector2">
              <a:avLst/>
            </a:prstGeom>
            <a:noFill/>
            <a:ln w="12700" cap="flat" cmpd="sng" algn="ctr">
              <a:solidFill>
                <a:srgbClr val="CC9900"/>
              </a:solidFill>
              <a:prstDash val="sysDash"/>
              <a:headEnd type="none" w="med" len="med"/>
              <a:tailEnd type="arrow" w="med" len="med"/>
            </a:ln>
            <a:effectLst/>
          </p:spPr>
        </p:cxnSp>
        <p:sp>
          <p:nvSpPr>
            <p:cNvPr id="92" name="Forme libre 91"/>
            <p:cNvSpPr/>
            <p:nvPr/>
          </p:nvSpPr>
          <p:spPr>
            <a:xfrm>
              <a:off x="6792129" y="1603375"/>
              <a:ext cx="713570" cy="2616291"/>
            </a:xfrm>
            <a:custGeom>
              <a:avLst/>
              <a:gdLst>
                <a:gd name="connsiteX0" fmla="*/ 712755 w 712755"/>
                <a:gd name="connsiteY0" fmla="*/ 2548467 h 2574230"/>
                <a:gd name="connsiteX1" fmla="*/ 484155 w 712755"/>
                <a:gd name="connsiteY1" fmla="*/ 2497667 h 2574230"/>
                <a:gd name="connsiteX2" fmla="*/ 10022 w 712755"/>
                <a:gd name="connsiteY2" fmla="*/ 1905000 h 2574230"/>
                <a:gd name="connsiteX3" fmla="*/ 170888 w 712755"/>
                <a:gd name="connsiteY3" fmla="*/ 1405467 h 2574230"/>
                <a:gd name="connsiteX4" fmla="*/ 289422 w 712755"/>
                <a:gd name="connsiteY4" fmla="*/ 1236133 h 2574230"/>
                <a:gd name="connsiteX5" fmla="*/ 484155 w 712755"/>
                <a:gd name="connsiteY5" fmla="*/ 745067 h 2574230"/>
                <a:gd name="connsiteX6" fmla="*/ 568822 w 712755"/>
                <a:gd name="connsiteY6" fmla="*/ 194733 h 2574230"/>
                <a:gd name="connsiteX7" fmla="*/ 585755 w 712755"/>
                <a:gd name="connsiteY7" fmla="*/ 0 h 2574230"/>
                <a:gd name="connsiteX0" fmla="*/ 725455 w 725455"/>
                <a:gd name="connsiteY0" fmla="*/ 2611967 h 2622590"/>
                <a:gd name="connsiteX1" fmla="*/ 484155 w 725455"/>
                <a:gd name="connsiteY1" fmla="*/ 2497667 h 2622590"/>
                <a:gd name="connsiteX2" fmla="*/ 10022 w 725455"/>
                <a:gd name="connsiteY2" fmla="*/ 1905000 h 2622590"/>
                <a:gd name="connsiteX3" fmla="*/ 170888 w 725455"/>
                <a:gd name="connsiteY3" fmla="*/ 1405467 h 2622590"/>
                <a:gd name="connsiteX4" fmla="*/ 289422 w 725455"/>
                <a:gd name="connsiteY4" fmla="*/ 1236133 h 2622590"/>
                <a:gd name="connsiteX5" fmla="*/ 484155 w 725455"/>
                <a:gd name="connsiteY5" fmla="*/ 745067 h 2622590"/>
                <a:gd name="connsiteX6" fmla="*/ 568822 w 725455"/>
                <a:gd name="connsiteY6" fmla="*/ 194733 h 2622590"/>
                <a:gd name="connsiteX7" fmla="*/ 585755 w 725455"/>
                <a:gd name="connsiteY7" fmla="*/ 0 h 2622590"/>
                <a:gd name="connsiteX0" fmla="*/ 565587 w 565587"/>
                <a:gd name="connsiteY0" fmla="*/ 2611967 h 2619219"/>
                <a:gd name="connsiteX1" fmla="*/ 324287 w 565587"/>
                <a:gd name="connsiteY1" fmla="*/ 2497667 h 2619219"/>
                <a:gd name="connsiteX2" fmla="*/ 40654 w 565587"/>
                <a:gd name="connsiteY2" fmla="*/ 2101850 h 2619219"/>
                <a:gd name="connsiteX3" fmla="*/ 11020 w 565587"/>
                <a:gd name="connsiteY3" fmla="*/ 1405467 h 2619219"/>
                <a:gd name="connsiteX4" fmla="*/ 129554 w 565587"/>
                <a:gd name="connsiteY4" fmla="*/ 1236133 h 2619219"/>
                <a:gd name="connsiteX5" fmla="*/ 324287 w 565587"/>
                <a:gd name="connsiteY5" fmla="*/ 745067 h 2619219"/>
                <a:gd name="connsiteX6" fmla="*/ 408954 w 565587"/>
                <a:gd name="connsiteY6" fmla="*/ 194733 h 2619219"/>
                <a:gd name="connsiteX7" fmla="*/ 425887 w 565587"/>
                <a:gd name="connsiteY7" fmla="*/ 0 h 2619219"/>
                <a:gd name="connsiteX0" fmla="*/ 565587 w 565587"/>
                <a:gd name="connsiteY0" fmla="*/ 2611967 h 2618308"/>
                <a:gd name="connsiteX1" fmla="*/ 324287 w 565587"/>
                <a:gd name="connsiteY1" fmla="*/ 2484967 h 2618308"/>
                <a:gd name="connsiteX2" fmla="*/ 40654 w 565587"/>
                <a:gd name="connsiteY2" fmla="*/ 2101850 h 2618308"/>
                <a:gd name="connsiteX3" fmla="*/ 11020 w 565587"/>
                <a:gd name="connsiteY3" fmla="*/ 1405467 h 2618308"/>
                <a:gd name="connsiteX4" fmla="*/ 129554 w 565587"/>
                <a:gd name="connsiteY4" fmla="*/ 1236133 h 2618308"/>
                <a:gd name="connsiteX5" fmla="*/ 324287 w 565587"/>
                <a:gd name="connsiteY5" fmla="*/ 745067 h 2618308"/>
                <a:gd name="connsiteX6" fmla="*/ 408954 w 565587"/>
                <a:gd name="connsiteY6" fmla="*/ 194733 h 2618308"/>
                <a:gd name="connsiteX7" fmla="*/ 425887 w 565587"/>
                <a:gd name="connsiteY7" fmla="*/ 0 h 2618308"/>
                <a:gd name="connsiteX0" fmla="*/ 546435 w 546435"/>
                <a:gd name="connsiteY0" fmla="*/ 2611967 h 2618308"/>
                <a:gd name="connsiteX1" fmla="*/ 305135 w 546435"/>
                <a:gd name="connsiteY1" fmla="*/ 2484967 h 2618308"/>
                <a:gd name="connsiteX2" fmla="*/ 21502 w 546435"/>
                <a:gd name="connsiteY2" fmla="*/ 2101850 h 2618308"/>
                <a:gd name="connsiteX3" fmla="*/ 29968 w 546435"/>
                <a:gd name="connsiteY3" fmla="*/ 1405467 h 2618308"/>
                <a:gd name="connsiteX4" fmla="*/ 110402 w 546435"/>
                <a:gd name="connsiteY4" fmla="*/ 1236133 h 2618308"/>
                <a:gd name="connsiteX5" fmla="*/ 305135 w 546435"/>
                <a:gd name="connsiteY5" fmla="*/ 745067 h 2618308"/>
                <a:gd name="connsiteX6" fmla="*/ 389802 w 546435"/>
                <a:gd name="connsiteY6" fmla="*/ 194733 h 2618308"/>
                <a:gd name="connsiteX7" fmla="*/ 406735 w 546435"/>
                <a:gd name="connsiteY7" fmla="*/ 0 h 2618308"/>
                <a:gd name="connsiteX0" fmla="*/ 545474 w 545474"/>
                <a:gd name="connsiteY0" fmla="*/ 2611967 h 2618308"/>
                <a:gd name="connsiteX1" fmla="*/ 304174 w 545474"/>
                <a:gd name="connsiteY1" fmla="*/ 2484967 h 2618308"/>
                <a:gd name="connsiteX2" fmla="*/ 20541 w 545474"/>
                <a:gd name="connsiteY2" fmla="*/ 2101850 h 2618308"/>
                <a:gd name="connsiteX3" fmla="*/ 29007 w 545474"/>
                <a:gd name="connsiteY3" fmla="*/ 1405467 h 2618308"/>
                <a:gd name="connsiteX4" fmla="*/ 84041 w 545474"/>
                <a:gd name="connsiteY4" fmla="*/ 1242483 h 2618308"/>
                <a:gd name="connsiteX5" fmla="*/ 304174 w 545474"/>
                <a:gd name="connsiteY5" fmla="*/ 745067 h 2618308"/>
                <a:gd name="connsiteX6" fmla="*/ 388841 w 545474"/>
                <a:gd name="connsiteY6" fmla="*/ 194733 h 2618308"/>
                <a:gd name="connsiteX7" fmla="*/ 405774 w 545474"/>
                <a:gd name="connsiteY7" fmla="*/ 0 h 2618308"/>
                <a:gd name="connsiteX0" fmla="*/ 573083 w 573083"/>
                <a:gd name="connsiteY0" fmla="*/ 2611967 h 2618308"/>
                <a:gd name="connsiteX1" fmla="*/ 331783 w 573083"/>
                <a:gd name="connsiteY1" fmla="*/ 2484967 h 2618308"/>
                <a:gd name="connsiteX2" fmla="*/ 48150 w 573083"/>
                <a:gd name="connsiteY2" fmla="*/ 2101850 h 2618308"/>
                <a:gd name="connsiteX3" fmla="*/ 5816 w 573083"/>
                <a:gd name="connsiteY3" fmla="*/ 1532467 h 2618308"/>
                <a:gd name="connsiteX4" fmla="*/ 111650 w 573083"/>
                <a:gd name="connsiteY4" fmla="*/ 1242483 h 2618308"/>
                <a:gd name="connsiteX5" fmla="*/ 331783 w 573083"/>
                <a:gd name="connsiteY5" fmla="*/ 745067 h 2618308"/>
                <a:gd name="connsiteX6" fmla="*/ 416450 w 573083"/>
                <a:gd name="connsiteY6" fmla="*/ 194733 h 2618308"/>
                <a:gd name="connsiteX7" fmla="*/ 433383 w 573083"/>
                <a:gd name="connsiteY7" fmla="*/ 0 h 2618308"/>
                <a:gd name="connsiteX0" fmla="*/ 574492 w 574492"/>
                <a:gd name="connsiteY0" fmla="*/ 2611967 h 2618308"/>
                <a:gd name="connsiteX1" fmla="*/ 333192 w 574492"/>
                <a:gd name="connsiteY1" fmla="*/ 2484967 h 2618308"/>
                <a:gd name="connsiteX2" fmla="*/ 49559 w 574492"/>
                <a:gd name="connsiteY2" fmla="*/ 2101850 h 2618308"/>
                <a:gd name="connsiteX3" fmla="*/ 7225 w 574492"/>
                <a:gd name="connsiteY3" fmla="*/ 1532467 h 2618308"/>
                <a:gd name="connsiteX4" fmla="*/ 132109 w 574492"/>
                <a:gd name="connsiteY4" fmla="*/ 1255183 h 2618308"/>
                <a:gd name="connsiteX5" fmla="*/ 333192 w 574492"/>
                <a:gd name="connsiteY5" fmla="*/ 745067 h 2618308"/>
                <a:gd name="connsiteX6" fmla="*/ 417859 w 574492"/>
                <a:gd name="connsiteY6" fmla="*/ 194733 h 2618308"/>
                <a:gd name="connsiteX7" fmla="*/ 434792 w 574492"/>
                <a:gd name="connsiteY7" fmla="*/ 0 h 2618308"/>
                <a:gd name="connsiteX0" fmla="*/ 645318 w 645318"/>
                <a:gd name="connsiteY0" fmla="*/ 2611967 h 2618308"/>
                <a:gd name="connsiteX1" fmla="*/ 404018 w 645318"/>
                <a:gd name="connsiteY1" fmla="*/ 2484967 h 2618308"/>
                <a:gd name="connsiteX2" fmla="*/ 120385 w 645318"/>
                <a:gd name="connsiteY2" fmla="*/ 2101850 h 2618308"/>
                <a:gd name="connsiteX3" fmla="*/ 1851 w 645318"/>
                <a:gd name="connsiteY3" fmla="*/ 1691217 h 2618308"/>
                <a:gd name="connsiteX4" fmla="*/ 202935 w 645318"/>
                <a:gd name="connsiteY4" fmla="*/ 1255183 h 2618308"/>
                <a:gd name="connsiteX5" fmla="*/ 404018 w 645318"/>
                <a:gd name="connsiteY5" fmla="*/ 745067 h 2618308"/>
                <a:gd name="connsiteX6" fmla="*/ 488685 w 645318"/>
                <a:gd name="connsiteY6" fmla="*/ 194733 h 2618308"/>
                <a:gd name="connsiteX7" fmla="*/ 505618 w 645318"/>
                <a:gd name="connsiteY7" fmla="*/ 0 h 2618308"/>
                <a:gd name="connsiteX0" fmla="*/ 1072420 w 1072420"/>
                <a:gd name="connsiteY0" fmla="*/ 2611967 h 2618308"/>
                <a:gd name="connsiteX1" fmla="*/ 831120 w 1072420"/>
                <a:gd name="connsiteY1" fmla="*/ 2484967 h 2618308"/>
                <a:gd name="connsiteX2" fmla="*/ 547487 w 1072420"/>
                <a:gd name="connsiteY2" fmla="*/ 2101850 h 2618308"/>
                <a:gd name="connsiteX3" fmla="*/ 328 w 1072420"/>
                <a:gd name="connsiteY3" fmla="*/ 1600730 h 2618308"/>
                <a:gd name="connsiteX4" fmla="*/ 630037 w 1072420"/>
                <a:gd name="connsiteY4" fmla="*/ 1255183 h 2618308"/>
                <a:gd name="connsiteX5" fmla="*/ 831120 w 1072420"/>
                <a:gd name="connsiteY5" fmla="*/ 745067 h 2618308"/>
                <a:gd name="connsiteX6" fmla="*/ 915787 w 1072420"/>
                <a:gd name="connsiteY6" fmla="*/ 194733 h 2618308"/>
                <a:gd name="connsiteX7" fmla="*/ 932720 w 1072420"/>
                <a:gd name="connsiteY7" fmla="*/ 0 h 2618308"/>
                <a:gd name="connsiteX0" fmla="*/ 1074389 w 1074389"/>
                <a:gd name="connsiteY0" fmla="*/ 2611967 h 2617470"/>
                <a:gd name="connsiteX1" fmla="*/ 833089 w 1074389"/>
                <a:gd name="connsiteY1" fmla="*/ 2484967 h 2617470"/>
                <a:gd name="connsiteX2" fmla="*/ 435156 w 1074389"/>
                <a:gd name="connsiteY2" fmla="*/ 2197100 h 2617470"/>
                <a:gd name="connsiteX3" fmla="*/ 2297 w 1074389"/>
                <a:gd name="connsiteY3" fmla="*/ 1600730 h 2617470"/>
                <a:gd name="connsiteX4" fmla="*/ 632006 w 1074389"/>
                <a:gd name="connsiteY4" fmla="*/ 1255183 h 2617470"/>
                <a:gd name="connsiteX5" fmla="*/ 833089 w 1074389"/>
                <a:gd name="connsiteY5" fmla="*/ 745067 h 2617470"/>
                <a:gd name="connsiteX6" fmla="*/ 917756 w 1074389"/>
                <a:gd name="connsiteY6" fmla="*/ 194733 h 2617470"/>
                <a:gd name="connsiteX7" fmla="*/ 934689 w 1074389"/>
                <a:gd name="connsiteY7" fmla="*/ 0 h 2617470"/>
                <a:gd name="connsiteX0" fmla="*/ 1073212 w 1073212"/>
                <a:gd name="connsiteY0" fmla="*/ 2611967 h 2617189"/>
                <a:gd name="connsiteX1" fmla="*/ 831912 w 1073212"/>
                <a:gd name="connsiteY1" fmla="*/ 2484967 h 2617189"/>
                <a:gd name="connsiteX2" fmla="*/ 486367 w 1073212"/>
                <a:gd name="connsiteY2" fmla="*/ 2235200 h 2617189"/>
                <a:gd name="connsiteX3" fmla="*/ 1120 w 1073212"/>
                <a:gd name="connsiteY3" fmla="*/ 1600730 h 2617189"/>
                <a:gd name="connsiteX4" fmla="*/ 630829 w 1073212"/>
                <a:gd name="connsiteY4" fmla="*/ 1255183 h 2617189"/>
                <a:gd name="connsiteX5" fmla="*/ 831912 w 1073212"/>
                <a:gd name="connsiteY5" fmla="*/ 745067 h 2617189"/>
                <a:gd name="connsiteX6" fmla="*/ 916579 w 1073212"/>
                <a:gd name="connsiteY6" fmla="*/ 194733 h 2617189"/>
                <a:gd name="connsiteX7" fmla="*/ 933512 w 1073212"/>
                <a:gd name="connsiteY7" fmla="*/ 0 h 2617189"/>
                <a:gd name="connsiteX0" fmla="*/ 1072164 w 1072164"/>
                <a:gd name="connsiteY0" fmla="*/ 2611967 h 2617189"/>
                <a:gd name="connsiteX1" fmla="*/ 830864 w 1072164"/>
                <a:gd name="connsiteY1" fmla="*/ 2484967 h 2617189"/>
                <a:gd name="connsiteX2" fmla="*/ 485319 w 1072164"/>
                <a:gd name="connsiteY2" fmla="*/ 2235200 h 2617189"/>
                <a:gd name="connsiteX3" fmla="*/ 72 w 1072164"/>
                <a:gd name="connsiteY3" fmla="*/ 1600730 h 2617189"/>
                <a:gd name="connsiteX4" fmla="*/ 520243 w 1072164"/>
                <a:gd name="connsiteY4" fmla="*/ 1250421 h 2617189"/>
                <a:gd name="connsiteX5" fmla="*/ 830864 w 1072164"/>
                <a:gd name="connsiteY5" fmla="*/ 745067 h 2617189"/>
                <a:gd name="connsiteX6" fmla="*/ 915531 w 1072164"/>
                <a:gd name="connsiteY6" fmla="*/ 194733 h 2617189"/>
                <a:gd name="connsiteX7" fmla="*/ 932464 w 1072164"/>
                <a:gd name="connsiteY7" fmla="*/ 0 h 2617189"/>
                <a:gd name="connsiteX0" fmla="*/ 976934 w 976934"/>
                <a:gd name="connsiteY0" fmla="*/ 2611967 h 2617189"/>
                <a:gd name="connsiteX1" fmla="*/ 735634 w 976934"/>
                <a:gd name="connsiteY1" fmla="*/ 2484967 h 2617189"/>
                <a:gd name="connsiteX2" fmla="*/ 390089 w 976934"/>
                <a:gd name="connsiteY2" fmla="*/ 2235200 h 2617189"/>
                <a:gd name="connsiteX3" fmla="*/ 92 w 976934"/>
                <a:gd name="connsiteY3" fmla="*/ 1576918 h 2617189"/>
                <a:gd name="connsiteX4" fmla="*/ 425013 w 976934"/>
                <a:gd name="connsiteY4" fmla="*/ 1250421 h 2617189"/>
                <a:gd name="connsiteX5" fmla="*/ 735634 w 976934"/>
                <a:gd name="connsiteY5" fmla="*/ 745067 h 2617189"/>
                <a:gd name="connsiteX6" fmla="*/ 820301 w 976934"/>
                <a:gd name="connsiteY6" fmla="*/ 194733 h 2617189"/>
                <a:gd name="connsiteX7" fmla="*/ 837234 w 976934"/>
                <a:gd name="connsiteY7" fmla="*/ 0 h 2617189"/>
                <a:gd name="connsiteX0" fmla="*/ 976934 w 976934"/>
                <a:gd name="connsiteY0" fmla="*/ 2611967 h 2617189"/>
                <a:gd name="connsiteX1" fmla="*/ 735634 w 976934"/>
                <a:gd name="connsiteY1" fmla="*/ 2484967 h 2617189"/>
                <a:gd name="connsiteX2" fmla="*/ 390089 w 976934"/>
                <a:gd name="connsiteY2" fmla="*/ 2235200 h 2617189"/>
                <a:gd name="connsiteX3" fmla="*/ 92 w 976934"/>
                <a:gd name="connsiteY3" fmla="*/ 1576918 h 2617189"/>
                <a:gd name="connsiteX4" fmla="*/ 425013 w 976934"/>
                <a:gd name="connsiteY4" fmla="*/ 1250421 h 2617189"/>
                <a:gd name="connsiteX5" fmla="*/ 626096 w 976934"/>
                <a:gd name="connsiteY5" fmla="*/ 740304 h 2617189"/>
                <a:gd name="connsiteX6" fmla="*/ 820301 w 976934"/>
                <a:gd name="connsiteY6" fmla="*/ 194733 h 2617189"/>
                <a:gd name="connsiteX7" fmla="*/ 837234 w 976934"/>
                <a:gd name="connsiteY7" fmla="*/ 0 h 2617189"/>
                <a:gd name="connsiteX0" fmla="*/ 976934 w 976934"/>
                <a:gd name="connsiteY0" fmla="*/ 2611967 h 2617189"/>
                <a:gd name="connsiteX1" fmla="*/ 735634 w 976934"/>
                <a:gd name="connsiteY1" fmla="*/ 2484967 h 2617189"/>
                <a:gd name="connsiteX2" fmla="*/ 390089 w 976934"/>
                <a:gd name="connsiteY2" fmla="*/ 2235200 h 2617189"/>
                <a:gd name="connsiteX3" fmla="*/ 92 w 976934"/>
                <a:gd name="connsiteY3" fmla="*/ 1576918 h 2617189"/>
                <a:gd name="connsiteX4" fmla="*/ 425013 w 976934"/>
                <a:gd name="connsiteY4" fmla="*/ 1250421 h 2617189"/>
                <a:gd name="connsiteX5" fmla="*/ 626096 w 976934"/>
                <a:gd name="connsiteY5" fmla="*/ 740304 h 2617189"/>
                <a:gd name="connsiteX6" fmla="*/ 734576 w 976934"/>
                <a:gd name="connsiteY6" fmla="*/ 194733 h 2617189"/>
                <a:gd name="connsiteX7" fmla="*/ 837234 w 976934"/>
                <a:gd name="connsiteY7" fmla="*/ 0 h 2617189"/>
                <a:gd name="connsiteX0" fmla="*/ 976934 w 976934"/>
                <a:gd name="connsiteY0" fmla="*/ 2611967 h 2617189"/>
                <a:gd name="connsiteX1" fmla="*/ 735634 w 976934"/>
                <a:gd name="connsiteY1" fmla="*/ 2484967 h 2617189"/>
                <a:gd name="connsiteX2" fmla="*/ 390089 w 976934"/>
                <a:gd name="connsiteY2" fmla="*/ 2235200 h 2617189"/>
                <a:gd name="connsiteX3" fmla="*/ 92 w 976934"/>
                <a:gd name="connsiteY3" fmla="*/ 1576918 h 2617189"/>
                <a:gd name="connsiteX4" fmla="*/ 425013 w 976934"/>
                <a:gd name="connsiteY4" fmla="*/ 1250421 h 2617189"/>
                <a:gd name="connsiteX5" fmla="*/ 626096 w 976934"/>
                <a:gd name="connsiteY5" fmla="*/ 740304 h 2617189"/>
                <a:gd name="connsiteX6" fmla="*/ 734576 w 976934"/>
                <a:gd name="connsiteY6" fmla="*/ 194733 h 2617189"/>
                <a:gd name="connsiteX7" fmla="*/ 741984 w 976934"/>
                <a:gd name="connsiteY7" fmla="*/ 0 h 2617189"/>
                <a:gd name="connsiteX0" fmla="*/ 976862 w 976862"/>
                <a:gd name="connsiteY0" fmla="*/ 2611967 h 2617189"/>
                <a:gd name="connsiteX1" fmla="*/ 735562 w 976862"/>
                <a:gd name="connsiteY1" fmla="*/ 2484967 h 2617189"/>
                <a:gd name="connsiteX2" fmla="*/ 390017 w 976862"/>
                <a:gd name="connsiteY2" fmla="*/ 2235200 h 2617189"/>
                <a:gd name="connsiteX3" fmla="*/ 20 w 976862"/>
                <a:gd name="connsiteY3" fmla="*/ 1576918 h 2617189"/>
                <a:gd name="connsiteX4" fmla="*/ 405891 w 976862"/>
                <a:gd name="connsiteY4" fmla="*/ 1226608 h 2617189"/>
                <a:gd name="connsiteX5" fmla="*/ 626024 w 976862"/>
                <a:gd name="connsiteY5" fmla="*/ 740304 h 2617189"/>
                <a:gd name="connsiteX6" fmla="*/ 734504 w 976862"/>
                <a:gd name="connsiteY6" fmla="*/ 194733 h 2617189"/>
                <a:gd name="connsiteX7" fmla="*/ 741912 w 976862"/>
                <a:gd name="connsiteY7" fmla="*/ 0 h 2617189"/>
                <a:gd name="connsiteX0" fmla="*/ 976862 w 976862"/>
                <a:gd name="connsiteY0" fmla="*/ 2611967 h 2617189"/>
                <a:gd name="connsiteX1" fmla="*/ 735562 w 976862"/>
                <a:gd name="connsiteY1" fmla="*/ 2484967 h 2617189"/>
                <a:gd name="connsiteX2" fmla="*/ 390017 w 976862"/>
                <a:gd name="connsiteY2" fmla="*/ 2235200 h 2617189"/>
                <a:gd name="connsiteX3" fmla="*/ 20 w 976862"/>
                <a:gd name="connsiteY3" fmla="*/ 1576918 h 2617189"/>
                <a:gd name="connsiteX4" fmla="*/ 405891 w 976862"/>
                <a:gd name="connsiteY4" fmla="*/ 1226608 h 2617189"/>
                <a:gd name="connsiteX5" fmla="*/ 611736 w 976862"/>
                <a:gd name="connsiteY5" fmla="*/ 735541 h 2617189"/>
                <a:gd name="connsiteX6" fmla="*/ 734504 w 976862"/>
                <a:gd name="connsiteY6" fmla="*/ 194733 h 2617189"/>
                <a:gd name="connsiteX7" fmla="*/ 741912 w 976862"/>
                <a:gd name="connsiteY7" fmla="*/ 0 h 2617189"/>
                <a:gd name="connsiteX0" fmla="*/ 976862 w 976862"/>
                <a:gd name="connsiteY0" fmla="*/ 2611967 h 2617189"/>
                <a:gd name="connsiteX1" fmla="*/ 735562 w 976862"/>
                <a:gd name="connsiteY1" fmla="*/ 2484967 h 2617189"/>
                <a:gd name="connsiteX2" fmla="*/ 390017 w 976862"/>
                <a:gd name="connsiteY2" fmla="*/ 2235200 h 2617189"/>
                <a:gd name="connsiteX3" fmla="*/ 20 w 976862"/>
                <a:gd name="connsiteY3" fmla="*/ 1576918 h 2617189"/>
                <a:gd name="connsiteX4" fmla="*/ 405891 w 976862"/>
                <a:gd name="connsiteY4" fmla="*/ 1226608 h 2617189"/>
                <a:gd name="connsiteX5" fmla="*/ 611736 w 976862"/>
                <a:gd name="connsiteY5" fmla="*/ 735541 h 2617189"/>
                <a:gd name="connsiteX6" fmla="*/ 710691 w 976862"/>
                <a:gd name="connsiteY6" fmla="*/ 194733 h 2617189"/>
                <a:gd name="connsiteX7" fmla="*/ 741912 w 976862"/>
                <a:gd name="connsiteY7" fmla="*/ 0 h 2617189"/>
                <a:gd name="connsiteX0" fmla="*/ 976862 w 976862"/>
                <a:gd name="connsiteY0" fmla="*/ 2607204 h 2612426"/>
                <a:gd name="connsiteX1" fmla="*/ 735562 w 976862"/>
                <a:gd name="connsiteY1" fmla="*/ 2480204 h 2612426"/>
                <a:gd name="connsiteX2" fmla="*/ 390017 w 976862"/>
                <a:gd name="connsiteY2" fmla="*/ 2230437 h 2612426"/>
                <a:gd name="connsiteX3" fmla="*/ 20 w 976862"/>
                <a:gd name="connsiteY3" fmla="*/ 1572155 h 2612426"/>
                <a:gd name="connsiteX4" fmla="*/ 405891 w 976862"/>
                <a:gd name="connsiteY4" fmla="*/ 1221845 h 2612426"/>
                <a:gd name="connsiteX5" fmla="*/ 611736 w 976862"/>
                <a:gd name="connsiteY5" fmla="*/ 730778 h 2612426"/>
                <a:gd name="connsiteX6" fmla="*/ 710691 w 976862"/>
                <a:gd name="connsiteY6" fmla="*/ 189970 h 2612426"/>
                <a:gd name="connsiteX7" fmla="*/ 722862 w 976862"/>
                <a:gd name="connsiteY7" fmla="*/ 0 h 2612426"/>
                <a:gd name="connsiteX0" fmla="*/ 976990 w 976990"/>
                <a:gd name="connsiteY0" fmla="*/ 2607204 h 2612295"/>
                <a:gd name="connsiteX1" fmla="*/ 735690 w 976990"/>
                <a:gd name="connsiteY1" fmla="*/ 2480204 h 2612295"/>
                <a:gd name="connsiteX2" fmla="*/ 453645 w 976990"/>
                <a:gd name="connsiteY2" fmla="*/ 2249487 h 2612295"/>
                <a:gd name="connsiteX3" fmla="*/ 148 w 976990"/>
                <a:gd name="connsiteY3" fmla="*/ 1572155 h 2612295"/>
                <a:gd name="connsiteX4" fmla="*/ 406019 w 976990"/>
                <a:gd name="connsiteY4" fmla="*/ 1221845 h 2612295"/>
                <a:gd name="connsiteX5" fmla="*/ 611864 w 976990"/>
                <a:gd name="connsiteY5" fmla="*/ 730778 h 2612295"/>
                <a:gd name="connsiteX6" fmla="*/ 710819 w 976990"/>
                <a:gd name="connsiteY6" fmla="*/ 189970 h 2612295"/>
                <a:gd name="connsiteX7" fmla="*/ 722990 w 976990"/>
                <a:gd name="connsiteY7" fmla="*/ 0 h 2612295"/>
                <a:gd name="connsiteX0" fmla="*/ 976990 w 976990"/>
                <a:gd name="connsiteY0" fmla="*/ 2607204 h 2612892"/>
                <a:gd name="connsiteX1" fmla="*/ 719815 w 976990"/>
                <a:gd name="connsiteY1" fmla="*/ 2492904 h 2612892"/>
                <a:gd name="connsiteX2" fmla="*/ 453645 w 976990"/>
                <a:gd name="connsiteY2" fmla="*/ 2249487 h 2612892"/>
                <a:gd name="connsiteX3" fmla="*/ 148 w 976990"/>
                <a:gd name="connsiteY3" fmla="*/ 1572155 h 2612892"/>
                <a:gd name="connsiteX4" fmla="*/ 406019 w 976990"/>
                <a:gd name="connsiteY4" fmla="*/ 1221845 h 2612892"/>
                <a:gd name="connsiteX5" fmla="*/ 611864 w 976990"/>
                <a:gd name="connsiteY5" fmla="*/ 730778 h 2612892"/>
                <a:gd name="connsiteX6" fmla="*/ 710819 w 976990"/>
                <a:gd name="connsiteY6" fmla="*/ 189970 h 2612892"/>
                <a:gd name="connsiteX7" fmla="*/ 722990 w 976990"/>
                <a:gd name="connsiteY7" fmla="*/ 0 h 2612892"/>
                <a:gd name="connsiteX0" fmla="*/ 976990 w 976990"/>
                <a:gd name="connsiteY0" fmla="*/ 2604029 h 2609717"/>
                <a:gd name="connsiteX1" fmla="*/ 719815 w 976990"/>
                <a:gd name="connsiteY1" fmla="*/ 2489729 h 2609717"/>
                <a:gd name="connsiteX2" fmla="*/ 453645 w 976990"/>
                <a:gd name="connsiteY2" fmla="*/ 2246312 h 2609717"/>
                <a:gd name="connsiteX3" fmla="*/ 148 w 976990"/>
                <a:gd name="connsiteY3" fmla="*/ 1568980 h 2609717"/>
                <a:gd name="connsiteX4" fmla="*/ 406019 w 976990"/>
                <a:gd name="connsiteY4" fmla="*/ 1218670 h 2609717"/>
                <a:gd name="connsiteX5" fmla="*/ 611864 w 976990"/>
                <a:gd name="connsiteY5" fmla="*/ 727603 h 2609717"/>
                <a:gd name="connsiteX6" fmla="*/ 710819 w 976990"/>
                <a:gd name="connsiteY6" fmla="*/ 186795 h 2609717"/>
                <a:gd name="connsiteX7" fmla="*/ 707115 w 976990"/>
                <a:gd name="connsiteY7" fmla="*/ 0 h 2609717"/>
                <a:gd name="connsiteX0" fmla="*/ 976990 w 976990"/>
                <a:gd name="connsiteY0" fmla="*/ 2604029 h 2609717"/>
                <a:gd name="connsiteX1" fmla="*/ 719815 w 976990"/>
                <a:gd name="connsiteY1" fmla="*/ 2489729 h 2609717"/>
                <a:gd name="connsiteX2" fmla="*/ 453645 w 976990"/>
                <a:gd name="connsiteY2" fmla="*/ 2246312 h 2609717"/>
                <a:gd name="connsiteX3" fmla="*/ 148 w 976990"/>
                <a:gd name="connsiteY3" fmla="*/ 1568980 h 2609717"/>
                <a:gd name="connsiteX4" fmla="*/ 406019 w 976990"/>
                <a:gd name="connsiteY4" fmla="*/ 1218670 h 2609717"/>
                <a:gd name="connsiteX5" fmla="*/ 611864 w 976990"/>
                <a:gd name="connsiteY5" fmla="*/ 727603 h 2609717"/>
                <a:gd name="connsiteX6" fmla="*/ 694944 w 976990"/>
                <a:gd name="connsiteY6" fmla="*/ 186795 h 2609717"/>
                <a:gd name="connsiteX7" fmla="*/ 707115 w 976990"/>
                <a:gd name="connsiteY7" fmla="*/ 0 h 2609717"/>
                <a:gd name="connsiteX0" fmla="*/ 976990 w 976990"/>
                <a:gd name="connsiteY0" fmla="*/ 2604029 h 2609717"/>
                <a:gd name="connsiteX1" fmla="*/ 719815 w 976990"/>
                <a:gd name="connsiteY1" fmla="*/ 2489729 h 2609717"/>
                <a:gd name="connsiteX2" fmla="*/ 453645 w 976990"/>
                <a:gd name="connsiteY2" fmla="*/ 2246312 h 2609717"/>
                <a:gd name="connsiteX3" fmla="*/ 148 w 976990"/>
                <a:gd name="connsiteY3" fmla="*/ 1568980 h 2609717"/>
                <a:gd name="connsiteX4" fmla="*/ 406019 w 976990"/>
                <a:gd name="connsiteY4" fmla="*/ 1218670 h 2609717"/>
                <a:gd name="connsiteX5" fmla="*/ 595989 w 976990"/>
                <a:gd name="connsiteY5" fmla="*/ 721253 h 2609717"/>
                <a:gd name="connsiteX6" fmla="*/ 694944 w 976990"/>
                <a:gd name="connsiteY6" fmla="*/ 186795 h 2609717"/>
                <a:gd name="connsiteX7" fmla="*/ 707115 w 976990"/>
                <a:gd name="connsiteY7" fmla="*/ 0 h 2609717"/>
                <a:gd name="connsiteX0" fmla="*/ 819929 w 819929"/>
                <a:gd name="connsiteY0" fmla="*/ 2604029 h 2609717"/>
                <a:gd name="connsiteX1" fmla="*/ 562754 w 819929"/>
                <a:gd name="connsiteY1" fmla="*/ 2489729 h 2609717"/>
                <a:gd name="connsiteX2" fmla="*/ 296584 w 819929"/>
                <a:gd name="connsiteY2" fmla="*/ 2246312 h 2609717"/>
                <a:gd name="connsiteX3" fmla="*/ 250 w 819929"/>
                <a:gd name="connsiteY3" fmla="*/ 1654705 h 2609717"/>
                <a:gd name="connsiteX4" fmla="*/ 248958 w 819929"/>
                <a:gd name="connsiteY4" fmla="*/ 1218670 h 2609717"/>
                <a:gd name="connsiteX5" fmla="*/ 438928 w 819929"/>
                <a:gd name="connsiteY5" fmla="*/ 721253 h 2609717"/>
                <a:gd name="connsiteX6" fmla="*/ 537883 w 819929"/>
                <a:gd name="connsiteY6" fmla="*/ 186795 h 2609717"/>
                <a:gd name="connsiteX7" fmla="*/ 550054 w 819929"/>
                <a:gd name="connsiteY7" fmla="*/ 0 h 2609717"/>
                <a:gd name="connsiteX0" fmla="*/ 819737 w 819737"/>
                <a:gd name="connsiteY0" fmla="*/ 2604029 h 2609717"/>
                <a:gd name="connsiteX1" fmla="*/ 562562 w 819737"/>
                <a:gd name="connsiteY1" fmla="*/ 2489729 h 2609717"/>
                <a:gd name="connsiteX2" fmla="*/ 296392 w 819737"/>
                <a:gd name="connsiteY2" fmla="*/ 2246312 h 2609717"/>
                <a:gd name="connsiteX3" fmla="*/ 58 w 819737"/>
                <a:gd name="connsiteY3" fmla="*/ 1654705 h 2609717"/>
                <a:gd name="connsiteX4" fmla="*/ 272579 w 819737"/>
                <a:gd name="connsiteY4" fmla="*/ 1256770 h 2609717"/>
                <a:gd name="connsiteX5" fmla="*/ 438736 w 819737"/>
                <a:gd name="connsiteY5" fmla="*/ 721253 h 2609717"/>
                <a:gd name="connsiteX6" fmla="*/ 537691 w 819737"/>
                <a:gd name="connsiteY6" fmla="*/ 186795 h 2609717"/>
                <a:gd name="connsiteX7" fmla="*/ 549862 w 819737"/>
                <a:gd name="connsiteY7" fmla="*/ 0 h 2609717"/>
                <a:gd name="connsiteX0" fmla="*/ 819738 w 819738"/>
                <a:gd name="connsiteY0" fmla="*/ 2604029 h 2609717"/>
                <a:gd name="connsiteX1" fmla="*/ 562563 w 819738"/>
                <a:gd name="connsiteY1" fmla="*/ 2489729 h 2609717"/>
                <a:gd name="connsiteX2" fmla="*/ 296393 w 819738"/>
                <a:gd name="connsiteY2" fmla="*/ 2246312 h 2609717"/>
                <a:gd name="connsiteX3" fmla="*/ 59 w 819738"/>
                <a:gd name="connsiteY3" fmla="*/ 1654705 h 2609717"/>
                <a:gd name="connsiteX4" fmla="*/ 272580 w 819738"/>
                <a:gd name="connsiteY4" fmla="*/ 1256770 h 2609717"/>
                <a:gd name="connsiteX5" fmla="*/ 476837 w 819738"/>
                <a:gd name="connsiteY5" fmla="*/ 730778 h 2609717"/>
                <a:gd name="connsiteX6" fmla="*/ 537692 w 819738"/>
                <a:gd name="connsiteY6" fmla="*/ 186795 h 2609717"/>
                <a:gd name="connsiteX7" fmla="*/ 549863 w 819738"/>
                <a:gd name="connsiteY7" fmla="*/ 0 h 2609717"/>
                <a:gd name="connsiteX0" fmla="*/ 819738 w 819738"/>
                <a:gd name="connsiteY0" fmla="*/ 2604029 h 2609717"/>
                <a:gd name="connsiteX1" fmla="*/ 562563 w 819738"/>
                <a:gd name="connsiteY1" fmla="*/ 2489729 h 2609717"/>
                <a:gd name="connsiteX2" fmla="*/ 296393 w 819738"/>
                <a:gd name="connsiteY2" fmla="*/ 2246312 h 2609717"/>
                <a:gd name="connsiteX3" fmla="*/ 59 w 819738"/>
                <a:gd name="connsiteY3" fmla="*/ 1654705 h 2609717"/>
                <a:gd name="connsiteX4" fmla="*/ 272580 w 819738"/>
                <a:gd name="connsiteY4" fmla="*/ 1256770 h 2609717"/>
                <a:gd name="connsiteX5" fmla="*/ 476837 w 819738"/>
                <a:gd name="connsiteY5" fmla="*/ 730778 h 2609717"/>
                <a:gd name="connsiteX6" fmla="*/ 551979 w 819738"/>
                <a:gd name="connsiteY6" fmla="*/ 186795 h 2609717"/>
                <a:gd name="connsiteX7" fmla="*/ 549863 w 819738"/>
                <a:gd name="connsiteY7" fmla="*/ 0 h 2609717"/>
                <a:gd name="connsiteX0" fmla="*/ 819738 w 819738"/>
                <a:gd name="connsiteY0" fmla="*/ 2608791 h 2614479"/>
                <a:gd name="connsiteX1" fmla="*/ 562563 w 819738"/>
                <a:gd name="connsiteY1" fmla="*/ 2494491 h 2614479"/>
                <a:gd name="connsiteX2" fmla="*/ 296393 w 819738"/>
                <a:gd name="connsiteY2" fmla="*/ 2251074 h 2614479"/>
                <a:gd name="connsiteX3" fmla="*/ 59 w 819738"/>
                <a:gd name="connsiteY3" fmla="*/ 1659467 h 2614479"/>
                <a:gd name="connsiteX4" fmla="*/ 272580 w 819738"/>
                <a:gd name="connsiteY4" fmla="*/ 1261532 h 2614479"/>
                <a:gd name="connsiteX5" fmla="*/ 476837 w 819738"/>
                <a:gd name="connsiteY5" fmla="*/ 735540 h 2614479"/>
                <a:gd name="connsiteX6" fmla="*/ 551979 w 819738"/>
                <a:gd name="connsiteY6" fmla="*/ 191557 h 2614479"/>
                <a:gd name="connsiteX7" fmla="*/ 573675 w 819738"/>
                <a:gd name="connsiteY7" fmla="*/ 0 h 2614479"/>
                <a:gd name="connsiteX0" fmla="*/ 672196 w 672196"/>
                <a:gd name="connsiteY0" fmla="*/ 2608791 h 2614479"/>
                <a:gd name="connsiteX1" fmla="*/ 415021 w 672196"/>
                <a:gd name="connsiteY1" fmla="*/ 2494491 h 2614479"/>
                <a:gd name="connsiteX2" fmla="*/ 148851 w 672196"/>
                <a:gd name="connsiteY2" fmla="*/ 2251074 h 2614479"/>
                <a:gd name="connsiteX3" fmla="*/ 154 w 672196"/>
                <a:gd name="connsiteY3" fmla="*/ 1668992 h 2614479"/>
                <a:gd name="connsiteX4" fmla="*/ 125038 w 672196"/>
                <a:gd name="connsiteY4" fmla="*/ 1261532 h 2614479"/>
                <a:gd name="connsiteX5" fmla="*/ 329295 w 672196"/>
                <a:gd name="connsiteY5" fmla="*/ 735540 h 2614479"/>
                <a:gd name="connsiteX6" fmla="*/ 404437 w 672196"/>
                <a:gd name="connsiteY6" fmla="*/ 191557 h 2614479"/>
                <a:gd name="connsiteX7" fmla="*/ 426133 w 672196"/>
                <a:gd name="connsiteY7" fmla="*/ 0 h 2614479"/>
                <a:gd name="connsiteX0" fmla="*/ 672048 w 672048"/>
                <a:gd name="connsiteY0" fmla="*/ 2608791 h 2614479"/>
                <a:gd name="connsiteX1" fmla="*/ 414873 w 672048"/>
                <a:gd name="connsiteY1" fmla="*/ 2494491 h 2614479"/>
                <a:gd name="connsiteX2" fmla="*/ 148703 w 672048"/>
                <a:gd name="connsiteY2" fmla="*/ 2251074 h 2614479"/>
                <a:gd name="connsiteX3" fmla="*/ 6 w 672048"/>
                <a:gd name="connsiteY3" fmla="*/ 1668992 h 2614479"/>
                <a:gd name="connsiteX4" fmla="*/ 153465 w 672048"/>
                <a:gd name="connsiteY4" fmla="*/ 1290107 h 2614479"/>
                <a:gd name="connsiteX5" fmla="*/ 329147 w 672048"/>
                <a:gd name="connsiteY5" fmla="*/ 735540 h 2614479"/>
                <a:gd name="connsiteX6" fmla="*/ 404289 w 672048"/>
                <a:gd name="connsiteY6" fmla="*/ 191557 h 2614479"/>
                <a:gd name="connsiteX7" fmla="*/ 425985 w 672048"/>
                <a:gd name="connsiteY7" fmla="*/ 0 h 2614479"/>
                <a:gd name="connsiteX0" fmla="*/ 710146 w 710146"/>
                <a:gd name="connsiteY0" fmla="*/ 2608791 h 2614479"/>
                <a:gd name="connsiteX1" fmla="*/ 452971 w 710146"/>
                <a:gd name="connsiteY1" fmla="*/ 2494491 h 2614479"/>
                <a:gd name="connsiteX2" fmla="*/ 186801 w 710146"/>
                <a:gd name="connsiteY2" fmla="*/ 2251074 h 2614479"/>
                <a:gd name="connsiteX3" fmla="*/ 4 w 710146"/>
                <a:gd name="connsiteY3" fmla="*/ 1635654 h 2614479"/>
                <a:gd name="connsiteX4" fmla="*/ 191563 w 710146"/>
                <a:gd name="connsiteY4" fmla="*/ 1290107 h 2614479"/>
                <a:gd name="connsiteX5" fmla="*/ 367245 w 710146"/>
                <a:gd name="connsiteY5" fmla="*/ 735540 h 2614479"/>
                <a:gd name="connsiteX6" fmla="*/ 442387 w 710146"/>
                <a:gd name="connsiteY6" fmla="*/ 191557 h 2614479"/>
                <a:gd name="connsiteX7" fmla="*/ 464083 w 710146"/>
                <a:gd name="connsiteY7" fmla="*/ 0 h 2614479"/>
                <a:gd name="connsiteX0" fmla="*/ 710157 w 710157"/>
                <a:gd name="connsiteY0" fmla="*/ 2608791 h 2614479"/>
                <a:gd name="connsiteX1" fmla="*/ 452982 w 710157"/>
                <a:gd name="connsiteY1" fmla="*/ 2494491 h 2614479"/>
                <a:gd name="connsiteX2" fmla="*/ 186812 w 710157"/>
                <a:gd name="connsiteY2" fmla="*/ 2251074 h 2614479"/>
                <a:gd name="connsiteX3" fmla="*/ 15 w 710157"/>
                <a:gd name="connsiteY3" fmla="*/ 1635654 h 2614479"/>
                <a:gd name="connsiteX4" fmla="*/ 177287 w 710157"/>
                <a:gd name="connsiteY4" fmla="*/ 1280582 h 2614479"/>
                <a:gd name="connsiteX5" fmla="*/ 367256 w 710157"/>
                <a:gd name="connsiteY5" fmla="*/ 735540 h 2614479"/>
                <a:gd name="connsiteX6" fmla="*/ 442398 w 710157"/>
                <a:gd name="connsiteY6" fmla="*/ 191557 h 2614479"/>
                <a:gd name="connsiteX7" fmla="*/ 464094 w 710157"/>
                <a:gd name="connsiteY7" fmla="*/ 0 h 2614479"/>
                <a:gd name="connsiteX0" fmla="*/ 710157 w 710157"/>
                <a:gd name="connsiteY0" fmla="*/ 2608791 h 2614479"/>
                <a:gd name="connsiteX1" fmla="*/ 452982 w 710157"/>
                <a:gd name="connsiteY1" fmla="*/ 2494491 h 2614479"/>
                <a:gd name="connsiteX2" fmla="*/ 186812 w 710157"/>
                <a:gd name="connsiteY2" fmla="*/ 2251074 h 2614479"/>
                <a:gd name="connsiteX3" fmla="*/ 15 w 710157"/>
                <a:gd name="connsiteY3" fmla="*/ 1635654 h 2614479"/>
                <a:gd name="connsiteX4" fmla="*/ 177287 w 710157"/>
                <a:gd name="connsiteY4" fmla="*/ 1280582 h 2614479"/>
                <a:gd name="connsiteX5" fmla="*/ 348206 w 710157"/>
                <a:gd name="connsiteY5" fmla="*/ 730778 h 2614479"/>
                <a:gd name="connsiteX6" fmla="*/ 442398 w 710157"/>
                <a:gd name="connsiteY6" fmla="*/ 191557 h 2614479"/>
                <a:gd name="connsiteX7" fmla="*/ 464094 w 710157"/>
                <a:gd name="connsiteY7" fmla="*/ 0 h 2614479"/>
                <a:gd name="connsiteX0" fmla="*/ 713570 w 713570"/>
                <a:gd name="connsiteY0" fmla="*/ 2608791 h 2616291"/>
                <a:gd name="connsiteX1" fmla="*/ 456395 w 713570"/>
                <a:gd name="connsiteY1" fmla="*/ 2494491 h 2616291"/>
                <a:gd name="connsiteX2" fmla="*/ 94975 w 713570"/>
                <a:gd name="connsiteY2" fmla="*/ 2079624 h 2616291"/>
                <a:gd name="connsiteX3" fmla="*/ 3428 w 713570"/>
                <a:gd name="connsiteY3" fmla="*/ 1635654 h 2616291"/>
                <a:gd name="connsiteX4" fmla="*/ 180700 w 713570"/>
                <a:gd name="connsiteY4" fmla="*/ 1280582 h 2616291"/>
                <a:gd name="connsiteX5" fmla="*/ 351619 w 713570"/>
                <a:gd name="connsiteY5" fmla="*/ 730778 h 2616291"/>
                <a:gd name="connsiteX6" fmla="*/ 445811 w 713570"/>
                <a:gd name="connsiteY6" fmla="*/ 191557 h 2616291"/>
                <a:gd name="connsiteX7" fmla="*/ 467507 w 713570"/>
                <a:gd name="connsiteY7" fmla="*/ 0 h 261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570" h="2616291">
                  <a:moveTo>
                    <a:pt x="713570" y="2608791"/>
                  </a:moveTo>
                  <a:cubicBezTo>
                    <a:pt x="657831" y="2637013"/>
                    <a:pt x="559494" y="2582685"/>
                    <a:pt x="456395" y="2494491"/>
                  </a:cubicBezTo>
                  <a:cubicBezTo>
                    <a:pt x="353296" y="2406297"/>
                    <a:pt x="170469" y="2222763"/>
                    <a:pt x="94975" y="2079624"/>
                  </a:cubicBezTo>
                  <a:cubicBezTo>
                    <a:pt x="19481" y="1936485"/>
                    <a:pt x="-10860" y="1768828"/>
                    <a:pt x="3428" y="1635654"/>
                  </a:cubicBezTo>
                  <a:cubicBezTo>
                    <a:pt x="17716" y="1502480"/>
                    <a:pt x="122668" y="1431395"/>
                    <a:pt x="180700" y="1280582"/>
                  </a:cubicBezTo>
                  <a:cubicBezTo>
                    <a:pt x="238732" y="1129769"/>
                    <a:pt x="307434" y="912282"/>
                    <a:pt x="351619" y="730778"/>
                  </a:cubicBezTo>
                  <a:cubicBezTo>
                    <a:pt x="395804" y="549274"/>
                    <a:pt x="426496" y="313353"/>
                    <a:pt x="445811" y="191557"/>
                  </a:cubicBezTo>
                  <a:cubicBezTo>
                    <a:pt x="465126" y="69761"/>
                    <a:pt x="467507" y="35277"/>
                    <a:pt x="467507" y="0"/>
                  </a:cubicBezTo>
                </a:path>
              </a:pathLst>
            </a:custGeom>
            <a:noFill/>
            <a:ln w="12700" cap="flat" cmpd="sng" algn="ctr">
              <a:solidFill>
                <a:srgbClr val="CC9900"/>
              </a:solidFill>
              <a:prstDash val="sysDash"/>
              <a:headEnd type="none" w="med" len="med"/>
              <a:tailEnd type="arrow" w="med" len="med"/>
            </a:ln>
            <a:effectLst/>
          </p:spPr>
          <p:txBody>
            <a:bodyPr rtlCol="0" anchor="ctr"/>
            <a:lstStyle/>
            <a:p>
              <a:pPr algn="ctr">
                <a:defRPr/>
              </a:pPr>
              <a:endParaRPr lang="en-US" kern="0">
                <a:solidFill>
                  <a:prstClr val="white"/>
                </a:solidFill>
                <a:latin typeface="Calibri" panose="020F0502020204030204" pitchFamily="34" charset="0"/>
              </a:endParaRPr>
            </a:p>
          </p:txBody>
        </p:sp>
        <p:sp>
          <p:nvSpPr>
            <p:cNvPr id="93" name="Hexagone 92"/>
            <p:cNvSpPr/>
            <p:nvPr/>
          </p:nvSpPr>
          <p:spPr>
            <a:xfrm>
              <a:off x="7396651" y="4158808"/>
              <a:ext cx="436669" cy="388879"/>
            </a:xfrm>
            <a:prstGeom prst="hexagon">
              <a:avLst/>
            </a:prstGeom>
            <a:solidFill>
              <a:srgbClr val="CCCC00"/>
            </a:solidFill>
            <a:ln w="12700" cap="flat" cmpd="sng" algn="ctr">
              <a:solidFill>
                <a:sysClr val="window" lastClr="FFFFFF"/>
              </a:solidFill>
              <a:prstDash val="solid"/>
            </a:ln>
            <a:effectLst>
              <a:outerShdw blurRad="50800" dist="38100" dir="2700000" algn="tl" rotWithShape="0">
                <a:prstClr val="black">
                  <a:alpha val="40000"/>
                </a:prstClr>
              </a:outerShdw>
            </a:effectLst>
          </p:spPr>
          <p:txBody>
            <a:bodyPr wrap="none" rtlCol="0" anchor="ctr"/>
            <a:lstStyle/>
            <a:p>
              <a:pPr algn="ctr">
                <a:defRPr/>
              </a:pPr>
              <a:r>
                <a:rPr lang="en-US" sz="1400" kern="0" dirty="0">
                  <a:latin typeface="Calibri" panose="020F0502020204030204" pitchFamily="34" charset="0"/>
                </a:rPr>
                <a:t>AE</a:t>
              </a:r>
            </a:p>
          </p:txBody>
        </p:sp>
        <p:sp>
          <p:nvSpPr>
            <p:cNvPr id="94" name="Rectangle 93"/>
            <p:cNvSpPr/>
            <p:nvPr/>
          </p:nvSpPr>
          <p:spPr>
            <a:xfrm>
              <a:off x="4948728" y="3225552"/>
              <a:ext cx="2068477" cy="457200"/>
            </a:xfrm>
            <a:prstGeom prst="rect">
              <a:avLst/>
            </a:prstGeom>
            <a:solidFill>
              <a:schemeClr val="accent5">
                <a:lumMod val="60000"/>
                <a:lumOff val="40000"/>
              </a:schemeClr>
            </a:solidFill>
            <a:ln w="25400" cap="flat" cmpd="sng" algn="ctr">
              <a:solidFill>
                <a:srgbClr val="009999"/>
              </a:solidFill>
              <a:prstDash val="solid"/>
            </a:ln>
            <a:effectLst/>
          </p:spPr>
          <p:txBody>
            <a:bodyPr rtlCol="0" anchor="ctr"/>
            <a:lstStyle/>
            <a:p>
              <a:pPr algn="ctr">
                <a:defRPr/>
              </a:pPr>
              <a:r>
                <a:rPr lang="fr-FR" sz="1400" kern="0" dirty="0">
                  <a:latin typeface="Calibri" panose="020F0502020204030204" pitchFamily="34" charset="0"/>
                </a:rPr>
                <a:t>Valeur métier</a:t>
              </a:r>
            </a:p>
          </p:txBody>
        </p:sp>
        <p:sp>
          <p:nvSpPr>
            <p:cNvPr id="99" name="Forme libre 98"/>
            <p:cNvSpPr/>
            <p:nvPr/>
          </p:nvSpPr>
          <p:spPr>
            <a:xfrm>
              <a:off x="6906681" y="1600200"/>
              <a:ext cx="409047" cy="1494366"/>
            </a:xfrm>
            <a:custGeom>
              <a:avLst/>
              <a:gdLst>
                <a:gd name="connsiteX0" fmla="*/ 0 w 466725"/>
                <a:gd name="connsiteY0" fmla="*/ 1447800 h 1447800"/>
                <a:gd name="connsiteX1" fmla="*/ 223837 w 466725"/>
                <a:gd name="connsiteY1" fmla="*/ 1262063 h 1447800"/>
                <a:gd name="connsiteX2" fmla="*/ 395287 w 466725"/>
                <a:gd name="connsiteY2" fmla="*/ 604838 h 1447800"/>
                <a:gd name="connsiteX3" fmla="*/ 466725 w 466725"/>
                <a:gd name="connsiteY3" fmla="*/ 0 h 1447800"/>
                <a:gd name="connsiteX0" fmla="*/ 0 w 442913"/>
                <a:gd name="connsiteY0" fmla="*/ 1485900 h 1485900"/>
                <a:gd name="connsiteX1" fmla="*/ 200025 w 442913"/>
                <a:gd name="connsiteY1" fmla="*/ 1262063 h 1485900"/>
                <a:gd name="connsiteX2" fmla="*/ 371475 w 442913"/>
                <a:gd name="connsiteY2" fmla="*/ 604838 h 1485900"/>
                <a:gd name="connsiteX3" fmla="*/ 442913 w 442913"/>
                <a:gd name="connsiteY3" fmla="*/ 0 h 1485900"/>
                <a:gd name="connsiteX0" fmla="*/ 0 w 409047"/>
                <a:gd name="connsiteY0" fmla="*/ 1494366 h 1494366"/>
                <a:gd name="connsiteX1" fmla="*/ 166159 w 409047"/>
                <a:gd name="connsiteY1" fmla="*/ 1262063 h 1494366"/>
                <a:gd name="connsiteX2" fmla="*/ 337609 w 409047"/>
                <a:gd name="connsiteY2" fmla="*/ 604838 h 1494366"/>
                <a:gd name="connsiteX3" fmla="*/ 409047 w 409047"/>
                <a:gd name="connsiteY3" fmla="*/ 0 h 1494366"/>
              </a:gdLst>
              <a:ahLst/>
              <a:cxnLst>
                <a:cxn ang="0">
                  <a:pos x="connsiteX0" y="connsiteY0"/>
                </a:cxn>
                <a:cxn ang="0">
                  <a:pos x="connsiteX1" y="connsiteY1"/>
                </a:cxn>
                <a:cxn ang="0">
                  <a:pos x="connsiteX2" y="connsiteY2"/>
                </a:cxn>
                <a:cxn ang="0">
                  <a:pos x="connsiteX3" y="connsiteY3"/>
                </a:cxn>
              </a:cxnLst>
              <a:rect l="l" t="t" r="r" b="b"/>
              <a:pathLst>
                <a:path w="409047" h="1494366">
                  <a:moveTo>
                    <a:pt x="0" y="1494366"/>
                  </a:moveTo>
                  <a:cubicBezTo>
                    <a:pt x="78978" y="1471744"/>
                    <a:pt x="109891" y="1410318"/>
                    <a:pt x="166159" y="1262063"/>
                  </a:cubicBezTo>
                  <a:cubicBezTo>
                    <a:pt x="222427" y="1113808"/>
                    <a:pt x="297128" y="815182"/>
                    <a:pt x="337609" y="604838"/>
                  </a:cubicBezTo>
                  <a:cubicBezTo>
                    <a:pt x="378090" y="394494"/>
                    <a:pt x="393568" y="197247"/>
                    <a:pt x="409047" y="0"/>
                  </a:cubicBezTo>
                </a:path>
              </a:pathLst>
            </a:custGeom>
            <a:noFill/>
            <a:ln w="12700" cap="flat" cmpd="sng" algn="ctr">
              <a:solidFill>
                <a:srgbClr val="009999"/>
              </a:solidFill>
              <a:prstDash val="solid"/>
              <a:tailEnd type="arrow"/>
            </a:ln>
            <a:effectLst/>
          </p:spPr>
          <p:txBody>
            <a:bodyPr rtlCol="0" anchor="ctr"/>
            <a:lstStyle/>
            <a:p>
              <a:pPr algn="ctr">
                <a:defRPr/>
              </a:pPr>
              <a:endParaRPr lang="en-US" kern="0">
                <a:solidFill>
                  <a:prstClr val="black"/>
                </a:solidFill>
                <a:latin typeface="Calibri" panose="020F0502020204030204" pitchFamily="34" charset="0"/>
              </a:endParaRPr>
            </a:p>
          </p:txBody>
        </p:sp>
        <p:sp>
          <p:nvSpPr>
            <p:cNvPr id="100" name="Organigramme : Décision 99"/>
            <p:cNvSpPr/>
            <p:nvPr/>
          </p:nvSpPr>
          <p:spPr>
            <a:xfrm>
              <a:off x="6286139" y="2856261"/>
              <a:ext cx="755093" cy="500731"/>
            </a:xfrm>
            <a:prstGeom prst="flowChartDecision">
              <a:avLst/>
            </a:prstGeom>
            <a:solidFill>
              <a:srgbClr val="D60093"/>
            </a:solidFill>
            <a:ln w="12700" cap="flat" cmpd="sng" algn="ctr">
              <a:solidFill>
                <a:schemeClr val="bg1"/>
              </a:solidFill>
              <a:prstDash val="solid"/>
            </a:ln>
            <a:effectLst>
              <a:outerShdw blurRad="50800" dist="38100" dir="2700000" algn="tl" rotWithShape="0">
                <a:prstClr val="black">
                  <a:alpha val="40000"/>
                </a:prstClr>
              </a:outerShdw>
            </a:effectLst>
          </p:spPr>
          <p:txBody>
            <a:bodyPr rtlCol="0" anchor="ctr"/>
            <a:lstStyle/>
            <a:p>
              <a:pPr algn="ctr">
                <a:defRPr/>
              </a:pPr>
              <a:r>
                <a:rPr lang="fr-FR" sz="1400" kern="0" dirty="0">
                  <a:solidFill>
                    <a:prstClr val="white"/>
                  </a:solidFill>
                  <a:latin typeface="Calibri" panose="020F0502020204030204" pitchFamily="34" charset="0"/>
                </a:rPr>
                <a:t>ER</a:t>
              </a:r>
              <a:endParaRPr lang="fr-FR" sz="1200" kern="0" dirty="0">
                <a:solidFill>
                  <a:prstClr val="white"/>
                </a:solidFill>
                <a:latin typeface="Calibri" panose="020F0502020204030204" pitchFamily="34" charset="0"/>
              </a:endParaRPr>
            </a:p>
          </p:txBody>
        </p:sp>
      </p:grpSp>
      <p:sp>
        <p:nvSpPr>
          <p:cNvPr id="47" name="Losange 46"/>
          <p:cNvSpPr/>
          <p:nvPr/>
        </p:nvSpPr>
        <p:spPr>
          <a:xfrm>
            <a:off x="1631504" y="110078"/>
            <a:ext cx="540000" cy="540000"/>
          </a:xfrm>
          <a:prstGeom prst="diamond">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A4</a:t>
            </a:r>
          </a:p>
        </p:txBody>
      </p:sp>
      <p:sp>
        <p:nvSpPr>
          <p:cNvPr id="7" name="Forme libre 6"/>
          <p:cNvSpPr/>
          <p:nvPr/>
        </p:nvSpPr>
        <p:spPr>
          <a:xfrm>
            <a:off x="3824288" y="2328864"/>
            <a:ext cx="2671762" cy="2928937"/>
          </a:xfrm>
          <a:custGeom>
            <a:avLst/>
            <a:gdLst>
              <a:gd name="connsiteX0" fmla="*/ 0 w 2671762"/>
              <a:gd name="connsiteY0" fmla="*/ 0 h 2928937"/>
              <a:gd name="connsiteX1" fmla="*/ 185737 w 2671762"/>
              <a:gd name="connsiteY1" fmla="*/ 771525 h 2928937"/>
              <a:gd name="connsiteX2" fmla="*/ 371475 w 2671762"/>
              <a:gd name="connsiteY2" fmla="*/ 1014412 h 2928937"/>
              <a:gd name="connsiteX3" fmla="*/ 1557337 w 2671762"/>
              <a:gd name="connsiteY3" fmla="*/ 2528887 h 2928937"/>
              <a:gd name="connsiteX4" fmla="*/ 2671762 w 2671762"/>
              <a:gd name="connsiteY4" fmla="*/ 2928937 h 292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762" h="2928937">
                <a:moveTo>
                  <a:pt x="0" y="0"/>
                </a:moveTo>
                <a:cubicBezTo>
                  <a:pt x="61912" y="301228"/>
                  <a:pt x="123825" y="602456"/>
                  <a:pt x="185737" y="771525"/>
                </a:cubicBezTo>
                <a:cubicBezTo>
                  <a:pt x="247650" y="940594"/>
                  <a:pt x="371475" y="1014412"/>
                  <a:pt x="371475" y="1014412"/>
                </a:cubicBezTo>
                <a:cubicBezTo>
                  <a:pt x="600075" y="1307306"/>
                  <a:pt x="1173956" y="2209800"/>
                  <a:pt x="1557337" y="2528887"/>
                </a:cubicBezTo>
                <a:cubicBezTo>
                  <a:pt x="1940718" y="2847974"/>
                  <a:pt x="2564606" y="2909887"/>
                  <a:pt x="2671762" y="2928937"/>
                </a:cubicBezTo>
              </a:path>
            </a:pathLst>
          </a:custGeom>
          <a:noFill/>
          <a:ln w="12700" cap="flat" cmpd="sng" algn="ctr">
            <a:solidFill>
              <a:srgbClr val="CC9900"/>
            </a:solidFill>
            <a:prstDash val="sysDash"/>
            <a:headEnd type="none" w="med" len="med"/>
            <a:tailEnd type="arrow" w="med" len="med"/>
          </a:ln>
          <a:effectLst/>
        </p:spPr>
        <p:txBody>
          <a:bodyPr rtlCol="0" anchor="ctr"/>
          <a:lstStyle/>
          <a:p>
            <a:pPr algn="ctr"/>
            <a:endParaRPr lang="fr-FR" kern="0">
              <a:solidFill>
                <a:prstClr val="white"/>
              </a:solidFill>
              <a:latin typeface="Calibri" panose="020F0502020204030204" pitchFamily="34" charset="0"/>
            </a:endParaRPr>
          </a:p>
        </p:txBody>
      </p:sp>
      <p:sp>
        <p:nvSpPr>
          <p:cNvPr id="48" name="Espace réservé du pied de page 47"/>
          <p:cNvSpPr>
            <a:spLocks noGrp="1"/>
          </p:cNvSpPr>
          <p:nvPr>
            <p:ph type="ftr" sz="quarter" idx="11"/>
          </p:nvPr>
        </p:nvSpPr>
        <p:spPr/>
        <p:txBody>
          <a:bodyPr/>
          <a:lstStyle/>
          <a:p>
            <a:r>
              <a:rPr lang="fr-FR"/>
              <a:t>Formation EBIOS Risk Manager – Version du 08/04/2020</a:t>
            </a:r>
            <a:endParaRPr lang="fr-FR" dirty="0"/>
          </a:p>
        </p:txBody>
      </p:sp>
      <p:sp>
        <p:nvSpPr>
          <p:cNvPr id="49" name="Espace réservé du numéro de diapositive 48"/>
          <p:cNvSpPr>
            <a:spLocks noGrp="1"/>
          </p:cNvSpPr>
          <p:nvPr>
            <p:ph type="sldNum" sz="quarter" idx="10"/>
          </p:nvPr>
        </p:nvSpPr>
        <p:spPr/>
        <p:txBody>
          <a:bodyPr/>
          <a:lstStyle/>
          <a:p>
            <a:fld id="{38A82121-814A-4DE6-903B-1CF589281CB8}" type="slidenum">
              <a:rPr lang="fr-FR" smtClean="0"/>
              <a:pPr/>
              <a:t>74</a:t>
            </a:fld>
            <a:endParaRPr lang="fr-FR"/>
          </a:p>
        </p:txBody>
      </p:sp>
    </p:spTree>
    <p:extLst>
      <p:ext uri="{BB962C8B-B14F-4D97-AF65-F5344CB8AC3E}">
        <p14:creationId xmlns:p14="http://schemas.microsoft.com/office/powerpoint/2010/main" val="4609754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e 19"/>
          <p:cNvGrpSpPr/>
          <p:nvPr/>
        </p:nvGrpSpPr>
        <p:grpSpPr>
          <a:xfrm>
            <a:off x="10642848" y="0"/>
            <a:ext cx="1541518" cy="504000"/>
            <a:chOff x="7494978" y="95114"/>
            <a:chExt cx="1541518" cy="504000"/>
          </a:xfrm>
        </p:grpSpPr>
        <p:sp>
          <p:nvSpPr>
            <p:cNvPr id="21" name="Rectangle 20"/>
            <p:cNvSpPr/>
            <p:nvPr/>
          </p:nvSpPr>
          <p:spPr>
            <a:xfrm>
              <a:off x="7494978" y="95114"/>
              <a:ext cx="1541518" cy="504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r"/>
              <a:r>
                <a:rPr lang="fr-FR" sz="1200" b="1" dirty="0">
                  <a:solidFill>
                    <a:schemeClr val="tx1"/>
                  </a:solidFill>
                  <a:latin typeface="Calibri" panose="020F0502020204030204" pitchFamily="34" charset="0"/>
                </a:rPr>
                <a:t>Guide </a:t>
              </a:r>
            </a:p>
            <a:p>
              <a:pPr algn="r"/>
              <a:r>
                <a:rPr lang="fr-FR" sz="1200" b="1" dirty="0">
                  <a:solidFill>
                    <a:schemeClr val="tx1"/>
                  </a:solidFill>
                  <a:latin typeface="Calibri" panose="020F0502020204030204" pitchFamily="34" charset="0"/>
                </a:rPr>
                <a:t>p.67 à 78</a:t>
              </a:r>
            </a:p>
          </p:txBody>
        </p:sp>
        <p:pic>
          <p:nvPicPr>
            <p:cNvPr id="22"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Espace réservé du pied de page 22"/>
          <p:cNvSpPr>
            <a:spLocks noGrp="1"/>
          </p:cNvSpPr>
          <p:nvPr>
            <p:ph type="ftr" sz="quarter" idx="11"/>
          </p:nvPr>
        </p:nvSpPr>
        <p:spPr/>
        <p:txBody>
          <a:bodyPr/>
          <a:lstStyle/>
          <a:p>
            <a:r>
              <a:rPr lang="fr-FR"/>
              <a:t>Formation EBIOS Risk Manager – Version du 08/04/2020</a:t>
            </a:r>
            <a:endParaRPr lang="fr-FR" dirty="0"/>
          </a:p>
        </p:txBody>
      </p:sp>
      <p:sp>
        <p:nvSpPr>
          <p:cNvPr id="24" name="Espace réservé du numéro de diapositive 23"/>
          <p:cNvSpPr>
            <a:spLocks noGrp="1"/>
          </p:cNvSpPr>
          <p:nvPr>
            <p:ph type="sldNum" sz="quarter" idx="10"/>
          </p:nvPr>
        </p:nvSpPr>
        <p:spPr/>
        <p:txBody>
          <a:bodyPr/>
          <a:lstStyle/>
          <a:p>
            <a:fld id="{38A82121-814A-4DE6-903B-1CF589281CB8}" type="slidenum">
              <a:rPr lang="fr-FR" smtClean="0"/>
              <a:pPr/>
              <a:t>75</a:t>
            </a:fld>
            <a:endParaRPr lang="fr-FR"/>
          </a:p>
        </p:txBody>
      </p:sp>
      <p:sp>
        <p:nvSpPr>
          <p:cNvPr id="25" name="Titre 1">
            <a:extLst>
              <a:ext uri="{FF2B5EF4-FFF2-40B4-BE49-F238E27FC236}">
                <a16:creationId xmlns:a16="http://schemas.microsoft.com/office/drawing/2014/main" id="{4175D642-7391-4845-8286-D4E78999FBCC}"/>
              </a:ext>
            </a:extLst>
          </p:cNvPr>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accent1"/>
                </a:solidFill>
                <a:latin typeface="Calibri" panose="020F0502020204030204" pitchFamily="34" charset="0"/>
                <a:ea typeface="+mj-ea"/>
                <a:cs typeface="+mj-cs"/>
              </a:defRPr>
            </a:lvl1pPr>
          </a:lstStyle>
          <a:p>
            <a:r>
              <a:rPr lang="fr-FR">
                <a:ea typeface="Malgun Gothic" panose="020B0503020000020004" pitchFamily="34" charset="-127"/>
              </a:rPr>
              <a:t>Programme</a:t>
            </a:r>
            <a:br>
              <a:rPr lang="fr-FR">
                <a:ea typeface="Malgun Gothic" panose="020B0503020000020004" pitchFamily="34" charset="-127"/>
              </a:rPr>
            </a:br>
            <a:r>
              <a:rPr lang="fr-FR" b="0">
                <a:ea typeface="Malgun Gothic" panose="020B0503020000020004" pitchFamily="34" charset="-127"/>
              </a:rPr>
              <a:t>Une journée pas-à-pas sur les étapes clés de la méthode</a:t>
            </a:r>
            <a:br>
              <a:rPr lang="fr-FR" b="0">
                <a:ea typeface="Malgun Gothic" panose="020B0503020000020004" pitchFamily="34" charset="-127"/>
              </a:rPr>
            </a:br>
            <a:r>
              <a:rPr lang="fr-FR" b="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26" name="Espace réservé du contenu 2">
            <a:extLst>
              <a:ext uri="{FF2B5EF4-FFF2-40B4-BE49-F238E27FC236}">
                <a16:creationId xmlns:a16="http://schemas.microsoft.com/office/drawing/2014/main" id="{474083D7-711F-49EE-85AF-D17B457435C6}"/>
              </a:ext>
            </a:extLst>
          </p:cNvPr>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EBIOS </a:t>
            </a:r>
            <a:r>
              <a:rPr lang="fr-FR" sz="2000" i="1" dirty="0">
                <a:solidFill>
                  <a:schemeClr val="bg1">
                    <a:lumMod val="50000"/>
                  </a:schemeClr>
                </a:solidFill>
                <a:latin typeface="Calibri" panose="020F0502020204030204" pitchFamily="34" charset="0"/>
              </a:rPr>
              <a:t>Risk Manager </a:t>
            </a:r>
            <a:r>
              <a:rPr lang="fr-FR" sz="2000" dirty="0">
                <a:solidFill>
                  <a:schemeClr val="bg1">
                    <a:lumMod val="50000"/>
                  </a:schemeClr>
                </a:solidFill>
                <a:latin typeface="Calibri" panose="020F0502020204030204" pitchFamily="34" charset="0"/>
              </a:rPr>
              <a:t>: les bases</a:t>
            </a:r>
          </a:p>
        </p:txBody>
      </p:sp>
      <p:sp>
        <p:nvSpPr>
          <p:cNvPr id="27" name="Espace réservé du contenu 2">
            <a:extLst>
              <a:ext uri="{FF2B5EF4-FFF2-40B4-BE49-F238E27FC236}">
                <a16:creationId xmlns:a16="http://schemas.microsoft.com/office/drawing/2014/main" id="{6CEB12BF-6A94-4910-88D2-152D7E72AFC7}"/>
              </a:ext>
            </a:extLst>
          </p:cNvPr>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2 : sources de risque</a:t>
            </a:r>
          </a:p>
        </p:txBody>
      </p:sp>
      <p:sp>
        <p:nvSpPr>
          <p:cNvPr id="28" name="Espace réservé du contenu 2">
            <a:extLst>
              <a:ext uri="{FF2B5EF4-FFF2-40B4-BE49-F238E27FC236}">
                <a16:creationId xmlns:a16="http://schemas.microsoft.com/office/drawing/2014/main" id="{4EE2EEAA-8942-4FA5-800D-273ED4B99C22}"/>
              </a:ext>
            </a:extLst>
          </p:cNvPr>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3 : scénarios stratégiques</a:t>
            </a:r>
          </a:p>
        </p:txBody>
      </p:sp>
      <p:sp>
        <p:nvSpPr>
          <p:cNvPr id="29" name="Espace réservé du contenu 2">
            <a:extLst>
              <a:ext uri="{FF2B5EF4-FFF2-40B4-BE49-F238E27FC236}">
                <a16:creationId xmlns:a16="http://schemas.microsoft.com/office/drawing/2014/main" id="{593F17A7-7ECD-45CD-91DE-A9BBB2BD13FB}"/>
              </a:ext>
            </a:extLst>
          </p:cNvPr>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Étude de cas</a:t>
            </a:r>
          </a:p>
        </p:txBody>
      </p:sp>
      <p:sp>
        <p:nvSpPr>
          <p:cNvPr id="30" name="Espace réservé du contenu 2">
            <a:extLst>
              <a:ext uri="{FF2B5EF4-FFF2-40B4-BE49-F238E27FC236}">
                <a16:creationId xmlns:a16="http://schemas.microsoft.com/office/drawing/2014/main" id="{61A1A225-8451-41B6-9483-4758CC5636FF}"/>
              </a:ext>
            </a:extLst>
          </p:cNvPr>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4 : scénarios opérationnels</a:t>
            </a:r>
          </a:p>
        </p:txBody>
      </p:sp>
      <p:sp>
        <p:nvSpPr>
          <p:cNvPr id="31" name="Espace réservé du contenu 2">
            <a:extLst>
              <a:ext uri="{FF2B5EF4-FFF2-40B4-BE49-F238E27FC236}">
                <a16:creationId xmlns:a16="http://schemas.microsoft.com/office/drawing/2014/main" id="{3BA70DE4-1EE0-4B70-9D6D-82CD4B4E4CA1}"/>
              </a:ext>
            </a:extLst>
          </p:cNvPr>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1 : cadrage et socle de sécurité</a:t>
            </a:r>
          </a:p>
        </p:txBody>
      </p:sp>
      <p:sp>
        <p:nvSpPr>
          <p:cNvPr id="32" name="Espace réservé du contenu 2">
            <a:extLst>
              <a:ext uri="{FF2B5EF4-FFF2-40B4-BE49-F238E27FC236}">
                <a16:creationId xmlns:a16="http://schemas.microsoft.com/office/drawing/2014/main" id="{2F543A78-56BC-460F-B6AE-45D3406A8B65}"/>
              </a:ext>
            </a:extLst>
          </p:cNvPr>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b="1" dirty="0">
                <a:solidFill>
                  <a:schemeClr val="tx2"/>
                </a:solidFill>
                <a:latin typeface="Calibri" panose="020F0502020204030204" pitchFamily="34" charset="0"/>
              </a:rPr>
              <a:t>Atelier 5 : traitement du risque</a:t>
            </a:r>
          </a:p>
        </p:txBody>
      </p:sp>
      <p:sp>
        <p:nvSpPr>
          <p:cNvPr id="33" name="Flèche droite 14">
            <a:extLst>
              <a:ext uri="{FF2B5EF4-FFF2-40B4-BE49-F238E27FC236}">
                <a16:creationId xmlns:a16="http://schemas.microsoft.com/office/drawing/2014/main" id="{A73FBC13-4843-4E03-8921-A2A50C10F909}"/>
              </a:ext>
            </a:extLst>
          </p:cNvPr>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34" name="Losange 33">
            <a:extLst>
              <a:ext uri="{FF2B5EF4-FFF2-40B4-BE49-F238E27FC236}">
                <a16:creationId xmlns:a16="http://schemas.microsoft.com/office/drawing/2014/main" id="{E1005353-B155-42D8-9BDC-48A5ABBB3F16}"/>
              </a:ext>
            </a:extLst>
          </p:cNvPr>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5" name="Losange 34">
            <a:extLst>
              <a:ext uri="{FF2B5EF4-FFF2-40B4-BE49-F238E27FC236}">
                <a16:creationId xmlns:a16="http://schemas.microsoft.com/office/drawing/2014/main" id="{B515A1A9-7CE2-470D-B68D-A214D61CE17A}"/>
              </a:ext>
            </a:extLst>
          </p:cNvPr>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6" name="Losange 35">
            <a:extLst>
              <a:ext uri="{FF2B5EF4-FFF2-40B4-BE49-F238E27FC236}">
                <a16:creationId xmlns:a16="http://schemas.microsoft.com/office/drawing/2014/main" id="{9C0DC6CC-AE35-4D59-B769-46AC37299CA9}"/>
              </a:ext>
            </a:extLst>
          </p:cNvPr>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7" name="Losange 36">
            <a:extLst>
              <a:ext uri="{FF2B5EF4-FFF2-40B4-BE49-F238E27FC236}">
                <a16:creationId xmlns:a16="http://schemas.microsoft.com/office/drawing/2014/main" id="{D8C4A605-A348-4CA7-9183-E273088B7358}"/>
              </a:ext>
            </a:extLst>
          </p:cNvPr>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8" name="Losange 37">
            <a:extLst>
              <a:ext uri="{FF2B5EF4-FFF2-40B4-BE49-F238E27FC236}">
                <a16:creationId xmlns:a16="http://schemas.microsoft.com/office/drawing/2014/main" id="{FB0866FA-74BD-42F9-AF78-4B0D69AD2A5B}"/>
              </a:ext>
            </a:extLst>
          </p:cNvPr>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9" name="Losange 38">
            <a:extLst>
              <a:ext uri="{FF2B5EF4-FFF2-40B4-BE49-F238E27FC236}">
                <a16:creationId xmlns:a16="http://schemas.microsoft.com/office/drawing/2014/main" id="{CA477435-97FF-48F8-8CCD-F46EBA84191F}"/>
              </a:ext>
            </a:extLst>
          </p:cNvPr>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40" name="Losange 39">
            <a:extLst>
              <a:ext uri="{FF2B5EF4-FFF2-40B4-BE49-F238E27FC236}">
                <a16:creationId xmlns:a16="http://schemas.microsoft.com/office/drawing/2014/main" id="{70A4D5FF-972B-4FF3-AFF6-D6063B3F3D2A}"/>
              </a:ext>
            </a:extLst>
          </p:cNvPr>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Tree>
    <p:extLst>
      <p:ext uri="{BB962C8B-B14F-4D97-AF65-F5344CB8AC3E}">
        <p14:creationId xmlns:p14="http://schemas.microsoft.com/office/powerpoint/2010/main" val="1336169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Atelier 5 : traitement du risque</a:t>
            </a:r>
          </a:p>
        </p:txBody>
      </p:sp>
      <p:sp>
        <p:nvSpPr>
          <p:cNvPr id="11" name="Espace réservé du contenu 2"/>
          <p:cNvSpPr txBox="1">
            <a:spLocks/>
          </p:cNvSpPr>
          <p:nvPr/>
        </p:nvSpPr>
        <p:spPr>
          <a:xfrm>
            <a:off x="2240847" y="1772816"/>
            <a:ext cx="7953957" cy="5759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72000" rtlCol="0" anchor="ctr"/>
          <a:lstStyle>
            <a:defPPr>
              <a:defRPr lang="fr-FR"/>
            </a:defPPr>
            <a:lvl1pPr algn="ctr">
              <a:defRPr sz="1400" b="1">
                <a:solidFill>
                  <a:schemeClr val="lt1"/>
                </a:solidFill>
                <a:latin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spcBef>
                <a:spcPct val="20000"/>
              </a:spcBef>
            </a:pPr>
            <a:r>
              <a:rPr lang="fr-FR" u="sng" cap="all" dirty="0">
                <a:solidFill>
                  <a:schemeClr val="tx2"/>
                </a:solidFill>
              </a:rPr>
              <a:t>Objectif</a:t>
            </a:r>
            <a:r>
              <a:rPr lang="fr-FR" dirty="0">
                <a:solidFill>
                  <a:schemeClr val="tx2"/>
                </a:solidFill>
              </a:rPr>
              <a:t> </a:t>
            </a:r>
            <a:r>
              <a:rPr lang="fr-FR" b="0" dirty="0">
                <a:solidFill>
                  <a:schemeClr val="tx2"/>
                </a:solidFill>
              </a:rPr>
              <a:t>: Définir une stratégie de traitement du risque et identifier les risques résiduels</a:t>
            </a:r>
          </a:p>
        </p:txBody>
      </p:sp>
      <p:pic>
        <p:nvPicPr>
          <p:cNvPr id="12" name="Picture 6" descr="Y:\RELEC\COM\public\Chartes éditoriale et graphique\Pictos et fonds graphiques\Pictogrammes png\089_cib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855" y="1772817"/>
            <a:ext cx="575985" cy="575985"/>
          </a:xfrm>
          <a:prstGeom prst="rect">
            <a:avLst/>
          </a:prstGeom>
          <a:noFill/>
          <a:extLst>
            <a:ext uri="{909E8E84-426E-40DD-AFC4-6F175D3DCCD1}">
              <a14:hiddenFill xmlns:a14="http://schemas.microsoft.com/office/drawing/2010/main">
                <a:solidFill>
                  <a:srgbClr val="FFFFFF"/>
                </a:solidFill>
              </a14:hiddenFill>
            </a:ext>
          </a:extLst>
        </p:spPr>
      </p:pic>
      <p:sp>
        <p:nvSpPr>
          <p:cNvPr id="15" name="Losange 14"/>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sp>
        <p:nvSpPr>
          <p:cNvPr id="21" name="Espace réservé du contenu 2"/>
          <p:cNvSpPr txBox="1">
            <a:spLocks/>
          </p:cNvSpPr>
          <p:nvPr/>
        </p:nvSpPr>
        <p:spPr>
          <a:xfrm>
            <a:off x="2240847" y="5301286"/>
            <a:ext cx="7953957" cy="575986"/>
          </a:xfrm>
          <a:prstGeom prst="rect">
            <a:avLst/>
          </a:prstGeom>
          <a:solidFill>
            <a:schemeClr val="tx2"/>
          </a:solidFill>
        </p:spPr>
        <p:txBody>
          <a:bodyPr vert="horz" lIns="36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400" b="1" u="sng" cap="all" dirty="0">
                <a:solidFill>
                  <a:schemeClr val="bg1"/>
                </a:solidFill>
                <a:latin typeface="Calibri" panose="020F0502020204030204" pitchFamily="34" charset="0"/>
              </a:rPr>
              <a:t>Participants</a:t>
            </a:r>
            <a:r>
              <a:rPr lang="fr-FR" sz="1400" b="1" cap="all" dirty="0">
                <a:solidFill>
                  <a:schemeClr val="bg1"/>
                </a:solidFill>
                <a:latin typeface="Calibri" panose="020F0502020204030204" pitchFamily="34" charset="0"/>
              </a:rPr>
              <a:t> </a:t>
            </a:r>
            <a:r>
              <a:rPr lang="fr-FR" sz="1400" dirty="0">
                <a:solidFill>
                  <a:schemeClr val="bg1"/>
                </a:solidFill>
                <a:latin typeface="Calibri" panose="020F0502020204030204" pitchFamily="34" charset="0"/>
              </a:rPr>
              <a:t>: direction, métiers, RSSI, DSI</a:t>
            </a:r>
          </a:p>
        </p:txBody>
      </p:sp>
      <p:pic>
        <p:nvPicPr>
          <p:cNvPr id="22" name="Picture 2" descr="Y:\RELEC\COM\public\Chartes éditoriale et graphique\Pictos et fonds graphiques\Pictogrammes png\079_utilisateu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2839" y="5301272"/>
            <a:ext cx="576000" cy="576000"/>
          </a:xfrm>
          <a:prstGeom prst="rect">
            <a:avLst/>
          </a:prstGeom>
          <a:noFill/>
          <a:extLst>
            <a:ext uri="{909E8E84-426E-40DD-AFC4-6F175D3DCCD1}">
              <a14:hiddenFill xmlns:a14="http://schemas.microsoft.com/office/drawing/2010/main">
                <a:solidFill>
                  <a:srgbClr val="FFFFFF"/>
                </a:solidFill>
              </a14:hiddenFill>
            </a:ext>
          </a:extLst>
        </p:spPr>
      </p:pic>
      <p:sp>
        <p:nvSpPr>
          <p:cNvPr id="23" name="Flèche droite 22"/>
          <p:cNvSpPr/>
          <p:nvPr/>
        </p:nvSpPr>
        <p:spPr>
          <a:xfrm>
            <a:off x="6892920"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7368803" y="2348804"/>
            <a:ext cx="2826000"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0" rIns="0" rtlCol="0" anchor="ctr"/>
          <a:lstStyle/>
          <a:p>
            <a:pPr algn="just">
              <a:spcAft>
                <a:spcPts val="300"/>
              </a:spcAft>
            </a:pPr>
            <a:r>
              <a:rPr lang="fr-FR" sz="1400" b="1" u="sng" cap="all" dirty="0">
                <a:solidFill>
                  <a:schemeClr val="tx2"/>
                </a:solidFill>
                <a:latin typeface="Calibri" panose="020F0502020204030204" pitchFamily="34" charset="0"/>
              </a:rPr>
              <a:t>Éléments en sortie</a:t>
            </a:r>
            <a:r>
              <a:rPr lang="fr-FR" sz="1400" b="1" cap="all" dirty="0">
                <a:solidFill>
                  <a:schemeClr val="tx2"/>
                </a:solidFill>
                <a:latin typeface="Calibri" panose="020F0502020204030204" pitchFamily="34" charset="0"/>
              </a:rPr>
              <a:t>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Stratégie de traitement du risque</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Plan d’amélioration continue de la sécurité (PACS)</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Synthèse des risques résiduels</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Cadre du suivi des risques</a:t>
            </a:r>
          </a:p>
        </p:txBody>
      </p:sp>
      <p:sp>
        <p:nvSpPr>
          <p:cNvPr id="26" name="Rectangle 25"/>
          <p:cNvSpPr/>
          <p:nvPr/>
        </p:nvSpPr>
        <p:spPr>
          <a:xfrm>
            <a:off x="1952840" y="2348804"/>
            <a:ext cx="2827161" cy="2952483"/>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0" rIns="0" rtlCol="0" anchor="ctr"/>
          <a:lstStyle/>
          <a:p>
            <a:pPr algn="just">
              <a:spcAft>
                <a:spcPts val="300"/>
              </a:spcAft>
            </a:pPr>
            <a:r>
              <a:rPr lang="fr-FR" sz="1400" b="1" u="sng" cap="all" dirty="0">
                <a:solidFill>
                  <a:schemeClr val="tx2"/>
                </a:solidFill>
                <a:latin typeface="Calibri" panose="020F0502020204030204" pitchFamily="34" charset="0"/>
              </a:rPr>
              <a:t>Éléments en entrée </a:t>
            </a:r>
            <a:r>
              <a:rPr lang="fr-FR" sz="1400" dirty="0">
                <a:solidFill>
                  <a:schemeClr val="tx2"/>
                </a:solidFill>
                <a:latin typeface="Calibri" panose="020F0502020204030204" pitchFamily="34" charset="0"/>
              </a:rPr>
              <a:t>:</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Socle de sécurité </a:t>
            </a:r>
            <a:r>
              <a:rPr lang="fr-FR" sz="1400" b="1" dirty="0">
                <a:solidFill>
                  <a:srgbClr val="D60093"/>
                </a:solidFill>
                <a:latin typeface="Calibri" panose="020F0502020204030204" pitchFamily="34" charset="0"/>
              </a:rPr>
              <a:t>(atelier 1)</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Mesures de sécurité portant sur l’écosystème </a:t>
            </a:r>
            <a:r>
              <a:rPr lang="fr-FR" sz="1400" b="1" dirty="0">
                <a:solidFill>
                  <a:srgbClr val="009999"/>
                </a:solidFill>
                <a:latin typeface="Calibri" panose="020F0502020204030204" pitchFamily="34" charset="0"/>
              </a:rPr>
              <a:t>(atelier 3)</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Scénarios stratégiques </a:t>
            </a:r>
            <a:r>
              <a:rPr lang="fr-FR" sz="1400" b="1" dirty="0">
                <a:solidFill>
                  <a:srgbClr val="009999"/>
                </a:solidFill>
                <a:latin typeface="Calibri" panose="020F0502020204030204" pitchFamily="34" charset="0"/>
              </a:rPr>
              <a:t>(atelier 3)</a:t>
            </a:r>
          </a:p>
          <a:p>
            <a:pPr marL="285750" indent="-285750" algn="just">
              <a:spcAft>
                <a:spcPts val="300"/>
              </a:spcAft>
              <a:buFont typeface="Arial" panose="020B0604020202020204" pitchFamily="34" charset="0"/>
              <a:buChar char="•"/>
            </a:pPr>
            <a:r>
              <a:rPr lang="fr-FR" sz="1400" dirty="0">
                <a:solidFill>
                  <a:schemeClr val="tx2"/>
                </a:solidFill>
                <a:latin typeface="Calibri" panose="020F0502020204030204" pitchFamily="34" charset="0"/>
              </a:rPr>
              <a:t>Scénarios opérationnels </a:t>
            </a:r>
            <a:r>
              <a:rPr lang="fr-FR" sz="1400" b="1" dirty="0">
                <a:solidFill>
                  <a:srgbClr val="CC9900"/>
                </a:solidFill>
                <a:latin typeface="Calibri" panose="020F0502020204030204" pitchFamily="34" charset="0"/>
              </a:rPr>
              <a:t>(atelier 4)</a:t>
            </a:r>
          </a:p>
        </p:txBody>
      </p:sp>
      <p:sp>
        <p:nvSpPr>
          <p:cNvPr id="27" name="Flèche droite 26"/>
          <p:cNvSpPr/>
          <p:nvPr/>
        </p:nvSpPr>
        <p:spPr>
          <a:xfrm>
            <a:off x="4986519" y="3615054"/>
            <a:ext cx="269365" cy="41998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rganigramme : Décision 40"/>
          <p:cNvSpPr/>
          <p:nvPr/>
        </p:nvSpPr>
        <p:spPr>
          <a:xfrm>
            <a:off x="5462401" y="3213044"/>
            <a:ext cx="1224000" cy="1224000"/>
          </a:xfrm>
          <a:prstGeom prst="flowChartDecision">
            <a:avLst/>
          </a:prstGeom>
          <a:solidFill>
            <a:srgbClr val="FF332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200" b="1" cap="all" dirty="0">
                <a:latin typeface="Calibri" panose="020F0502020204030204" pitchFamily="34" charset="0"/>
              </a:rPr>
              <a:t>Atelier 5</a:t>
            </a:r>
          </a:p>
          <a:p>
            <a:pPr algn="ctr"/>
            <a:r>
              <a:rPr lang="fr-FR" sz="900" cap="all" dirty="0">
                <a:latin typeface="Calibri" panose="020F0502020204030204" pitchFamily="34" charset="0"/>
              </a:rPr>
              <a:t>Traitement du risque</a:t>
            </a:r>
          </a:p>
        </p:txBody>
      </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76</a:t>
            </a:fld>
            <a:endParaRPr lang="fr-FR"/>
          </a:p>
        </p:txBody>
      </p:sp>
    </p:spTree>
    <p:extLst>
      <p:ext uri="{BB962C8B-B14F-4D97-AF65-F5344CB8AC3E}">
        <p14:creationId xmlns:p14="http://schemas.microsoft.com/office/powerpoint/2010/main" val="1084559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Rappel : articulation des ateliers</a:t>
            </a:r>
          </a:p>
        </p:txBody>
      </p:sp>
      <p:sp>
        <p:nvSpPr>
          <p:cNvPr id="6" name="Losange 5"/>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grpSp>
        <p:nvGrpSpPr>
          <p:cNvPr id="7" name="Groupe 6"/>
          <p:cNvGrpSpPr/>
          <p:nvPr/>
        </p:nvGrpSpPr>
        <p:grpSpPr>
          <a:xfrm>
            <a:off x="1844815" y="1462292"/>
            <a:ext cx="8443758" cy="5054089"/>
            <a:chOff x="1554387" y="1650504"/>
            <a:chExt cx="7255548" cy="4855057"/>
          </a:xfrm>
        </p:grpSpPr>
        <p:sp>
          <p:nvSpPr>
            <p:cNvPr id="8" name="Rectangle 7"/>
            <p:cNvSpPr/>
            <p:nvPr/>
          </p:nvSpPr>
          <p:spPr>
            <a:xfrm>
              <a:off x="4542754" y="3501008"/>
              <a:ext cx="1546874" cy="294041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216000" rtlCol="0" anchor="b"/>
            <a:lstStyle/>
            <a:p>
              <a:pPr algn="ctr"/>
              <a:r>
                <a:rPr lang="fr-FR" sz="1100" b="1" dirty="0">
                  <a:solidFill>
                    <a:srgbClr val="E22A37"/>
                  </a:solidFill>
                  <a:latin typeface="Calibri" panose="020F0502020204030204" pitchFamily="34" charset="0"/>
                </a:rPr>
                <a:t>Scénario de risque (n)</a:t>
              </a:r>
            </a:p>
          </p:txBody>
        </p:sp>
        <p:sp>
          <p:nvSpPr>
            <p:cNvPr id="9" name="Rectangle 8"/>
            <p:cNvSpPr/>
            <p:nvPr/>
          </p:nvSpPr>
          <p:spPr>
            <a:xfrm>
              <a:off x="2670257" y="3501009"/>
              <a:ext cx="1546874" cy="294041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216000" rtlCol="0" anchor="b"/>
            <a:lstStyle/>
            <a:p>
              <a:pPr algn="ctr"/>
              <a:r>
                <a:rPr lang="fr-FR" sz="1100" b="1" dirty="0">
                  <a:solidFill>
                    <a:srgbClr val="E22A37"/>
                  </a:solidFill>
                  <a:latin typeface="Calibri" panose="020F0502020204030204" pitchFamily="34" charset="0"/>
                </a:rPr>
                <a:t>Scénario de risque (1)</a:t>
              </a:r>
            </a:p>
          </p:txBody>
        </p:sp>
        <p:sp>
          <p:nvSpPr>
            <p:cNvPr id="10" name="Rectangle 9"/>
            <p:cNvSpPr/>
            <p:nvPr/>
          </p:nvSpPr>
          <p:spPr>
            <a:xfrm>
              <a:off x="2864768" y="1650504"/>
              <a:ext cx="3096344" cy="6570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Couple Source de Risque / Objectif visé </a:t>
              </a:r>
            </a:p>
            <a:p>
              <a:pPr algn="ctr"/>
              <a:r>
                <a:rPr lang="fr-FR" sz="1100" b="1" dirty="0">
                  <a:solidFill>
                    <a:schemeClr val="bg1"/>
                  </a:solidFill>
                  <a:latin typeface="Calibri" panose="020F0502020204030204" pitchFamily="34" charset="0"/>
                </a:rPr>
                <a:t>(SR/OV)</a:t>
              </a:r>
            </a:p>
          </p:txBody>
        </p:sp>
        <p:sp>
          <p:nvSpPr>
            <p:cNvPr id="11" name="Rectangle 10"/>
            <p:cNvSpPr/>
            <p:nvPr/>
          </p:nvSpPr>
          <p:spPr>
            <a:xfrm>
              <a:off x="2864768" y="2664878"/>
              <a:ext cx="3096344" cy="691646"/>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Scénario stratégique</a:t>
              </a:r>
            </a:p>
          </p:txBody>
        </p:sp>
        <p:sp>
          <p:nvSpPr>
            <p:cNvPr id="12" name="Rectangle 11"/>
            <p:cNvSpPr/>
            <p:nvPr/>
          </p:nvSpPr>
          <p:spPr>
            <a:xfrm>
              <a:off x="2864768" y="3674290"/>
              <a:ext cx="1224136" cy="626368"/>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Chemin d’attaque (1)</a:t>
              </a:r>
            </a:p>
          </p:txBody>
        </p:sp>
        <p:sp>
          <p:nvSpPr>
            <p:cNvPr id="13" name="Rectangle 12"/>
            <p:cNvSpPr/>
            <p:nvPr/>
          </p:nvSpPr>
          <p:spPr>
            <a:xfrm>
              <a:off x="2864768" y="4725144"/>
              <a:ext cx="1224136" cy="626368"/>
            </a:xfrm>
            <a:prstGeom prst="rect">
              <a:avLst/>
            </a:prstGeom>
            <a:solidFill>
              <a:srgbClr val="B4B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solidFill>
                  <a:latin typeface="Calibri" panose="020F0502020204030204" pitchFamily="34" charset="0"/>
                </a:rPr>
                <a:t>Scénario opérationnel (1)</a:t>
              </a:r>
            </a:p>
          </p:txBody>
        </p:sp>
        <p:cxnSp>
          <p:nvCxnSpPr>
            <p:cNvPr id="14" name="Connecteur droit 13"/>
            <p:cNvCxnSpPr/>
            <p:nvPr/>
          </p:nvCxnSpPr>
          <p:spPr>
            <a:xfrm>
              <a:off x="1835936" y="2486223"/>
              <a:ext cx="6774560" cy="0"/>
            </a:xfrm>
            <a:prstGeom prst="line">
              <a:avLst/>
            </a:prstGeom>
            <a:noFill/>
            <a:ln w="19050" cap="flat" cmpd="sng" algn="ctr">
              <a:solidFill>
                <a:schemeClr val="bg2">
                  <a:lumMod val="60000"/>
                  <a:lumOff val="40000"/>
                </a:schemeClr>
              </a:solidFill>
              <a:prstDash val="lgDash"/>
            </a:ln>
            <a:effectLst/>
          </p:spPr>
        </p:cxnSp>
        <p:cxnSp>
          <p:nvCxnSpPr>
            <p:cNvPr id="15" name="Connecteur droit 14"/>
            <p:cNvCxnSpPr/>
            <p:nvPr/>
          </p:nvCxnSpPr>
          <p:spPr>
            <a:xfrm flipV="1">
              <a:off x="1835936" y="4472325"/>
              <a:ext cx="6774560" cy="2"/>
            </a:xfrm>
            <a:prstGeom prst="line">
              <a:avLst/>
            </a:prstGeom>
            <a:noFill/>
            <a:ln w="19050" cap="flat" cmpd="sng" algn="ctr">
              <a:solidFill>
                <a:schemeClr val="bg2">
                  <a:lumMod val="60000"/>
                  <a:lumOff val="40000"/>
                </a:schemeClr>
              </a:solidFill>
              <a:prstDash val="lgDash"/>
            </a:ln>
            <a:effectLst/>
          </p:spPr>
        </p:cxnSp>
        <p:sp>
          <p:nvSpPr>
            <p:cNvPr id="16" name="Rectangle à coins arrondis 15"/>
            <p:cNvSpPr/>
            <p:nvPr/>
          </p:nvSpPr>
          <p:spPr>
            <a:xfrm>
              <a:off x="1554388" y="4725144"/>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B4B000"/>
                  </a:solidFill>
                  <a:latin typeface="Calibri" panose="020F0502020204030204" pitchFamily="34" charset="0"/>
                </a:rPr>
                <a:t>Atelier 4</a:t>
              </a:r>
            </a:p>
          </p:txBody>
        </p:sp>
        <p:sp>
          <p:nvSpPr>
            <p:cNvPr id="17" name="Rectangle à coins arrondis 16"/>
            <p:cNvSpPr/>
            <p:nvPr/>
          </p:nvSpPr>
          <p:spPr>
            <a:xfrm>
              <a:off x="1554388" y="3166089"/>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2CB1AE"/>
                  </a:solidFill>
                  <a:latin typeface="Calibri" panose="020F0502020204030204" pitchFamily="34" charset="0"/>
                </a:rPr>
                <a:t>Atelier 3</a:t>
              </a:r>
            </a:p>
          </p:txBody>
        </p:sp>
        <p:sp>
          <p:nvSpPr>
            <p:cNvPr id="18" name="Rectangle à coins arrondis 17"/>
            <p:cNvSpPr/>
            <p:nvPr/>
          </p:nvSpPr>
          <p:spPr>
            <a:xfrm>
              <a:off x="1554388" y="1665852"/>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chemeClr val="accent4"/>
                  </a:solidFill>
                  <a:latin typeface="Calibri" panose="020F0502020204030204" pitchFamily="34" charset="0"/>
                </a:rPr>
                <a:t>Atelier 2</a:t>
              </a:r>
            </a:p>
          </p:txBody>
        </p:sp>
        <p:sp>
          <p:nvSpPr>
            <p:cNvPr id="19" name="Flèche droite 18"/>
            <p:cNvSpPr/>
            <p:nvPr/>
          </p:nvSpPr>
          <p:spPr>
            <a:xfrm>
              <a:off x="6225091" y="3291340"/>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20" name="Rectangle à coins arrondis 19"/>
            <p:cNvSpPr/>
            <p:nvPr/>
          </p:nvSpPr>
          <p:spPr>
            <a:xfrm>
              <a:off x="6724915" y="3166089"/>
              <a:ext cx="2016224"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300" b="1" cap="all" dirty="0">
                  <a:solidFill>
                    <a:schemeClr val="tx2">
                      <a:lumMod val="60000"/>
                      <a:lumOff val="40000"/>
                    </a:schemeClr>
                  </a:solidFill>
                  <a:latin typeface="Calibri" panose="020F0502020204030204" pitchFamily="34" charset="0"/>
                </a:rPr>
                <a:t>Gravité des impacts</a:t>
              </a:r>
            </a:p>
            <a:p>
              <a:pPr algn="ctr"/>
              <a:r>
                <a:rPr lang="fr-FR" sz="1050" b="1" i="1" dirty="0">
                  <a:solidFill>
                    <a:schemeClr val="tx2"/>
                  </a:solidFill>
                  <a:latin typeface="Calibri" panose="020F0502020204030204" pitchFamily="34" charset="0"/>
                </a:rPr>
                <a:t>(identique pour le scénario stratégique et tous ses chemins d’attaque)</a:t>
              </a:r>
            </a:p>
          </p:txBody>
        </p:sp>
        <p:cxnSp>
          <p:nvCxnSpPr>
            <p:cNvPr id="21" name="Connecteur droit 20"/>
            <p:cNvCxnSpPr>
              <a:stCxn id="10" idx="2"/>
              <a:endCxn id="11" idx="0"/>
            </p:cNvCxnSpPr>
            <p:nvPr/>
          </p:nvCxnSpPr>
          <p:spPr>
            <a:xfrm>
              <a:off x="4412940" y="2307568"/>
              <a:ext cx="0" cy="3573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stCxn id="11" idx="2"/>
              <a:endCxn id="12" idx="0"/>
            </p:cNvCxnSpPr>
            <p:nvPr/>
          </p:nvCxnSpPr>
          <p:spPr>
            <a:xfrm flipH="1">
              <a:off x="3476836" y="3356524"/>
              <a:ext cx="936104" cy="31776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stCxn id="12" idx="2"/>
              <a:endCxn id="13" idx="0"/>
            </p:cNvCxnSpPr>
            <p:nvPr/>
          </p:nvCxnSpPr>
          <p:spPr>
            <a:xfrm>
              <a:off x="3476836" y="4300658"/>
              <a:ext cx="0" cy="4244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36976" y="3674290"/>
              <a:ext cx="1224136" cy="626368"/>
            </a:xfrm>
            <a:prstGeom prst="rect">
              <a:avLst/>
            </a:prstGeom>
            <a:solidFill>
              <a:srgbClr val="2CB1A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bg1"/>
                  </a:solidFill>
                  <a:latin typeface="Calibri" panose="020F0502020204030204" pitchFamily="34" charset="0"/>
                </a:rPr>
                <a:t>Chemin d’attaque (n)</a:t>
              </a:r>
            </a:p>
          </p:txBody>
        </p:sp>
        <p:sp>
          <p:nvSpPr>
            <p:cNvPr id="25" name="Rectangle 24"/>
            <p:cNvSpPr/>
            <p:nvPr/>
          </p:nvSpPr>
          <p:spPr>
            <a:xfrm>
              <a:off x="4736976" y="4725144"/>
              <a:ext cx="1224136" cy="626368"/>
            </a:xfrm>
            <a:prstGeom prst="rect">
              <a:avLst/>
            </a:prstGeom>
            <a:solidFill>
              <a:srgbClr val="B4B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solidFill>
                  <a:latin typeface="Calibri" panose="020F0502020204030204" pitchFamily="34" charset="0"/>
                </a:rPr>
                <a:t>Scénario opérationnel (n)</a:t>
              </a:r>
            </a:p>
          </p:txBody>
        </p:sp>
        <p:cxnSp>
          <p:nvCxnSpPr>
            <p:cNvPr id="26" name="Connecteur droit 25"/>
            <p:cNvCxnSpPr>
              <a:stCxn id="24" idx="2"/>
              <a:endCxn id="25" idx="0"/>
            </p:cNvCxnSpPr>
            <p:nvPr/>
          </p:nvCxnSpPr>
          <p:spPr>
            <a:xfrm>
              <a:off x="5349044" y="4300658"/>
              <a:ext cx="0" cy="4244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a:stCxn id="11" idx="2"/>
              <a:endCxn id="24" idx="0"/>
            </p:cNvCxnSpPr>
            <p:nvPr/>
          </p:nvCxnSpPr>
          <p:spPr>
            <a:xfrm>
              <a:off x="4412940" y="3356524"/>
              <a:ext cx="936104" cy="31776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a:stCxn id="11" idx="2"/>
            </p:cNvCxnSpPr>
            <p:nvPr/>
          </p:nvCxnSpPr>
          <p:spPr>
            <a:xfrm flipH="1">
              <a:off x="4412939" y="3356524"/>
              <a:ext cx="1" cy="31068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à coins arrondis 28"/>
            <p:cNvSpPr/>
            <p:nvPr/>
          </p:nvSpPr>
          <p:spPr>
            <a:xfrm>
              <a:off x="4083802" y="3674290"/>
              <a:ext cx="658275"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cap="small" dirty="0">
                  <a:solidFill>
                    <a:srgbClr val="2CB1AE"/>
                  </a:solidFill>
                  <a:latin typeface="Calibri" panose="020F0502020204030204" pitchFamily="34" charset="0"/>
                </a:rPr>
                <a:t>…</a:t>
              </a:r>
            </a:p>
          </p:txBody>
        </p:sp>
        <p:sp>
          <p:nvSpPr>
            <p:cNvPr id="30" name="Rectangle à coins arrondis 29"/>
            <p:cNvSpPr/>
            <p:nvPr/>
          </p:nvSpPr>
          <p:spPr>
            <a:xfrm>
              <a:off x="4083802" y="4725144"/>
              <a:ext cx="658275"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cap="small" dirty="0">
                  <a:solidFill>
                    <a:srgbClr val="B4B000"/>
                  </a:solidFill>
                  <a:latin typeface="Calibri" panose="020F0502020204030204" pitchFamily="34" charset="0"/>
                </a:rPr>
                <a:t>…</a:t>
              </a:r>
            </a:p>
          </p:txBody>
        </p:sp>
        <p:cxnSp>
          <p:nvCxnSpPr>
            <p:cNvPr id="31" name="Connecteur droit 30"/>
            <p:cNvCxnSpPr>
              <a:stCxn id="29" idx="2"/>
            </p:cNvCxnSpPr>
            <p:nvPr/>
          </p:nvCxnSpPr>
          <p:spPr>
            <a:xfrm>
              <a:off x="4412939" y="4300658"/>
              <a:ext cx="0" cy="51095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Flèche droite 31"/>
            <p:cNvSpPr/>
            <p:nvPr/>
          </p:nvSpPr>
          <p:spPr>
            <a:xfrm>
              <a:off x="6225091" y="4855696"/>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33" name="Rectangle à coins arrondis 32"/>
            <p:cNvSpPr/>
            <p:nvPr/>
          </p:nvSpPr>
          <p:spPr>
            <a:xfrm>
              <a:off x="6656119" y="4730460"/>
              <a:ext cx="2153816"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300" b="1" cap="all" dirty="0">
                  <a:solidFill>
                    <a:schemeClr val="tx2">
                      <a:lumMod val="60000"/>
                      <a:lumOff val="40000"/>
                    </a:schemeClr>
                  </a:solidFill>
                  <a:latin typeface="Calibri" panose="020F0502020204030204" pitchFamily="34" charset="0"/>
                </a:rPr>
                <a:t>Vraisemblance du scénario</a:t>
              </a:r>
            </a:p>
            <a:p>
              <a:pPr algn="ctr"/>
              <a:r>
                <a:rPr lang="fr-FR" sz="1050" b="1" i="1" dirty="0">
                  <a:solidFill>
                    <a:schemeClr val="tx2"/>
                  </a:solidFill>
                  <a:latin typeface="Calibri" panose="020F0502020204030204" pitchFamily="34" charset="0"/>
                </a:rPr>
                <a:t>(propre à chaque scénario opérationnel)</a:t>
              </a:r>
            </a:p>
          </p:txBody>
        </p:sp>
        <p:cxnSp>
          <p:nvCxnSpPr>
            <p:cNvPr id="34" name="Connecteur droit 33"/>
            <p:cNvCxnSpPr/>
            <p:nvPr/>
          </p:nvCxnSpPr>
          <p:spPr>
            <a:xfrm>
              <a:off x="1835936" y="5614933"/>
              <a:ext cx="6774560" cy="0"/>
            </a:xfrm>
            <a:prstGeom prst="line">
              <a:avLst/>
            </a:prstGeom>
            <a:noFill/>
            <a:ln w="19050" cap="flat" cmpd="sng" algn="ctr">
              <a:solidFill>
                <a:schemeClr val="bg2">
                  <a:lumMod val="60000"/>
                  <a:lumOff val="40000"/>
                </a:schemeClr>
              </a:solidFill>
              <a:prstDash val="lgDash"/>
            </a:ln>
            <a:effectLst/>
          </p:spPr>
        </p:cxnSp>
        <p:sp>
          <p:nvSpPr>
            <p:cNvPr id="35" name="Rectangle à coins arrondis 34"/>
            <p:cNvSpPr/>
            <p:nvPr/>
          </p:nvSpPr>
          <p:spPr>
            <a:xfrm>
              <a:off x="1554387" y="5779402"/>
              <a:ext cx="1036340" cy="6263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all" dirty="0">
                  <a:solidFill>
                    <a:srgbClr val="E22A37"/>
                  </a:solidFill>
                  <a:latin typeface="Calibri" panose="020F0502020204030204" pitchFamily="34" charset="0"/>
                </a:rPr>
                <a:t>Atelier 5</a:t>
              </a:r>
            </a:p>
          </p:txBody>
        </p:sp>
        <p:sp>
          <p:nvSpPr>
            <p:cNvPr id="36" name="Flèche droite 35"/>
            <p:cNvSpPr/>
            <p:nvPr/>
          </p:nvSpPr>
          <p:spPr>
            <a:xfrm>
              <a:off x="6225091" y="5904652"/>
              <a:ext cx="343502" cy="3758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Calibri" panose="020F0502020204030204" pitchFamily="34" charset="0"/>
              </a:endParaRPr>
            </a:p>
          </p:txBody>
        </p:sp>
        <p:sp>
          <p:nvSpPr>
            <p:cNvPr id="37" name="Rectangle à coins arrondis 36"/>
            <p:cNvSpPr/>
            <p:nvPr/>
          </p:nvSpPr>
          <p:spPr>
            <a:xfrm>
              <a:off x="6724915" y="5679611"/>
              <a:ext cx="2016224" cy="8259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pPr algn="ctr"/>
              <a:r>
                <a:rPr lang="fr-FR" sz="1300" b="1" cap="all" dirty="0">
                  <a:solidFill>
                    <a:schemeClr val="tx2">
                      <a:lumMod val="60000"/>
                      <a:lumOff val="40000"/>
                    </a:schemeClr>
                  </a:solidFill>
                  <a:latin typeface="Calibri" panose="020F0502020204030204" pitchFamily="34" charset="0"/>
                </a:rPr>
                <a:t>Niveau de risque</a:t>
              </a:r>
            </a:p>
            <a:p>
              <a:pPr algn="ctr"/>
              <a:r>
                <a:rPr lang="fr-FR" sz="1050" b="1" i="1" dirty="0">
                  <a:solidFill>
                    <a:schemeClr val="tx2"/>
                  </a:solidFill>
                  <a:latin typeface="Calibri" panose="020F0502020204030204" pitchFamily="34" charset="0"/>
                </a:rPr>
                <a:t>(propre à chaque scénario de risque, évalué sur la base de sa gravité et de sa vraisemblance)</a:t>
              </a:r>
            </a:p>
          </p:txBody>
        </p:sp>
      </p:grpSp>
      <p:sp>
        <p:nvSpPr>
          <p:cNvPr id="5" name="Rectangle 4"/>
          <p:cNvSpPr/>
          <p:nvPr/>
        </p:nvSpPr>
        <p:spPr>
          <a:xfrm flipV="1">
            <a:off x="1919536" y="5589241"/>
            <a:ext cx="8369037" cy="9441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38" name="Espace réservé du pied de page 37"/>
          <p:cNvSpPr>
            <a:spLocks noGrp="1"/>
          </p:cNvSpPr>
          <p:nvPr>
            <p:ph type="ftr" sz="quarter" idx="11"/>
          </p:nvPr>
        </p:nvSpPr>
        <p:spPr/>
        <p:txBody>
          <a:bodyPr/>
          <a:lstStyle/>
          <a:p>
            <a:r>
              <a:rPr lang="fr-FR"/>
              <a:t>Formation EBIOS Risk Manager – Version du 08/04/2020</a:t>
            </a:r>
            <a:endParaRPr lang="fr-FR" dirty="0"/>
          </a:p>
        </p:txBody>
      </p:sp>
      <p:sp>
        <p:nvSpPr>
          <p:cNvPr id="39" name="Espace réservé du numéro de diapositive 38"/>
          <p:cNvSpPr>
            <a:spLocks noGrp="1"/>
          </p:cNvSpPr>
          <p:nvPr>
            <p:ph type="sldNum" sz="quarter" idx="10"/>
          </p:nvPr>
        </p:nvSpPr>
        <p:spPr/>
        <p:txBody>
          <a:bodyPr/>
          <a:lstStyle/>
          <a:p>
            <a:fld id="{38A82121-814A-4DE6-903B-1CF589281CB8}" type="slidenum">
              <a:rPr lang="fr-FR" smtClean="0"/>
              <a:pPr/>
              <a:t>77</a:t>
            </a:fld>
            <a:endParaRPr lang="fr-FR"/>
          </a:p>
        </p:txBody>
      </p:sp>
    </p:spTree>
    <p:extLst>
      <p:ext uri="{BB962C8B-B14F-4D97-AF65-F5344CB8AC3E}">
        <p14:creationId xmlns:p14="http://schemas.microsoft.com/office/powerpoint/2010/main" val="28882663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a:spLocks noGrp="1"/>
          </p:cNvSpPr>
          <p:nvPr>
            <p:ph type="title"/>
          </p:nvPr>
        </p:nvSpPr>
        <p:spPr>
          <a:xfrm>
            <a:off x="1981200" y="476672"/>
            <a:ext cx="8229600" cy="792088"/>
          </a:xfrm>
        </p:spPr>
        <p:txBody>
          <a:bodyPr>
            <a:noAutofit/>
          </a:bodyPr>
          <a:lstStyle/>
          <a:p>
            <a:r>
              <a:rPr lang="fr-FR" dirty="0"/>
              <a:t>Décider de la stratégie de traitement du risque</a:t>
            </a:r>
            <a:br>
              <a:rPr lang="fr-FR" dirty="0"/>
            </a:br>
            <a:r>
              <a:rPr lang="fr-FR" b="0" dirty="0"/>
              <a:t>Une cartographie facilite leur évaluation</a:t>
            </a:r>
          </a:p>
        </p:txBody>
      </p:sp>
      <p:sp>
        <p:nvSpPr>
          <p:cNvPr id="9" name="Espace réservé du contenu 2"/>
          <p:cNvSpPr txBox="1">
            <a:spLocks/>
          </p:cNvSpPr>
          <p:nvPr/>
        </p:nvSpPr>
        <p:spPr>
          <a:xfrm>
            <a:off x="2063552" y="5445224"/>
            <a:ext cx="8136904"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400" b="1" dirty="0">
                <a:solidFill>
                  <a:schemeClr val="bg1"/>
                </a:solidFill>
                <a:latin typeface="Calibri" panose="020F0502020204030204" pitchFamily="34" charset="0"/>
                <a:sym typeface="Wingdings" panose="05000000000000000000" pitchFamily="2" charset="2"/>
              </a:rPr>
              <a:t>La représentation de la stratégie de traitement doit permettre de comparer les risques les uns par rapport aux autres et être compréhensible par l’ensemble des participants</a:t>
            </a:r>
          </a:p>
        </p:txBody>
      </p:sp>
      <p:sp>
        <p:nvSpPr>
          <p:cNvPr id="12" name="Flèche droite 11"/>
          <p:cNvSpPr/>
          <p:nvPr/>
        </p:nvSpPr>
        <p:spPr>
          <a:xfrm>
            <a:off x="2063552" y="5512915"/>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60" name="Espace réservé du contenu 2"/>
          <p:cNvSpPr txBox="1">
            <a:spLocks/>
          </p:cNvSpPr>
          <p:nvPr/>
        </p:nvSpPr>
        <p:spPr>
          <a:xfrm>
            <a:off x="6888088" y="1834953"/>
            <a:ext cx="3528392" cy="2915739"/>
          </a:xfrm>
          <a:prstGeom prst="rect">
            <a:avLst/>
          </a:prstGeom>
        </p:spPr>
        <p:txBody>
          <a:bodyPr vert="horz" lIns="9144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a:spcAft>
                <a:spcPts val="600"/>
              </a:spcAft>
              <a:buNone/>
              <a:defRPr/>
            </a:pPr>
            <a:r>
              <a:rPr lang="fr-FR" sz="1100" b="1" i="1" dirty="0">
                <a:solidFill>
                  <a:srgbClr val="E22A37"/>
                </a:solidFill>
                <a:latin typeface="Calibri" panose="020F0502020204030204" pitchFamily="34" charset="0"/>
                <a:sym typeface="Wingdings" panose="05000000000000000000" pitchFamily="2" charset="2"/>
              </a:rPr>
              <a:t>Scénarios de risques :</a:t>
            </a:r>
          </a:p>
          <a:p>
            <a:pPr marL="171450" lvl="1" indent="-171450" algn="just">
              <a:spcAft>
                <a:spcPts val="600"/>
              </a:spcAft>
              <a:buClr>
                <a:schemeClr val="tx1"/>
              </a:buClr>
              <a:buFont typeface="Wingdings" panose="05000000000000000000" pitchFamily="2" charset="2"/>
              <a:buChar char="§"/>
              <a:defRPr/>
            </a:pPr>
            <a:r>
              <a:rPr lang="fr-FR" sz="1050" b="1" dirty="0">
                <a:solidFill>
                  <a:srgbClr val="E22A37"/>
                </a:solidFill>
                <a:latin typeface="Calibri" panose="020F0502020204030204" pitchFamily="34" charset="0"/>
                <a:sym typeface="Wingdings" panose="05000000000000000000" pitchFamily="2" charset="2"/>
              </a:rPr>
              <a:t>R1</a:t>
            </a:r>
            <a:r>
              <a:rPr lang="fr-FR" sz="1050" dirty="0">
                <a:solidFill>
                  <a:srgbClr val="000000"/>
                </a:solidFill>
                <a:latin typeface="Calibri" panose="020F0502020204030204" pitchFamily="34" charset="0"/>
                <a:sym typeface="Wingdings" panose="05000000000000000000" pitchFamily="2" charset="2"/>
              </a:rPr>
              <a:t> </a:t>
            </a:r>
            <a:r>
              <a:rPr lang="fr-FR" sz="1050" dirty="0">
                <a:latin typeface="Calibri" panose="020F0502020204030204" pitchFamily="34" charset="0"/>
                <a:sym typeface="Wingdings" panose="05000000000000000000" pitchFamily="2" charset="2"/>
              </a:rPr>
              <a:t>: Un concurrent vole des informations de R&amp;D grâce à un canal d’exfiltration direct</a:t>
            </a:r>
          </a:p>
          <a:p>
            <a:pPr marL="171450" lvl="1" indent="-171450" algn="just">
              <a:spcAft>
                <a:spcPts val="600"/>
              </a:spcAft>
              <a:buClr>
                <a:schemeClr val="tx1"/>
              </a:buClr>
              <a:buFont typeface="Wingdings" panose="05000000000000000000" pitchFamily="2" charset="2"/>
              <a:buChar char="§"/>
              <a:defRPr/>
            </a:pPr>
            <a:r>
              <a:rPr lang="fr-FR" sz="1050" b="1" dirty="0">
                <a:solidFill>
                  <a:srgbClr val="E22A37"/>
                </a:solidFill>
                <a:latin typeface="Calibri" panose="020F0502020204030204" pitchFamily="34" charset="0"/>
                <a:sym typeface="Wingdings" panose="05000000000000000000" pitchFamily="2" charset="2"/>
              </a:rPr>
              <a:t>R2</a:t>
            </a:r>
            <a:r>
              <a:rPr lang="fr-FR" sz="1050" dirty="0">
                <a:solidFill>
                  <a:srgbClr val="000000"/>
                </a:solidFill>
                <a:latin typeface="Calibri" panose="020F0502020204030204" pitchFamily="34" charset="0"/>
                <a:sym typeface="Wingdings" panose="05000000000000000000" pitchFamily="2" charset="2"/>
              </a:rPr>
              <a:t> </a:t>
            </a:r>
            <a:r>
              <a:rPr lang="fr-FR" sz="1050" dirty="0">
                <a:latin typeface="Calibri" panose="020F0502020204030204" pitchFamily="34" charset="0"/>
                <a:sym typeface="Wingdings" panose="05000000000000000000" pitchFamily="2" charset="2"/>
              </a:rPr>
              <a:t>: Un concurrent vole des informations de R&amp;D en exfiltrant celles détenues par le laboratoire</a:t>
            </a:r>
          </a:p>
          <a:p>
            <a:pPr marL="171450" lvl="1" indent="-171450" algn="just">
              <a:spcAft>
                <a:spcPts val="600"/>
              </a:spcAft>
              <a:buClr>
                <a:schemeClr val="tx1"/>
              </a:buClr>
              <a:buFont typeface="Wingdings" panose="05000000000000000000" pitchFamily="2" charset="2"/>
              <a:buChar char="§"/>
              <a:defRPr/>
            </a:pPr>
            <a:r>
              <a:rPr lang="fr-FR" sz="1050" b="1" dirty="0">
                <a:solidFill>
                  <a:srgbClr val="E22A37"/>
                </a:solidFill>
                <a:latin typeface="Calibri" panose="020F0502020204030204" pitchFamily="34" charset="0"/>
                <a:sym typeface="Wingdings" panose="05000000000000000000" pitchFamily="2" charset="2"/>
              </a:rPr>
              <a:t>R3</a:t>
            </a:r>
            <a:r>
              <a:rPr lang="fr-FR" sz="1050" dirty="0">
                <a:solidFill>
                  <a:srgbClr val="000000"/>
                </a:solidFill>
                <a:latin typeface="Calibri" panose="020F0502020204030204" pitchFamily="34" charset="0"/>
                <a:sym typeface="Wingdings" panose="05000000000000000000" pitchFamily="2" charset="2"/>
              </a:rPr>
              <a:t> </a:t>
            </a:r>
            <a:r>
              <a:rPr lang="fr-FR" sz="1050" dirty="0">
                <a:latin typeface="Calibri" panose="020F0502020204030204" pitchFamily="34" charset="0"/>
                <a:sym typeface="Wingdings" panose="05000000000000000000" pitchFamily="2" charset="2"/>
              </a:rPr>
              <a:t>: Un concurrent vole des informations de R&amp;D grâce à un canal d’exfiltration via le prestataire informatique</a:t>
            </a:r>
          </a:p>
          <a:p>
            <a:pPr marL="171450" lvl="1" indent="-171450" algn="just">
              <a:spcAft>
                <a:spcPts val="600"/>
              </a:spcAft>
              <a:buClr>
                <a:schemeClr val="tx1"/>
              </a:buClr>
              <a:buFont typeface="Wingdings" panose="05000000000000000000" pitchFamily="2" charset="2"/>
              <a:buChar char="§"/>
              <a:defRPr/>
            </a:pPr>
            <a:r>
              <a:rPr lang="fr-FR" sz="1050" b="1" dirty="0">
                <a:solidFill>
                  <a:srgbClr val="E22A37"/>
                </a:solidFill>
                <a:latin typeface="Calibri" panose="020F0502020204030204" pitchFamily="34" charset="0"/>
                <a:sym typeface="Wingdings" panose="05000000000000000000" pitchFamily="2" charset="2"/>
              </a:rPr>
              <a:t>R4 </a:t>
            </a:r>
            <a:r>
              <a:rPr lang="fr-FR" sz="1050" dirty="0">
                <a:latin typeface="Calibri" panose="020F0502020204030204" pitchFamily="34" charset="0"/>
                <a:sym typeface="Wingdings" panose="05000000000000000000" pitchFamily="2" charset="2"/>
              </a:rPr>
              <a:t>: Un hacktiviste provoque un arrêt de la production des vaccins en compromettant l’équipement de maintenance du fournisseur de matériel</a:t>
            </a:r>
          </a:p>
          <a:p>
            <a:pPr marL="171450" lvl="1" indent="-171450" algn="just">
              <a:spcAft>
                <a:spcPts val="600"/>
              </a:spcAft>
              <a:buClr>
                <a:schemeClr val="tx1"/>
              </a:buClr>
              <a:buFont typeface="Wingdings" panose="05000000000000000000" pitchFamily="2" charset="2"/>
              <a:buChar char="§"/>
              <a:defRPr/>
            </a:pPr>
            <a:r>
              <a:rPr lang="fr-FR" sz="1050" b="1" dirty="0">
                <a:solidFill>
                  <a:srgbClr val="E22A37"/>
                </a:solidFill>
                <a:latin typeface="Calibri" panose="020F0502020204030204" pitchFamily="34" charset="0"/>
                <a:sym typeface="Wingdings" panose="05000000000000000000" pitchFamily="2" charset="2"/>
              </a:rPr>
              <a:t>R5</a:t>
            </a:r>
            <a:r>
              <a:rPr lang="fr-FR" sz="1050" dirty="0">
                <a:solidFill>
                  <a:srgbClr val="000000"/>
                </a:solidFill>
                <a:latin typeface="Calibri" panose="020F0502020204030204" pitchFamily="34" charset="0"/>
                <a:sym typeface="Wingdings" panose="05000000000000000000" pitchFamily="2" charset="2"/>
              </a:rPr>
              <a:t> </a:t>
            </a:r>
            <a:r>
              <a:rPr lang="fr-FR" sz="1050" dirty="0">
                <a:latin typeface="Calibri" panose="020F0502020204030204" pitchFamily="34" charset="0"/>
                <a:sym typeface="Wingdings" panose="05000000000000000000" pitchFamily="2" charset="2"/>
              </a:rPr>
              <a:t>: Un hacktiviste perturbe la distribution de vaccins en modifiant leur étiquetage</a:t>
            </a:r>
          </a:p>
        </p:txBody>
      </p:sp>
      <p:grpSp>
        <p:nvGrpSpPr>
          <p:cNvPr id="61" name="Groupe 60"/>
          <p:cNvGrpSpPr/>
          <p:nvPr/>
        </p:nvGrpSpPr>
        <p:grpSpPr>
          <a:xfrm>
            <a:off x="1543708" y="1796172"/>
            <a:ext cx="5637468" cy="3217004"/>
            <a:chOff x="472716" y="2814156"/>
            <a:chExt cx="5637468" cy="3217004"/>
          </a:xfrm>
        </p:grpSpPr>
        <p:grpSp>
          <p:nvGrpSpPr>
            <p:cNvPr id="62" name="Groupe 61"/>
            <p:cNvGrpSpPr/>
            <p:nvPr/>
          </p:nvGrpSpPr>
          <p:grpSpPr>
            <a:xfrm>
              <a:off x="472716" y="2814156"/>
              <a:ext cx="5637468" cy="3217004"/>
              <a:chOff x="-116592" y="2997446"/>
              <a:chExt cx="6029397" cy="3593176"/>
            </a:xfrm>
          </p:grpSpPr>
          <p:grpSp>
            <p:nvGrpSpPr>
              <p:cNvPr id="67" name="Groupe 66"/>
              <p:cNvGrpSpPr/>
              <p:nvPr/>
            </p:nvGrpSpPr>
            <p:grpSpPr>
              <a:xfrm>
                <a:off x="747163" y="3310068"/>
                <a:ext cx="4269604" cy="2947930"/>
                <a:chOff x="747163" y="3310068"/>
                <a:chExt cx="4269604" cy="2947930"/>
              </a:xfrm>
            </p:grpSpPr>
            <p:sp>
              <p:nvSpPr>
                <p:cNvPr id="86" name="Rectangle 85"/>
                <p:cNvSpPr/>
                <p:nvPr/>
              </p:nvSpPr>
              <p:spPr>
                <a:xfrm>
                  <a:off x="747163" y="5521016"/>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87" name="Rectangle 86"/>
                <p:cNvSpPr/>
                <p:nvPr/>
              </p:nvSpPr>
              <p:spPr>
                <a:xfrm>
                  <a:off x="747163" y="4784033"/>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88" name="Rectangle 87"/>
                <p:cNvSpPr/>
                <p:nvPr/>
              </p:nvSpPr>
              <p:spPr>
                <a:xfrm>
                  <a:off x="747163" y="4047051"/>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89" name="Rectangle 88"/>
                <p:cNvSpPr/>
                <p:nvPr/>
              </p:nvSpPr>
              <p:spPr>
                <a:xfrm>
                  <a:off x="747163" y="3310068"/>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0" name="Rectangle 89"/>
                <p:cNvSpPr/>
                <p:nvPr/>
              </p:nvSpPr>
              <p:spPr>
                <a:xfrm>
                  <a:off x="1814564" y="5521016"/>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1" name="Rectangle 90"/>
                <p:cNvSpPr/>
                <p:nvPr/>
              </p:nvSpPr>
              <p:spPr>
                <a:xfrm>
                  <a:off x="1814564" y="4784033"/>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2" name="Rectangle 91"/>
                <p:cNvSpPr/>
                <p:nvPr/>
              </p:nvSpPr>
              <p:spPr>
                <a:xfrm>
                  <a:off x="1814564" y="4047051"/>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3" name="Rectangle 92"/>
                <p:cNvSpPr/>
                <p:nvPr/>
              </p:nvSpPr>
              <p:spPr>
                <a:xfrm>
                  <a:off x="1814564" y="3310068"/>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4" name="Rectangle 93"/>
                <p:cNvSpPr/>
                <p:nvPr/>
              </p:nvSpPr>
              <p:spPr>
                <a:xfrm>
                  <a:off x="2881965" y="5521016"/>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5" name="Rectangle 94"/>
                <p:cNvSpPr/>
                <p:nvPr/>
              </p:nvSpPr>
              <p:spPr>
                <a:xfrm>
                  <a:off x="2881965" y="4784033"/>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6" name="Rectangle 95"/>
                <p:cNvSpPr/>
                <p:nvPr/>
              </p:nvSpPr>
              <p:spPr>
                <a:xfrm>
                  <a:off x="2881966" y="4047051"/>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7" name="Rectangle 96"/>
                <p:cNvSpPr/>
                <p:nvPr/>
              </p:nvSpPr>
              <p:spPr>
                <a:xfrm>
                  <a:off x="2881965" y="3310068"/>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8" name="Rectangle 97"/>
                <p:cNvSpPr/>
                <p:nvPr/>
              </p:nvSpPr>
              <p:spPr>
                <a:xfrm>
                  <a:off x="3949366" y="5521016"/>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99" name="Rectangle 98"/>
                <p:cNvSpPr/>
                <p:nvPr/>
              </p:nvSpPr>
              <p:spPr>
                <a:xfrm>
                  <a:off x="3949366" y="4784033"/>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100" name="Rectangle 99"/>
                <p:cNvSpPr/>
                <p:nvPr/>
              </p:nvSpPr>
              <p:spPr>
                <a:xfrm>
                  <a:off x="3949366" y="4047051"/>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sp>
              <p:nvSpPr>
                <p:cNvPr id="101" name="Rectangle 100"/>
                <p:cNvSpPr/>
                <p:nvPr/>
              </p:nvSpPr>
              <p:spPr>
                <a:xfrm>
                  <a:off x="3949366" y="3310068"/>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200" kern="0" dirty="0">
                    <a:solidFill>
                      <a:prstClr val="white">
                        <a:lumMod val="50000"/>
                      </a:prstClr>
                    </a:solidFill>
                    <a:latin typeface="Calibri" panose="020F0502020204030204" pitchFamily="34" charset="0"/>
                  </a:endParaRPr>
                </a:p>
              </p:txBody>
            </p:sp>
          </p:grpSp>
          <p:sp>
            <p:nvSpPr>
              <p:cNvPr id="68" name="ZoneTexte 67"/>
              <p:cNvSpPr txBox="1"/>
              <p:nvPr/>
            </p:nvSpPr>
            <p:spPr>
              <a:xfrm>
                <a:off x="4544990" y="6298421"/>
                <a:ext cx="1367815" cy="292201"/>
              </a:xfrm>
              <a:prstGeom prst="rect">
                <a:avLst/>
              </a:prstGeom>
              <a:noFill/>
            </p:spPr>
            <p:txBody>
              <a:bodyPr wrap="square" rtlCol="0" anchor="ctr">
                <a:spAutoFit/>
              </a:bodyPr>
              <a:lstStyle/>
              <a:p>
                <a:pPr algn="ctr">
                  <a:defRPr/>
                </a:pPr>
                <a:r>
                  <a:rPr lang="fr-FR" sz="1100" b="1" kern="0" cap="all" dirty="0">
                    <a:solidFill>
                      <a:schemeClr val="tx2">
                        <a:lumMod val="60000"/>
                        <a:lumOff val="40000"/>
                      </a:schemeClr>
                    </a:solidFill>
                    <a:latin typeface="Calibri" panose="020F0502020204030204" pitchFamily="34" charset="0"/>
                  </a:rPr>
                  <a:t>Vraisemblance</a:t>
                </a:r>
              </a:p>
            </p:txBody>
          </p:sp>
          <p:sp>
            <p:nvSpPr>
              <p:cNvPr id="69" name="ZoneTexte 68"/>
              <p:cNvSpPr txBox="1"/>
              <p:nvPr/>
            </p:nvSpPr>
            <p:spPr>
              <a:xfrm>
                <a:off x="-116592" y="2997446"/>
                <a:ext cx="863755" cy="292201"/>
              </a:xfrm>
              <a:prstGeom prst="rect">
                <a:avLst/>
              </a:prstGeom>
              <a:noFill/>
            </p:spPr>
            <p:txBody>
              <a:bodyPr wrap="square" rtlCol="0" anchor="ctr">
                <a:spAutoFit/>
              </a:bodyPr>
              <a:lstStyle/>
              <a:p>
                <a:pPr algn="ctr">
                  <a:defRPr/>
                </a:pPr>
                <a:r>
                  <a:rPr lang="fr-FR" sz="1100" b="1" kern="0" cap="all" dirty="0">
                    <a:solidFill>
                      <a:schemeClr val="tx2">
                        <a:lumMod val="60000"/>
                        <a:lumOff val="40000"/>
                      </a:schemeClr>
                    </a:solidFill>
                    <a:latin typeface="Calibri" panose="020F0502020204030204" pitchFamily="34" charset="0"/>
                  </a:rPr>
                  <a:t>Gravité</a:t>
                </a:r>
                <a:endParaRPr lang="fr-FR" b="1" kern="0" cap="all" dirty="0">
                  <a:solidFill>
                    <a:schemeClr val="tx2">
                      <a:lumMod val="60000"/>
                      <a:lumOff val="40000"/>
                    </a:schemeClr>
                  </a:solidFill>
                  <a:latin typeface="Calibri" panose="020F0502020204030204" pitchFamily="34" charset="0"/>
                </a:endParaRPr>
              </a:p>
            </p:txBody>
          </p:sp>
          <p:sp>
            <p:nvSpPr>
              <p:cNvPr id="70" name="ZoneTexte 69"/>
              <p:cNvSpPr txBox="1"/>
              <p:nvPr/>
            </p:nvSpPr>
            <p:spPr>
              <a:xfrm>
                <a:off x="344370" y="3536756"/>
                <a:ext cx="296232" cy="283607"/>
              </a:xfrm>
              <a:prstGeom prst="rect">
                <a:avLst/>
              </a:prstGeom>
              <a:noFill/>
            </p:spPr>
            <p:txBody>
              <a:bodyPr wrap="square" rtlCol="0" anchor="ctr">
                <a:spAutoFit/>
              </a:bodyPr>
              <a:lstStyle/>
              <a:p>
                <a:pPr algn="ctr">
                  <a:defRPr/>
                </a:pPr>
                <a:r>
                  <a:rPr lang="fr-FR" sz="1050" b="1" kern="0" cap="all" dirty="0">
                    <a:solidFill>
                      <a:schemeClr val="tx2">
                        <a:lumMod val="60000"/>
                        <a:lumOff val="40000"/>
                      </a:schemeClr>
                    </a:solidFill>
                    <a:latin typeface="Calibri" panose="020F0502020204030204" pitchFamily="34" charset="0"/>
                  </a:rPr>
                  <a:t>4</a:t>
                </a:r>
                <a:endParaRPr lang="fr-FR" b="1" kern="0" cap="all" dirty="0">
                  <a:solidFill>
                    <a:schemeClr val="tx2">
                      <a:lumMod val="60000"/>
                      <a:lumOff val="40000"/>
                    </a:schemeClr>
                  </a:solidFill>
                  <a:latin typeface="Calibri" panose="020F0502020204030204" pitchFamily="34" charset="0"/>
                </a:endParaRPr>
              </a:p>
            </p:txBody>
          </p:sp>
          <p:sp>
            <p:nvSpPr>
              <p:cNvPr id="71" name="ZoneTexte 70"/>
              <p:cNvSpPr txBox="1"/>
              <p:nvPr/>
            </p:nvSpPr>
            <p:spPr>
              <a:xfrm>
                <a:off x="344370" y="4273738"/>
                <a:ext cx="296232" cy="283607"/>
              </a:xfrm>
              <a:prstGeom prst="rect">
                <a:avLst/>
              </a:prstGeom>
              <a:noFill/>
            </p:spPr>
            <p:txBody>
              <a:bodyPr wrap="square" rtlCol="0" anchor="ctr">
                <a:spAutoFit/>
              </a:bodyPr>
              <a:lstStyle/>
              <a:p>
                <a:pPr algn="ctr">
                  <a:defRPr/>
                </a:pPr>
                <a:r>
                  <a:rPr lang="fr-FR" sz="1050" b="1" kern="0" cap="all" dirty="0">
                    <a:solidFill>
                      <a:schemeClr val="tx2">
                        <a:lumMod val="60000"/>
                        <a:lumOff val="40000"/>
                      </a:schemeClr>
                    </a:solidFill>
                    <a:latin typeface="Calibri" panose="020F0502020204030204" pitchFamily="34" charset="0"/>
                  </a:rPr>
                  <a:t>3</a:t>
                </a:r>
                <a:endParaRPr lang="fr-FR" b="1" kern="0" cap="all" dirty="0">
                  <a:solidFill>
                    <a:schemeClr val="tx2">
                      <a:lumMod val="60000"/>
                      <a:lumOff val="40000"/>
                    </a:schemeClr>
                  </a:solidFill>
                  <a:latin typeface="Calibri" panose="020F0502020204030204" pitchFamily="34" charset="0"/>
                </a:endParaRPr>
              </a:p>
            </p:txBody>
          </p:sp>
          <p:sp>
            <p:nvSpPr>
              <p:cNvPr id="72" name="ZoneTexte 71"/>
              <p:cNvSpPr txBox="1"/>
              <p:nvPr/>
            </p:nvSpPr>
            <p:spPr>
              <a:xfrm>
                <a:off x="344370" y="5010721"/>
                <a:ext cx="296232" cy="283607"/>
              </a:xfrm>
              <a:prstGeom prst="rect">
                <a:avLst/>
              </a:prstGeom>
              <a:noFill/>
            </p:spPr>
            <p:txBody>
              <a:bodyPr wrap="square" rtlCol="0" anchor="ctr">
                <a:spAutoFit/>
              </a:bodyPr>
              <a:lstStyle/>
              <a:p>
                <a:pPr algn="ctr">
                  <a:defRPr/>
                </a:pPr>
                <a:r>
                  <a:rPr lang="fr-FR" sz="1050" b="1" kern="0" cap="all" dirty="0">
                    <a:solidFill>
                      <a:schemeClr val="tx2">
                        <a:lumMod val="60000"/>
                        <a:lumOff val="40000"/>
                      </a:schemeClr>
                    </a:solidFill>
                    <a:latin typeface="Calibri" panose="020F0502020204030204" pitchFamily="34" charset="0"/>
                  </a:rPr>
                  <a:t>2</a:t>
                </a:r>
                <a:endParaRPr lang="fr-FR" b="1" kern="0" cap="all" dirty="0">
                  <a:solidFill>
                    <a:schemeClr val="tx2">
                      <a:lumMod val="60000"/>
                      <a:lumOff val="40000"/>
                    </a:schemeClr>
                  </a:solidFill>
                  <a:latin typeface="Calibri" panose="020F0502020204030204" pitchFamily="34" charset="0"/>
                </a:endParaRPr>
              </a:p>
            </p:txBody>
          </p:sp>
          <p:sp>
            <p:nvSpPr>
              <p:cNvPr id="73" name="ZoneTexte 72"/>
              <p:cNvSpPr txBox="1"/>
              <p:nvPr/>
            </p:nvSpPr>
            <p:spPr>
              <a:xfrm>
                <a:off x="344370" y="5747704"/>
                <a:ext cx="296232" cy="283607"/>
              </a:xfrm>
              <a:prstGeom prst="rect">
                <a:avLst/>
              </a:prstGeom>
              <a:noFill/>
            </p:spPr>
            <p:txBody>
              <a:bodyPr wrap="square" rtlCol="0" anchor="ctr">
                <a:spAutoFit/>
              </a:bodyPr>
              <a:lstStyle/>
              <a:p>
                <a:pPr algn="ctr">
                  <a:defRPr/>
                </a:pPr>
                <a:r>
                  <a:rPr lang="fr-FR" sz="1050" b="1" kern="0" cap="all" dirty="0">
                    <a:solidFill>
                      <a:schemeClr val="tx2">
                        <a:lumMod val="60000"/>
                        <a:lumOff val="40000"/>
                      </a:schemeClr>
                    </a:solidFill>
                    <a:latin typeface="Calibri" panose="020F0502020204030204" pitchFamily="34" charset="0"/>
                  </a:rPr>
                  <a:t>1</a:t>
                </a:r>
                <a:endParaRPr lang="fr-FR" b="1" kern="0" cap="all" dirty="0">
                  <a:solidFill>
                    <a:schemeClr val="tx2">
                      <a:lumMod val="60000"/>
                      <a:lumOff val="40000"/>
                    </a:schemeClr>
                  </a:solidFill>
                  <a:latin typeface="Calibri" panose="020F0502020204030204" pitchFamily="34" charset="0"/>
                </a:endParaRPr>
              </a:p>
            </p:txBody>
          </p:sp>
          <p:cxnSp>
            <p:nvCxnSpPr>
              <p:cNvPr id="74" name="Connecteur droit avec flèche 73"/>
              <p:cNvCxnSpPr/>
              <p:nvPr/>
            </p:nvCxnSpPr>
            <p:spPr>
              <a:xfrm>
                <a:off x="747162" y="6257968"/>
                <a:ext cx="4467106" cy="0"/>
              </a:xfrm>
              <a:prstGeom prst="straightConnector1">
                <a:avLst/>
              </a:prstGeom>
              <a:noFill/>
              <a:ln w="19050" cap="flat" cmpd="sng" algn="ctr">
                <a:solidFill>
                  <a:schemeClr val="tx1"/>
                </a:solidFill>
                <a:prstDash val="solid"/>
                <a:tailEnd type="arrow"/>
              </a:ln>
              <a:effectLst/>
            </p:spPr>
          </p:cxnSp>
          <p:cxnSp>
            <p:nvCxnSpPr>
              <p:cNvPr id="75" name="Connecteur droit avec flèche 74"/>
              <p:cNvCxnSpPr/>
              <p:nvPr/>
            </p:nvCxnSpPr>
            <p:spPr>
              <a:xfrm flipV="1">
                <a:off x="747162" y="3040761"/>
                <a:ext cx="0" cy="3217207"/>
              </a:xfrm>
              <a:prstGeom prst="straightConnector1">
                <a:avLst/>
              </a:prstGeom>
              <a:noFill/>
              <a:ln w="19050" cap="flat" cmpd="sng" algn="ctr">
                <a:solidFill>
                  <a:schemeClr val="tx1"/>
                </a:solidFill>
                <a:prstDash val="solid"/>
                <a:tailEnd type="arrow"/>
              </a:ln>
              <a:effectLst/>
            </p:spPr>
          </p:cxnSp>
          <p:sp>
            <p:nvSpPr>
              <p:cNvPr id="76" name="ZoneTexte 75"/>
              <p:cNvSpPr txBox="1"/>
              <p:nvPr/>
            </p:nvSpPr>
            <p:spPr>
              <a:xfrm>
                <a:off x="2099450" y="6282600"/>
                <a:ext cx="497629" cy="283607"/>
              </a:xfrm>
              <a:prstGeom prst="rect">
                <a:avLst/>
              </a:prstGeom>
              <a:noFill/>
            </p:spPr>
            <p:txBody>
              <a:bodyPr wrap="square" rtlCol="0" anchor="ctr">
                <a:spAutoFit/>
              </a:bodyPr>
              <a:lstStyle/>
              <a:p>
                <a:pPr algn="ctr">
                  <a:defRPr/>
                </a:pPr>
                <a:r>
                  <a:rPr lang="fr-FR" sz="1050" b="1" kern="0" dirty="0">
                    <a:solidFill>
                      <a:schemeClr val="tx2">
                        <a:lumMod val="60000"/>
                        <a:lumOff val="40000"/>
                      </a:schemeClr>
                    </a:solidFill>
                    <a:latin typeface="Calibri" panose="020F0502020204030204" pitchFamily="34" charset="0"/>
                  </a:rPr>
                  <a:t>2</a:t>
                </a:r>
                <a:endParaRPr lang="fr-FR" b="1" kern="0" dirty="0">
                  <a:solidFill>
                    <a:schemeClr val="tx2">
                      <a:lumMod val="60000"/>
                      <a:lumOff val="40000"/>
                    </a:schemeClr>
                  </a:solidFill>
                  <a:latin typeface="Calibri" panose="020F0502020204030204" pitchFamily="34" charset="0"/>
                </a:endParaRPr>
              </a:p>
            </p:txBody>
          </p:sp>
          <p:sp>
            <p:nvSpPr>
              <p:cNvPr id="77" name="ZoneTexte 76"/>
              <p:cNvSpPr txBox="1"/>
              <p:nvPr/>
            </p:nvSpPr>
            <p:spPr>
              <a:xfrm>
                <a:off x="1032049" y="6282600"/>
                <a:ext cx="497629" cy="283607"/>
              </a:xfrm>
              <a:prstGeom prst="rect">
                <a:avLst/>
              </a:prstGeom>
              <a:noFill/>
            </p:spPr>
            <p:txBody>
              <a:bodyPr wrap="square" rtlCol="0" anchor="ctr">
                <a:spAutoFit/>
              </a:bodyPr>
              <a:lstStyle/>
              <a:p>
                <a:pPr algn="ctr">
                  <a:defRPr/>
                </a:pPr>
                <a:r>
                  <a:rPr lang="fr-FR" sz="1050" b="1" kern="0" dirty="0">
                    <a:solidFill>
                      <a:schemeClr val="tx2">
                        <a:lumMod val="60000"/>
                        <a:lumOff val="40000"/>
                      </a:schemeClr>
                    </a:solidFill>
                    <a:latin typeface="Calibri" panose="020F0502020204030204" pitchFamily="34" charset="0"/>
                  </a:rPr>
                  <a:t>1</a:t>
                </a:r>
                <a:endParaRPr lang="fr-FR" b="1" kern="0" dirty="0">
                  <a:solidFill>
                    <a:schemeClr val="tx2">
                      <a:lumMod val="60000"/>
                      <a:lumOff val="40000"/>
                    </a:schemeClr>
                  </a:solidFill>
                  <a:latin typeface="Calibri" panose="020F0502020204030204" pitchFamily="34" charset="0"/>
                </a:endParaRPr>
              </a:p>
            </p:txBody>
          </p:sp>
          <p:sp>
            <p:nvSpPr>
              <p:cNvPr id="78" name="ZoneTexte 77"/>
              <p:cNvSpPr txBox="1"/>
              <p:nvPr/>
            </p:nvSpPr>
            <p:spPr>
              <a:xfrm>
                <a:off x="3166851" y="6282600"/>
                <a:ext cx="497629" cy="283607"/>
              </a:xfrm>
              <a:prstGeom prst="rect">
                <a:avLst/>
              </a:prstGeom>
              <a:noFill/>
            </p:spPr>
            <p:txBody>
              <a:bodyPr wrap="square" rtlCol="0" anchor="ctr">
                <a:spAutoFit/>
              </a:bodyPr>
              <a:lstStyle/>
              <a:p>
                <a:pPr algn="ctr">
                  <a:defRPr/>
                </a:pPr>
                <a:r>
                  <a:rPr lang="fr-FR" sz="1050" b="1" kern="0" dirty="0">
                    <a:solidFill>
                      <a:schemeClr val="tx2">
                        <a:lumMod val="60000"/>
                        <a:lumOff val="40000"/>
                      </a:schemeClr>
                    </a:solidFill>
                    <a:latin typeface="Calibri" panose="020F0502020204030204" pitchFamily="34" charset="0"/>
                  </a:rPr>
                  <a:t>3</a:t>
                </a:r>
                <a:endParaRPr lang="fr-FR" b="1" kern="0" dirty="0">
                  <a:solidFill>
                    <a:schemeClr val="tx2">
                      <a:lumMod val="60000"/>
                      <a:lumOff val="40000"/>
                    </a:schemeClr>
                  </a:solidFill>
                  <a:latin typeface="Calibri" panose="020F0502020204030204" pitchFamily="34" charset="0"/>
                </a:endParaRPr>
              </a:p>
            </p:txBody>
          </p:sp>
          <p:sp>
            <p:nvSpPr>
              <p:cNvPr id="79" name="ZoneTexte 78"/>
              <p:cNvSpPr txBox="1"/>
              <p:nvPr/>
            </p:nvSpPr>
            <p:spPr>
              <a:xfrm>
                <a:off x="4234252" y="6282600"/>
                <a:ext cx="497629" cy="283607"/>
              </a:xfrm>
              <a:prstGeom prst="rect">
                <a:avLst/>
              </a:prstGeom>
              <a:noFill/>
            </p:spPr>
            <p:txBody>
              <a:bodyPr wrap="square" rtlCol="0" anchor="ctr">
                <a:spAutoFit/>
              </a:bodyPr>
              <a:lstStyle/>
              <a:p>
                <a:pPr algn="ctr">
                  <a:defRPr/>
                </a:pPr>
                <a:r>
                  <a:rPr lang="fr-FR" sz="1050" b="1" kern="0" dirty="0">
                    <a:solidFill>
                      <a:schemeClr val="tx2">
                        <a:lumMod val="60000"/>
                        <a:lumOff val="40000"/>
                      </a:schemeClr>
                    </a:solidFill>
                    <a:latin typeface="Calibri" panose="020F0502020204030204" pitchFamily="34" charset="0"/>
                  </a:rPr>
                  <a:t>4</a:t>
                </a:r>
                <a:endParaRPr lang="fr-FR" b="1" kern="0" dirty="0">
                  <a:solidFill>
                    <a:schemeClr val="tx2">
                      <a:lumMod val="60000"/>
                      <a:lumOff val="40000"/>
                    </a:schemeClr>
                  </a:solidFill>
                  <a:latin typeface="Calibri" panose="020F0502020204030204" pitchFamily="34" charset="0"/>
                </a:endParaRPr>
              </a:p>
            </p:txBody>
          </p:sp>
          <p:sp>
            <p:nvSpPr>
              <p:cNvPr id="81" name="ZoneTexte 80"/>
              <p:cNvSpPr txBox="1"/>
              <p:nvPr/>
            </p:nvSpPr>
            <p:spPr>
              <a:xfrm>
                <a:off x="4234251" y="4273738"/>
                <a:ext cx="497629" cy="283607"/>
              </a:xfrm>
              <a:prstGeom prst="rect">
                <a:avLst/>
              </a:prstGeom>
              <a:noFill/>
            </p:spPr>
            <p:txBody>
              <a:bodyPr wrap="square" rtlCol="0" anchor="ctr">
                <a:spAutoFit/>
              </a:bodyPr>
              <a:lstStyle/>
              <a:p>
                <a:pPr algn="ctr">
                  <a:defRPr/>
                </a:pPr>
                <a:r>
                  <a:rPr lang="fr-FR" sz="1050" b="1" kern="0" dirty="0">
                    <a:solidFill>
                      <a:prstClr val="white"/>
                    </a:solidFill>
                    <a:latin typeface="Calibri" panose="020F0502020204030204" pitchFamily="34" charset="0"/>
                  </a:rPr>
                  <a:t>R3</a:t>
                </a:r>
                <a:endParaRPr lang="fr-FR" b="1" kern="0" dirty="0">
                  <a:solidFill>
                    <a:prstClr val="white"/>
                  </a:solidFill>
                  <a:latin typeface="Calibri" panose="020F0502020204030204" pitchFamily="34" charset="0"/>
                </a:endParaRPr>
              </a:p>
            </p:txBody>
          </p:sp>
          <p:sp>
            <p:nvSpPr>
              <p:cNvPr id="83" name="ZoneTexte 82"/>
              <p:cNvSpPr txBox="1"/>
              <p:nvPr/>
            </p:nvSpPr>
            <p:spPr>
              <a:xfrm>
                <a:off x="2099449" y="4273738"/>
                <a:ext cx="497629" cy="283607"/>
              </a:xfrm>
              <a:prstGeom prst="rect">
                <a:avLst/>
              </a:prstGeom>
              <a:noFill/>
            </p:spPr>
            <p:txBody>
              <a:bodyPr wrap="square" rtlCol="0" anchor="ctr">
                <a:spAutoFit/>
              </a:bodyPr>
              <a:lstStyle/>
              <a:p>
                <a:pPr algn="ctr">
                  <a:defRPr/>
                </a:pPr>
                <a:r>
                  <a:rPr lang="fr-FR" sz="1050" b="1" kern="0" dirty="0">
                    <a:solidFill>
                      <a:prstClr val="white"/>
                    </a:solidFill>
                    <a:latin typeface="Calibri" panose="020F0502020204030204" pitchFamily="34" charset="0"/>
                  </a:rPr>
                  <a:t>R2</a:t>
                </a:r>
                <a:endParaRPr lang="fr-FR" b="1" kern="0" dirty="0">
                  <a:solidFill>
                    <a:prstClr val="white"/>
                  </a:solidFill>
                  <a:latin typeface="Calibri" panose="020F0502020204030204" pitchFamily="34" charset="0"/>
                </a:endParaRPr>
              </a:p>
            </p:txBody>
          </p:sp>
          <p:sp>
            <p:nvSpPr>
              <p:cNvPr id="85" name="ZoneTexte 84"/>
              <p:cNvSpPr txBox="1"/>
              <p:nvPr/>
            </p:nvSpPr>
            <p:spPr>
              <a:xfrm>
                <a:off x="3166851" y="4273738"/>
                <a:ext cx="497629" cy="283607"/>
              </a:xfrm>
              <a:prstGeom prst="rect">
                <a:avLst/>
              </a:prstGeom>
              <a:noFill/>
            </p:spPr>
            <p:txBody>
              <a:bodyPr wrap="square" rtlCol="0" anchor="ctr">
                <a:spAutoFit/>
              </a:bodyPr>
              <a:lstStyle/>
              <a:p>
                <a:pPr algn="ctr">
                  <a:defRPr/>
                </a:pPr>
                <a:r>
                  <a:rPr lang="fr-FR" sz="1050" b="1" kern="0" dirty="0">
                    <a:solidFill>
                      <a:prstClr val="white"/>
                    </a:solidFill>
                    <a:latin typeface="Calibri" panose="020F0502020204030204" pitchFamily="34" charset="0"/>
                  </a:rPr>
                  <a:t>R1</a:t>
                </a:r>
                <a:endParaRPr lang="fr-FR" b="1" kern="0" dirty="0">
                  <a:solidFill>
                    <a:prstClr val="white"/>
                  </a:solidFill>
                  <a:latin typeface="Calibri" panose="020F0502020204030204" pitchFamily="34" charset="0"/>
                </a:endParaRPr>
              </a:p>
            </p:txBody>
          </p:sp>
        </p:grpSp>
        <p:sp>
          <p:nvSpPr>
            <p:cNvPr id="64" name="ZoneTexte 63"/>
            <p:cNvSpPr txBox="1"/>
            <p:nvPr/>
          </p:nvSpPr>
          <p:spPr>
            <a:xfrm>
              <a:off x="2544708" y="3297004"/>
              <a:ext cx="465282" cy="253916"/>
            </a:xfrm>
            <a:prstGeom prst="rect">
              <a:avLst/>
            </a:prstGeom>
            <a:noFill/>
          </p:spPr>
          <p:txBody>
            <a:bodyPr wrap="square" rtlCol="0" anchor="ctr">
              <a:spAutoFit/>
            </a:bodyPr>
            <a:lstStyle/>
            <a:p>
              <a:pPr algn="ctr">
                <a:defRPr/>
              </a:pPr>
              <a:r>
                <a:rPr lang="fr-FR" sz="1050" b="1" kern="0" dirty="0">
                  <a:solidFill>
                    <a:prstClr val="white"/>
                  </a:solidFill>
                  <a:latin typeface="Calibri" panose="020F0502020204030204" pitchFamily="34" charset="0"/>
                </a:rPr>
                <a:t>R4</a:t>
              </a:r>
              <a:endParaRPr lang="fr-FR" b="1" kern="0" dirty="0">
                <a:solidFill>
                  <a:prstClr val="white"/>
                </a:solidFill>
                <a:latin typeface="Calibri" panose="020F0502020204030204" pitchFamily="34" charset="0"/>
              </a:endParaRPr>
            </a:p>
          </p:txBody>
        </p:sp>
        <p:sp>
          <p:nvSpPr>
            <p:cNvPr id="66" name="ZoneTexte 65"/>
            <p:cNvSpPr txBox="1"/>
            <p:nvPr/>
          </p:nvSpPr>
          <p:spPr>
            <a:xfrm>
              <a:off x="1546691" y="3297004"/>
              <a:ext cx="465282" cy="253916"/>
            </a:xfrm>
            <a:prstGeom prst="rect">
              <a:avLst/>
            </a:prstGeom>
            <a:noFill/>
          </p:spPr>
          <p:txBody>
            <a:bodyPr wrap="square" rtlCol="0" anchor="ctr">
              <a:spAutoFit/>
            </a:bodyPr>
            <a:lstStyle/>
            <a:p>
              <a:pPr algn="ctr">
                <a:defRPr/>
              </a:pPr>
              <a:r>
                <a:rPr lang="fr-FR" sz="1050" b="1" kern="0" dirty="0">
                  <a:solidFill>
                    <a:prstClr val="white"/>
                  </a:solidFill>
                  <a:latin typeface="Calibri" panose="020F0502020204030204" pitchFamily="34" charset="0"/>
                </a:rPr>
                <a:t>R5</a:t>
              </a:r>
              <a:endParaRPr lang="fr-FR" b="1" kern="0" dirty="0">
                <a:solidFill>
                  <a:prstClr val="white"/>
                </a:solidFill>
                <a:latin typeface="Calibri" panose="020F0502020204030204" pitchFamily="34" charset="0"/>
              </a:endParaRPr>
            </a:p>
          </p:txBody>
        </p:sp>
      </p:grpSp>
      <p:sp>
        <p:nvSpPr>
          <p:cNvPr id="46" name="Losange 45"/>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sp>
        <p:nvSpPr>
          <p:cNvPr id="44" name="Espace réservé du pied de page 43"/>
          <p:cNvSpPr>
            <a:spLocks noGrp="1"/>
          </p:cNvSpPr>
          <p:nvPr>
            <p:ph type="ftr" sz="quarter" idx="11"/>
          </p:nvPr>
        </p:nvSpPr>
        <p:spPr/>
        <p:txBody>
          <a:bodyPr/>
          <a:lstStyle/>
          <a:p>
            <a:r>
              <a:rPr lang="fr-FR"/>
              <a:t>Formation EBIOS Risk Manager – Version du 08/04/2020</a:t>
            </a:r>
            <a:endParaRPr lang="fr-FR" dirty="0"/>
          </a:p>
        </p:txBody>
      </p:sp>
      <p:sp>
        <p:nvSpPr>
          <p:cNvPr id="45" name="Espace réservé du numéro de diapositive 44"/>
          <p:cNvSpPr>
            <a:spLocks noGrp="1"/>
          </p:cNvSpPr>
          <p:nvPr>
            <p:ph type="sldNum" sz="quarter" idx="10"/>
          </p:nvPr>
        </p:nvSpPr>
        <p:spPr/>
        <p:txBody>
          <a:bodyPr/>
          <a:lstStyle/>
          <a:p>
            <a:fld id="{38A82121-814A-4DE6-903B-1CF589281CB8}" type="slidenum">
              <a:rPr lang="fr-FR" smtClean="0"/>
              <a:pPr/>
              <a:t>78</a:t>
            </a:fld>
            <a:endParaRPr lang="fr-FR"/>
          </a:p>
        </p:txBody>
      </p:sp>
    </p:spTree>
    <p:extLst>
      <p:ext uri="{BB962C8B-B14F-4D97-AF65-F5344CB8AC3E}">
        <p14:creationId xmlns:p14="http://schemas.microsoft.com/office/powerpoint/2010/main" val="23054268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re 1"/>
          <p:cNvSpPr>
            <a:spLocks noGrp="1"/>
          </p:cNvSpPr>
          <p:nvPr>
            <p:ph type="title"/>
          </p:nvPr>
        </p:nvSpPr>
        <p:spPr>
          <a:xfrm>
            <a:off x="1981200" y="476672"/>
            <a:ext cx="8229600" cy="792088"/>
          </a:xfrm>
        </p:spPr>
        <p:txBody>
          <a:bodyPr>
            <a:noAutofit/>
          </a:bodyPr>
          <a:lstStyle/>
          <a:p>
            <a:r>
              <a:rPr lang="fr-FR" dirty="0"/>
              <a:t>Décider de la stratégie de traitement du risque</a:t>
            </a:r>
            <a:br>
              <a:rPr lang="fr-FR" dirty="0"/>
            </a:br>
            <a:r>
              <a:rPr lang="fr-FR" b="0" dirty="0"/>
              <a:t>4 options à considérer selon la cartographie</a:t>
            </a:r>
          </a:p>
        </p:txBody>
      </p:sp>
      <p:sp>
        <p:nvSpPr>
          <p:cNvPr id="8" name="Rectangle 7"/>
          <p:cNvSpPr/>
          <p:nvPr/>
        </p:nvSpPr>
        <p:spPr>
          <a:xfrm>
            <a:off x="1950425" y="1988841"/>
            <a:ext cx="3983817" cy="209254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cap="all" dirty="0">
                <a:solidFill>
                  <a:schemeClr val="tx2"/>
                </a:solidFill>
                <a:latin typeface="Calibri" panose="020F0502020204030204" pitchFamily="34" charset="0"/>
              </a:rPr>
              <a:t>Réduction du risque</a:t>
            </a:r>
          </a:p>
          <a:p>
            <a:pPr algn="ctr"/>
            <a:endParaRPr lang="fr-FR" sz="1200" b="1" cap="all" dirty="0">
              <a:solidFill>
                <a:schemeClr val="tx2"/>
              </a:solidFill>
              <a:latin typeface="Calibri" panose="020F0502020204030204" pitchFamily="34" charset="0"/>
            </a:endParaRPr>
          </a:p>
          <a:p>
            <a:pPr algn="ctr"/>
            <a:endParaRPr lang="fr-FR" sz="1200" b="1" cap="all" dirty="0">
              <a:solidFill>
                <a:schemeClr val="tx2"/>
              </a:solidFill>
              <a:latin typeface="Calibri" panose="020F0502020204030204" pitchFamily="34" charset="0"/>
            </a:endParaRPr>
          </a:p>
        </p:txBody>
      </p:sp>
      <p:sp>
        <p:nvSpPr>
          <p:cNvPr id="9" name="Rectangle 8"/>
          <p:cNvSpPr/>
          <p:nvPr/>
        </p:nvSpPr>
        <p:spPr>
          <a:xfrm>
            <a:off x="6196207" y="4293099"/>
            <a:ext cx="3983817" cy="209254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cap="all" dirty="0">
                <a:solidFill>
                  <a:schemeClr val="tx2"/>
                </a:solidFill>
                <a:latin typeface="Calibri" panose="020F0502020204030204" pitchFamily="34" charset="0"/>
              </a:rPr>
              <a:t>Partage du risque</a:t>
            </a:r>
          </a:p>
        </p:txBody>
      </p:sp>
      <p:sp>
        <p:nvSpPr>
          <p:cNvPr id="11" name="Rectangle 10"/>
          <p:cNvSpPr/>
          <p:nvPr/>
        </p:nvSpPr>
        <p:spPr>
          <a:xfrm>
            <a:off x="6196207" y="1988841"/>
            <a:ext cx="3983817" cy="209254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cap="all" dirty="0">
                <a:solidFill>
                  <a:schemeClr val="tx2"/>
                </a:solidFill>
                <a:latin typeface="Calibri" panose="020F0502020204030204" pitchFamily="34" charset="0"/>
              </a:rPr>
              <a:t>Maintien du risque</a:t>
            </a:r>
          </a:p>
        </p:txBody>
      </p:sp>
      <p:sp>
        <p:nvSpPr>
          <p:cNvPr id="12" name="Rectangle 11"/>
          <p:cNvSpPr/>
          <p:nvPr/>
        </p:nvSpPr>
        <p:spPr>
          <a:xfrm>
            <a:off x="1950425" y="4293098"/>
            <a:ext cx="3983817" cy="2092549"/>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cap="all" dirty="0">
                <a:solidFill>
                  <a:schemeClr val="tx2"/>
                </a:solidFill>
                <a:latin typeface="Calibri" panose="020F0502020204030204" pitchFamily="34" charset="0"/>
              </a:rPr>
              <a:t>Refus du risque</a:t>
            </a:r>
          </a:p>
        </p:txBody>
      </p:sp>
      <p:sp>
        <p:nvSpPr>
          <p:cNvPr id="15" name="Rectangle 14"/>
          <p:cNvSpPr/>
          <p:nvPr/>
        </p:nvSpPr>
        <p:spPr>
          <a:xfrm>
            <a:off x="1950425" y="1448568"/>
            <a:ext cx="8229599" cy="324248"/>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b="1" cap="all" dirty="0">
                <a:solidFill>
                  <a:schemeClr val="bg1"/>
                </a:solidFill>
                <a:latin typeface="Calibri" panose="020F0502020204030204" pitchFamily="34" charset="0"/>
              </a:rPr>
              <a:t>Options de traitement du risque (ISO 27005 : 2018)</a:t>
            </a:r>
          </a:p>
        </p:txBody>
      </p:sp>
      <p:sp>
        <p:nvSpPr>
          <p:cNvPr id="14" name="Losange 13"/>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pic>
        <p:nvPicPr>
          <p:cNvPr id="17" name="Image 16">
            <a:extLst>
              <a:ext uri="{FF2B5EF4-FFF2-40B4-BE49-F238E27FC236}">
                <a16:creationId xmlns:a16="http://schemas.microsoft.com/office/drawing/2014/main" id="{DE5A85E6-0B0E-4926-BA75-774D88376E1F}"/>
              </a:ext>
            </a:extLst>
          </p:cNvPr>
          <p:cNvPicPr>
            <a:picLocks noChangeAspect="1"/>
          </p:cNvPicPr>
          <p:nvPr/>
        </p:nvPicPr>
        <p:blipFill>
          <a:blip r:embed="rId3" cstate="print"/>
          <a:stretch>
            <a:fillRect/>
          </a:stretch>
        </p:blipFill>
        <p:spPr>
          <a:xfrm>
            <a:off x="2125835" y="2640251"/>
            <a:ext cx="1632000" cy="1224000"/>
          </a:xfrm>
          <a:prstGeom prst="rect">
            <a:avLst/>
          </a:prstGeom>
          <a:ln>
            <a:solidFill>
              <a:schemeClr val="tx1"/>
            </a:solidFill>
          </a:ln>
        </p:spPr>
      </p:pic>
      <p:sp>
        <p:nvSpPr>
          <p:cNvPr id="18" name="Rectangle 17"/>
          <p:cNvSpPr/>
          <p:nvPr/>
        </p:nvSpPr>
        <p:spPr>
          <a:xfrm>
            <a:off x="3888068" y="2423115"/>
            <a:ext cx="2046174" cy="1658275"/>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200" dirty="0">
                <a:solidFill>
                  <a:schemeClr val="tx2"/>
                </a:solidFill>
                <a:latin typeface="Calibri" panose="020F0502020204030204" pitchFamily="34" charset="0"/>
              </a:rPr>
              <a:t>La ceinture de sécurité est une réduction de risque : elle n'empêche pas l'accident, mais amoindrit généralement son effet</a:t>
            </a:r>
          </a:p>
          <a:p>
            <a:pPr algn="ctr"/>
            <a:endParaRPr lang="fr-FR" sz="1200" b="1" cap="all" dirty="0">
              <a:solidFill>
                <a:schemeClr val="tx2"/>
              </a:solidFill>
              <a:latin typeface="Calibri" panose="020F0502020204030204" pitchFamily="34" charset="0"/>
            </a:endParaRPr>
          </a:p>
        </p:txBody>
      </p:sp>
      <p:sp>
        <p:nvSpPr>
          <p:cNvPr id="19" name="Rectangle 18"/>
          <p:cNvSpPr/>
          <p:nvPr/>
        </p:nvSpPr>
        <p:spPr>
          <a:xfrm>
            <a:off x="8133849" y="2423115"/>
            <a:ext cx="2046174" cy="1658275"/>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200" dirty="0">
                <a:solidFill>
                  <a:schemeClr val="tx2"/>
                </a:solidFill>
                <a:latin typeface="Calibri" panose="020F0502020204030204" pitchFamily="34" charset="0"/>
              </a:rPr>
              <a:t>Rouler sans casque revient à accepter un risque de traumatisme crânien jugé faible par le conducteur par rapport à l'inconfort qu'il apporte</a:t>
            </a:r>
          </a:p>
        </p:txBody>
      </p:sp>
      <p:sp>
        <p:nvSpPr>
          <p:cNvPr id="24" name="Rectangle 23"/>
          <p:cNvSpPr/>
          <p:nvPr/>
        </p:nvSpPr>
        <p:spPr>
          <a:xfrm>
            <a:off x="3888068" y="4727372"/>
            <a:ext cx="2046174" cy="1658275"/>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200" dirty="0">
                <a:solidFill>
                  <a:schemeClr val="tx2"/>
                </a:solidFill>
                <a:latin typeface="Calibri" panose="020F0502020204030204" pitchFamily="34" charset="0"/>
              </a:rPr>
              <a:t>Par conception, les plaques d'égout sont rondes, de manière à ce que la plaque ne puisse pas tomber à travers son propre trou</a:t>
            </a:r>
          </a:p>
        </p:txBody>
      </p:sp>
      <p:sp>
        <p:nvSpPr>
          <p:cNvPr id="25" name="Rectangle 24"/>
          <p:cNvSpPr/>
          <p:nvPr/>
        </p:nvSpPr>
        <p:spPr>
          <a:xfrm>
            <a:off x="8133849" y="4727372"/>
            <a:ext cx="2046174" cy="1658275"/>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r>
              <a:rPr lang="fr-FR" sz="1200" dirty="0">
                <a:solidFill>
                  <a:schemeClr val="tx2"/>
                </a:solidFill>
                <a:latin typeface="Calibri" panose="020F0502020204030204" pitchFamily="34" charset="0"/>
              </a:rPr>
              <a:t>Le producteur  transfère généralement le risque d'accident sur un cascadeur professionnel</a:t>
            </a:r>
            <a:endParaRPr lang="fr-FR" sz="1200" b="1" cap="all" dirty="0">
              <a:solidFill>
                <a:schemeClr val="tx2"/>
              </a:solidFill>
              <a:latin typeface="Calibri" panose="020F0502020204030204" pitchFamily="34" charset="0"/>
            </a:endParaRPr>
          </a:p>
        </p:txBody>
      </p:sp>
      <p:pic>
        <p:nvPicPr>
          <p:cNvPr id="26" name="Image 25">
            <a:extLst>
              <a:ext uri="{FF2B5EF4-FFF2-40B4-BE49-F238E27FC236}">
                <a16:creationId xmlns:a16="http://schemas.microsoft.com/office/drawing/2014/main" id="{D9F68B77-1761-4C98-93C8-8D495A2B07F4}"/>
              </a:ext>
            </a:extLst>
          </p:cNvPr>
          <p:cNvPicPr>
            <a:picLocks noChangeAspect="1"/>
          </p:cNvPicPr>
          <p:nvPr/>
        </p:nvPicPr>
        <p:blipFill rotWithShape="1">
          <a:blip r:embed="rId4" cstate="print"/>
          <a:srcRect l="5283" r="5625"/>
          <a:stretch/>
        </p:blipFill>
        <p:spPr>
          <a:xfrm>
            <a:off x="6354888" y="2640251"/>
            <a:ext cx="1638300" cy="1224000"/>
          </a:xfrm>
          <a:prstGeom prst="rect">
            <a:avLst/>
          </a:prstGeom>
          <a:ln>
            <a:solidFill>
              <a:schemeClr val="tx1"/>
            </a:solidFill>
          </a:ln>
        </p:spPr>
      </p:pic>
      <p:pic>
        <p:nvPicPr>
          <p:cNvPr id="27" name="Image 26">
            <a:extLst>
              <a:ext uri="{FF2B5EF4-FFF2-40B4-BE49-F238E27FC236}">
                <a16:creationId xmlns:a16="http://schemas.microsoft.com/office/drawing/2014/main" id="{F0036A13-D786-4346-B604-2AFF62A09795}"/>
              </a:ext>
            </a:extLst>
          </p:cNvPr>
          <p:cNvPicPr>
            <a:picLocks noChangeAspect="1"/>
          </p:cNvPicPr>
          <p:nvPr/>
        </p:nvPicPr>
        <p:blipFill rotWithShape="1">
          <a:blip r:embed="rId5" cstate="print"/>
          <a:srcRect t="18770" b="18770"/>
          <a:stretch/>
        </p:blipFill>
        <p:spPr>
          <a:xfrm>
            <a:off x="6354888" y="4944508"/>
            <a:ext cx="1638300" cy="1224001"/>
          </a:xfrm>
          <a:prstGeom prst="rect">
            <a:avLst/>
          </a:prstGeom>
          <a:ln>
            <a:solidFill>
              <a:schemeClr val="tx1"/>
            </a:solidFill>
          </a:ln>
        </p:spPr>
      </p:pic>
      <p:pic>
        <p:nvPicPr>
          <p:cNvPr id="28" name="Image 27">
            <a:extLst>
              <a:ext uri="{FF2B5EF4-FFF2-40B4-BE49-F238E27FC236}">
                <a16:creationId xmlns:a16="http://schemas.microsoft.com/office/drawing/2014/main" id="{FA29CAED-F782-4382-9E76-11DF9C624D6D}"/>
              </a:ext>
            </a:extLst>
          </p:cNvPr>
          <p:cNvPicPr>
            <a:picLocks noChangeAspect="1"/>
          </p:cNvPicPr>
          <p:nvPr/>
        </p:nvPicPr>
        <p:blipFill rotWithShape="1">
          <a:blip r:embed="rId6" cstate="print"/>
          <a:srcRect t="13137" b="12809"/>
          <a:stretch/>
        </p:blipFill>
        <p:spPr>
          <a:xfrm>
            <a:off x="2104989" y="4944508"/>
            <a:ext cx="1652846" cy="1224000"/>
          </a:xfrm>
          <a:prstGeom prst="rect">
            <a:avLst/>
          </a:prstGeom>
          <a:ln>
            <a:solidFill>
              <a:schemeClr val="tx1"/>
            </a:solidFill>
          </a:ln>
        </p:spPr>
      </p:pic>
      <p:sp>
        <p:nvSpPr>
          <p:cNvPr id="20" name="Espace réservé du pied de page 19"/>
          <p:cNvSpPr>
            <a:spLocks noGrp="1"/>
          </p:cNvSpPr>
          <p:nvPr>
            <p:ph type="ftr" sz="quarter" idx="11"/>
          </p:nvPr>
        </p:nvSpPr>
        <p:spPr/>
        <p:txBody>
          <a:bodyPr/>
          <a:lstStyle/>
          <a:p>
            <a:r>
              <a:rPr lang="fr-FR"/>
              <a:t>Formation EBIOS Risk Manager – Version du 08/04/2020</a:t>
            </a:r>
            <a:endParaRPr lang="fr-FR" dirty="0"/>
          </a:p>
        </p:txBody>
      </p:sp>
      <p:sp>
        <p:nvSpPr>
          <p:cNvPr id="21" name="Espace réservé du numéro de diapositive 20"/>
          <p:cNvSpPr>
            <a:spLocks noGrp="1"/>
          </p:cNvSpPr>
          <p:nvPr>
            <p:ph type="sldNum" sz="quarter" idx="10"/>
          </p:nvPr>
        </p:nvSpPr>
        <p:spPr/>
        <p:txBody>
          <a:bodyPr/>
          <a:lstStyle/>
          <a:p>
            <a:fld id="{38A82121-814A-4DE6-903B-1CF589281CB8}" type="slidenum">
              <a:rPr lang="fr-FR" smtClean="0"/>
              <a:pPr/>
              <a:t>79</a:t>
            </a:fld>
            <a:endParaRPr lang="fr-FR"/>
          </a:p>
        </p:txBody>
      </p:sp>
    </p:spTree>
    <p:extLst>
      <p:ext uri="{BB962C8B-B14F-4D97-AF65-F5344CB8AC3E}">
        <p14:creationId xmlns:p14="http://schemas.microsoft.com/office/powerpoint/2010/main" val="195408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ea typeface="Malgun Gothic" panose="020B0503020000020004" pitchFamily="34" charset="-127"/>
              </a:rPr>
              <a:t>Qu’est-ce qu’un risque ? (4/4)</a:t>
            </a:r>
            <a:br>
              <a:rPr lang="fr-FR" dirty="0">
                <a:ea typeface="Malgun Gothic" panose="020B0503020000020004" pitchFamily="34" charset="-127"/>
              </a:rPr>
            </a:br>
            <a:r>
              <a:rPr lang="fr-FR" b="0" dirty="0">
                <a:ea typeface="Malgun Gothic" panose="020B0503020000020004" pitchFamily="34" charset="-127"/>
              </a:rPr>
              <a:t>Quand l’attaquant rencontre le défenseur !</a:t>
            </a:r>
            <a:endParaRPr lang="fr-FR" dirty="0"/>
          </a:p>
        </p:txBody>
      </p:sp>
      <p:grpSp>
        <p:nvGrpSpPr>
          <p:cNvPr id="15" name="Groupe 14"/>
          <p:cNvGrpSpPr/>
          <p:nvPr/>
        </p:nvGrpSpPr>
        <p:grpSpPr>
          <a:xfrm>
            <a:off x="1775520" y="2345306"/>
            <a:ext cx="8590012" cy="4252046"/>
            <a:chOff x="1775520" y="1340768"/>
            <a:chExt cx="8590012" cy="4252046"/>
          </a:xfrm>
        </p:grpSpPr>
        <p:pic>
          <p:nvPicPr>
            <p:cNvPr id="1027" name="Picture 3" descr="\\intranet.fr\sgdsn\utilisateurs\mesdocuments\duclos-j\My Pictures\icons\t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4072" y="1340768"/>
              <a:ext cx="3621460" cy="36214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6"/>
            <p:cNvCxnSpPr/>
            <p:nvPr/>
          </p:nvCxnSpPr>
          <p:spPr>
            <a:xfrm>
              <a:off x="1775520" y="4983992"/>
              <a:ext cx="8136904"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ntranet.fr\sgdsn\utilisateurs\mesdocuments\duclos-j\My Pictures\icons\c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3486" y="3102027"/>
              <a:ext cx="2490787" cy="24907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ranet.fr\sgdsn\utilisateurs\mesdocuments\duclos-j\My Pictures\icons\explos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5545" y="3757595"/>
              <a:ext cx="1008112" cy="10081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Image 15" descr="ClubEBIOS-Icone-SR-NounProject-ArafatUddin.png">
            <a:extLst>
              <a:ext uri="{FF2B5EF4-FFF2-40B4-BE49-F238E27FC236}">
                <a16:creationId xmlns:a16="http://schemas.microsoft.com/office/drawing/2014/main" id="{EF1B4D62-683C-424C-AD17-C9B2CF1467AD}"/>
              </a:ext>
            </a:extLst>
          </p:cNvPr>
          <p:cNvPicPr>
            <a:picLocks noChangeAspect="1"/>
          </p:cNvPicPr>
          <p:nvPr/>
        </p:nvPicPr>
        <p:blipFill>
          <a:blip r:embed="rId6" cstate="print">
            <a:duotone>
              <a:schemeClr val="accent6">
                <a:shade val="45000"/>
                <a:satMod val="135000"/>
              </a:schemeClr>
              <a:prstClr val="white"/>
            </a:duotone>
          </a:blip>
          <a:srcRect l="14568" r="14444" b="15062"/>
          <a:stretch>
            <a:fillRect/>
          </a:stretch>
        </p:blipFill>
        <p:spPr>
          <a:xfrm>
            <a:off x="1229258" y="3645144"/>
            <a:ext cx="902616" cy="1080000"/>
          </a:xfrm>
          <a:prstGeom prst="rect">
            <a:avLst/>
          </a:prstGeom>
        </p:spPr>
      </p:pic>
      <p:pic>
        <p:nvPicPr>
          <p:cNvPr id="17" name="Image 16" descr="ClubEBIOS-Icone-ObjectifVise-NounProject-IYIKON.png">
            <a:extLst>
              <a:ext uri="{FF2B5EF4-FFF2-40B4-BE49-F238E27FC236}">
                <a16:creationId xmlns:a16="http://schemas.microsoft.com/office/drawing/2014/main" id="{8B94FB76-B8B3-437F-8F74-7209BC29CCDF}"/>
              </a:ext>
            </a:extLst>
          </p:cNvPr>
          <p:cNvPicPr>
            <a:picLocks noChangeAspect="1"/>
          </p:cNvPicPr>
          <p:nvPr/>
        </p:nvPicPr>
        <p:blipFill>
          <a:blip r:embed="rId7" cstate="print">
            <a:duotone>
              <a:schemeClr val="accent6">
                <a:shade val="45000"/>
                <a:satMod val="135000"/>
              </a:schemeClr>
              <a:prstClr val="white"/>
            </a:duotone>
          </a:blip>
          <a:srcRect l="17531" t="10123" r="17407" b="24445"/>
          <a:stretch>
            <a:fillRect/>
          </a:stretch>
        </p:blipFill>
        <p:spPr>
          <a:xfrm>
            <a:off x="4374042" y="3645144"/>
            <a:ext cx="1073886" cy="1080000"/>
          </a:xfrm>
          <a:prstGeom prst="rect">
            <a:avLst/>
          </a:prstGeom>
        </p:spPr>
      </p:pic>
      <p:pic>
        <p:nvPicPr>
          <p:cNvPr id="18" name="Image 17" descr="noun_Danger_228845.png">
            <a:extLst>
              <a:ext uri="{FF2B5EF4-FFF2-40B4-BE49-F238E27FC236}">
                <a16:creationId xmlns:a16="http://schemas.microsoft.com/office/drawing/2014/main" id="{E4041201-49E2-4EC4-BC28-0DE38B75ED30}"/>
              </a:ext>
            </a:extLst>
          </p:cNvPr>
          <p:cNvPicPr>
            <a:picLocks noChangeAspect="1"/>
          </p:cNvPicPr>
          <p:nvPr/>
        </p:nvPicPr>
        <p:blipFill>
          <a:blip r:embed="rId8" cstate="print">
            <a:duotone>
              <a:schemeClr val="accent6">
                <a:shade val="45000"/>
                <a:satMod val="135000"/>
              </a:schemeClr>
              <a:prstClr val="white"/>
            </a:duotone>
          </a:blip>
          <a:srcRect l="9184" t="5382" r="8981" b="19633"/>
          <a:stretch>
            <a:fillRect/>
          </a:stretch>
        </p:blipFill>
        <p:spPr>
          <a:xfrm>
            <a:off x="2663627" y="3645144"/>
            <a:ext cx="1178661" cy="1080000"/>
          </a:xfrm>
          <a:prstGeom prst="rect">
            <a:avLst/>
          </a:prstGeom>
        </p:spPr>
      </p:pic>
      <p:cxnSp>
        <p:nvCxnSpPr>
          <p:cNvPr id="19" name="Connecteur droit avec flèche 18">
            <a:extLst>
              <a:ext uri="{FF2B5EF4-FFF2-40B4-BE49-F238E27FC236}">
                <a16:creationId xmlns:a16="http://schemas.microsoft.com/office/drawing/2014/main" id="{1D27F8D7-3BE6-40E0-BCD9-1B68DEDE1F4B}"/>
              </a:ext>
            </a:extLst>
          </p:cNvPr>
          <p:cNvCxnSpPr>
            <a:cxnSpLocks/>
            <a:stCxn id="16" idx="3"/>
            <a:endCxn id="18" idx="1"/>
          </p:cNvCxnSpPr>
          <p:nvPr/>
        </p:nvCxnSpPr>
        <p:spPr>
          <a:xfrm>
            <a:off x="2131874" y="4185144"/>
            <a:ext cx="531753" cy="0"/>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2C0EF258-1A4D-47D4-9C79-006BBED85EFD}"/>
              </a:ext>
            </a:extLst>
          </p:cNvPr>
          <p:cNvCxnSpPr>
            <a:cxnSpLocks/>
            <a:stCxn id="18" idx="3"/>
            <a:endCxn id="17" idx="1"/>
          </p:cNvCxnSpPr>
          <p:nvPr/>
        </p:nvCxnSpPr>
        <p:spPr>
          <a:xfrm>
            <a:off x="3842288" y="4185144"/>
            <a:ext cx="531754" cy="0"/>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9820EABD-D176-4E29-BD2D-E3937105B0F3}"/>
              </a:ext>
            </a:extLst>
          </p:cNvPr>
          <p:cNvSpPr/>
          <p:nvPr/>
        </p:nvSpPr>
        <p:spPr>
          <a:xfrm>
            <a:off x="695400" y="1796623"/>
            <a:ext cx="6048672" cy="1200329"/>
          </a:xfrm>
          <a:prstGeom prst="rect">
            <a:avLst/>
          </a:prstGeom>
        </p:spPr>
        <p:txBody>
          <a:bodyPr wrap="square">
            <a:spAutoFit/>
          </a:bodyPr>
          <a:lstStyle/>
          <a:p>
            <a:pPr marL="0" lvl="1"/>
            <a:r>
              <a:rPr lang="fr-FR" b="1" dirty="0">
                <a:solidFill>
                  <a:schemeClr val="accent6"/>
                </a:solidFill>
                <a:latin typeface="Calibri" panose="020F0502020204030204" pitchFamily="34" charset="0"/>
                <a:sym typeface="Wingdings" panose="05000000000000000000" pitchFamily="2" charset="2"/>
              </a:rPr>
              <a:t>Risque</a:t>
            </a:r>
          </a:p>
          <a:p>
            <a:pPr marL="0" lvl="1"/>
            <a:r>
              <a:rPr lang="fr-FR" i="1" dirty="0">
                <a:solidFill>
                  <a:schemeClr val="accent6"/>
                </a:solidFill>
                <a:latin typeface="Calibri" panose="020F0502020204030204" pitchFamily="34" charset="0"/>
                <a:sym typeface="Wingdings" panose="05000000000000000000" pitchFamily="2" charset="2"/>
              </a:rPr>
              <a:t>Un pirate voulant montrer les dangers des véhicules connectés détourne les capacités à se déplacer et provoque un accident, qui détruit le véhicule et blesse gravement son conducteur</a:t>
            </a:r>
          </a:p>
        </p:txBody>
      </p:sp>
      <p:sp>
        <p:nvSpPr>
          <p:cNvPr id="27" name="Espace réservé du pied de page 26"/>
          <p:cNvSpPr>
            <a:spLocks noGrp="1"/>
          </p:cNvSpPr>
          <p:nvPr>
            <p:ph type="ftr" sz="quarter" idx="11"/>
          </p:nvPr>
        </p:nvSpPr>
        <p:spPr/>
        <p:txBody>
          <a:bodyPr/>
          <a:lstStyle/>
          <a:p>
            <a:r>
              <a:rPr lang="fr-FR"/>
              <a:t>Formation EBIOS Risk Manager – Version du 08/04/2020</a:t>
            </a:r>
            <a:endParaRPr lang="fr-FR" dirty="0"/>
          </a:p>
        </p:txBody>
      </p:sp>
      <p:sp>
        <p:nvSpPr>
          <p:cNvPr id="28" name="Espace réservé du numéro de diapositive 27"/>
          <p:cNvSpPr>
            <a:spLocks noGrp="1"/>
          </p:cNvSpPr>
          <p:nvPr>
            <p:ph type="sldNum" sz="quarter" idx="10"/>
          </p:nvPr>
        </p:nvSpPr>
        <p:spPr/>
        <p:txBody>
          <a:bodyPr/>
          <a:lstStyle/>
          <a:p>
            <a:fld id="{38A82121-814A-4DE6-903B-1CF589281CB8}" type="slidenum">
              <a:rPr lang="fr-FR" smtClean="0"/>
              <a:pPr/>
              <a:t>8</a:t>
            </a:fld>
            <a:endParaRPr lang="fr-FR"/>
          </a:p>
        </p:txBody>
      </p:sp>
    </p:spTree>
    <p:extLst>
      <p:ext uri="{BB962C8B-B14F-4D97-AF65-F5344CB8AC3E}">
        <p14:creationId xmlns:p14="http://schemas.microsoft.com/office/powerpoint/2010/main" val="23496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a:spLocks noGrp="1"/>
          </p:cNvSpPr>
          <p:nvPr>
            <p:ph type="title"/>
          </p:nvPr>
        </p:nvSpPr>
        <p:spPr>
          <a:xfrm>
            <a:off x="1981200" y="476672"/>
            <a:ext cx="8229600" cy="792088"/>
          </a:xfrm>
        </p:spPr>
        <p:txBody>
          <a:bodyPr>
            <a:noAutofit/>
          </a:bodyPr>
          <a:lstStyle/>
          <a:p>
            <a:r>
              <a:rPr lang="fr-FR" dirty="0"/>
              <a:t>Définir les mesures de sécurité </a:t>
            </a:r>
            <a:br>
              <a:rPr lang="fr-FR" dirty="0"/>
            </a:br>
            <a:r>
              <a:rPr lang="fr-FR" b="0" dirty="0"/>
              <a:t>Planifier celles issues des ateliers précédents et les compléter</a:t>
            </a:r>
          </a:p>
        </p:txBody>
      </p:sp>
      <p:sp>
        <p:nvSpPr>
          <p:cNvPr id="12" name="Losange 11"/>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graphicFrame>
        <p:nvGraphicFramePr>
          <p:cNvPr id="3" name="Tableau 2"/>
          <p:cNvGraphicFramePr>
            <a:graphicFrameLocks noGrp="1"/>
          </p:cNvGraphicFramePr>
          <p:nvPr>
            <p:extLst>
              <p:ext uri="{D42A27DB-BD31-4B8C-83A1-F6EECF244321}">
                <p14:modId xmlns:p14="http://schemas.microsoft.com/office/powerpoint/2010/main" val="2628721007"/>
              </p:ext>
            </p:extLst>
          </p:nvPr>
        </p:nvGraphicFramePr>
        <p:xfrm>
          <a:off x="1703512" y="1556792"/>
          <a:ext cx="8769676" cy="4754880"/>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gridCol w="21602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560764">
                  <a:extLst>
                    <a:ext uri="{9D8B030D-6E8A-4147-A177-3AD203B41FA5}">
                      <a16:colId xmlns:a16="http://schemas.microsoft.com/office/drawing/2014/main" val="20007"/>
                    </a:ext>
                  </a:extLst>
                </a:gridCol>
              </a:tblGrid>
              <a:tr h="350782">
                <a:tc>
                  <a:txBody>
                    <a:bodyPr/>
                    <a:lstStyle/>
                    <a:p>
                      <a:pPr algn="ctr"/>
                      <a:r>
                        <a:rPr lang="fr-FR" sz="1000" dirty="0">
                          <a:latin typeface="Calibri" panose="020F0502020204030204" pitchFamily="34" charset="0"/>
                        </a:rPr>
                        <a:t>Mesure</a:t>
                      </a:r>
                      <a:r>
                        <a:rPr lang="fr-FR" sz="1000" baseline="0" dirty="0">
                          <a:latin typeface="Calibri" panose="020F0502020204030204" pitchFamily="34" charset="0"/>
                        </a:rPr>
                        <a:t> de sécurité</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a:r>
                        <a:rPr lang="fr-FR" sz="1000" dirty="0">
                          <a:latin typeface="Calibri" panose="020F0502020204030204" pitchFamily="34" charset="0"/>
                        </a:rPr>
                        <a:t>Scénarios</a:t>
                      </a:r>
                      <a:r>
                        <a:rPr lang="fr-FR" sz="1000" baseline="0" dirty="0">
                          <a:latin typeface="Calibri" panose="020F0502020204030204" pitchFamily="34" charset="0"/>
                        </a:rPr>
                        <a:t> de risques associés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a:r>
                        <a:rPr lang="fr-FR" sz="1000" dirty="0">
                          <a:latin typeface="Calibri" panose="020F0502020204030204" pitchFamily="34" charset="0"/>
                        </a:rPr>
                        <a:t>Responsable</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a:r>
                        <a:rPr lang="fr-FR" sz="1000" dirty="0">
                          <a:latin typeface="Calibri" panose="020F0502020204030204" pitchFamily="34" charset="0"/>
                        </a:rPr>
                        <a:t>Freins et difficultés de mise en œuvre</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a:r>
                        <a:rPr lang="fr-FR" sz="1000" dirty="0">
                          <a:latin typeface="Calibri" panose="020F0502020204030204" pitchFamily="34" charset="0"/>
                        </a:rPr>
                        <a:t>Coût</a:t>
                      </a:r>
                      <a:r>
                        <a:rPr lang="fr-FR" sz="1000" baseline="0" dirty="0">
                          <a:latin typeface="Calibri" panose="020F0502020204030204" pitchFamily="34" charset="0"/>
                        </a:rPr>
                        <a:t> / Complexité</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a:r>
                        <a:rPr lang="fr-FR" sz="1000" dirty="0">
                          <a:latin typeface="Calibri" panose="020F0502020204030204" pitchFamily="34" charset="0"/>
                        </a:rPr>
                        <a:t>Échéance</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algn="ctr"/>
                      <a:r>
                        <a:rPr lang="fr-FR" sz="1000" dirty="0">
                          <a:latin typeface="Calibri" panose="020F0502020204030204" pitchFamily="34" charset="0"/>
                        </a:rPr>
                        <a:t>Statut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55903">
                <a:tc gridSpan="8">
                  <a:txBody>
                    <a:bodyPr/>
                    <a:lstStyle/>
                    <a:p>
                      <a:pPr algn="ctr"/>
                      <a:r>
                        <a:rPr lang="fr-FR" sz="1000" b="1" dirty="0">
                          <a:solidFill>
                            <a:schemeClr val="bg1"/>
                          </a:solidFill>
                          <a:latin typeface="Calibri" panose="020F0502020204030204" pitchFamily="34" charset="0"/>
                        </a:rPr>
                        <a:t>GOUVERNANCE</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tx2">
                        <a:lumMod val="60000"/>
                        <a:lumOff val="40000"/>
                      </a:schemeClr>
                    </a:solidFill>
                  </a:tcPr>
                </a:tc>
                <a:extLst>
                  <a:ext uri="{0D108BD9-81ED-4DB2-BD59-A6C34878D82A}">
                    <a16:rowId xmlns:a16="http://schemas.microsoft.com/office/drawing/2014/main" val="10001"/>
                  </a:ext>
                </a:extLst>
              </a:tr>
              <a:tr h="253343">
                <a:tc>
                  <a:txBody>
                    <a:bodyPr/>
                    <a:lstStyle/>
                    <a:p>
                      <a:pPr algn="l"/>
                      <a:r>
                        <a:rPr lang="fr-FR" sz="1000" dirty="0">
                          <a:latin typeface="Calibri" panose="020F0502020204030204" pitchFamily="34" charset="0"/>
                        </a:rPr>
                        <a:t>Sensibilisation</a:t>
                      </a:r>
                      <a:r>
                        <a:rPr lang="fr-FR" sz="1000" baseline="0" dirty="0">
                          <a:latin typeface="Calibri" panose="020F0502020204030204" pitchFamily="34" charset="0"/>
                        </a:rPr>
                        <a:t> renforcée au hameçonnage par un prestataire spécialisé</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R1</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RSSI</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r>
                        <a:rPr lang="fr-FR" sz="1000" dirty="0">
                          <a:latin typeface="Calibri" panose="020F0502020204030204" pitchFamily="34" charset="0"/>
                        </a:rPr>
                        <a:t>Validation</a:t>
                      </a:r>
                      <a:r>
                        <a:rPr lang="fr-FR" sz="1000" baseline="0" dirty="0">
                          <a:latin typeface="Calibri" panose="020F0502020204030204" pitchFamily="34" charset="0"/>
                        </a:rPr>
                        <a:t> de la hiérarchie obligatoire</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Juin 2019</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En</a:t>
                      </a:r>
                      <a:r>
                        <a:rPr lang="fr-FR" sz="1000" baseline="0" dirty="0">
                          <a:latin typeface="Calibri" panose="020F0502020204030204" pitchFamily="34" charset="0"/>
                        </a:rPr>
                        <a:t> cours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832F"/>
                    </a:solidFill>
                  </a:tcPr>
                </a:tc>
                <a:extLst>
                  <a:ext uri="{0D108BD9-81ED-4DB2-BD59-A6C34878D82A}">
                    <a16:rowId xmlns:a16="http://schemas.microsoft.com/office/drawing/2014/main" val="10002"/>
                  </a:ext>
                </a:extLst>
              </a:tr>
              <a:tr h="253343">
                <a:tc>
                  <a:txBody>
                    <a:bodyPr/>
                    <a:lstStyle/>
                    <a:p>
                      <a:pPr algn="l"/>
                      <a:r>
                        <a:rPr lang="fr-FR" sz="1000" dirty="0">
                          <a:latin typeface="Calibri" panose="020F0502020204030204" pitchFamily="34" charset="0"/>
                        </a:rPr>
                        <a:t>Audit de sécurité technique et organisationnel de l’ensemble</a:t>
                      </a:r>
                      <a:r>
                        <a:rPr lang="fr-FR" sz="1000" baseline="0" dirty="0">
                          <a:latin typeface="Calibri" panose="020F0502020204030204" pitchFamily="34" charset="0"/>
                        </a:rPr>
                        <a:t> du SI bureautique par un PASSI</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R1, R5</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RSSI</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Mars 2019</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solidFill>
                            <a:schemeClr val="bg1"/>
                          </a:solidFill>
                          <a:latin typeface="Calibri" panose="020F0502020204030204" pitchFamily="34" charset="0"/>
                        </a:rPr>
                        <a:t>A lancer</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22A37"/>
                    </a:solidFill>
                  </a:tcPr>
                </a:tc>
                <a:extLst>
                  <a:ext uri="{0D108BD9-81ED-4DB2-BD59-A6C34878D82A}">
                    <a16:rowId xmlns:a16="http://schemas.microsoft.com/office/drawing/2014/main" val="10003"/>
                  </a:ext>
                </a:extLst>
              </a:tr>
              <a:tr h="350782">
                <a:tc>
                  <a:txBody>
                    <a:bodyPr/>
                    <a:lstStyle/>
                    <a:p>
                      <a:pPr algn="l"/>
                      <a:r>
                        <a:rPr lang="fr-FR" sz="1000" dirty="0">
                          <a:latin typeface="Calibri" panose="020F0502020204030204" pitchFamily="34" charset="0"/>
                        </a:rPr>
                        <a:t>Intégration d’une clause de garantie</a:t>
                      </a:r>
                      <a:r>
                        <a:rPr lang="fr-FR" sz="1000" baseline="0" dirty="0">
                          <a:latin typeface="Calibri" panose="020F0502020204030204" pitchFamily="34" charset="0"/>
                        </a:rPr>
                        <a:t> d’un niveau de sécurité satisfaisant dans les contrats avec les prestataires et laboratoires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R2,</a:t>
                      </a:r>
                      <a:r>
                        <a:rPr lang="fr-FR" sz="1000" baseline="0" dirty="0">
                          <a:latin typeface="Calibri" panose="020F0502020204030204" pitchFamily="34" charset="0"/>
                        </a:rPr>
                        <a:t> R3, R4</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Équipe</a:t>
                      </a:r>
                      <a:r>
                        <a:rPr lang="fr-FR" sz="1000" baseline="0" dirty="0">
                          <a:latin typeface="Calibri" panose="020F0502020204030204" pitchFamily="34" charset="0"/>
                        </a:rPr>
                        <a:t> juridique</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r>
                        <a:rPr lang="fr-FR" sz="1000" dirty="0">
                          <a:latin typeface="Calibri" panose="020F0502020204030204" pitchFamily="34" charset="0"/>
                        </a:rPr>
                        <a:t>Effectué au fil de l’eau à la renégociatio</a:t>
                      </a:r>
                      <a:r>
                        <a:rPr lang="fr-FR" sz="1000" baseline="0" dirty="0">
                          <a:latin typeface="Calibri" panose="020F0502020204030204" pitchFamily="34" charset="0"/>
                        </a:rPr>
                        <a:t>n des contrats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Juin</a:t>
                      </a:r>
                      <a:r>
                        <a:rPr lang="fr-FR" sz="1000" baseline="0" dirty="0">
                          <a:latin typeface="Calibri" panose="020F0502020204030204" pitchFamily="34" charset="0"/>
                        </a:rPr>
                        <a:t> 2020</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En</a:t>
                      </a:r>
                      <a:r>
                        <a:rPr lang="fr-FR" sz="1000" baseline="0" dirty="0">
                          <a:latin typeface="Calibri" panose="020F0502020204030204" pitchFamily="34" charset="0"/>
                        </a:rPr>
                        <a:t> cours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832F"/>
                    </a:solidFill>
                  </a:tcPr>
                </a:tc>
                <a:extLst>
                  <a:ext uri="{0D108BD9-81ED-4DB2-BD59-A6C34878D82A}">
                    <a16:rowId xmlns:a16="http://schemas.microsoft.com/office/drawing/2014/main" val="10004"/>
                  </a:ext>
                </a:extLst>
              </a:tr>
              <a:tr h="253343">
                <a:tc>
                  <a:txBody>
                    <a:bodyPr/>
                    <a:lstStyle/>
                    <a:p>
                      <a:pPr algn="l"/>
                      <a:r>
                        <a:rPr lang="fr-FR" sz="1000" dirty="0">
                          <a:latin typeface="Calibri" panose="020F0502020204030204" pitchFamily="34" charset="0"/>
                        </a:rPr>
                        <a:t>Mise</a:t>
                      </a:r>
                      <a:r>
                        <a:rPr lang="fr-FR" sz="1000" baseline="0" dirty="0">
                          <a:latin typeface="Calibri" panose="020F0502020204030204" pitchFamily="34" charset="0"/>
                        </a:rPr>
                        <a:t> en place d’une procédure de signalement de tout incident de sécurité ayant lieu chez un prestataire ou un laboratoire</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a:latin typeface="Calibri" panose="020F0502020204030204" pitchFamily="34" charset="0"/>
                        </a:rPr>
                        <a:t>R2,</a:t>
                      </a:r>
                      <a:r>
                        <a:rPr lang="fr-FR" sz="1000" baseline="0" dirty="0">
                          <a:latin typeface="Calibri" panose="020F0502020204030204" pitchFamily="34" charset="0"/>
                        </a:rPr>
                        <a:t> R3, R4</a:t>
                      </a:r>
                      <a:endParaRPr lang="fr-FR" sz="1000" dirty="0">
                        <a:latin typeface="Calibri" panose="020F0502020204030204" pitchFamily="34" charset="0"/>
                      </a:endParaRPr>
                    </a:p>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RSSI / Équipe juridique</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Juin</a:t>
                      </a:r>
                      <a:r>
                        <a:rPr lang="fr-FR" sz="1000" baseline="0" dirty="0">
                          <a:latin typeface="Calibri" panose="020F0502020204030204" pitchFamily="34" charset="0"/>
                        </a:rPr>
                        <a:t> 2019</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solidFill>
                            <a:schemeClr val="bg1"/>
                          </a:solidFill>
                          <a:latin typeface="Calibri" panose="020F0502020204030204" pitchFamily="34" charset="0"/>
                        </a:rPr>
                        <a:t>A lancer</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22A37"/>
                    </a:solidFill>
                  </a:tcPr>
                </a:tc>
                <a:extLst>
                  <a:ext uri="{0D108BD9-81ED-4DB2-BD59-A6C34878D82A}">
                    <a16:rowId xmlns:a16="http://schemas.microsoft.com/office/drawing/2014/main" val="10005"/>
                  </a:ext>
                </a:extLst>
              </a:tr>
              <a:tr h="350782">
                <a:tc>
                  <a:txBody>
                    <a:bodyPr/>
                    <a:lstStyle/>
                    <a:p>
                      <a:pPr algn="l"/>
                      <a:r>
                        <a:rPr lang="fr-FR" sz="1000" dirty="0">
                          <a:latin typeface="Calibri" panose="020F0502020204030204" pitchFamily="34" charset="0"/>
                        </a:rPr>
                        <a:t>Audit de sécurité organisationnel</a:t>
                      </a:r>
                      <a:r>
                        <a:rPr lang="fr-FR" sz="1000" baseline="0" dirty="0">
                          <a:latin typeface="Calibri" panose="020F0502020204030204" pitchFamily="34" charset="0"/>
                        </a:rPr>
                        <a:t> des prestataires et laboratoires clés. Mise en place et suivi des plans d’action consécutifs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a:latin typeface="Calibri" panose="020F0502020204030204" pitchFamily="34" charset="0"/>
                        </a:rPr>
                        <a:t>R2,</a:t>
                      </a:r>
                      <a:r>
                        <a:rPr lang="fr-FR" sz="1000" baseline="0" dirty="0">
                          <a:latin typeface="Calibri" panose="020F0502020204030204" pitchFamily="34" charset="0"/>
                        </a:rPr>
                        <a:t> R3, R4</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RSSI</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a:latin typeface="Calibri" panose="020F0502020204030204" pitchFamily="34" charset="0"/>
                        </a:rPr>
                        <a:t>Acceptation de la démarche par</a:t>
                      </a:r>
                      <a:r>
                        <a:rPr lang="fr-FR" sz="1000" baseline="0" dirty="0">
                          <a:latin typeface="Calibri" panose="020F0502020204030204" pitchFamily="34" charset="0"/>
                        </a:rPr>
                        <a:t> les prestataires et laboratoires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Juin</a:t>
                      </a:r>
                      <a:r>
                        <a:rPr lang="fr-FR" sz="1000" baseline="0" dirty="0">
                          <a:latin typeface="Calibri" panose="020F0502020204030204" pitchFamily="34" charset="0"/>
                        </a:rPr>
                        <a:t> 2019</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solidFill>
                            <a:schemeClr val="bg1"/>
                          </a:solidFill>
                          <a:latin typeface="Calibri" panose="020F0502020204030204" pitchFamily="34" charset="0"/>
                        </a:rPr>
                        <a:t>A lancer</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22A37"/>
                    </a:solidFill>
                  </a:tcPr>
                </a:tc>
                <a:extLst>
                  <a:ext uri="{0D108BD9-81ED-4DB2-BD59-A6C34878D82A}">
                    <a16:rowId xmlns:a16="http://schemas.microsoft.com/office/drawing/2014/main" val="10006"/>
                  </a:ext>
                </a:extLst>
              </a:tr>
              <a:tr h="253343">
                <a:tc>
                  <a:txBody>
                    <a:bodyPr/>
                    <a:lstStyle/>
                    <a:p>
                      <a:pPr algn="l"/>
                      <a:r>
                        <a:rPr lang="fr-FR" sz="1000" dirty="0">
                          <a:latin typeface="Calibri" panose="020F0502020204030204" pitchFamily="34" charset="0"/>
                        </a:rPr>
                        <a:t>Limitation des données transmises au laboratoire au juste besoin</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R2</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Équipe R&amp;D</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Mars</a:t>
                      </a:r>
                      <a:r>
                        <a:rPr lang="fr-FR" sz="1000" baseline="0" dirty="0">
                          <a:latin typeface="Calibri" panose="020F0502020204030204" pitchFamily="34" charset="0"/>
                        </a:rPr>
                        <a:t> 2019</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a:solidFill>
                            <a:schemeClr val="bg1"/>
                          </a:solidFill>
                          <a:latin typeface="Calibri" panose="020F0502020204030204" pitchFamily="34" charset="0"/>
                        </a:rPr>
                        <a:t>Terminé</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00A278"/>
                    </a:solidFill>
                  </a:tcPr>
                </a:tc>
                <a:extLst>
                  <a:ext uri="{0D108BD9-81ED-4DB2-BD59-A6C34878D82A}">
                    <a16:rowId xmlns:a16="http://schemas.microsoft.com/office/drawing/2014/main" val="10007"/>
                  </a:ext>
                </a:extLst>
              </a:tr>
              <a:tr h="155903">
                <a:tc gridSpan="8">
                  <a:txBody>
                    <a:bodyPr/>
                    <a:lstStyle/>
                    <a:p>
                      <a:pPr algn="ctr"/>
                      <a:r>
                        <a:rPr lang="fr-FR" sz="1000" b="1" dirty="0">
                          <a:solidFill>
                            <a:schemeClr val="bg1"/>
                          </a:solidFill>
                          <a:latin typeface="Calibri" panose="020F0502020204030204" pitchFamily="34" charset="0"/>
                        </a:rPr>
                        <a:t>PROTECTION</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bg1">
                        <a:lumMod val="95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bg1">
                        <a:lumMod val="95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bg1">
                        <a:lumMod val="95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bg1">
                        <a:lumMod val="95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bg1">
                        <a:lumMod val="95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bg1">
                        <a:lumMod val="95000"/>
                      </a:schemeClr>
                    </a:solidFill>
                  </a:tcPr>
                </a:tc>
                <a:tc hMerge="1">
                  <a:txBody>
                    <a:bodyPr/>
                    <a:lstStyle/>
                    <a:p>
                      <a:pPr algn="ctr"/>
                      <a:endParaRPr lang="fr-FR" sz="1000" dirty="0">
                        <a:latin typeface="Calibri" panose="020F0502020204030204" pitchFamily="34" charset="0"/>
                      </a:endParaRPr>
                    </a:p>
                  </a:txBody>
                  <a:tcPr marL="36000" marR="36000" anchor="ctr">
                    <a:solidFill>
                      <a:schemeClr val="bg1">
                        <a:lumMod val="95000"/>
                      </a:schemeClr>
                    </a:solidFill>
                  </a:tcPr>
                </a:tc>
                <a:extLst>
                  <a:ext uri="{0D108BD9-81ED-4DB2-BD59-A6C34878D82A}">
                    <a16:rowId xmlns:a16="http://schemas.microsoft.com/office/drawing/2014/main" val="10008"/>
                  </a:ext>
                </a:extLst>
              </a:tr>
              <a:tr h="253343">
                <a:tc>
                  <a:txBody>
                    <a:bodyPr/>
                    <a:lstStyle/>
                    <a:p>
                      <a:pPr algn="l"/>
                      <a:r>
                        <a:rPr lang="fr-FR" sz="1000" dirty="0">
                          <a:latin typeface="Calibri" panose="020F0502020204030204" pitchFamily="34" charset="0"/>
                        </a:rPr>
                        <a:t>Protection</a:t>
                      </a:r>
                      <a:r>
                        <a:rPr lang="fr-FR" sz="1000" baseline="0" dirty="0">
                          <a:latin typeface="Calibri" panose="020F0502020204030204" pitchFamily="34" charset="0"/>
                        </a:rPr>
                        <a:t> renforcée des données de R&amp;D sur le SI (pistes : chiffrement, cloisonnement)</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R1, R3</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DSI</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Septembre 2019</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En</a:t>
                      </a:r>
                      <a:r>
                        <a:rPr lang="fr-FR" sz="1000" baseline="0" dirty="0">
                          <a:latin typeface="Calibri" panose="020F0502020204030204" pitchFamily="34" charset="0"/>
                        </a:rPr>
                        <a:t> cours</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832F"/>
                    </a:solidFill>
                  </a:tcPr>
                </a:tc>
                <a:extLst>
                  <a:ext uri="{0D108BD9-81ED-4DB2-BD59-A6C34878D82A}">
                    <a16:rowId xmlns:a16="http://schemas.microsoft.com/office/drawing/2014/main" val="10009"/>
                  </a:ext>
                </a:extLst>
              </a:tr>
              <a:tr h="155903">
                <a:tc>
                  <a:txBody>
                    <a:bodyPr/>
                    <a:lstStyle/>
                    <a:p>
                      <a:pPr algn="l"/>
                      <a:r>
                        <a:rPr lang="fr-FR" sz="1000" dirty="0">
                          <a:latin typeface="Calibri" panose="020F0502020204030204" pitchFamily="34" charset="0"/>
                        </a:rPr>
                        <a:t>Renforcement</a:t>
                      </a:r>
                      <a:r>
                        <a:rPr lang="fr-FR" sz="1000" baseline="0" dirty="0">
                          <a:latin typeface="Calibri" panose="020F0502020204030204" pitchFamily="34" charset="0"/>
                        </a:rPr>
                        <a:t> du contrôle d’accès physique au bureau R&amp;D</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R1</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Équipe</a:t>
                      </a:r>
                      <a:r>
                        <a:rPr lang="fr-FR" sz="1000" baseline="0" dirty="0">
                          <a:latin typeface="Calibri" panose="020F0502020204030204" pitchFamily="34" charset="0"/>
                        </a:rPr>
                        <a:t> sûreté</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Mars 2019</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solidFill>
                            <a:schemeClr val="bg1"/>
                          </a:solidFill>
                          <a:latin typeface="Calibri" panose="020F0502020204030204" pitchFamily="34" charset="0"/>
                        </a:rPr>
                        <a:t>Terminé</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00A278"/>
                    </a:solidFill>
                  </a:tcPr>
                </a:tc>
                <a:extLst>
                  <a:ext uri="{0D108BD9-81ED-4DB2-BD59-A6C34878D82A}">
                    <a16:rowId xmlns:a16="http://schemas.microsoft.com/office/drawing/2014/main" val="10010"/>
                  </a:ext>
                </a:extLst>
              </a:tr>
              <a:tr h="253343">
                <a:tc>
                  <a:txBody>
                    <a:bodyPr/>
                    <a:lstStyle/>
                    <a:p>
                      <a:pPr algn="l"/>
                      <a:r>
                        <a:rPr lang="fr-FR" sz="1000" dirty="0">
                          <a:latin typeface="Calibri" panose="020F0502020204030204" pitchFamily="34" charset="0"/>
                        </a:rPr>
                        <a:t>Dotation</a:t>
                      </a:r>
                      <a:r>
                        <a:rPr lang="fr-FR" sz="1000" baseline="0" dirty="0">
                          <a:latin typeface="Calibri" panose="020F0502020204030204" pitchFamily="34" charset="0"/>
                        </a:rPr>
                        <a:t> de matériels de maintenance administrées par la DSI et qui seront mis à disposition du prestataire sur site</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R4</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DSI</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latin typeface="Calibri" panose="020F0502020204030204" pitchFamily="34" charset="0"/>
                        </a:rPr>
                        <a:t>Septembre</a:t>
                      </a:r>
                      <a:r>
                        <a:rPr lang="fr-FR" sz="1000" baseline="0" dirty="0">
                          <a:latin typeface="Calibri" panose="020F0502020204030204" pitchFamily="34" charset="0"/>
                        </a:rPr>
                        <a:t> 2019</a:t>
                      </a:r>
                      <a:endParaRPr lang="fr-FR" sz="1000" dirty="0">
                        <a:latin typeface="Calibri" panose="020F0502020204030204" pitchFamily="34" charset="0"/>
                      </a:endParaRP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fr-FR" sz="1000" dirty="0">
                          <a:solidFill>
                            <a:schemeClr val="bg1"/>
                          </a:solidFill>
                          <a:latin typeface="Calibri" panose="020F0502020204030204" pitchFamily="34" charset="0"/>
                        </a:rPr>
                        <a:t>A lancer</a:t>
                      </a:r>
                    </a:p>
                  </a:txBody>
                  <a:tcPr marL="36000" marR="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E22A37"/>
                    </a:solidFill>
                  </a:tcPr>
                </a:tc>
                <a:extLst>
                  <a:ext uri="{0D108BD9-81ED-4DB2-BD59-A6C34878D82A}">
                    <a16:rowId xmlns:a16="http://schemas.microsoft.com/office/drawing/2014/main" val="10011"/>
                  </a:ext>
                </a:extLst>
              </a:tr>
            </a:tbl>
          </a:graphicData>
        </a:graphic>
      </p:graphicFrame>
      <p:grpSp>
        <p:nvGrpSpPr>
          <p:cNvPr id="7" name="Groupe 6"/>
          <p:cNvGrpSpPr/>
          <p:nvPr/>
        </p:nvGrpSpPr>
        <p:grpSpPr>
          <a:xfrm>
            <a:off x="10650482" y="0"/>
            <a:ext cx="1541518" cy="504000"/>
            <a:chOff x="7494978" y="95114"/>
            <a:chExt cx="1541518" cy="504000"/>
          </a:xfrm>
        </p:grpSpPr>
        <p:sp>
          <p:nvSpPr>
            <p:cNvPr id="8" name="Rectangle 7"/>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n°9</a:t>
              </a:r>
            </a:p>
          </p:txBody>
        </p:sp>
        <p:pic>
          <p:nvPicPr>
            <p:cNvPr id="10" name="Picture 2" descr="\\intranet.fr\sgdsn\utilisateurs\mesdocuments\duclos-j\My Pictures\EBIOSRM_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Espace réservé du pied de page 10"/>
          <p:cNvSpPr>
            <a:spLocks noGrp="1"/>
          </p:cNvSpPr>
          <p:nvPr>
            <p:ph type="ftr" sz="quarter" idx="11"/>
          </p:nvPr>
        </p:nvSpPr>
        <p:spPr/>
        <p:txBody>
          <a:bodyPr/>
          <a:lstStyle/>
          <a:p>
            <a:r>
              <a:rPr lang="fr-FR"/>
              <a:t>Formation EBIOS Risk Manager – Version du 08/04/2020</a:t>
            </a:r>
            <a:endParaRPr lang="fr-FR" dirty="0"/>
          </a:p>
        </p:txBody>
      </p:sp>
      <p:sp>
        <p:nvSpPr>
          <p:cNvPr id="13" name="Espace réservé du numéro de diapositive 12"/>
          <p:cNvSpPr>
            <a:spLocks noGrp="1"/>
          </p:cNvSpPr>
          <p:nvPr>
            <p:ph type="sldNum" sz="quarter" idx="10"/>
          </p:nvPr>
        </p:nvSpPr>
        <p:spPr/>
        <p:txBody>
          <a:bodyPr/>
          <a:lstStyle/>
          <a:p>
            <a:fld id="{38A82121-814A-4DE6-903B-1CF589281CB8}" type="slidenum">
              <a:rPr lang="fr-FR" smtClean="0"/>
              <a:pPr/>
              <a:t>80</a:t>
            </a:fld>
            <a:endParaRPr lang="fr-FR"/>
          </a:p>
        </p:txBody>
      </p:sp>
    </p:spTree>
    <p:extLst>
      <p:ext uri="{BB962C8B-B14F-4D97-AF65-F5344CB8AC3E}">
        <p14:creationId xmlns:p14="http://schemas.microsoft.com/office/powerpoint/2010/main" val="317796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re 1"/>
          <p:cNvSpPr>
            <a:spLocks noGrp="1"/>
          </p:cNvSpPr>
          <p:nvPr>
            <p:ph type="title"/>
          </p:nvPr>
        </p:nvSpPr>
        <p:spPr>
          <a:xfrm>
            <a:off x="1981200" y="332656"/>
            <a:ext cx="8229600" cy="792088"/>
          </a:xfrm>
        </p:spPr>
        <p:txBody>
          <a:bodyPr vert="horz" lIns="91440" tIns="45720" rIns="91440" bIns="45720" rtlCol="0" anchor="ctr">
            <a:noAutofit/>
          </a:bodyPr>
          <a:lstStyle/>
          <a:p>
            <a:r>
              <a:rPr lang="fr-FR" dirty="0">
                <a:ea typeface="Malgun Gothic" panose="020B0503020000020004" pitchFamily="34" charset="-127"/>
              </a:rPr>
              <a:t>Exercice collégial</a:t>
            </a:r>
            <a:br>
              <a:rPr lang="fr-FR" dirty="0">
                <a:ea typeface="Malgun Gothic" panose="020B0503020000020004" pitchFamily="34" charset="-127"/>
              </a:rPr>
            </a:br>
            <a:r>
              <a:rPr lang="fr-FR" b="0" dirty="0"/>
              <a:t>Priorisez les mesures identifiées dans les ateliers précédents</a:t>
            </a:r>
            <a:endParaRPr lang="fr-FR" b="0" dirty="0">
              <a:ea typeface="Malgun Gothic" panose="020B0503020000020004" pitchFamily="34" charset="-127"/>
            </a:endParaRPr>
          </a:p>
        </p:txBody>
      </p:sp>
      <p:pic>
        <p:nvPicPr>
          <p:cNvPr id="102"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3475" y="28532"/>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pied de page 24"/>
          <p:cNvSpPr>
            <a:spLocks noGrp="1"/>
          </p:cNvSpPr>
          <p:nvPr>
            <p:ph type="ftr" sz="quarter" idx="11"/>
          </p:nvPr>
        </p:nvSpPr>
        <p:spPr/>
        <p:txBody>
          <a:bodyPr/>
          <a:lstStyle/>
          <a:p>
            <a:r>
              <a:rPr lang="fr-FR"/>
              <a:t>Formation EBIOS Risk Manager – Version du 08/04/2020</a:t>
            </a:r>
            <a:endParaRPr lang="fr-FR" dirty="0"/>
          </a:p>
        </p:txBody>
      </p:sp>
      <p:sp>
        <p:nvSpPr>
          <p:cNvPr id="26" name="Espace réservé du numéro de diapositive 25"/>
          <p:cNvSpPr>
            <a:spLocks noGrp="1"/>
          </p:cNvSpPr>
          <p:nvPr>
            <p:ph type="sldNum" sz="quarter" idx="10"/>
          </p:nvPr>
        </p:nvSpPr>
        <p:spPr/>
        <p:txBody>
          <a:bodyPr/>
          <a:lstStyle/>
          <a:p>
            <a:fld id="{38A82121-814A-4DE6-903B-1CF589281CB8}" type="slidenum">
              <a:rPr lang="fr-FR" smtClean="0"/>
              <a:pPr/>
              <a:t>81</a:t>
            </a:fld>
            <a:endParaRPr lang="fr-FR"/>
          </a:p>
        </p:txBody>
      </p:sp>
      <p:sp>
        <p:nvSpPr>
          <p:cNvPr id="27" name="Losange 26">
            <a:extLst>
              <a:ext uri="{FF2B5EF4-FFF2-40B4-BE49-F238E27FC236}">
                <a16:creationId xmlns:a16="http://schemas.microsoft.com/office/drawing/2014/main" id="{89F1AA7D-C3B2-4402-8C34-00E1AAE8B6EB}"/>
              </a:ext>
            </a:extLst>
          </p:cNvPr>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grpSp>
        <p:nvGrpSpPr>
          <p:cNvPr id="7" name="Groupe 6">
            <a:extLst>
              <a:ext uri="{FF2B5EF4-FFF2-40B4-BE49-F238E27FC236}">
                <a16:creationId xmlns:a16="http://schemas.microsoft.com/office/drawing/2014/main" id="{4BC311A4-3707-4D9A-B6C2-FDA7EE57EB2F}"/>
              </a:ext>
            </a:extLst>
          </p:cNvPr>
          <p:cNvGrpSpPr/>
          <p:nvPr/>
        </p:nvGrpSpPr>
        <p:grpSpPr>
          <a:xfrm>
            <a:off x="10554066" y="7013"/>
            <a:ext cx="1008112" cy="504000"/>
            <a:chOff x="7020272" y="95114"/>
            <a:chExt cx="1008112" cy="504000"/>
          </a:xfrm>
        </p:grpSpPr>
        <p:sp>
          <p:nvSpPr>
            <p:cNvPr id="8" name="Rectangle 7">
              <a:extLst>
                <a:ext uri="{FF2B5EF4-FFF2-40B4-BE49-F238E27FC236}">
                  <a16:creationId xmlns:a16="http://schemas.microsoft.com/office/drawing/2014/main" id="{2F8F6B1E-2E05-4A04-8D88-DC78F51C3544}"/>
                </a:ext>
              </a:extLst>
            </p:cNvPr>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6.1</a:t>
              </a:r>
            </a:p>
          </p:txBody>
        </p:sp>
        <p:pic>
          <p:nvPicPr>
            <p:cNvPr id="9" name="Picture 3">
              <a:extLst>
                <a:ext uri="{FF2B5EF4-FFF2-40B4-BE49-F238E27FC236}">
                  <a16:creationId xmlns:a16="http://schemas.microsoft.com/office/drawing/2014/main" id="{8B53745C-F83E-4D7C-A3F8-982DF3D0B83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424474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Gérer les risques résiduels</a:t>
            </a:r>
            <a:br>
              <a:rPr lang="fr-FR" dirty="0"/>
            </a:br>
            <a:r>
              <a:rPr lang="fr-FR" b="0" dirty="0"/>
              <a:t>Réestimer les risques permet de se demander s’il faut compléter le plan d’action</a:t>
            </a:r>
          </a:p>
        </p:txBody>
      </p:sp>
      <p:sp>
        <p:nvSpPr>
          <p:cNvPr id="5" name="ZoneTexte 4"/>
          <p:cNvSpPr txBox="1"/>
          <p:nvPr/>
        </p:nvSpPr>
        <p:spPr>
          <a:xfrm>
            <a:off x="1833326" y="1700808"/>
            <a:ext cx="3780000" cy="261610"/>
          </a:xfrm>
          <a:prstGeom prst="rect">
            <a:avLst/>
          </a:prstGeom>
          <a:solidFill>
            <a:schemeClr val="accent1">
              <a:lumMod val="60000"/>
              <a:lumOff val="40000"/>
            </a:schemeClr>
          </a:solidFill>
        </p:spPr>
        <p:txBody>
          <a:bodyPr wrap="square" rtlCol="0">
            <a:spAutoFit/>
          </a:bodyPr>
          <a:lstStyle/>
          <a:p>
            <a:pPr algn="ctr"/>
            <a:r>
              <a:rPr lang="fr-FR" sz="1100" b="1" dirty="0">
                <a:solidFill>
                  <a:schemeClr val="bg1"/>
                </a:solidFill>
                <a:latin typeface="Calibri"/>
              </a:rPr>
              <a:t>Cartographie du risque initial </a:t>
            </a:r>
            <a:r>
              <a:rPr lang="fr-FR" sz="1050" dirty="0">
                <a:solidFill>
                  <a:schemeClr val="bg1"/>
                </a:solidFill>
                <a:latin typeface="Calibri"/>
              </a:rPr>
              <a:t>(avant traitement)</a:t>
            </a:r>
          </a:p>
        </p:txBody>
      </p:sp>
      <p:sp>
        <p:nvSpPr>
          <p:cNvPr id="6" name="ZoneTexte 5"/>
          <p:cNvSpPr txBox="1"/>
          <p:nvPr/>
        </p:nvSpPr>
        <p:spPr>
          <a:xfrm>
            <a:off x="6382309" y="1700808"/>
            <a:ext cx="3780000" cy="261610"/>
          </a:xfrm>
          <a:prstGeom prst="rect">
            <a:avLst/>
          </a:prstGeom>
          <a:solidFill>
            <a:schemeClr val="accent1">
              <a:lumMod val="60000"/>
              <a:lumOff val="40000"/>
            </a:schemeClr>
          </a:solidFill>
        </p:spPr>
        <p:txBody>
          <a:bodyPr wrap="square" lIns="36000" rIns="36000" rtlCol="0">
            <a:spAutoFit/>
          </a:bodyPr>
          <a:lstStyle/>
          <a:p>
            <a:pPr algn="ctr"/>
            <a:r>
              <a:rPr lang="fr-FR" sz="1100" b="1" dirty="0">
                <a:solidFill>
                  <a:schemeClr val="bg1"/>
                </a:solidFill>
                <a:latin typeface="Calibri"/>
              </a:rPr>
              <a:t>Cartographie du risque résiduel </a:t>
            </a:r>
            <a:r>
              <a:rPr lang="fr-FR" sz="1050" dirty="0">
                <a:solidFill>
                  <a:schemeClr val="bg1"/>
                </a:solidFill>
                <a:latin typeface="Calibri"/>
              </a:rPr>
              <a:t>(après application du PACS)</a:t>
            </a:r>
          </a:p>
        </p:txBody>
      </p:sp>
      <p:grpSp>
        <p:nvGrpSpPr>
          <p:cNvPr id="43" name="Groupe 42"/>
          <p:cNvGrpSpPr/>
          <p:nvPr/>
        </p:nvGrpSpPr>
        <p:grpSpPr>
          <a:xfrm>
            <a:off x="6024512" y="2142002"/>
            <a:ext cx="4680000" cy="2813831"/>
            <a:chOff x="472716" y="2812905"/>
            <a:chExt cx="5637468" cy="3219511"/>
          </a:xfrm>
        </p:grpSpPr>
        <p:grpSp>
          <p:nvGrpSpPr>
            <p:cNvPr id="44" name="Groupe 43"/>
            <p:cNvGrpSpPr/>
            <p:nvPr/>
          </p:nvGrpSpPr>
          <p:grpSpPr>
            <a:xfrm>
              <a:off x="472716" y="2812905"/>
              <a:ext cx="5637468" cy="3219511"/>
              <a:chOff x="-116592" y="2996047"/>
              <a:chExt cx="6029397" cy="3595973"/>
            </a:xfrm>
          </p:grpSpPr>
          <p:grpSp>
            <p:nvGrpSpPr>
              <p:cNvPr id="46" name="Groupe 45"/>
              <p:cNvGrpSpPr/>
              <p:nvPr/>
            </p:nvGrpSpPr>
            <p:grpSpPr>
              <a:xfrm>
                <a:off x="747163" y="3310068"/>
                <a:ext cx="4269604" cy="2947930"/>
                <a:chOff x="747163" y="3310068"/>
                <a:chExt cx="4269604" cy="2947930"/>
              </a:xfrm>
            </p:grpSpPr>
            <p:sp>
              <p:nvSpPr>
                <p:cNvPr id="61" name="Rectangle 60"/>
                <p:cNvSpPr/>
                <p:nvPr/>
              </p:nvSpPr>
              <p:spPr>
                <a:xfrm>
                  <a:off x="747163" y="5521016"/>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2" name="Rectangle 61"/>
                <p:cNvSpPr/>
                <p:nvPr/>
              </p:nvSpPr>
              <p:spPr>
                <a:xfrm>
                  <a:off x="747163" y="4784033"/>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3" name="Rectangle 62"/>
                <p:cNvSpPr/>
                <p:nvPr/>
              </p:nvSpPr>
              <p:spPr>
                <a:xfrm>
                  <a:off x="747163" y="4047051"/>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4" name="Rectangle 63"/>
                <p:cNvSpPr/>
                <p:nvPr/>
              </p:nvSpPr>
              <p:spPr>
                <a:xfrm>
                  <a:off x="747163" y="3310068"/>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5" name="Rectangle 64"/>
                <p:cNvSpPr/>
                <p:nvPr/>
              </p:nvSpPr>
              <p:spPr>
                <a:xfrm>
                  <a:off x="1814564" y="5521016"/>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6" name="Rectangle 65"/>
                <p:cNvSpPr/>
                <p:nvPr/>
              </p:nvSpPr>
              <p:spPr>
                <a:xfrm>
                  <a:off x="1814564" y="4784033"/>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7" name="Rectangle 66"/>
                <p:cNvSpPr/>
                <p:nvPr/>
              </p:nvSpPr>
              <p:spPr>
                <a:xfrm>
                  <a:off x="1814564" y="4047051"/>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8" name="Rectangle 67"/>
                <p:cNvSpPr/>
                <p:nvPr/>
              </p:nvSpPr>
              <p:spPr>
                <a:xfrm>
                  <a:off x="1814564" y="3310068"/>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69" name="Rectangle 68"/>
                <p:cNvSpPr/>
                <p:nvPr/>
              </p:nvSpPr>
              <p:spPr>
                <a:xfrm>
                  <a:off x="2881965" y="5521016"/>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70" name="Rectangle 69"/>
                <p:cNvSpPr/>
                <p:nvPr/>
              </p:nvSpPr>
              <p:spPr>
                <a:xfrm>
                  <a:off x="2881965" y="4784033"/>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71" name="Rectangle 70"/>
                <p:cNvSpPr/>
                <p:nvPr/>
              </p:nvSpPr>
              <p:spPr>
                <a:xfrm>
                  <a:off x="2881966" y="4047051"/>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72" name="Rectangle 71"/>
                <p:cNvSpPr/>
                <p:nvPr/>
              </p:nvSpPr>
              <p:spPr>
                <a:xfrm>
                  <a:off x="2881965" y="3310068"/>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73" name="Rectangle 72"/>
                <p:cNvSpPr/>
                <p:nvPr/>
              </p:nvSpPr>
              <p:spPr>
                <a:xfrm>
                  <a:off x="3949366" y="5521016"/>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74" name="Rectangle 73"/>
                <p:cNvSpPr/>
                <p:nvPr/>
              </p:nvSpPr>
              <p:spPr>
                <a:xfrm>
                  <a:off x="3949366" y="4784033"/>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75" name="Rectangle 74"/>
                <p:cNvSpPr/>
                <p:nvPr/>
              </p:nvSpPr>
              <p:spPr>
                <a:xfrm>
                  <a:off x="3949366" y="4047051"/>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sp>
              <p:nvSpPr>
                <p:cNvPr id="76" name="Rectangle 75"/>
                <p:cNvSpPr/>
                <p:nvPr/>
              </p:nvSpPr>
              <p:spPr>
                <a:xfrm>
                  <a:off x="3949366" y="3310068"/>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Akzidenz-Grotesk Pro Cnd" pitchFamily="50" charset="0"/>
                  </a:endParaRPr>
                </a:p>
              </p:txBody>
            </p:sp>
          </p:grpSp>
          <p:sp>
            <p:nvSpPr>
              <p:cNvPr id="47" name="ZoneTexte 46"/>
              <p:cNvSpPr txBox="1"/>
              <p:nvPr/>
            </p:nvSpPr>
            <p:spPr>
              <a:xfrm>
                <a:off x="4544991" y="6297025"/>
                <a:ext cx="1367814" cy="294995"/>
              </a:xfrm>
              <a:prstGeom prst="rect">
                <a:avLst/>
              </a:prstGeom>
              <a:noFill/>
            </p:spPr>
            <p:txBody>
              <a:bodyPr wrap="square" rtlCol="0" anchor="ctr">
                <a:spAutoFit/>
              </a:bodyPr>
              <a:lstStyle/>
              <a:p>
                <a:pPr algn="ctr">
                  <a:defRPr/>
                </a:pPr>
                <a:r>
                  <a:rPr lang="fr-FR" sz="900" b="1" kern="0" cap="all" dirty="0">
                    <a:solidFill>
                      <a:schemeClr val="tx2">
                        <a:lumMod val="60000"/>
                        <a:lumOff val="40000"/>
                      </a:schemeClr>
                    </a:solidFill>
                    <a:latin typeface="Calibri"/>
                  </a:rPr>
                  <a:t>Vraisemblance</a:t>
                </a:r>
              </a:p>
            </p:txBody>
          </p:sp>
          <p:sp>
            <p:nvSpPr>
              <p:cNvPr id="48" name="ZoneTexte 47"/>
              <p:cNvSpPr txBox="1"/>
              <p:nvPr/>
            </p:nvSpPr>
            <p:spPr>
              <a:xfrm>
                <a:off x="-116592" y="2996047"/>
                <a:ext cx="863755" cy="294995"/>
              </a:xfrm>
              <a:prstGeom prst="rect">
                <a:avLst/>
              </a:prstGeom>
              <a:noFill/>
            </p:spPr>
            <p:txBody>
              <a:bodyPr wrap="square" rtlCol="0" anchor="ctr">
                <a:spAutoFit/>
              </a:bodyPr>
              <a:lstStyle/>
              <a:p>
                <a:pPr algn="ctr">
                  <a:defRPr/>
                </a:pPr>
                <a:r>
                  <a:rPr lang="fr-FR" sz="900" b="1" kern="0" cap="all" dirty="0">
                    <a:solidFill>
                      <a:schemeClr val="tx2">
                        <a:lumMod val="60000"/>
                        <a:lumOff val="40000"/>
                      </a:schemeClr>
                    </a:solidFill>
                    <a:latin typeface="Calibri"/>
                  </a:rPr>
                  <a:t>Gravité</a:t>
                </a:r>
                <a:endParaRPr lang="fr-FR" sz="1200" b="1" kern="0" cap="all" dirty="0">
                  <a:solidFill>
                    <a:schemeClr val="tx2">
                      <a:lumMod val="60000"/>
                      <a:lumOff val="40000"/>
                    </a:schemeClr>
                  </a:solidFill>
                  <a:latin typeface="Calibri"/>
                </a:endParaRPr>
              </a:p>
            </p:txBody>
          </p:sp>
          <p:sp>
            <p:nvSpPr>
              <p:cNvPr id="49" name="ZoneTexte 48"/>
              <p:cNvSpPr txBox="1"/>
              <p:nvPr/>
            </p:nvSpPr>
            <p:spPr>
              <a:xfrm>
                <a:off x="344370" y="3540894"/>
                <a:ext cx="296231" cy="275330"/>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a:rPr>
                  <a:t>4</a:t>
                </a:r>
                <a:endParaRPr lang="fr-FR" sz="1200" b="1" kern="0" cap="all" dirty="0">
                  <a:solidFill>
                    <a:schemeClr val="tx2">
                      <a:lumMod val="60000"/>
                      <a:lumOff val="40000"/>
                    </a:schemeClr>
                  </a:solidFill>
                  <a:latin typeface="Calibri"/>
                </a:endParaRPr>
              </a:p>
            </p:txBody>
          </p:sp>
          <p:sp>
            <p:nvSpPr>
              <p:cNvPr id="50" name="ZoneTexte 49"/>
              <p:cNvSpPr txBox="1"/>
              <p:nvPr/>
            </p:nvSpPr>
            <p:spPr>
              <a:xfrm>
                <a:off x="344370" y="4277875"/>
                <a:ext cx="296231" cy="275330"/>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a:rPr>
                  <a:t>3</a:t>
                </a:r>
                <a:endParaRPr lang="fr-FR" sz="1200" b="1" kern="0" cap="all" dirty="0">
                  <a:solidFill>
                    <a:schemeClr val="tx2">
                      <a:lumMod val="60000"/>
                      <a:lumOff val="40000"/>
                    </a:schemeClr>
                  </a:solidFill>
                  <a:latin typeface="Calibri"/>
                </a:endParaRPr>
              </a:p>
            </p:txBody>
          </p:sp>
          <p:sp>
            <p:nvSpPr>
              <p:cNvPr id="51" name="ZoneTexte 50"/>
              <p:cNvSpPr txBox="1"/>
              <p:nvPr/>
            </p:nvSpPr>
            <p:spPr>
              <a:xfrm>
                <a:off x="344370" y="5014857"/>
                <a:ext cx="296231" cy="275330"/>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a:rPr>
                  <a:t>2</a:t>
                </a:r>
                <a:endParaRPr lang="fr-FR" sz="1200" b="1" kern="0" cap="all" dirty="0">
                  <a:solidFill>
                    <a:schemeClr val="tx2">
                      <a:lumMod val="60000"/>
                      <a:lumOff val="40000"/>
                    </a:schemeClr>
                  </a:solidFill>
                  <a:latin typeface="Calibri"/>
                </a:endParaRPr>
              </a:p>
            </p:txBody>
          </p:sp>
          <p:sp>
            <p:nvSpPr>
              <p:cNvPr id="52" name="ZoneTexte 51"/>
              <p:cNvSpPr txBox="1"/>
              <p:nvPr/>
            </p:nvSpPr>
            <p:spPr>
              <a:xfrm>
                <a:off x="344370" y="5751840"/>
                <a:ext cx="296231" cy="275330"/>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a:rPr>
                  <a:t>1</a:t>
                </a:r>
                <a:endParaRPr lang="fr-FR" sz="1200" b="1" kern="0" cap="all" dirty="0">
                  <a:solidFill>
                    <a:schemeClr val="tx2">
                      <a:lumMod val="60000"/>
                      <a:lumOff val="40000"/>
                    </a:schemeClr>
                  </a:solidFill>
                  <a:latin typeface="Calibri"/>
                </a:endParaRPr>
              </a:p>
            </p:txBody>
          </p:sp>
          <p:cxnSp>
            <p:nvCxnSpPr>
              <p:cNvPr id="53" name="Connecteur droit avec flèche 52"/>
              <p:cNvCxnSpPr/>
              <p:nvPr/>
            </p:nvCxnSpPr>
            <p:spPr>
              <a:xfrm>
                <a:off x="747162" y="6257968"/>
                <a:ext cx="4467106" cy="0"/>
              </a:xfrm>
              <a:prstGeom prst="straightConnector1">
                <a:avLst/>
              </a:prstGeom>
              <a:noFill/>
              <a:ln w="19050" cap="flat" cmpd="sng" algn="ctr">
                <a:solidFill>
                  <a:schemeClr val="tx1"/>
                </a:solidFill>
                <a:prstDash val="solid"/>
                <a:tailEnd type="arrow"/>
              </a:ln>
              <a:effectLst/>
            </p:spPr>
          </p:cxnSp>
          <p:cxnSp>
            <p:nvCxnSpPr>
              <p:cNvPr id="54" name="Connecteur droit avec flèche 53"/>
              <p:cNvCxnSpPr/>
              <p:nvPr/>
            </p:nvCxnSpPr>
            <p:spPr>
              <a:xfrm flipV="1">
                <a:off x="747162" y="3040761"/>
                <a:ext cx="0" cy="3217207"/>
              </a:xfrm>
              <a:prstGeom prst="straightConnector1">
                <a:avLst/>
              </a:prstGeom>
              <a:noFill/>
              <a:ln w="19050" cap="flat" cmpd="sng" algn="ctr">
                <a:solidFill>
                  <a:schemeClr val="tx1"/>
                </a:solidFill>
                <a:prstDash val="solid"/>
                <a:tailEnd type="arrow"/>
              </a:ln>
              <a:effectLst/>
            </p:spPr>
          </p:cxnSp>
          <p:sp>
            <p:nvSpPr>
              <p:cNvPr id="55" name="ZoneTexte 54"/>
              <p:cNvSpPr txBox="1"/>
              <p:nvPr/>
            </p:nvSpPr>
            <p:spPr>
              <a:xfrm>
                <a:off x="2099450" y="6286738"/>
                <a:ext cx="497629" cy="275330"/>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a:rPr>
                  <a:t>2</a:t>
                </a:r>
                <a:endParaRPr lang="fr-FR" sz="1200" b="1" kern="0" dirty="0">
                  <a:solidFill>
                    <a:schemeClr val="tx2">
                      <a:lumMod val="60000"/>
                      <a:lumOff val="40000"/>
                    </a:schemeClr>
                  </a:solidFill>
                  <a:latin typeface="Calibri"/>
                </a:endParaRPr>
              </a:p>
            </p:txBody>
          </p:sp>
          <p:sp>
            <p:nvSpPr>
              <p:cNvPr id="56" name="ZoneTexte 55"/>
              <p:cNvSpPr txBox="1"/>
              <p:nvPr/>
            </p:nvSpPr>
            <p:spPr>
              <a:xfrm>
                <a:off x="1032049" y="6286738"/>
                <a:ext cx="497629" cy="275330"/>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a:rPr>
                  <a:t>1</a:t>
                </a:r>
                <a:endParaRPr lang="fr-FR" sz="1200" b="1" kern="0" dirty="0">
                  <a:solidFill>
                    <a:schemeClr val="tx2">
                      <a:lumMod val="60000"/>
                      <a:lumOff val="40000"/>
                    </a:schemeClr>
                  </a:solidFill>
                  <a:latin typeface="Calibri"/>
                </a:endParaRPr>
              </a:p>
            </p:txBody>
          </p:sp>
          <p:sp>
            <p:nvSpPr>
              <p:cNvPr id="57" name="ZoneTexte 56"/>
              <p:cNvSpPr txBox="1"/>
              <p:nvPr/>
            </p:nvSpPr>
            <p:spPr>
              <a:xfrm>
                <a:off x="3166851" y="6286738"/>
                <a:ext cx="497629" cy="275330"/>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a:rPr>
                  <a:t>3</a:t>
                </a:r>
                <a:endParaRPr lang="fr-FR" sz="1200" b="1" kern="0" dirty="0">
                  <a:solidFill>
                    <a:schemeClr val="tx2">
                      <a:lumMod val="60000"/>
                      <a:lumOff val="40000"/>
                    </a:schemeClr>
                  </a:solidFill>
                  <a:latin typeface="Calibri"/>
                </a:endParaRPr>
              </a:p>
            </p:txBody>
          </p:sp>
          <p:sp>
            <p:nvSpPr>
              <p:cNvPr id="58" name="ZoneTexte 57"/>
              <p:cNvSpPr txBox="1"/>
              <p:nvPr/>
            </p:nvSpPr>
            <p:spPr>
              <a:xfrm>
                <a:off x="4234252" y="6286738"/>
                <a:ext cx="497629" cy="275330"/>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a:rPr>
                  <a:t>4</a:t>
                </a:r>
                <a:endParaRPr lang="fr-FR" sz="1200" b="1" kern="0" dirty="0">
                  <a:solidFill>
                    <a:schemeClr val="tx2">
                      <a:lumMod val="60000"/>
                      <a:lumOff val="40000"/>
                    </a:schemeClr>
                  </a:solidFill>
                  <a:latin typeface="Calibri"/>
                </a:endParaRPr>
              </a:p>
            </p:txBody>
          </p:sp>
          <p:sp>
            <p:nvSpPr>
              <p:cNvPr id="59" name="ZoneTexte 58"/>
              <p:cNvSpPr txBox="1"/>
              <p:nvPr/>
            </p:nvSpPr>
            <p:spPr>
              <a:xfrm>
                <a:off x="2099448" y="4258211"/>
                <a:ext cx="497629" cy="314661"/>
              </a:xfrm>
              <a:prstGeom prst="rect">
                <a:avLst/>
              </a:prstGeom>
              <a:noFill/>
            </p:spPr>
            <p:txBody>
              <a:bodyPr wrap="square" rtlCol="0" anchor="ctr">
                <a:spAutoFit/>
              </a:bodyPr>
              <a:lstStyle/>
              <a:p>
                <a:pPr algn="ctr">
                  <a:defRPr/>
                </a:pPr>
                <a:r>
                  <a:rPr lang="fr-FR" sz="1000" b="1" kern="0" dirty="0">
                    <a:solidFill>
                      <a:prstClr val="white"/>
                    </a:solidFill>
                    <a:latin typeface="Calibri"/>
                  </a:rPr>
                  <a:t>R1</a:t>
                </a:r>
                <a:endParaRPr lang="fr-FR" sz="1600" b="1" kern="0" dirty="0">
                  <a:solidFill>
                    <a:prstClr val="white"/>
                  </a:solidFill>
                  <a:latin typeface="Calibri"/>
                </a:endParaRPr>
              </a:p>
            </p:txBody>
          </p:sp>
          <p:sp>
            <p:nvSpPr>
              <p:cNvPr id="60" name="ZoneTexte 59"/>
              <p:cNvSpPr txBox="1"/>
              <p:nvPr/>
            </p:nvSpPr>
            <p:spPr>
              <a:xfrm>
                <a:off x="3166851" y="4258211"/>
                <a:ext cx="497629" cy="314661"/>
              </a:xfrm>
              <a:prstGeom prst="rect">
                <a:avLst/>
              </a:prstGeom>
              <a:noFill/>
            </p:spPr>
            <p:txBody>
              <a:bodyPr wrap="square" rtlCol="0" anchor="ctr">
                <a:spAutoFit/>
              </a:bodyPr>
              <a:lstStyle/>
              <a:p>
                <a:pPr algn="ctr">
                  <a:defRPr/>
                </a:pPr>
                <a:r>
                  <a:rPr lang="fr-FR" sz="1000" b="1" kern="0" dirty="0">
                    <a:solidFill>
                      <a:prstClr val="white"/>
                    </a:solidFill>
                    <a:latin typeface="Calibri"/>
                  </a:rPr>
                  <a:t>R3</a:t>
                </a:r>
                <a:endParaRPr lang="fr-FR" sz="1600" b="1" kern="0" dirty="0">
                  <a:solidFill>
                    <a:prstClr val="white"/>
                  </a:solidFill>
                  <a:latin typeface="Calibri"/>
                </a:endParaRPr>
              </a:p>
            </p:txBody>
          </p:sp>
        </p:grpSp>
        <p:sp>
          <p:nvSpPr>
            <p:cNvPr id="45" name="ZoneTexte 44"/>
            <p:cNvSpPr txBox="1"/>
            <p:nvPr/>
          </p:nvSpPr>
          <p:spPr>
            <a:xfrm>
              <a:off x="1546691" y="3195066"/>
              <a:ext cx="465281" cy="457795"/>
            </a:xfrm>
            <a:prstGeom prst="rect">
              <a:avLst/>
            </a:prstGeom>
            <a:noFill/>
          </p:spPr>
          <p:txBody>
            <a:bodyPr wrap="square" rtlCol="0" anchor="ctr">
              <a:spAutoFit/>
            </a:bodyPr>
            <a:lstStyle/>
            <a:p>
              <a:pPr algn="ctr">
                <a:defRPr/>
              </a:pPr>
              <a:r>
                <a:rPr lang="fr-FR" sz="1000" b="1" kern="0" dirty="0">
                  <a:solidFill>
                    <a:prstClr val="white"/>
                  </a:solidFill>
                  <a:latin typeface="Calibri"/>
                </a:rPr>
                <a:t>R4</a:t>
              </a:r>
            </a:p>
            <a:p>
              <a:pPr algn="ctr">
                <a:defRPr/>
              </a:pPr>
              <a:r>
                <a:rPr lang="fr-FR" sz="1000" b="1" kern="0" dirty="0">
                  <a:solidFill>
                    <a:prstClr val="white"/>
                  </a:solidFill>
                  <a:latin typeface="Calibri"/>
                </a:rPr>
                <a:t>R5</a:t>
              </a:r>
              <a:endParaRPr lang="fr-FR" sz="1600" b="1" kern="0" dirty="0">
                <a:solidFill>
                  <a:prstClr val="white"/>
                </a:solidFill>
                <a:latin typeface="Calibri"/>
              </a:endParaRPr>
            </a:p>
          </p:txBody>
        </p:sp>
      </p:grpSp>
      <p:grpSp>
        <p:nvGrpSpPr>
          <p:cNvPr id="77" name="Groupe 76"/>
          <p:cNvGrpSpPr/>
          <p:nvPr/>
        </p:nvGrpSpPr>
        <p:grpSpPr>
          <a:xfrm>
            <a:off x="1475529" y="2110602"/>
            <a:ext cx="4680000" cy="2876628"/>
            <a:chOff x="472716" y="2816041"/>
            <a:chExt cx="5637468" cy="3213237"/>
          </a:xfrm>
        </p:grpSpPr>
        <p:grpSp>
          <p:nvGrpSpPr>
            <p:cNvPr id="78" name="Groupe 77"/>
            <p:cNvGrpSpPr/>
            <p:nvPr/>
          </p:nvGrpSpPr>
          <p:grpSpPr>
            <a:xfrm>
              <a:off x="472716" y="2816041"/>
              <a:ext cx="5637468" cy="3213237"/>
              <a:chOff x="-116592" y="2999551"/>
              <a:chExt cx="6029397" cy="3588968"/>
            </a:xfrm>
          </p:grpSpPr>
          <p:grpSp>
            <p:nvGrpSpPr>
              <p:cNvPr id="81" name="Groupe 80"/>
              <p:cNvGrpSpPr/>
              <p:nvPr/>
            </p:nvGrpSpPr>
            <p:grpSpPr>
              <a:xfrm>
                <a:off x="747163" y="3310068"/>
                <a:ext cx="4269604" cy="2947930"/>
                <a:chOff x="747163" y="3310068"/>
                <a:chExt cx="4269604" cy="2947930"/>
              </a:xfrm>
            </p:grpSpPr>
            <p:sp>
              <p:nvSpPr>
                <p:cNvPr id="97" name="Rectangle 96"/>
                <p:cNvSpPr/>
                <p:nvPr/>
              </p:nvSpPr>
              <p:spPr>
                <a:xfrm>
                  <a:off x="747163" y="5521016"/>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98" name="Rectangle 97"/>
                <p:cNvSpPr/>
                <p:nvPr/>
              </p:nvSpPr>
              <p:spPr>
                <a:xfrm>
                  <a:off x="747163" y="4784033"/>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99" name="Rectangle 98"/>
                <p:cNvSpPr/>
                <p:nvPr/>
              </p:nvSpPr>
              <p:spPr>
                <a:xfrm>
                  <a:off x="747163" y="4047051"/>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0" name="Rectangle 99"/>
                <p:cNvSpPr/>
                <p:nvPr/>
              </p:nvSpPr>
              <p:spPr>
                <a:xfrm>
                  <a:off x="747163" y="3310068"/>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1" name="Rectangle 100"/>
                <p:cNvSpPr/>
                <p:nvPr/>
              </p:nvSpPr>
              <p:spPr>
                <a:xfrm>
                  <a:off x="1814564" y="5521016"/>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2" name="Rectangle 101"/>
                <p:cNvSpPr/>
                <p:nvPr/>
              </p:nvSpPr>
              <p:spPr>
                <a:xfrm>
                  <a:off x="1814564" y="4784033"/>
                  <a:ext cx="1067401" cy="736982"/>
                </a:xfrm>
                <a:prstGeom prst="rect">
                  <a:avLst/>
                </a:prstGeom>
                <a:solidFill>
                  <a:srgbClr val="00A278"/>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3" name="Rectangle 102"/>
                <p:cNvSpPr/>
                <p:nvPr/>
              </p:nvSpPr>
              <p:spPr>
                <a:xfrm>
                  <a:off x="1814564" y="4047051"/>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4" name="Rectangle 103"/>
                <p:cNvSpPr/>
                <p:nvPr/>
              </p:nvSpPr>
              <p:spPr>
                <a:xfrm>
                  <a:off x="1814564" y="3310068"/>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5" name="Rectangle 104"/>
                <p:cNvSpPr/>
                <p:nvPr/>
              </p:nvSpPr>
              <p:spPr>
                <a:xfrm>
                  <a:off x="2881965" y="5521016"/>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6" name="Rectangle 105"/>
                <p:cNvSpPr/>
                <p:nvPr/>
              </p:nvSpPr>
              <p:spPr>
                <a:xfrm>
                  <a:off x="2881965" y="4784033"/>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7" name="Rectangle 106"/>
                <p:cNvSpPr/>
                <p:nvPr/>
              </p:nvSpPr>
              <p:spPr>
                <a:xfrm>
                  <a:off x="2881966" y="4047051"/>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8" name="Rectangle 107"/>
                <p:cNvSpPr/>
                <p:nvPr/>
              </p:nvSpPr>
              <p:spPr>
                <a:xfrm>
                  <a:off x="2881965" y="3310068"/>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09" name="Rectangle 108"/>
                <p:cNvSpPr/>
                <p:nvPr/>
              </p:nvSpPr>
              <p:spPr>
                <a:xfrm>
                  <a:off x="3949366" y="5521016"/>
                  <a:ext cx="1067401" cy="736982"/>
                </a:xfrm>
                <a:prstGeom prst="rect">
                  <a:avLst/>
                </a:prstGeom>
                <a:solidFill>
                  <a:srgbClr val="FF832F"/>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10" name="Rectangle 109"/>
                <p:cNvSpPr/>
                <p:nvPr/>
              </p:nvSpPr>
              <p:spPr>
                <a:xfrm>
                  <a:off x="3949366" y="4784033"/>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11" name="Rectangle 110"/>
                <p:cNvSpPr/>
                <p:nvPr/>
              </p:nvSpPr>
              <p:spPr>
                <a:xfrm>
                  <a:off x="3949366" y="4047051"/>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sp>
              <p:nvSpPr>
                <p:cNvPr id="112" name="Rectangle 111"/>
                <p:cNvSpPr/>
                <p:nvPr/>
              </p:nvSpPr>
              <p:spPr>
                <a:xfrm>
                  <a:off x="3949366" y="3310068"/>
                  <a:ext cx="1067401" cy="736982"/>
                </a:xfrm>
                <a:prstGeom prst="rect">
                  <a:avLst/>
                </a:prstGeom>
                <a:solidFill>
                  <a:srgbClr val="E22A37"/>
                </a:solidFill>
                <a:ln w="9525" cap="flat" cmpd="sng" algn="ctr">
                  <a:solidFill>
                    <a:sysClr val="window" lastClr="FFFFFF">
                      <a:lumMod val="50000"/>
                    </a:sysClr>
                  </a:solidFill>
                  <a:prstDash val="solid"/>
                </a:ln>
                <a:effectLst/>
              </p:spPr>
              <p:txBody>
                <a:bodyPr rtlCol="0" anchor="ctr"/>
                <a:lstStyle/>
                <a:p>
                  <a:pPr algn="ctr">
                    <a:defRPr/>
                  </a:pPr>
                  <a:endParaRPr lang="fr-FR" sz="1000" kern="0" dirty="0">
                    <a:solidFill>
                      <a:prstClr val="white">
                        <a:lumMod val="50000"/>
                      </a:prstClr>
                    </a:solidFill>
                    <a:latin typeface="Calibri" panose="020F0502020204030204" pitchFamily="34" charset="0"/>
                  </a:endParaRPr>
                </a:p>
              </p:txBody>
            </p:sp>
          </p:grpSp>
          <p:sp>
            <p:nvSpPr>
              <p:cNvPr id="82" name="ZoneTexte 81"/>
              <p:cNvSpPr txBox="1"/>
              <p:nvPr/>
            </p:nvSpPr>
            <p:spPr>
              <a:xfrm>
                <a:off x="4544990" y="6300526"/>
                <a:ext cx="1367815" cy="287993"/>
              </a:xfrm>
              <a:prstGeom prst="rect">
                <a:avLst/>
              </a:prstGeom>
              <a:noFill/>
            </p:spPr>
            <p:txBody>
              <a:bodyPr wrap="square" rtlCol="0" anchor="ctr">
                <a:spAutoFit/>
              </a:bodyPr>
              <a:lstStyle/>
              <a:p>
                <a:pPr algn="ctr">
                  <a:defRPr/>
                </a:pPr>
                <a:r>
                  <a:rPr lang="fr-FR" sz="900" b="1" kern="0" cap="all" dirty="0">
                    <a:solidFill>
                      <a:schemeClr val="tx2">
                        <a:lumMod val="60000"/>
                        <a:lumOff val="40000"/>
                      </a:schemeClr>
                    </a:solidFill>
                    <a:latin typeface="Calibri" panose="020F0502020204030204" pitchFamily="34" charset="0"/>
                  </a:rPr>
                  <a:t>Vraisemblance</a:t>
                </a:r>
              </a:p>
            </p:txBody>
          </p:sp>
          <p:sp>
            <p:nvSpPr>
              <p:cNvPr id="83" name="ZoneTexte 82"/>
              <p:cNvSpPr txBox="1"/>
              <p:nvPr/>
            </p:nvSpPr>
            <p:spPr>
              <a:xfrm>
                <a:off x="-116592" y="2999551"/>
                <a:ext cx="863755" cy="287993"/>
              </a:xfrm>
              <a:prstGeom prst="rect">
                <a:avLst/>
              </a:prstGeom>
              <a:noFill/>
            </p:spPr>
            <p:txBody>
              <a:bodyPr wrap="square" rtlCol="0" anchor="ctr">
                <a:spAutoFit/>
              </a:bodyPr>
              <a:lstStyle/>
              <a:p>
                <a:pPr algn="ctr">
                  <a:defRPr/>
                </a:pPr>
                <a:r>
                  <a:rPr lang="fr-FR" sz="900" b="1" kern="0" cap="all" dirty="0">
                    <a:solidFill>
                      <a:schemeClr val="tx2">
                        <a:lumMod val="60000"/>
                        <a:lumOff val="40000"/>
                      </a:schemeClr>
                    </a:solidFill>
                    <a:latin typeface="Calibri" panose="020F0502020204030204" pitchFamily="34" charset="0"/>
                  </a:rPr>
                  <a:t>Gravité</a:t>
                </a:r>
                <a:endParaRPr lang="fr-FR" sz="1200" b="1" kern="0" cap="all" dirty="0">
                  <a:solidFill>
                    <a:schemeClr val="tx2">
                      <a:lumMod val="60000"/>
                      <a:lumOff val="40000"/>
                    </a:schemeClr>
                  </a:solidFill>
                  <a:latin typeface="Calibri" panose="020F0502020204030204" pitchFamily="34" charset="0"/>
                </a:endParaRPr>
              </a:p>
            </p:txBody>
          </p:sp>
          <p:sp>
            <p:nvSpPr>
              <p:cNvPr id="84" name="ZoneTexte 83"/>
              <p:cNvSpPr txBox="1"/>
              <p:nvPr/>
            </p:nvSpPr>
            <p:spPr>
              <a:xfrm>
                <a:off x="344370" y="3544163"/>
                <a:ext cx="296231" cy="268794"/>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panose="020F0502020204030204" pitchFamily="34" charset="0"/>
                  </a:rPr>
                  <a:t>4</a:t>
                </a:r>
                <a:endParaRPr lang="fr-FR" sz="1200" b="1" kern="0" cap="all" dirty="0">
                  <a:solidFill>
                    <a:schemeClr val="tx2">
                      <a:lumMod val="60000"/>
                      <a:lumOff val="40000"/>
                    </a:schemeClr>
                  </a:solidFill>
                  <a:latin typeface="Calibri" panose="020F0502020204030204" pitchFamily="34" charset="0"/>
                </a:endParaRPr>
              </a:p>
            </p:txBody>
          </p:sp>
          <p:sp>
            <p:nvSpPr>
              <p:cNvPr id="85" name="ZoneTexte 84"/>
              <p:cNvSpPr txBox="1"/>
              <p:nvPr/>
            </p:nvSpPr>
            <p:spPr>
              <a:xfrm>
                <a:off x="344370" y="4281143"/>
                <a:ext cx="296231" cy="268794"/>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panose="020F0502020204030204" pitchFamily="34" charset="0"/>
                  </a:rPr>
                  <a:t>3</a:t>
                </a:r>
                <a:endParaRPr lang="fr-FR" sz="1200" b="1" kern="0" cap="all" dirty="0">
                  <a:solidFill>
                    <a:schemeClr val="tx2">
                      <a:lumMod val="60000"/>
                      <a:lumOff val="40000"/>
                    </a:schemeClr>
                  </a:solidFill>
                  <a:latin typeface="Calibri" panose="020F0502020204030204" pitchFamily="34" charset="0"/>
                </a:endParaRPr>
              </a:p>
            </p:txBody>
          </p:sp>
          <p:sp>
            <p:nvSpPr>
              <p:cNvPr id="86" name="ZoneTexte 85"/>
              <p:cNvSpPr txBox="1"/>
              <p:nvPr/>
            </p:nvSpPr>
            <p:spPr>
              <a:xfrm>
                <a:off x="344370" y="5018127"/>
                <a:ext cx="296231" cy="268794"/>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panose="020F0502020204030204" pitchFamily="34" charset="0"/>
                  </a:rPr>
                  <a:t>2</a:t>
                </a:r>
                <a:endParaRPr lang="fr-FR" sz="1200" b="1" kern="0" cap="all" dirty="0">
                  <a:solidFill>
                    <a:schemeClr val="tx2">
                      <a:lumMod val="60000"/>
                      <a:lumOff val="40000"/>
                    </a:schemeClr>
                  </a:solidFill>
                  <a:latin typeface="Calibri" panose="020F0502020204030204" pitchFamily="34" charset="0"/>
                </a:endParaRPr>
              </a:p>
            </p:txBody>
          </p:sp>
          <p:sp>
            <p:nvSpPr>
              <p:cNvPr id="87" name="ZoneTexte 86"/>
              <p:cNvSpPr txBox="1"/>
              <p:nvPr/>
            </p:nvSpPr>
            <p:spPr>
              <a:xfrm>
                <a:off x="344370" y="5755111"/>
                <a:ext cx="296231" cy="268794"/>
              </a:xfrm>
              <a:prstGeom prst="rect">
                <a:avLst/>
              </a:prstGeom>
              <a:noFill/>
            </p:spPr>
            <p:txBody>
              <a:bodyPr wrap="square" rtlCol="0" anchor="ctr">
                <a:spAutoFit/>
              </a:bodyPr>
              <a:lstStyle/>
              <a:p>
                <a:pPr algn="ctr">
                  <a:defRPr/>
                </a:pPr>
                <a:r>
                  <a:rPr lang="fr-FR" sz="800" b="1" kern="0" cap="all" dirty="0">
                    <a:solidFill>
                      <a:schemeClr val="tx2">
                        <a:lumMod val="60000"/>
                        <a:lumOff val="40000"/>
                      </a:schemeClr>
                    </a:solidFill>
                    <a:latin typeface="Calibri" panose="020F0502020204030204" pitchFamily="34" charset="0"/>
                  </a:rPr>
                  <a:t>1</a:t>
                </a:r>
                <a:endParaRPr lang="fr-FR" sz="1200" b="1" kern="0" cap="all" dirty="0">
                  <a:solidFill>
                    <a:schemeClr val="tx2">
                      <a:lumMod val="60000"/>
                      <a:lumOff val="40000"/>
                    </a:schemeClr>
                  </a:solidFill>
                  <a:latin typeface="Calibri" panose="020F0502020204030204" pitchFamily="34" charset="0"/>
                </a:endParaRPr>
              </a:p>
            </p:txBody>
          </p:sp>
          <p:cxnSp>
            <p:nvCxnSpPr>
              <p:cNvPr id="88" name="Connecteur droit avec flèche 87"/>
              <p:cNvCxnSpPr/>
              <p:nvPr/>
            </p:nvCxnSpPr>
            <p:spPr>
              <a:xfrm>
                <a:off x="747162" y="6257968"/>
                <a:ext cx="4467106" cy="0"/>
              </a:xfrm>
              <a:prstGeom prst="straightConnector1">
                <a:avLst/>
              </a:prstGeom>
              <a:noFill/>
              <a:ln w="19050" cap="flat" cmpd="sng" algn="ctr">
                <a:solidFill>
                  <a:schemeClr val="tx1"/>
                </a:solidFill>
                <a:prstDash val="solid"/>
                <a:tailEnd type="arrow"/>
              </a:ln>
              <a:effectLst/>
            </p:spPr>
          </p:cxnSp>
          <p:cxnSp>
            <p:nvCxnSpPr>
              <p:cNvPr id="89" name="Connecteur droit avec flèche 88"/>
              <p:cNvCxnSpPr/>
              <p:nvPr/>
            </p:nvCxnSpPr>
            <p:spPr>
              <a:xfrm flipV="1">
                <a:off x="747162" y="3040761"/>
                <a:ext cx="0" cy="3217207"/>
              </a:xfrm>
              <a:prstGeom prst="straightConnector1">
                <a:avLst/>
              </a:prstGeom>
              <a:noFill/>
              <a:ln w="19050" cap="flat" cmpd="sng" algn="ctr">
                <a:solidFill>
                  <a:schemeClr val="tx1"/>
                </a:solidFill>
                <a:prstDash val="solid"/>
                <a:tailEnd type="arrow"/>
              </a:ln>
              <a:effectLst/>
            </p:spPr>
          </p:cxnSp>
          <p:sp>
            <p:nvSpPr>
              <p:cNvPr id="90" name="ZoneTexte 89"/>
              <p:cNvSpPr txBox="1"/>
              <p:nvPr/>
            </p:nvSpPr>
            <p:spPr>
              <a:xfrm>
                <a:off x="2099450" y="6290005"/>
                <a:ext cx="497629" cy="268794"/>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panose="020F0502020204030204" pitchFamily="34" charset="0"/>
                  </a:rPr>
                  <a:t>2</a:t>
                </a:r>
                <a:endParaRPr lang="fr-FR" sz="1200" b="1" kern="0" dirty="0">
                  <a:solidFill>
                    <a:schemeClr val="tx2">
                      <a:lumMod val="60000"/>
                      <a:lumOff val="40000"/>
                    </a:schemeClr>
                  </a:solidFill>
                  <a:latin typeface="Calibri" panose="020F0502020204030204" pitchFamily="34" charset="0"/>
                </a:endParaRPr>
              </a:p>
            </p:txBody>
          </p:sp>
          <p:sp>
            <p:nvSpPr>
              <p:cNvPr id="91" name="ZoneTexte 90"/>
              <p:cNvSpPr txBox="1"/>
              <p:nvPr/>
            </p:nvSpPr>
            <p:spPr>
              <a:xfrm>
                <a:off x="1032049" y="6290005"/>
                <a:ext cx="497629" cy="268794"/>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panose="020F0502020204030204" pitchFamily="34" charset="0"/>
                  </a:rPr>
                  <a:t>1</a:t>
                </a:r>
                <a:endParaRPr lang="fr-FR" sz="1200" b="1" kern="0" dirty="0">
                  <a:solidFill>
                    <a:schemeClr val="tx2">
                      <a:lumMod val="60000"/>
                      <a:lumOff val="40000"/>
                    </a:schemeClr>
                  </a:solidFill>
                  <a:latin typeface="Calibri" panose="020F0502020204030204" pitchFamily="34" charset="0"/>
                </a:endParaRPr>
              </a:p>
            </p:txBody>
          </p:sp>
          <p:sp>
            <p:nvSpPr>
              <p:cNvPr id="92" name="ZoneTexte 91"/>
              <p:cNvSpPr txBox="1"/>
              <p:nvPr/>
            </p:nvSpPr>
            <p:spPr>
              <a:xfrm>
                <a:off x="3166851" y="6290005"/>
                <a:ext cx="497629" cy="268794"/>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panose="020F0502020204030204" pitchFamily="34" charset="0"/>
                  </a:rPr>
                  <a:t>3</a:t>
                </a:r>
                <a:endParaRPr lang="fr-FR" sz="1200" b="1" kern="0" dirty="0">
                  <a:solidFill>
                    <a:schemeClr val="tx2">
                      <a:lumMod val="60000"/>
                      <a:lumOff val="40000"/>
                    </a:schemeClr>
                  </a:solidFill>
                  <a:latin typeface="Calibri" panose="020F0502020204030204" pitchFamily="34" charset="0"/>
                </a:endParaRPr>
              </a:p>
            </p:txBody>
          </p:sp>
          <p:sp>
            <p:nvSpPr>
              <p:cNvPr id="93" name="ZoneTexte 92"/>
              <p:cNvSpPr txBox="1"/>
              <p:nvPr/>
            </p:nvSpPr>
            <p:spPr>
              <a:xfrm>
                <a:off x="4234252" y="6290005"/>
                <a:ext cx="497629" cy="268794"/>
              </a:xfrm>
              <a:prstGeom prst="rect">
                <a:avLst/>
              </a:prstGeom>
              <a:noFill/>
            </p:spPr>
            <p:txBody>
              <a:bodyPr wrap="square" rtlCol="0" anchor="ctr">
                <a:spAutoFit/>
              </a:bodyPr>
              <a:lstStyle/>
              <a:p>
                <a:pPr algn="ctr">
                  <a:defRPr/>
                </a:pPr>
                <a:r>
                  <a:rPr lang="fr-FR" sz="800" b="1" kern="0" dirty="0">
                    <a:solidFill>
                      <a:schemeClr val="tx2">
                        <a:lumMod val="60000"/>
                        <a:lumOff val="40000"/>
                      </a:schemeClr>
                    </a:solidFill>
                    <a:latin typeface="Calibri" panose="020F0502020204030204" pitchFamily="34" charset="0"/>
                  </a:rPr>
                  <a:t>4</a:t>
                </a:r>
                <a:endParaRPr lang="fr-FR" sz="1200" b="1" kern="0" dirty="0">
                  <a:solidFill>
                    <a:schemeClr val="tx2">
                      <a:lumMod val="60000"/>
                      <a:lumOff val="40000"/>
                    </a:schemeClr>
                  </a:solidFill>
                  <a:latin typeface="Calibri" panose="020F0502020204030204" pitchFamily="34" charset="0"/>
                </a:endParaRPr>
              </a:p>
            </p:txBody>
          </p:sp>
          <p:sp>
            <p:nvSpPr>
              <p:cNvPr id="94" name="ZoneTexte 93"/>
              <p:cNvSpPr txBox="1"/>
              <p:nvPr/>
            </p:nvSpPr>
            <p:spPr>
              <a:xfrm>
                <a:off x="4234251" y="4257145"/>
                <a:ext cx="497629" cy="316793"/>
              </a:xfrm>
              <a:prstGeom prst="rect">
                <a:avLst/>
              </a:prstGeom>
              <a:noFill/>
            </p:spPr>
            <p:txBody>
              <a:bodyPr wrap="square" rtlCol="0" anchor="ctr">
                <a:spAutoFit/>
              </a:bodyPr>
              <a:lstStyle/>
              <a:p>
                <a:pPr algn="ctr">
                  <a:defRPr/>
                </a:pPr>
                <a:r>
                  <a:rPr lang="fr-FR" sz="1000" b="1" kern="0" dirty="0">
                    <a:solidFill>
                      <a:prstClr val="white"/>
                    </a:solidFill>
                    <a:latin typeface="Calibri" panose="020F0502020204030204" pitchFamily="34" charset="0"/>
                  </a:rPr>
                  <a:t>R3</a:t>
                </a:r>
                <a:endParaRPr lang="fr-FR" sz="1600" b="1" kern="0" dirty="0">
                  <a:solidFill>
                    <a:prstClr val="white"/>
                  </a:solidFill>
                  <a:latin typeface="Calibri" panose="020F0502020204030204" pitchFamily="34" charset="0"/>
                </a:endParaRPr>
              </a:p>
            </p:txBody>
          </p:sp>
          <p:sp>
            <p:nvSpPr>
              <p:cNvPr id="95" name="ZoneTexte 94"/>
              <p:cNvSpPr txBox="1"/>
              <p:nvPr/>
            </p:nvSpPr>
            <p:spPr>
              <a:xfrm>
                <a:off x="2099448" y="4257145"/>
                <a:ext cx="497629" cy="316793"/>
              </a:xfrm>
              <a:prstGeom prst="rect">
                <a:avLst/>
              </a:prstGeom>
              <a:noFill/>
            </p:spPr>
            <p:txBody>
              <a:bodyPr wrap="square" rtlCol="0" anchor="ctr">
                <a:spAutoFit/>
              </a:bodyPr>
              <a:lstStyle/>
              <a:p>
                <a:pPr algn="ctr">
                  <a:defRPr/>
                </a:pPr>
                <a:r>
                  <a:rPr lang="fr-FR" sz="1000" b="1" kern="0" dirty="0">
                    <a:solidFill>
                      <a:prstClr val="white"/>
                    </a:solidFill>
                    <a:latin typeface="Calibri" panose="020F0502020204030204" pitchFamily="34" charset="0"/>
                  </a:rPr>
                  <a:t>R2</a:t>
                </a:r>
                <a:endParaRPr lang="fr-FR" sz="1600" b="1" kern="0" dirty="0">
                  <a:solidFill>
                    <a:prstClr val="white"/>
                  </a:solidFill>
                  <a:latin typeface="Calibri" panose="020F0502020204030204" pitchFamily="34" charset="0"/>
                </a:endParaRPr>
              </a:p>
            </p:txBody>
          </p:sp>
          <p:sp>
            <p:nvSpPr>
              <p:cNvPr id="96" name="ZoneTexte 95"/>
              <p:cNvSpPr txBox="1"/>
              <p:nvPr/>
            </p:nvSpPr>
            <p:spPr>
              <a:xfrm>
                <a:off x="3166851" y="4257145"/>
                <a:ext cx="497629" cy="316793"/>
              </a:xfrm>
              <a:prstGeom prst="rect">
                <a:avLst/>
              </a:prstGeom>
              <a:noFill/>
            </p:spPr>
            <p:txBody>
              <a:bodyPr wrap="square" rtlCol="0" anchor="ctr">
                <a:spAutoFit/>
              </a:bodyPr>
              <a:lstStyle/>
              <a:p>
                <a:pPr algn="ctr">
                  <a:defRPr/>
                </a:pPr>
                <a:r>
                  <a:rPr lang="fr-FR" sz="1000" b="1" kern="0" dirty="0">
                    <a:solidFill>
                      <a:prstClr val="white"/>
                    </a:solidFill>
                    <a:latin typeface="Calibri" panose="020F0502020204030204" pitchFamily="34" charset="0"/>
                  </a:rPr>
                  <a:t>R1</a:t>
                </a:r>
                <a:endParaRPr lang="fr-FR" sz="1600" b="1" kern="0" dirty="0">
                  <a:solidFill>
                    <a:prstClr val="white"/>
                  </a:solidFill>
                  <a:latin typeface="Calibri" panose="020F0502020204030204" pitchFamily="34" charset="0"/>
                </a:endParaRPr>
              </a:p>
            </p:txBody>
          </p:sp>
        </p:grpSp>
        <p:sp>
          <p:nvSpPr>
            <p:cNvPr id="79" name="ZoneTexte 78"/>
            <p:cNvSpPr txBox="1"/>
            <p:nvPr/>
          </p:nvSpPr>
          <p:spPr>
            <a:xfrm>
              <a:off x="2544708" y="3282149"/>
              <a:ext cx="465281" cy="283628"/>
            </a:xfrm>
            <a:prstGeom prst="rect">
              <a:avLst/>
            </a:prstGeom>
            <a:noFill/>
          </p:spPr>
          <p:txBody>
            <a:bodyPr wrap="square" rtlCol="0" anchor="ctr">
              <a:spAutoFit/>
            </a:bodyPr>
            <a:lstStyle/>
            <a:p>
              <a:pPr algn="ctr">
                <a:defRPr/>
              </a:pPr>
              <a:r>
                <a:rPr lang="fr-FR" sz="1000" b="1" kern="0" dirty="0">
                  <a:solidFill>
                    <a:prstClr val="white"/>
                  </a:solidFill>
                  <a:latin typeface="Calibri" panose="020F0502020204030204" pitchFamily="34" charset="0"/>
                </a:rPr>
                <a:t>R4</a:t>
              </a:r>
              <a:endParaRPr lang="fr-FR" sz="1600" b="1" kern="0" dirty="0">
                <a:solidFill>
                  <a:prstClr val="white"/>
                </a:solidFill>
                <a:latin typeface="Calibri" panose="020F0502020204030204" pitchFamily="34" charset="0"/>
              </a:endParaRPr>
            </a:p>
          </p:txBody>
        </p:sp>
        <p:sp>
          <p:nvSpPr>
            <p:cNvPr id="80" name="ZoneTexte 79"/>
            <p:cNvSpPr txBox="1"/>
            <p:nvPr/>
          </p:nvSpPr>
          <p:spPr>
            <a:xfrm>
              <a:off x="1546691" y="3282149"/>
              <a:ext cx="465281" cy="283628"/>
            </a:xfrm>
            <a:prstGeom prst="rect">
              <a:avLst/>
            </a:prstGeom>
            <a:noFill/>
          </p:spPr>
          <p:txBody>
            <a:bodyPr wrap="square" rtlCol="0" anchor="ctr">
              <a:spAutoFit/>
            </a:bodyPr>
            <a:lstStyle/>
            <a:p>
              <a:pPr algn="ctr">
                <a:defRPr/>
              </a:pPr>
              <a:r>
                <a:rPr lang="fr-FR" sz="1000" b="1" kern="0" dirty="0">
                  <a:solidFill>
                    <a:prstClr val="white"/>
                  </a:solidFill>
                  <a:latin typeface="Calibri" panose="020F0502020204030204" pitchFamily="34" charset="0"/>
                </a:rPr>
                <a:t>R5</a:t>
              </a:r>
              <a:endParaRPr lang="fr-FR" sz="1600" b="1" kern="0" dirty="0">
                <a:solidFill>
                  <a:prstClr val="white"/>
                </a:solidFill>
                <a:latin typeface="Calibri" panose="020F0502020204030204" pitchFamily="34" charset="0"/>
              </a:endParaRPr>
            </a:p>
          </p:txBody>
        </p:sp>
      </p:grpSp>
      <p:sp>
        <p:nvSpPr>
          <p:cNvPr id="113" name="Flèche droite 112"/>
          <p:cNvSpPr/>
          <p:nvPr/>
        </p:nvSpPr>
        <p:spPr>
          <a:xfrm>
            <a:off x="5869632" y="3328575"/>
            <a:ext cx="298376" cy="44068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14" name="Espace réservé du contenu 2"/>
          <p:cNvSpPr txBox="1">
            <a:spLocks/>
          </p:cNvSpPr>
          <p:nvPr/>
        </p:nvSpPr>
        <p:spPr>
          <a:xfrm>
            <a:off x="2063552" y="5445224"/>
            <a:ext cx="8136904" cy="576064"/>
          </a:xfrm>
          <a:prstGeom prst="rect">
            <a:avLst/>
          </a:prstGeom>
          <a:solidFill>
            <a:schemeClr val="tx2"/>
          </a:solidFill>
        </p:spPr>
        <p:txBody>
          <a:bodyPr vert="horz" lIns="432000" tIns="45720" rIns="9144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fr-FR" sz="1400" b="1" dirty="0">
                <a:solidFill>
                  <a:schemeClr val="bg1"/>
                </a:solidFill>
                <a:latin typeface="Calibri" panose="020F0502020204030204" pitchFamily="34" charset="0"/>
                <a:sym typeface="Wingdings" panose="05000000000000000000" pitchFamily="2" charset="2"/>
              </a:rPr>
              <a:t>Au terme de l’étude, les risques résiduels sont acceptés formellement par la direction</a:t>
            </a:r>
          </a:p>
        </p:txBody>
      </p:sp>
      <p:sp>
        <p:nvSpPr>
          <p:cNvPr id="115" name="Flèche droite 114"/>
          <p:cNvSpPr/>
          <p:nvPr/>
        </p:nvSpPr>
        <p:spPr>
          <a:xfrm>
            <a:off x="2063552" y="5512915"/>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endParaRPr>
          </a:p>
        </p:txBody>
      </p:sp>
      <p:sp>
        <p:nvSpPr>
          <p:cNvPr id="116" name="Losange 115"/>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sp>
        <p:nvSpPr>
          <p:cNvPr id="117" name="Espace réservé du pied de page 116"/>
          <p:cNvSpPr>
            <a:spLocks noGrp="1"/>
          </p:cNvSpPr>
          <p:nvPr>
            <p:ph type="ftr" sz="quarter" idx="11"/>
          </p:nvPr>
        </p:nvSpPr>
        <p:spPr/>
        <p:txBody>
          <a:bodyPr/>
          <a:lstStyle/>
          <a:p>
            <a:r>
              <a:rPr lang="fr-FR"/>
              <a:t>Formation EBIOS Risk Manager – Version du 08/04/2020</a:t>
            </a:r>
            <a:endParaRPr lang="fr-FR" dirty="0"/>
          </a:p>
        </p:txBody>
      </p:sp>
      <p:sp>
        <p:nvSpPr>
          <p:cNvPr id="118" name="Espace réservé du numéro de diapositive 117"/>
          <p:cNvSpPr>
            <a:spLocks noGrp="1"/>
          </p:cNvSpPr>
          <p:nvPr>
            <p:ph type="sldNum" sz="quarter" idx="10"/>
          </p:nvPr>
        </p:nvSpPr>
        <p:spPr/>
        <p:txBody>
          <a:bodyPr/>
          <a:lstStyle/>
          <a:p>
            <a:fld id="{38A82121-814A-4DE6-903B-1CF589281CB8}" type="slidenum">
              <a:rPr lang="fr-FR" smtClean="0"/>
              <a:pPr/>
              <a:t>82</a:t>
            </a:fld>
            <a:endParaRPr lang="fr-FR"/>
          </a:p>
        </p:txBody>
      </p:sp>
    </p:spTree>
    <p:extLst>
      <p:ext uri="{BB962C8B-B14F-4D97-AF65-F5344CB8AC3E}">
        <p14:creationId xmlns:p14="http://schemas.microsoft.com/office/powerpoint/2010/main" val="2028184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Mettre en place le cadre de suivi des risques</a:t>
            </a:r>
          </a:p>
          <a:p>
            <a:r>
              <a:rPr lang="fr-FR" b="0" dirty="0"/>
              <a:t>Plusieurs options cumulatives</a:t>
            </a:r>
          </a:p>
        </p:txBody>
      </p:sp>
      <p:sp>
        <p:nvSpPr>
          <p:cNvPr id="18" name="Espace réservé du contenu 2"/>
          <p:cNvSpPr txBox="1">
            <a:spLocks/>
          </p:cNvSpPr>
          <p:nvPr/>
        </p:nvSpPr>
        <p:spPr>
          <a:xfrm>
            <a:off x="2294899" y="1844825"/>
            <a:ext cx="7899904" cy="720001"/>
          </a:xfrm>
          <a:prstGeom prst="rect">
            <a:avLst/>
          </a:prstGeom>
          <a:solidFill>
            <a:schemeClr val="accent6">
              <a:lumMod val="20000"/>
              <a:lumOff val="80000"/>
            </a:schemeClr>
          </a:solidFill>
        </p:spPr>
        <p:txBody>
          <a:bodyPr vert="horz" lIns="540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spcAft>
                <a:spcPts val="600"/>
              </a:spcAft>
              <a:buNone/>
              <a:defRPr/>
            </a:pPr>
            <a:r>
              <a:rPr lang="fr-FR" sz="1600" dirty="0">
                <a:solidFill>
                  <a:schemeClr val="tx2"/>
                </a:solidFill>
                <a:latin typeface="Calibri" panose="020F0502020204030204" pitchFamily="34" charset="0"/>
              </a:rPr>
              <a:t>Mettre en place un comité de pilotage pour assurer le suivi des risques</a:t>
            </a:r>
          </a:p>
        </p:txBody>
      </p:sp>
      <p:pic>
        <p:nvPicPr>
          <p:cNvPr id="19" name="Picture 3" descr="Y:\RELEC\COM\public\Chartes éditoriale et graphique\Pictos et fonds graphiques\Pictogrammes png\087_réun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4898" y="184482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4898" y="2996953"/>
            <a:ext cx="2520280" cy="246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Espace réservé du contenu 2"/>
          <p:cNvSpPr txBox="1">
            <a:spLocks/>
          </p:cNvSpPr>
          <p:nvPr/>
        </p:nvSpPr>
        <p:spPr>
          <a:xfrm>
            <a:off x="1934898" y="5745100"/>
            <a:ext cx="2520280" cy="420205"/>
          </a:xfrm>
          <a:prstGeom prst="rect">
            <a:avLst/>
          </a:prstGeom>
          <a:noFill/>
        </p:spPr>
        <p:txBody>
          <a:bodyPr vert="horz" lIns="72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spcAft>
                <a:spcPts val="600"/>
              </a:spcAft>
              <a:buNone/>
              <a:defRPr/>
            </a:pPr>
            <a:r>
              <a:rPr lang="fr-FR" sz="1400" b="1" dirty="0">
                <a:solidFill>
                  <a:schemeClr val="tx2"/>
                </a:solidFill>
                <a:latin typeface="Calibri" panose="020F0502020204030204" pitchFamily="34" charset="0"/>
              </a:rPr>
              <a:t>Suivi de l’avancement du plan d’action</a:t>
            </a:r>
          </a:p>
        </p:txBody>
      </p:sp>
      <p:sp>
        <p:nvSpPr>
          <p:cNvPr id="22" name="Espace réservé du contenu 2"/>
          <p:cNvSpPr txBox="1">
            <a:spLocks/>
          </p:cNvSpPr>
          <p:nvPr/>
        </p:nvSpPr>
        <p:spPr>
          <a:xfrm>
            <a:off x="4804710" y="5745100"/>
            <a:ext cx="2520280" cy="420205"/>
          </a:xfrm>
          <a:prstGeom prst="rect">
            <a:avLst/>
          </a:prstGeom>
          <a:noFill/>
        </p:spPr>
        <p:txBody>
          <a:bodyPr vert="horz" lIns="72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spcAft>
                <a:spcPts val="600"/>
              </a:spcAft>
              <a:buNone/>
              <a:defRPr/>
            </a:pPr>
            <a:r>
              <a:rPr lang="fr-FR" sz="1400" b="1" dirty="0">
                <a:solidFill>
                  <a:schemeClr val="tx2"/>
                </a:solidFill>
                <a:latin typeface="Calibri" panose="020F0502020204030204" pitchFamily="34" charset="0"/>
              </a:rPr>
              <a:t>Suivi des indicateurs de maintien en condition de sécurité</a:t>
            </a:r>
          </a:p>
        </p:txBody>
      </p:sp>
      <p:sp>
        <p:nvSpPr>
          <p:cNvPr id="23" name="Espace réservé du contenu 2"/>
          <p:cNvSpPr txBox="1">
            <a:spLocks/>
          </p:cNvSpPr>
          <p:nvPr/>
        </p:nvSpPr>
        <p:spPr>
          <a:xfrm>
            <a:off x="7674523" y="5745100"/>
            <a:ext cx="2520280" cy="420205"/>
          </a:xfrm>
          <a:prstGeom prst="rect">
            <a:avLst/>
          </a:prstGeom>
          <a:noFill/>
        </p:spPr>
        <p:txBody>
          <a:bodyPr vert="horz" lIns="72000" tIns="45720" rIns="72000" bIns="45720" rtlCol="0" anchor="ctr">
            <a:noAutofit/>
          </a:bodyPr>
          <a:lstStyle>
            <a:lvl1pPr marL="457200" indent="-457200" algn="l" defTabSz="914400" rtl="0" eaLnBrk="1" latinLnBrk="0" hangingPunct="1">
              <a:spcBef>
                <a:spcPct val="20000"/>
              </a:spcBef>
              <a:buFont typeface="Arial Narrow" panose="020B0606020202030204"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Narrow" panose="020B0606020202030204" pitchFamily="34" charset="0"/>
              <a:buChar char="▪"/>
              <a:defRPr sz="2000" kern="1200">
                <a:solidFill>
                  <a:schemeClr val="tx1"/>
                </a:solidFill>
                <a:latin typeface="+mn-lt"/>
                <a:ea typeface="+mn-ea"/>
                <a:cs typeface="+mn-cs"/>
              </a:defRPr>
            </a:lvl2pPr>
            <a:lvl3pPr marL="1200150" indent="-285750" algn="l" defTabSz="914400" rtl="0" eaLnBrk="1" latinLnBrk="0" hangingPunct="1">
              <a:spcBef>
                <a:spcPct val="20000"/>
              </a:spcBef>
              <a:buFont typeface="Arial Narrow" panose="020B0606020202030204" pitchFamily="34" charset="0"/>
              <a:buChar char="▫"/>
              <a:defRPr sz="1650" kern="1200">
                <a:solidFill>
                  <a:schemeClr val="tx1"/>
                </a:solidFill>
                <a:latin typeface="+mn-lt"/>
                <a:ea typeface="+mn-ea"/>
                <a:cs typeface="+mn-cs"/>
              </a:defRPr>
            </a:lvl3pPr>
            <a:lvl4pPr marL="1600200" indent="-228600" algn="l" defTabSz="914400" rtl="0" eaLnBrk="1" latinLnBrk="0" hangingPunct="1">
              <a:spcBef>
                <a:spcPct val="20000"/>
              </a:spcBef>
              <a:buFont typeface="Arial Narrow" panose="020B060602020203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Narrow" panose="020B0606020202030204" pitchFamily="34" charset="0"/>
              <a:buChar char="»"/>
              <a:defRPr sz="115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spcAft>
                <a:spcPts val="600"/>
              </a:spcAft>
              <a:buNone/>
              <a:defRPr/>
            </a:pPr>
            <a:r>
              <a:rPr lang="fr-FR" sz="1400" b="1" dirty="0">
                <a:solidFill>
                  <a:schemeClr val="tx2"/>
                </a:solidFill>
                <a:latin typeface="Calibri" panose="020F0502020204030204" pitchFamily="34" charset="0"/>
              </a:rPr>
              <a:t>Suivi des mises à jour de l’étude des risques selon les cycles stratégique et opérationnel</a:t>
            </a:r>
          </a:p>
        </p:txBody>
      </p:sp>
      <p:pic>
        <p:nvPicPr>
          <p:cNvPr id="2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2184" y="3536288"/>
            <a:ext cx="2442618" cy="1381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intranet.fr\sgdsn\utilisateurs\mesdocuments\duclos-j\My Pictures\icons\gau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1057" y="3673216"/>
            <a:ext cx="1107587" cy="1107587"/>
          </a:xfrm>
          <a:prstGeom prst="rect">
            <a:avLst/>
          </a:prstGeom>
          <a:noFill/>
          <a:extLst>
            <a:ext uri="{909E8E84-426E-40DD-AFC4-6F175D3DCCD1}">
              <a14:hiddenFill xmlns:a14="http://schemas.microsoft.com/office/drawing/2010/main">
                <a:solidFill>
                  <a:srgbClr val="FFFFFF"/>
                </a:solidFill>
              </a14:hiddenFill>
            </a:ext>
          </a:extLst>
        </p:spPr>
      </p:pic>
      <p:sp>
        <p:nvSpPr>
          <p:cNvPr id="14" name="Losange 13"/>
          <p:cNvSpPr/>
          <p:nvPr/>
        </p:nvSpPr>
        <p:spPr>
          <a:xfrm>
            <a:off x="1631504" y="110078"/>
            <a:ext cx="540000" cy="540000"/>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A5</a:t>
            </a:r>
          </a:p>
        </p:txBody>
      </p:sp>
      <p:sp>
        <p:nvSpPr>
          <p:cNvPr id="15" name="Espace réservé du pied de page 14"/>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83</a:t>
            </a:fld>
            <a:endParaRPr lang="fr-FR"/>
          </a:p>
        </p:txBody>
      </p:sp>
    </p:spTree>
    <p:extLst>
      <p:ext uri="{BB962C8B-B14F-4D97-AF65-F5344CB8AC3E}">
        <p14:creationId xmlns:p14="http://schemas.microsoft.com/office/powerpoint/2010/main" val="22840890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pied de page 22"/>
          <p:cNvSpPr>
            <a:spLocks noGrp="1"/>
          </p:cNvSpPr>
          <p:nvPr>
            <p:ph type="ftr" sz="quarter" idx="11"/>
          </p:nvPr>
        </p:nvSpPr>
        <p:spPr/>
        <p:txBody>
          <a:bodyPr/>
          <a:lstStyle/>
          <a:p>
            <a:r>
              <a:rPr lang="fr-FR"/>
              <a:t>Formation EBIOS Risk Manager – Version du 08/04/2020</a:t>
            </a:r>
            <a:endParaRPr lang="fr-FR" dirty="0"/>
          </a:p>
        </p:txBody>
      </p:sp>
      <p:sp>
        <p:nvSpPr>
          <p:cNvPr id="24" name="Espace réservé du numéro de diapositive 23"/>
          <p:cNvSpPr>
            <a:spLocks noGrp="1"/>
          </p:cNvSpPr>
          <p:nvPr>
            <p:ph type="sldNum" sz="quarter" idx="10"/>
          </p:nvPr>
        </p:nvSpPr>
        <p:spPr/>
        <p:txBody>
          <a:bodyPr/>
          <a:lstStyle/>
          <a:p>
            <a:fld id="{38A82121-814A-4DE6-903B-1CF589281CB8}" type="slidenum">
              <a:rPr lang="fr-FR" smtClean="0"/>
              <a:pPr/>
              <a:t>84</a:t>
            </a:fld>
            <a:endParaRPr lang="fr-FR"/>
          </a:p>
        </p:txBody>
      </p:sp>
      <p:sp>
        <p:nvSpPr>
          <p:cNvPr id="25" name="Titre 1">
            <a:extLst>
              <a:ext uri="{FF2B5EF4-FFF2-40B4-BE49-F238E27FC236}">
                <a16:creationId xmlns:a16="http://schemas.microsoft.com/office/drawing/2014/main" id="{4175D642-7391-4845-8286-D4E78999FBCC}"/>
              </a:ext>
            </a:extLst>
          </p:cNvPr>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accent1"/>
                </a:solidFill>
                <a:latin typeface="Calibri" panose="020F0502020204030204" pitchFamily="34" charset="0"/>
                <a:ea typeface="+mj-ea"/>
                <a:cs typeface="+mj-cs"/>
              </a:defRPr>
            </a:lvl1pPr>
          </a:lstStyle>
          <a:p>
            <a:r>
              <a:rPr lang="fr-FR">
                <a:ea typeface="Malgun Gothic" panose="020B0503020000020004" pitchFamily="34" charset="-127"/>
              </a:rPr>
              <a:t>Programme</a:t>
            </a:r>
            <a:br>
              <a:rPr lang="fr-FR">
                <a:ea typeface="Malgun Gothic" panose="020B0503020000020004" pitchFamily="34" charset="-127"/>
              </a:rPr>
            </a:br>
            <a:r>
              <a:rPr lang="fr-FR" b="0">
                <a:ea typeface="Malgun Gothic" panose="020B0503020000020004" pitchFamily="34" charset="-127"/>
              </a:rPr>
              <a:t>Une journée pas-à-pas sur les étapes clés de la méthode</a:t>
            </a:r>
            <a:br>
              <a:rPr lang="fr-FR" b="0">
                <a:ea typeface="Malgun Gothic" panose="020B0503020000020004" pitchFamily="34" charset="-127"/>
              </a:rPr>
            </a:br>
            <a:r>
              <a:rPr lang="fr-FR" b="0">
                <a:ea typeface="Malgun Gothic" panose="020B0503020000020004" pitchFamily="34" charset="-127"/>
              </a:rPr>
              <a:t> et une journée sur une étude de cas complète</a:t>
            </a:r>
            <a:endParaRPr lang="fr-FR" dirty="0">
              <a:ea typeface="Malgun Gothic" panose="020B0503020000020004" pitchFamily="34" charset="-127"/>
            </a:endParaRPr>
          </a:p>
        </p:txBody>
      </p:sp>
      <p:sp>
        <p:nvSpPr>
          <p:cNvPr id="26" name="Espace réservé du contenu 2">
            <a:extLst>
              <a:ext uri="{FF2B5EF4-FFF2-40B4-BE49-F238E27FC236}">
                <a16:creationId xmlns:a16="http://schemas.microsoft.com/office/drawing/2014/main" id="{474083D7-711F-49EE-85AF-D17B457435C6}"/>
              </a:ext>
            </a:extLst>
          </p:cNvPr>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EBIOS </a:t>
            </a:r>
            <a:r>
              <a:rPr lang="fr-FR" sz="2000" i="1" dirty="0">
                <a:solidFill>
                  <a:schemeClr val="bg1">
                    <a:lumMod val="50000"/>
                  </a:schemeClr>
                </a:solidFill>
                <a:latin typeface="Calibri" panose="020F0502020204030204" pitchFamily="34" charset="0"/>
              </a:rPr>
              <a:t>Risk Manager </a:t>
            </a:r>
            <a:r>
              <a:rPr lang="fr-FR" sz="2000" dirty="0">
                <a:solidFill>
                  <a:schemeClr val="bg1">
                    <a:lumMod val="50000"/>
                  </a:schemeClr>
                </a:solidFill>
                <a:latin typeface="Calibri" panose="020F0502020204030204" pitchFamily="34" charset="0"/>
              </a:rPr>
              <a:t>: les bases</a:t>
            </a:r>
          </a:p>
        </p:txBody>
      </p:sp>
      <p:sp>
        <p:nvSpPr>
          <p:cNvPr id="27" name="Espace réservé du contenu 2">
            <a:extLst>
              <a:ext uri="{FF2B5EF4-FFF2-40B4-BE49-F238E27FC236}">
                <a16:creationId xmlns:a16="http://schemas.microsoft.com/office/drawing/2014/main" id="{6CEB12BF-6A94-4910-88D2-152D7E72AFC7}"/>
              </a:ext>
            </a:extLst>
          </p:cNvPr>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2 : sources de risque</a:t>
            </a:r>
          </a:p>
        </p:txBody>
      </p:sp>
      <p:sp>
        <p:nvSpPr>
          <p:cNvPr id="28" name="Espace réservé du contenu 2">
            <a:extLst>
              <a:ext uri="{FF2B5EF4-FFF2-40B4-BE49-F238E27FC236}">
                <a16:creationId xmlns:a16="http://schemas.microsoft.com/office/drawing/2014/main" id="{4EE2EEAA-8942-4FA5-800D-273ED4B99C22}"/>
              </a:ext>
            </a:extLst>
          </p:cNvPr>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3 : scénarios stratégiques</a:t>
            </a:r>
          </a:p>
        </p:txBody>
      </p:sp>
      <p:sp>
        <p:nvSpPr>
          <p:cNvPr id="29" name="Espace réservé du contenu 2">
            <a:extLst>
              <a:ext uri="{FF2B5EF4-FFF2-40B4-BE49-F238E27FC236}">
                <a16:creationId xmlns:a16="http://schemas.microsoft.com/office/drawing/2014/main" id="{593F17A7-7ECD-45CD-91DE-A9BBB2BD13FB}"/>
              </a:ext>
            </a:extLst>
          </p:cNvPr>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Étude de cas</a:t>
            </a:r>
          </a:p>
        </p:txBody>
      </p:sp>
      <p:sp>
        <p:nvSpPr>
          <p:cNvPr id="30" name="Espace réservé du contenu 2">
            <a:extLst>
              <a:ext uri="{FF2B5EF4-FFF2-40B4-BE49-F238E27FC236}">
                <a16:creationId xmlns:a16="http://schemas.microsoft.com/office/drawing/2014/main" id="{61A1A225-8451-41B6-9483-4758CC5636FF}"/>
              </a:ext>
            </a:extLst>
          </p:cNvPr>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4 : scénarios opérationnels</a:t>
            </a:r>
          </a:p>
        </p:txBody>
      </p:sp>
      <p:sp>
        <p:nvSpPr>
          <p:cNvPr id="31" name="Espace réservé du contenu 2">
            <a:extLst>
              <a:ext uri="{FF2B5EF4-FFF2-40B4-BE49-F238E27FC236}">
                <a16:creationId xmlns:a16="http://schemas.microsoft.com/office/drawing/2014/main" id="{3BA70DE4-1EE0-4B70-9D6D-82CD4B4E4CA1}"/>
              </a:ext>
            </a:extLst>
          </p:cNvPr>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1 : cadrage et socle de sécurité</a:t>
            </a:r>
          </a:p>
        </p:txBody>
      </p:sp>
      <p:sp>
        <p:nvSpPr>
          <p:cNvPr id="32" name="Espace réservé du contenu 2">
            <a:extLst>
              <a:ext uri="{FF2B5EF4-FFF2-40B4-BE49-F238E27FC236}">
                <a16:creationId xmlns:a16="http://schemas.microsoft.com/office/drawing/2014/main" id="{2F543A78-56BC-460F-B6AE-45D3406A8B65}"/>
              </a:ext>
            </a:extLst>
          </p:cNvPr>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5 : traitement du risque</a:t>
            </a:r>
          </a:p>
        </p:txBody>
      </p:sp>
      <p:sp>
        <p:nvSpPr>
          <p:cNvPr id="33" name="Flèche droite 14">
            <a:extLst>
              <a:ext uri="{FF2B5EF4-FFF2-40B4-BE49-F238E27FC236}">
                <a16:creationId xmlns:a16="http://schemas.microsoft.com/office/drawing/2014/main" id="{A73FBC13-4843-4E03-8921-A2A50C10F909}"/>
              </a:ext>
            </a:extLst>
          </p:cNvPr>
          <p:cNvSpPr/>
          <p:nvPr/>
        </p:nvSpPr>
        <p:spPr>
          <a:xfrm rot="5400000">
            <a:off x="-1163117"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34" name="Losange 33">
            <a:extLst>
              <a:ext uri="{FF2B5EF4-FFF2-40B4-BE49-F238E27FC236}">
                <a16:creationId xmlns:a16="http://schemas.microsoft.com/office/drawing/2014/main" id="{E1005353-B155-42D8-9BDC-48A5ABBB3F16}"/>
              </a:ext>
            </a:extLst>
          </p:cNvPr>
          <p:cNvSpPr/>
          <p:nvPr/>
        </p:nvSpPr>
        <p:spPr>
          <a:xfrm>
            <a:off x="2009555"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5" name="Losange 34">
            <a:extLst>
              <a:ext uri="{FF2B5EF4-FFF2-40B4-BE49-F238E27FC236}">
                <a16:creationId xmlns:a16="http://schemas.microsoft.com/office/drawing/2014/main" id="{B515A1A9-7CE2-470D-B68D-A214D61CE17A}"/>
              </a:ext>
            </a:extLst>
          </p:cNvPr>
          <p:cNvSpPr/>
          <p:nvPr/>
        </p:nvSpPr>
        <p:spPr>
          <a:xfrm>
            <a:off x="2009555"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6" name="Losange 35">
            <a:extLst>
              <a:ext uri="{FF2B5EF4-FFF2-40B4-BE49-F238E27FC236}">
                <a16:creationId xmlns:a16="http://schemas.microsoft.com/office/drawing/2014/main" id="{9C0DC6CC-AE35-4D59-B769-46AC37299CA9}"/>
              </a:ext>
            </a:extLst>
          </p:cNvPr>
          <p:cNvSpPr/>
          <p:nvPr/>
        </p:nvSpPr>
        <p:spPr>
          <a:xfrm>
            <a:off x="2009555"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7" name="Losange 36">
            <a:extLst>
              <a:ext uri="{FF2B5EF4-FFF2-40B4-BE49-F238E27FC236}">
                <a16:creationId xmlns:a16="http://schemas.microsoft.com/office/drawing/2014/main" id="{D8C4A605-A348-4CA7-9183-E273088B7358}"/>
              </a:ext>
            </a:extLst>
          </p:cNvPr>
          <p:cNvSpPr/>
          <p:nvPr/>
        </p:nvSpPr>
        <p:spPr>
          <a:xfrm>
            <a:off x="2009555"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8" name="Losange 37">
            <a:extLst>
              <a:ext uri="{FF2B5EF4-FFF2-40B4-BE49-F238E27FC236}">
                <a16:creationId xmlns:a16="http://schemas.microsoft.com/office/drawing/2014/main" id="{FB0866FA-74BD-42F9-AF78-4B0D69AD2A5B}"/>
              </a:ext>
            </a:extLst>
          </p:cNvPr>
          <p:cNvSpPr/>
          <p:nvPr/>
        </p:nvSpPr>
        <p:spPr>
          <a:xfrm>
            <a:off x="2009555"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39" name="Losange 38">
            <a:extLst>
              <a:ext uri="{FF2B5EF4-FFF2-40B4-BE49-F238E27FC236}">
                <a16:creationId xmlns:a16="http://schemas.microsoft.com/office/drawing/2014/main" id="{CA477435-97FF-48F8-8CCD-F46EBA84191F}"/>
              </a:ext>
            </a:extLst>
          </p:cNvPr>
          <p:cNvSpPr/>
          <p:nvPr/>
        </p:nvSpPr>
        <p:spPr>
          <a:xfrm>
            <a:off x="2009555"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40" name="Losange 39">
            <a:extLst>
              <a:ext uri="{FF2B5EF4-FFF2-40B4-BE49-F238E27FC236}">
                <a16:creationId xmlns:a16="http://schemas.microsoft.com/office/drawing/2014/main" id="{70A4D5FF-972B-4FF3-AFF6-D6063B3F3D2A}"/>
              </a:ext>
            </a:extLst>
          </p:cNvPr>
          <p:cNvSpPr/>
          <p:nvPr/>
        </p:nvSpPr>
        <p:spPr>
          <a:xfrm>
            <a:off x="2009555"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Tree>
    <p:extLst>
      <p:ext uri="{BB962C8B-B14F-4D97-AF65-F5344CB8AC3E}">
        <p14:creationId xmlns:p14="http://schemas.microsoft.com/office/powerpoint/2010/main" val="8194879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Exercice collégial</a:t>
            </a:r>
            <a:br>
              <a:rPr lang="fr-FR" dirty="0"/>
            </a:br>
            <a:r>
              <a:rPr lang="fr-FR" b="0" dirty="0"/>
              <a:t>Identifiez ou imaginez les composants du risque depuis le contenu de l’article</a:t>
            </a:r>
          </a:p>
        </p:txBody>
      </p:sp>
      <p:sp>
        <p:nvSpPr>
          <p:cNvPr id="6" name="Rectangle 5"/>
          <p:cNvSpPr>
            <a:spLocks noChangeArrowheads="1"/>
          </p:cNvSpPr>
          <p:nvPr/>
        </p:nvSpPr>
        <p:spPr bwMode="auto">
          <a:xfrm>
            <a:off x="1731378" y="3166360"/>
            <a:ext cx="4477011" cy="2710913"/>
          </a:xfrm>
          <a:prstGeom prst="rect">
            <a:avLst/>
          </a:prstGeom>
          <a:noFill/>
          <a:ln w="25400">
            <a:solidFill>
              <a:schemeClr val="accent5">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lr>
                <a:schemeClr val="tx1"/>
              </a:buClr>
              <a:buFont typeface="Wingdings" pitchFamily="2" charset="2"/>
              <a:buChar char="q"/>
              <a:defRPr kumimoji="1" sz="2200">
                <a:solidFill>
                  <a:schemeClr val="tx1"/>
                </a:solidFill>
                <a:latin typeface="Calibri" pitchFamily="34" charset="0"/>
              </a:defRPr>
            </a:lvl1pPr>
            <a:lvl2pPr marL="742950" indent="-285750">
              <a:spcBef>
                <a:spcPct val="20000"/>
              </a:spcBef>
              <a:buClr>
                <a:schemeClr val="tx1"/>
              </a:buClr>
              <a:buFont typeface="Wingdings" pitchFamily="2" charset="2"/>
              <a:buChar char="ü"/>
              <a:defRPr kumimoji="1" sz="2000">
                <a:solidFill>
                  <a:schemeClr val="tx1"/>
                </a:solidFill>
                <a:latin typeface="Calibri" pitchFamily="34" charset="0"/>
              </a:defRPr>
            </a:lvl2pPr>
            <a:lvl3pPr marL="1143000" indent="-228600">
              <a:spcBef>
                <a:spcPct val="20000"/>
              </a:spcBef>
              <a:buClr>
                <a:schemeClr val="tx1"/>
              </a:buClr>
              <a:buFont typeface="Monotype Sorts" pitchFamily="2" charset="2"/>
              <a:buChar char="Ø"/>
              <a:defRPr kumimoji="1">
                <a:solidFill>
                  <a:schemeClr val="tx1"/>
                </a:solidFill>
                <a:latin typeface="Calibri" pitchFamily="34" charset="0"/>
              </a:defRPr>
            </a:lvl3pPr>
            <a:lvl4pPr marL="1600200" indent="-228600">
              <a:spcBef>
                <a:spcPct val="20000"/>
              </a:spcBef>
              <a:buClr>
                <a:schemeClr val="tx1"/>
              </a:buClr>
              <a:buChar char="•"/>
              <a:defRPr kumimoji="1" sz="1600">
                <a:solidFill>
                  <a:schemeClr val="tx1"/>
                </a:solidFill>
                <a:latin typeface="Calibri" pitchFamily="34" charset="0"/>
              </a:defRPr>
            </a:lvl4pPr>
            <a:lvl5pPr marL="2057400" indent="-228600">
              <a:spcBef>
                <a:spcPct val="20000"/>
              </a:spcBef>
              <a:buClr>
                <a:schemeClr val="tx1"/>
              </a:buClr>
              <a:buChar char="–"/>
              <a:defRPr kumimoji="1" sz="1600">
                <a:solidFill>
                  <a:schemeClr val="tx1"/>
                </a:solidFill>
                <a:latin typeface="Calibri" pitchFamily="34" charset="0"/>
              </a:defRPr>
            </a:lvl5pPr>
            <a:lvl6pPr marL="25146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6pPr>
            <a:lvl7pPr marL="29718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7pPr>
            <a:lvl8pPr marL="34290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8pPr>
            <a:lvl9pPr marL="38862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9pPr>
          </a:lstStyle>
          <a:p>
            <a:pPr algn="just">
              <a:spcBef>
                <a:spcPct val="0"/>
              </a:spcBef>
              <a:buClrTx/>
              <a:buFontTx/>
              <a:buNone/>
            </a:pPr>
            <a:endParaRPr lang="fr-FR" altLang="fr-FR" sz="1200" i="1" dirty="0">
              <a:cs typeface="Times New Roman" pitchFamily="18" charset="0"/>
            </a:endParaRPr>
          </a:p>
          <a:p>
            <a:pPr algn="just">
              <a:spcBef>
                <a:spcPct val="0"/>
              </a:spcBef>
              <a:buClrTx/>
              <a:buFontTx/>
              <a:buNone/>
            </a:pPr>
            <a:r>
              <a:rPr lang="fr-FR" altLang="fr-FR" sz="1200" i="1" dirty="0">
                <a:cs typeface="Times New Roman" pitchFamily="18" charset="0"/>
              </a:rPr>
              <a:t>« C’est une méga-fuite de données. Le groupe hôtelier américain </a:t>
            </a:r>
            <a:r>
              <a:rPr lang="fr-FR" altLang="fr-FR" sz="1200" i="1" dirty="0" err="1">
                <a:cs typeface="Times New Roman" pitchFamily="18" charset="0"/>
              </a:rPr>
              <a:t>Mariott</a:t>
            </a:r>
            <a:r>
              <a:rPr lang="fr-FR" altLang="fr-FR" sz="1200" i="1" dirty="0">
                <a:cs typeface="Times New Roman" pitchFamily="18" charset="0"/>
              </a:rPr>
              <a:t> a révélé qu’il avait été victime d’un piratage massif, avec des accès non-autorisés à la base de données de sa filiale </a:t>
            </a:r>
            <a:r>
              <a:rPr lang="fr-FR" altLang="fr-FR" sz="1200" i="1" dirty="0" err="1">
                <a:cs typeface="Times New Roman" pitchFamily="18" charset="0"/>
              </a:rPr>
              <a:t>Starwood</a:t>
            </a:r>
            <a:r>
              <a:rPr lang="fr-FR" altLang="fr-FR" sz="1200" i="1" dirty="0">
                <a:cs typeface="Times New Roman" pitchFamily="18" charset="0"/>
              </a:rPr>
              <a:t>.</a:t>
            </a:r>
          </a:p>
          <a:p>
            <a:pPr algn="just">
              <a:spcBef>
                <a:spcPct val="0"/>
              </a:spcBef>
              <a:buClrTx/>
              <a:buFontTx/>
              <a:buNone/>
            </a:pPr>
            <a:endParaRPr lang="fr-FR" altLang="fr-FR" sz="1200" i="1" dirty="0">
              <a:cs typeface="Times New Roman" pitchFamily="18" charset="0"/>
            </a:endParaRPr>
          </a:p>
          <a:p>
            <a:pPr algn="just">
              <a:spcBef>
                <a:spcPct val="0"/>
              </a:spcBef>
              <a:buClrTx/>
              <a:buFontTx/>
              <a:buNone/>
            </a:pPr>
            <a:r>
              <a:rPr lang="fr-FR" altLang="fr-FR" sz="1200" i="1" dirty="0">
                <a:cs typeface="Times New Roman" pitchFamily="18" charset="0"/>
              </a:rPr>
              <a:t>Noms, adresses postale et électronique, dates de réservation, numéros de téléphone et de passeport… Les informations d’environ 500 millions de clients ont été dérobées. […]</a:t>
            </a:r>
          </a:p>
          <a:p>
            <a:pPr algn="just">
              <a:spcBef>
                <a:spcPct val="0"/>
              </a:spcBef>
              <a:buClrTx/>
              <a:buFontTx/>
              <a:buNone/>
            </a:pPr>
            <a:endParaRPr lang="fr-FR" altLang="fr-FR" sz="1200" i="1" dirty="0">
              <a:cs typeface="Times New Roman" pitchFamily="18" charset="0"/>
            </a:endParaRPr>
          </a:p>
          <a:p>
            <a:pPr algn="just">
              <a:spcBef>
                <a:spcPct val="0"/>
              </a:spcBef>
              <a:buClrTx/>
              <a:buFontTx/>
              <a:buNone/>
            </a:pPr>
            <a:r>
              <a:rPr lang="fr-FR" altLang="fr-FR" sz="1200" i="1" dirty="0">
                <a:cs typeface="Times New Roman" pitchFamily="18" charset="0"/>
              </a:rPr>
              <a:t>Les accès non autorisés, avec une duplication de la base de données ont commencé en 2014. </a:t>
            </a:r>
            <a:r>
              <a:rPr lang="fr-FR" altLang="fr-FR" sz="1200" i="1" dirty="0" err="1">
                <a:cs typeface="Times New Roman" pitchFamily="18" charset="0"/>
              </a:rPr>
              <a:t>Mariott</a:t>
            </a:r>
            <a:r>
              <a:rPr lang="fr-FR" altLang="fr-FR" sz="1200" i="1" dirty="0">
                <a:cs typeface="Times New Roman" pitchFamily="18" charset="0"/>
              </a:rPr>
              <a:t> assure que les numéros de cartes de crédit étaient chiffrés […] Mais la chaine n’exclut pas que les éléments nécessaires au déchiffrement des données aient été compromis. »</a:t>
            </a:r>
          </a:p>
          <a:p>
            <a:pPr algn="just">
              <a:spcBef>
                <a:spcPct val="0"/>
              </a:spcBef>
              <a:buClrTx/>
              <a:buFontTx/>
              <a:buNone/>
            </a:pPr>
            <a:endParaRPr lang="fr-FR" altLang="fr-FR" sz="1200" dirty="0"/>
          </a:p>
        </p:txBody>
      </p:sp>
      <p:graphicFrame>
        <p:nvGraphicFramePr>
          <p:cNvPr id="31" name="Tableau 30"/>
          <p:cNvGraphicFramePr>
            <a:graphicFrameLocks noGrp="1"/>
          </p:cNvGraphicFramePr>
          <p:nvPr>
            <p:extLst>
              <p:ext uri="{D42A27DB-BD31-4B8C-83A1-F6EECF244321}">
                <p14:modId xmlns:p14="http://schemas.microsoft.com/office/powerpoint/2010/main" val="821228435"/>
              </p:ext>
            </p:extLst>
          </p:nvPr>
        </p:nvGraphicFramePr>
        <p:xfrm>
          <a:off x="6528048" y="1960692"/>
          <a:ext cx="3709689" cy="4060596"/>
        </p:xfrm>
        <a:graphic>
          <a:graphicData uri="http://schemas.openxmlformats.org/drawingml/2006/table">
            <a:tbl>
              <a:tblPr/>
              <a:tblGrid>
                <a:gridCol w="1236761">
                  <a:extLst>
                    <a:ext uri="{9D8B030D-6E8A-4147-A177-3AD203B41FA5}">
                      <a16:colId xmlns:a16="http://schemas.microsoft.com/office/drawing/2014/main" val="20000"/>
                    </a:ext>
                  </a:extLst>
                </a:gridCol>
                <a:gridCol w="2472928">
                  <a:extLst>
                    <a:ext uri="{9D8B030D-6E8A-4147-A177-3AD203B41FA5}">
                      <a16:colId xmlns:a16="http://schemas.microsoft.com/office/drawing/2014/main" val="20001"/>
                    </a:ext>
                  </a:extLst>
                </a:gridCol>
              </a:tblGrid>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Source de risque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Objectif</a:t>
                      </a:r>
                      <a:r>
                        <a:rPr lang="fr-FR" sz="1100" b="1" i="0" u="none" strike="noStrike" baseline="0" dirty="0">
                          <a:solidFill>
                            <a:schemeClr val="tx1"/>
                          </a:solidFill>
                          <a:effectLst/>
                          <a:latin typeface="Calibri" panose="020F0502020204030204" pitchFamily="34" charset="0"/>
                        </a:rPr>
                        <a:t> visé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Évènement</a:t>
                      </a:r>
                      <a:r>
                        <a:rPr lang="fr-FR" sz="1100" b="1" i="0" u="none" strike="noStrike" baseline="0" dirty="0">
                          <a:solidFill>
                            <a:schemeClr val="tx1"/>
                          </a:solidFill>
                          <a:effectLst/>
                          <a:latin typeface="Calibri" panose="020F0502020204030204" pitchFamily="34" charset="0"/>
                        </a:rPr>
                        <a:t> redouté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Valeur métier</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Bien support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Impacts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grpSp>
        <p:nvGrpSpPr>
          <p:cNvPr id="13" name="Groupe 12"/>
          <p:cNvGrpSpPr/>
          <p:nvPr/>
        </p:nvGrpSpPr>
        <p:grpSpPr>
          <a:xfrm>
            <a:off x="1731378" y="2060849"/>
            <a:ext cx="4477011" cy="1105511"/>
            <a:chOff x="4629049" y="4566388"/>
            <a:chExt cx="4789511" cy="1166868"/>
          </a:xfrm>
        </p:grpSpPr>
        <p:sp>
          <p:nvSpPr>
            <p:cNvPr id="14" name="Rectangle 13"/>
            <p:cNvSpPr/>
            <p:nvPr/>
          </p:nvSpPr>
          <p:spPr>
            <a:xfrm>
              <a:off x="4629049" y="4566388"/>
              <a:ext cx="4789511" cy="1166868"/>
            </a:xfrm>
            <a:prstGeom prst="rect">
              <a:avLst/>
            </a:prstGeom>
            <a:solidFill>
              <a:schemeClr val="accent5">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fr-FR" sz="1100" b="1" dirty="0">
                  <a:solidFill>
                    <a:schemeClr val="tx1"/>
                  </a:solidFill>
                  <a:latin typeface="Calibri" panose="020F0502020204030204" pitchFamily="34" charset="0"/>
                </a:rPr>
                <a:t>Source : 20 minutes – 30/11/2018</a:t>
              </a:r>
            </a:p>
          </p:txBody>
        </p:sp>
        <p:pic>
          <p:nvPicPr>
            <p:cNvPr id="15" name="Picture 5" descr="E:\Starwood 20 minut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7062" y="4627745"/>
              <a:ext cx="4573487" cy="817479"/>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6804" y="44624"/>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e 9"/>
          <p:cNvGrpSpPr/>
          <p:nvPr/>
        </p:nvGrpSpPr>
        <p:grpSpPr>
          <a:xfrm>
            <a:off x="10557395" y="23105"/>
            <a:ext cx="1008112" cy="504000"/>
            <a:chOff x="7020272" y="95114"/>
            <a:chExt cx="1008112" cy="504000"/>
          </a:xfrm>
        </p:grpSpPr>
        <p:sp>
          <p:nvSpPr>
            <p:cNvPr id="11" name="Rectangle 10"/>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7.1</a:t>
              </a:r>
            </a:p>
          </p:txBody>
        </p:sp>
        <p:pic>
          <p:nvPicPr>
            <p:cNvPr id="1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6" name="Espace réservé du pied de page 15"/>
          <p:cNvSpPr>
            <a:spLocks noGrp="1"/>
          </p:cNvSpPr>
          <p:nvPr>
            <p:ph type="ftr" sz="quarter" idx="11"/>
          </p:nvPr>
        </p:nvSpPr>
        <p:spPr/>
        <p:txBody>
          <a:bodyPr/>
          <a:lstStyle/>
          <a:p>
            <a:r>
              <a:rPr lang="fr-FR"/>
              <a:t>Formation EBIOS Risk Manager – Version du 08/04/2020</a:t>
            </a:r>
            <a:endParaRPr lang="fr-FR" dirty="0"/>
          </a:p>
        </p:txBody>
      </p:sp>
      <p:sp>
        <p:nvSpPr>
          <p:cNvPr id="17" name="Espace réservé du numéro de diapositive 16"/>
          <p:cNvSpPr>
            <a:spLocks noGrp="1"/>
          </p:cNvSpPr>
          <p:nvPr>
            <p:ph type="sldNum" sz="quarter" idx="10"/>
          </p:nvPr>
        </p:nvSpPr>
        <p:spPr/>
        <p:txBody>
          <a:bodyPr/>
          <a:lstStyle/>
          <a:p>
            <a:fld id="{38A82121-814A-4DE6-903B-1CF589281CB8}" type="slidenum">
              <a:rPr lang="fr-FR" smtClean="0"/>
              <a:pPr/>
              <a:t>85</a:t>
            </a:fld>
            <a:endParaRPr lang="fr-FR"/>
          </a:p>
        </p:txBody>
      </p:sp>
    </p:spTree>
    <p:extLst>
      <p:ext uri="{BB962C8B-B14F-4D97-AF65-F5344CB8AC3E}">
        <p14:creationId xmlns:p14="http://schemas.microsoft.com/office/powerpoint/2010/main" val="36114637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Correction</a:t>
            </a:r>
            <a:br>
              <a:rPr lang="fr-FR" dirty="0"/>
            </a:br>
            <a:r>
              <a:rPr lang="fr-FR" b="0" dirty="0"/>
              <a:t>Identifiez ou imaginez les composants du risque depuis le contenu de l’article</a:t>
            </a:r>
            <a:endParaRPr lang="fr-FR" dirty="0"/>
          </a:p>
        </p:txBody>
      </p:sp>
      <p:sp>
        <p:nvSpPr>
          <p:cNvPr id="6" name="Rectangle 5"/>
          <p:cNvSpPr>
            <a:spLocks noChangeArrowheads="1"/>
          </p:cNvSpPr>
          <p:nvPr/>
        </p:nvSpPr>
        <p:spPr bwMode="auto">
          <a:xfrm>
            <a:off x="1731378" y="3166360"/>
            <a:ext cx="4477011" cy="2710913"/>
          </a:xfrm>
          <a:prstGeom prst="rect">
            <a:avLst/>
          </a:prstGeom>
          <a:noFill/>
          <a:ln w="25400">
            <a:solidFill>
              <a:schemeClr val="accent5">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lr>
                <a:schemeClr val="tx1"/>
              </a:buClr>
              <a:buFont typeface="Wingdings" pitchFamily="2" charset="2"/>
              <a:buChar char="q"/>
              <a:defRPr kumimoji="1" sz="2200">
                <a:solidFill>
                  <a:schemeClr val="tx1"/>
                </a:solidFill>
                <a:latin typeface="Calibri" pitchFamily="34" charset="0"/>
              </a:defRPr>
            </a:lvl1pPr>
            <a:lvl2pPr marL="742950" indent="-285750">
              <a:spcBef>
                <a:spcPct val="20000"/>
              </a:spcBef>
              <a:buClr>
                <a:schemeClr val="tx1"/>
              </a:buClr>
              <a:buFont typeface="Wingdings" pitchFamily="2" charset="2"/>
              <a:buChar char="ü"/>
              <a:defRPr kumimoji="1" sz="2000">
                <a:solidFill>
                  <a:schemeClr val="tx1"/>
                </a:solidFill>
                <a:latin typeface="Calibri" pitchFamily="34" charset="0"/>
              </a:defRPr>
            </a:lvl2pPr>
            <a:lvl3pPr marL="1143000" indent="-228600">
              <a:spcBef>
                <a:spcPct val="20000"/>
              </a:spcBef>
              <a:buClr>
                <a:schemeClr val="tx1"/>
              </a:buClr>
              <a:buFont typeface="Monotype Sorts" pitchFamily="2" charset="2"/>
              <a:buChar char="Ø"/>
              <a:defRPr kumimoji="1">
                <a:solidFill>
                  <a:schemeClr val="tx1"/>
                </a:solidFill>
                <a:latin typeface="Calibri" pitchFamily="34" charset="0"/>
              </a:defRPr>
            </a:lvl3pPr>
            <a:lvl4pPr marL="1600200" indent="-228600">
              <a:spcBef>
                <a:spcPct val="20000"/>
              </a:spcBef>
              <a:buClr>
                <a:schemeClr val="tx1"/>
              </a:buClr>
              <a:buChar char="•"/>
              <a:defRPr kumimoji="1" sz="1600">
                <a:solidFill>
                  <a:schemeClr val="tx1"/>
                </a:solidFill>
                <a:latin typeface="Calibri" pitchFamily="34" charset="0"/>
              </a:defRPr>
            </a:lvl4pPr>
            <a:lvl5pPr marL="2057400" indent="-228600">
              <a:spcBef>
                <a:spcPct val="20000"/>
              </a:spcBef>
              <a:buClr>
                <a:schemeClr val="tx1"/>
              </a:buClr>
              <a:buChar char="–"/>
              <a:defRPr kumimoji="1" sz="1600">
                <a:solidFill>
                  <a:schemeClr val="tx1"/>
                </a:solidFill>
                <a:latin typeface="Calibri" pitchFamily="34" charset="0"/>
              </a:defRPr>
            </a:lvl5pPr>
            <a:lvl6pPr marL="25146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6pPr>
            <a:lvl7pPr marL="29718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7pPr>
            <a:lvl8pPr marL="34290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8pPr>
            <a:lvl9pPr marL="3886200" indent="-228600" eaLnBrk="0" fontAlgn="base" hangingPunct="0">
              <a:spcBef>
                <a:spcPct val="20000"/>
              </a:spcBef>
              <a:spcAft>
                <a:spcPct val="0"/>
              </a:spcAft>
              <a:buClr>
                <a:schemeClr val="tx1"/>
              </a:buClr>
              <a:buChar char="–"/>
              <a:defRPr kumimoji="1" sz="1600">
                <a:solidFill>
                  <a:schemeClr val="tx1"/>
                </a:solidFill>
                <a:latin typeface="Calibri" pitchFamily="34" charset="0"/>
              </a:defRPr>
            </a:lvl9pPr>
          </a:lstStyle>
          <a:p>
            <a:pPr algn="just">
              <a:spcBef>
                <a:spcPct val="0"/>
              </a:spcBef>
              <a:buClrTx/>
              <a:buFontTx/>
              <a:buNone/>
            </a:pPr>
            <a:endParaRPr lang="fr-FR" altLang="fr-FR" sz="1200" i="1" dirty="0">
              <a:cs typeface="Times New Roman" pitchFamily="18" charset="0"/>
            </a:endParaRPr>
          </a:p>
          <a:p>
            <a:pPr algn="just">
              <a:spcBef>
                <a:spcPct val="0"/>
              </a:spcBef>
              <a:buClrTx/>
              <a:buFontTx/>
              <a:buNone/>
            </a:pPr>
            <a:r>
              <a:rPr lang="fr-FR" altLang="fr-FR" sz="1200" i="1" dirty="0">
                <a:cs typeface="Times New Roman" pitchFamily="18" charset="0"/>
              </a:rPr>
              <a:t>« C’est une méga-fuite de données. Le groupe hôtelier américain </a:t>
            </a:r>
            <a:r>
              <a:rPr lang="fr-FR" altLang="fr-FR" sz="1200" i="1" dirty="0" err="1">
                <a:cs typeface="Times New Roman" pitchFamily="18" charset="0"/>
              </a:rPr>
              <a:t>Mariott</a:t>
            </a:r>
            <a:r>
              <a:rPr lang="fr-FR" altLang="fr-FR" sz="1200" i="1" dirty="0">
                <a:cs typeface="Times New Roman" pitchFamily="18" charset="0"/>
              </a:rPr>
              <a:t> a révélé qu’il avait été victime d’un piratage massif, avec des accès non-autorisés à la base de données de sa filiale </a:t>
            </a:r>
            <a:r>
              <a:rPr lang="fr-FR" altLang="fr-FR" sz="1200" i="1" dirty="0" err="1">
                <a:cs typeface="Times New Roman" pitchFamily="18" charset="0"/>
              </a:rPr>
              <a:t>Starwood</a:t>
            </a:r>
            <a:r>
              <a:rPr lang="fr-FR" altLang="fr-FR" sz="1200" i="1" dirty="0">
                <a:cs typeface="Times New Roman" pitchFamily="18" charset="0"/>
              </a:rPr>
              <a:t>.</a:t>
            </a:r>
          </a:p>
          <a:p>
            <a:pPr algn="just">
              <a:spcBef>
                <a:spcPct val="0"/>
              </a:spcBef>
              <a:buClrTx/>
              <a:buFontTx/>
              <a:buNone/>
            </a:pPr>
            <a:endParaRPr lang="fr-FR" altLang="fr-FR" sz="1200" i="1" dirty="0">
              <a:cs typeface="Times New Roman" pitchFamily="18" charset="0"/>
            </a:endParaRPr>
          </a:p>
          <a:p>
            <a:pPr algn="just">
              <a:spcBef>
                <a:spcPct val="0"/>
              </a:spcBef>
              <a:buClrTx/>
              <a:buFontTx/>
              <a:buNone/>
            </a:pPr>
            <a:r>
              <a:rPr lang="fr-FR" altLang="fr-FR" sz="1200" i="1" dirty="0">
                <a:cs typeface="Times New Roman" pitchFamily="18" charset="0"/>
              </a:rPr>
              <a:t>Noms, adresses postale et électronique, dates de réservation, numéros de téléphone et de passeport… Les informations d’environ 500 millions de clients ont été dérobées. […]</a:t>
            </a:r>
          </a:p>
          <a:p>
            <a:pPr algn="just">
              <a:spcBef>
                <a:spcPct val="0"/>
              </a:spcBef>
              <a:buClrTx/>
              <a:buFontTx/>
              <a:buNone/>
            </a:pPr>
            <a:endParaRPr lang="fr-FR" altLang="fr-FR" sz="1200" i="1" dirty="0">
              <a:cs typeface="Times New Roman" pitchFamily="18" charset="0"/>
            </a:endParaRPr>
          </a:p>
          <a:p>
            <a:pPr algn="just">
              <a:spcBef>
                <a:spcPct val="0"/>
              </a:spcBef>
              <a:buClrTx/>
              <a:buFontTx/>
              <a:buNone/>
            </a:pPr>
            <a:r>
              <a:rPr lang="fr-FR" altLang="fr-FR" sz="1200" i="1" dirty="0">
                <a:cs typeface="Times New Roman" pitchFamily="18" charset="0"/>
              </a:rPr>
              <a:t>Les accès non autorisés, avec une duplication de la base de données ont commencé en 2014. </a:t>
            </a:r>
            <a:r>
              <a:rPr lang="fr-FR" altLang="fr-FR" sz="1200" i="1" dirty="0" err="1">
                <a:cs typeface="Times New Roman" pitchFamily="18" charset="0"/>
              </a:rPr>
              <a:t>Mariott</a:t>
            </a:r>
            <a:r>
              <a:rPr lang="fr-FR" altLang="fr-FR" sz="1200" i="1" dirty="0">
                <a:cs typeface="Times New Roman" pitchFamily="18" charset="0"/>
              </a:rPr>
              <a:t> assure que les numéros de cartes de crédit étaient chiffrés […] Mais la chaine n’exclut pas que les éléments nécessaires au déchiffrement des données aient été compromis. »</a:t>
            </a:r>
          </a:p>
          <a:p>
            <a:pPr algn="just">
              <a:spcBef>
                <a:spcPct val="0"/>
              </a:spcBef>
              <a:buClrTx/>
              <a:buFontTx/>
              <a:buNone/>
            </a:pPr>
            <a:endParaRPr lang="fr-FR" altLang="fr-FR" sz="1200" dirty="0"/>
          </a:p>
        </p:txBody>
      </p:sp>
      <p:graphicFrame>
        <p:nvGraphicFramePr>
          <p:cNvPr id="31" name="Tableau 30"/>
          <p:cNvGraphicFramePr>
            <a:graphicFrameLocks noGrp="1"/>
          </p:cNvGraphicFramePr>
          <p:nvPr>
            <p:extLst>
              <p:ext uri="{D42A27DB-BD31-4B8C-83A1-F6EECF244321}">
                <p14:modId xmlns:p14="http://schemas.microsoft.com/office/powerpoint/2010/main" val="4175993281"/>
              </p:ext>
            </p:extLst>
          </p:nvPr>
        </p:nvGraphicFramePr>
        <p:xfrm>
          <a:off x="6528048" y="1960692"/>
          <a:ext cx="3709689" cy="4060596"/>
        </p:xfrm>
        <a:graphic>
          <a:graphicData uri="http://schemas.openxmlformats.org/drawingml/2006/table">
            <a:tbl>
              <a:tblPr/>
              <a:tblGrid>
                <a:gridCol w="1236761">
                  <a:extLst>
                    <a:ext uri="{9D8B030D-6E8A-4147-A177-3AD203B41FA5}">
                      <a16:colId xmlns:a16="http://schemas.microsoft.com/office/drawing/2014/main" val="20000"/>
                    </a:ext>
                  </a:extLst>
                </a:gridCol>
                <a:gridCol w="2472928">
                  <a:extLst>
                    <a:ext uri="{9D8B030D-6E8A-4147-A177-3AD203B41FA5}">
                      <a16:colId xmlns:a16="http://schemas.microsoft.com/office/drawing/2014/main" val="20001"/>
                    </a:ext>
                  </a:extLst>
                </a:gridCol>
              </a:tblGrid>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Source de risque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Objectif</a:t>
                      </a:r>
                      <a:r>
                        <a:rPr lang="fr-FR" sz="1100" b="1" i="0" u="none" strike="noStrike" baseline="0" dirty="0">
                          <a:solidFill>
                            <a:schemeClr val="tx1"/>
                          </a:solidFill>
                          <a:effectLst/>
                          <a:latin typeface="Calibri" panose="020F0502020204030204" pitchFamily="34" charset="0"/>
                        </a:rPr>
                        <a:t> visé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Lucratif</a:t>
                      </a:r>
                      <a:r>
                        <a:rPr lang="fr-FR" sz="1100" b="0" i="0" u="none" strike="noStrike" baseline="0" dirty="0">
                          <a:solidFill>
                            <a:schemeClr val="tx1"/>
                          </a:solidFill>
                          <a:effectLst/>
                          <a:latin typeface="Calibri" panose="020F0502020204030204" pitchFamily="34" charset="0"/>
                        </a:rPr>
                        <a:t> ? </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Évènement</a:t>
                      </a:r>
                      <a:r>
                        <a:rPr lang="fr-FR" sz="1100" b="1" i="0" u="none" strike="noStrike" baseline="0" dirty="0">
                          <a:solidFill>
                            <a:schemeClr val="tx1"/>
                          </a:solidFill>
                          <a:effectLst/>
                          <a:latin typeface="Calibri" panose="020F0502020204030204" pitchFamily="34" charset="0"/>
                        </a:rPr>
                        <a:t> redouté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Vol</a:t>
                      </a:r>
                      <a:r>
                        <a:rPr lang="fr-FR" sz="1100" b="0" i="0" u="none" strike="noStrike" kern="1200" baseline="0" dirty="0">
                          <a:solidFill>
                            <a:schemeClr val="tx1"/>
                          </a:solidFill>
                          <a:effectLst/>
                          <a:latin typeface="Calibri" panose="020F0502020204030204" pitchFamily="34" charset="0"/>
                          <a:ea typeface="+mn-ea"/>
                          <a:cs typeface="+mn-cs"/>
                        </a:rPr>
                        <a:t> des informations des clients du groupe hôtelier</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Valeur métier</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Informations des clients</a:t>
                      </a:r>
                      <a:r>
                        <a:rPr lang="fr-FR" sz="1100" b="0" i="0" u="none" strike="noStrike" kern="1200" baseline="0" dirty="0">
                          <a:solidFill>
                            <a:schemeClr val="tx1"/>
                          </a:solidFill>
                          <a:effectLst/>
                          <a:latin typeface="Calibri" panose="020F0502020204030204" pitchFamily="34" charset="0"/>
                          <a:ea typeface="+mn-ea"/>
                          <a:cs typeface="+mn-cs"/>
                        </a:rPr>
                        <a:t> du groupe</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Bien support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Base de données de sa filiale </a:t>
                      </a:r>
                      <a:r>
                        <a:rPr lang="fr-FR" sz="1100" b="0" i="0" u="none" strike="noStrike" kern="1200" dirty="0" err="1">
                          <a:solidFill>
                            <a:schemeClr val="tx1"/>
                          </a:solidFill>
                          <a:effectLst/>
                          <a:latin typeface="Calibri" panose="020F0502020204030204" pitchFamily="34" charset="0"/>
                          <a:ea typeface="+mn-ea"/>
                          <a:cs typeface="+mn-cs"/>
                        </a:rPr>
                        <a:t>Starwood</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Impacts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Image, juridique (RGPD)</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grpSp>
        <p:nvGrpSpPr>
          <p:cNvPr id="13" name="Groupe 12"/>
          <p:cNvGrpSpPr/>
          <p:nvPr/>
        </p:nvGrpSpPr>
        <p:grpSpPr>
          <a:xfrm>
            <a:off x="1731378" y="2060849"/>
            <a:ext cx="4477011" cy="1105511"/>
            <a:chOff x="4629049" y="4566388"/>
            <a:chExt cx="4789511" cy="1166868"/>
          </a:xfrm>
        </p:grpSpPr>
        <p:sp>
          <p:nvSpPr>
            <p:cNvPr id="14" name="Rectangle 13"/>
            <p:cNvSpPr/>
            <p:nvPr/>
          </p:nvSpPr>
          <p:spPr>
            <a:xfrm>
              <a:off x="4629049" y="4566388"/>
              <a:ext cx="4789511" cy="1166868"/>
            </a:xfrm>
            <a:prstGeom prst="rect">
              <a:avLst/>
            </a:prstGeom>
            <a:solidFill>
              <a:schemeClr val="accent5">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fr-FR" sz="1100" b="1" dirty="0">
                  <a:solidFill>
                    <a:schemeClr val="tx1"/>
                  </a:solidFill>
                  <a:latin typeface="Calibri" panose="020F0502020204030204" pitchFamily="34" charset="0"/>
                </a:rPr>
                <a:t>Source : 20 minutes – 30/11/2018</a:t>
              </a:r>
            </a:p>
          </p:txBody>
        </p:sp>
        <p:pic>
          <p:nvPicPr>
            <p:cNvPr id="15" name="Picture 5" descr="E:\Starwood 20 minut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7062" y="4627745"/>
              <a:ext cx="4573487" cy="817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e 15"/>
          <p:cNvGrpSpPr/>
          <p:nvPr/>
        </p:nvGrpSpPr>
        <p:grpSpPr>
          <a:xfrm>
            <a:off x="11759952" y="27184"/>
            <a:ext cx="432048" cy="435546"/>
            <a:chOff x="8497713" y="116633"/>
            <a:chExt cx="432048" cy="435546"/>
          </a:xfrm>
        </p:grpSpPr>
        <p:pic>
          <p:nvPicPr>
            <p:cNvPr id="17"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Espace réservé du pied de page 11"/>
          <p:cNvSpPr>
            <a:spLocks noGrp="1"/>
          </p:cNvSpPr>
          <p:nvPr>
            <p:ph type="ftr" sz="quarter" idx="11"/>
          </p:nvPr>
        </p:nvSpPr>
        <p:spPr/>
        <p:txBody>
          <a:bodyPr/>
          <a:lstStyle/>
          <a:p>
            <a:r>
              <a:rPr lang="fr-FR"/>
              <a:t>Formation EBIOS Risk Manager – Version du 08/04/2020</a:t>
            </a:r>
            <a:endParaRPr lang="fr-FR" dirty="0"/>
          </a:p>
        </p:txBody>
      </p:sp>
      <p:sp>
        <p:nvSpPr>
          <p:cNvPr id="19" name="Espace réservé du numéro de diapositive 18"/>
          <p:cNvSpPr>
            <a:spLocks noGrp="1"/>
          </p:cNvSpPr>
          <p:nvPr>
            <p:ph type="sldNum" sz="quarter" idx="10"/>
          </p:nvPr>
        </p:nvSpPr>
        <p:spPr/>
        <p:txBody>
          <a:bodyPr/>
          <a:lstStyle/>
          <a:p>
            <a:fld id="{38A82121-814A-4DE6-903B-1CF589281CB8}" type="slidenum">
              <a:rPr lang="fr-FR" smtClean="0"/>
              <a:pPr/>
              <a:t>86</a:t>
            </a:fld>
            <a:endParaRPr lang="fr-FR"/>
          </a:p>
        </p:txBody>
      </p:sp>
    </p:spTree>
    <p:extLst>
      <p:ext uri="{BB962C8B-B14F-4D97-AF65-F5344CB8AC3E}">
        <p14:creationId xmlns:p14="http://schemas.microsoft.com/office/powerpoint/2010/main" val="34192488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droite 14"/>
          <p:cNvSpPr/>
          <p:nvPr/>
        </p:nvSpPr>
        <p:spPr>
          <a:xfrm rot="5400000">
            <a:off x="-731068" y="2938636"/>
            <a:ext cx="6525344" cy="648072"/>
          </a:xfrm>
          <a:prstGeom prst="rightArrow">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solidFill>
                <a:schemeClr val="bg1">
                  <a:lumMod val="50000"/>
                </a:schemeClr>
              </a:solidFill>
              <a:latin typeface="Akzidenz-Grotesk Pro Cnd" pitchFamily="50" charset="0"/>
            </a:endParaRPr>
          </a:p>
        </p:txBody>
      </p:sp>
      <p:sp>
        <p:nvSpPr>
          <p:cNvPr id="2" name="Titre 1"/>
          <p:cNvSpPr>
            <a:spLocks noGrp="1"/>
          </p:cNvSpPr>
          <p:nvPr>
            <p:ph type="title"/>
          </p:nvPr>
        </p:nvSpPr>
        <p:spPr>
          <a:xfrm>
            <a:off x="1981200" y="476672"/>
            <a:ext cx="8229600" cy="792088"/>
          </a:xfrm>
        </p:spPr>
        <p:txBody>
          <a:bodyPr>
            <a:noAutofit/>
          </a:bodyPr>
          <a:lstStyle/>
          <a:p>
            <a:r>
              <a:rPr lang="fr-FR" dirty="0">
                <a:ea typeface="Malgun Gothic" panose="020B0503020000020004" pitchFamily="34" charset="-127"/>
              </a:rPr>
              <a:t>Programme</a:t>
            </a:r>
          </a:p>
        </p:txBody>
      </p:sp>
      <p:sp>
        <p:nvSpPr>
          <p:cNvPr id="5" name="Espace réservé du contenu 2"/>
          <p:cNvSpPr txBox="1">
            <a:spLocks/>
          </p:cNvSpPr>
          <p:nvPr/>
        </p:nvSpPr>
        <p:spPr>
          <a:xfrm>
            <a:off x="3287688" y="167856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EBIOS Risk Manager : les bases</a:t>
            </a:r>
          </a:p>
        </p:txBody>
      </p:sp>
      <p:sp>
        <p:nvSpPr>
          <p:cNvPr id="6" name="Losange 5"/>
          <p:cNvSpPr/>
          <p:nvPr/>
        </p:nvSpPr>
        <p:spPr>
          <a:xfrm>
            <a:off x="2441604" y="177281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7" name="Espace réservé du contenu 2"/>
          <p:cNvSpPr txBox="1">
            <a:spLocks/>
          </p:cNvSpPr>
          <p:nvPr/>
        </p:nvSpPr>
        <p:spPr>
          <a:xfrm>
            <a:off x="3287688" y="301827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2 : sources de risque</a:t>
            </a:r>
          </a:p>
        </p:txBody>
      </p:sp>
      <p:sp>
        <p:nvSpPr>
          <p:cNvPr id="8" name="Losange 7"/>
          <p:cNvSpPr/>
          <p:nvPr/>
        </p:nvSpPr>
        <p:spPr>
          <a:xfrm>
            <a:off x="2441604" y="311252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9" name="Espace réservé du contenu 2"/>
          <p:cNvSpPr txBox="1">
            <a:spLocks/>
          </p:cNvSpPr>
          <p:nvPr/>
        </p:nvSpPr>
        <p:spPr>
          <a:xfrm>
            <a:off x="3287688" y="368812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3 : scénarios stratégiques</a:t>
            </a:r>
          </a:p>
        </p:txBody>
      </p:sp>
      <p:sp>
        <p:nvSpPr>
          <p:cNvPr id="10" name="Losange 9"/>
          <p:cNvSpPr/>
          <p:nvPr/>
        </p:nvSpPr>
        <p:spPr>
          <a:xfrm>
            <a:off x="2441604" y="378238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1" name="Espace réservé du contenu 2"/>
          <p:cNvSpPr txBox="1">
            <a:spLocks/>
          </p:cNvSpPr>
          <p:nvPr/>
        </p:nvSpPr>
        <p:spPr>
          <a:xfrm>
            <a:off x="3287688" y="5697694"/>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b="1" dirty="0">
                <a:solidFill>
                  <a:schemeClr val="tx2"/>
                </a:solidFill>
                <a:latin typeface="Calibri" panose="020F0502020204030204" pitchFamily="34" charset="0"/>
              </a:rPr>
              <a:t>Étude de cas</a:t>
            </a:r>
          </a:p>
        </p:txBody>
      </p:sp>
      <p:sp>
        <p:nvSpPr>
          <p:cNvPr id="12" name="Losange 11"/>
          <p:cNvSpPr/>
          <p:nvPr/>
        </p:nvSpPr>
        <p:spPr>
          <a:xfrm>
            <a:off x="2441604" y="5791947"/>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3" name="Espace réservé du contenu 2"/>
          <p:cNvSpPr txBox="1">
            <a:spLocks/>
          </p:cNvSpPr>
          <p:nvPr/>
        </p:nvSpPr>
        <p:spPr>
          <a:xfrm>
            <a:off x="3287688" y="4357983"/>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4 : scénarios opérationnels</a:t>
            </a:r>
          </a:p>
        </p:txBody>
      </p:sp>
      <p:sp>
        <p:nvSpPr>
          <p:cNvPr id="14" name="Losange 13"/>
          <p:cNvSpPr/>
          <p:nvPr/>
        </p:nvSpPr>
        <p:spPr>
          <a:xfrm>
            <a:off x="2441604" y="4452236"/>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6" name="Espace réservé du contenu 2"/>
          <p:cNvSpPr txBox="1">
            <a:spLocks/>
          </p:cNvSpPr>
          <p:nvPr/>
        </p:nvSpPr>
        <p:spPr>
          <a:xfrm>
            <a:off x="3287688" y="234841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1 : cadrage et socle de sécurité</a:t>
            </a:r>
          </a:p>
        </p:txBody>
      </p:sp>
      <p:sp>
        <p:nvSpPr>
          <p:cNvPr id="17" name="Losange 16"/>
          <p:cNvSpPr/>
          <p:nvPr/>
        </p:nvSpPr>
        <p:spPr>
          <a:xfrm>
            <a:off x="2441604" y="244267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18" name="Espace réservé du contenu 2"/>
          <p:cNvSpPr txBox="1">
            <a:spLocks/>
          </p:cNvSpPr>
          <p:nvPr/>
        </p:nvSpPr>
        <p:spPr>
          <a:xfrm>
            <a:off x="3287688" y="5027838"/>
            <a:ext cx="6840760" cy="36850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1200"/>
              </a:spcBef>
              <a:spcAft>
                <a:spcPts val="1200"/>
              </a:spcAft>
              <a:buClr>
                <a:schemeClr val="bg1"/>
              </a:buClr>
              <a:buSzPct val="100000"/>
              <a:buNone/>
            </a:pPr>
            <a:r>
              <a:rPr lang="fr-FR" sz="2000" dirty="0">
                <a:solidFill>
                  <a:schemeClr val="bg1">
                    <a:lumMod val="50000"/>
                  </a:schemeClr>
                </a:solidFill>
                <a:latin typeface="Calibri" panose="020F0502020204030204" pitchFamily="34" charset="0"/>
              </a:rPr>
              <a:t>Atelier 5 : traitement du risque</a:t>
            </a:r>
          </a:p>
        </p:txBody>
      </p:sp>
      <p:sp>
        <p:nvSpPr>
          <p:cNvPr id="19" name="Losange 18"/>
          <p:cNvSpPr/>
          <p:nvPr/>
        </p:nvSpPr>
        <p:spPr>
          <a:xfrm>
            <a:off x="2441604" y="5122091"/>
            <a:ext cx="180000" cy="1800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r-FR" sz="1200" dirty="0">
              <a:solidFill>
                <a:schemeClr val="bg1">
                  <a:lumMod val="50000"/>
                </a:schemeClr>
              </a:solidFill>
              <a:latin typeface="Akzidenz-Grotesk Pro Cnd" pitchFamily="50" charset="0"/>
            </a:endParaRPr>
          </a:p>
        </p:txBody>
      </p:sp>
      <p:sp>
        <p:nvSpPr>
          <p:cNvPr id="20" name="Espace réservé du pied de page 19"/>
          <p:cNvSpPr>
            <a:spLocks noGrp="1"/>
          </p:cNvSpPr>
          <p:nvPr>
            <p:ph type="ftr" sz="quarter" idx="11"/>
          </p:nvPr>
        </p:nvSpPr>
        <p:spPr/>
        <p:txBody>
          <a:bodyPr/>
          <a:lstStyle/>
          <a:p>
            <a:r>
              <a:rPr lang="fr-FR"/>
              <a:t>Formation EBIOS Risk Manager – Version du 08/04/2020</a:t>
            </a:r>
            <a:endParaRPr lang="fr-FR" dirty="0"/>
          </a:p>
        </p:txBody>
      </p:sp>
      <p:sp>
        <p:nvSpPr>
          <p:cNvPr id="21" name="Espace réservé du numéro de diapositive 20"/>
          <p:cNvSpPr>
            <a:spLocks noGrp="1"/>
          </p:cNvSpPr>
          <p:nvPr>
            <p:ph type="sldNum" sz="quarter" idx="10"/>
          </p:nvPr>
        </p:nvSpPr>
        <p:spPr/>
        <p:txBody>
          <a:bodyPr/>
          <a:lstStyle/>
          <a:p>
            <a:fld id="{38A82121-814A-4DE6-903B-1CF589281CB8}" type="slidenum">
              <a:rPr lang="fr-FR" smtClean="0"/>
              <a:pPr/>
              <a:t>87</a:t>
            </a:fld>
            <a:endParaRPr lang="fr-FR"/>
          </a:p>
        </p:txBody>
      </p:sp>
    </p:spTree>
    <p:extLst>
      <p:ext uri="{BB962C8B-B14F-4D97-AF65-F5344CB8AC3E}">
        <p14:creationId xmlns:p14="http://schemas.microsoft.com/office/powerpoint/2010/main" val="4004192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Exercice collégial</a:t>
            </a:r>
            <a:br>
              <a:rPr lang="fr-FR" dirty="0"/>
            </a:br>
            <a:r>
              <a:rPr lang="fr-FR" b="0" dirty="0"/>
              <a:t>Identifiez ou imaginez les composants du risque depuis le contenu de l’article</a:t>
            </a:r>
            <a:endParaRPr lang="fr-FR" dirty="0"/>
          </a:p>
        </p:txBody>
      </p:sp>
      <p:graphicFrame>
        <p:nvGraphicFramePr>
          <p:cNvPr id="31" name="Tableau 30"/>
          <p:cNvGraphicFramePr>
            <a:graphicFrameLocks noGrp="1"/>
          </p:cNvGraphicFramePr>
          <p:nvPr>
            <p:extLst>
              <p:ext uri="{D42A27DB-BD31-4B8C-83A1-F6EECF244321}">
                <p14:modId xmlns:p14="http://schemas.microsoft.com/office/powerpoint/2010/main" val="20454279"/>
              </p:ext>
            </p:extLst>
          </p:nvPr>
        </p:nvGraphicFramePr>
        <p:xfrm>
          <a:off x="6528048" y="1960692"/>
          <a:ext cx="3709689" cy="4060596"/>
        </p:xfrm>
        <a:graphic>
          <a:graphicData uri="http://schemas.openxmlformats.org/drawingml/2006/table">
            <a:tbl>
              <a:tblPr/>
              <a:tblGrid>
                <a:gridCol w="1236761">
                  <a:extLst>
                    <a:ext uri="{9D8B030D-6E8A-4147-A177-3AD203B41FA5}">
                      <a16:colId xmlns:a16="http://schemas.microsoft.com/office/drawing/2014/main" val="20000"/>
                    </a:ext>
                  </a:extLst>
                </a:gridCol>
                <a:gridCol w="2472928">
                  <a:extLst>
                    <a:ext uri="{9D8B030D-6E8A-4147-A177-3AD203B41FA5}">
                      <a16:colId xmlns:a16="http://schemas.microsoft.com/office/drawing/2014/main" val="20001"/>
                    </a:ext>
                  </a:extLst>
                </a:gridCol>
              </a:tblGrid>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Source de risque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Objectif</a:t>
                      </a:r>
                      <a:r>
                        <a:rPr lang="fr-FR" sz="1100" b="1" i="0" u="none" strike="noStrike" baseline="0" dirty="0">
                          <a:solidFill>
                            <a:schemeClr val="tx1"/>
                          </a:solidFill>
                          <a:effectLst/>
                          <a:latin typeface="Calibri" panose="020F0502020204030204" pitchFamily="34" charset="0"/>
                        </a:rPr>
                        <a:t> visé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Évènement</a:t>
                      </a:r>
                      <a:r>
                        <a:rPr lang="fr-FR" sz="1100" b="1" i="0" u="none" strike="noStrike" baseline="0" dirty="0">
                          <a:solidFill>
                            <a:schemeClr val="tx1"/>
                          </a:solidFill>
                          <a:effectLst/>
                          <a:latin typeface="Calibri" panose="020F0502020204030204" pitchFamily="34" charset="0"/>
                        </a:rPr>
                        <a:t> redouté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Valeur métier</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Bien support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Impacts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grpSp>
        <p:nvGrpSpPr>
          <p:cNvPr id="19" name="Groupe 18"/>
          <p:cNvGrpSpPr/>
          <p:nvPr/>
        </p:nvGrpSpPr>
        <p:grpSpPr>
          <a:xfrm>
            <a:off x="1775520" y="2636913"/>
            <a:ext cx="4608512" cy="2266085"/>
            <a:chOff x="323528" y="3356991"/>
            <a:chExt cx="4968552" cy="2304257"/>
          </a:xfrm>
        </p:grpSpPr>
        <p:sp>
          <p:nvSpPr>
            <p:cNvPr id="20" name="Rectangle 19"/>
            <p:cNvSpPr/>
            <p:nvPr/>
          </p:nvSpPr>
          <p:spPr>
            <a:xfrm>
              <a:off x="323528" y="3356991"/>
              <a:ext cx="4968552" cy="2304257"/>
            </a:xfrm>
            <a:prstGeom prst="rect">
              <a:avLst/>
            </a:prstGeom>
            <a:solidFill>
              <a:schemeClr val="accent3">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fr-FR" sz="1100" b="1" dirty="0">
                  <a:solidFill>
                    <a:schemeClr val="tx1"/>
                  </a:solidFill>
                  <a:latin typeface="Calibri" panose="020F0502020204030204" pitchFamily="34" charset="0"/>
                </a:rPr>
                <a:t>Source : Next inpact – 12/11/2018</a:t>
              </a:r>
            </a:p>
          </p:txBody>
        </p:sp>
        <p:pic>
          <p:nvPicPr>
            <p:cNvPr id="21" name="Picture 3" descr="E:\pathé.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440717"/>
              <a:ext cx="4824536" cy="1932499"/>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1221" y="55860"/>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p:cNvGrpSpPr/>
          <p:nvPr/>
        </p:nvGrpSpPr>
        <p:grpSpPr>
          <a:xfrm>
            <a:off x="10561812" y="34341"/>
            <a:ext cx="1008112" cy="504000"/>
            <a:chOff x="7020272" y="95114"/>
            <a:chExt cx="1008112" cy="504000"/>
          </a:xfrm>
        </p:grpSpPr>
        <p:sp>
          <p:nvSpPr>
            <p:cNvPr id="10" name="Rectangle 9"/>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7.2</a:t>
              </a:r>
            </a:p>
          </p:txBody>
        </p:sp>
        <p:pic>
          <p:nvPicPr>
            <p:cNvPr id="1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2" name="Espace réservé du pied de page 11"/>
          <p:cNvSpPr>
            <a:spLocks noGrp="1"/>
          </p:cNvSpPr>
          <p:nvPr>
            <p:ph type="ftr" sz="quarter" idx="11"/>
          </p:nvPr>
        </p:nvSpPr>
        <p:spPr/>
        <p:txBody>
          <a:bodyPr/>
          <a:lstStyle/>
          <a:p>
            <a:r>
              <a:rPr lang="fr-FR"/>
              <a:t>Formation EBIOS Risk Manager – Version du 08/04/2020</a:t>
            </a:r>
            <a:endParaRPr lang="fr-FR" dirty="0"/>
          </a:p>
        </p:txBody>
      </p:sp>
      <p:sp>
        <p:nvSpPr>
          <p:cNvPr id="13" name="Espace réservé du numéro de diapositive 12"/>
          <p:cNvSpPr>
            <a:spLocks noGrp="1"/>
          </p:cNvSpPr>
          <p:nvPr>
            <p:ph type="sldNum" sz="quarter" idx="10"/>
          </p:nvPr>
        </p:nvSpPr>
        <p:spPr/>
        <p:txBody>
          <a:bodyPr/>
          <a:lstStyle/>
          <a:p>
            <a:fld id="{38A82121-814A-4DE6-903B-1CF589281CB8}" type="slidenum">
              <a:rPr lang="fr-FR" smtClean="0"/>
              <a:pPr/>
              <a:t>88</a:t>
            </a:fld>
            <a:endParaRPr lang="fr-FR"/>
          </a:p>
        </p:txBody>
      </p:sp>
    </p:spTree>
    <p:extLst>
      <p:ext uri="{BB962C8B-B14F-4D97-AF65-F5344CB8AC3E}">
        <p14:creationId xmlns:p14="http://schemas.microsoft.com/office/powerpoint/2010/main" val="13596790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Correction</a:t>
            </a:r>
            <a:br>
              <a:rPr lang="fr-FR" dirty="0"/>
            </a:br>
            <a:r>
              <a:rPr lang="fr-FR" b="0" dirty="0"/>
              <a:t>Identifiez ou imaginez les composants du risque depuis le contenu de l’article</a:t>
            </a:r>
            <a:endParaRPr lang="fr-FR" dirty="0"/>
          </a:p>
        </p:txBody>
      </p:sp>
      <p:graphicFrame>
        <p:nvGraphicFramePr>
          <p:cNvPr id="31" name="Tableau 30"/>
          <p:cNvGraphicFramePr>
            <a:graphicFrameLocks noGrp="1"/>
          </p:cNvGraphicFramePr>
          <p:nvPr>
            <p:extLst>
              <p:ext uri="{D42A27DB-BD31-4B8C-83A1-F6EECF244321}">
                <p14:modId xmlns:p14="http://schemas.microsoft.com/office/powerpoint/2010/main" val="3183389295"/>
              </p:ext>
            </p:extLst>
          </p:nvPr>
        </p:nvGraphicFramePr>
        <p:xfrm>
          <a:off x="6528048" y="1960692"/>
          <a:ext cx="3709689" cy="4060596"/>
        </p:xfrm>
        <a:graphic>
          <a:graphicData uri="http://schemas.openxmlformats.org/drawingml/2006/table">
            <a:tbl>
              <a:tblPr/>
              <a:tblGrid>
                <a:gridCol w="1236761">
                  <a:extLst>
                    <a:ext uri="{9D8B030D-6E8A-4147-A177-3AD203B41FA5}">
                      <a16:colId xmlns:a16="http://schemas.microsoft.com/office/drawing/2014/main" val="20000"/>
                    </a:ext>
                  </a:extLst>
                </a:gridCol>
                <a:gridCol w="2472928">
                  <a:extLst>
                    <a:ext uri="{9D8B030D-6E8A-4147-A177-3AD203B41FA5}">
                      <a16:colId xmlns:a16="http://schemas.microsoft.com/office/drawing/2014/main" val="20001"/>
                    </a:ext>
                  </a:extLst>
                </a:gridCol>
              </a:tblGrid>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Source de risque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Escrocs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Objectif</a:t>
                      </a:r>
                      <a:r>
                        <a:rPr lang="fr-FR" sz="1100" b="1" i="0" u="none" strike="noStrike" baseline="0" dirty="0">
                          <a:solidFill>
                            <a:schemeClr val="tx1"/>
                          </a:solidFill>
                          <a:effectLst/>
                          <a:latin typeface="Calibri" panose="020F0502020204030204" pitchFamily="34" charset="0"/>
                        </a:rPr>
                        <a:t> visé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Lucratif, fraude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67676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Évènement</a:t>
                      </a:r>
                      <a:r>
                        <a:rPr lang="fr-FR" sz="1100" b="1" i="0" u="none" strike="noStrike" baseline="0" dirty="0">
                          <a:solidFill>
                            <a:schemeClr val="tx1"/>
                          </a:solidFill>
                          <a:effectLst/>
                          <a:latin typeface="Calibri" panose="020F0502020204030204" pitchFamily="34" charset="0"/>
                        </a:rPr>
                        <a:t> redouté</a:t>
                      </a: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Usurpation</a:t>
                      </a:r>
                      <a:r>
                        <a:rPr lang="fr-FR" sz="1100" b="0" i="0" u="none" strike="noStrike" kern="1200" baseline="0" dirty="0">
                          <a:solidFill>
                            <a:schemeClr val="tx1"/>
                          </a:solidFill>
                          <a:effectLst/>
                          <a:latin typeface="Calibri" panose="020F0502020204030204" pitchFamily="34" charset="0"/>
                          <a:ea typeface="+mn-ea"/>
                          <a:cs typeface="+mn-cs"/>
                        </a:rPr>
                        <a:t> d</a:t>
                      </a:r>
                      <a:r>
                        <a:rPr lang="fr-FR" sz="1100" b="0" i="0" u="none" strike="noStrike" kern="1200" dirty="0">
                          <a:solidFill>
                            <a:schemeClr val="tx1"/>
                          </a:solidFill>
                          <a:effectLst/>
                          <a:latin typeface="Calibri" panose="020F0502020204030204" pitchFamily="34" charset="0"/>
                          <a:ea typeface="+mn-ea"/>
                          <a:cs typeface="+mn-cs"/>
                        </a:rPr>
                        <a:t>e l’identité d’un</a:t>
                      </a:r>
                      <a:r>
                        <a:rPr lang="fr-FR" sz="1100" b="0" i="0" u="none" strike="noStrike" kern="1200" baseline="0" dirty="0">
                          <a:solidFill>
                            <a:schemeClr val="tx1"/>
                          </a:solidFill>
                          <a:effectLst/>
                          <a:latin typeface="Calibri" panose="020F0502020204030204" pitchFamily="34" charset="0"/>
                          <a:ea typeface="+mn-ea"/>
                          <a:cs typeface="+mn-cs"/>
                        </a:rPr>
                        <a:t> directeur de l’organisation</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Valeur métier</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Identité des directeurs (information)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Bien support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Directeurs</a:t>
                      </a:r>
                      <a:r>
                        <a:rPr lang="fr-FR" sz="1100" b="0" i="0" u="none" strike="noStrike" kern="1200" baseline="0" dirty="0">
                          <a:solidFill>
                            <a:schemeClr val="tx1"/>
                          </a:solidFill>
                          <a:effectLst/>
                          <a:latin typeface="Calibri" panose="020F0502020204030204" pitchFamily="34" charset="0"/>
                          <a:ea typeface="+mn-ea"/>
                          <a:cs typeface="+mn-cs"/>
                        </a:rPr>
                        <a:t> (personnes)</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6767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panose="020F0502020204030204" pitchFamily="34" charset="0"/>
                        </a:rPr>
                        <a:t>Impacts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Financier, image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bl>
          </a:graphicData>
        </a:graphic>
      </p:graphicFrame>
      <p:grpSp>
        <p:nvGrpSpPr>
          <p:cNvPr id="16" name="Groupe 15"/>
          <p:cNvGrpSpPr/>
          <p:nvPr/>
        </p:nvGrpSpPr>
        <p:grpSpPr>
          <a:xfrm>
            <a:off x="11712624" y="41126"/>
            <a:ext cx="432048" cy="435546"/>
            <a:chOff x="8497713" y="116633"/>
            <a:chExt cx="432048" cy="435546"/>
          </a:xfrm>
        </p:grpSpPr>
        <p:pic>
          <p:nvPicPr>
            <p:cNvPr id="17" name="Picture 2" descr="\\intranet.fr\sgdsn\utilisateurs\mesdocuments\duclos-j\My Pictures\icons\edi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intranet.fr\sgdsn\utilisateurs\mesdocuments\duclos-j\My Pictures\icons\check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e 18"/>
          <p:cNvGrpSpPr/>
          <p:nvPr/>
        </p:nvGrpSpPr>
        <p:grpSpPr>
          <a:xfrm>
            <a:off x="1775520" y="2636913"/>
            <a:ext cx="4608512" cy="2266085"/>
            <a:chOff x="323528" y="3356991"/>
            <a:chExt cx="4968552" cy="2304257"/>
          </a:xfrm>
        </p:grpSpPr>
        <p:sp>
          <p:nvSpPr>
            <p:cNvPr id="20" name="Rectangle 19"/>
            <p:cNvSpPr/>
            <p:nvPr/>
          </p:nvSpPr>
          <p:spPr>
            <a:xfrm>
              <a:off x="323528" y="3356991"/>
              <a:ext cx="4968552" cy="2304257"/>
            </a:xfrm>
            <a:prstGeom prst="rect">
              <a:avLst/>
            </a:prstGeom>
            <a:solidFill>
              <a:schemeClr val="accent3">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fr-FR" sz="1100" b="1" dirty="0">
                  <a:solidFill>
                    <a:schemeClr val="tx1"/>
                  </a:solidFill>
                  <a:latin typeface="Calibri" panose="020F0502020204030204" pitchFamily="34" charset="0"/>
                </a:rPr>
                <a:t>Source : Next inpact – 12/11/2018</a:t>
              </a:r>
            </a:p>
          </p:txBody>
        </p:sp>
        <p:pic>
          <p:nvPicPr>
            <p:cNvPr id="21" name="Picture 3" descr="E:\pathé.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3440717"/>
              <a:ext cx="4824536" cy="1932499"/>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Espace réservé du pied de page 10"/>
          <p:cNvSpPr>
            <a:spLocks noGrp="1"/>
          </p:cNvSpPr>
          <p:nvPr>
            <p:ph type="ftr" sz="quarter" idx="11"/>
          </p:nvPr>
        </p:nvSpPr>
        <p:spPr/>
        <p:txBody>
          <a:bodyPr/>
          <a:lstStyle/>
          <a:p>
            <a:r>
              <a:rPr lang="fr-FR"/>
              <a:t>Formation EBIOS Risk Manager – Version du 08/04/2020</a:t>
            </a:r>
            <a:endParaRPr lang="fr-FR" dirty="0"/>
          </a:p>
        </p:txBody>
      </p:sp>
      <p:sp>
        <p:nvSpPr>
          <p:cNvPr id="12" name="Espace réservé du numéro de diapositive 11"/>
          <p:cNvSpPr>
            <a:spLocks noGrp="1"/>
          </p:cNvSpPr>
          <p:nvPr>
            <p:ph type="sldNum" sz="quarter" idx="10"/>
          </p:nvPr>
        </p:nvSpPr>
        <p:spPr/>
        <p:txBody>
          <a:bodyPr/>
          <a:lstStyle/>
          <a:p>
            <a:fld id="{38A82121-814A-4DE6-903B-1CF589281CB8}" type="slidenum">
              <a:rPr lang="fr-FR" smtClean="0"/>
              <a:pPr/>
              <a:t>89</a:t>
            </a:fld>
            <a:endParaRPr lang="fr-FR"/>
          </a:p>
        </p:txBody>
      </p:sp>
    </p:spTree>
    <p:extLst>
      <p:ext uri="{BB962C8B-B14F-4D97-AF65-F5344CB8AC3E}">
        <p14:creationId xmlns:p14="http://schemas.microsoft.com/office/powerpoint/2010/main" val="51149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Exercice collégial</a:t>
            </a:r>
            <a:br>
              <a:rPr lang="fr-FR" dirty="0"/>
            </a:br>
            <a:r>
              <a:rPr lang="fr-FR" b="0" dirty="0"/>
              <a:t>Identifiez ou imaginez les éléments constitutifs d’un risque à partir de l’article</a:t>
            </a:r>
          </a:p>
        </p:txBody>
      </p:sp>
      <p:pic>
        <p:nvPicPr>
          <p:cNvPr id="7" name="Picture 2" descr="\\intranet.fr\sgdsn\utilisateurs\mesdocuments\duclos-j\My Pictures\icons\edi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59952" y="0"/>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3" name="Bulle narrative : rectangle 2">
            <a:extLst>
              <a:ext uri="{FF2B5EF4-FFF2-40B4-BE49-F238E27FC236}">
                <a16:creationId xmlns:a16="http://schemas.microsoft.com/office/drawing/2014/main" id="{23E9428D-95E1-4C17-BB07-4811911BE555}"/>
              </a:ext>
            </a:extLst>
          </p:cNvPr>
          <p:cNvSpPr/>
          <p:nvPr/>
        </p:nvSpPr>
        <p:spPr>
          <a:xfrm>
            <a:off x="479376" y="2107598"/>
            <a:ext cx="3528392" cy="3240361"/>
          </a:xfrm>
          <a:prstGeom prst="wedge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spcBef>
                <a:spcPct val="0"/>
              </a:spcBef>
              <a:buClrTx/>
              <a:buFontTx/>
              <a:buNone/>
            </a:pPr>
            <a:r>
              <a:rPr lang="fr-FR" altLang="fr-FR" sz="1600" b="1" dirty="0"/>
              <a:t>Un adolescent de 15 ans « pirate » le système de son collège pour améliorer ses notes</a:t>
            </a:r>
          </a:p>
          <a:p>
            <a:pPr algn="just">
              <a:spcBef>
                <a:spcPct val="0"/>
              </a:spcBef>
              <a:buClrTx/>
              <a:buFontTx/>
              <a:buNone/>
            </a:pPr>
            <a:endParaRPr lang="fr-FR" altLang="fr-FR" sz="1600" i="1" dirty="0">
              <a:cs typeface="Times New Roman" pitchFamily="18" charset="0"/>
            </a:endParaRPr>
          </a:p>
          <a:p>
            <a:pPr algn="just">
              <a:spcBef>
                <a:spcPct val="0"/>
              </a:spcBef>
              <a:buClrTx/>
              <a:buFontTx/>
              <a:buNone/>
            </a:pPr>
            <a:r>
              <a:rPr lang="fr-FR" altLang="fr-FR" sz="1600" i="1" dirty="0">
                <a:cs typeface="Times New Roman" pitchFamily="18" charset="0"/>
              </a:rPr>
              <a:t>Un adolescent de quinze ans</a:t>
            </a:r>
            <a:r>
              <a:rPr lang="fr-FR" altLang="fr-FR" sz="1600" i="1" dirty="0"/>
              <a:t> a été interpellé pour s'être </a:t>
            </a:r>
            <a:r>
              <a:rPr lang="fr-FR" altLang="fr-FR" sz="1600" i="1" dirty="0">
                <a:cs typeface="Times New Roman" pitchFamily="18" charset="0"/>
              </a:rPr>
              <a:t>introduit dans le système informatique de son collège</a:t>
            </a:r>
            <a:r>
              <a:rPr lang="fr-FR" altLang="fr-FR" sz="1600" i="1" dirty="0"/>
              <a:t> </a:t>
            </a:r>
            <a:r>
              <a:rPr lang="fr-FR" altLang="fr-FR" sz="1600" i="1" dirty="0">
                <a:cs typeface="Times New Roman" pitchFamily="18" charset="0"/>
              </a:rPr>
              <a:t>dans le but de modifier ses résultats scolaires</a:t>
            </a:r>
            <a:r>
              <a:rPr lang="fr-FR" altLang="fr-FR" sz="1600" i="1" dirty="0"/>
              <a:t>. […]</a:t>
            </a:r>
            <a:r>
              <a:rPr lang="fr-FR" altLang="fr-FR" sz="1600" dirty="0"/>
              <a:t> </a:t>
            </a:r>
          </a:p>
          <a:p>
            <a:pPr algn="r">
              <a:spcBef>
                <a:spcPct val="0"/>
              </a:spcBef>
              <a:buClrTx/>
              <a:buFontTx/>
              <a:buNone/>
            </a:pPr>
            <a:endParaRPr lang="fr-FR" altLang="fr-FR" sz="1600" dirty="0">
              <a:latin typeface="Calibri" panose="020F0502020204030204" pitchFamily="34" charset="0"/>
              <a:cs typeface="Calibri" panose="020F0502020204030204" pitchFamily="34" charset="0"/>
            </a:endParaRPr>
          </a:p>
          <a:p>
            <a:pPr algn="r">
              <a:spcBef>
                <a:spcPct val="0"/>
              </a:spcBef>
              <a:buClrTx/>
              <a:buFontTx/>
              <a:buNone/>
            </a:pPr>
            <a:r>
              <a:rPr lang="fr-FR" altLang="fr-FR" sz="1600" dirty="0">
                <a:latin typeface="Calibri" panose="020F0502020204030204" pitchFamily="34" charset="0"/>
                <a:cs typeface="Calibri" panose="020F0502020204030204" pitchFamily="34" charset="0"/>
              </a:rPr>
              <a:t>[Sources : Le Point.fr et </a:t>
            </a:r>
            <a:r>
              <a:rPr lang="fr-FR" altLang="fr-FR" sz="1600" dirty="0" err="1">
                <a:latin typeface="Calibri" panose="020F0502020204030204" pitchFamily="34" charset="0"/>
                <a:cs typeface="Calibri" panose="020F0502020204030204" pitchFamily="34" charset="0"/>
              </a:rPr>
              <a:t>ZDNet</a:t>
            </a:r>
            <a:r>
              <a:rPr lang="fr-FR" altLang="fr-FR" sz="1600" dirty="0">
                <a:latin typeface="Calibri" panose="020F0502020204030204" pitchFamily="34" charset="0"/>
                <a:cs typeface="Calibri" panose="020F0502020204030204" pitchFamily="34" charset="0"/>
              </a:rPr>
              <a:t>]</a:t>
            </a:r>
          </a:p>
        </p:txBody>
      </p:sp>
      <p:graphicFrame>
        <p:nvGraphicFramePr>
          <p:cNvPr id="9" name="Tableau 8"/>
          <p:cNvGraphicFramePr>
            <a:graphicFrameLocks noGrp="1"/>
          </p:cNvGraphicFramePr>
          <p:nvPr>
            <p:extLst>
              <p:ext uri="{D42A27DB-BD31-4B8C-83A1-F6EECF244321}">
                <p14:modId xmlns:p14="http://schemas.microsoft.com/office/powerpoint/2010/main" val="1252290289"/>
              </p:ext>
            </p:extLst>
          </p:nvPr>
        </p:nvGraphicFramePr>
        <p:xfrm>
          <a:off x="4439816" y="1868928"/>
          <a:ext cx="7275052" cy="3720312"/>
        </p:xfrm>
        <a:graphic>
          <a:graphicData uri="http://schemas.openxmlformats.org/drawingml/2006/table">
            <a:tbl>
              <a:tblPr>
                <a:tableStyleId>{10A1B5D5-9B99-4C35-A422-299274C87663}</a:tableStyleId>
              </a:tblPr>
              <a:tblGrid>
                <a:gridCol w="2522524">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3329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800" u="none" strike="noStrike" cap="none" dirty="0">
                          <a:solidFill>
                            <a:schemeClr val="bg1"/>
                          </a:solidFill>
                          <a:effectLst/>
                          <a:latin typeface="Calibri" pitchFamily="34" charset="0"/>
                          <a:cs typeface="Calibri" pitchFamily="34" charset="0"/>
                        </a:rPr>
                        <a:t>Concepts constitutifs</a:t>
                      </a:r>
                    </a:p>
                    <a:p>
                      <a:pPr algn="ctr" fontAlgn="ctr"/>
                      <a:r>
                        <a:rPr lang="fr-FR" sz="1800" u="none" strike="noStrike" cap="none" dirty="0">
                          <a:solidFill>
                            <a:schemeClr val="bg1"/>
                          </a:solidFill>
                          <a:effectLst/>
                          <a:latin typeface="Calibri" pitchFamily="34" charset="0"/>
                          <a:cs typeface="Calibri" pitchFamily="34" charset="0"/>
                        </a:rPr>
                        <a:t>d’un risque</a:t>
                      </a:r>
                      <a:endParaRPr lang="fr-FR" sz="1800" b="0" i="0" u="none" strike="noStrike" cap="none" dirty="0">
                        <a:solidFill>
                          <a:schemeClr val="bg1"/>
                        </a:solidFill>
                        <a:effectLst/>
                        <a:latin typeface="Calibri" pitchFamily="34" charset="0"/>
                        <a:cs typeface="Calibri" pitchFamily="34" charset="0"/>
                      </a:endParaRPr>
                    </a:p>
                  </a:txBody>
                  <a:tcPr marL="54000" marR="54000" marT="0" marB="0" anchor="ctr">
                    <a:solidFill>
                      <a:schemeClr val="accent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800" u="none" strike="noStrike" cap="none" dirty="0">
                          <a:solidFill>
                            <a:schemeClr val="bg1"/>
                          </a:solidFill>
                          <a:effectLst/>
                          <a:latin typeface="Calibri" pitchFamily="34" charset="0"/>
                          <a:cs typeface="Calibri" pitchFamily="34" charset="0"/>
                        </a:rPr>
                        <a:t>Éléments constitutifs</a:t>
                      </a:r>
                    </a:p>
                    <a:p>
                      <a:pPr algn="ctr" fontAlgn="ctr"/>
                      <a:r>
                        <a:rPr lang="fr-FR" sz="1800" u="none" strike="noStrike" cap="none" baseline="0" dirty="0">
                          <a:solidFill>
                            <a:schemeClr val="bg1"/>
                          </a:solidFill>
                          <a:effectLst/>
                          <a:latin typeface="Calibri" pitchFamily="34" charset="0"/>
                          <a:cs typeface="Calibri" pitchFamily="34" charset="0"/>
                        </a:rPr>
                        <a:t>du risque de l’article</a:t>
                      </a:r>
                      <a:endParaRPr lang="fr-FR" sz="1800" b="0" i="0" u="none" strike="noStrike" cap="none" dirty="0">
                        <a:solidFill>
                          <a:schemeClr val="bg1"/>
                        </a:solidFill>
                        <a:effectLst/>
                        <a:latin typeface="Calibri" pitchFamily="34" charset="0"/>
                        <a:cs typeface="Calibri" pitchFamily="34" charset="0"/>
                      </a:endParaRPr>
                    </a:p>
                  </a:txBody>
                  <a:tcPr marL="54000" marR="54000" marT="0" marB="0" anchor="ctr">
                    <a:solidFill>
                      <a:schemeClr val="accent6"/>
                    </a:solidFill>
                  </a:tcPr>
                </a:tc>
                <a:extLst>
                  <a:ext uri="{0D108BD9-81ED-4DB2-BD59-A6C34878D82A}">
                    <a16:rowId xmlns:a16="http://schemas.microsoft.com/office/drawing/2014/main" val="10000"/>
                  </a:ext>
                </a:extLst>
              </a:tr>
              <a:tr h="52861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Source de risque</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800" b="0" i="0" u="none" strike="noStrike" dirty="0">
                        <a:solidFill>
                          <a:schemeClr val="tx1"/>
                        </a:solidFill>
                        <a:effectLst/>
                        <a:latin typeface="Calibri" pitchFamily="34" charset="0"/>
                        <a:cs typeface="Calibri" pitchFamily="34" charset="0"/>
                      </a:endParaRPr>
                    </a:p>
                  </a:txBody>
                  <a:tcPr marL="54000" marR="54000" marT="0" marB="0" anchor="ctr"/>
                </a:tc>
                <a:extLst>
                  <a:ext uri="{0D108BD9-81ED-4DB2-BD59-A6C34878D82A}">
                    <a16:rowId xmlns:a16="http://schemas.microsoft.com/office/drawing/2014/main" val="10001"/>
                  </a:ext>
                </a:extLst>
              </a:tr>
              <a:tr h="52861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Bien support</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p>
                      <a:pPr marL="0" algn="l" defTabSz="914400" rtl="0" eaLnBrk="1" fontAlgn="ctr" latinLnBrk="0" hangingPunct="1"/>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2"/>
                  </a:ext>
                </a:extLst>
              </a:tr>
              <a:tr h="52861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kern="1200" baseline="0" dirty="0">
                          <a:effectLst/>
                          <a:latin typeface="Calibri" pitchFamily="34" charset="0"/>
                          <a:cs typeface="Calibri" pitchFamily="34" charset="0"/>
                        </a:rPr>
                        <a:t>Valeur métier</a:t>
                      </a:r>
                      <a:endParaRPr lang="fr-FR" sz="1800" b="1" i="0" u="none" strike="noStrike" kern="1200" baseline="0" dirty="0">
                        <a:solidFill>
                          <a:schemeClr val="tx1"/>
                        </a:solidFill>
                        <a:effectLst/>
                        <a:latin typeface="Calibri" pitchFamily="34" charset="0"/>
                        <a:ea typeface="+mn-ea"/>
                        <a:cs typeface="Calibri" pitchFamily="34" charset="0"/>
                      </a:endParaRPr>
                    </a:p>
                  </a:txBody>
                  <a:tcPr marL="54000" marR="54000" marT="0" marB="0" anchor="ctr"/>
                </a:tc>
                <a:tc>
                  <a:txBody>
                    <a:bodyPr/>
                    <a:lstStyle/>
                    <a:p>
                      <a:pPr marL="0" algn="l" defTabSz="914400" rtl="0" eaLnBrk="1" fontAlgn="ctr" latinLnBrk="0" hangingPunct="1"/>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3"/>
                  </a:ext>
                </a:extLst>
              </a:tr>
              <a:tr h="52861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Évènement</a:t>
                      </a:r>
                      <a:r>
                        <a:rPr lang="fr-FR" sz="1800" u="none" strike="noStrike" baseline="0" dirty="0">
                          <a:effectLst/>
                          <a:latin typeface="Calibri" pitchFamily="34" charset="0"/>
                          <a:cs typeface="Calibri" pitchFamily="34" charset="0"/>
                        </a:rPr>
                        <a:t> redouté</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4"/>
                  </a:ext>
                </a:extLst>
              </a:tr>
              <a:tr h="52861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Impacts</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p>
                      <a:pPr marL="0" indent="0" algn="l" defTabSz="914400" rtl="0" eaLnBrk="1" fontAlgn="ctr" latinLnBrk="0" hangingPunct="1">
                        <a:buFont typeface="Arial" panose="020B0604020202020204" pitchFamily="34" charset="0"/>
                        <a:buNone/>
                      </a:pPr>
                      <a:endParaRPr lang="fr-FR" sz="1800" b="0" i="0" u="none" strike="noStrike" kern="1200" dirty="0">
                        <a:solidFill>
                          <a:schemeClr val="tx1"/>
                        </a:solidFill>
                        <a:effectLst/>
                        <a:latin typeface="Calibri" pitchFamily="34" charset="0"/>
                        <a:ea typeface="+mn-ea"/>
                        <a:cs typeface="Calibri" pitchFamily="34" charset="0"/>
                      </a:endParaRPr>
                    </a:p>
                  </a:txBody>
                  <a:tcPr marL="54000" marR="54000" marT="0" marB="0" anchor="ctr"/>
                </a:tc>
                <a:extLst>
                  <a:ext uri="{0D108BD9-81ED-4DB2-BD59-A6C34878D82A}">
                    <a16:rowId xmlns:a16="http://schemas.microsoft.com/office/drawing/2014/main" val="10005"/>
                  </a:ext>
                </a:extLst>
              </a:tr>
              <a:tr h="52861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800" u="none" strike="noStrike" dirty="0">
                          <a:effectLst/>
                          <a:latin typeface="Calibri" pitchFamily="34" charset="0"/>
                          <a:cs typeface="Calibri" pitchFamily="34" charset="0"/>
                        </a:rPr>
                        <a:t>Objectif</a:t>
                      </a:r>
                      <a:r>
                        <a:rPr lang="fr-FR" sz="1800" u="none" strike="noStrike" baseline="0" dirty="0">
                          <a:effectLst/>
                          <a:latin typeface="Calibri" pitchFamily="34" charset="0"/>
                          <a:cs typeface="Calibri" pitchFamily="34" charset="0"/>
                        </a:rPr>
                        <a:t> visé</a:t>
                      </a:r>
                      <a:endParaRPr lang="fr-FR" sz="1800" b="1" i="0" u="none" strike="noStrike" dirty="0">
                        <a:solidFill>
                          <a:schemeClr val="tx1"/>
                        </a:solidFill>
                        <a:effectLst/>
                        <a:latin typeface="Calibri" pitchFamily="34" charset="0"/>
                        <a:cs typeface="Calibri" pitchFamily="34" charset="0"/>
                      </a:endParaRPr>
                    </a:p>
                  </a:txBody>
                  <a:tcPr marL="54000" marR="54000" marT="0" marB="0"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800" b="0" i="0" u="none" strike="noStrike" dirty="0">
                        <a:solidFill>
                          <a:schemeClr val="tx1"/>
                        </a:solidFill>
                        <a:effectLst/>
                        <a:latin typeface="Calibri" pitchFamily="34" charset="0"/>
                        <a:cs typeface="Calibri" pitchFamily="34" charset="0"/>
                      </a:endParaRPr>
                    </a:p>
                  </a:txBody>
                  <a:tcPr marL="54000" marR="54000" marT="0" marB="0" anchor="ctr"/>
                </a:tc>
                <a:extLst>
                  <a:ext uri="{0D108BD9-81ED-4DB2-BD59-A6C34878D82A}">
                    <a16:rowId xmlns:a16="http://schemas.microsoft.com/office/drawing/2014/main" val="10006"/>
                  </a:ext>
                </a:extLst>
              </a:tr>
            </a:tbl>
          </a:graphicData>
        </a:graphic>
      </p:graphicFrame>
      <p:sp>
        <p:nvSpPr>
          <p:cNvPr id="10" name="Espace réservé du pied de page 9"/>
          <p:cNvSpPr>
            <a:spLocks noGrp="1"/>
          </p:cNvSpPr>
          <p:nvPr>
            <p:ph type="ftr" sz="quarter" idx="11"/>
          </p:nvPr>
        </p:nvSpPr>
        <p:spPr/>
        <p:txBody>
          <a:bodyPr/>
          <a:lstStyle/>
          <a:p>
            <a:r>
              <a:rPr lang="fr-FR"/>
              <a:t>Formation EBIOS Risk Manager – Version du 08/04/2020</a:t>
            </a:r>
            <a:endParaRPr lang="fr-FR" dirty="0"/>
          </a:p>
        </p:txBody>
      </p:sp>
      <p:sp>
        <p:nvSpPr>
          <p:cNvPr id="11" name="Espace réservé du numéro de diapositive 10"/>
          <p:cNvSpPr>
            <a:spLocks noGrp="1"/>
          </p:cNvSpPr>
          <p:nvPr>
            <p:ph type="sldNum" sz="quarter" idx="10"/>
          </p:nvPr>
        </p:nvSpPr>
        <p:spPr/>
        <p:txBody>
          <a:bodyPr/>
          <a:lstStyle/>
          <a:p>
            <a:fld id="{38A82121-814A-4DE6-903B-1CF589281CB8}" type="slidenum">
              <a:rPr lang="fr-FR" smtClean="0"/>
              <a:pPr/>
              <a:t>9</a:t>
            </a:fld>
            <a:endParaRPr lang="fr-FR"/>
          </a:p>
        </p:txBody>
      </p:sp>
      <p:grpSp>
        <p:nvGrpSpPr>
          <p:cNvPr id="8" name="Groupe 7">
            <a:extLst>
              <a:ext uri="{FF2B5EF4-FFF2-40B4-BE49-F238E27FC236}">
                <a16:creationId xmlns:a16="http://schemas.microsoft.com/office/drawing/2014/main" id="{3EC19E07-4FDA-4ADE-8E82-E1A66C4564F1}"/>
              </a:ext>
            </a:extLst>
          </p:cNvPr>
          <p:cNvGrpSpPr/>
          <p:nvPr/>
        </p:nvGrpSpPr>
        <p:grpSpPr>
          <a:xfrm>
            <a:off x="10570543" y="0"/>
            <a:ext cx="1008112" cy="504000"/>
            <a:chOff x="7020272" y="95114"/>
            <a:chExt cx="1008112" cy="504000"/>
          </a:xfrm>
        </p:grpSpPr>
        <p:sp>
          <p:nvSpPr>
            <p:cNvPr id="12" name="Rectangle 11">
              <a:extLst>
                <a:ext uri="{FF2B5EF4-FFF2-40B4-BE49-F238E27FC236}">
                  <a16:creationId xmlns:a16="http://schemas.microsoft.com/office/drawing/2014/main" id="{0B117622-9669-4130-B656-3A2627E0A153}"/>
                </a:ext>
              </a:extLst>
            </p:cNvPr>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1.1</a:t>
              </a:r>
            </a:p>
          </p:txBody>
        </p:sp>
        <p:pic>
          <p:nvPicPr>
            <p:cNvPr id="13" name="Picture 3">
              <a:extLst>
                <a:ext uri="{FF2B5EF4-FFF2-40B4-BE49-F238E27FC236}">
                  <a16:creationId xmlns:a16="http://schemas.microsoft.com/office/drawing/2014/main" id="{B0397238-1852-4C89-9796-E05717766BB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6332592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ctr">
            <a:noAutofit/>
          </a:bodyPr>
          <a:lstStyle/>
          <a:p>
            <a:r>
              <a:rPr lang="fr-FR" dirty="0">
                <a:ea typeface="Malgun Gothic" panose="020B0503020000020004" pitchFamily="34" charset="-127"/>
              </a:rPr>
              <a:t>Présentation de l’étude de cas</a:t>
            </a:r>
          </a:p>
        </p:txBody>
      </p:sp>
      <p:sp>
        <p:nvSpPr>
          <p:cNvPr id="37" name="Rectangle 36"/>
          <p:cNvSpPr/>
          <p:nvPr/>
        </p:nvSpPr>
        <p:spPr>
          <a:xfrm>
            <a:off x="3359696" y="1916832"/>
            <a:ext cx="6851104" cy="2304256"/>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600"/>
              </a:spcAft>
            </a:pPr>
            <a:r>
              <a:rPr lang="fr-FR" dirty="0">
                <a:solidFill>
                  <a:schemeClr val="tx2"/>
                </a:solidFill>
                <a:latin typeface="Calibri" panose="020F0502020204030204" pitchFamily="34" charset="0"/>
              </a:rPr>
              <a:t>Vous êtes amené à réfléchir sur un cas d’étude se basant sur la </a:t>
            </a:r>
            <a:r>
              <a:rPr lang="fr-FR" b="1" dirty="0">
                <a:solidFill>
                  <a:schemeClr val="tx2"/>
                </a:solidFill>
                <a:latin typeface="Calibri" panose="020F0502020204030204" pitchFamily="34" charset="0"/>
              </a:rPr>
              <a:t>démarche administrative de renouvellement d’un titre d’identité numérique (TIN)</a:t>
            </a:r>
            <a:r>
              <a:rPr lang="fr-FR" dirty="0">
                <a:solidFill>
                  <a:schemeClr val="tx2"/>
                </a:solidFill>
                <a:latin typeface="Calibri" panose="020F0502020204030204" pitchFamily="34" charset="0"/>
              </a:rPr>
              <a:t>.</a:t>
            </a:r>
          </a:p>
          <a:p>
            <a:pPr algn="just">
              <a:spcAft>
                <a:spcPts val="600"/>
              </a:spcAft>
            </a:pPr>
            <a:endParaRPr lang="fr-FR" dirty="0">
              <a:solidFill>
                <a:schemeClr val="tx2"/>
              </a:solidFill>
              <a:latin typeface="Calibri" panose="020F0502020204030204" pitchFamily="34" charset="0"/>
            </a:endParaRPr>
          </a:p>
          <a:p>
            <a:pPr algn="just">
              <a:spcAft>
                <a:spcPts val="600"/>
              </a:spcAft>
            </a:pPr>
            <a:r>
              <a:rPr lang="fr-FR" dirty="0">
                <a:solidFill>
                  <a:schemeClr val="tx2"/>
                </a:solidFill>
                <a:latin typeface="Calibri" panose="020F0502020204030204" pitchFamily="34" charset="0"/>
              </a:rPr>
              <a:t>L’objectif de l’étude est de </a:t>
            </a:r>
            <a:r>
              <a:rPr lang="fr-FR" b="1" dirty="0">
                <a:solidFill>
                  <a:schemeClr val="tx2"/>
                </a:solidFill>
                <a:latin typeface="Calibri" panose="020F0502020204030204" pitchFamily="34" charset="0"/>
              </a:rPr>
              <a:t>conduire une étude complète des risques sur le SI de renouvellement de TIN et ses interconnexions avec l’extérieur. </a:t>
            </a:r>
            <a:r>
              <a:rPr lang="fr-FR" dirty="0">
                <a:solidFill>
                  <a:schemeClr val="tx2"/>
                </a:solidFill>
                <a:latin typeface="Calibri" panose="020F0502020204030204" pitchFamily="34" charset="0"/>
              </a:rPr>
              <a:t>Le commanditaire de l’étude est la Société de Gestion des Titres d’Identité Numérique (SGTIN).</a:t>
            </a:r>
          </a:p>
        </p:txBody>
      </p:sp>
      <p:pic>
        <p:nvPicPr>
          <p:cNvPr id="1026" name="Picture 2" descr="Y:\RELEC\COM\public\Chartes éditoriale et graphique\Pictos et fonds graphiques\Pictogrammes png\101_administ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4242" y="2420888"/>
            <a:ext cx="1057147" cy="105714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034241" y="4860776"/>
            <a:ext cx="8176559" cy="872480"/>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just">
              <a:spcAft>
                <a:spcPts val="600"/>
              </a:spcAft>
            </a:pPr>
            <a:r>
              <a:rPr lang="fr-FR" dirty="0">
                <a:solidFill>
                  <a:schemeClr val="tx2"/>
                </a:solidFill>
                <a:latin typeface="Calibri" panose="020F0502020204030204" pitchFamily="34" charset="0"/>
              </a:rPr>
              <a:t>Vous pouvez désormais prendre connaissance du dossier d’étude de cas fourni.</a:t>
            </a:r>
          </a:p>
        </p:txBody>
      </p:sp>
      <p:grpSp>
        <p:nvGrpSpPr>
          <p:cNvPr id="7" name="Groupe 6"/>
          <p:cNvGrpSpPr/>
          <p:nvPr/>
        </p:nvGrpSpPr>
        <p:grpSpPr>
          <a:xfrm>
            <a:off x="11162911" y="28425"/>
            <a:ext cx="1008112" cy="504000"/>
            <a:chOff x="7020272" y="95114"/>
            <a:chExt cx="1008112" cy="504000"/>
          </a:xfrm>
        </p:grpSpPr>
        <p:sp>
          <p:nvSpPr>
            <p:cNvPr id="8" name="Rectangle 7"/>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8.1 et 8.2</a:t>
              </a:r>
            </a:p>
          </p:txBody>
        </p:sp>
        <p:pic>
          <p:nvPicPr>
            <p:cNvPr id="9"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sp>
        <p:nvSpPr>
          <p:cNvPr id="10" name="Espace réservé du pied de page 9"/>
          <p:cNvSpPr>
            <a:spLocks noGrp="1"/>
          </p:cNvSpPr>
          <p:nvPr>
            <p:ph type="ftr" sz="quarter" idx="11"/>
          </p:nvPr>
        </p:nvSpPr>
        <p:spPr/>
        <p:txBody>
          <a:bodyPr/>
          <a:lstStyle/>
          <a:p>
            <a:r>
              <a:rPr lang="fr-FR"/>
              <a:t>Formation EBIOS Risk Manager – Version du 08/04/2020</a:t>
            </a:r>
            <a:endParaRPr lang="fr-FR" dirty="0"/>
          </a:p>
        </p:txBody>
      </p:sp>
      <p:sp>
        <p:nvSpPr>
          <p:cNvPr id="11" name="Espace réservé du numéro de diapositive 10"/>
          <p:cNvSpPr>
            <a:spLocks noGrp="1"/>
          </p:cNvSpPr>
          <p:nvPr>
            <p:ph type="sldNum" sz="quarter" idx="10"/>
          </p:nvPr>
        </p:nvSpPr>
        <p:spPr/>
        <p:txBody>
          <a:bodyPr/>
          <a:lstStyle/>
          <a:p>
            <a:fld id="{38A82121-814A-4DE6-903B-1CF589281CB8}" type="slidenum">
              <a:rPr lang="fr-FR" smtClean="0"/>
              <a:pPr/>
              <a:t>90</a:t>
            </a:fld>
            <a:endParaRPr lang="fr-FR"/>
          </a:p>
        </p:txBody>
      </p:sp>
    </p:spTree>
    <p:extLst>
      <p:ext uri="{BB962C8B-B14F-4D97-AF65-F5344CB8AC3E}">
        <p14:creationId xmlns:p14="http://schemas.microsoft.com/office/powerpoint/2010/main" val="9085531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Étude de cas</a:t>
            </a:r>
          </a:p>
          <a:p>
            <a:r>
              <a:rPr lang="fr-FR" b="0" dirty="0"/>
              <a:t>Décrivez le périmètre métier et technique</a:t>
            </a:r>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Losange 7"/>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aphicFrame>
        <p:nvGraphicFramePr>
          <p:cNvPr id="7" name="Tableau 6"/>
          <p:cNvGraphicFramePr>
            <a:graphicFrameLocks noGrp="1"/>
          </p:cNvGraphicFramePr>
          <p:nvPr>
            <p:extLst>
              <p:ext uri="{D42A27DB-BD31-4B8C-83A1-F6EECF244321}">
                <p14:modId xmlns:p14="http://schemas.microsoft.com/office/powerpoint/2010/main" val="3319916399"/>
              </p:ext>
            </p:extLst>
          </p:nvPr>
        </p:nvGraphicFramePr>
        <p:xfrm>
          <a:off x="1691343" y="1871848"/>
          <a:ext cx="8869153" cy="3573376"/>
        </p:xfrm>
        <a:graphic>
          <a:graphicData uri="http://schemas.openxmlformats.org/drawingml/2006/table">
            <a:tbl>
              <a:tblPr/>
              <a:tblGrid>
                <a:gridCol w="1049764">
                  <a:extLst>
                    <a:ext uri="{9D8B030D-6E8A-4147-A177-3AD203B41FA5}">
                      <a16:colId xmlns:a16="http://schemas.microsoft.com/office/drawing/2014/main" val="20000"/>
                    </a:ext>
                  </a:extLst>
                </a:gridCol>
                <a:gridCol w="868821">
                  <a:extLst>
                    <a:ext uri="{9D8B030D-6E8A-4147-A177-3AD203B41FA5}">
                      <a16:colId xmlns:a16="http://schemas.microsoft.com/office/drawing/2014/main" val="20001"/>
                    </a:ext>
                  </a:extLst>
                </a:gridCol>
                <a:gridCol w="868821">
                  <a:extLst>
                    <a:ext uri="{9D8B030D-6E8A-4147-A177-3AD203B41FA5}">
                      <a16:colId xmlns:a16="http://schemas.microsoft.com/office/drawing/2014/main" val="20002"/>
                    </a:ext>
                  </a:extLst>
                </a:gridCol>
                <a:gridCol w="969180">
                  <a:extLst>
                    <a:ext uri="{9D8B030D-6E8A-4147-A177-3AD203B41FA5}">
                      <a16:colId xmlns:a16="http://schemas.microsoft.com/office/drawing/2014/main" val="20003"/>
                    </a:ext>
                  </a:extLst>
                </a:gridCol>
                <a:gridCol w="768462">
                  <a:extLst>
                    <a:ext uri="{9D8B030D-6E8A-4147-A177-3AD203B41FA5}">
                      <a16:colId xmlns:a16="http://schemas.microsoft.com/office/drawing/2014/main" val="20004"/>
                    </a:ext>
                  </a:extLst>
                </a:gridCol>
                <a:gridCol w="868821">
                  <a:extLst>
                    <a:ext uri="{9D8B030D-6E8A-4147-A177-3AD203B41FA5}">
                      <a16:colId xmlns:a16="http://schemas.microsoft.com/office/drawing/2014/main" val="20005"/>
                    </a:ext>
                  </a:extLst>
                </a:gridCol>
                <a:gridCol w="868821">
                  <a:extLst>
                    <a:ext uri="{9D8B030D-6E8A-4147-A177-3AD203B41FA5}">
                      <a16:colId xmlns:a16="http://schemas.microsoft.com/office/drawing/2014/main" val="20006"/>
                    </a:ext>
                  </a:extLst>
                </a:gridCol>
                <a:gridCol w="868821">
                  <a:extLst>
                    <a:ext uri="{9D8B030D-6E8A-4147-A177-3AD203B41FA5}">
                      <a16:colId xmlns:a16="http://schemas.microsoft.com/office/drawing/2014/main" val="20007"/>
                    </a:ext>
                  </a:extLst>
                </a:gridCol>
                <a:gridCol w="868821">
                  <a:extLst>
                    <a:ext uri="{9D8B030D-6E8A-4147-A177-3AD203B41FA5}">
                      <a16:colId xmlns:a16="http://schemas.microsoft.com/office/drawing/2014/main" val="20008"/>
                    </a:ext>
                  </a:extLst>
                </a:gridCol>
                <a:gridCol w="868821">
                  <a:extLst>
                    <a:ext uri="{9D8B030D-6E8A-4147-A177-3AD203B41FA5}">
                      <a16:colId xmlns:a16="http://schemas.microsoft.com/office/drawing/2014/main" val="20009"/>
                    </a:ext>
                  </a:extLst>
                </a:gridCol>
              </a:tblGrid>
              <a:tr h="307130">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r>
                        <a:rPr lang="fr-FR" sz="1000" b="1" cap="all" dirty="0">
                          <a:solidFill>
                            <a:schemeClr val="tx1"/>
                          </a:solidFill>
                          <a:effectLst/>
                          <a:latin typeface="Calibri" panose="020F0502020204030204" pitchFamily="34" charset="0"/>
                          <a:ea typeface="Calibri"/>
                          <a:cs typeface="Times New Roman"/>
                        </a:rPr>
                        <a:t>Mission</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9">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l">
                        <a:lnSpc>
                          <a:spcPct val="115000"/>
                        </a:lnSpc>
                        <a:spcBef>
                          <a:spcPts val="300"/>
                        </a:spcBef>
                        <a:spcAft>
                          <a:spcPts val="300"/>
                        </a:spcAft>
                      </a:pPr>
                      <a:r>
                        <a:rPr lang="fr-FR" sz="1000" b="1" cap="all" dirty="0">
                          <a:solidFill>
                            <a:srgbClr val="C00000"/>
                          </a:solidFill>
                          <a:effectLst/>
                          <a:latin typeface="Calibri" panose="020F0502020204030204" pitchFamily="34" charset="0"/>
                          <a:ea typeface="Calibri"/>
                          <a:cs typeface="Times New Roman"/>
                        </a:rPr>
                        <a:t>Renouveler</a:t>
                      </a:r>
                      <a:r>
                        <a:rPr lang="fr-FR" sz="1000" b="1" cap="all" baseline="0" dirty="0">
                          <a:solidFill>
                            <a:srgbClr val="C00000"/>
                          </a:solidFill>
                          <a:effectLst/>
                          <a:latin typeface="Calibri" panose="020F0502020204030204" pitchFamily="34" charset="0"/>
                          <a:ea typeface="Calibri"/>
                          <a:cs typeface="Times New Roman"/>
                        </a:rPr>
                        <a:t> des Titres d’identité numérique</a:t>
                      </a:r>
                      <a:endParaRPr lang="fr-FR" sz="1000" b="1" cap="all" dirty="0">
                        <a:solidFill>
                          <a:srgbClr val="C00000"/>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ctr">
                        <a:lnSpc>
                          <a:spcPct val="115000"/>
                        </a:lnSpc>
                        <a:spcBef>
                          <a:spcPts val="300"/>
                        </a:spcBef>
                        <a:spcAft>
                          <a:spcPts val="300"/>
                        </a:spcAft>
                      </a:pPr>
                      <a:endParaRPr lang="fr-FR" sz="1000" dirty="0">
                        <a:solidFill>
                          <a:schemeClr val="tx2"/>
                        </a:solidFill>
                        <a:effectLst/>
                        <a:latin typeface="Garamond"/>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extLst>
                  <a:ext uri="{0D108BD9-81ED-4DB2-BD59-A6C34878D82A}">
                    <a16:rowId xmlns:a16="http://schemas.microsoft.com/office/drawing/2014/main" val="10000"/>
                  </a:ext>
                </a:extLst>
              </a:tr>
              <a:tr h="707631">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r>
                        <a:rPr lang="fr-FR" sz="1000" b="1" cap="all" dirty="0">
                          <a:solidFill>
                            <a:schemeClr val="tx1"/>
                          </a:solidFill>
                          <a:effectLst/>
                          <a:latin typeface="Calibri" panose="020F0502020204030204" pitchFamily="34" charset="0"/>
                          <a:ea typeface="Calibri"/>
                          <a:cs typeface="Times New Roman"/>
                        </a:rPr>
                        <a:t>Nom de la valeur</a:t>
                      </a:r>
                      <a:r>
                        <a:rPr lang="fr-FR" sz="1000" b="1" cap="all" baseline="0" dirty="0">
                          <a:solidFill>
                            <a:schemeClr val="tx1"/>
                          </a:solidFill>
                          <a:effectLst/>
                          <a:latin typeface="Calibri" panose="020F0502020204030204" pitchFamily="34" charset="0"/>
                          <a:ea typeface="Calibri"/>
                          <a:cs typeface="Times New Roman"/>
                        </a:rPr>
                        <a:t> métier</a:t>
                      </a:r>
                      <a:endParaRPr lang="fr-FR" sz="1000" b="1"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endParaRPr lang="fr-FR" sz="1000" b="1"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endParaRPr lang="fr-FR" sz="1000" b="1"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endParaRPr lang="fr-FR" sz="1000" b="1"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a:txBody>
                    <a:bodyPr/>
                    <a:lstStyle/>
                    <a:p>
                      <a:pPr algn="ctr">
                        <a:lnSpc>
                          <a:spcPct val="115000"/>
                        </a:lnSpc>
                        <a:spcBef>
                          <a:spcPts val="300"/>
                        </a:spcBef>
                        <a:spcAft>
                          <a:spcPts val="300"/>
                        </a:spcAft>
                      </a:pPr>
                      <a:endParaRPr lang="fr-FR" sz="1000" b="1"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endParaRPr lang="fr-FR" sz="1000" b="1"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extLst>
                  <a:ext uri="{0D108BD9-81ED-4DB2-BD59-A6C34878D82A}">
                    <a16:rowId xmlns:a16="http://schemas.microsoft.com/office/drawing/2014/main" val="10001"/>
                  </a:ext>
                </a:extLst>
              </a:tr>
              <a:tr h="392837">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b="1" kern="1200" cap="all" dirty="0">
                          <a:solidFill>
                            <a:schemeClr val="tx1"/>
                          </a:solidFill>
                          <a:effectLst/>
                          <a:latin typeface="Calibri" panose="020F0502020204030204" pitchFamily="34" charset="0"/>
                          <a:ea typeface="Calibri"/>
                          <a:cs typeface="Times New Roman"/>
                        </a:rPr>
                        <a:t>Nature de la valeur métier</a:t>
                      </a:r>
                      <a:endParaRPr lang="fr-FR" sz="1000" b="0" i="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endParaRPr lang="fr-FR" sz="1000" b="1" u="sng"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a:txBody>
                    <a:bodyPr/>
                    <a:lstStyle/>
                    <a:p>
                      <a:pPr algn="ctr">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extLst>
                  <a:ext uri="{0D108BD9-81ED-4DB2-BD59-A6C34878D82A}">
                    <a16:rowId xmlns:a16="http://schemas.microsoft.com/office/drawing/2014/main" val="10002"/>
                  </a:ext>
                </a:extLst>
              </a:tr>
              <a:tr h="505797">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b="1" kern="1200" cap="all" dirty="0">
                          <a:solidFill>
                            <a:schemeClr val="tx1"/>
                          </a:solidFill>
                          <a:effectLst/>
                          <a:latin typeface="Calibri" panose="020F0502020204030204" pitchFamily="34" charset="0"/>
                          <a:ea typeface="Calibri"/>
                          <a:cs typeface="Times New Roman"/>
                        </a:rPr>
                        <a:t>Entité </a:t>
                      </a:r>
                      <a:r>
                        <a:rPr lang="fr-FR" sz="1000" b="1" kern="1200" cap="all" baseline="0" dirty="0">
                          <a:solidFill>
                            <a:schemeClr val="tx1"/>
                          </a:solidFill>
                          <a:effectLst/>
                          <a:latin typeface="Calibri" panose="020F0502020204030204" pitchFamily="34" charset="0"/>
                          <a:ea typeface="Calibri"/>
                          <a:cs typeface="Times New Roman"/>
                        </a:rPr>
                        <a:t>responsable</a:t>
                      </a:r>
                      <a:endParaRPr lang="fr-FR" sz="1000" b="0" i="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indent="0" algn="ctr">
                        <a:lnSpc>
                          <a:spcPct val="115000"/>
                        </a:lnSpc>
                        <a:spcBef>
                          <a:spcPts val="0"/>
                        </a:spcBef>
                        <a:spcAft>
                          <a:spcPts val="0"/>
                        </a:spcAft>
                        <a:buFont typeface="Arial" panose="020B0604020202020204" pitchFamily="34" charset="0"/>
                        <a:buNone/>
                      </a:pPr>
                      <a:endParaRPr lang="fr-FR" sz="1000" kern="1200" baseline="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endParaRPr lang="fr-FR" dirty="0"/>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endParaRPr lang="fr-FR" dirty="0"/>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a:txBody>
                    <a:bodyPr/>
                    <a:lstStyle/>
                    <a:p>
                      <a:endParaRPr lang="fr-FR" dirty="0"/>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2">
                  <a:txBody>
                    <a:bodyPr/>
                    <a:lstStyle/>
                    <a:p>
                      <a:pPr algn="l">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extLst>
                  <a:ext uri="{0D108BD9-81ED-4DB2-BD59-A6C34878D82A}">
                    <a16:rowId xmlns:a16="http://schemas.microsoft.com/office/drawing/2014/main" val="10003"/>
                  </a:ext>
                </a:extLst>
              </a:tr>
              <a:tr h="923430">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b="1" kern="1200" cap="all" baseline="0" dirty="0">
                          <a:solidFill>
                            <a:schemeClr val="tx1"/>
                          </a:solidFill>
                          <a:effectLst/>
                          <a:latin typeface="Calibri" panose="020F0502020204030204" pitchFamily="34" charset="0"/>
                          <a:ea typeface="Calibri"/>
                          <a:cs typeface="Times New Roman"/>
                        </a:rPr>
                        <a:t>Nom du/des biens supports associés</a:t>
                      </a:r>
                      <a:endParaRPr lang="fr-FR" sz="1000" b="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4"/>
                  </a:ext>
                </a:extLst>
              </a:tr>
              <a:tr h="736551">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b="1" kern="1200" cap="all" dirty="0">
                          <a:solidFill>
                            <a:schemeClr val="tx1"/>
                          </a:solidFill>
                          <a:effectLst/>
                          <a:latin typeface="Calibri" panose="020F0502020204030204" pitchFamily="34" charset="0"/>
                          <a:ea typeface="Calibri"/>
                          <a:cs typeface="Times New Roman"/>
                        </a:rPr>
                        <a:t>Entité ou personne</a:t>
                      </a:r>
                      <a:r>
                        <a:rPr lang="fr-FR" sz="1000" b="1" kern="1200" cap="all" baseline="0" dirty="0">
                          <a:solidFill>
                            <a:schemeClr val="tx1"/>
                          </a:solidFill>
                          <a:effectLst/>
                          <a:latin typeface="Calibri" panose="020F0502020204030204" pitchFamily="34" charset="0"/>
                          <a:ea typeface="Calibri"/>
                          <a:cs typeface="Times New Roman"/>
                        </a:rPr>
                        <a:t> responsable</a:t>
                      </a:r>
                      <a:endParaRPr lang="fr-FR" sz="1000" b="0" i="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kern="1200" baseline="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5"/>
                  </a:ext>
                </a:extLst>
              </a:tr>
            </a:tbl>
          </a:graphicData>
        </a:graphic>
      </p:graphicFrame>
      <p:pic>
        <p:nvPicPr>
          <p:cNvPr id="9"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5071" y="38869"/>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e 9"/>
          <p:cNvGrpSpPr/>
          <p:nvPr/>
        </p:nvGrpSpPr>
        <p:grpSpPr>
          <a:xfrm>
            <a:off x="10565662" y="17350"/>
            <a:ext cx="1008112" cy="504000"/>
            <a:chOff x="7020272" y="95114"/>
            <a:chExt cx="1008112" cy="504000"/>
          </a:xfrm>
        </p:grpSpPr>
        <p:sp>
          <p:nvSpPr>
            <p:cNvPr id="11" name="Rectangle 10"/>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8.3</a:t>
              </a:r>
            </a:p>
          </p:txBody>
        </p:sp>
        <p:pic>
          <p:nvPicPr>
            <p:cNvPr id="1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grpSp>
        <p:nvGrpSpPr>
          <p:cNvPr id="13" name="Groupe 12"/>
          <p:cNvGrpSpPr/>
          <p:nvPr/>
        </p:nvGrpSpPr>
        <p:grpSpPr>
          <a:xfrm>
            <a:off x="8952136" y="17350"/>
            <a:ext cx="1541518" cy="504000"/>
            <a:chOff x="7494978" y="95114"/>
            <a:chExt cx="1541518" cy="504000"/>
          </a:xfrm>
        </p:grpSpPr>
        <p:sp>
          <p:nvSpPr>
            <p:cNvPr id="14" name="Rectangle 13"/>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n°1</a:t>
              </a:r>
            </a:p>
          </p:txBody>
        </p:sp>
        <p:pic>
          <p:nvPicPr>
            <p:cNvPr id="16" name="Picture 2" descr="\\intranet.fr\sgdsn\utilisateurs\mesdocuments\duclos-j\My Pictures\EBIOSRM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Espace réservé du pied de page 16"/>
          <p:cNvSpPr>
            <a:spLocks noGrp="1"/>
          </p:cNvSpPr>
          <p:nvPr>
            <p:ph type="ftr" sz="quarter" idx="11"/>
          </p:nvPr>
        </p:nvSpPr>
        <p:spPr/>
        <p:txBody>
          <a:bodyPr/>
          <a:lstStyle/>
          <a:p>
            <a:r>
              <a:rPr lang="fr-FR"/>
              <a:t>Formation EBIOS Risk Manager – Version du 08/04/2020</a:t>
            </a:r>
            <a:endParaRPr lang="fr-FR" dirty="0"/>
          </a:p>
        </p:txBody>
      </p:sp>
      <p:sp>
        <p:nvSpPr>
          <p:cNvPr id="18" name="Espace réservé du numéro de diapositive 17"/>
          <p:cNvSpPr>
            <a:spLocks noGrp="1"/>
          </p:cNvSpPr>
          <p:nvPr>
            <p:ph type="sldNum" sz="quarter" idx="10"/>
          </p:nvPr>
        </p:nvSpPr>
        <p:spPr/>
        <p:txBody>
          <a:bodyPr/>
          <a:lstStyle/>
          <a:p>
            <a:fld id="{38A82121-814A-4DE6-903B-1CF589281CB8}" type="slidenum">
              <a:rPr lang="fr-FR" smtClean="0"/>
              <a:pPr/>
              <a:t>91</a:t>
            </a:fld>
            <a:endParaRPr lang="fr-FR"/>
          </a:p>
        </p:txBody>
      </p:sp>
    </p:spTree>
    <p:extLst>
      <p:ext uri="{BB962C8B-B14F-4D97-AF65-F5344CB8AC3E}">
        <p14:creationId xmlns:p14="http://schemas.microsoft.com/office/powerpoint/2010/main" val="3021569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Correction</a:t>
            </a:r>
          </a:p>
          <a:p>
            <a:r>
              <a:rPr lang="fr-FR" b="0" dirty="0"/>
              <a:t>Décrivez le périmètre métier et technique</a:t>
            </a:r>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Losange 7"/>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aphicFrame>
        <p:nvGraphicFramePr>
          <p:cNvPr id="7" name="Tableau 6"/>
          <p:cNvGraphicFramePr>
            <a:graphicFrameLocks noGrp="1"/>
          </p:cNvGraphicFramePr>
          <p:nvPr>
            <p:extLst>
              <p:ext uri="{D42A27DB-BD31-4B8C-83A1-F6EECF244321}">
                <p14:modId xmlns:p14="http://schemas.microsoft.com/office/powerpoint/2010/main" val="2697670446"/>
              </p:ext>
            </p:extLst>
          </p:nvPr>
        </p:nvGraphicFramePr>
        <p:xfrm>
          <a:off x="1691343" y="1871848"/>
          <a:ext cx="8869153" cy="3573376"/>
        </p:xfrm>
        <a:graphic>
          <a:graphicData uri="http://schemas.openxmlformats.org/drawingml/2006/table">
            <a:tbl>
              <a:tblPr/>
              <a:tblGrid>
                <a:gridCol w="1049764">
                  <a:extLst>
                    <a:ext uri="{9D8B030D-6E8A-4147-A177-3AD203B41FA5}">
                      <a16:colId xmlns:a16="http://schemas.microsoft.com/office/drawing/2014/main" val="20000"/>
                    </a:ext>
                  </a:extLst>
                </a:gridCol>
                <a:gridCol w="868821">
                  <a:extLst>
                    <a:ext uri="{9D8B030D-6E8A-4147-A177-3AD203B41FA5}">
                      <a16:colId xmlns:a16="http://schemas.microsoft.com/office/drawing/2014/main" val="20001"/>
                    </a:ext>
                  </a:extLst>
                </a:gridCol>
                <a:gridCol w="868821">
                  <a:extLst>
                    <a:ext uri="{9D8B030D-6E8A-4147-A177-3AD203B41FA5}">
                      <a16:colId xmlns:a16="http://schemas.microsoft.com/office/drawing/2014/main" val="20002"/>
                    </a:ext>
                  </a:extLst>
                </a:gridCol>
                <a:gridCol w="969180">
                  <a:extLst>
                    <a:ext uri="{9D8B030D-6E8A-4147-A177-3AD203B41FA5}">
                      <a16:colId xmlns:a16="http://schemas.microsoft.com/office/drawing/2014/main" val="20003"/>
                    </a:ext>
                  </a:extLst>
                </a:gridCol>
                <a:gridCol w="768462">
                  <a:extLst>
                    <a:ext uri="{9D8B030D-6E8A-4147-A177-3AD203B41FA5}">
                      <a16:colId xmlns:a16="http://schemas.microsoft.com/office/drawing/2014/main" val="20004"/>
                    </a:ext>
                  </a:extLst>
                </a:gridCol>
                <a:gridCol w="868821">
                  <a:extLst>
                    <a:ext uri="{9D8B030D-6E8A-4147-A177-3AD203B41FA5}">
                      <a16:colId xmlns:a16="http://schemas.microsoft.com/office/drawing/2014/main" val="20005"/>
                    </a:ext>
                  </a:extLst>
                </a:gridCol>
                <a:gridCol w="868821">
                  <a:extLst>
                    <a:ext uri="{9D8B030D-6E8A-4147-A177-3AD203B41FA5}">
                      <a16:colId xmlns:a16="http://schemas.microsoft.com/office/drawing/2014/main" val="20006"/>
                    </a:ext>
                  </a:extLst>
                </a:gridCol>
                <a:gridCol w="868821">
                  <a:extLst>
                    <a:ext uri="{9D8B030D-6E8A-4147-A177-3AD203B41FA5}">
                      <a16:colId xmlns:a16="http://schemas.microsoft.com/office/drawing/2014/main" val="20007"/>
                    </a:ext>
                  </a:extLst>
                </a:gridCol>
                <a:gridCol w="868821">
                  <a:extLst>
                    <a:ext uri="{9D8B030D-6E8A-4147-A177-3AD203B41FA5}">
                      <a16:colId xmlns:a16="http://schemas.microsoft.com/office/drawing/2014/main" val="20008"/>
                    </a:ext>
                  </a:extLst>
                </a:gridCol>
                <a:gridCol w="868821">
                  <a:extLst>
                    <a:ext uri="{9D8B030D-6E8A-4147-A177-3AD203B41FA5}">
                      <a16:colId xmlns:a16="http://schemas.microsoft.com/office/drawing/2014/main" val="20009"/>
                    </a:ext>
                  </a:extLst>
                </a:gridCol>
              </a:tblGrid>
              <a:tr h="307130">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r>
                        <a:rPr lang="fr-FR" sz="1000" b="1" cap="all" dirty="0">
                          <a:solidFill>
                            <a:schemeClr val="tx1"/>
                          </a:solidFill>
                          <a:effectLst/>
                          <a:latin typeface="Calibri" panose="020F0502020204030204" pitchFamily="34" charset="0"/>
                          <a:ea typeface="Calibri"/>
                          <a:cs typeface="Times New Roman"/>
                        </a:rPr>
                        <a:t>Mission</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9">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l">
                        <a:lnSpc>
                          <a:spcPct val="115000"/>
                        </a:lnSpc>
                        <a:spcBef>
                          <a:spcPts val="300"/>
                        </a:spcBef>
                        <a:spcAft>
                          <a:spcPts val="300"/>
                        </a:spcAft>
                      </a:pPr>
                      <a:r>
                        <a:rPr lang="fr-FR" sz="1000" b="1" cap="all" dirty="0">
                          <a:solidFill>
                            <a:srgbClr val="C00000"/>
                          </a:solidFill>
                          <a:effectLst/>
                          <a:latin typeface="Calibri" panose="020F0502020204030204" pitchFamily="34" charset="0"/>
                          <a:ea typeface="Calibri"/>
                          <a:cs typeface="Times New Roman"/>
                        </a:rPr>
                        <a:t>Renouveler</a:t>
                      </a:r>
                      <a:r>
                        <a:rPr lang="fr-FR" sz="1000" b="1" cap="all" baseline="0" dirty="0">
                          <a:solidFill>
                            <a:srgbClr val="C00000"/>
                          </a:solidFill>
                          <a:effectLst/>
                          <a:latin typeface="Calibri" panose="020F0502020204030204" pitchFamily="34" charset="0"/>
                          <a:ea typeface="Calibri"/>
                          <a:cs typeface="Times New Roman"/>
                        </a:rPr>
                        <a:t> des titres d’identité numérique</a:t>
                      </a:r>
                      <a:endParaRPr lang="fr-FR" sz="1000" b="1" cap="all" dirty="0">
                        <a:solidFill>
                          <a:srgbClr val="C00000"/>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ctr">
                        <a:lnSpc>
                          <a:spcPct val="115000"/>
                        </a:lnSpc>
                        <a:spcBef>
                          <a:spcPts val="300"/>
                        </a:spcBef>
                        <a:spcAft>
                          <a:spcPts val="300"/>
                        </a:spcAft>
                      </a:pPr>
                      <a:endParaRPr lang="fr-FR" sz="1000" dirty="0">
                        <a:solidFill>
                          <a:schemeClr val="tx2"/>
                        </a:solidFill>
                        <a:effectLst/>
                        <a:latin typeface="Garamond"/>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r-FR"/>
                    </a:p>
                  </a:txBody>
                  <a:tcPr/>
                </a:tc>
                <a:extLst>
                  <a:ext uri="{0D108BD9-81ED-4DB2-BD59-A6C34878D82A}">
                    <a16:rowId xmlns:a16="http://schemas.microsoft.com/office/drawing/2014/main" val="10000"/>
                  </a:ext>
                </a:extLst>
              </a:tr>
              <a:tr h="707631">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r>
                        <a:rPr lang="fr-FR" sz="1000" b="1" cap="all" dirty="0">
                          <a:solidFill>
                            <a:schemeClr val="tx1"/>
                          </a:solidFill>
                          <a:effectLst/>
                          <a:latin typeface="Calibri" panose="020F0502020204030204" pitchFamily="34" charset="0"/>
                          <a:ea typeface="Calibri"/>
                          <a:cs typeface="Times New Roman"/>
                        </a:rPr>
                        <a:t>Nom de la valeur</a:t>
                      </a:r>
                      <a:r>
                        <a:rPr lang="fr-FR" sz="1000" b="1" cap="all" baseline="0" dirty="0">
                          <a:solidFill>
                            <a:schemeClr val="tx1"/>
                          </a:solidFill>
                          <a:effectLst/>
                          <a:latin typeface="Calibri" panose="020F0502020204030204" pitchFamily="34" charset="0"/>
                          <a:ea typeface="Calibri"/>
                          <a:cs typeface="Times New Roman"/>
                        </a:rPr>
                        <a:t> métier</a:t>
                      </a:r>
                      <a:endParaRPr lang="fr-FR" sz="1000" b="1"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r>
                        <a:rPr lang="fr-FR" sz="1000" b="1" dirty="0">
                          <a:solidFill>
                            <a:schemeClr val="tx1"/>
                          </a:solidFill>
                          <a:effectLst/>
                          <a:latin typeface="Calibri" panose="020F0502020204030204" pitchFamily="34" charset="0"/>
                          <a:ea typeface="Calibri"/>
                          <a:cs typeface="Times New Roman"/>
                        </a:rPr>
                        <a:t>Gestion des pré-demandes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r>
                        <a:rPr lang="fr-FR" sz="1000" b="1" dirty="0">
                          <a:solidFill>
                            <a:schemeClr val="tx1"/>
                          </a:solidFill>
                          <a:effectLst/>
                          <a:latin typeface="Calibri" panose="020F0502020204030204" pitchFamily="34" charset="0"/>
                          <a:ea typeface="Calibri"/>
                          <a:cs typeface="Times New Roman"/>
                        </a:rPr>
                        <a:t>Gestion des demandes</a:t>
                      </a:r>
                      <a:r>
                        <a:rPr lang="fr-FR" sz="1000" b="1" baseline="0" dirty="0">
                          <a:solidFill>
                            <a:schemeClr val="tx1"/>
                          </a:solidFill>
                          <a:effectLst/>
                          <a:latin typeface="Calibri" panose="020F0502020204030204" pitchFamily="34" charset="0"/>
                          <a:ea typeface="Calibri"/>
                          <a:cs typeface="Times New Roman"/>
                        </a:rPr>
                        <a:t> de renouvellement de TIN</a:t>
                      </a:r>
                      <a:endParaRPr lang="fr-FR" sz="1000" b="1"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r>
                        <a:rPr lang="fr-FR" sz="1000" b="1" dirty="0">
                          <a:solidFill>
                            <a:schemeClr val="tx1"/>
                          </a:solidFill>
                          <a:effectLst/>
                          <a:latin typeface="Calibri" panose="020F0502020204030204" pitchFamily="34" charset="0"/>
                          <a:ea typeface="Calibri"/>
                          <a:cs typeface="Times New Roman"/>
                        </a:rPr>
                        <a:t>Impression des TIN</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a:txBody>
                    <a:bodyPr/>
                    <a:lstStyle/>
                    <a:p>
                      <a:pPr algn="ctr">
                        <a:lnSpc>
                          <a:spcPct val="115000"/>
                        </a:lnSpc>
                        <a:spcBef>
                          <a:spcPts val="300"/>
                        </a:spcBef>
                        <a:spcAft>
                          <a:spcPts val="300"/>
                        </a:spcAft>
                      </a:pPr>
                      <a:r>
                        <a:rPr lang="fr-FR" sz="1000" b="1" dirty="0">
                          <a:solidFill>
                            <a:schemeClr val="tx1"/>
                          </a:solidFill>
                          <a:effectLst/>
                          <a:latin typeface="Calibri" panose="020F0502020204030204" pitchFamily="34" charset="0"/>
                          <a:ea typeface="Calibri"/>
                          <a:cs typeface="Times New Roman"/>
                        </a:rPr>
                        <a:t>Distribution des TIN</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r>
                        <a:rPr lang="fr-FR" sz="1000" b="1" dirty="0">
                          <a:solidFill>
                            <a:schemeClr val="tx1"/>
                          </a:solidFill>
                          <a:effectLst/>
                          <a:latin typeface="Calibri" panose="020F0502020204030204" pitchFamily="34" charset="0"/>
                          <a:ea typeface="Calibri"/>
                          <a:cs typeface="Times New Roman"/>
                        </a:rPr>
                        <a:t>Informations des citoyens</a:t>
                      </a:r>
                      <a:r>
                        <a:rPr lang="fr-FR" sz="1000" b="1" baseline="0" dirty="0">
                          <a:solidFill>
                            <a:schemeClr val="tx1"/>
                          </a:solidFill>
                          <a:effectLst/>
                          <a:latin typeface="Calibri" panose="020F0502020204030204" pitchFamily="34" charset="0"/>
                          <a:ea typeface="Calibri"/>
                          <a:cs typeface="Times New Roman"/>
                        </a:rPr>
                        <a:t> et TIN</a:t>
                      </a:r>
                      <a:endParaRPr lang="fr-FR" sz="1000" b="1"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extLst>
                  <a:ext uri="{0D108BD9-81ED-4DB2-BD59-A6C34878D82A}">
                    <a16:rowId xmlns:a16="http://schemas.microsoft.com/office/drawing/2014/main" val="10001"/>
                  </a:ext>
                </a:extLst>
              </a:tr>
              <a:tr h="392837">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b="1" kern="1200" cap="all" dirty="0">
                          <a:solidFill>
                            <a:schemeClr val="tx1"/>
                          </a:solidFill>
                          <a:effectLst/>
                          <a:latin typeface="Calibri" panose="020F0502020204030204" pitchFamily="34" charset="0"/>
                          <a:ea typeface="Calibri"/>
                          <a:cs typeface="Times New Roman"/>
                        </a:rPr>
                        <a:t>Nature de la valeur métier</a:t>
                      </a:r>
                      <a:endParaRPr lang="fr-FR" sz="1000" b="0" i="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Processus</a:t>
                      </a:r>
                      <a:endParaRPr lang="fr-FR" sz="1000" b="1" u="sng"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r>
                        <a:rPr lang="fr-FR" sz="1000" dirty="0">
                          <a:solidFill>
                            <a:schemeClr val="tx1"/>
                          </a:solidFill>
                          <a:effectLst/>
                          <a:latin typeface="Calibri" panose="020F0502020204030204" pitchFamily="34" charset="0"/>
                          <a:ea typeface="Calibri"/>
                          <a:cs typeface="Times New Roman"/>
                        </a:rPr>
                        <a:t>Processus</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gridSpan="2">
                  <a:txBody>
                    <a:bodyPr/>
                    <a:lstStyle/>
                    <a:p>
                      <a:pPr algn="ctr">
                        <a:lnSpc>
                          <a:spcPct val="115000"/>
                        </a:lnSpc>
                        <a:spcBef>
                          <a:spcPts val="300"/>
                        </a:spcBef>
                        <a:spcAft>
                          <a:spcPts val="300"/>
                        </a:spcAft>
                      </a:pPr>
                      <a:r>
                        <a:rPr lang="fr-FR" sz="1000" dirty="0">
                          <a:solidFill>
                            <a:schemeClr val="tx1"/>
                          </a:solidFill>
                          <a:effectLst/>
                          <a:latin typeface="Calibri" panose="020F0502020204030204" pitchFamily="34" charset="0"/>
                          <a:ea typeface="Calibri"/>
                          <a:cs typeface="Times New Roman"/>
                        </a:rPr>
                        <a:t>Processus</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a:txBody>
                    <a:bodyPr/>
                    <a:lstStyle/>
                    <a:p>
                      <a:pPr algn="ctr">
                        <a:lnSpc>
                          <a:spcPct val="115000"/>
                        </a:lnSpc>
                        <a:spcBef>
                          <a:spcPts val="300"/>
                        </a:spcBef>
                        <a:spcAft>
                          <a:spcPts val="300"/>
                        </a:spcAft>
                      </a:pPr>
                      <a:r>
                        <a:rPr lang="fr-FR" sz="1000" dirty="0">
                          <a:solidFill>
                            <a:schemeClr val="tx1"/>
                          </a:solidFill>
                          <a:effectLst/>
                          <a:latin typeface="Calibri" panose="020F0502020204030204" pitchFamily="34" charset="0"/>
                          <a:ea typeface="Calibri"/>
                          <a:cs typeface="Times New Roman"/>
                        </a:rPr>
                        <a:t>Processus</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gridSpan="2">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algn="ctr">
                        <a:lnSpc>
                          <a:spcPct val="115000"/>
                        </a:lnSpc>
                        <a:spcBef>
                          <a:spcPts val="300"/>
                        </a:spcBef>
                        <a:spcAft>
                          <a:spcPts val="300"/>
                        </a:spcAft>
                      </a:pPr>
                      <a:r>
                        <a:rPr lang="fr-FR" sz="1000" dirty="0">
                          <a:solidFill>
                            <a:schemeClr val="tx1"/>
                          </a:solidFill>
                          <a:effectLst/>
                          <a:latin typeface="Calibri" panose="020F0502020204030204" pitchFamily="34" charset="0"/>
                          <a:ea typeface="Calibri"/>
                          <a:cs typeface="Times New Roman"/>
                        </a:rPr>
                        <a:t>Information</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extLst>
                  <a:ext uri="{0D108BD9-81ED-4DB2-BD59-A6C34878D82A}">
                    <a16:rowId xmlns:a16="http://schemas.microsoft.com/office/drawing/2014/main" val="10002"/>
                  </a:ext>
                </a:extLst>
              </a:tr>
              <a:tr h="505797">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b="1" kern="1200" cap="all" dirty="0">
                          <a:solidFill>
                            <a:schemeClr val="tx1"/>
                          </a:solidFill>
                          <a:effectLst/>
                          <a:latin typeface="Calibri" panose="020F0502020204030204" pitchFamily="34" charset="0"/>
                          <a:ea typeface="Calibri"/>
                          <a:cs typeface="Times New Roman"/>
                        </a:rPr>
                        <a:t>Entité </a:t>
                      </a:r>
                      <a:r>
                        <a:rPr lang="fr-FR" sz="1000" b="1" kern="1200" cap="all" baseline="0" dirty="0">
                          <a:solidFill>
                            <a:schemeClr val="tx1"/>
                          </a:solidFill>
                          <a:effectLst/>
                          <a:latin typeface="Calibri" panose="020F0502020204030204" pitchFamily="34" charset="0"/>
                          <a:ea typeface="Calibri"/>
                          <a:cs typeface="Times New Roman"/>
                        </a:rPr>
                        <a:t>responsable</a:t>
                      </a:r>
                      <a:endParaRPr lang="fr-FR" sz="1000" b="0" i="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9">
                  <a:txBody>
                    <a:bodyPr/>
                    <a:lstStyle/>
                    <a:p>
                      <a:pPr marL="0" indent="0" algn="ctr">
                        <a:lnSpc>
                          <a:spcPct val="115000"/>
                        </a:lnSpc>
                        <a:spcBef>
                          <a:spcPts val="0"/>
                        </a:spcBef>
                        <a:spcAft>
                          <a:spcPts val="0"/>
                        </a:spcAft>
                        <a:buFont typeface="Arial" panose="020B0604020202020204" pitchFamily="34" charset="0"/>
                        <a:buNone/>
                      </a:pPr>
                      <a:r>
                        <a:rPr lang="fr-FR" sz="1000" kern="1200" baseline="0" dirty="0">
                          <a:solidFill>
                            <a:schemeClr val="tx1"/>
                          </a:solidFill>
                          <a:effectLst/>
                          <a:latin typeface="Calibri" panose="020F0502020204030204" pitchFamily="34" charset="0"/>
                          <a:ea typeface="Calibri"/>
                          <a:cs typeface="Times New Roman"/>
                        </a:rPr>
                        <a:t>SGTIN</a:t>
                      </a:r>
                    </a:p>
                    <a:p>
                      <a:pPr marL="0" indent="0" algn="ctr">
                        <a:lnSpc>
                          <a:spcPct val="115000"/>
                        </a:lnSpc>
                        <a:spcBef>
                          <a:spcPts val="0"/>
                        </a:spcBef>
                        <a:spcAft>
                          <a:spcPts val="0"/>
                        </a:spcAft>
                        <a:buFont typeface="Arial" panose="020B0604020202020204" pitchFamily="34" charset="0"/>
                        <a:buNone/>
                      </a:pPr>
                      <a:r>
                        <a:rPr lang="fr-FR" sz="1000" kern="1200" baseline="0" dirty="0">
                          <a:solidFill>
                            <a:schemeClr val="tx1"/>
                          </a:solidFill>
                          <a:effectLst/>
                          <a:latin typeface="Calibri" panose="020F0502020204030204" pitchFamily="34" charset="0"/>
                          <a:ea typeface="Calibri"/>
                          <a:cs typeface="Times New Roman"/>
                        </a:rPr>
                        <a:t>(responsable de la valeur métier même si elle peut déléguer l’exécution des processus à un prestataire)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l">
                        <a:lnSpc>
                          <a:spcPct val="115000"/>
                        </a:lnSpc>
                        <a:spcBef>
                          <a:spcPts val="300"/>
                        </a:spcBef>
                        <a:spcAft>
                          <a:spcPts val="300"/>
                        </a:spcAft>
                      </a:pPr>
                      <a:endParaRPr lang="fr-FR" sz="1000" dirty="0">
                        <a:solidFill>
                          <a:schemeClr val="tx1"/>
                        </a:solidFill>
                        <a:effectLst/>
                        <a:latin typeface="Calibri" panose="020F0502020204030204" pitchFamily="34" charset="0"/>
                        <a:ea typeface="Calibri"/>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fr-FR"/>
                    </a:p>
                  </a:txBody>
                  <a:tcPr/>
                </a:tc>
                <a:extLst>
                  <a:ext uri="{0D108BD9-81ED-4DB2-BD59-A6C34878D82A}">
                    <a16:rowId xmlns:a16="http://schemas.microsoft.com/office/drawing/2014/main" val="10003"/>
                  </a:ext>
                </a:extLst>
              </a:tr>
              <a:tr h="923430">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b="1" kern="1200" cap="all" baseline="0" dirty="0">
                          <a:solidFill>
                            <a:schemeClr val="tx1"/>
                          </a:solidFill>
                          <a:effectLst/>
                          <a:latin typeface="Calibri" panose="020F0502020204030204" pitchFamily="34" charset="0"/>
                          <a:ea typeface="Calibri"/>
                          <a:cs typeface="Times New Roman"/>
                        </a:rPr>
                        <a:t>Nom du/des biens supports associés</a:t>
                      </a:r>
                      <a:endParaRPr lang="fr-FR" sz="1000" b="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SI</a:t>
                      </a:r>
                      <a:r>
                        <a:rPr lang="fr-FR" sz="1000" kern="1200" baseline="0" dirty="0">
                          <a:solidFill>
                            <a:schemeClr val="tx1"/>
                          </a:solidFill>
                          <a:effectLst/>
                          <a:latin typeface="Calibri" panose="020F0502020204030204" pitchFamily="34" charset="0"/>
                          <a:ea typeface="Calibri"/>
                          <a:cs typeface="Times New Roman"/>
                        </a:rPr>
                        <a:t> de pré-demande</a:t>
                      </a: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r>
                        <a:rPr lang="fr-FR" sz="1000" dirty="0">
                          <a:solidFill>
                            <a:schemeClr val="tx1"/>
                          </a:solidFill>
                          <a:effectLst/>
                          <a:latin typeface="Calibri" panose="020F0502020204030204" pitchFamily="34" charset="0"/>
                          <a:ea typeface="Calibri"/>
                          <a:cs typeface="Times New Roman"/>
                        </a:rPr>
                        <a:t>Locaux</a:t>
                      </a: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15000"/>
                        </a:lnSpc>
                        <a:spcBef>
                          <a:spcPts val="300"/>
                        </a:spcBef>
                        <a:spcAft>
                          <a:spcPts val="300"/>
                        </a:spcAft>
                      </a:pPr>
                      <a:r>
                        <a:rPr lang="fr-FR" sz="1000" dirty="0">
                          <a:solidFill>
                            <a:schemeClr val="tx1"/>
                          </a:solidFill>
                          <a:effectLst/>
                          <a:latin typeface="Calibri" panose="020F0502020204030204" pitchFamily="34" charset="0"/>
                          <a:ea typeface="Calibri"/>
                          <a:cs typeface="Times New Roman"/>
                        </a:rPr>
                        <a:t>SI de</a:t>
                      </a:r>
                      <a:r>
                        <a:rPr lang="fr-FR" sz="1000" baseline="0" dirty="0">
                          <a:solidFill>
                            <a:schemeClr val="tx1"/>
                          </a:solidFill>
                          <a:effectLst/>
                          <a:latin typeface="Calibri" panose="020F0502020204030204" pitchFamily="34" charset="0"/>
                          <a:ea typeface="Calibri"/>
                          <a:cs typeface="Times New Roman"/>
                        </a:rPr>
                        <a:t> renouvellement de TIN</a:t>
                      </a:r>
                      <a:endParaRPr lang="fr-FR" sz="10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15000"/>
                        </a:lnSpc>
                        <a:spcBef>
                          <a:spcPts val="300"/>
                        </a:spcBef>
                        <a:spcAft>
                          <a:spcPts val="300"/>
                        </a:spcAft>
                      </a:pPr>
                      <a:r>
                        <a:rPr lang="fr-FR" sz="1000" dirty="0">
                          <a:solidFill>
                            <a:schemeClr val="tx1"/>
                          </a:solidFill>
                          <a:effectLst/>
                          <a:latin typeface="Calibri" panose="020F0502020204030204" pitchFamily="34" charset="0"/>
                          <a:ea typeface="Calibri"/>
                          <a:cs typeface="Times New Roman"/>
                        </a:rPr>
                        <a:t>Locaux</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SI d’impression</a:t>
                      </a:r>
                      <a:r>
                        <a:rPr lang="fr-FR" sz="1000" kern="1200" baseline="0" dirty="0">
                          <a:solidFill>
                            <a:schemeClr val="tx1"/>
                          </a:solidFill>
                          <a:effectLst/>
                          <a:latin typeface="Calibri" panose="020F0502020204030204" pitchFamily="34" charset="0"/>
                          <a:ea typeface="Calibri"/>
                          <a:cs typeface="Times New Roman"/>
                        </a:rPr>
                        <a:t> des TIN</a:t>
                      </a: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Locaux</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Coursier</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SI de</a:t>
                      </a:r>
                      <a:r>
                        <a:rPr lang="fr-FR" sz="1000" kern="1200" baseline="0" dirty="0">
                          <a:solidFill>
                            <a:schemeClr val="tx1"/>
                          </a:solidFill>
                          <a:effectLst/>
                          <a:latin typeface="Calibri" panose="020F0502020204030204" pitchFamily="34" charset="0"/>
                          <a:ea typeface="Calibri"/>
                          <a:cs typeface="Times New Roman"/>
                        </a:rPr>
                        <a:t> la mairie</a:t>
                      </a: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kern="1200" baseline="0" dirty="0">
                          <a:solidFill>
                            <a:schemeClr val="tx1"/>
                          </a:solidFill>
                          <a:effectLst/>
                          <a:latin typeface="Calibri" panose="020F0502020204030204" pitchFamily="34" charset="0"/>
                          <a:ea typeface="Calibri"/>
                          <a:cs typeface="Times New Roman"/>
                        </a:rPr>
                        <a:t>SI d’impression des TIN</a:t>
                      </a:r>
                      <a:endParaRPr lang="fr-FR" sz="1000" kern="1200"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4"/>
                  </a:ext>
                </a:extLst>
              </a:tr>
              <a:tr h="736551">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b="1" kern="1200" cap="all" dirty="0">
                          <a:solidFill>
                            <a:schemeClr val="tx1"/>
                          </a:solidFill>
                          <a:effectLst/>
                          <a:latin typeface="Calibri" panose="020F0502020204030204" pitchFamily="34" charset="0"/>
                          <a:ea typeface="Calibri"/>
                          <a:cs typeface="Times New Roman"/>
                        </a:rPr>
                        <a:t>Entité ou personne</a:t>
                      </a:r>
                      <a:r>
                        <a:rPr lang="fr-FR" sz="1000" b="1" kern="1200" cap="all" baseline="0" dirty="0">
                          <a:solidFill>
                            <a:schemeClr val="tx1"/>
                          </a:solidFill>
                          <a:effectLst/>
                          <a:latin typeface="Calibri" panose="020F0502020204030204" pitchFamily="34" charset="0"/>
                          <a:ea typeface="Calibri"/>
                          <a:cs typeface="Times New Roman"/>
                        </a:rPr>
                        <a:t> responsable</a:t>
                      </a:r>
                      <a:endParaRPr lang="fr-FR" sz="1000" b="0" i="1" kern="1200" cap="all" dirty="0">
                        <a:solidFill>
                          <a:schemeClr val="tx1"/>
                        </a:solidFill>
                        <a:effectLst/>
                        <a:latin typeface="Calibri" panose="020F0502020204030204" pitchFamily="34" charset="0"/>
                        <a:ea typeface="Calibri"/>
                        <a:cs typeface="Times New Roman"/>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SGTIN</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914400" rtl="0" eaLnBrk="1" latinLnBrk="0" hangingPunct="1">
                        <a:lnSpc>
                          <a:spcPct val="115000"/>
                        </a:lnSpc>
                        <a:spcBef>
                          <a:spcPts val="300"/>
                        </a:spcBef>
                        <a:spcAft>
                          <a:spcPts val="300"/>
                        </a:spcAft>
                      </a:pPr>
                      <a:r>
                        <a:rPr lang="fr-FR" sz="1000" kern="1200" dirty="0">
                          <a:solidFill>
                            <a:schemeClr val="tx1"/>
                          </a:solidFill>
                          <a:effectLst/>
                          <a:latin typeface="Calibri" panose="020F0502020204030204" pitchFamily="34" charset="0"/>
                          <a:ea typeface="Calibri"/>
                          <a:cs typeface="Times New Roman"/>
                        </a:rPr>
                        <a:t>SGTIN et Mairie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kern="1200" baseline="0" dirty="0">
                          <a:solidFill>
                            <a:schemeClr val="tx1"/>
                          </a:solidFill>
                          <a:effectLst/>
                          <a:latin typeface="Calibri" panose="020F0502020204030204" pitchFamily="34" charset="0"/>
                          <a:ea typeface="Calibri"/>
                          <a:cs typeface="Times New Roman"/>
                        </a:rPr>
                        <a:t>SGTIN</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dirty="0">
                          <a:solidFill>
                            <a:schemeClr val="tx1"/>
                          </a:solidFill>
                          <a:effectLst/>
                          <a:latin typeface="Calibri" panose="020F0502020204030204" pitchFamily="34" charset="0"/>
                          <a:ea typeface="Calibri"/>
                          <a:cs typeface="Times New Roman"/>
                        </a:rPr>
                        <a:t>Mairie et Hébergeur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dirty="0">
                          <a:solidFill>
                            <a:schemeClr val="tx1"/>
                          </a:solidFill>
                          <a:effectLst/>
                          <a:latin typeface="Calibri" panose="020F0502020204030204" pitchFamily="34" charset="0"/>
                          <a:ea typeface="Calibri"/>
                          <a:cs typeface="Times New Roman"/>
                        </a:rPr>
                        <a:t>SGTIN</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dirty="0">
                          <a:solidFill>
                            <a:schemeClr val="tx1"/>
                          </a:solidFill>
                          <a:effectLst/>
                          <a:latin typeface="Calibri" panose="020F0502020204030204" pitchFamily="34" charset="0"/>
                          <a:ea typeface="Calibri"/>
                          <a:cs typeface="Times New Roman"/>
                        </a:rPr>
                        <a:t>SGTIN</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dirty="0">
                          <a:solidFill>
                            <a:schemeClr val="tx1"/>
                          </a:solidFill>
                          <a:effectLst/>
                          <a:latin typeface="Calibri" panose="020F0502020204030204" pitchFamily="34" charset="0"/>
                          <a:ea typeface="Calibri"/>
                          <a:cs typeface="Times New Roman"/>
                        </a:rPr>
                        <a:t>Société d’acheminement des TIN</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Garamond"/>
                        </a:defRPr>
                      </a:lvl1pPr>
                      <a:lvl2pPr marL="457200" algn="l" defTabSz="914400" rtl="0" eaLnBrk="1" latinLnBrk="0" hangingPunct="1">
                        <a:defRPr sz="1800" kern="1200">
                          <a:solidFill>
                            <a:schemeClr val="tx1"/>
                          </a:solidFill>
                          <a:latin typeface="Garamond"/>
                        </a:defRPr>
                      </a:lvl2pPr>
                      <a:lvl3pPr marL="914400" algn="l" defTabSz="914400" rtl="0" eaLnBrk="1" latinLnBrk="0" hangingPunct="1">
                        <a:defRPr sz="1800" kern="1200">
                          <a:solidFill>
                            <a:schemeClr val="tx1"/>
                          </a:solidFill>
                          <a:latin typeface="Garamond"/>
                        </a:defRPr>
                      </a:lvl3pPr>
                      <a:lvl4pPr marL="1371600" algn="l" defTabSz="914400" rtl="0" eaLnBrk="1" latinLnBrk="0" hangingPunct="1">
                        <a:defRPr sz="1800" kern="1200">
                          <a:solidFill>
                            <a:schemeClr val="tx1"/>
                          </a:solidFill>
                          <a:latin typeface="Garamond"/>
                        </a:defRPr>
                      </a:lvl4pPr>
                      <a:lvl5pPr marL="1828800" algn="l" defTabSz="914400" rtl="0" eaLnBrk="1" latinLnBrk="0" hangingPunct="1">
                        <a:defRPr sz="1800" kern="1200">
                          <a:solidFill>
                            <a:schemeClr val="tx1"/>
                          </a:solidFill>
                          <a:latin typeface="Garamond"/>
                        </a:defRPr>
                      </a:lvl5pPr>
                      <a:lvl6pPr marL="2286000" algn="l" defTabSz="914400" rtl="0" eaLnBrk="1" latinLnBrk="0" hangingPunct="1">
                        <a:defRPr sz="1800" kern="1200">
                          <a:solidFill>
                            <a:schemeClr val="tx1"/>
                          </a:solidFill>
                          <a:latin typeface="Garamond"/>
                        </a:defRPr>
                      </a:lvl6pPr>
                      <a:lvl7pPr marL="2743200" algn="l" defTabSz="914400" rtl="0" eaLnBrk="1" latinLnBrk="0" hangingPunct="1">
                        <a:defRPr sz="1800" kern="1200">
                          <a:solidFill>
                            <a:schemeClr val="tx1"/>
                          </a:solidFill>
                          <a:latin typeface="Garamond"/>
                        </a:defRPr>
                      </a:lvl7pPr>
                      <a:lvl8pPr marL="3200400" algn="l" defTabSz="914400" rtl="0" eaLnBrk="1" latinLnBrk="0" hangingPunct="1">
                        <a:defRPr sz="1800" kern="1200">
                          <a:solidFill>
                            <a:schemeClr val="tx1"/>
                          </a:solidFill>
                          <a:latin typeface="Garamond"/>
                        </a:defRPr>
                      </a:lvl8pPr>
                      <a:lvl9pPr marL="3657600" algn="l" defTabSz="914400" rtl="0" eaLnBrk="1" latinLnBrk="0" hangingPunct="1">
                        <a:defRPr sz="1800" kern="1200">
                          <a:solidFill>
                            <a:schemeClr val="tx1"/>
                          </a:solidFill>
                          <a:latin typeface="Garamond"/>
                        </a:defRPr>
                      </a:lvl9p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dirty="0">
                          <a:solidFill>
                            <a:schemeClr val="tx1"/>
                          </a:solidFill>
                          <a:effectLst/>
                          <a:latin typeface="Calibri" panose="020F0502020204030204" pitchFamily="34" charset="0"/>
                          <a:ea typeface="Calibri"/>
                          <a:cs typeface="Times New Roman"/>
                        </a:rPr>
                        <a:t>Mairie</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r>
                        <a:rPr lang="fr-FR" sz="1000" dirty="0">
                          <a:solidFill>
                            <a:schemeClr val="tx1"/>
                          </a:solidFill>
                          <a:effectLst/>
                          <a:latin typeface="Calibri" panose="020F0502020204030204" pitchFamily="34" charset="0"/>
                          <a:ea typeface="Calibri"/>
                          <a:cs typeface="Times New Roman"/>
                        </a:rPr>
                        <a:t>SGTIN</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5"/>
                  </a:ext>
                </a:extLst>
              </a:tr>
            </a:tbl>
          </a:graphicData>
        </a:graphic>
      </p:graphicFrame>
      <p:grpSp>
        <p:nvGrpSpPr>
          <p:cNvPr id="9" name="Groupe 8"/>
          <p:cNvGrpSpPr/>
          <p:nvPr/>
        </p:nvGrpSpPr>
        <p:grpSpPr>
          <a:xfrm>
            <a:off x="11712624" y="73084"/>
            <a:ext cx="432048" cy="435546"/>
            <a:chOff x="8497713" y="116633"/>
            <a:chExt cx="432048" cy="435546"/>
          </a:xfrm>
        </p:grpSpPr>
        <p:pic>
          <p:nvPicPr>
            <p:cNvPr id="10"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Espace réservé du pied de page 11"/>
          <p:cNvSpPr>
            <a:spLocks noGrp="1"/>
          </p:cNvSpPr>
          <p:nvPr>
            <p:ph type="ftr" sz="quarter" idx="11"/>
          </p:nvPr>
        </p:nvSpPr>
        <p:spPr/>
        <p:txBody>
          <a:bodyPr/>
          <a:lstStyle/>
          <a:p>
            <a:r>
              <a:rPr lang="fr-FR"/>
              <a:t>Formation EBIOS Risk Manager – Version du 08/04/2020</a:t>
            </a:r>
            <a:endParaRPr lang="fr-FR" dirty="0"/>
          </a:p>
        </p:txBody>
      </p:sp>
      <p:sp>
        <p:nvSpPr>
          <p:cNvPr id="13" name="Espace réservé du numéro de diapositive 12"/>
          <p:cNvSpPr>
            <a:spLocks noGrp="1"/>
          </p:cNvSpPr>
          <p:nvPr>
            <p:ph type="sldNum" sz="quarter" idx="10"/>
          </p:nvPr>
        </p:nvSpPr>
        <p:spPr/>
        <p:txBody>
          <a:bodyPr/>
          <a:lstStyle/>
          <a:p>
            <a:fld id="{38A82121-814A-4DE6-903B-1CF589281CB8}" type="slidenum">
              <a:rPr lang="fr-FR" smtClean="0"/>
              <a:pPr/>
              <a:t>92</a:t>
            </a:fld>
            <a:endParaRPr lang="fr-FR"/>
          </a:p>
        </p:txBody>
      </p:sp>
    </p:spTree>
    <p:extLst>
      <p:ext uri="{BB962C8B-B14F-4D97-AF65-F5344CB8AC3E}">
        <p14:creationId xmlns:p14="http://schemas.microsoft.com/office/powerpoint/2010/main" val="6456159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Étude de cas</a:t>
            </a:r>
          </a:p>
          <a:p>
            <a:r>
              <a:rPr lang="fr-FR" b="0" dirty="0"/>
              <a:t>Décrivez et estimez les événements redoutés</a:t>
            </a:r>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3" name="Tableau 12"/>
          <p:cNvGraphicFramePr>
            <a:graphicFrameLocks noGrp="1"/>
          </p:cNvGraphicFramePr>
          <p:nvPr>
            <p:extLst>
              <p:ext uri="{D42A27DB-BD31-4B8C-83A1-F6EECF244321}">
                <p14:modId xmlns:p14="http://schemas.microsoft.com/office/powerpoint/2010/main" val="2601788694"/>
              </p:ext>
            </p:extLst>
          </p:nvPr>
        </p:nvGraphicFramePr>
        <p:xfrm>
          <a:off x="2053210" y="1340769"/>
          <a:ext cx="8075239" cy="4954409"/>
        </p:xfrm>
        <a:graphic>
          <a:graphicData uri="http://schemas.openxmlformats.org/drawingml/2006/table">
            <a:tbl>
              <a:tblPr/>
              <a:tblGrid>
                <a:gridCol w="1022194">
                  <a:extLst>
                    <a:ext uri="{9D8B030D-6E8A-4147-A177-3AD203B41FA5}">
                      <a16:colId xmlns:a16="http://schemas.microsoft.com/office/drawing/2014/main" val="20000"/>
                    </a:ext>
                  </a:extLst>
                </a:gridCol>
                <a:gridCol w="2434433">
                  <a:extLst>
                    <a:ext uri="{9D8B030D-6E8A-4147-A177-3AD203B41FA5}">
                      <a16:colId xmlns:a16="http://schemas.microsoft.com/office/drawing/2014/main" val="20001"/>
                    </a:ext>
                  </a:extLst>
                </a:gridCol>
                <a:gridCol w="1585494">
                  <a:extLst>
                    <a:ext uri="{9D8B030D-6E8A-4147-A177-3AD203B41FA5}">
                      <a16:colId xmlns:a16="http://schemas.microsoft.com/office/drawing/2014/main" val="20002"/>
                    </a:ext>
                  </a:extLst>
                </a:gridCol>
                <a:gridCol w="758280">
                  <a:extLst>
                    <a:ext uri="{9D8B030D-6E8A-4147-A177-3AD203B41FA5}">
                      <a16:colId xmlns:a16="http://schemas.microsoft.com/office/drawing/2014/main" val="20003"/>
                    </a:ext>
                  </a:extLst>
                </a:gridCol>
                <a:gridCol w="2274838">
                  <a:extLst>
                    <a:ext uri="{9D8B030D-6E8A-4147-A177-3AD203B41FA5}">
                      <a16:colId xmlns:a16="http://schemas.microsoft.com/office/drawing/2014/main" val="20004"/>
                    </a:ext>
                  </a:extLst>
                </a:gridCol>
              </a:tblGrid>
              <a:tr h="43135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Valeur</a:t>
                      </a:r>
                      <a:r>
                        <a:rPr lang="fr-FR" sz="1000" b="1" i="0" u="none" strike="noStrike" cap="all" baseline="0" dirty="0">
                          <a:solidFill>
                            <a:schemeClr val="bg1"/>
                          </a:solidFill>
                          <a:effectLst/>
                          <a:latin typeface="Calibri Light" panose="020F0302020204030204" pitchFamily="34" charset="0"/>
                        </a:rPr>
                        <a:t> métier</a:t>
                      </a:r>
                      <a:endParaRPr lang="fr-FR" sz="10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Événement</a:t>
                      </a:r>
                      <a:r>
                        <a:rPr lang="fr-FR" sz="1000" b="1" i="0" u="none" strike="noStrike" cap="all" baseline="0" dirty="0">
                          <a:solidFill>
                            <a:schemeClr val="bg1"/>
                          </a:solidFill>
                          <a:effectLst/>
                          <a:latin typeface="Calibri Light" panose="020F0302020204030204" pitchFamily="34" charset="0"/>
                        </a:rPr>
                        <a:t> </a:t>
                      </a:r>
                      <a:r>
                        <a:rPr lang="fr-FR" sz="1000" b="1" i="0" u="none" strike="noStrike" cap="all" dirty="0">
                          <a:solidFill>
                            <a:schemeClr val="bg1"/>
                          </a:solidFill>
                          <a:effectLst/>
                          <a:latin typeface="Calibri Light" panose="020F0302020204030204" pitchFamily="34" charset="0"/>
                        </a:rPr>
                        <a:t>redouté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Catégories d’Impact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Gravité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i="0" u="none" strike="noStrike" cap="all" dirty="0">
                          <a:solidFill>
                            <a:schemeClr val="bg1"/>
                          </a:solidFill>
                          <a:effectLst/>
                          <a:latin typeface="Calibri Light" panose="020F0302020204030204" pitchFamily="34" charset="0"/>
                        </a:rPr>
                        <a:t>COMMENTAIRES / JUSTIFICATION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5010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i="0" u="none" strike="noStrike" dirty="0">
                          <a:solidFill>
                            <a:schemeClr val="tx1"/>
                          </a:solidFill>
                          <a:effectLst/>
                          <a:latin typeface="Calibri Light" panose="020F0302020204030204" pitchFamily="34" charset="0"/>
                        </a:rPr>
                        <a:t>Informations des citoyens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Light" panose="020F0302020204030204" pitchFamily="34" charset="0"/>
                        </a:rPr>
                        <a:t>Divulgation</a:t>
                      </a:r>
                      <a:r>
                        <a:rPr lang="fr-FR" sz="1000" b="0" i="0" u="none" strike="noStrike" baseline="0" dirty="0">
                          <a:solidFill>
                            <a:schemeClr val="tx1"/>
                          </a:solidFill>
                          <a:effectLst/>
                          <a:latin typeface="Calibri Light" panose="020F0302020204030204" pitchFamily="34" charset="0"/>
                        </a:rPr>
                        <a:t> ou vol des informations concernant le citoyen (nom, prénom, justificatif de domicile, etc.)</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Light" panose="020F0302020204030204" pitchFamily="34" charset="0"/>
                        </a:rPr>
                        <a:t>Impact juridique</a:t>
                      </a:r>
                      <a:r>
                        <a:rPr lang="fr-FR" sz="1000" b="0" i="0" u="none" strike="noStrike" baseline="0" dirty="0">
                          <a:solidFill>
                            <a:schemeClr val="tx1"/>
                          </a:solidFill>
                          <a:effectLst/>
                          <a:latin typeface="Calibri Light" panose="020F0302020204030204" pitchFamily="34" charset="0"/>
                        </a:rPr>
                        <a:t> </a:t>
                      </a:r>
                      <a:r>
                        <a:rPr lang="fr-FR" sz="1000" b="0" i="0" u="none" strike="noStrike" dirty="0">
                          <a:solidFill>
                            <a:schemeClr val="tx1"/>
                          </a:solidFill>
                          <a:effectLst/>
                          <a:latin typeface="Calibri Light" panose="020F0302020204030204" pitchFamily="34" charset="0"/>
                        </a:rPr>
                        <a:t>(RGPD)</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Light" panose="020F0302020204030204" pitchFamily="34" charset="0"/>
                        </a:rPr>
                        <a:t>Impact d’image</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bg1"/>
                          </a:solidFill>
                          <a:effectLst/>
                          <a:latin typeface="Calibri Light" panose="020F0302020204030204" pitchFamily="34" charset="0"/>
                        </a:rPr>
                        <a:t>4</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332F"/>
                    </a:solidFill>
                  </a:tcPr>
                </a:tc>
                <a:tc>
                  <a:txBody>
                    <a:body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Usurpation </a:t>
                      </a:r>
                      <a:r>
                        <a:rPr lang="fr-FR" sz="1000" b="0" i="0" u="none" strike="noStrike" baseline="0" dirty="0">
                          <a:solidFill>
                            <a:schemeClr val="tx1"/>
                          </a:solidFill>
                          <a:effectLst/>
                          <a:latin typeface="Calibri Light" panose="020F0302020204030204" pitchFamily="34" charset="0"/>
                        </a:rPr>
                        <a:t>d’identité</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40876">
                <a:tc>
                  <a:txBody>
                    <a:bodyPr/>
                    <a:lstStyle/>
                    <a:p>
                      <a:endParaRPr lang="fr-FR" sz="900"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43953">
                <a:tc>
                  <a:txBody>
                    <a:bodyPr/>
                    <a:lstStyle/>
                    <a:p>
                      <a:endParaRPr lang="fr-FR"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47030">
                <a:tc>
                  <a:txBody>
                    <a:bodyPr/>
                    <a:lstStyle/>
                    <a:p>
                      <a:endParaRPr lang="fr-FR" dirty="0"/>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470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64703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6470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0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fr-FR" sz="1000" b="0"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10" name="Losange 9"/>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pic>
        <p:nvPicPr>
          <p:cNvPr id="8"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29337" y="62950"/>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p:cNvGrpSpPr/>
          <p:nvPr/>
        </p:nvGrpSpPr>
        <p:grpSpPr>
          <a:xfrm>
            <a:off x="10539928" y="41431"/>
            <a:ext cx="1008112" cy="504000"/>
            <a:chOff x="7020272" y="95114"/>
            <a:chExt cx="1008112" cy="504000"/>
          </a:xfrm>
        </p:grpSpPr>
        <p:sp>
          <p:nvSpPr>
            <p:cNvPr id="11" name="Rectangle 10"/>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8.4</a:t>
              </a:r>
            </a:p>
          </p:txBody>
        </p:sp>
        <p:pic>
          <p:nvPicPr>
            <p:cNvPr id="1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grpSp>
        <p:nvGrpSpPr>
          <p:cNvPr id="14" name="Groupe 13"/>
          <p:cNvGrpSpPr/>
          <p:nvPr/>
        </p:nvGrpSpPr>
        <p:grpSpPr>
          <a:xfrm>
            <a:off x="8926402" y="41431"/>
            <a:ext cx="1541518" cy="504000"/>
            <a:chOff x="7494978" y="95114"/>
            <a:chExt cx="1541518" cy="504000"/>
          </a:xfrm>
        </p:grpSpPr>
        <p:sp>
          <p:nvSpPr>
            <p:cNvPr id="16" name="Rectangle 15"/>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n°3</a:t>
              </a:r>
            </a:p>
          </p:txBody>
        </p:sp>
        <p:pic>
          <p:nvPicPr>
            <p:cNvPr id="17" name="Picture 2" descr="\\intranet.fr\sgdsn\utilisateurs\mesdocuments\duclos-j\My Pictures\EBIOSRM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Espace réservé du pied de page 17"/>
          <p:cNvSpPr>
            <a:spLocks noGrp="1"/>
          </p:cNvSpPr>
          <p:nvPr>
            <p:ph type="ftr" sz="quarter" idx="11"/>
          </p:nvPr>
        </p:nvSpPr>
        <p:spPr/>
        <p:txBody>
          <a:bodyPr/>
          <a:lstStyle/>
          <a:p>
            <a:r>
              <a:rPr lang="fr-FR"/>
              <a:t>Formation EBIOS Risk Manager – Version du 08/04/2020</a:t>
            </a:r>
            <a:endParaRPr lang="fr-FR" dirty="0"/>
          </a:p>
        </p:txBody>
      </p:sp>
      <p:sp>
        <p:nvSpPr>
          <p:cNvPr id="19" name="Espace réservé du numéro de diapositive 18"/>
          <p:cNvSpPr>
            <a:spLocks noGrp="1"/>
          </p:cNvSpPr>
          <p:nvPr>
            <p:ph type="sldNum" sz="quarter" idx="10"/>
          </p:nvPr>
        </p:nvSpPr>
        <p:spPr/>
        <p:txBody>
          <a:bodyPr/>
          <a:lstStyle/>
          <a:p>
            <a:fld id="{38A82121-814A-4DE6-903B-1CF589281CB8}" type="slidenum">
              <a:rPr lang="fr-FR" smtClean="0"/>
              <a:pPr/>
              <a:t>93</a:t>
            </a:fld>
            <a:endParaRPr lang="fr-FR"/>
          </a:p>
        </p:txBody>
      </p:sp>
    </p:spTree>
    <p:extLst>
      <p:ext uri="{BB962C8B-B14F-4D97-AF65-F5344CB8AC3E}">
        <p14:creationId xmlns:p14="http://schemas.microsoft.com/office/powerpoint/2010/main" val="39993569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Pour vous aider</a:t>
            </a:r>
            <a:br>
              <a:rPr lang="fr-FR" dirty="0"/>
            </a:br>
            <a:r>
              <a:rPr lang="fr-FR" b="0" dirty="0"/>
              <a:t>Exemples d’impacts (1/2)</a:t>
            </a:r>
          </a:p>
        </p:txBody>
      </p:sp>
      <p:graphicFrame>
        <p:nvGraphicFramePr>
          <p:cNvPr id="3" name="Tableau 2"/>
          <p:cNvGraphicFramePr>
            <a:graphicFrameLocks noGrp="1"/>
          </p:cNvGraphicFramePr>
          <p:nvPr>
            <p:extLst>
              <p:ext uri="{D42A27DB-BD31-4B8C-83A1-F6EECF244321}">
                <p14:modId xmlns:p14="http://schemas.microsoft.com/office/powerpoint/2010/main" val="1959431164"/>
              </p:ext>
            </p:extLst>
          </p:nvPr>
        </p:nvGraphicFramePr>
        <p:xfrm>
          <a:off x="1878891" y="1902690"/>
          <a:ext cx="8293159" cy="4183380"/>
        </p:xfrm>
        <a:graphic>
          <a:graphicData uri="http://schemas.openxmlformats.org/drawingml/2006/table">
            <a:tbl>
              <a:tblPr firstRow="1" firstCol="1" bandRow="1"/>
              <a:tblGrid>
                <a:gridCol w="3425022">
                  <a:extLst>
                    <a:ext uri="{9D8B030D-6E8A-4147-A177-3AD203B41FA5}">
                      <a16:colId xmlns:a16="http://schemas.microsoft.com/office/drawing/2014/main" val="20000"/>
                    </a:ext>
                  </a:extLst>
                </a:gridCol>
                <a:gridCol w="4868137">
                  <a:extLst>
                    <a:ext uri="{9D8B030D-6E8A-4147-A177-3AD203B41FA5}">
                      <a16:colId xmlns:a16="http://schemas.microsoft.com/office/drawing/2014/main" val="20001"/>
                    </a:ext>
                  </a:extLst>
                </a:gridCol>
              </a:tblGrid>
              <a:tr h="153489">
                <a:tc>
                  <a:txBody>
                    <a:bodyPr/>
                    <a:lstStyle/>
                    <a:p>
                      <a:pPr algn="l">
                        <a:lnSpc>
                          <a:spcPct val="115000"/>
                        </a:lnSpc>
                        <a:spcBef>
                          <a:spcPts val="200"/>
                        </a:spcBef>
                        <a:spcAft>
                          <a:spcPts val="200"/>
                        </a:spcAft>
                      </a:pPr>
                      <a:r>
                        <a:rPr lang="fr-FR" sz="1400" b="1" i="0" dirty="0">
                          <a:effectLst/>
                          <a:latin typeface="Calibri Light" panose="020F0302020204030204" pitchFamily="34" charset="0"/>
                          <a:ea typeface="Calibri"/>
                          <a:cs typeface="Times New Roman"/>
                        </a:rPr>
                        <a:t>Catégorie</a:t>
                      </a:r>
                      <a:r>
                        <a:rPr lang="fr-FR" sz="1400" b="1" i="0" baseline="0" dirty="0">
                          <a:effectLst/>
                          <a:latin typeface="Calibri Light" panose="020F0302020204030204" pitchFamily="34" charset="0"/>
                          <a:ea typeface="Calibri"/>
                          <a:cs typeface="Times New Roman"/>
                        </a:rPr>
                        <a:t> d’impact</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l">
                        <a:lnSpc>
                          <a:spcPct val="115000"/>
                        </a:lnSpc>
                        <a:spcBef>
                          <a:spcPts val="200"/>
                        </a:spcBef>
                        <a:spcAft>
                          <a:spcPts val="200"/>
                        </a:spcAft>
                      </a:pPr>
                      <a:r>
                        <a:rPr lang="fr-FR" sz="1400" b="1" i="0" dirty="0">
                          <a:effectLst/>
                          <a:latin typeface="Calibri Light" panose="020F0302020204030204" pitchFamily="34" charset="0"/>
                          <a:ea typeface="Calibri"/>
                          <a:cs typeface="Times New Roman"/>
                        </a:rPr>
                        <a:t>Exemples (listes non exhaustives)</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10000"/>
                  </a:ext>
                </a:extLst>
              </a:tr>
              <a:tr h="140698">
                <a:tc gridSpan="2">
                  <a:txBody>
                    <a:bodyPr/>
                    <a:lstStyle/>
                    <a:p>
                      <a:pPr algn="l">
                        <a:lnSpc>
                          <a:spcPct val="115000"/>
                        </a:lnSpc>
                        <a:spcBef>
                          <a:spcPts val="200"/>
                        </a:spcBef>
                        <a:spcAft>
                          <a:spcPts val="200"/>
                        </a:spcAft>
                      </a:pPr>
                      <a:r>
                        <a:rPr lang="fr-FR" sz="1200" b="1" i="0" dirty="0">
                          <a:effectLst/>
                          <a:latin typeface="Calibri Light" panose="020F0302020204030204" pitchFamily="34" charset="0"/>
                          <a:ea typeface="Calibri"/>
                          <a:cs typeface="Times New Roman"/>
                        </a:rPr>
                        <a:t>Impacts sur les missions et services de l’organisme</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1"/>
                  </a:ext>
                </a:extLst>
              </a:tr>
              <a:tr h="292188">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directes ou indirectes sur la réalisation des missions et services.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Incapacité à fournir un service, dégradation de performances opérationnelles, retards, impacts sur la production ou la distribution de biens ou de services, impossibilité de mettre en œuvre un processus clé.</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0698">
                <a:tc gridSpan="2">
                  <a:txBody>
                    <a:bodyPr/>
                    <a:lstStyle/>
                    <a:p>
                      <a:pPr algn="l">
                        <a:lnSpc>
                          <a:spcPct val="115000"/>
                        </a:lnSpc>
                        <a:spcBef>
                          <a:spcPts val="200"/>
                        </a:spcBef>
                        <a:spcAft>
                          <a:spcPts val="200"/>
                        </a:spcAft>
                      </a:pPr>
                      <a:r>
                        <a:rPr lang="fr-FR" sz="1200" b="1" i="0" dirty="0">
                          <a:effectLst/>
                          <a:latin typeface="Calibri Light" panose="020F0302020204030204" pitchFamily="34" charset="0"/>
                          <a:ea typeface="Calibri"/>
                          <a:cs typeface="Times New Roman"/>
                        </a:rPr>
                        <a:t>Impacts sur la gouvernance de l’organisme</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3"/>
                  </a:ext>
                </a:extLst>
              </a:tr>
              <a:tr h="459169">
                <a:tc>
                  <a:txBody>
                    <a:bodyPr/>
                    <a:lstStyle/>
                    <a:p>
                      <a:pPr algn="l">
                        <a:lnSpc>
                          <a:spcPct val="115000"/>
                        </a:lnSpc>
                        <a:spcBef>
                          <a:spcPts val="200"/>
                        </a:spcBef>
                        <a:spcAft>
                          <a:spcPts val="200"/>
                        </a:spcAft>
                      </a:pPr>
                      <a:r>
                        <a:rPr lang="fr-FR" sz="1200" i="0" u="sng" dirty="0">
                          <a:effectLst/>
                          <a:latin typeface="Calibri Light" panose="020F0302020204030204" pitchFamily="34" charset="0"/>
                          <a:ea typeface="Calibri"/>
                          <a:cs typeface="Times New Roman"/>
                        </a:rPr>
                        <a:t>Impacts sur la capacité de développement ou de décision</a:t>
                      </a:r>
                      <a:endParaRPr lang="fr-FR" sz="1200" i="0" dirty="0">
                        <a:effectLst/>
                        <a:latin typeface="Calibri Light" panose="020F03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directes ou indirectes sur la liberté de décider, de diriger, de mettre en œuvre la stratégie de développement.</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Perte de souveraineté, perte ou limitation de l'indépendance de jugement ou de décision, limitation des marges de négociation, perte de capacité d'influence, prise de contrôle de l'organisme, changement contraint de stratégie, perte de fournisseurs ou de sous-traitants clés.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9169">
                <a:tc>
                  <a:txBody>
                    <a:bodyPr/>
                    <a:lstStyle/>
                    <a:p>
                      <a:pPr algn="l">
                        <a:lnSpc>
                          <a:spcPct val="115000"/>
                        </a:lnSpc>
                        <a:spcBef>
                          <a:spcPts val="200"/>
                        </a:spcBef>
                        <a:spcAft>
                          <a:spcPts val="200"/>
                        </a:spcAft>
                      </a:pPr>
                      <a:r>
                        <a:rPr lang="fr-FR" sz="1200" i="0" u="sng" dirty="0">
                          <a:effectLst/>
                          <a:latin typeface="Calibri Light" panose="020F0302020204030204" pitchFamily="34" charset="0"/>
                          <a:ea typeface="Calibri"/>
                          <a:cs typeface="Times New Roman"/>
                        </a:rPr>
                        <a:t>Impacts sur le lien social interne</a:t>
                      </a:r>
                      <a:endParaRPr lang="fr-FR" sz="1200" i="0" dirty="0">
                        <a:effectLst/>
                        <a:latin typeface="Calibri Light" panose="020F03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directes ou indirectes sur la qualité des liens sociaux au sein de l'organisation.</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Perte de confiance des employés dans la pérennité de l’organisme, exacerbation d'un ressentiment ou de tensions entre groupes, baisse de l'engagement, affaiblissement/perte de sens des valeurs communes.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40565">
                <a:tc>
                  <a:txBody>
                    <a:bodyPr/>
                    <a:lstStyle/>
                    <a:p>
                      <a:pPr algn="l">
                        <a:lnSpc>
                          <a:spcPct val="115000"/>
                        </a:lnSpc>
                        <a:spcBef>
                          <a:spcPts val="200"/>
                        </a:spcBef>
                        <a:spcAft>
                          <a:spcPts val="200"/>
                        </a:spcAft>
                      </a:pPr>
                      <a:r>
                        <a:rPr lang="fr-FR" sz="1200" i="0" u="sng" dirty="0">
                          <a:effectLst/>
                          <a:latin typeface="Calibri Light" panose="020F0302020204030204" pitchFamily="34" charset="0"/>
                          <a:ea typeface="Calibri"/>
                          <a:cs typeface="Times New Roman"/>
                        </a:rPr>
                        <a:t>Impacts sur le patrimoine intellectuel ou culturel</a:t>
                      </a:r>
                      <a:endParaRPr lang="fr-FR" sz="1200" i="0" dirty="0">
                        <a:effectLst/>
                        <a:latin typeface="Calibri Light" panose="020F03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directes ou indirectes sur les connaissances non-explicites accumulées par l'organisme, sur le savoir-faire, sur les capacités d'innovation, sur les références culturelles communes.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Perte de mémoire de l'entreprise (anciens projets, succès ou échecs), perte de connaissances implicites (savoir-faire transmis entre générations, optimisations dans l'exécution de tâches ou de processus), captation d'idées novatrices, perte de patrimoine scientifique ou technique, perte de ressources humaines clés.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Losange 5"/>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7" name="Espace réservé du pied de page 6"/>
          <p:cNvSpPr>
            <a:spLocks noGrp="1"/>
          </p:cNvSpPr>
          <p:nvPr>
            <p:ph type="ftr" sz="quarter" idx="11"/>
          </p:nvPr>
        </p:nvSpPr>
        <p:spPr/>
        <p:txBody>
          <a:bodyPr/>
          <a:lstStyle/>
          <a:p>
            <a:r>
              <a:rPr lang="fr-FR"/>
              <a:t>Formation EBIOS Risk Manager – Version du 08/04/2020</a:t>
            </a:r>
            <a:endParaRPr lang="fr-FR" dirty="0"/>
          </a:p>
        </p:txBody>
      </p:sp>
      <p:sp>
        <p:nvSpPr>
          <p:cNvPr id="8" name="Espace réservé du numéro de diapositive 7"/>
          <p:cNvSpPr>
            <a:spLocks noGrp="1"/>
          </p:cNvSpPr>
          <p:nvPr>
            <p:ph type="sldNum" sz="quarter" idx="10"/>
          </p:nvPr>
        </p:nvSpPr>
        <p:spPr/>
        <p:txBody>
          <a:bodyPr/>
          <a:lstStyle/>
          <a:p>
            <a:fld id="{38A82121-814A-4DE6-903B-1CF589281CB8}" type="slidenum">
              <a:rPr lang="fr-FR" smtClean="0"/>
              <a:pPr/>
              <a:t>94</a:t>
            </a:fld>
            <a:endParaRPr lang="fr-FR"/>
          </a:p>
        </p:txBody>
      </p:sp>
    </p:spTree>
    <p:extLst>
      <p:ext uri="{BB962C8B-B14F-4D97-AF65-F5344CB8AC3E}">
        <p14:creationId xmlns:p14="http://schemas.microsoft.com/office/powerpoint/2010/main" val="32964574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a:t>Pour vous aider</a:t>
            </a:r>
            <a:br>
              <a:rPr lang="fr-FR" dirty="0"/>
            </a:br>
            <a:r>
              <a:rPr lang="fr-FR" b="0" dirty="0"/>
              <a:t>Exemples d’impacts (2/2)</a:t>
            </a:r>
          </a:p>
        </p:txBody>
      </p:sp>
      <p:graphicFrame>
        <p:nvGraphicFramePr>
          <p:cNvPr id="3" name="Tableau 2"/>
          <p:cNvGraphicFramePr>
            <a:graphicFrameLocks noGrp="1"/>
          </p:cNvGraphicFramePr>
          <p:nvPr>
            <p:extLst>
              <p:ext uri="{D42A27DB-BD31-4B8C-83A1-F6EECF244321}">
                <p14:modId xmlns:p14="http://schemas.microsoft.com/office/powerpoint/2010/main" val="3285019018"/>
              </p:ext>
            </p:extLst>
          </p:nvPr>
        </p:nvGraphicFramePr>
        <p:xfrm>
          <a:off x="1878891" y="1684372"/>
          <a:ext cx="8293159" cy="4393692"/>
        </p:xfrm>
        <a:graphic>
          <a:graphicData uri="http://schemas.openxmlformats.org/drawingml/2006/table">
            <a:tbl>
              <a:tblPr firstRow="1" firstCol="1" bandRow="1"/>
              <a:tblGrid>
                <a:gridCol w="3425022">
                  <a:extLst>
                    <a:ext uri="{9D8B030D-6E8A-4147-A177-3AD203B41FA5}">
                      <a16:colId xmlns:a16="http://schemas.microsoft.com/office/drawing/2014/main" val="20000"/>
                    </a:ext>
                  </a:extLst>
                </a:gridCol>
                <a:gridCol w="4868137">
                  <a:extLst>
                    <a:ext uri="{9D8B030D-6E8A-4147-A177-3AD203B41FA5}">
                      <a16:colId xmlns:a16="http://schemas.microsoft.com/office/drawing/2014/main" val="20001"/>
                    </a:ext>
                  </a:extLst>
                </a:gridCol>
              </a:tblGrid>
              <a:tr h="153489">
                <a:tc>
                  <a:txBody>
                    <a:bodyPr/>
                    <a:lstStyle/>
                    <a:p>
                      <a:pPr algn="l">
                        <a:lnSpc>
                          <a:spcPct val="115000"/>
                        </a:lnSpc>
                        <a:spcBef>
                          <a:spcPts val="200"/>
                        </a:spcBef>
                        <a:spcAft>
                          <a:spcPts val="200"/>
                        </a:spcAft>
                      </a:pPr>
                      <a:r>
                        <a:rPr lang="fr-FR" sz="1400" b="1" i="0" dirty="0">
                          <a:effectLst/>
                          <a:latin typeface="Calibri Light" panose="020F0302020204030204" pitchFamily="34" charset="0"/>
                          <a:ea typeface="Calibri"/>
                          <a:cs typeface="Times New Roman"/>
                        </a:rPr>
                        <a:t>Catégorie d’impact</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l">
                        <a:lnSpc>
                          <a:spcPct val="115000"/>
                        </a:lnSpc>
                        <a:spcBef>
                          <a:spcPts val="200"/>
                        </a:spcBef>
                        <a:spcAft>
                          <a:spcPts val="200"/>
                        </a:spcAft>
                      </a:pPr>
                      <a:r>
                        <a:rPr lang="fr-FR" sz="1400" b="1" i="0" dirty="0">
                          <a:effectLst/>
                          <a:latin typeface="Calibri Light" panose="020F0302020204030204" pitchFamily="34" charset="0"/>
                          <a:ea typeface="Calibri"/>
                          <a:cs typeface="Times New Roman"/>
                        </a:rPr>
                        <a:t>Exemples (listes non exhaustives)</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10000"/>
                  </a:ext>
                </a:extLst>
              </a:tr>
              <a:tr h="140698">
                <a:tc gridSpan="2">
                  <a:txBody>
                    <a:bodyPr/>
                    <a:lstStyle/>
                    <a:p>
                      <a:pPr algn="l">
                        <a:lnSpc>
                          <a:spcPct val="115000"/>
                        </a:lnSpc>
                        <a:spcBef>
                          <a:spcPts val="200"/>
                        </a:spcBef>
                        <a:spcAft>
                          <a:spcPts val="200"/>
                        </a:spcAft>
                      </a:pPr>
                      <a:r>
                        <a:rPr lang="fr-FR" sz="1200" b="1" i="0" dirty="0">
                          <a:effectLst/>
                          <a:latin typeface="Calibri Light" panose="020F0302020204030204" pitchFamily="34" charset="0"/>
                          <a:ea typeface="Calibri"/>
                          <a:cs typeface="Times New Roman"/>
                        </a:rPr>
                        <a:t>Impacts humains, matériels ou environnementaux</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1"/>
                  </a:ext>
                </a:extLst>
              </a:tr>
              <a:tr h="140698">
                <a:tc>
                  <a:txBody>
                    <a:bodyPr/>
                    <a:lstStyle/>
                    <a:p>
                      <a:pPr algn="l">
                        <a:lnSpc>
                          <a:spcPct val="115000"/>
                        </a:lnSpc>
                        <a:spcBef>
                          <a:spcPts val="200"/>
                        </a:spcBef>
                        <a:spcAft>
                          <a:spcPts val="200"/>
                        </a:spcAft>
                      </a:pPr>
                      <a:r>
                        <a:rPr lang="fr-FR" sz="1200" i="0" u="sng" dirty="0">
                          <a:effectLst/>
                          <a:latin typeface="Calibri Light" panose="020F0302020204030204" pitchFamily="34" charset="0"/>
                          <a:ea typeface="Calibri"/>
                          <a:cs typeface="Times New Roman"/>
                        </a:rPr>
                        <a:t>Impacts sur la sécurité ou sur la santé des personnes</a:t>
                      </a:r>
                      <a:endParaRPr lang="fr-FR" sz="1200" i="0" dirty="0">
                        <a:effectLst/>
                        <a:latin typeface="Calibri Light" panose="020F03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directes ou indirectes sur l'intégrité physique de personnes.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Accident du travail, maladie professionnelle, perte de vies humaines, mise en danger, crise ou alerte sanitaire.</a:t>
                      </a:r>
                    </a:p>
                  </a:txBody>
                  <a:tcPr marL="30088" marR="30088" marT="0" marB="0" anchor="ct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2"/>
                  </a:ext>
                </a:extLst>
              </a:tr>
              <a:tr h="140698">
                <a:tc>
                  <a:txBody>
                    <a:bodyPr/>
                    <a:lstStyle/>
                    <a:p>
                      <a:pPr algn="l">
                        <a:lnSpc>
                          <a:spcPct val="115000"/>
                        </a:lnSpc>
                        <a:spcBef>
                          <a:spcPts val="200"/>
                        </a:spcBef>
                        <a:spcAft>
                          <a:spcPts val="200"/>
                        </a:spcAft>
                      </a:pPr>
                      <a:r>
                        <a:rPr lang="fr-FR" sz="1200" i="0" u="sng" dirty="0">
                          <a:effectLst/>
                          <a:latin typeface="Calibri Light" panose="020F0302020204030204" pitchFamily="34" charset="0"/>
                          <a:ea typeface="Calibri"/>
                          <a:cs typeface="Times New Roman"/>
                        </a:rPr>
                        <a:t>Impacts matériels</a:t>
                      </a:r>
                      <a:endParaRPr lang="fr-FR" sz="1200" i="0" dirty="0">
                        <a:effectLst/>
                        <a:latin typeface="Calibri Light" panose="020F0302020204030204" pitchFamily="34" charset="0"/>
                        <a:ea typeface="Calibri"/>
                        <a:cs typeface="Times New Roman"/>
                      </a:endParaRPr>
                    </a:p>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Dégâts matériels ou destruction de biens supports.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Destruction de locaux ou d’installations, endommagement de moyens de production, usure prématurée de matériels.</a:t>
                      </a:r>
                    </a:p>
                  </a:txBody>
                  <a:tcPr marL="30088" marR="30088" marT="0" marB="0" anchor="ct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3"/>
                  </a:ext>
                </a:extLst>
              </a:tr>
              <a:tr h="140698">
                <a:tc>
                  <a:txBody>
                    <a:bodyPr/>
                    <a:lstStyle/>
                    <a:p>
                      <a:pPr algn="l">
                        <a:lnSpc>
                          <a:spcPct val="115000"/>
                        </a:lnSpc>
                        <a:spcBef>
                          <a:spcPts val="200"/>
                        </a:spcBef>
                        <a:spcAft>
                          <a:spcPts val="200"/>
                        </a:spcAft>
                      </a:pPr>
                      <a:r>
                        <a:rPr lang="fr-FR" sz="1200" i="0" u="sng">
                          <a:effectLst/>
                          <a:latin typeface="Calibri Light" panose="020F0302020204030204" pitchFamily="34" charset="0"/>
                          <a:ea typeface="Calibri"/>
                          <a:cs typeface="Times New Roman"/>
                        </a:rPr>
                        <a:t>Impacts sur l'environnement</a:t>
                      </a:r>
                      <a:endParaRPr lang="fr-FR" sz="1200" i="0">
                        <a:effectLst/>
                        <a:latin typeface="Calibri Light" panose="020F0302020204030204" pitchFamily="34" charset="0"/>
                        <a:ea typeface="Calibri"/>
                        <a:cs typeface="Times New Roman"/>
                      </a:endParaRPr>
                    </a:p>
                    <a:p>
                      <a:pPr algn="l">
                        <a:lnSpc>
                          <a:spcPct val="115000"/>
                        </a:lnSpc>
                        <a:spcBef>
                          <a:spcPts val="200"/>
                        </a:spcBef>
                        <a:spcAft>
                          <a:spcPts val="200"/>
                        </a:spcAft>
                      </a:pPr>
                      <a:r>
                        <a:rPr lang="fr-FR" sz="1200" i="0">
                          <a:effectLst/>
                          <a:latin typeface="Calibri Light" panose="020F0302020204030204" pitchFamily="34" charset="0"/>
                          <a:ea typeface="Calibri"/>
                          <a:cs typeface="Times New Roman"/>
                        </a:rPr>
                        <a:t>Conséquences écologiques à court ou long terme, directes ou indirectes.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Contamination radiologique ou chimique des nappes phréatiques ou des sols, rejet de polluants dans l’atmosphère.</a:t>
                      </a:r>
                    </a:p>
                  </a:txBody>
                  <a:tcPr marL="30088" marR="30088" marT="0" marB="0" anchor="ct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4"/>
                  </a:ext>
                </a:extLst>
              </a:tr>
              <a:tr h="140698">
                <a:tc gridSpan="2">
                  <a:txBody>
                    <a:bodyPr/>
                    <a:lstStyle/>
                    <a:p>
                      <a:pPr algn="l">
                        <a:lnSpc>
                          <a:spcPct val="115000"/>
                        </a:lnSpc>
                        <a:spcBef>
                          <a:spcPts val="200"/>
                        </a:spcBef>
                        <a:spcAft>
                          <a:spcPts val="200"/>
                        </a:spcAft>
                      </a:pPr>
                      <a:r>
                        <a:rPr lang="fr-FR" sz="1200" b="1" i="0" dirty="0">
                          <a:effectLst/>
                          <a:latin typeface="Calibri Light" panose="020F0302020204030204" pitchFamily="34" charset="0"/>
                          <a:ea typeface="Calibri"/>
                          <a:cs typeface="Times New Roman"/>
                        </a:rPr>
                        <a:t>Impacts financiers</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5"/>
                  </a:ext>
                </a:extLst>
              </a:tr>
              <a:tr h="281396">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pécuniaires, directes ou indirectes.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Perte de chiffre d'affaire, perte d’un marché, dépenses imprévues, chute de valeur en bourse, baisse de revenus, pénalités imposées.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0698">
                <a:tc gridSpan="2">
                  <a:txBody>
                    <a:bodyPr/>
                    <a:lstStyle/>
                    <a:p>
                      <a:pPr algn="l">
                        <a:lnSpc>
                          <a:spcPct val="115000"/>
                        </a:lnSpc>
                        <a:spcBef>
                          <a:spcPts val="200"/>
                        </a:spcBef>
                        <a:spcAft>
                          <a:spcPts val="200"/>
                        </a:spcAft>
                      </a:pPr>
                      <a:r>
                        <a:rPr lang="fr-FR" sz="1200" b="1" i="0" dirty="0">
                          <a:effectLst/>
                          <a:latin typeface="Calibri Light" panose="020F0302020204030204" pitchFamily="34" charset="0"/>
                          <a:ea typeface="Calibri"/>
                          <a:cs typeface="Times New Roman"/>
                        </a:rPr>
                        <a:t>Impacts juridiques</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7"/>
                  </a:ext>
                </a:extLst>
              </a:tr>
              <a:tr h="281396">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suite à une non-conformité légale, règlementaire, normative ou contractuelle.</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Procès, amende, condamnation d'un dirigeant,  amendement de contrat.</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0698">
                <a:tc gridSpan="2">
                  <a:txBody>
                    <a:bodyPr/>
                    <a:lstStyle/>
                    <a:p>
                      <a:pPr algn="l">
                        <a:lnSpc>
                          <a:spcPct val="115000"/>
                        </a:lnSpc>
                        <a:spcBef>
                          <a:spcPts val="200"/>
                        </a:spcBef>
                        <a:spcAft>
                          <a:spcPts val="200"/>
                        </a:spcAft>
                      </a:pPr>
                      <a:r>
                        <a:rPr lang="fr-FR" sz="1200" b="1" i="0" dirty="0">
                          <a:effectLst/>
                          <a:latin typeface="Calibri Light" panose="020F0302020204030204" pitchFamily="34" charset="0"/>
                          <a:ea typeface="Calibri"/>
                          <a:cs typeface="Times New Roman"/>
                        </a:rPr>
                        <a:t>Impacts sur l'image et la confiance</a:t>
                      </a:r>
                      <a:endParaRPr lang="fr-FR" sz="1200" i="0" dirty="0">
                        <a:effectLst/>
                        <a:latin typeface="Calibri Light" panose="020F0302020204030204" pitchFamily="34" charset="0"/>
                        <a:ea typeface="Calibri"/>
                        <a:cs typeface="Times New Roman"/>
                      </a:endParaRP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fr-FR"/>
                    </a:p>
                  </a:txBody>
                  <a:tcPr/>
                </a:tc>
                <a:extLst>
                  <a:ext uri="{0D108BD9-81ED-4DB2-BD59-A6C34878D82A}">
                    <a16:rowId xmlns:a16="http://schemas.microsoft.com/office/drawing/2014/main" val="10009"/>
                  </a:ext>
                </a:extLst>
              </a:tr>
              <a:tr h="292188">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Conséquences directes ou indirectes sur l'image de l’organisation, la notoriété, la confiance des clients.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Bef>
                          <a:spcPts val="200"/>
                        </a:spcBef>
                        <a:spcAft>
                          <a:spcPts val="200"/>
                        </a:spcAft>
                      </a:pPr>
                      <a:r>
                        <a:rPr lang="fr-FR" sz="1200" i="0" dirty="0">
                          <a:effectLst/>
                          <a:latin typeface="Calibri Light" panose="020F0302020204030204" pitchFamily="34" charset="0"/>
                          <a:ea typeface="Calibri"/>
                          <a:cs typeface="Times New Roman"/>
                        </a:rPr>
                        <a:t>Publication d’articles négatifs dans la presse, perte de crédibilité vis-à-vis de clients, mécontentement des actionnaires, perte d'avance concurrentielle, perte de notoriété, perte de confiance d’usagers.</a:t>
                      </a:r>
                    </a:p>
                  </a:txBody>
                  <a:tcPr marL="30088" marR="300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6" name="Losange 5"/>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7" name="Espace réservé du pied de page 6"/>
          <p:cNvSpPr>
            <a:spLocks noGrp="1"/>
          </p:cNvSpPr>
          <p:nvPr>
            <p:ph type="ftr" sz="quarter" idx="11"/>
          </p:nvPr>
        </p:nvSpPr>
        <p:spPr/>
        <p:txBody>
          <a:bodyPr/>
          <a:lstStyle/>
          <a:p>
            <a:r>
              <a:rPr lang="fr-FR"/>
              <a:t>Formation EBIOS Risk Manager – Version du 08/04/2020</a:t>
            </a:r>
            <a:endParaRPr lang="fr-FR" dirty="0"/>
          </a:p>
        </p:txBody>
      </p:sp>
      <p:sp>
        <p:nvSpPr>
          <p:cNvPr id="8" name="Espace réservé du numéro de diapositive 7"/>
          <p:cNvSpPr>
            <a:spLocks noGrp="1"/>
          </p:cNvSpPr>
          <p:nvPr>
            <p:ph type="sldNum" sz="quarter" idx="10"/>
          </p:nvPr>
        </p:nvSpPr>
        <p:spPr/>
        <p:txBody>
          <a:bodyPr/>
          <a:lstStyle/>
          <a:p>
            <a:fld id="{38A82121-814A-4DE6-903B-1CF589281CB8}" type="slidenum">
              <a:rPr lang="fr-FR" smtClean="0"/>
              <a:pPr/>
              <a:t>95</a:t>
            </a:fld>
            <a:endParaRPr lang="fr-FR"/>
          </a:p>
        </p:txBody>
      </p:sp>
    </p:spTree>
    <p:extLst>
      <p:ext uri="{BB962C8B-B14F-4D97-AF65-F5344CB8AC3E}">
        <p14:creationId xmlns:p14="http://schemas.microsoft.com/office/powerpoint/2010/main" val="5571057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Étude de cas</a:t>
            </a:r>
          </a:p>
          <a:p>
            <a:r>
              <a:rPr lang="fr-FR" b="0" dirty="0"/>
              <a:t>Échelle de gravité validée pour le projet</a:t>
            </a:r>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3" name="Tableau 12"/>
          <p:cNvGraphicFramePr>
            <a:graphicFrameLocks noGrp="1"/>
          </p:cNvGraphicFramePr>
          <p:nvPr>
            <p:extLst>
              <p:ext uri="{D42A27DB-BD31-4B8C-83A1-F6EECF244321}">
                <p14:modId xmlns:p14="http://schemas.microsoft.com/office/powerpoint/2010/main" val="945057017"/>
              </p:ext>
            </p:extLst>
          </p:nvPr>
        </p:nvGraphicFramePr>
        <p:xfrm>
          <a:off x="2212742" y="1700808"/>
          <a:ext cx="7699683" cy="4248472"/>
        </p:xfrm>
        <a:graphic>
          <a:graphicData uri="http://schemas.openxmlformats.org/drawingml/2006/table">
            <a:tbl>
              <a:tblPr/>
              <a:tblGrid>
                <a:gridCol w="1980606">
                  <a:extLst>
                    <a:ext uri="{9D8B030D-6E8A-4147-A177-3AD203B41FA5}">
                      <a16:colId xmlns:a16="http://schemas.microsoft.com/office/drawing/2014/main" val="20000"/>
                    </a:ext>
                  </a:extLst>
                </a:gridCol>
                <a:gridCol w="5719077">
                  <a:extLst>
                    <a:ext uri="{9D8B030D-6E8A-4147-A177-3AD203B41FA5}">
                      <a16:colId xmlns:a16="http://schemas.microsoft.com/office/drawing/2014/main" val="20001"/>
                    </a:ext>
                  </a:extLst>
                </a:gridCol>
              </a:tblGrid>
              <a:tr h="60445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Échelle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Définition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239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bg1"/>
                          </a:solidFill>
                          <a:effectLst/>
                          <a:latin typeface="Calibri Light" panose="020F0302020204030204" pitchFamily="34" charset="0"/>
                        </a:rPr>
                        <a:t>G4 – Critique </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200" b="0" i="0" u="none" strike="noStrike" dirty="0">
                          <a:solidFill>
                            <a:schemeClr val="tx1"/>
                          </a:solidFill>
                          <a:effectLst/>
                          <a:latin typeface="Calibri Light" panose="020F0302020204030204" pitchFamily="34" charset="0"/>
                        </a:rPr>
                        <a:t>Les impacts découlant</a:t>
                      </a:r>
                      <a:r>
                        <a:rPr lang="fr-FR" sz="1200" b="0" i="0" u="none" strike="noStrike" baseline="0" dirty="0">
                          <a:solidFill>
                            <a:schemeClr val="tx1"/>
                          </a:solidFill>
                          <a:effectLst/>
                          <a:latin typeface="Calibri Light" panose="020F0302020204030204" pitchFamily="34" charset="0"/>
                        </a:rPr>
                        <a:t> de la réalisation de l‘événement redouté peut conduire à la création d’identités erronées ou à l’usurpation d’identité</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90669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tx1"/>
                          </a:solidFill>
                          <a:effectLst/>
                          <a:latin typeface="Calibri Light" panose="020F0302020204030204" pitchFamily="34" charset="0"/>
                        </a:rPr>
                        <a:t>G3 – Grave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200" b="0" i="0" u="none" strike="noStrike" dirty="0">
                          <a:solidFill>
                            <a:schemeClr val="tx1"/>
                          </a:solidFill>
                          <a:effectLst/>
                          <a:latin typeface="Calibri Light" panose="020F0302020204030204" pitchFamily="34" charset="0"/>
                        </a:rPr>
                        <a:t>Les</a:t>
                      </a:r>
                      <a:r>
                        <a:rPr lang="fr-FR" sz="1200" b="0" i="0" u="none" strike="noStrike" baseline="0" dirty="0">
                          <a:solidFill>
                            <a:schemeClr val="tx1"/>
                          </a:solidFill>
                          <a:effectLst/>
                          <a:latin typeface="Calibri Light" panose="020F0302020204030204" pitchFamily="34" charset="0"/>
                        </a:rPr>
                        <a:t> impacts découlant de la réalisation de l’événement redouté ne permettent pas à l’organisation de réaliser tout ou partie de son activité</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90669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tx1"/>
                          </a:solidFill>
                          <a:effectLst/>
                          <a:latin typeface="Calibri Light" panose="020F0302020204030204" pitchFamily="34" charset="0"/>
                        </a:rPr>
                        <a:t>G2 – Significative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200" b="0" i="0" u="none" strike="noStrike" dirty="0">
                          <a:solidFill>
                            <a:schemeClr val="tx1"/>
                          </a:solidFill>
                          <a:effectLst/>
                          <a:latin typeface="Calibri Light" panose="020F0302020204030204" pitchFamily="34" charset="0"/>
                        </a:rPr>
                        <a:t>Les impacts découlant</a:t>
                      </a:r>
                      <a:r>
                        <a:rPr lang="fr-FR" sz="1200" b="0" i="0" u="none" strike="noStrike" baseline="0" dirty="0">
                          <a:solidFill>
                            <a:schemeClr val="tx1"/>
                          </a:solidFill>
                          <a:effectLst/>
                          <a:latin typeface="Calibri Light" panose="020F0302020204030204" pitchFamily="34" charset="0"/>
                        </a:rPr>
                        <a:t> de la réalisation de l‘événement redouté sont significatifs sur les performances de l’activité (dégradation des performances)</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90669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baseline="0" dirty="0">
                          <a:solidFill>
                            <a:schemeClr val="bg1"/>
                          </a:solidFill>
                          <a:effectLst/>
                          <a:latin typeface="Calibri Light" panose="020F0302020204030204" pitchFamily="34" charset="0"/>
                        </a:rPr>
                        <a:t>G1 – Mineure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l" fontAlgn="ctr">
                        <a:buFont typeface="Arial" panose="020B0604020202020204" pitchFamily="34" charset="0"/>
                        <a:buNone/>
                      </a:pPr>
                      <a:r>
                        <a:rPr lang="fr-FR" sz="1200" b="0" i="0" u="none" strike="noStrike" dirty="0">
                          <a:solidFill>
                            <a:schemeClr val="tx1"/>
                          </a:solidFill>
                          <a:effectLst/>
                          <a:latin typeface="Calibri Light" panose="020F0302020204030204" pitchFamily="34" charset="0"/>
                        </a:rPr>
                        <a:t>Les impacts </a:t>
                      </a:r>
                      <a:r>
                        <a:rPr lang="fr-FR" sz="1200" b="0" i="0" u="none" strike="noStrike" baseline="0" dirty="0">
                          <a:solidFill>
                            <a:schemeClr val="tx1"/>
                          </a:solidFill>
                          <a:effectLst/>
                          <a:latin typeface="Calibri Light" panose="020F0302020204030204" pitchFamily="34" charset="0"/>
                        </a:rPr>
                        <a:t>découlant de la réalisation de l’événement redouté sont négligeables (des solutions de contournement existent et sont efficaces)</a:t>
                      </a:r>
                      <a:endParaRPr lang="fr-FR" sz="12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7" name="Losange 6"/>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sp>
        <p:nvSpPr>
          <p:cNvPr id="8" name="Espace réservé du pied de page 7"/>
          <p:cNvSpPr>
            <a:spLocks noGrp="1"/>
          </p:cNvSpPr>
          <p:nvPr>
            <p:ph type="ftr" sz="quarter" idx="11"/>
          </p:nvPr>
        </p:nvSpPr>
        <p:spPr/>
        <p:txBody>
          <a:bodyPr/>
          <a:lstStyle/>
          <a:p>
            <a:r>
              <a:rPr lang="fr-FR"/>
              <a:t>Formation EBIOS Risk Manager – Version du 08/04/2020</a:t>
            </a:r>
            <a:endParaRPr lang="fr-FR" dirty="0"/>
          </a:p>
        </p:txBody>
      </p:sp>
      <p:sp>
        <p:nvSpPr>
          <p:cNvPr id="9" name="Espace réservé du numéro de diapositive 8"/>
          <p:cNvSpPr>
            <a:spLocks noGrp="1"/>
          </p:cNvSpPr>
          <p:nvPr>
            <p:ph type="sldNum" sz="quarter" idx="10"/>
          </p:nvPr>
        </p:nvSpPr>
        <p:spPr/>
        <p:txBody>
          <a:bodyPr/>
          <a:lstStyle/>
          <a:p>
            <a:fld id="{38A82121-814A-4DE6-903B-1CF589281CB8}" type="slidenum">
              <a:rPr lang="fr-FR" smtClean="0"/>
              <a:pPr/>
              <a:t>96</a:t>
            </a:fld>
            <a:endParaRPr lang="fr-FR"/>
          </a:p>
        </p:txBody>
      </p:sp>
    </p:spTree>
    <p:extLst>
      <p:ext uri="{BB962C8B-B14F-4D97-AF65-F5344CB8AC3E}">
        <p14:creationId xmlns:p14="http://schemas.microsoft.com/office/powerpoint/2010/main" val="28359061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Étude de cas</a:t>
            </a:r>
          </a:p>
          <a:p>
            <a:r>
              <a:rPr lang="fr-FR" b="0" dirty="0"/>
              <a:t>Décrivez et estimez les événements redoutés</a:t>
            </a:r>
          </a:p>
        </p:txBody>
      </p:sp>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3" name="Tableau 12"/>
          <p:cNvGraphicFramePr>
            <a:graphicFrameLocks noGrp="1"/>
          </p:cNvGraphicFramePr>
          <p:nvPr>
            <p:extLst>
              <p:ext uri="{D42A27DB-BD31-4B8C-83A1-F6EECF244321}">
                <p14:modId xmlns:p14="http://schemas.microsoft.com/office/powerpoint/2010/main" val="1102090898"/>
              </p:ext>
            </p:extLst>
          </p:nvPr>
        </p:nvGraphicFramePr>
        <p:xfrm>
          <a:off x="2053209" y="1465508"/>
          <a:ext cx="8064001" cy="4555781"/>
        </p:xfrm>
        <a:graphic>
          <a:graphicData uri="http://schemas.openxmlformats.org/drawingml/2006/table">
            <a:tbl>
              <a:tblPr/>
              <a:tblGrid>
                <a:gridCol w="1020770">
                  <a:extLst>
                    <a:ext uri="{9D8B030D-6E8A-4147-A177-3AD203B41FA5}">
                      <a16:colId xmlns:a16="http://schemas.microsoft.com/office/drawing/2014/main" val="20000"/>
                    </a:ext>
                  </a:extLst>
                </a:gridCol>
                <a:gridCol w="1869894">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2221009">
                  <a:extLst>
                    <a:ext uri="{9D8B030D-6E8A-4147-A177-3AD203B41FA5}">
                      <a16:colId xmlns:a16="http://schemas.microsoft.com/office/drawing/2014/main" val="20004"/>
                    </a:ext>
                  </a:extLst>
                </a:gridCol>
              </a:tblGrid>
              <a:tr h="43135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Valeur</a:t>
                      </a:r>
                      <a:r>
                        <a:rPr lang="fr-FR" sz="1000" b="1" i="0" u="none" strike="noStrike" cap="all" baseline="0" dirty="0">
                          <a:solidFill>
                            <a:schemeClr val="bg1"/>
                          </a:solidFill>
                          <a:effectLst/>
                          <a:latin typeface="Calibri Light" panose="020F0302020204030204" pitchFamily="34" charset="0"/>
                        </a:rPr>
                        <a:t> métier</a:t>
                      </a:r>
                      <a:endParaRPr lang="fr-FR" sz="10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Événement</a:t>
                      </a:r>
                      <a:r>
                        <a:rPr lang="fr-FR" sz="1000" b="1" i="0" u="none" strike="noStrike" cap="all" baseline="0" dirty="0">
                          <a:solidFill>
                            <a:schemeClr val="bg1"/>
                          </a:solidFill>
                          <a:effectLst/>
                          <a:latin typeface="Calibri Light" panose="020F0302020204030204" pitchFamily="34" charset="0"/>
                        </a:rPr>
                        <a:t> </a:t>
                      </a:r>
                      <a:r>
                        <a:rPr lang="fr-FR" sz="1000" b="1" i="0" u="none" strike="noStrike" cap="all" dirty="0">
                          <a:solidFill>
                            <a:schemeClr val="bg1"/>
                          </a:solidFill>
                          <a:effectLst/>
                          <a:latin typeface="Calibri Light" panose="020F0302020204030204" pitchFamily="34" charset="0"/>
                        </a:rPr>
                        <a:t>redouté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Catégories</a:t>
                      </a:r>
                      <a:r>
                        <a:rPr lang="fr-FR" sz="1000" b="1" i="0" u="none" strike="noStrike" cap="all" baseline="0" dirty="0">
                          <a:solidFill>
                            <a:schemeClr val="bg1"/>
                          </a:solidFill>
                          <a:effectLst/>
                          <a:latin typeface="Calibri Light" panose="020F0302020204030204" pitchFamily="34" charset="0"/>
                        </a:rPr>
                        <a:t> d’</a:t>
                      </a:r>
                      <a:r>
                        <a:rPr lang="fr-FR" sz="1000" b="1" i="0" u="none" strike="noStrike" cap="all" dirty="0">
                          <a:solidFill>
                            <a:schemeClr val="bg1"/>
                          </a:solidFill>
                          <a:effectLst/>
                          <a:latin typeface="Calibri Light" panose="020F0302020204030204" pitchFamily="34" charset="0"/>
                        </a:rPr>
                        <a:t>Impact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1" i="0" u="none" strike="noStrike" cap="all" dirty="0">
                          <a:solidFill>
                            <a:schemeClr val="bg1"/>
                          </a:solidFill>
                          <a:effectLst/>
                          <a:latin typeface="Calibri Light" panose="020F0302020204030204" pitchFamily="34" charset="0"/>
                        </a:rPr>
                        <a:t>Gravité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000" b="1" i="0" u="none" strike="noStrike" cap="all" dirty="0">
                          <a:solidFill>
                            <a:schemeClr val="bg1"/>
                          </a:solidFill>
                          <a:effectLst/>
                          <a:latin typeface="Calibri Light" panose="020F0302020204030204" pitchFamily="34" charset="0"/>
                        </a:rPr>
                        <a:t>COMMENTAIRES / JUSTIFICATION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501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dirty="0">
                          <a:solidFill>
                            <a:schemeClr val="tx1"/>
                          </a:solidFill>
                          <a:effectLst/>
                          <a:latin typeface="Calibri" panose="020F0502020204030204" pitchFamily="34" charset="0"/>
                          <a:ea typeface="Calibri"/>
                          <a:cs typeface="Times New Roman"/>
                        </a:rPr>
                        <a:t>Impression des 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fr-FR" sz="1000" b="0" i="0" u="none" strike="noStrike" kern="1200" dirty="0">
                          <a:solidFill>
                            <a:schemeClr val="tx1"/>
                          </a:solidFill>
                          <a:effectLst/>
                          <a:latin typeface="Calibri Light" panose="020F0302020204030204" pitchFamily="34" charset="0"/>
                          <a:ea typeface="+mn-ea"/>
                          <a:cs typeface="+mn-cs"/>
                        </a:rPr>
                        <a:t>Certains TIN imprimés ne correspondent pas à des demandes légitimes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Impact</a:t>
                      </a:r>
                      <a:r>
                        <a:rPr lang="fr-FR" sz="1000" b="0" i="0" u="none" strike="noStrike" baseline="0" dirty="0">
                          <a:solidFill>
                            <a:schemeClr val="tx1"/>
                          </a:solidFill>
                          <a:effectLst/>
                          <a:latin typeface="Calibri Light" panose="020F0302020204030204" pitchFamily="34" charset="0"/>
                        </a:rPr>
                        <a:t> financier</a:t>
                      </a:r>
                      <a:r>
                        <a:rPr lang="fr-FR" sz="1000" b="0" i="0" u="none" strike="noStrike" kern="1200" baseline="0" dirty="0">
                          <a:solidFill>
                            <a:schemeClr val="tx1"/>
                          </a:solidFill>
                          <a:effectLst/>
                          <a:latin typeface="Calibri Light" panose="020F0302020204030204" pitchFamily="34" charset="0"/>
                          <a:ea typeface="+mn-ea"/>
                          <a:cs typeface="+mn-cs"/>
                        </a:rPr>
                        <a:t> lié au coût de réimpression du TIN</a:t>
                      </a:r>
                      <a:endParaRPr lang="fr-FR" sz="1000" b="0" i="0" u="none" strike="noStrike" baseline="0" dirty="0">
                        <a:solidFill>
                          <a:schemeClr val="tx1"/>
                        </a:solidFill>
                        <a:effectLst/>
                        <a:latin typeface="Calibri Light" panose="020F0302020204030204" pitchFamily="34" charset="0"/>
                      </a:endParaRPr>
                    </a:p>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Impact juridique</a:t>
                      </a:r>
                      <a:r>
                        <a:rPr lang="fr-FR" sz="1000" b="0" i="0" u="none" strike="noStrike" baseline="0" dirty="0">
                          <a:solidFill>
                            <a:schemeClr val="tx1"/>
                          </a:solidFill>
                          <a:effectLst/>
                          <a:latin typeface="Calibri Light" panose="020F0302020204030204" pitchFamily="34" charset="0"/>
                        </a:rPr>
                        <a:t> lié à l’implication de la SGTIN dans les procès pour création de fausses identités</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000" b="0" i="0" u="none" strike="noStrike" kern="1200" dirty="0">
                          <a:solidFill>
                            <a:schemeClr val="bg1"/>
                          </a:solidFill>
                          <a:effectLst/>
                          <a:latin typeface="Calibri Light" panose="020F0302020204030204" pitchFamily="34" charset="0"/>
                          <a:ea typeface="+mn-ea"/>
                          <a:cs typeface="+mn-cs"/>
                        </a:rPr>
                        <a:t>4</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tc>
                  <a:txBody>
                    <a:body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Usurpation</a:t>
                      </a:r>
                      <a:r>
                        <a:rPr lang="fr-FR" sz="1000" b="0" i="0" u="none" strike="noStrike" baseline="0" dirty="0">
                          <a:solidFill>
                            <a:schemeClr val="tx1"/>
                          </a:solidFill>
                          <a:effectLst/>
                          <a:latin typeface="Calibri Light" panose="020F0302020204030204" pitchFamily="34" charset="0"/>
                        </a:rPr>
                        <a:t> d’identité</a:t>
                      </a:r>
                    </a:p>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baseline="0" dirty="0">
                          <a:solidFill>
                            <a:schemeClr val="tx1"/>
                          </a:solidFill>
                          <a:effectLst/>
                          <a:latin typeface="Calibri Light" panose="020F0302020204030204" pitchFamily="34" charset="0"/>
                        </a:rPr>
                        <a:t>Fraude (création de faux TIN)</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501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dirty="0">
                          <a:solidFill>
                            <a:schemeClr val="tx1"/>
                          </a:solidFill>
                          <a:effectLst/>
                          <a:latin typeface="Calibri" panose="020F0502020204030204" pitchFamily="34" charset="0"/>
                          <a:ea typeface="Calibri"/>
                          <a:cs typeface="Times New Roman"/>
                        </a:rPr>
                        <a:t>Distribution des TIN / 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000" b="0" i="0" u="none" strike="noStrike" kern="1200" dirty="0">
                          <a:solidFill>
                            <a:schemeClr val="tx1"/>
                          </a:solidFill>
                          <a:effectLst/>
                          <a:latin typeface="Calibri Light" panose="020F0302020204030204" pitchFamily="34" charset="0"/>
                          <a:ea typeface="+mn-ea"/>
                          <a:cs typeface="+mn-cs"/>
                        </a:rPr>
                        <a:t>Vol de TIN légitimes durant leur acheminement à la mairie</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Light" panose="020F0302020204030204" pitchFamily="34" charset="0"/>
                        </a:rPr>
                        <a:t>Impact juridique (RGPD)</a:t>
                      </a:r>
                    </a:p>
                    <a:p>
                      <a:pPr marL="171450" indent="-171450" algn="l" fontAlgn="ctr">
                        <a:buFont typeface="Arial" panose="020B0604020202020204" pitchFamily="34" charset="0"/>
                        <a:buChar char="•"/>
                      </a:pPr>
                      <a:r>
                        <a:rPr lang="fr-FR" sz="1000" b="0" i="0" u="none" strike="noStrike" dirty="0">
                          <a:solidFill>
                            <a:schemeClr val="tx1"/>
                          </a:solidFill>
                          <a:effectLst/>
                          <a:latin typeface="Calibri Light" panose="020F0302020204030204" pitchFamily="34" charset="0"/>
                        </a:rPr>
                        <a:t>Impact</a:t>
                      </a:r>
                      <a:r>
                        <a:rPr lang="fr-FR" sz="1000" b="0" i="0" u="none" strike="noStrike" baseline="0" dirty="0">
                          <a:solidFill>
                            <a:schemeClr val="tx1"/>
                          </a:solidFill>
                          <a:effectLst/>
                          <a:latin typeface="Calibri Light" panose="020F0302020204030204" pitchFamily="34" charset="0"/>
                        </a:rPr>
                        <a:t> financier</a:t>
                      </a:r>
                      <a:r>
                        <a:rPr lang="fr-FR" sz="1000" b="0" i="0" u="none" strike="noStrike" kern="1200" baseline="0" dirty="0">
                          <a:solidFill>
                            <a:schemeClr val="tx1"/>
                          </a:solidFill>
                          <a:effectLst/>
                          <a:latin typeface="Calibri Light" panose="020F0302020204030204" pitchFamily="34" charset="0"/>
                          <a:ea typeface="+mn-ea"/>
                          <a:cs typeface="+mn-cs"/>
                        </a:rPr>
                        <a:t> lié au coût de renouvellement de TIN</a:t>
                      </a:r>
                      <a:endParaRPr lang="fr-FR" sz="1000" b="0" i="0" u="none" strike="noStrike" baseline="0"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000" b="0" i="0" u="none" strike="noStrike" kern="1200" dirty="0">
                          <a:solidFill>
                            <a:schemeClr val="bg1"/>
                          </a:solidFill>
                          <a:effectLst/>
                          <a:latin typeface="Calibri Light" panose="020F0302020204030204" pitchFamily="34" charset="0"/>
                          <a:ea typeface="+mn-ea"/>
                          <a:cs typeface="+mn-cs"/>
                        </a:rPr>
                        <a:t>4</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tc>
                  <a:txBody>
                    <a:body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Usurpation</a:t>
                      </a:r>
                      <a:r>
                        <a:rPr lang="fr-FR" sz="1000" b="0" i="0" u="none" strike="noStrike" baseline="0" dirty="0">
                          <a:solidFill>
                            <a:schemeClr val="tx1"/>
                          </a:solidFill>
                          <a:effectLst/>
                          <a:latin typeface="Calibri Light" panose="020F0302020204030204" pitchFamily="34" charset="0"/>
                        </a:rPr>
                        <a:t> d’identité </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5010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a:solidFill>
                            <a:schemeClr val="tx1"/>
                          </a:solidFill>
                          <a:effectLst/>
                          <a:latin typeface="Calibri" panose="020F0502020204030204" pitchFamily="34" charset="0"/>
                          <a:ea typeface="Calibri"/>
                          <a:cs typeface="Times New Roman"/>
                        </a:rPr>
                        <a:t>Informations des citoyens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ctr"/>
                      <a:r>
                        <a:rPr lang="fr-FR" sz="1000" b="0" i="0" u="none" strike="noStrike" dirty="0">
                          <a:solidFill>
                            <a:schemeClr val="tx1"/>
                          </a:solidFill>
                          <a:effectLst/>
                          <a:latin typeface="Calibri Light" panose="020F0302020204030204" pitchFamily="34" charset="0"/>
                        </a:rPr>
                        <a:t>Divulgation</a:t>
                      </a:r>
                      <a:r>
                        <a:rPr lang="fr-FR" sz="1000" b="0" i="0" u="none" strike="noStrike" baseline="0" dirty="0">
                          <a:solidFill>
                            <a:schemeClr val="tx1"/>
                          </a:solidFill>
                          <a:effectLst/>
                          <a:latin typeface="Calibri Light" panose="020F0302020204030204" pitchFamily="34" charset="0"/>
                        </a:rPr>
                        <a:t> ou vol des informations concernant le citoyen (nom, prénom, justificatif de domicile, etc.)</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indent="-171450" algn="l" fontAlgn="ctr">
                        <a:buFont typeface="Arial" panose="020B0604020202020204" pitchFamily="34" charset="0"/>
                        <a:buChar char="•"/>
                      </a:pPr>
                      <a:r>
                        <a:rPr lang="fr-FR" sz="1000" b="0" i="0" u="none" strike="noStrike" dirty="0">
                          <a:solidFill>
                            <a:schemeClr val="tx1"/>
                          </a:solidFill>
                          <a:effectLst/>
                          <a:latin typeface="Calibri Light" panose="020F0302020204030204" pitchFamily="34" charset="0"/>
                        </a:rPr>
                        <a:t>Impact juridique (RGPD)</a:t>
                      </a:r>
                    </a:p>
                    <a:p>
                      <a:pPr marL="171450" indent="-171450" algn="l" fontAlgn="ctr">
                        <a:buFont typeface="Arial" panose="020B0604020202020204" pitchFamily="34" charset="0"/>
                        <a:buChar char="•"/>
                      </a:pPr>
                      <a:r>
                        <a:rPr lang="fr-FR" sz="1000" b="0" i="0" u="none" strike="noStrike" baseline="0" dirty="0">
                          <a:solidFill>
                            <a:schemeClr val="tx1"/>
                          </a:solidFill>
                          <a:effectLst/>
                          <a:latin typeface="Calibri Light" panose="020F0302020204030204" pitchFamily="34" charset="0"/>
                        </a:rPr>
                        <a:t>Impact d’image</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000" b="0" i="0" u="none" strike="noStrike" dirty="0">
                          <a:solidFill>
                            <a:schemeClr val="bg1"/>
                          </a:solidFill>
                          <a:effectLst/>
                          <a:latin typeface="Calibri Light" panose="020F0302020204030204" pitchFamily="34" charset="0"/>
                        </a:rPr>
                        <a:t>4</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tc>
                  <a:txBody>
                    <a:body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Usurpation</a:t>
                      </a:r>
                      <a:r>
                        <a:rPr lang="fr-FR" sz="1000" b="0" i="0" u="none" strike="noStrike" baseline="0" dirty="0">
                          <a:solidFill>
                            <a:schemeClr val="tx1"/>
                          </a:solidFill>
                          <a:effectLst/>
                          <a:latin typeface="Calibri Light" panose="020F0302020204030204" pitchFamily="34" charset="0"/>
                        </a:rPr>
                        <a:t> d’identité</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5010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dirty="0">
                          <a:solidFill>
                            <a:schemeClr val="tx1"/>
                          </a:solidFill>
                          <a:effectLst/>
                          <a:latin typeface="Calibri" panose="020F0502020204030204" pitchFamily="34" charset="0"/>
                          <a:ea typeface="Calibri"/>
                          <a:cs typeface="Times New Roman"/>
                        </a:rPr>
                        <a:t>Gestion des demandes</a:t>
                      </a:r>
                      <a:r>
                        <a:rPr lang="fr-FR" sz="1000" b="1" baseline="0" dirty="0">
                          <a:solidFill>
                            <a:schemeClr val="tx1"/>
                          </a:solidFill>
                          <a:effectLst/>
                          <a:latin typeface="Calibri" panose="020F0502020204030204" pitchFamily="34" charset="0"/>
                          <a:ea typeface="Calibri"/>
                          <a:cs typeface="Times New Roman"/>
                        </a:rPr>
                        <a:t> de renouvellement de TIN</a:t>
                      </a:r>
                      <a:endParaRPr lang="fr-FR" sz="1000" b="1" dirty="0">
                        <a:solidFill>
                          <a:schemeClr val="tx1"/>
                        </a:solidFill>
                        <a:effectLst/>
                        <a:latin typeface="Calibri" panose="020F0502020204030204" pitchFamily="34" charset="0"/>
                        <a:ea typeface="Calibri"/>
                        <a:cs typeface="Times New Roman"/>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000" b="0" i="0" u="none" strike="noStrike" kern="1200" dirty="0">
                          <a:solidFill>
                            <a:schemeClr val="tx1"/>
                          </a:solidFill>
                          <a:effectLst/>
                          <a:latin typeface="Calibri Light" panose="020F0302020204030204" pitchFamily="34" charset="0"/>
                          <a:ea typeface="+mn-ea"/>
                          <a:cs typeface="+mn-cs"/>
                        </a:rPr>
                        <a:t>Le</a:t>
                      </a:r>
                      <a:r>
                        <a:rPr lang="fr-FR" sz="1000" b="0" i="0" u="none" strike="noStrike" kern="1200" baseline="0" dirty="0">
                          <a:solidFill>
                            <a:schemeClr val="tx1"/>
                          </a:solidFill>
                          <a:effectLst/>
                          <a:latin typeface="Calibri Light" panose="020F0302020204030204" pitchFamily="34" charset="0"/>
                          <a:ea typeface="+mn-ea"/>
                          <a:cs typeface="+mn-cs"/>
                        </a:rPr>
                        <a:t> service permettant à un agent de mairie de faire une demande de renouvellement de TIN est indisponible</a:t>
                      </a:r>
                      <a:endParaRPr lang="fr-FR" sz="10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kern="1200" dirty="0">
                          <a:solidFill>
                            <a:schemeClr val="tx1"/>
                          </a:solidFill>
                          <a:effectLst/>
                          <a:latin typeface="Calibri Light" panose="020F0302020204030204" pitchFamily="34" charset="0"/>
                          <a:ea typeface="+mn-ea"/>
                          <a:cs typeface="+mn-cs"/>
                        </a:rPr>
                        <a:t>Impact d’image</a:t>
                      </a:r>
                    </a:p>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Impact</a:t>
                      </a:r>
                      <a:r>
                        <a:rPr lang="fr-FR" sz="1000" b="0" i="0" u="none" strike="noStrike" baseline="0" dirty="0">
                          <a:solidFill>
                            <a:schemeClr val="tx1"/>
                          </a:solidFill>
                          <a:effectLst/>
                          <a:latin typeface="Calibri Light" panose="020F0302020204030204" pitchFamily="34" charset="0"/>
                        </a:rPr>
                        <a:t> financier</a:t>
                      </a:r>
                      <a:r>
                        <a:rPr lang="fr-FR" sz="1000" b="0" i="0" u="none" strike="noStrike" kern="1200" baseline="0" dirty="0">
                          <a:solidFill>
                            <a:schemeClr val="tx1"/>
                          </a:solidFill>
                          <a:effectLst/>
                          <a:latin typeface="Calibri Light" panose="020F0302020204030204" pitchFamily="34" charset="0"/>
                          <a:ea typeface="+mn-ea"/>
                          <a:cs typeface="+mn-cs"/>
                        </a:rPr>
                        <a:t> lié au coût d’investigation et de retour à la normale</a:t>
                      </a:r>
                      <a:endParaRPr lang="fr-FR" sz="10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000" b="0" i="0" u="none" strike="noStrike" kern="1200" dirty="0">
                          <a:solidFill>
                            <a:schemeClr val="tx1"/>
                          </a:solidFill>
                          <a:effectLst/>
                          <a:latin typeface="Calibri Light" panose="020F0302020204030204" pitchFamily="34" charset="0"/>
                          <a:ea typeface="+mn-ea"/>
                          <a:cs typeface="+mn-cs"/>
                        </a:rPr>
                        <a:t>3</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000" b="0" i="0" u="none" strike="noStrike" dirty="0">
                          <a:solidFill>
                            <a:schemeClr val="tx1"/>
                          </a:solidFill>
                          <a:effectLst/>
                          <a:latin typeface="Calibri Light" panose="020F0302020204030204" pitchFamily="34" charset="0"/>
                        </a:rPr>
                        <a:t>Pas</a:t>
                      </a:r>
                      <a:r>
                        <a:rPr lang="fr-FR" sz="1000" b="0" i="0" u="none" strike="noStrike" baseline="0" dirty="0">
                          <a:solidFill>
                            <a:schemeClr val="tx1"/>
                          </a:solidFill>
                          <a:effectLst/>
                          <a:latin typeface="Calibri Light" panose="020F0302020204030204" pitchFamily="34" charset="0"/>
                        </a:rPr>
                        <a:t> d’existence de solution de contournement, impossibilité de réaliser la mission pendant la durée d’indisponibilité</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5010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dirty="0">
                          <a:solidFill>
                            <a:schemeClr val="tx1"/>
                          </a:solidFill>
                          <a:effectLst/>
                          <a:latin typeface="Calibri" panose="020F0502020204030204" pitchFamily="34" charset="0"/>
                          <a:ea typeface="Calibri"/>
                          <a:cs typeface="Times New Roman"/>
                        </a:rPr>
                        <a:t>Gestion des demandes</a:t>
                      </a:r>
                      <a:r>
                        <a:rPr lang="fr-FR" sz="1000" b="1" baseline="0" dirty="0">
                          <a:solidFill>
                            <a:schemeClr val="tx1"/>
                          </a:solidFill>
                          <a:effectLst/>
                          <a:latin typeface="Calibri" panose="020F0502020204030204" pitchFamily="34" charset="0"/>
                          <a:ea typeface="Calibri"/>
                          <a:cs typeface="Times New Roman"/>
                        </a:rPr>
                        <a:t> de renouvellement de TIN</a:t>
                      </a:r>
                      <a:endParaRPr lang="fr-FR" sz="1000" b="1" dirty="0">
                        <a:solidFill>
                          <a:schemeClr val="tx1"/>
                        </a:solidFill>
                        <a:effectLst/>
                        <a:latin typeface="Calibri" panose="020F0502020204030204" pitchFamily="34" charset="0"/>
                        <a:ea typeface="Calibri"/>
                        <a:cs typeface="Times New Roman"/>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000" b="0" i="0" u="none" strike="noStrike" kern="1200" dirty="0">
                          <a:solidFill>
                            <a:schemeClr val="tx1"/>
                          </a:solidFill>
                          <a:effectLst/>
                          <a:latin typeface="Calibri Light" panose="020F0302020204030204" pitchFamily="34" charset="0"/>
                          <a:ea typeface="+mn-ea"/>
                          <a:cs typeface="+mn-cs"/>
                        </a:rPr>
                        <a:t>Le service</a:t>
                      </a:r>
                      <a:r>
                        <a:rPr lang="fr-FR" sz="1000" b="0" i="0" u="none" strike="noStrike" kern="1200" baseline="0" dirty="0">
                          <a:solidFill>
                            <a:schemeClr val="tx1"/>
                          </a:solidFill>
                          <a:effectLst/>
                          <a:latin typeface="Calibri Light" panose="020F0302020204030204" pitchFamily="34" charset="0"/>
                          <a:ea typeface="+mn-ea"/>
                          <a:cs typeface="+mn-cs"/>
                        </a:rPr>
                        <a:t> de notification de renouvellement de TIN n’est pas accessible aux utilisateurs</a:t>
                      </a:r>
                      <a:endParaRPr lang="fr-FR" sz="10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kern="1200" dirty="0">
                          <a:solidFill>
                            <a:schemeClr val="tx1"/>
                          </a:solidFill>
                          <a:effectLst/>
                          <a:latin typeface="Calibri Light" panose="020F0302020204030204" pitchFamily="34" charset="0"/>
                          <a:ea typeface="+mn-ea"/>
                          <a:cs typeface="+mn-cs"/>
                        </a:rPr>
                        <a:t>Impact d’image lié au délai</a:t>
                      </a:r>
                      <a:r>
                        <a:rPr lang="fr-FR" sz="1000" b="0" i="0" u="none" strike="noStrike" kern="1200" baseline="0" dirty="0">
                          <a:solidFill>
                            <a:schemeClr val="tx1"/>
                          </a:solidFill>
                          <a:effectLst/>
                          <a:latin typeface="Calibri Light" panose="020F0302020204030204" pitchFamily="34" charset="0"/>
                          <a:ea typeface="+mn-ea"/>
                          <a:cs typeface="+mn-cs"/>
                        </a:rPr>
                        <a:t> d’obtention du TIN</a:t>
                      </a:r>
                      <a:endParaRPr lang="fr-FR" sz="1000" b="0" i="0" u="none" strike="noStrike" kern="1200" dirty="0">
                        <a:solidFill>
                          <a:schemeClr val="tx1"/>
                        </a:solidFill>
                        <a:effectLst/>
                        <a:latin typeface="Calibri Light" panose="020F0302020204030204" pitchFamily="34" charset="0"/>
                        <a:ea typeface="+mn-ea"/>
                        <a:cs typeface="+mn-cs"/>
                      </a:endParaRPr>
                    </a:p>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Impact</a:t>
                      </a:r>
                      <a:r>
                        <a:rPr lang="fr-FR" sz="1000" b="0" i="0" u="none" strike="noStrike" baseline="0" dirty="0">
                          <a:solidFill>
                            <a:schemeClr val="tx1"/>
                          </a:solidFill>
                          <a:effectLst/>
                          <a:latin typeface="Calibri Light" panose="020F0302020204030204" pitchFamily="34" charset="0"/>
                        </a:rPr>
                        <a:t> financier</a:t>
                      </a:r>
                      <a:r>
                        <a:rPr lang="fr-FR" sz="1000" b="0" i="0" u="none" strike="noStrike" kern="1200" baseline="0" dirty="0">
                          <a:solidFill>
                            <a:schemeClr val="tx1"/>
                          </a:solidFill>
                          <a:effectLst/>
                          <a:latin typeface="Calibri Light" panose="020F0302020204030204" pitchFamily="34" charset="0"/>
                          <a:ea typeface="+mn-ea"/>
                          <a:cs typeface="+mn-cs"/>
                        </a:rPr>
                        <a:t> lié au coût d’investigation et de retour à la normale</a:t>
                      </a:r>
                      <a:endParaRPr lang="fr-FR" sz="10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000" b="0" i="0" u="none" strike="noStrike" kern="1200" dirty="0">
                          <a:solidFill>
                            <a:schemeClr val="tx1"/>
                          </a:solidFill>
                          <a:effectLst/>
                          <a:latin typeface="Calibri Light" panose="020F0302020204030204" pitchFamily="34" charset="0"/>
                          <a:ea typeface="+mn-ea"/>
                          <a:cs typeface="+mn-cs"/>
                        </a:rPr>
                        <a:t>2</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fr-FR" sz="1000" b="0" i="0" u="none" strike="noStrike" dirty="0">
                          <a:solidFill>
                            <a:schemeClr val="tx1"/>
                          </a:solidFill>
                          <a:effectLst/>
                          <a:latin typeface="Calibri Light" panose="020F0302020204030204" pitchFamily="34" charset="0"/>
                        </a:rPr>
                        <a:t>Existence d’une solution</a:t>
                      </a:r>
                      <a:r>
                        <a:rPr lang="fr-FR" sz="1000" b="0" i="0" u="none" strike="noStrike" baseline="0" dirty="0">
                          <a:solidFill>
                            <a:schemeClr val="tx1"/>
                          </a:solidFill>
                          <a:effectLst/>
                          <a:latin typeface="Calibri Light" panose="020F0302020204030204" pitchFamily="34" charset="0"/>
                        </a:rPr>
                        <a:t> de contournement avec une dégradation des performances (la mairie peut contacter par téléphone ou mail le citoyen pour le notifier)</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5010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000" b="1" dirty="0">
                          <a:solidFill>
                            <a:schemeClr val="tx1"/>
                          </a:solidFill>
                          <a:effectLst/>
                          <a:latin typeface="Calibri" panose="020F0502020204030204" pitchFamily="34" charset="0"/>
                          <a:ea typeface="Calibri"/>
                          <a:cs typeface="Times New Roman"/>
                        </a:rPr>
                        <a:t>Gestion des pré-demandes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l" defTabSz="914400" rtl="0" eaLnBrk="1" fontAlgn="ctr" latinLnBrk="0" hangingPunct="1"/>
                      <a:r>
                        <a:rPr lang="fr-FR" sz="1000" b="0" i="0" u="none" strike="noStrike" kern="1200" dirty="0">
                          <a:solidFill>
                            <a:schemeClr val="tx1"/>
                          </a:solidFill>
                          <a:effectLst/>
                          <a:latin typeface="Calibri Light" panose="020F0302020204030204" pitchFamily="34" charset="0"/>
                          <a:ea typeface="+mn-ea"/>
                          <a:cs typeface="+mn-cs"/>
                        </a:rPr>
                        <a:t>Le service</a:t>
                      </a:r>
                      <a:r>
                        <a:rPr lang="fr-FR" sz="1000" b="0" i="0" u="none" strike="noStrike" kern="1200" baseline="0" dirty="0">
                          <a:solidFill>
                            <a:schemeClr val="tx1"/>
                          </a:solidFill>
                          <a:effectLst/>
                          <a:latin typeface="Calibri Light" panose="020F0302020204030204" pitchFamily="34" charset="0"/>
                          <a:ea typeface="+mn-ea"/>
                          <a:cs typeface="+mn-cs"/>
                        </a:rPr>
                        <a:t> permettant de réaliser une pré-demande par internet auprès de la SGTIN est indisponible</a:t>
                      </a:r>
                      <a:endParaRPr lang="fr-FR" sz="10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kern="1200" dirty="0">
                          <a:solidFill>
                            <a:schemeClr val="tx1"/>
                          </a:solidFill>
                          <a:effectLst/>
                          <a:latin typeface="Calibri Light" panose="020F0302020204030204" pitchFamily="34" charset="0"/>
                          <a:ea typeface="+mn-ea"/>
                          <a:cs typeface="+mn-cs"/>
                        </a:rPr>
                        <a:t>Impact d’image</a:t>
                      </a:r>
                    </a:p>
                    <a:p>
                      <a:pPr marL="17145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000" b="0" i="0" u="none" strike="noStrike" dirty="0">
                          <a:solidFill>
                            <a:schemeClr val="tx1"/>
                          </a:solidFill>
                          <a:effectLst/>
                          <a:latin typeface="Calibri Light" panose="020F0302020204030204" pitchFamily="34" charset="0"/>
                        </a:rPr>
                        <a:t>Impact</a:t>
                      </a:r>
                      <a:r>
                        <a:rPr lang="fr-FR" sz="1000" b="0" i="0" u="none" strike="noStrike" baseline="0" dirty="0">
                          <a:solidFill>
                            <a:schemeClr val="tx1"/>
                          </a:solidFill>
                          <a:effectLst/>
                          <a:latin typeface="Calibri Light" panose="020F0302020204030204" pitchFamily="34" charset="0"/>
                        </a:rPr>
                        <a:t> financier</a:t>
                      </a:r>
                      <a:r>
                        <a:rPr lang="fr-FR" sz="1000" b="0" i="0" u="none" strike="noStrike" kern="1200" baseline="0" dirty="0">
                          <a:solidFill>
                            <a:schemeClr val="tx1"/>
                          </a:solidFill>
                          <a:effectLst/>
                          <a:latin typeface="Calibri Light" panose="020F0302020204030204" pitchFamily="34" charset="0"/>
                          <a:ea typeface="+mn-ea"/>
                          <a:cs typeface="+mn-cs"/>
                        </a:rPr>
                        <a:t> lié au coût d’investigation et de retour à la normale</a:t>
                      </a:r>
                      <a:endParaRPr lang="fr-FR" sz="10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000" b="0" i="0" u="none" strike="noStrike" kern="1200" dirty="0">
                          <a:solidFill>
                            <a:schemeClr val="bg1"/>
                          </a:solidFill>
                          <a:effectLst/>
                          <a:latin typeface="Calibri Light" panose="020F0302020204030204" pitchFamily="34" charset="0"/>
                          <a:ea typeface="+mn-ea"/>
                          <a:cs typeface="+mn-cs"/>
                        </a:rPr>
                        <a:t>1</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p>
                      <a:pPr marL="0" indent="0" algn="l" fontAlgn="ctr">
                        <a:buFont typeface="Arial" panose="020B0604020202020204" pitchFamily="34" charset="0"/>
                        <a:buNone/>
                      </a:pPr>
                      <a:r>
                        <a:rPr lang="fr-FR" sz="1000" b="0" i="0" u="none" strike="noStrike" dirty="0">
                          <a:solidFill>
                            <a:schemeClr val="tx1"/>
                          </a:solidFill>
                          <a:effectLst/>
                          <a:latin typeface="Calibri Light" panose="020F0302020204030204" pitchFamily="34" charset="0"/>
                        </a:rPr>
                        <a:t>Existence d’une solution</a:t>
                      </a:r>
                      <a:r>
                        <a:rPr lang="fr-FR" sz="1000" b="0" i="0" u="none" strike="noStrike" baseline="0" dirty="0">
                          <a:solidFill>
                            <a:schemeClr val="tx1"/>
                          </a:solidFill>
                          <a:effectLst/>
                          <a:latin typeface="Calibri Light" panose="020F0302020204030204" pitchFamily="34" charset="0"/>
                        </a:rPr>
                        <a:t> de contournement (possibilité de renseigner les informations directement à la mairie)</a:t>
                      </a:r>
                      <a:endParaRPr lang="fr-FR" sz="10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10" name="Losange 9"/>
          <p:cNvSpPr/>
          <p:nvPr/>
        </p:nvSpPr>
        <p:spPr>
          <a:xfrm>
            <a:off x="1631504" y="110078"/>
            <a:ext cx="540000" cy="540000"/>
          </a:xfrm>
          <a:prstGeom prst="diamond">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A1</a:t>
            </a:r>
          </a:p>
        </p:txBody>
      </p:sp>
      <p:grpSp>
        <p:nvGrpSpPr>
          <p:cNvPr id="8" name="Groupe 7"/>
          <p:cNvGrpSpPr/>
          <p:nvPr/>
        </p:nvGrpSpPr>
        <p:grpSpPr>
          <a:xfrm>
            <a:off x="11712624" y="91866"/>
            <a:ext cx="432048" cy="435546"/>
            <a:chOff x="8497713" y="116633"/>
            <a:chExt cx="432048" cy="435546"/>
          </a:xfrm>
        </p:grpSpPr>
        <p:pic>
          <p:nvPicPr>
            <p:cNvPr id="11"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7713" y="11663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intranet.fr\sgdsn\utilisateurs\mesdocuments\duclos-j\My Pictures\icons\check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5118" y="332657"/>
              <a:ext cx="219522" cy="21952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Espace réservé du pied de page 13"/>
          <p:cNvSpPr>
            <a:spLocks noGrp="1"/>
          </p:cNvSpPr>
          <p:nvPr>
            <p:ph type="ftr" sz="quarter" idx="11"/>
          </p:nvPr>
        </p:nvSpPr>
        <p:spPr/>
        <p:txBody>
          <a:bodyPr/>
          <a:lstStyle/>
          <a:p>
            <a:r>
              <a:rPr lang="fr-FR"/>
              <a:t>Formation EBIOS Risk Manager – Version du 08/04/2020</a:t>
            </a:r>
            <a:endParaRPr lang="fr-FR" dirty="0"/>
          </a:p>
        </p:txBody>
      </p:sp>
      <p:sp>
        <p:nvSpPr>
          <p:cNvPr id="16" name="Espace réservé du numéro de diapositive 15"/>
          <p:cNvSpPr>
            <a:spLocks noGrp="1"/>
          </p:cNvSpPr>
          <p:nvPr>
            <p:ph type="sldNum" sz="quarter" idx="10"/>
          </p:nvPr>
        </p:nvSpPr>
        <p:spPr/>
        <p:txBody>
          <a:bodyPr/>
          <a:lstStyle/>
          <a:p>
            <a:fld id="{38A82121-814A-4DE6-903B-1CF589281CB8}" type="slidenum">
              <a:rPr lang="fr-FR" smtClean="0"/>
              <a:pPr/>
              <a:t>97</a:t>
            </a:fld>
            <a:endParaRPr lang="fr-FR"/>
          </a:p>
        </p:txBody>
      </p:sp>
    </p:spTree>
    <p:extLst>
      <p:ext uri="{BB962C8B-B14F-4D97-AF65-F5344CB8AC3E}">
        <p14:creationId xmlns:p14="http://schemas.microsoft.com/office/powerpoint/2010/main" val="15149786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Étude de cas</a:t>
            </a:r>
          </a:p>
          <a:p>
            <a:r>
              <a:rPr lang="fr-FR" b="0" dirty="0"/>
              <a:t>Identifiez les couples SR/OV et estimez leur pertinence</a:t>
            </a:r>
          </a:p>
        </p:txBody>
      </p:sp>
      <p:graphicFrame>
        <p:nvGraphicFramePr>
          <p:cNvPr id="12" name="Tableau 11"/>
          <p:cNvGraphicFramePr>
            <a:graphicFrameLocks noGrp="1"/>
          </p:cNvGraphicFramePr>
          <p:nvPr>
            <p:extLst>
              <p:ext uri="{D42A27DB-BD31-4B8C-83A1-F6EECF244321}">
                <p14:modId xmlns:p14="http://schemas.microsoft.com/office/powerpoint/2010/main" val="4248264031"/>
              </p:ext>
            </p:extLst>
          </p:nvPr>
        </p:nvGraphicFramePr>
        <p:xfrm>
          <a:off x="1972617" y="1772817"/>
          <a:ext cx="8214084" cy="4104461"/>
        </p:xfrm>
        <a:graphic>
          <a:graphicData uri="http://schemas.openxmlformats.org/drawingml/2006/table">
            <a:tbl>
              <a:tblPr/>
              <a:tblGrid>
                <a:gridCol w="1414070">
                  <a:extLst>
                    <a:ext uri="{9D8B030D-6E8A-4147-A177-3AD203B41FA5}">
                      <a16:colId xmlns:a16="http://schemas.microsoft.com/office/drawing/2014/main" val="20000"/>
                    </a:ext>
                  </a:extLst>
                </a:gridCol>
                <a:gridCol w="2994502">
                  <a:extLst>
                    <a:ext uri="{9D8B030D-6E8A-4147-A177-3AD203B41FA5}">
                      <a16:colId xmlns:a16="http://schemas.microsoft.com/office/drawing/2014/main" val="20001"/>
                    </a:ext>
                  </a:extLst>
                </a:gridCol>
                <a:gridCol w="1268504">
                  <a:extLst>
                    <a:ext uri="{9D8B030D-6E8A-4147-A177-3AD203B41FA5}">
                      <a16:colId xmlns:a16="http://schemas.microsoft.com/office/drawing/2014/main" val="20002"/>
                    </a:ext>
                  </a:extLst>
                </a:gridCol>
                <a:gridCol w="1268504">
                  <a:extLst>
                    <a:ext uri="{9D8B030D-6E8A-4147-A177-3AD203B41FA5}">
                      <a16:colId xmlns:a16="http://schemas.microsoft.com/office/drawing/2014/main" val="20003"/>
                    </a:ext>
                  </a:extLst>
                </a:gridCol>
                <a:gridCol w="1268504">
                  <a:extLst>
                    <a:ext uri="{9D8B030D-6E8A-4147-A177-3AD203B41FA5}">
                      <a16:colId xmlns:a16="http://schemas.microsoft.com/office/drawing/2014/main" val="20004"/>
                    </a:ext>
                  </a:extLst>
                </a:gridCol>
              </a:tblGrid>
              <a:tr h="4092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Sources</a:t>
                      </a:r>
                      <a:r>
                        <a:rPr lang="fr-FR" sz="1200" b="1" i="0" u="none" strike="noStrike" cap="all" baseline="0" dirty="0">
                          <a:solidFill>
                            <a:schemeClr val="bg1"/>
                          </a:solidFill>
                          <a:effectLst/>
                          <a:latin typeface="Calibri Light" panose="020F0302020204030204" pitchFamily="34" charset="0"/>
                        </a:rPr>
                        <a:t> de risque</a:t>
                      </a:r>
                      <a:endParaRPr lang="fr-FR" sz="12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200" b="1" i="0" u="none" strike="noStrike" cap="all" dirty="0">
                          <a:solidFill>
                            <a:schemeClr val="bg1"/>
                          </a:solidFill>
                          <a:effectLst/>
                          <a:latin typeface="Calibri Light" panose="020F0302020204030204" pitchFamily="34" charset="0"/>
                        </a:rPr>
                        <a:t>Objectif visé</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Light" panose="020F0302020204030204" pitchFamily="34" charset="0"/>
                        </a:rPr>
                        <a:t>Motivation</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Light" panose="020F0302020204030204" pitchFamily="34" charset="0"/>
                        </a:rPr>
                        <a:t>Ressources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200" b="1" i="0" u="none" strike="noStrike" cap="all" dirty="0">
                          <a:solidFill>
                            <a:schemeClr val="bg1"/>
                          </a:solidFill>
                          <a:effectLst/>
                          <a:latin typeface="Calibri Light" panose="020F0302020204030204" pitchFamily="34" charset="0"/>
                        </a:rPr>
                        <a:t>Pertinence</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158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tx1"/>
                          </a:solidFill>
                          <a:effectLst/>
                          <a:latin typeface="Calibri Light" panose="020F0302020204030204" pitchFamily="34" charset="0"/>
                        </a:rPr>
                        <a:t>Agent malveillant SGTIN</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Light" panose="020F0302020204030204" pitchFamily="34" charset="0"/>
                        </a:rPr>
                        <a:t>Discréditer</a:t>
                      </a:r>
                      <a:r>
                        <a:rPr lang="fr-FR" sz="1100" b="0" i="0" u="none" strike="noStrike" baseline="0" dirty="0">
                          <a:solidFill>
                            <a:schemeClr val="tx1"/>
                          </a:solidFill>
                          <a:effectLst/>
                          <a:latin typeface="Calibri Light" panose="020F0302020204030204" pitchFamily="34" charset="0"/>
                        </a:rPr>
                        <a:t> ou saboter le service de renouvellement de TIN</a:t>
                      </a: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dirty="0">
                          <a:solidFill>
                            <a:schemeClr val="tx1"/>
                          </a:solidFill>
                          <a:effectLst/>
                          <a:latin typeface="Calibri Light" panose="020F0302020204030204" pitchFamily="34" charset="0"/>
                        </a:rPr>
                        <a:t>Assez motivé</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dirty="0">
                          <a:solidFill>
                            <a:schemeClr val="tx1"/>
                          </a:solidFill>
                          <a:effectLst/>
                          <a:latin typeface="Calibri Light" panose="020F0302020204030204" pitchFamily="34" charset="0"/>
                        </a:rPr>
                        <a:t>Ressources significatives</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1"/>
                  </a:ext>
                </a:extLst>
              </a:tr>
              <a:tr h="6158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100" b="0"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100" b="1" i="0" u="none" strike="noStrike" dirty="0">
                        <a:solidFill>
                          <a:schemeClr val="bg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158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1"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158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1"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158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1"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158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0"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endParaRPr lang="fr-FR" sz="1100" b="1" i="0" u="none" strike="noStrike" kern="1200" dirty="0">
                        <a:solidFill>
                          <a:schemeClr val="tx1"/>
                        </a:solidFill>
                        <a:effectLst/>
                        <a:latin typeface="Calibri Light" panose="020F0302020204030204" pitchFamily="34" charset="0"/>
                        <a:ea typeface="+mn-ea"/>
                        <a:cs typeface="+mn-cs"/>
                      </a:endParaRPr>
                    </a:p>
                  </a:txBody>
                  <a:tcPr marL="54000" marR="5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13" name="Losange 12"/>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pic>
        <p:nvPicPr>
          <p:cNvPr id="8" name="Picture 2" descr="\\intranet.fr\sgdsn\utilisateurs\mesdocuments\duclos-j\My Pictures\icon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9952" y="44624"/>
            <a:ext cx="432048" cy="43204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p:cNvGrpSpPr/>
          <p:nvPr/>
        </p:nvGrpSpPr>
        <p:grpSpPr>
          <a:xfrm>
            <a:off x="10570543" y="23105"/>
            <a:ext cx="1008112" cy="504000"/>
            <a:chOff x="7020272" y="95114"/>
            <a:chExt cx="1008112" cy="504000"/>
          </a:xfrm>
        </p:grpSpPr>
        <p:sp>
          <p:nvSpPr>
            <p:cNvPr id="11" name="Rectangle 10"/>
            <p:cNvSpPr/>
            <p:nvPr/>
          </p:nvSpPr>
          <p:spPr>
            <a:xfrm>
              <a:off x="7020272" y="95114"/>
              <a:ext cx="1008112" cy="504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1200" b="1" dirty="0">
                  <a:solidFill>
                    <a:schemeClr val="tx1"/>
                  </a:solidFill>
                  <a:latin typeface="Calibri" panose="020F0502020204030204" pitchFamily="34" charset="0"/>
                </a:rPr>
                <a:t>8.5</a:t>
              </a:r>
            </a:p>
          </p:txBody>
        </p:sp>
        <p:pic>
          <p:nvPicPr>
            <p:cNvPr id="14"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0000"/>
            <a:stretch/>
          </p:blipFill>
          <p:spPr bwMode="auto">
            <a:xfrm>
              <a:off x="7036594" y="116633"/>
              <a:ext cx="978142" cy="2304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pSp>
      <p:grpSp>
        <p:nvGrpSpPr>
          <p:cNvPr id="15" name="Groupe 14"/>
          <p:cNvGrpSpPr/>
          <p:nvPr/>
        </p:nvGrpSpPr>
        <p:grpSpPr>
          <a:xfrm>
            <a:off x="8847728" y="23105"/>
            <a:ext cx="1541518" cy="504000"/>
            <a:chOff x="7494978" y="95114"/>
            <a:chExt cx="1541518" cy="504000"/>
          </a:xfrm>
        </p:grpSpPr>
        <p:sp>
          <p:nvSpPr>
            <p:cNvPr id="16" name="Rectangle 15"/>
            <p:cNvSpPr/>
            <p:nvPr/>
          </p:nvSpPr>
          <p:spPr>
            <a:xfrm>
              <a:off x="7494978" y="95114"/>
              <a:ext cx="1541518" cy="504000"/>
            </a:xfrm>
            <a:prstGeom prst="rect">
              <a:avLst/>
            </a:prstGeom>
            <a:solidFill>
              <a:schemeClr val="accent6">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algn="r"/>
              <a:r>
                <a:rPr lang="fr-FR" sz="1200" b="1" dirty="0">
                  <a:solidFill>
                    <a:schemeClr val="bg1"/>
                  </a:solidFill>
                  <a:latin typeface="Calibri" panose="020F0502020204030204" pitchFamily="34" charset="0"/>
                </a:rPr>
                <a:t>Fiche n°4</a:t>
              </a:r>
            </a:p>
          </p:txBody>
        </p:sp>
        <p:pic>
          <p:nvPicPr>
            <p:cNvPr id="17" name="Picture 2" descr="\\intranet.fr\sgdsn\utilisateurs\mesdocuments\duclos-j\My Pictures\EBIOSRM_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79" t="7925" r="8127" b="18128"/>
            <a:stretch/>
          </p:blipFill>
          <p:spPr bwMode="auto">
            <a:xfrm>
              <a:off x="7508626" y="102984"/>
              <a:ext cx="821438" cy="49613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Espace réservé du pied de page 17"/>
          <p:cNvSpPr>
            <a:spLocks noGrp="1"/>
          </p:cNvSpPr>
          <p:nvPr>
            <p:ph type="ftr" sz="quarter" idx="11"/>
          </p:nvPr>
        </p:nvSpPr>
        <p:spPr/>
        <p:txBody>
          <a:bodyPr/>
          <a:lstStyle/>
          <a:p>
            <a:r>
              <a:rPr lang="fr-FR"/>
              <a:t>Formation EBIOS Risk Manager – Version du 08/04/2020</a:t>
            </a:r>
            <a:endParaRPr lang="fr-FR" dirty="0"/>
          </a:p>
        </p:txBody>
      </p:sp>
      <p:sp>
        <p:nvSpPr>
          <p:cNvPr id="19" name="Espace réservé du numéro de diapositive 18"/>
          <p:cNvSpPr>
            <a:spLocks noGrp="1"/>
          </p:cNvSpPr>
          <p:nvPr>
            <p:ph type="sldNum" sz="quarter" idx="10"/>
          </p:nvPr>
        </p:nvSpPr>
        <p:spPr/>
        <p:txBody>
          <a:bodyPr/>
          <a:lstStyle/>
          <a:p>
            <a:fld id="{38A82121-814A-4DE6-903B-1CF589281CB8}" type="slidenum">
              <a:rPr lang="fr-FR" smtClean="0"/>
              <a:pPr/>
              <a:t>98</a:t>
            </a:fld>
            <a:endParaRPr lang="fr-FR"/>
          </a:p>
        </p:txBody>
      </p:sp>
    </p:spTree>
    <p:extLst>
      <p:ext uri="{BB962C8B-B14F-4D97-AF65-F5344CB8AC3E}">
        <p14:creationId xmlns:p14="http://schemas.microsoft.com/office/powerpoint/2010/main" val="18833958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droite 40"/>
          <p:cNvSpPr/>
          <p:nvPr/>
        </p:nvSpPr>
        <p:spPr>
          <a:xfrm>
            <a:off x="1847528" y="6093296"/>
            <a:ext cx="298376" cy="44068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1981200" y="476672"/>
            <a:ext cx="8229600" cy="792088"/>
          </a:xfrm>
          <a:prstGeom prst="rect">
            <a:avLst/>
          </a:prstGeom>
        </p:spPr>
        <p:txBody>
          <a:bodyPr vert="horz" lIns="91440" tIns="45720" rIns="91440" bIns="45720" rtlCol="0" anchor="ctr">
            <a:noAutofit/>
          </a:bodyPr>
          <a:lstStyle>
            <a:lvl1pPr algn="ctr">
              <a:spcBef>
                <a:spcPct val="0"/>
              </a:spcBef>
              <a:buNone/>
              <a:defRPr sz="2400" b="1">
                <a:solidFill>
                  <a:schemeClr val="accent1"/>
                </a:solidFill>
                <a:latin typeface="Calibri" panose="020F0502020204030204" pitchFamily="34" charset="0"/>
                <a:ea typeface="Malgun Gothic" panose="020B0503020000020004" pitchFamily="34" charset="-127"/>
                <a:cs typeface="+mj-cs"/>
              </a:defRPr>
            </a:lvl1pPr>
          </a:lstStyle>
          <a:p>
            <a:r>
              <a:rPr lang="fr-FR" dirty="0"/>
              <a:t>Pour vous aider</a:t>
            </a:r>
          </a:p>
          <a:p>
            <a:r>
              <a:rPr lang="fr-FR" b="0" dirty="0"/>
              <a:t>Matrice de détermination de la pertinence des couples SR/OV</a:t>
            </a:r>
          </a:p>
        </p:txBody>
      </p:sp>
      <p:sp>
        <p:nvSpPr>
          <p:cNvPr id="11" name="Losange 10"/>
          <p:cNvSpPr/>
          <p:nvPr/>
        </p:nvSpPr>
        <p:spPr>
          <a:xfrm>
            <a:off x="1631504" y="110078"/>
            <a:ext cx="540000" cy="54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400" b="1" dirty="0">
                <a:latin typeface="Calibri" panose="020F0502020204030204" pitchFamily="34" charset="0"/>
              </a:rPr>
              <a:t>A2</a:t>
            </a:r>
          </a:p>
        </p:txBody>
      </p:sp>
      <p:graphicFrame>
        <p:nvGraphicFramePr>
          <p:cNvPr id="7" name="Tableau 6"/>
          <p:cNvGraphicFramePr>
            <a:graphicFrameLocks noGrp="1"/>
          </p:cNvGraphicFramePr>
          <p:nvPr>
            <p:extLst>
              <p:ext uri="{D42A27DB-BD31-4B8C-83A1-F6EECF244321}">
                <p14:modId xmlns:p14="http://schemas.microsoft.com/office/powerpoint/2010/main" val="1383466686"/>
              </p:ext>
            </p:extLst>
          </p:nvPr>
        </p:nvGraphicFramePr>
        <p:xfrm>
          <a:off x="2495601" y="1837158"/>
          <a:ext cx="6984775" cy="3752082"/>
        </p:xfrm>
        <a:graphic>
          <a:graphicData uri="http://schemas.openxmlformats.org/drawingml/2006/table">
            <a:tbl>
              <a:tblPr/>
              <a:tblGrid>
                <a:gridCol w="528035">
                  <a:extLst>
                    <a:ext uri="{9D8B030D-6E8A-4147-A177-3AD203B41FA5}">
                      <a16:colId xmlns:a16="http://schemas.microsoft.com/office/drawing/2014/main" val="20000"/>
                    </a:ext>
                  </a:extLst>
                </a:gridCol>
                <a:gridCol w="528035">
                  <a:extLst>
                    <a:ext uri="{9D8B030D-6E8A-4147-A177-3AD203B41FA5}">
                      <a16:colId xmlns:a16="http://schemas.microsoft.com/office/drawing/2014/main" val="20001"/>
                    </a:ext>
                  </a:extLst>
                </a:gridCol>
                <a:gridCol w="1185741">
                  <a:extLst>
                    <a:ext uri="{9D8B030D-6E8A-4147-A177-3AD203B41FA5}">
                      <a16:colId xmlns:a16="http://schemas.microsoft.com/office/drawing/2014/main" val="20002"/>
                    </a:ext>
                  </a:extLst>
                </a:gridCol>
                <a:gridCol w="1185741">
                  <a:extLst>
                    <a:ext uri="{9D8B030D-6E8A-4147-A177-3AD203B41FA5}">
                      <a16:colId xmlns:a16="http://schemas.microsoft.com/office/drawing/2014/main" val="20003"/>
                    </a:ext>
                  </a:extLst>
                </a:gridCol>
                <a:gridCol w="1185741">
                  <a:extLst>
                    <a:ext uri="{9D8B030D-6E8A-4147-A177-3AD203B41FA5}">
                      <a16:colId xmlns:a16="http://schemas.microsoft.com/office/drawing/2014/main" val="20004"/>
                    </a:ext>
                  </a:extLst>
                </a:gridCol>
                <a:gridCol w="1185741">
                  <a:extLst>
                    <a:ext uri="{9D8B030D-6E8A-4147-A177-3AD203B41FA5}">
                      <a16:colId xmlns:a16="http://schemas.microsoft.com/office/drawing/2014/main" val="20005"/>
                    </a:ext>
                  </a:extLst>
                </a:gridCol>
                <a:gridCol w="1185741">
                  <a:extLst>
                    <a:ext uri="{9D8B030D-6E8A-4147-A177-3AD203B41FA5}">
                      <a16:colId xmlns:a16="http://schemas.microsoft.com/office/drawing/2014/main" val="20006"/>
                    </a:ext>
                  </a:extLst>
                </a:gridCol>
              </a:tblGrid>
              <a:tr h="3580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ctr"/>
                      <a:r>
                        <a:rPr lang="fr-FR" sz="1200" b="1" i="0" u="none" strike="noStrike" cap="all" dirty="0">
                          <a:solidFill>
                            <a:schemeClr val="bg1"/>
                          </a:solidFill>
                          <a:effectLst/>
                          <a:latin typeface="Calibri" panose="020F0502020204030204" pitchFamily="34" charset="0"/>
                        </a:rPr>
                        <a:t>Ressources</a:t>
                      </a:r>
                    </a:p>
                  </a:txBody>
                  <a:tcPr marL="54000" marR="54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pPr algn="ctr" fontAlgn="ctr"/>
                      <a:endParaRPr lang="fr-FR" sz="12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fr-FR"/>
                    </a:p>
                  </a:txBody>
                  <a:tcPr/>
                </a:tc>
                <a:tc hMerge="1">
                  <a:txBody>
                    <a:bodyPr/>
                    <a:lstStyle/>
                    <a:p>
                      <a:pPr algn="ctr" fontAlgn="ctr"/>
                      <a:endParaRPr lang="fr-FR" sz="1200" b="1" i="0" u="none" strike="noStrike" cap="all" dirty="0">
                        <a:solidFill>
                          <a:schemeClr val="bg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58097">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fr-FR" sz="1200" b="1" i="0" u="none" strike="noStrike" cap="all" dirty="0">
                        <a:solidFill>
                          <a:schemeClr val="bg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ctr"/>
                      <a:r>
                        <a:rPr lang="fr-FR" sz="1200" kern="1200" dirty="0">
                          <a:solidFill>
                            <a:schemeClr val="tx1"/>
                          </a:solidFill>
                          <a:latin typeface="Calibri" panose="020F0502020204030204" pitchFamily="34" charset="0"/>
                          <a:ea typeface="+mn-ea"/>
                          <a:cs typeface="+mn-cs"/>
                        </a:rPr>
                        <a:t>Incluant</a:t>
                      </a:r>
                      <a:r>
                        <a:rPr lang="fr-FR" sz="1200" kern="1200" baseline="0" dirty="0">
                          <a:solidFill>
                            <a:schemeClr val="tx1"/>
                          </a:solidFill>
                          <a:latin typeface="Calibri" panose="020F0502020204030204" pitchFamily="34" charset="0"/>
                          <a:ea typeface="+mn-ea"/>
                          <a:cs typeface="+mn-cs"/>
                        </a:rPr>
                        <a:t> les ressources financières, le niveau de compétences cyber,  l’ouillage, le temps dont l’attaquant dispose pour réaliser l’attaque, etc.</a:t>
                      </a:r>
                      <a:endParaRPr lang="fr-FR" sz="1200" kern="1200" dirty="0">
                        <a:solidFill>
                          <a:schemeClr val="tx1"/>
                        </a:solidFill>
                        <a:latin typeface="Calibri" panose="020F0502020204030204" pitchFamily="34" charset="0"/>
                        <a:ea typeface="+mn-ea"/>
                        <a:cs typeface="+mn-cs"/>
                      </a:endParaRPr>
                    </a:p>
                  </a:txBody>
                  <a:tcPr marL="54000" marR="54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1"/>
                  </a:ext>
                </a:extLst>
              </a:tr>
              <a:tr h="6056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fr-FR" sz="1100" b="0" i="0" u="none" strike="noStrike" dirty="0">
                          <a:solidFill>
                            <a:schemeClr val="tx1"/>
                          </a:solidFill>
                          <a:effectLst/>
                          <a:latin typeface="Calibri" panose="020F0502020204030204" pitchFamily="34" charset="0"/>
                        </a:rPr>
                        <a:t>Ressources</a:t>
                      </a:r>
                      <a:r>
                        <a:rPr lang="fr-FR" sz="1100" b="0" i="0" u="none" strike="noStrike" baseline="0" dirty="0">
                          <a:solidFill>
                            <a:schemeClr val="tx1"/>
                          </a:solidFill>
                          <a:effectLst/>
                          <a:latin typeface="Calibri" panose="020F0502020204030204" pitchFamily="34" charset="0"/>
                        </a:rPr>
                        <a:t> limitées</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significatives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 importantes</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fr-FR" sz="1100" b="0" i="0" u="none" strike="noStrike" dirty="0">
                          <a:solidFill>
                            <a:schemeClr val="tx1"/>
                          </a:solidFill>
                          <a:effectLst/>
                          <a:latin typeface="Calibri" panose="020F0502020204030204" pitchFamily="34" charset="0"/>
                        </a:rPr>
                        <a:t>Ressources</a:t>
                      </a:r>
                      <a:r>
                        <a:rPr lang="fr-FR" sz="1100" b="0" i="0" u="none" strike="noStrike" baseline="0" dirty="0">
                          <a:solidFill>
                            <a:schemeClr val="tx1"/>
                          </a:solidFill>
                          <a:effectLst/>
                          <a:latin typeface="Calibri" panose="020F0502020204030204" pitchFamily="34" charset="0"/>
                        </a:rPr>
                        <a:t> illimitées</a:t>
                      </a:r>
                      <a:endParaRPr lang="fr-FR" sz="1100" b="0" i="0" u="none" strike="noStrike" dirty="0">
                        <a:solidFill>
                          <a:schemeClr val="tx1"/>
                        </a:solidFill>
                        <a:effectLst/>
                        <a:latin typeface="Calibri" panose="020F05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05645">
                <a:tc row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200" b="1" i="0" u="none" strike="noStrike" kern="1200" cap="all" dirty="0">
                          <a:solidFill>
                            <a:schemeClr val="bg1"/>
                          </a:solidFill>
                          <a:effectLst/>
                          <a:latin typeface="Calibri" panose="020F0502020204030204" pitchFamily="34" charset="0"/>
                          <a:ea typeface="+mn-ea"/>
                          <a:cs typeface="+mn-cs"/>
                        </a:rPr>
                        <a:t>Motivation</a:t>
                      </a:r>
                    </a:p>
                  </a:txBody>
                  <a:tcPr marL="54000" marR="54000" marT="0" marB="0"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200" kern="1200" dirty="0">
                          <a:solidFill>
                            <a:schemeClr val="tx1"/>
                          </a:solidFill>
                          <a:latin typeface="Calibri" panose="020F0502020204030204" pitchFamily="34" charset="0"/>
                          <a:ea typeface="+mn-ea"/>
                          <a:cs typeface="+mn-cs"/>
                        </a:rPr>
                        <a:t>Intérêts,</a:t>
                      </a:r>
                      <a:r>
                        <a:rPr lang="fr-FR" sz="1200" kern="1200" baseline="0" dirty="0">
                          <a:solidFill>
                            <a:schemeClr val="tx1"/>
                          </a:solidFill>
                          <a:latin typeface="Calibri" panose="020F0502020204030204" pitchFamily="34" charset="0"/>
                          <a:ea typeface="+mn-ea"/>
                          <a:cs typeface="+mn-cs"/>
                        </a:rPr>
                        <a:t> éléments qui poussent </a:t>
                      </a:r>
                      <a:r>
                        <a:rPr lang="fr-FR" sz="1200" kern="1200" dirty="0">
                          <a:solidFill>
                            <a:schemeClr val="tx1"/>
                          </a:solidFill>
                          <a:latin typeface="Calibri" panose="020F0502020204030204" pitchFamily="34" charset="0"/>
                          <a:ea typeface="+mn-ea"/>
                          <a:cs typeface="+mn-cs"/>
                        </a:rPr>
                        <a:t>la  source de risque à atteindre son objectif</a:t>
                      </a:r>
                    </a:p>
                  </a:txBody>
                  <a:tcPr marL="54000" marR="54000" marT="0" marB="0"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fr-FR" sz="1100" b="0" i="0" u="none" strike="noStrike" dirty="0">
                          <a:solidFill>
                            <a:schemeClr val="tx1"/>
                          </a:solidFill>
                          <a:effectLst/>
                          <a:latin typeface="Calibri" panose="020F0502020204030204" pitchFamily="34" charset="0"/>
                        </a:rPr>
                        <a:t>Fortement motivé</a:t>
                      </a: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algn="ctr" fontAlgn="ct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tc>
                  <a:txBody>
                    <a:bodyPr/>
                    <a:lstStyle/>
                    <a:p>
                      <a:pPr algn="ctr" fontAlgn="ct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3"/>
                  </a:ext>
                </a:extLst>
              </a:tr>
              <a:tr h="605645">
                <a:tc v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fr-F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Assez motivé</a:t>
                      </a: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dirty="0">
                          <a:solidFill>
                            <a:schemeClr val="bg1"/>
                          </a:solidFill>
                          <a:effectLst/>
                          <a:latin typeface="Calibri" panose="020F0502020204030204" pitchFamily="34" charset="0"/>
                        </a:rPr>
                        <a:t>Très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4"/>
                  </a:ext>
                </a:extLst>
              </a:tr>
              <a:tr h="605645">
                <a:tc vMerge="1">
                  <a:txBody>
                    <a:bodyPr/>
                    <a:lstStyle/>
                    <a:p>
                      <a:endParaRPr lang="fr-FR"/>
                    </a:p>
                  </a:txBody>
                  <a:tcPr/>
                </a:tc>
                <a:tc vMerge="1">
                  <a:txBody>
                    <a:bodyPr/>
                    <a:lstStyle/>
                    <a:p>
                      <a:endParaRPr lang="fr-FR"/>
                    </a:p>
                  </a:txBody>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Peu</a:t>
                      </a:r>
                      <a:r>
                        <a:rPr lang="fr-FR" sz="1100" b="0" i="0" u="none" strike="noStrike" kern="1200" baseline="0" dirty="0">
                          <a:solidFill>
                            <a:schemeClr val="tx1"/>
                          </a:solidFill>
                          <a:effectLst/>
                          <a:latin typeface="Calibri" panose="020F0502020204030204" pitchFamily="34" charset="0"/>
                          <a:ea typeface="+mn-ea"/>
                          <a:cs typeface="+mn-cs"/>
                        </a:rPr>
                        <a:t> motivé</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bg1"/>
                          </a:solidFill>
                          <a:effectLst/>
                          <a:latin typeface="Calibri" panose="020F0502020204030204" pitchFamily="34" charset="0"/>
                          <a:ea typeface="+mn-ea"/>
                          <a:cs typeface="+mn-cs"/>
                        </a:rPr>
                        <a:t>Peu pertinent</a:t>
                      </a: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fr-FR" sz="1100" b="1" i="0" u="none" strike="noStrike" kern="1200" dirty="0">
                          <a:solidFill>
                            <a:schemeClr val="tx1"/>
                          </a:solidFill>
                          <a:effectLst/>
                          <a:latin typeface="Calibri" panose="020F0502020204030204" pitchFamily="34" charset="0"/>
                          <a:ea typeface="+mn-ea"/>
                          <a:cs typeface="+mn-cs"/>
                        </a:rPr>
                        <a:t>Plutôt</a:t>
                      </a:r>
                      <a:r>
                        <a:rPr lang="fr-FR" sz="1100" b="1" i="0" u="none" strike="noStrike" kern="1200" baseline="0" dirty="0">
                          <a:solidFill>
                            <a:schemeClr val="tx1"/>
                          </a:solidFill>
                          <a:effectLst/>
                          <a:latin typeface="Calibri" panose="020F0502020204030204" pitchFamily="34" charset="0"/>
                          <a:ea typeface="+mn-ea"/>
                          <a:cs typeface="+mn-cs"/>
                        </a:rPr>
                        <a:t> </a:t>
                      </a:r>
                      <a:r>
                        <a:rPr lang="fr-FR" sz="1100" b="1" i="0" u="none" strike="noStrike" kern="1200" dirty="0">
                          <a:solidFill>
                            <a:schemeClr val="tx1"/>
                          </a:solidFill>
                          <a:effectLst/>
                          <a:latin typeface="Calibri" panose="020F0502020204030204" pitchFamily="34" charset="0"/>
                          <a:ea typeface="+mn-ea"/>
                          <a:cs typeface="+mn-cs"/>
                        </a:rPr>
                        <a:t>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5"/>
                  </a:ext>
                </a:extLst>
              </a:tr>
              <a:tr h="605645">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fr-FR" sz="1100" b="1" i="0" u="none" strike="noStrike" dirty="0">
                        <a:solidFill>
                          <a:schemeClr val="tx1"/>
                        </a:solidFill>
                        <a:effectLst/>
                        <a:latin typeface="Calibri Light" panose="020F0302020204030204" pitchFamily="34" charset="0"/>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fr-FR"/>
                    </a:p>
                  </a:txBody>
                  <a:tcPr/>
                </a:tc>
                <a:tc>
                  <a:txBody>
                    <a:bodyPr/>
                    <a:lstStyle/>
                    <a:p>
                      <a:pPr marL="0" algn="ctr" defTabSz="914400" rtl="0" eaLnBrk="1" fontAlgn="ctr" latinLnBrk="0" hangingPunct="1"/>
                      <a:r>
                        <a:rPr lang="fr-FR" sz="1100" b="0" i="0" u="none" strike="noStrike" kern="1200" dirty="0">
                          <a:solidFill>
                            <a:schemeClr val="tx1"/>
                          </a:solidFill>
                          <a:effectLst/>
                          <a:latin typeface="Calibri" panose="020F0502020204030204" pitchFamily="34" charset="0"/>
                          <a:ea typeface="+mn-ea"/>
                          <a:cs typeface="+mn-cs"/>
                        </a:rPr>
                        <a:t>Très</a:t>
                      </a:r>
                      <a:r>
                        <a:rPr lang="fr-FR" sz="1100" b="0" i="0" u="none" strike="noStrike" kern="1200" baseline="0" dirty="0">
                          <a:solidFill>
                            <a:schemeClr val="tx1"/>
                          </a:solidFill>
                          <a:effectLst/>
                          <a:latin typeface="Calibri" panose="020F0502020204030204" pitchFamily="34" charset="0"/>
                          <a:ea typeface="+mn-ea"/>
                          <a:cs typeface="+mn-cs"/>
                        </a:rPr>
                        <a:t> peu motivé</a:t>
                      </a:r>
                      <a:endParaRPr lang="fr-FR" sz="1100" b="0"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914400" rtl="0" eaLnBrk="1" fontAlgn="ctr" latinLnBrk="0" hangingPunct="1"/>
                      <a:r>
                        <a:rPr lang="fr-FR" sz="1100" b="1" i="0" u="none" strike="noStrike" kern="1200" dirty="0">
                          <a:solidFill>
                            <a:schemeClr val="bg1"/>
                          </a:solidFill>
                          <a:effectLst/>
                          <a:latin typeface="Calibri" panose="020F0502020204030204" pitchFamily="34" charset="0"/>
                          <a:ea typeface="+mn-ea"/>
                          <a:cs typeface="+mn-cs"/>
                        </a:rPr>
                        <a:t>Peu pertinent</a:t>
                      </a:r>
                    </a:p>
                  </a:txBody>
                  <a:tcPr marL="54000" marR="54000" marT="0" marB="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p>
                      <a:pPr marL="0" algn="ctr" defTabSz="914400" rtl="0" eaLnBrk="1" fontAlgn="ctr" latinLnBrk="0" hangingPunct="1"/>
                      <a:r>
                        <a:rPr lang="fr-FR" sz="1100" b="1" i="0" u="none" strike="noStrike" kern="1200" dirty="0">
                          <a:solidFill>
                            <a:schemeClr val="bg1"/>
                          </a:solidFill>
                          <a:effectLst/>
                          <a:latin typeface="Calibri" panose="020F0502020204030204" pitchFamily="34" charset="0"/>
                          <a:ea typeface="+mn-ea"/>
                          <a:cs typeface="+mn-cs"/>
                        </a:rPr>
                        <a:t>Peu pertinent</a:t>
                      </a: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tc>
                  <a:txBody>
                    <a:bodyPr/>
                    <a:lstStyle/>
                    <a:p>
                      <a:pPr marL="0" algn="ctr" defTabSz="914400" rtl="0" eaLnBrk="1" fontAlgn="ctr" latinLnBrk="0" hangingPunct="1"/>
                      <a:r>
                        <a:rPr lang="fr-FR" sz="1100" b="1" i="0" u="none" strike="noStrike" kern="1200" dirty="0">
                          <a:solidFill>
                            <a:schemeClr val="tx1"/>
                          </a:solidFill>
                          <a:effectLst/>
                          <a:latin typeface="Calibri" panose="020F0502020204030204" pitchFamily="34" charset="0"/>
                          <a:ea typeface="+mn-ea"/>
                          <a:cs typeface="+mn-cs"/>
                        </a:rPr>
                        <a:t>Moyennement</a:t>
                      </a:r>
                      <a:r>
                        <a:rPr lang="fr-FR" sz="1100" b="1" i="0" u="none" strike="noStrike" kern="1200" baseline="0" dirty="0">
                          <a:solidFill>
                            <a:schemeClr val="tx1"/>
                          </a:solidFill>
                          <a:effectLst/>
                          <a:latin typeface="Calibri" panose="020F0502020204030204" pitchFamily="34" charset="0"/>
                          <a:ea typeface="+mn-ea"/>
                          <a:cs typeface="+mn-cs"/>
                        </a:rPr>
                        <a:t> pertinent</a:t>
                      </a:r>
                      <a:endParaRPr lang="fr-FR" sz="1100" b="1" i="0" u="none" strike="noStrike" kern="1200" dirty="0">
                        <a:solidFill>
                          <a:schemeClr val="tx1"/>
                        </a:solidFill>
                        <a:effectLst/>
                        <a:latin typeface="Calibri" panose="020F0502020204030204" pitchFamily="34" charset="0"/>
                        <a:ea typeface="+mn-ea"/>
                        <a:cs typeface="+mn-cs"/>
                      </a:endParaRPr>
                    </a:p>
                  </a:txBody>
                  <a:tcPr marL="54000" marR="54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6"/>
                  </a:ext>
                </a:extLst>
              </a:tr>
            </a:tbl>
          </a:graphicData>
        </a:graphic>
      </p:graphicFrame>
      <p:sp>
        <p:nvSpPr>
          <p:cNvPr id="8" name="Espace réservé du pied de page 7"/>
          <p:cNvSpPr>
            <a:spLocks noGrp="1"/>
          </p:cNvSpPr>
          <p:nvPr>
            <p:ph type="ftr" sz="quarter" idx="11"/>
          </p:nvPr>
        </p:nvSpPr>
        <p:spPr/>
        <p:txBody>
          <a:bodyPr/>
          <a:lstStyle/>
          <a:p>
            <a:r>
              <a:rPr lang="fr-FR"/>
              <a:t>Formation EBIOS Risk Manager – Version du 08/04/2020</a:t>
            </a:r>
            <a:endParaRPr lang="fr-FR" dirty="0"/>
          </a:p>
        </p:txBody>
      </p:sp>
      <p:sp>
        <p:nvSpPr>
          <p:cNvPr id="9" name="Espace réservé du numéro de diapositive 8"/>
          <p:cNvSpPr>
            <a:spLocks noGrp="1"/>
          </p:cNvSpPr>
          <p:nvPr>
            <p:ph type="sldNum" sz="quarter" idx="10"/>
          </p:nvPr>
        </p:nvSpPr>
        <p:spPr/>
        <p:txBody>
          <a:bodyPr/>
          <a:lstStyle/>
          <a:p>
            <a:fld id="{38A82121-814A-4DE6-903B-1CF589281CB8}" type="slidenum">
              <a:rPr lang="fr-FR" smtClean="0"/>
              <a:pPr/>
              <a:t>99</a:t>
            </a:fld>
            <a:endParaRPr lang="fr-FR"/>
          </a:p>
        </p:txBody>
      </p:sp>
    </p:spTree>
    <p:extLst>
      <p:ext uri="{BB962C8B-B14F-4D97-AF65-F5344CB8AC3E}">
        <p14:creationId xmlns:p14="http://schemas.microsoft.com/office/powerpoint/2010/main" val="682362662"/>
      </p:ext>
    </p:extLst>
  </p:cSld>
  <p:clrMapOvr>
    <a:masterClrMapping/>
  </p:clrMapOvr>
</p:sld>
</file>

<file path=ppt/theme/theme1.xml><?xml version="1.0" encoding="utf-8"?>
<a:theme xmlns:a="http://schemas.openxmlformats.org/drawingml/2006/main" name="Template ANSSI">
  <a:themeElements>
    <a:clrScheme name="ANSSI">
      <a:dk1>
        <a:srgbClr val="05314E"/>
      </a:dk1>
      <a:lt1>
        <a:srgbClr val="FFFFFF"/>
      </a:lt1>
      <a:dk2>
        <a:srgbClr val="114772"/>
      </a:dk2>
      <a:lt2>
        <a:srgbClr val="7F7F7F"/>
      </a:lt2>
      <a:accent1>
        <a:srgbClr val="B41923"/>
      </a:accent1>
      <a:accent2>
        <a:srgbClr val="CA4C66"/>
      </a:accent2>
      <a:accent3>
        <a:srgbClr val="DB9C8E"/>
      </a:accent3>
      <a:accent4>
        <a:srgbClr val="6B2A71"/>
      </a:accent4>
      <a:accent5>
        <a:srgbClr val="5CAEAE"/>
      </a:accent5>
      <a:accent6>
        <a:srgbClr val="446084"/>
      </a:accent6>
      <a:hlink>
        <a:srgbClr val="4498D8"/>
      </a:hlink>
      <a:folHlink>
        <a:srgbClr val="2C5CA9"/>
      </a:folHlink>
    </a:clrScheme>
    <a:fontScheme name="ANSSI">
      <a:majorFont>
        <a:latin typeface="Arial Narrow"/>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ANSSI</Template>
  <TotalTime>9116</TotalTime>
  <Words>14243</Words>
  <Application>Microsoft Office PowerPoint</Application>
  <PresentationFormat>Grand écran</PresentationFormat>
  <Paragraphs>2579</Paragraphs>
  <Slides>117</Slides>
  <Notes>78</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117</vt:i4>
      </vt:variant>
    </vt:vector>
  </HeadingPairs>
  <TitlesOfParts>
    <vt:vector size="127" baseType="lpstr">
      <vt:lpstr>Malgun Gothic</vt:lpstr>
      <vt:lpstr>Akzidenz-Grotesk Pro Cnd</vt:lpstr>
      <vt:lpstr>Arial</vt:lpstr>
      <vt:lpstr>Arial Narrow</vt:lpstr>
      <vt:lpstr>Calibri</vt:lpstr>
      <vt:lpstr>Calibri Light</vt:lpstr>
      <vt:lpstr>Garamond</vt:lpstr>
      <vt:lpstr>Times New Roman</vt:lpstr>
      <vt:lpstr>Wingdings</vt:lpstr>
      <vt:lpstr>Template ANSSI</vt:lpstr>
      <vt:lpstr>Présentation PowerPoint</vt:lpstr>
      <vt:lpstr>Avant de commencer…</vt:lpstr>
      <vt:lpstr>Programme Une journée pas-à-pas sur les étapes clés de la méthode  et une journée sur une étude de cas complète</vt:lpstr>
      <vt:lpstr>Programme Une journée pas-à-pas sur les étapes clés de la méthode  et une journée sur une étude de cas complète</vt:lpstr>
      <vt:lpstr>Qu’est-ce qu’un risque ? (1/4) Prenons un exemple : un déplacement en véhicule électrique et connecté</vt:lpstr>
      <vt:lpstr>Qu’est-ce qu’un risque ? (2/4) Le point de vue du défenseur : les « événements redoutés »</vt:lpstr>
      <vt:lpstr>Qu’est-ce qu’un risque ? (3/4) Le point de vue de l’attaquant : « source de risque » et « objectif visé »</vt:lpstr>
      <vt:lpstr>Qu’est-ce qu’un risque ? (4/4) Quand l’attaquant rencontre le défenseur !</vt:lpstr>
      <vt:lpstr>Exercice collégial Identifiez ou imaginez les éléments constitutifs d’un risque à partir de l’article</vt:lpstr>
      <vt:lpstr>Correction Identifiez ou imaginez les éléments constitutifs d’un risque à partir de l’article</vt:lpstr>
      <vt:lpstr>Comment estimer un risque ? (1/3) La gravité : elle dépend essentiellement des impacts</vt:lpstr>
      <vt:lpstr>Comment estimer un risque ? (2/3) La vraisemblance : elle dépend essentiellement de la facilité d’exploiter des vulnérabilités</vt:lpstr>
      <vt:lpstr>Comment estimer un risque ? (3/3) Le niveau d’un risque est constitué de sa gravité et de sa vraisemblance</vt:lpstr>
      <vt:lpstr>Exercice collégial Pour chaque élément présenté, indiquez s’il est utile à l’estimation de la gravité ou de la vraisemblance des risques</vt:lpstr>
      <vt:lpstr>Correction Pour chaque élément présenté, indiquez s’il est utile à l’estimation de la gravité ou de la vraisemblance des risques</vt:lpstr>
      <vt:lpstr>Le cheminement de la méthode 5 ateliers itératifs</vt:lpstr>
      <vt:lpstr>Exercice collégial Pour chaque cas présenté, indiquez s’il peut engendrer une mise à jour</vt:lpstr>
      <vt:lpstr>Correction Pour chaque cas présenté, indiquez s’il peut engendrer une mise à jour</vt:lpstr>
      <vt:lpstr>La pyramide du management du risque D'abord l'hygiène et la règlementation, ensuite l’étude des risques</vt:lpstr>
      <vt:lpstr>La pyramide de management du risque Le socle dans l’atelier 1, l’appréciation des risques dans les ateliers 2, 3 et 4</vt:lpstr>
      <vt:lpstr>Exercice collégial Pour chaque menace, indiquez si elle concerne le socle ou l’étude des risques</vt:lpstr>
      <vt:lpstr>Correction Pour chaque menace, indiquez si elle concerne le socle ou l’étude des risques</vt:lpstr>
      <vt:lpstr>Des choix à chaque étape Une recherche d’efficacité plutôt que d’exhaustivité</vt:lpstr>
      <vt:lpstr>Programme Une journée pas-à-pas sur les étapes clés de la méthode  et une journée sur une étude de cas complète</vt:lpstr>
      <vt:lpstr>Atelier 1 : cadrage et socle de sécurité Une implication de la direction et des métiers avec le RSSI et le DSI</vt:lpstr>
      <vt:lpstr>Définir le périmètre métier et technique  C’est une étape indispensable de l’étude des risques : si le périmètre n’est pas clairement défini, l’étude partira dans tous les sens !</vt:lpstr>
      <vt:lpstr>Exercice en petits groupes Au vu du cas présenté, déterminez les valeurs métier et biens supports</vt:lpstr>
      <vt:lpstr>Correction Au vu du cas présenté, déterminez les valeurs métier et biens supports</vt:lpstr>
      <vt:lpstr>Comment limiter le nombre de valeurs métier  et de biens supports ?</vt:lpstr>
      <vt:lpstr>Identifier les événements redoutés</vt:lpstr>
      <vt:lpstr>Impacts Exemples (1/2)</vt:lpstr>
      <vt:lpstr>Impacts Exemples (2/2)</vt:lpstr>
      <vt:lpstr>Présentation PowerPoint</vt:lpstr>
      <vt:lpstr>Présentation PowerPoint</vt:lpstr>
      <vt:lpstr>Présentation PowerPoint</vt:lpstr>
      <vt:lpstr>Présentation PowerPoint</vt:lpstr>
      <vt:lpstr>Présentation PowerPoint</vt:lpstr>
      <vt:lpstr>Présentation PowerPoint</vt:lpstr>
      <vt:lpstr>Que faire si le socle n’est pas (bien) appliqué ?</vt:lpstr>
      <vt:lpstr>Mesures issues de l’atelier 1 Au vu du cas étudié, comment peut-on d’ores-et-déjà alimenter le plan d’action ?</vt:lpstr>
      <vt:lpstr>Comment constituer les scénarios de risques ? (fin de l’atelier 1)</vt:lpstr>
      <vt:lpstr>Programme Une journée pas-à-pas sur les étapes clés de la méthode  et une journée sur une étude de cas complète</vt:lpstr>
      <vt:lpstr>Présentation PowerPoint</vt:lpstr>
      <vt:lpstr>Comment identifier les couples SR/OV ? Qui pourrait nous attaquer ? Pourquoi ?</vt:lpstr>
      <vt:lpstr>Présentation PowerPoint</vt:lpstr>
      <vt:lpstr>Présentation PowerPoint</vt:lpstr>
      <vt:lpstr>Présentation PowerPoint</vt:lpstr>
      <vt:lpstr>Les risques : croisement des points de vue défenseur et attaquant Les scénarios commencent à se dessiner</vt:lpstr>
      <vt:lpstr>Mesures issues de l’atelier 2 Au vu du cas étudié, comment peut-on d’ores-et-déjà alimenter le plan d’action ?</vt:lpstr>
      <vt:lpstr>Comment constituer les scénarios de risques ? (fin de l’atelier 2)</vt:lpstr>
      <vt:lpstr>Programme Une journée pas-à-pas sur les étapes clés de la méthode  et une journée sur une étude de cas complète</vt:lpstr>
      <vt:lpstr>Atelier 3 : scénarios stratégiques Par quels chemins de l’écosystème les attaquants peuvent-ils passer ?</vt:lpstr>
      <vt:lpstr>Articulation des différents ateliers</vt:lpstr>
      <vt:lpstr>Identifier les parties prenantes de l’écosystème Quels sont nos sous-traitants/fournisseurs/partenaires internes et externes ?</vt:lpstr>
      <vt:lpstr>Évaluer la dangerosité des parties prenantes Exemples de critères et de cartographies</vt:lpstr>
      <vt:lpstr>Parties prenantes – Exemples de critères et d’échelles</vt:lpstr>
      <vt:lpstr>Parties prenantes – Exemples d’estimations</vt:lpstr>
      <vt:lpstr>Parties prenantes – Exemple de représentation visuelle</vt:lpstr>
      <vt:lpstr>Parties prenantes – Autres exemples de représentations</vt:lpstr>
      <vt:lpstr>Élaborer des scénarios stratégiques Le point de vue de l’attaquant</vt:lpstr>
      <vt:lpstr>Exercice en petits groupes Au vu du cas étudié, identifiez et représentez les chemins d’attaques possibles pour un couple SR/OV</vt:lpstr>
      <vt:lpstr>Correction Au vu du cas étudié, identifiez et représentez les chemins d’attaques possibles pour un couple SR/OV</vt:lpstr>
      <vt:lpstr>Mesures issues de l’atelier 3 Au vu du cas étudié, comment peut-on d’ores-et-déjà alimenter le plan d’action ?</vt:lpstr>
      <vt:lpstr>Comment constituer les scénarios de risques ?  (fin de l’atelier 3)</vt:lpstr>
      <vt:lpstr>Programme Une journée pas-à-pas sur les étapes clés de la méthode  et une journée sur une étude de cas complète</vt:lpstr>
      <vt:lpstr>Atelier 4 : scénarios opérationnels</vt:lpstr>
      <vt:lpstr>Rappel : articulation des ateliers</vt:lpstr>
      <vt:lpstr>Comment construire un graphe d’attaque avec simplicité ? Des scénarios structurés selon une séquence d’attaque type</vt:lpstr>
      <vt:lpstr>Exercice en petits groupes Imaginez des scénarios opérationnels pour le chemin d’attaque</vt:lpstr>
      <vt:lpstr>Correction Imaginez des scénarios opérationnels pour le chemin d’attaque</vt:lpstr>
      <vt:lpstr>Présentation PowerPoint</vt:lpstr>
      <vt:lpstr>Comment estimer la vraisemblance ? Estimer chaque action en tenant compte des mesures en place</vt:lpstr>
      <vt:lpstr>Mesures issues de l’atelier 4 Au vu du cas étudié, comment peut-on d’ores-et-déjà alimenter le plan d’action ?</vt:lpstr>
      <vt:lpstr>Comment constituer les scénarios de risques ?  (fin de l’atelier 4)</vt:lpstr>
      <vt:lpstr>Présentation PowerPoint</vt:lpstr>
      <vt:lpstr>Atelier 5 : traitement du risque</vt:lpstr>
      <vt:lpstr>Rappel : articulation des ateliers</vt:lpstr>
      <vt:lpstr>Décider de la stratégie de traitement du risque Une cartographie facilite leur évaluation</vt:lpstr>
      <vt:lpstr>Décider de la stratégie de traitement du risque 4 options à considérer selon la cartographie</vt:lpstr>
      <vt:lpstr>Définir les mesures de sécurité  Planifier celles issues des ateliers précédents et les compléter</vt:lpstr>
      <vt:lpstr>Exercice collégial Priorisez les mesures identifiées dans les ateliers précédents</vt:lpstr>
      <vt:lpstr>Gérer les risques résiduels Réestimer les risques permet de se demander s’il faut compléter le plan d’action</vt:lpstr>
      <vt:lpstr>Présentation PowerPoint</vt:lpstr>
      <vt:lpstr>Présentation PowerPoint</vt:lpstr>
      <vt:lpstr>Exercice collégial Identifiez ou imaginez les composants du risque depuis le contenu de l’article</vt:lpstr>
      <vt:lpstr>Correction Identifiez ou imaginez les composants du risque depuis le contenu de l’article</vt:lpstr>
      <vt:lpstr>Programme</vt:lpstr>
      <vt:lpstr>Exercice collégial Identifiez ou imaginez les composants du risque depuis le contenu de l’article</vt:lpstr>
      <vt:lpstr>Correction Identifiez ou imaginez les composants du risque depuis le contenu de l’article</vt:lpstr>
      <vt:lpstr>Présentation de l’étude de cas</vt:lpstr>
      <vt:lpstr>Présentation PowerPoint</vt:lpstr>
      <vt:lpstr>Présentation PowerPoint</vt:lpstr>
      <vt:lpstr>Présentation PowerPoint</vt:lpstr>
      <vt:lpstr>Pour vous aider Exemples d’impacts (1/2)</vt:lpstr>
      <vt:lpstr>Pour vous aider Exemples d’impacts (2/2)</vt:lpstr>
      <vt:lpstr>Présentation PowerPoint</vt:lpstr>
      <vt:lpstr>Présentation PowerPoint</vt:lpstr>
      <vt:lpstr>Présentation PowerPoint</vt:lpstr>
      <vt:lpstr>Présentation PowerPoint</vt:lpstr>
      <vt:lpstr>Présentation PowerPoint</vt:lpstr>
      <vt:lpstr>Étude de cas Établissez le lien entre les événements redoutés (atelier 1)  et les couples SR/OV retenus (atelier 2)</vt:lpstr>
      <vt:lpstr>Correction Établissez le lien entre les événements redoutés (atelier 1)  et les couples SR/OV retenus (atelier 2)</vt:lpstr>
      <vt:lpstr>Pour vous aider Technique proposée pour estimer la dangerosité des parties prenantes</vt:lpstr>
      <vt:lpstr>Pour vous aider Critères de cotation de la menace proposés</vt:lpstr>
      <vt:lpstr>Étude de cas Estimez la dangerosité (niveau de menace) des parties prenantes</vt:lpstr>
      <vt:lpstr>Étude de cas Construire la cartographie de menace numérique</vt:lpstr>
      <vt:lpstr>Correction Estimez la dangerosité (niveau de menace) des parties prenantes</vt:lpstr>
      <vt:lpstr>Correction Construire la cartographie de menace numérique</vt:lpstr>
      <vt:lpstr>Étude de cas Élaborez des scénarios stratégiques</vt:lpstr>
      <vt:lpstr>Correction Élaborez des scénarios stratégiques</vt:lpstr>
      <vt:lpstr>Étude de cas Élaborez des scénarios opérationnels</vt:lpstr>
      <vt:lpstr>Correction Élaborez des scénarios opérationnels</vt:lpstr>
      <vt:lpstr>Présentation PowerPoint</vt:lpstr>
      <vt:lpstr>Étude de cas Positionnez vos risques sur la cartographie</vt:lpstr>
      <vt:lpstr>Étude de cas Déterminez les mesures de sécurité les plus utiles pour traiter les risques et faites-en un plan d’action</vt:lpstr>
      <vt:lpstr>Programme Une journée pas-à-pas sur les étapes clés de la méthode  et une journée sur une étude de cas complète</vt:lpstr>
      <vt:lpstr>Contributions et ressources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Supports de présentation</dc:title>
  <dc:creator>DUCLOS Julie</dc:creator>
  <cp:lastModifiedBy>Matthieu GRALL</cp:lastModifiedBy>
  <cp:revision>1841</cp:revision>
  <cp:lastPrinted>2019-01-25T16:52:23Z</cp:lastPrinted>
  <dcterms:created xsi:type="dcterms:W3CDTF">2017-11-02T14:19:13Z</dcterms:created>
  <dcterms:modified xsi:type="dcterms:W3CDTF">2024-08-25T01:27:13Z</dcterms:modified>
</cp:coreProperties>
</file>