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3" r:id="rId8"/>
    <p:sldId id="262" r:id="rId9"/>
    <p:sldId id="264" r:id="rId10"/>
    <p:sldId id="298" r:id="rId11"/>
    <p:sldId id="265" r:id="rId12"/>
    <p:sldId id="297" r:id="rId13"/>
    <p:sldId id="299" r:id="rId14"/>
    <p:sldId id="300" r:id="rId15"/>
    <p:sldId id="301" r:id="rId16"/>
    <p:sldId id="266" r:id="rId17"/>
    <p:sldId id="303" r:id="rId18"/>
    <p:sldId id="267" r:id="rId19"/>
    <p:sldId id="270" r:id="rId20"/>
    <p:sldId id="271" r:id="rId21"/>
    <p:sldId id="305" r:id="rId22"/>
    <p:sldId id="307" r:id="rId23"/>
    <p:sldId id="317" r:id="rId24"/>
    <p:sldId id="312" r:id="rId25"/>
    <p:sldId id="306" r:id="rId26"/>
    <p:sldId id="313" r:id="rId27"/>
    <p:sldId id="310" r:id="rId28"/>
    <p:sldId id="315" r:id="rId29"/>
    <p:sldId id="316" r:id="rId30"/>
    <p:sldId id="318" r:id="rId31"/>
    <p:sldId id="272" r:id="rId32"/>
    <p:sldId id="319" r:id="rId33"/>
    <p:sldId id="311" r:id="rId34"/>
  </p:sldIdLst>
  <p:sldSz cx="9144000" cy="5143500" type="screen16x9"/>
  <p:notesSz cx="6858000" cy="9144000"/>
  <p:embeddedFontLst>
    <p:embeddedFont>
      <p:font typeface="Dosis" pitchFamily="2"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jdhnSw0mXkQg9u0bc1nEdsQBft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785"/>
    <a:srgbClr val="493384"/>
    <a:srgbClr val="0DD4E4"/>
    <a:srgbClr val="2181B3"/>
    <a:srgbClr val="A349A4"/>
    <a:srgbClr val="3C6286"/>
    <a:srgbClr val="874E9A"/>
    <a:srgbClr val="6640D0"/>
    <a:srgbClr val="43698B"/>
    <a:srgbClr val="4166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272DF2-5866-4BD9-90D9-472611E76D45}">
  <a:tblStyle styleId="{40272DF2-5866-4BD9-90D9-472611E76D4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7" autoAdjust="0"/>
  </p:normalViewPr>
  <p:slideViewPr>
    <p:cSldViewPr snapToGrid="0">
      <p:cViewPr>
        <p:scale>
          <a:sx n="98" d="100"/>
          <a:sy n="98" d="100"/>
        </p:scale>
        <p:origin x="118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6"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79"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77"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8" name="Google Shape;22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81E8C6DE-CF40-3913-0172-E0B24F40FD8A}"/>
            </a:ext>
          </a:extLst>
        </p:cNvPr>
        <p:cNvGrpSpPr/>
        <p:nvPr/>
      </p:nvGrpSpPr>
      <p:grpSpPr>
        <a:xfrm>
          <a:off x="0" y="0"/>
          <a:ext cx="0" cy="0"/>
          <a:chOff x="0" y="0"/>
          <a:chExt cx="0" cy="0"/>
        </a:xfrm>
      </p:grpSpPr>
      <p:sp>
        <p:nvSpPr>
          <p:cNvPr id="2323" name="Google Shape;2323;p10:notes">
            <a:extLst>
              <a:ext uri="{FF2B5EF4-FFF2-40B4-BE49-F238E27FC236}">
                <a16:creationId xmlns:a16="http://schemas.microsoft.com/office/drawing/2014/main" id="{E019E474-4FD7-8659-7ECC-DA2D7D9ED1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a:extLst>
              <a:ext uri="{FF2B5EF4-FFF2-40B4-BE49-F238E27FC236}">
                <a16:creationId xmlns:a16="http://schemas.microsoft.com/office/drawing/2014/main" id="{7CB56A21-AB52-7A6F-3E2F-031DEEFD3FD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7676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61BE3CB9-9565-DB17-E320-5CE064FB5A43}"/>
            </a:ext>
          </a:extLst>
        </p:cNvPr>
        <p:cNvGrpSpPr/>
        <p:nvPr/>
      </p:nvGrpSpPr>
      <p:grpSpPr>
        <a:xfrm>
          <a:off x="0" y="0"/>
          <a:ext cx="0" cy="0"/>
          <a:chOff x="0" y="0"/>
          <a:chExt cx="0" cy="0"/>
        </a:xfrm>
      </p:grpSpPr>
      <p:sp>
        <p:nvSpPr>
          <p:cNvPr id="2323" name="Google Shape;2323;p10:notes">
            <a:extLst>
              <a:ext uri="{FF2B5EF4-FFF2-40B4-BE49-F238E27FC236}">
                <a16:creationId xmlns:a16="http://schemas.microsoft.com/office/drawing/2014/main" id="{09B3C67E-43DD-9287-22FB-E581C53057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a:extLst>
              <a:ext uri="{FF2B5EF4-FFF2-40B4-BE49-F238E27FC236}">
                <a16:creationId xmlns:a16="http://schemas.microsoft.com/office/drawing/2014/main" id="{BA98F612-FDA5-35EC-358C-413A7B09FB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8478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7845CDC4-800B-7EFE-7E39-4AA363AA5E49}"/>
            </a:ext>
          </a:extLst>
        </p:cNvPr>
        <p:cNvGrpSpPr/>
        <p:nvPr/>
      </p:nvGrpSpPr>
      <p:grpSpPr>
        <a:xfrm>
          <a:off x="0" y="0"/>
          <a:ext cx="0" cy="0"/>
          <a:chOff x="0" y="0"/>
          <a:chExt cx="0" cy="0"/>
        </a:xfrm>
      </p:grpSpPr>
      <p:sp>
        <p:nvSpPr>
          <p:cNvPr id="2323" name="Google Shape;2323;p10:notes">
            <a:extLst>
              <a:ext uri="{FF2B5EF4-FFF2-40B4-BE49-F238E27FC236}">
                <a16:creationId xmlns:a16="http://schemas.microsoft.com/office/drawing/2014/main" id="{4A1FE6BD-B885-9FB8-1F70-1B1776A5D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a:extLst>
              <a:ext uri="{FF2B5EF4-FFF2-40B4-BE49-F238E27FC236}">
                <a16:creationId xmlns:a16="http://schemas.microsoft.com/office/drawing/2014/main" id="{AA30796F-8503-A324-4818-0BA26D3B913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379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CCBE319E-C0D4-1CC4-B61E-A60B331DDF4F}"/>
            </a:ext>
          </a:extLst>
        </p:cNvPr>
        <p:cNvGrpSpPr/>
        <p:nvPr/>
      </p:nvGrpSpPr>
      <p:grpSpPr>
        <a:xfrm>
          <a:off x="0" y="0"/>
          <a:ext cx="0" cy="0"/>
          <a:chOff x="0" y="0"/>
          <a:chExt cx="0" cy="0"/>
        </a:xfrm>
      </p:grpSpPr>
      <p:sp>
        <p:nvSpPr>
          <p:cNvPr id="2323" name="Google Shape;2323;p10:notes">
            <a:extLst>
              <a:ext uri="{FF2B5EF4-FFF2-40B4-BE49-F238E27FC236}">
                <a16:creationId xmlns:a16="http://schemas.microsoft.com/office/drawing/2014/main" id="{1BEB6DA8-22DE-39AD-A583-D73F4BA2B2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a:extLst>
              <a:ext uri="{FF2B5EF4-FFF2-40B4-BE49-F238E27FC236}">
                <a16:creationId xmlns:a16="http://schemas.microsoft.com/office/drawing/2014/main" id="{3D3DBB98-AE04-6515-5C41-C0A7928C317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2989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14FFDC56-9CB7-0AB8-AC28-4DBD43563E8B}"/>
            </a:ext>
          </a:extLst>
        </p:cNvPr>
        <p:cNvGrpSpPr/>
        <p:nvPr/>
      </p:nvGrpSpPr>
      <p:grpSpPr>
        <a:xfrm>
          <a:off x="0" y="0"/>
          <a:ext cx="0" cy="0"/>
          <a:chOff x="0" y="0"/>
          <a:chExt cx="0" cy="0"/>
        </a:xfrm>
      </p:grpSpPr>
      <p:sp>
        <p:nvSpPr>
          <p:cNvPr id="2323" name="Google Shape;2323;p10:notes">
            <a:extLst>
              <a:ext uri="{FF2B5EF4-FFF2-40B4-BE49-F238E27FC236}">
                <a16:creationId xmlns:a16="http://schemas.microsoft.com/office/drawing/2014/main" id="{3FD48530-8DCD-9913-FBA1-9E6E8DE4F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a:extLst>
              <a:ext uri="{FF2B5EF4-FFF2-40B4-BE49-F238E27FC236}">
                <a16:creationId xmlns:a16="http://schemas.microsoft.com/office/drawing/2014/main" id="{F73345A2-B752-B076-7DA4-FD186D2563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9759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0" name="Google Shape;233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a:extLst>
            <a:ext uri="{FF2B5EF4-FFF2-40B4-BE49-F238E27FC236}">
              <a16:creationId xmlns:a16="http://schemas.microsoft.com/office/drawing/2014/main" id="{C7630CB3-29F7-39C3-A012-079DABA04C3C}"/>
            </a:ext>
          </a:extLst>
        </p:cNvPr>
        <p:cNvGrpSpPr/>
        <p:nvPr/>
      </p:nvGrpSpPr>
      <p:grpSpPr>
        <a:xfrm>
          <a:off x="0" y="0"/>
          <a:ext cx="0" cy="0"/>
          <a:chOff x="0" y="0"/>
          <a:chExt cx="0" cy="0"/>
        </a:xfrm>
      </p:grpSpPr>
      <p:sp>
        <p:nvSpPr>
          <p:cNvPr id="2335" name="Google Shape;2335;p12:notes">
            <a:extLst>
              <a:ext uri="{FF2B5EF4-FFF2-40B4-BE49-F238E27FC236}">
                <a16:creationId xmlns:a16="http://schemas.microsoft.com/office/drawing/2014/main" id="{CCD55A26-701E-2ADB-58C7-4C7BB28E9C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6" name="Google Shape;2336;p12:notes">
            <a:extLst>
              <a:ext uri="{FF2B5EF4-FFF2-40B4-BE49-F238E27FC236}">
                <a16:creationId xmlns:a16="http://schemas.microsoft.com/office/drawing/2014/main" id="{2AD20A68-4AC3-235E-9A84-12B40DD8236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6908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p:cNvGrpSpPr/>
        <p:nvPr/>
      </p:nvGrpSpPr>
      <p:grpSpPr>
        <a:xfrm>
          <a:off x="0" y="0"/>
          <a:ext cx="0" cy="0"/>
          <a:chOff x="0" y="0"/>
          <a:chExt cx="0" cy="0"/>
        </a:xfrm>
      </p:grpSpPr>
      <p:sp>
        <p:nvSpPr>
          <p:cNvPr id="2335" name="Google Shape;23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6" name="Google Shape;23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4" name="Google Shape;23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4" name="Google Shape;22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p:cNvGrpSpPr/>
        <p:nvPr/>
      </p:nvGrpSpPr>
      <p:grpSpPr>
        <a:xfrm>
          <a:off x="0" y="0"/>
          <a:ext cx="0" cy="0"/>
          <a:chOff x="0" y="0"/>
          <a:chExt cx="0" cy="0"/>
        </a:xfrm>
      </p:grpSpPr>
      <p:sp>
        <p:nvSpPr>
          <p:cNvPr id="2359" name="Google Shape;23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a:extLst>
            <a:ext uri="{FF2B5EF4-FFF2-40B4-BE49-F238E27FC236}">
              <a16:creationId xmlns:a16="http://schemas.microsoft.com/office/drawing/2014/main" id="{616C729B-3AB8-D600-B1B0-1B451D6CFF1A}"/>
            </a:ext>
          </a:extLst>
        </p:cNvPr>
        <p:cNvGrpSpPr/>
        <p:nvPr/>
      </p:nvGrpSpPr>
      <p:grpSpPr>
        <a:xfrm>
          <a:off x="0" y="0"/>
          <a:ext cx="0" cy="0"/>
          <a:chOff x="0" y="0"/>
          <a:chExt cx="0" cy="0"/>
        </a:xfrm>
      </p:grpSpPr>
      <p:sp>
        <p:nvSpPr>
          <p:cNvPr id="2359" name="Google Shape;2359;p16:notes">
            <a:extLst>
              <a:ext uri="{FF2B5EF4-FFF2-40B4-BE49-F238E27FC236}">
                <a16:creationId xmlns:a16="http://schemas.microsoft.com/office/drawing/2014/main" id="{331C6812-C6E1-DD3A-2672-688A5C6E63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a:extLst>
              <a:ext uri="{FF2B5EF4-FFF2-40B4-BE49-F238E27FC236}">
                <a16:creationId xmlns:a16="http://schemas.microsoft.com/office/drawing/2014/main" id="{9DC067B9-29D4-18C3-63F6-EB9132BF8F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4824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a:extLst>
            <a:ext uri="{FF2B5EF4-FFF2-40B4-BE49-F238E27FC236}">
              <a16:creationId xmlns:a16="http://schemas.microsoft.com/office/drawing/2014/main" id="{4F917C9C-53EF-4F85-FD49-53C4FC73F1FD}"/>
            </a:ext>
          </a:extLst>
        </p:cNvPr>
        <p:cNvGrpSpPr/>
        <p:nvPr/>
      </p:nvGrpSpPr>
      <p:grpSpPr>
        <a:xfrm>
          <a:off x="0" y="0"/>
          <a:ext cx="0" cy="0"/>
          <a:chOff x="0" y="0"/>
          <a:chExt cx="0" cy="0"/>
        </a:xfrm>
      </p:grpSpPr>
      <p:sp>
        <p:nvSpPr>
          <p:cNvPr id="2359" name="Google Shape;2359;p16:notes">
            <a:extLst>
              <a:ext uri="{FF2B5EF4-FFF2-40B4-BE49-F238E27FC236}">
                <a16:creationId xmlns:a16="http://schemas.microsoft.com/office/drawing/2014/main" id="{91AC95B7-9C9B-C495-3AF7-D22DD1B41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a:extLst>
              <a:ext uri="{FF2B5EF4-FFF2-40B4-BE49-F238E27FC236}">
                <a16:creationId xmlns:a16="http://schemas.microsoft.com/office/drawing/2014/main" id="{82110260-8945-4EF9-23B9-A99E87A860F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3020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a:extLst>
            <a:ext uri="{FF2B5EF4-FFF2-40B4-BE49-F238E27FC236}">
              <a16:creationId xmlns:a16="http://schemas.microsoft.com/office/drawing/2014/main" id="{BB61FDC0-2B37-DBE4-3EF8-5B14D04BE89F}"/>
            </a:ext>
          </a:extLst>
        </p:cNvPr>
        <p:cNvGrpSpPr/>
        <p:nvPr/>
      </p:nvGrpSpPr>
      <p:grpSpPr>
        <a:xfrm>
          <a:off x="0" y="0"/>
          <a:ext cx="0" cy="0"/>
          <a:chOff x="0" y="0"/>
          <a:chExt cx="0" cy="0"/>
        </a:xfrm>
      </p:grpSpPr>
      <p:sp>
        <p:nvSpPr>
          <p:cNvPr id="2353" name="Google Shape;2353;p15:notes">
            <a:extLst>
              <a:ext uri="{FF2B5EF4-FFF2-40B4-BE49-F238E27FC236}">
                <a16:creationId xmlns:a16="http://schemas.microsoft.com/office/drawing/2014/main" id="{FB847D98-70E8-2630-4787-901011C36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4" name="Google Shape;2354;p15:notes">
            <a:extLst>
              <a:ext uri="{FF2B5EF4-FFF2-40B4-BE49-F238E27FC236}">
                <a16:creationId xmlns:a16="http://schemas.microsoft.com/office/drawing/2014/main" id="{C3E8D4C4-0B1A-23BB-2403-7ED6D9F380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136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a:extLst>
            <a:ext uri="{FF2B5EF4-FFF2-40B4-BE49-F238E27FC236}">
              <a16:creationId xmlns:a16="http://schemas.microsoft.com/office/drawing/2014/main" id="{10E6786D-70DE-AA19-D43D-B9A04237A852}"/>
            </a:ext>
          </a:extLst>
        </p:cNvPr>
        <p:cNvGrpSpPr/>
        <p:nvPr/>
      </p:nvGrpSpPr>
      <p:grpSpPr>
        <a:xfrm>
          <a:off x="0" y="0"/>
          <a:ext cx="0" cy="0"/>
          <a:chOff x="0" y="0"/>
          <a:chExt cx="0" cy="0"/>
        </a:xfrm>
      </p:grpSpPr>
      <p:sp>
        <p:nvSpPr>
          <p:cNvPr id="2359" name="Google Shape;2359;p16:notes">
            <a:extLst>
              <a:ext uri="{FF2B5EF4-FFF2-40B4-BE49-F238E27FC236}">
                <a16:creationId xmlns:a16="http://schemas.microsoft.com/office/drawing/2014/main" id="{17CACA9A-5494-70D3-769C-24FEEA043F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a:extLst>
              <a:ext uri="{FF2B5EF4-FFF2-40B4-BE49-F238E27FC236}">
                <a16:creationId xmlns:a16="http://schemas.microsoft.com/office/drawing/2014/main" id="{A518A6BF-B17A-939A-F671-3C8C32DE390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2291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a:extLst>
            <a:ext uri="{FF2B5EF4-FFF2-40B4-BE49-F238E27FC236}">
              <a16:creationId xmlns:a16="http://schemas.microsoft.com/office/drawing/2014/main" id="{93E39615-FC3F-0E9C-3AAA-4576BC05821A}"/>
            </a:ext>
          </a:extLst>
        </p:cNvPr>
        <p:cNvGrpSpPr/>
        <p:nvPr/>
      </p:nvGrpSpPr>
      <p:grpSpPr>
        <a:xfrm>
          <a:off x="0" y="0"/>
          <a:ext cx="0" cy="0"/>
          <a:chOff x="0" y="0"/>
          <a:chExt cx="0" cy="0"/>
        </a:xfrm>
      </p:grpSpPr>
      <p:sp>
        <p:nvSpPr>
          <p:cNvPr id="2359" name="Google Shape;2359;p16:notes">
            <a:extLst>
              <a:ext uri="{FF2B5EF4-FFF2-40B4-BE49-F238E27FC236}">
                <a16:creationId xmlns:a16="http://schemas.microsoft.com/office/drawing/2014/main" id="{8D24B044-76BC-60AD-8BF5-2D42CA4FF4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a:extLst>
              <a:ext uri="{FF2B5EF4-FFF2-40B4-BE49-F238E27FC236}">
                <a16:creationId xmlns:a16="http://schemas.microsoft.com/office/drawing/2014/main" id="{08A554BD-A776-FF91-6C0A-162D68EFDEA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1612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3">
          <a:extLst>
            <a:ext uri="{FF2B5EF4-FFF2-40B4-BE49-F238E27FC236}">
              <a16:creationId xmlns:a16="http://schemas.microsoft.com/office/drawing/2014/main" id="{DBC1D993-B02A-0FE5-E346-33B31CF07878}"/>
            </a:ext>
          </a:extLst>
        </p:cNvPr>
        <p:cNvGrpSpPr/>
        <p:nvPr/>
      </p:nvGrpSpPr>
      <p:grpSpPr>
        <a:xfrm>
          <a:off x="0" y="0"/>
          <a:ext cx="0" cy="0"/>
          <a:chOff x="0" y="0"/>
          <a:chExt cx="0" cy="0"/>
        </a:xfrm>
      </p:grpSpPr>
      <p:sp>
        <p:nvSpPr>
          <p:cNvPr id="2504" name="Google Shape;2504;p25:notes">
            <a:extLst>
              <a:ext uri="{FF2B5EF4-FFF2-40B4-BE49-F238E27FC236}">
                <a16:creationId xmlns:a16="http://schemas.microsoft.com/office/drawing/2014/main" id="{47108B2F-77B5-B86E-2781-73D71DF37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5" name="Google Shape;2505;p25:notes">
            <a:extLst>
              <a:ext uri="{FF2B5EF4-FFF2-40B4-BE49-F238E27FC236}">
                <a16:creationId xmlns:a16="http://schemas.microsoft.com/office/drawing/2014/main" id="{F88753FF-5431-3C77-8E62-5C4421708A9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3872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a:extLst>
            <a:ext uri="{FF2B5EF4-FFF2-40B4-BE49-F238E27FC236}">
              <a16:creationId xmlns:a16="http://schemas.microsoft.com/office/drawing/2014/main" id="{351F66FB-BF3F-0C84-4B72-2B1E308B70F2}"/>
            </a:ext>
          </a:extLst>
        </p:cNvPr>
        <p:cNvGrpSpPr/>
        <p:nvPr/>
      </p:nvGrpSpPr>
      <p:grpSpPr>
        <a:xfrm>
          <a:off x="0" y="0"/>
          <a:ext cx="0" cy="0"/>
          <a:chOff x="0" y="0"/>
          <a:chExt cx="0" cy="0"/>
        </a:xfrm>
      </p:grpSpPr>
      <p:sp>
        <p:nvSpPr>
          <p:cNvPr id="2359" name="Google Shape;2359;p16:notes">
            <a:extLst>
              <a:ext uri="{FF2B5EF4-FFF2-40B4-BE49-F238E27FC236}">
                <a16:creationId xmlns:a16="http://schemas.microsoft.com/office/drawing/2014/main" id="{DEE08745-08F2-BAD8-AE1D-92E875ABD6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a:extLst>
              <a:ext uri="{FF2B5EF4-FFF2-40B4-BE49-F238E27FC236}">
                <a16:creationId xmlns:a16="http://schemas.microsoft.com/office/drawing/2014/main" id="{50A832C7-F9CB-0E22-9B46-1381D89CC2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4359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a:extLst>
            <a:ext uri="{FF2B5EF4-FFF2-40B4-BE49-F238E27FC236}">
              <a16:creationId xmlns:a16="http://schemas.microsoft.com/office/drawing/2014/main" id="{79CF390B-38FC-C57B-AC5D-18354E3929AA}"/>
            </a:ext>
          </a:extLst>
        </p:cNvPr>
        <p:cNvGrpSpPr/>
        <p:nvPr/>
      </p:nvGrpSpPr>
      <p:grpSpPr>
        <a:xfrm>
          <a:off x="0" y="0"/>
          <a:ext cx="0" cy="0"/>
          <a:chOff x="0" y="0"/>
          <a:chExt cx="0" cy="0"/>
        </a:xfrm>
      </p:grpSpPr>
      <p:sp>
        <p:nvSpPr>
          <p:cNvPr id="2359" name="Google Shape;2359;p16:notes">
            <a:extLst>
              <a:ext uri="{FF2B5EF4-FFF2-40B4-BE49-F238E27FC236}">
                <a16:creationId xmlns:a16="http://schemas.microsoft.com/office/drawing/2014/main" id="{EED56D52-7B2C-742C-74FB-F634E5EAC1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0" name="Google Shape;2360;p16:notes">
            <a:extLst>
              <a:ext uri="{FF2B5EF4-FFF2-40B4-BE49-F238E27FC236}">
                <a16:creationId xmlns:a16="http://schemas.microsoft.com/office/drawing/2014/main" id="{86413A86-ECF6-D337-17FF-C41F8D2163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815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F12F554D-8640-AB33-CF96-F90106234593}"/>
            </a:ext>
          </a:extLst>
        </p:cNvPr>
        <p:cNvGrpSpPr/>
        <p:nvPr/>
      </p:nvGrpSpPr>
      <p:grpSpPr>
        <a:xfrm>
          <a:off x="0" y="0"/>
          <a:ext cx="0" cy="0"/>
          <a:chOff x="0" y="0"/>
          <a:chExt cx="0" cy="0"/>
        </a:xfrm>
      </p:grpSpPr>
      <p:sp>
        <p:nvSpPr>
          <p:cNvPr id="2800" name="Google Shape;2800;p38:notes">
            <a:extLst>
              <a:ext uri="{FF2B5EF4-FFF2-40B4-BE49-F238E27FC236}">
                <a16:creationId xmlns:a16="http://schemas.microsoft.com/office/drawing/2014/main" id="{1D55EC13-8CCF-C582-9A29-F3867B6FD3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1" name="Google Shape;2801;p38:notes">
            <a:extLst>
              <a:ext uri="{FF2B5EF4-FFF2-40B4-BE49-F238E27FC236}">
                <a16:creationId xmlns:a16="http://schemas.microsoft.com/office/drawing/2014/main" id="{689B8FDA-BD1F-2D1C-3A25-F8CBCD81023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388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p:cNvGrpSpPr/>
        <p:nvPr/>
      </p:nvGrpSpPr>
      <p:grpSpPr>
        <a:xfrm>
          <a:off x="0" y="0"/>
          <a:ext cx="0" cy="0"/>
          <a:chOff x="0" y="0"/>
          <a:chExt cx="0" cy="0"/>
        </a:xfrm>
      </p:grpSpPr>
      <p:sp>
        <p:nvSpPr>
          <p:cNvPr id="2250" name="Google Shape;2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1" name="Google Shape;22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26B6AA53-17AB-3978-B9B3-62286362399D}"/>
            </a:ext>
          </a:extLst>
        </p:cNvPr>
        <p:cNvGrpSpPr/>
        <p:nvPr/>
      </p:nvGrpSpPr>
      <p:grpSpPr>
        <a:xfrm>
          <a:off x="0" y="0"/>
          <a:ext cx="0" cy="0"/>
          <a:chOff x="0" y="0"/>
          <a:chExt cx="0" cy="0"/>
        </a:xfrm>
      </p:grpSpPr>
      <p:sp>
        <p:nvSpPr>
          <p:cNvPr id="2800" name="Google Shape;2800;p38:notes">
            <a:extLst>
              <a:ext uri="{FF2B5EF4-FFF2-40B4-BE49-F238E27FC236}">
                <a16:creationId xmlns:a16="http://schemas.microsoft.com/office/drawing/2014/main" id="{CB8C3E6C-954B-FEBA-DB60-3B65D4DCA8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1" name="Google Shape;2801;p38:notes">
            <a:extLst>
              <a:ext uri="{FF2B5EF4-FFF2-40B4-BE49-F238E27FC236}">
                <a16:creationId xmlns:a16="http://schemas.microsoft.com/office/drawing/2014/main" id="{41B61B38-D2D7-A853-1D22-F8EBB919C81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6947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6" name="Google Shape;236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a:extLst>
            <a:ext uri="{FF2B5EF4-FFF2-40B4-BE49-F238E27FC236}">
              <a16:creationId xmlns:a16="http://schemas.microsoft.com/office/drawing/2014/main" id="{7D01ADB8-7671-92CF-BB17-834BB58E7F2B}"/>
            </a:ext>
          </a:extLst>
        </p:cNvPr>
        <p:cNvGrpSpPr/>
        <p:nvPr/>
      </p:nvGrpSpPr>
      <p:grpSpPr>
        <a:xfrm>
          <a:off x="0" y="0"/>
          <a:ext cx="0" cy="0"/>
          <a:chOff x="0" y="0"/>
          <a:chExt cx="0" cy="0"/>
        </a:xfrm>
      </p:grpSpPr>
      <p:sp>
        <p:nvSpPr>
          <p:cNvPr id="2365" name="Google Shape;2365;p17:notes">
            <a:extLst>
              <a:ext uri="{FF2B5EF4-FFF2-40B4-BE49-F238E27FC236}">
                <a16:creationId xmlns:a16="http://schemas.microsoft.com/office/drawing/2014/main" id="{0B7A5E8C-512D-BF17-05AE-C2016CC0CB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6" name="Google Shape;2366;p17:notes">
            <a:extLst>
              <a:ext uri="{FF2B5EF4-FFF2-40B4-BE49-F238E27FC236}">
                <a16:creationId xmlns:a16="http://schemas.microsoft.com/office/drawing/2014/main" id="{20AA2F6F-103B-860D-FD4B-BF75B88E7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8201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a:extLst>
            <a:ext uri="{FF2B5EF4-FFF2-40B4-BE49-F238E27FC236}">
              <a16:creationId xmlns:a16="http://schemas.microsoft.com/office/drawing/2014/main" id="{D97B5394-77C9-D10F-2AA7-AEAB483BE6AD}"/>
            </a:ext>
          </a:extLst>
        </p:cNvPr>
        <p:cNvGrpSpPr/>
        <p:nvPr/>
      </p:nvGrpSpPr>
      <p:grpSpPr>
        <a:xfrm>
          <a:off x="0" y="0"/>
          <a:ext cx="0" cy="0"/>
          <a:chOff x="0" y="0"/>
          <a:chExt cx="0" cy="0"/>
        </a:xfrm>
      </p:grpSpPr>
      <p:sp>
        <p:nvSpPr>
          <p:cNvPr id="2227" name="Google Shape;2227;p1:notes">
            <a:extLst>
              <a:ext uri="{FF2B5EF4-FFF2-40B4-BE49-F238E27FC236}">
                <a16:creationId xmlns:a16="http://schemas.microsoft.com/office/drawing/2014/main" id="{86096F82-989E-DFBD-F4FD-353E086FE2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8" name="Google Shape;2228;p1:notes">
            <a:extLst>
              <a:ext uri="{FF2B5EF4-FFF2-40B4-BE49-F238E27FC236}">
                <a16:creationId xmlns:a16="http://schemas.microsoft.com/office/drawing/2014/main" id="{4DBB2347-AEF2-8940-0CF9-C5E9D93FD0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6759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7" name="Google Shape;22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2" name="Google Shape;22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5" name="Google Shape;22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8" name="Google Shape;23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3"/>
          <p:cNvSpPr txBox="1">
            <a:spLocks noGrp="1"/>
          </p:cNvSpPr>
          <p:nvPr>
            <p:ph type="ctrTitle"/>
          </p:nvPr>
        </p:nvSpPr>
        <p:spPr>
          <a:xfrm>
            <a:off x="682500" y="614500"/>
            <a:ext cx="5200800" cy="30783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5200"/>
              <a:buNone/>
              <a:defRPr sz="49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43"/>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43"/>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3"/>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3"/>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3"/>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3"/>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3"/>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3"/>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3"/>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3"/>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3"/>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3"/>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3"/>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3"/>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3"/>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3"/>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3"/>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3"/>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3"/>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3"/>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3"/>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3"/>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3"/>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3"/>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3"/>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3"/>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3"/>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3"/>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3"/>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3"/>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3"/>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3"/>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3"/>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3"/>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3"/>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3"/>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3"/>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3"/>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3"/>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3"/>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3"/>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3"/>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3"/>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3"/>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3"/>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3"/>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3"/>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3"/>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3"/>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3"/>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3"/>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3"/>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3"/>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3"/>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3"/>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3"/>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3"/>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3"/>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3"/>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3"/>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3"/>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3"/>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3"/>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3"/>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3"/>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3"/>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3"/>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3"/>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3"/>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3"/>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3"/>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3"/>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3"/>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3"/>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3"/>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3"/>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3"/>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3"/>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3"/>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3"/>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3"/>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3"/>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3"/>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3"/>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3"/>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3"/>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3"/>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3"/>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3"/>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3"/>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 name="Google Shape;101;p43"/>
          <p:cNvGrpSpPr/>
          <p:nvPr/>
        </p:nvGrpSpPr>
        <p:grpSpPr>
          <a:xfrm>
            <a:off x="6928127" y="-153501"/>
            <a:ext cx="2872292" cy="2378232"/>
            <a:chOff x="2210400" y="2558550"/>
            <a:chExt cx="971025" cy="804000"/>
          </a:xfrm>
        </p:grpSpPr>
        <p:sp>
          <p:nvSpPr>
            <p:cNvPr id="102" name="Google Shape;102;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Google Shape;110;p43"/>
          <p:cNvGrpSpPr/>
          <p:nvPr/>
        </p:nvGrpSpPr>
        <p:grpSpPr>
          <a:xfrm>
            <a:off x="6759101" y="683981"/>
            <a:ext cx="849356" cy="703259"/>
            <a:chOff x="2210400" y="2558550"/>
            <a:chExt cx="971025" cy="804000"/>
          </a:xfrm>
        </p:grpSpPr>
        <p:sp>
          <p:nvSpPr>
            <p:cNvPr id="111" name="Google Shape;111;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43"/>
          <p:cNvGrpSpPr/>
          <p:nvPr/>
        </p:nvGrpSpPr>
        <p:grpSpPr>
          <a:xfrm>
            <a:off x="5981081" y="902566"/>
            <a:ext cx="849275" cy="848250"/>
            <a:chOff x="2651171" y="2397773"/>
            <a:chExt cx="2099568" cy="2097033"/>
          </a:xfrm>
        </p:grpSpPr>
        <p:sp>
          <p:nvSpPr>
            <p:cNvPr id="120" name="Google Shape;120;p4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43"/>
          <p:cNvGrpSpPr/>
          <p:nvPr/>
        </p:nvGrpSpPr>
        <p:grpSpPr>
          <a:xfrm>
            <a:off x="8388278" y="3692803"/>
            <a:ext cx="1067211" cy="1065922"/>
            <a:chOff x="2651171" y="2397773"/>
            <a:chExt cx="2099568" cy="2097033"/>
          </a:xfrm>
        </p:grpSpPr>
        <p:sp>
          <p:nvSpPr>
            <p:cNvPr id="123" name="Google Shape;123;p43"/>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43"/>
          <p:cNvGrpSpPr/>
          <p:nvPr/>
        </p:nvGrpSpPr>
        <p:grpSpPr>
          <a:xfrm>
            <a:off x="5134360" y="1145509"/>
            <a:ext cx="4779359" cy="3901002"/>
            <a:chOff x="2556818" y="232872"/>
            <a:chExt cx="6486643" cy="5294519"/>
          </a:xfrm>
        </p:grpSpPr>
        <p:sp>
          <p:nvSpPr>
            <p:cNvPr id="127" name="Google Shape;127;p4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3"/>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5">
  <p:cSld name="TITLE_ONLY_7">
    <p:spTree>
      <p:nvGrpSpPr>
        <p:cNvPr id="1" name="Shape 1346"/>
        <p:cNvGrpSpPr/>
        <p:nvPr/>
      </p:nvGrpSpPr>
      <p:grpSpPr>
        <a:xfrm>
          <a:off x="0" y="0"/>
          <a:ext cx="0" cy="0"/>
          <a:chOff x="0" y="0"/>
          <a:chExt cx="0" cy="0"/>
        </a:xfrm>
      </p:grpSpPr>
      <p:sp>
        <p:nvSpPr>
          <p:cNvPr id="1347" name="Google Shape;1347;p58"/>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1348" name="Google Shape;1348;p58"/>
          <p:cNvGrpSpPr/>
          <p:nvPr/>
        </p:nvGrpSpPr>
        <p:grpSpPr>
          <a:xfrm rot="10800000" flipH="1">
            <a:off x="-1755270" y="2631364"/>
            <a:ext cx="3587355" cy="2970298"/>
            <a:chOff x="2210400" y="2558550"/>
            <a:chExt cx="971025" cy="804000"/>
          </a:xfrm>
        </p:grpSpPr>
        <p:grpSp>
          <p:nvGrpSpPr>
            <p:cNvPr id="1349" name="Google Shape;1349;p58"/>
            <p:cNvGrpSpPr/>
            <p:nvPr/>
          </p:nvGrpSpPr>
          <p:grpSpPr>
            <a:xfrm>
              <a:off x="2210400" y="2558550"/>
              <a:ext cx="971025" cy="804000"/>
              <a:chOff x="2210400" y="2558550"/>
              <a:chExt cx="971025" cy="804000"/>
            </a:xfrm>
          </p:grpSpPr>
          <p:sp>
            <p:nvSpPr>
              <p:cNvPr id="1350" name="Google Shape;1350;p5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5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5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5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5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5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5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8" name="Google Shape;1358;p58"/>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58"/>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58"/>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8"/>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8"/>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8"/>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8"/>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8"/>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8"/>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58"/>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58"/>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8"/>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8"/>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8"/>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8"/>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8"/>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8"/>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58"/>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58"/>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58"/>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58"/>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58"/>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58"/>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58"/>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58"/>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58"/>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58"/>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8"/>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58"/>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58"/>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8"/>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58"/>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58"/>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58"/>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58"/>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58"/>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58"/>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8"/>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58"/>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8"/>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58"/>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8"/>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8"/>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58"/>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58"/>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8"/>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8"/>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8"/>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8"/>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8"/>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8"/>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58"/>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58"/>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8"/>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8"/>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8"/>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8"/>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8"/>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8"/>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58"/>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58"/>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58"/>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58"/>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58"/>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58"/>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58"/>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58"/>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58"/>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58"/>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58"/>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58"/>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58"/>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58"/>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58"/>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58"/>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58"/>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58"/>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58"/>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58"/>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58"/>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58"/>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58"/>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58"/>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58"/>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58"/>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58"/>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58"/>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58"/>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58"/>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58"/>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58"/>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58"/>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58"/>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58"/>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58"/>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58"/>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58"/>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58"/>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58"/>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58"/>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58"/>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58"/>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58"/>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58"/>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58"/>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58"/>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58"/>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58"/>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58"/>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58"/>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8" name="Google Shape;1468;p58"/>
          <p:cNvSpPr/>
          <p:nvPr/>
        </p:nvSpPr>
        <p:spPr>
          <a:xfrm rot="10800000" flipH="1">
            <a:off x="226657" y="1559642"/>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9" name="Google Shape;1469;p58"/>
          <p:cNvGrpSpPr/>
          <p:nvPr/>
        </p:nvGrpSpPr>
        <p:grpSpPr>
          <a:xfrm>
            <a:off x="7849517" y="1781996"/>
            <a:ext cx="2514088" cy="2081645"/>
            <a:chOff x="3573297" y="232872"/>
            <a:chExt cx="5470164" cy="4529254"/>
          </a:xfrm>
        </p:grpSpPr>
        <p:sp>
          <p:nvSpPr>
            <p:cNvPr id="1470" name="Google Shape;1470;p58"/>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58"/>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58"/>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58"/>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58"/>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58"/>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58"/>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58"/>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58"/>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58"/>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58"/>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58"/>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58"/>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58"/>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28"/>
        <p:cNvGrpSpPr/>
        <p:nvPr/>
      </p:nvGrpSpPr>
      <p:grpSpPr>
        <a:xfrm>
          <a:off x="0" y="0"/>
          <a:ext cx="0" cy="0"/>
          <a:chOff x="0" y="0"/>
          <a:chExt cx="0" cy="0"/>
        </a:xfrm>
      </p:grpSpPr>
      <p:sp>
        <p:nvSpPr>
          <p:cNvPr id="1929" name="Google Shape;1929;p70"/>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30" name="Google Shape;1930;p70"/>
          <p:cNvGrpSpPr/>
          <p:nvPr/>
        </p:nvGrpSpPr>
        <p:grpSpPr>
          <a:xfrm>
            <a:off x="4444765" y="-242770"/>
            <a:ext cx="4084025" cy="3381541"/>
            <a:chOff x="3573297" y="232872"/>
            <a:chExt cx="5470164" cy="4529254"/>
          </a:xfrm>
        </p:grpSpPr>
        <p:sp>
          <p:nvSpPr>
            <p:cNvPr id="1931" name="Google Shape;1931;p70"/>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70"/>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70"/>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70"/>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70"/>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70"/>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70"/>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70"/>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9" name="Google Shape;1939;p70"/>
          <p:cNvGrpSpPr/>
          <p:nvPr/>
        </p:nvGrpSpPr>
        <p:grpSpPr>
          <a:xfrm flipH="1">
            <a:off x="-895103" y="3138787"/>
            <a:ext cx="3673270" cy="3119516"/>
            <a:chOff x="4665875" y="2808650"/>
            <a:chExt cx="993850" cy="844025"/>
          </a:xfrm>
        </p:grpSpPr>
        <p:sp>
          <p:nvSpPr>
            <p:cNvPr id="1940" name="Google Shape;1940;p70"/>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70"/>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70"/>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70"/>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70"/>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70"/>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70"/>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47" name="Google Shape;1947;p70"/>
          <p:cNvSpPr txBox="1">
            <a:spLocks noGrp="1"/>
          </p:cNvSpPr>
          <p:nvPr>
            <p:ph type="title"/>
          </p:nvPr>
        </p:nvSpPr>
        <p:spPr>
          <a:xfrm>
            <a:off x="1221762" y="837650"/>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1948" name="Google Shape;1948;p70"/>
          <p:cNvSpPr txBox="1">
            <a:spLocks noGrp="1"/>
          </p:cNvSpPr>
          <p:nvPr>
            <p:ph type="subTitle" idx="1"/>
          </p:nvPr>
        </p:nvSpPr>
        <p:spPr>
          <a:xfrm>
            <a:off x="1221762" y="1815496"/>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49" name="Google Shape;1949;p70"/>
          <p:cNvSpPr txBox="1">
            <a:spLocks noGrp="1"/>
          </p:cNvSpPr>
          <p:nvPr>
            <p:ph type="title" idx="2"/>
          </p:nvPr>
        </p:nvSpPr>
        <p:spPr>
          <a:xfrm>
            <a:off x="4827129" y="837650"/>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1950" name="Google Shape;1950;p70"/>
          <p:cNvSpPr txBox="1">
            <a:spLocks noGrp="1"/>
          </p:cNvSpPr>
          <p:nvPr>
            <p:ph type="subTitle" idx="3"/>
          </p:nvPr>
        </p:nvSpPr>
        <p:spPr>
          <a:xfrm>
            <a:off x="4827129" y="1815496"/>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51" name="Google Shape;1951;p70"/>
          <p:cNvSpPr txBox="1">
            <a:spLocks noGrp="1"/>
          </p:cNvSpPr>
          <p:nvPr>
            <p:ph type="title" idx="4"/>
          </p:nvPr>
        </p:nvSpPr>
        <p:spPr>
          <a:xfrm>
            <a:off x="1221803" y="2867455"/>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1952" name="Google Shape;1952;p70"/>
          <p:cNvSpPr txBox="1">
            <a:spLocks noGrp="1"/>
          </p:cNvSpPr>
          <p:nvPr>
            <p:ph type="subTitle" idx="5"/>
          </p:nvPr>
        </p:nvSpPr>
        <p:spPr>
          <a:xfrm>
            <a:off x="1221803" y="3860650"/>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53" name="Google Shape;1953;p70"/>
          <p:cNvSpPr txBox="1">
            <a:spLocks noGrp="1"/>
          </p:cNvSpPr>
          <p:nvPr>
            <p:ph type="title" idx="6"/>
          </p:nvPr>
        </p:nvSpPr>
        <p:spPr>
          <a:xfrm>
            <a:off x="4827088" y="2867456"/>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1954" name="Google Shape;1954;p70"/>
          <p:cNvSpPr txBox="1">
            <a:spLocks noGrp="1"/>
          </p:cNvSpPr>
          <p:nvPr>
            <p:ph type="subTitle" idx="7"/>
          </p:nvPr>
        </p:nvSpPr>
        <p:spPr>
          <a:xfrm>
            <a:off x="4827088" y="3860652"/>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b="1">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52"/>
        <p:cNvGrpSpPr/>
        <p:nvPr/>
      </p:nvGrpSpPr>
      <p:grpSpPr>
        <a:xfrm>
          <a:off x="0" y="0"/>
          <a:ext cx="0" cy="0"/>
          <a:chOff x="0" y="0"/>
          <a:chExt cx="0" cy="0"/>
        </a:xfrm>
      </p:grpSpPr>
      <p:sp>
        <p:nvSpPr>
          <p:cNvPr id="2153" name="Google Shape;2153;p75"/>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54" name="Google Shape;2154;p75"/>
          <p:cNvGrpSpPr/>
          <p:nvPr/>
        </p:nvGrpSpPr>
        <p:grpSpPr>
          <a:xfrm flipH="1">
            <a:off x="-603882" y="-418180"/>
            <a:ext cx="2136578" cy="1768212"/>
            <a:chOff x="5440750" y="1669400"/>
            <a:chExt cx="971525" cy="804025"/>
          </a:xfrm>
        </p:grpSpPr>
        <p:sp>
          <p:nvSpPr>
            <p:cNvPr id="2155" name="Google Shape;2155;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75"/>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75"/>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75"/>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6" name="Google Shape;2166;p75"/>
          <p:cNvGrpSpPr/>
          <p:nvPr/>
        </p:nvGrpSpPr>
        <p:grpSpPr>
          <a:xfrm>
            <a:off x="-1110993" y="1389236"/>
            <a:ext cx="2429466" cy="2063219"/>
            <a:chOff x="4665875" y="2808650"/>
            <a:chExt cx="993850" cy="844025"/>
          </a:xfrm>
        </p:grpSpPr>
        <p:sp>
          <p:nvSpPr>
            <p:cNvPr id="2167" name="Google Shape;2167;p75"/>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75"/>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75"/>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75"/>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75"/>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75"/>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75"/>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4" name="Google Shape;2174;p75"/>
          <p:cNvGrpSpPr/>
          <p:nvPr/>
        </p:nvGrpSpPr>
        <p:grpSpPr>
          <a:xfrm flipH="1">
            <a:off x="6738226" y="2911751"/>
            <a:ext cx="3525470" cy="3410618"/>
            <a:chOff x="5440750" y="1669400"/>
            <a:chExt cx="971525" cy="939875"/>
          </a:xfrm>
        </p:grpSpPr>
        <p:sp>
          <p:nvSpPr>
            <p:cNvPr id="2175" name="Google Shape;2175;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7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7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7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7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87" name="Google Shape;2187;p75"/>
          <p:cNvGrpSpPr/>
          <p:nvPr/>
        </p:nvGrpSpPr>
        <p:grpSpPr>
          <a:xfrm rot="5400000">
            <a:off x="6875511" y="1422360"/>
            <a:ext cx="2695006" cy="2887947"/>
            <a:chOff x="5440750" y="1669400"/>
            <a:chExt cx="975815" cy="1045676"/>
          </a:xfrm>
        </p:grpSpPr>
        <p:sp>
          <p:nvSpPr>
            <p:cNvPr id="2188" name="Google Shape;2188;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7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7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7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75"/>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00"/>
        <p:cNvGrpSpPr/>
        <p:nvPr/>
      </p:nvGrpSpPr>
      <p:grpSpPr>
        <a:xfrm>
          <a:off x="0" y="0"/>
          <a:ext cx="0" cy="0"/>
          <a:chOff x="0" y="0"/>
          <a:chExt cx="0" cy="0"/>
        </a:xfrm>
      </p:grpSpPr>
      <p:grpSp>
        <p:nvGrpSpPr>
          <p:cNvPr id="2201" name="Google Shape;2201;p76"/>
          <p:cNvGrpSpPr/>
          <p:nvPr/>
        </p:nvGrpSpPr>
        <p:grpSpPr>
          <a:xfrm rot="10800000" flipH="1">
            <a:off x="-1215840" y="503176"/>
            <a:ext cx="2872823" cy="2439739"/>
            <a:chOff x="4665875" y="2808650"/>
            <a:chExt cx="993850" cy="844025"/>
          </a:xfrm>
        </p:grpSpPr>
        <p:sp>
          <p:nvSpPr>
            <p:cNvPr id="2202" name="Google Shape;2202;p7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7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7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7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7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76"/>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76"/>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9" name="Google Shape;2209;p76"/>
          <p:cNvGrpSpPr/>
          <p:nvPr/>
        </p:nvGrpSpPr>
        <p:grpSpPr>
          <a:xfrm rot="10800000" flipH="1">
            <a:off x="-309809" y="2691848"/>
            <a:ext cx="2872292" cy="2378232"/>
            <a:chOff x="2210400" y="2558550"/>
            <a:chExt cx="971025" cy="804000"/>
          </a:xfrm>
        </p:grpSpPr>
        <p:sp>
          <p:nvSpPr>
            <p:cNvPr id="2210" name="Google Shape;2210;p7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7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7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7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7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7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7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7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8" name="Google Shape;2218;p76"/>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76"/>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76"/>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21" name="Google Shape;2221;p76"/>
          <p:cNvGrpSpPr/>
          <p:nvPr/>
        </p:nvGrpSpPr>
        <p:grpSpPr>
          <a:xfrm flipH="1">
            <a:off x="6947190" y="-119799"/>
            <a:ext cx="3563418" cy="3276021"/>
            <a:chOff x="4765450" y="2817950"/>
            <a:chExt cx="894275" cy="822150"/>
          </a:xfrm>
        </p:grpSpPr>
        <p:sp>
          <p:nvSpPr>
            <p:cNvPr id="2222" name="Google Shape;2222;p7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7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7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7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6"/>
        <p:cNvGrpSpPr/>
        <p:nvPr/>
      </p:nvGrpSpPr>
      <p:grpSpPr>
        <a:xfrm>
          <a:off x="0" y="0"/>
          <a:ext cx="0" cy="0"/>
          <a:chOff x="0" y="0"/>
          <a:chExt cx="0" cy="0"/>
        </a:xfrm>
      </p:grpSpPr>
      <p:sp>
        <p:nvSpPr>
          <p:cNvPr id="137" name="Google Shape;137;p44"/>
          <p:cNvSpPr txBox="1">
            <a:spLocks noGrp="1"/>
          </p:cNvSpPr>
          <p:nvPr>
            <p:ph type="title"/>
          </p:nvPr>
        </p:nvSpPr>
        <p:spPr>
          <a:xfrm>
            <a:off x="1506398" y="155927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8" name="Google Shape;138;p44"/>
          <p:cNvSpPr txBox="1">
            <a:spLocks noGrp="1"/>
          </p:cNvSpPr>
          <p:nvPr>
            <p:ph type="title" idx="2"/>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39" name="Google Shape;139;p44"/>
          <p:cNvSpPr txBox="1">
            <a:spLocks noGrp="1"/>
          </p:cNvSpPr>
          <p:nvPr>
            <p:ph type="subTitle" idx="1"/>
          </p:nvPr>
        </p:nvSpPr>
        <p:spPr>
          <a:xfrm>
            <a:off x="1506390" y="199655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4"/>
          <p:cNvSpPr txBox="1">
            <a:spLocks noGrp="1"/>
          </p:cNvSpPr>
          <p:nvPr>
            <p:ph type="title" idx="3"/>
          </p:nvPr>
        </p:nvSpPr>
        <p:spPr>
          <a:xfrm>
            <a:off x="1506523" y="327262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1" name="Google Shape;141;p44"/>
          <p:cNvSpPr txBox="1">
            <a:spLocks noGrp="1"/>
          </p:cNvSpPr>
          <p:nvPr>
            <p:ph type="title" idx="4"/>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2" name="Google Shape;142;p44"/>
          <p:cNvSpPr txBox="1">
            <a:spLocks noGrp="1"/>
          </p:cNvSpPr>
          <p:nvPr>
            <p:ph type="subTitle" idx="5"/>
          </p:nvPr>
        </p:nvSpPr>
        <p:spPr>
          <a:xfrm>
            <a:off x="1506514" y="370990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4"/>
          <p:cNvSpPr txBox="1">
            <a:spLocks noGrp="1"/>
          </p:cNvSpPr>
          <p:nvPr>
            <p:ph type="title" idx="6"/>
          </p:nvPr>
        </p:nvSpPr>
        <p:spPr>
          <a:xfrm>
            <a:off x="5045226" y="155927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4" name="Google Shape;144;p44"/>
          <p:cNvSpPr txBox="1">
            <a:spLocks noGrp="1"/>
          </p:cNvSpPr>
          <p:nvPr>
            <p:ph type="title" idx="7"/>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5" name="Google Shape;145;p44"/>
          <p:cNvSpPr txBox="1">
            <a:spLocks noGrp="1"/>
          </p:cNvSpPr>
          <p:nvPr>
            <p:ph type="subTitle" idx="8"/>
          </p:nvPr>
        </p:nvSpPr>
        <p:spPr>
          <a:xfrm>
            <a:off x="5045218" y="199655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4"/>
          <p:cNvSpPr txBox="1">
            <a:spLocks noGrp="1"/>
          </p:cNvSpPr>
          <p:nvPr>
            <p:ph type="title" idx="9"/>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grpSp>
        <p:nvGrpSpPr>
          <p:cNvPr id="147" name="Google Shape;147;p44"/>
          <p:cNvGrpSpPr/>
          <p:nvPr/>
        </p:nvGrpSpPr>
        <p:grpSpPr>
          <a:xfrm>
            <a:off x="-3302090" y="-450720"/>
            <a:ext cx="4015313" cy="3884503"/>
            <a:chOff x="5440750" y="1669400"/>
            <a:chExt cx="971525" cy="939875"/>
          </a:xfrm>
        </p:grpSpPr>
        <p:sp>
          <p:nvSpPr>
            <p:cNvPr id="148" name="Google Shape;148;p4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4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4"/>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4"/>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4"/>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4"/>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4"/>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44"/>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4"/>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44"/>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44"/>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4"/>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44"/>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44"/>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44"/>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44"/>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4"/>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4"/>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4"/>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44"/>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4"/>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4"/>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4"/>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4"/>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4"/>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4"/>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4"/>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4"/>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4"/>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4"/>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4"/>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4"/>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4"/>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4"/>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4"/>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4"/>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4"/>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4"/>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4"/>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4"/>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4"/>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44"/>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4"/>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44"/>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44"/>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44"/>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44"/>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4"/>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4"/>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4"/>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4"/>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4"/>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4"/>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4"/>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4"/>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44"/>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4"/>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44"/>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44"/>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44"/>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44"/>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4"/>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4"/>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44"/>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44"/>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4"/>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4"/>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4"/>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4"/>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4"/>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44"/>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44"/>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44"/>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44"/>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44"/>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4"/>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4"/>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4"/>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4"/>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44"/>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4"/>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4"/>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4"/>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4"/>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4"/>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4"/>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4"/>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4"/>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4"/>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4"/>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4"/>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4"/>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4"/>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4"/>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44"/>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4"/>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44"/>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44"/>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44"/>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44"/>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44"/>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44"/>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4"/>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4"/>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4"/>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4"/>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4"/>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4"/>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4"/>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4"/>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4"/>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4"/>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4"/>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 name="Google Shape;267;p44"/>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8" name="Google Shape;268;p44"/>
          <p:cNvGrpSpPr/>
          <p:nvPr/>
        </p:nvGrpSpPr>
        <p:grpSpPr>
          <a:xfrm>
            <a:off x="7000981" y="195816"/>
            <a:ext cx="849275" cy="848250"/>
            <a:chOff x="2651171" y="2397773"/>
            <a:chExt cx="2099568" cy="2097033"/>
          </a:xfrm>
        </p:grpSpPr>
        <p:sp>
          <p:nvSpPr>
            <p:cNvPr id="269" name="Google Shape;269;p4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44"/>
          <p:cNvGrpSpPr/>
          <p:nvPr/>
        </p:nvGrpSpPr>
        <p:grpSpPr>
          <a:xfrm>
            <a:off x="7263610" y="-297378"/>
            <a:ext cx="2216073" cy="1834889"/>
            <a:chOff x="2210400" y="2558550"/>
            <a:chExt cx="971025" cy="804000"/>
          </a:xfrm>
        </p:grpSpPr>
        <p:sp>
          <p:nvSpPr>
            <p:cNvPr id="272" name="Google Shape;272;p4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0" name="Google Shape;280;p44"/>
          <p:cNvGrpSpPr/>
          <p:nvPr/>
        </p:nvGrpSpPr>
        <p:grpSpPr>
          <a:xfrm>
            <a:off x="5978160" y="2286430"/>
            <a:ext cx="4015313" cy="3884503"/>
            <a:chOff x="5440750" y="1669400"/>
            <a:chExt cx="971525" cy="939875"/>
          </a:xfrm>
        </p:grpSpPr>
        <p:sp>
          <p:nvSpPr>
            <p:cNvPr id="281" name="Google Shape;281;p4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4"/>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4"/>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4"/>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4"/>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4"/>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4"/>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4"/>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4"/>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4"/>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4"/>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4"/>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4"/>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4"/>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4"/>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4"/>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4"/>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4"/>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4"/>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4"/>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4"/>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4"/>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4"/>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4"/>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4"/>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4"/>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4"/>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4"/>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4"/>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4"/>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4"/>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4"/>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4"/>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4"/>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4"/>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4"/>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4"/>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4"/>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4"/>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4"/>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4"/>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4"/>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4"/>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4"/>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4"/>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4"/>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4"/>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4"/>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4"/>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4"/>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4"/>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4"/>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4"/>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4"/>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4"/>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4"/>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4"/>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4"/>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4"/>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4"/>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4"/>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4"/>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4"/>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4"/>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4"/>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4"/>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4"/>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4"/>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4"/>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4"/>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44"/>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4"/>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4"/>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4"/>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4"/>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4"/>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4"/>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4"/>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4"/>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4"/>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4"/>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44"/>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4"/>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44"/>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44"/>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4"/>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44"/>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4"/>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44"/>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44"/>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44"/>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4"/>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4"/>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44"/>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44"/>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44"/>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44"/>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44"/>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4"/>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4"/>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4"/>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4"/>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4"/>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44"/>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44"/>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4"/>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44"/>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44"/>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4"/>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4"/>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4"/>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4"/>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0" name="Google Shape;400;p44"/>
          <p:cNvSpPr txBox="1">
            <a:spLocks noGrp="1"/>
          </p:cNvSpPr>
          <p:nvPr>
            <p:ph type="title" idx="13"/>
          </p:nvPr>
        </p:nvSpPr>
        <p:spPr>
          <a:xfrm>
            <a:off x="5045351" y="327262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1" name="Google Shape;401;p44"/>
          <p:cNvSpPr txBox="1">
            <a:spLocks noGrp="1"/>
          </p:cNvSpPr>
          <p:nvPr>
            <p:ph type="subTitle" idx="14"/>
          </p:nvPr>
        </p:nvSpPr>
        <p:spPr>
          <a:xfrm>
            <a:off x="5045342" y="370990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2" name="Google Shape;402;p44"/>
          <p:cNvSpPr txBox="1">
            <a:spLocks noGrp="1"/>
          </p:cNvSpPr>
          <p:nvPr>
            <p:ph type="title" idx="15"/>
          </p:nvPr>
        </p:nvSpPr>
        <p:spPr>
          <a:xfrm>
            <a:off x="713225" y="539500"/>
            <a:ext cx="7680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03"/>
        <p:cNvGrpSpPr/>
        <p:nvPr/>
      </p:nvGrpSpPr>
      <p:grpSpPr>
        <a:xfrm>
          <a:off x="0" y="0"/>
          <a:ext cx="0" cy="0"/>
          <a:chOff x="0" y="0"/>
          <a:chExt cx="0" cy="0"/>
        </a:xfrm>
      </p:grpSpPr>
      <p:sp>
        <p:nvSpPr>
          <p:cNvPr id="404" name="Google Shape;404;p45"/>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5" name="Google Shape;405;p45"/>
          <p:cNvGrpSpPr/>
          <p:nvPr/>
        </p:nvGrpSpPr>
        <p:grpSpPr>
          <a:xfrm>
            <a:off x="5868426" y="-153461"/>
            <a:ext cx="3931972" cy="3255637"/>
            <a:chOff x="2210400" y="2558550"/>
            <a:chExt cx="971025" cy="804000"/>
          </a:xfrm>
        </p:grpSpPr>
        <p:sp>
          <p:nvSpPr>
            <p:cNvPr id="406" name="Google Shape;406;p4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45"/>
          <p:cNvGrpSpPr/>
          <p:nvPr/>
        </p:nvGrpSpPr>
        <p:grpSpPr>
          <a:xfrm>
            <a:off x="5637046" y="992950"/>
            <a:ext cx="1162705" cy="962710"/>
            <a:chOff x="2210400" y="2558550"/>
            <a:chExt cx="971025" cy="804000"/>
          </a:xfrm>
        </p:grpSpPr>
        <p:sp>
          <p:nvSpPr>
            <p:cNvPr id="415" name="Google Shape;415;p4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45"/>
          <p:cNvGrpSpPr/>
          <p:nvPr/>
        </p:nvGrpSpPr>
        <p:grpSpPr>
          <a:xfrm>
            <a:off x="7253149" y="3334154"/>
            <a:ext cx="1162531" cy="1161127"/>
            <a:chOff x="2651171" y="2397773"/>
            <a:chExt cx="2099568" cy="2097033"/>
          </a:xfrm>
        </p:grpSpPr>
        <p:sp>
          <p:nvSpPr>
            <p:cNvPr id="424" name="Google Shape;424;p4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45"/>
          <p:cNvGrpSpPr/>
          <p:nvPr/>
        </p:nvGrpSpPr>
        <p:grpSpPr>
          <a:xfrm>
            <a:off x="-1552190" y="1537709"/>
            <a:ext cx="4779359" cy="3901002"/>
            <a:chOff x="2556818" y="232872"/>
            <a:chExt cx="6486643" cy="5294519"/>
          </a:xfrm>
        </p:grpSpPr>
        <p:sp>
          <p:nvSpPr>
            <p:cNvPr id="427" name="Google Shape;427;p4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5"/>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45"/>
          <p:cNvGrpSpPr/>
          <p:nvPr/>
        </p:nvGrpSpPr>
        <p:grpSpPr>
          <a:xfrm>
            <a:off x="1701728" y="4085003"/>
            <a:ext cx="1067211" cy="1065922"/>
            <a:chOff x="2651171" y="2397773"/>
            <a:chExt cx="2099568" cy="2097033"/>
          </a:xfrm>
        </p:grpSpPr>
        <p:sp>
          <p:nvSpPr>
            <p:cNvPr id="437" name="Google Shape;437;p45"/>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0" name="Google Shape;440;p45"/>
          <p:cNvSpPr txBox="1">
            <a:spLocks noGrp="1"/>
          </p:cNvSpPr>
          <p:nvPr>
            <p:ph type="title"/>
          </p:nvPr>
        </p:nvSpPr>
        <p:spPr>
          <a:xfrm>
            <a:off x="2074375" y="2993651"/>
            <a:ext cx="4658100" cy="5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41" name="Google Shape;441;p45"/>
          <p:cNvSpPr txBox="1">
            <a:spLocks noGrp="1"/>
          </p:cNvSpPr>
          <p:nvPr>
            <p:ph type="subTitle" idx="1"/>
          </p:nvPr>
        </p:nvSpPr>
        <p:spPr>
          <a:xfrm>
            <a:off x="2074375" y="1438075"/>
            <a:ext cx="5385000" cy="144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2"/>
        <p:cNvGrpSpPr/>
        <p:nvPr/>
      </p:nvGrpSpPr>
      <p:grpSpPr>
        <a:xfrm>
          <a:off x="0" y="0"/>
          <a:ext cx="0" cy="0"/>
          <a:chOff x="0" y="0"/>
          <a:chExt cx="0" cy="0"/>
        </a:xfrm>
      </p:grpSpPr>
      <p:sp>
        <p:nvSpPr>
          <p:cNvPr id="443" name="Google Shape;443;p46"/>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4" name="Google Shape;444;p46"/>
          <p:cNvSpPr txBox="1">
            <a:spLocks noGrp="1"/>
          </p:cNvSpPr>
          <p:nvPr>
            <p:ph type="subTitle" idx="1"/>
          </p:nvPr>
        </p:nvSpPr>
        <p:spPr>
          <a:xfrm>
            <a:off x="5449425" y="3203575"/>
            <a:ext cx="2998800" cy="604200"/>
          </a:xfrm>
          <a:prstGeom prst="rect">
            <a:avLst/>
          </a:prstGeom>
          <a:solidFill>
            <a:srgbClr val="00FFFF"/>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1600" b="1">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5" name="Google Shape;445;p46"/>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b="1"/>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grpSp>
        <p:nvGrpSpPr>
          <p:cNvPr id="446" name="Google Shape;446;p46"/>
          <p:cNvGrpSpPr/>
          <p:nvPr/>
        </p:nvGrpSpPr>
        <p:grpSpPr>
          <a:xfrm rot="10800000" flipH="1">
            <a:off x="-1432565" y="-125795"/>
            <a:ext cx="4015313" cy="3884503"/>
            <a:chOff x="5440750" y="1669400"/>
            <a:chExt cx="971525" cy="939875"/>
          </a:xfrm>
        </p:grpSpPr>
        <p:sp>
          <p:nvSpPr>
            <p:cNvPr id="447" name="Google Shape;447;p4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6"/>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6"/>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6"/>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6"/>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6"/>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6"/>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46"/>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6"/>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6"/>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6"/>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6"/>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6"/>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6"/>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6"/>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46"/>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6"/>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6"/>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6"/>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6"/>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6"/>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6"/>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6"/>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6"/>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6"/>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6"/>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6"/>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6"/>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6"/>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6"/>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6"/>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6"/>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6"/>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6"/>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6"/>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6"/>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6"/>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6"/>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6"/>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6"/>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6"/>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6"/>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6"/>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6"/>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6"/>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6"/>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6"/>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6"/>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6"/>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6"/>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6"/>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6"/>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6"/>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6"/>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6"/>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6"/>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6"/>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6"/>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6"/>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6"/>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6"/>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6"/>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6"/>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6"/>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6"/>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6"/>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6"/>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6"/>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6"/>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6"/>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6"/>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6"/>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6"/>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6"/>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6"/>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6"/>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6"/>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6"/>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6"/>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6"/>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6"/>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6"/>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6"/>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6"/>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6"/>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6"/>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6"/>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6"/>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6"/>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6"/>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6"/>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6"/>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6"/>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6"/>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6"/>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6"/>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6"/>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6"/>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6"/>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6"/>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6"/>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6"/>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6"/>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6"/>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6"/>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6"/>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6"/>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6"/>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6"/>
          <p:cNvGrpSpPr/>
          <p:nvPr/>
        </p:nvGrpSpPr>
        <p:grpSpPr>
          <a:xfrm>
            <a:off x="1147477" y="2947974"/>
            <a:ext cx="2872292" cy="2378232"/>
            <a:chOff x="2210400" y="2558550"/>
            <a:chExt cx="971025" cy="804000"/>
          </a:xfrm>
        </p:grpSpPr>
        <p:sp>
          <p:nvSpPr>
            <p:cNvPr id="567" name="Google Shape;567;p4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5" name="Google Shape;575;p46"/>
          <p:cNvGrpSpPr/>
          <p:nvPr/>
        </p:nvGrpSpPr>
        <p:grpSpPr>
          <a:xfrm>
            <a:off x="1392756" y="169091"/>
            <a:ext cx="849275" cy="848250"/>
            <a:chOff x="2651171" y="2397773"/>
            <a:chExt cx="2099568" cy="2097033"/>
          </a:xfrm>
        </p:grpSpPr>
        <p:sp>
          <p:nvSpPr>
            <p:cNvPr id="576" name="Google Shape;576;p4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8"/>
        <p:cNvGrpSpPr/>
        <p:nvPr/>
      </p:nvGrpSpPr>
      <p:grpSpPr>
        <a:xfrm>
          <a:off x="0" y="0"/>
          <a:ext cx="0" cy="0"/>
          <a:chOff x="0" y="0"/>
          <a:chExt cx="0" cy="0"/>
        </a:xfrm>
      </p:grpSpPr>
      <p:sp>
        <p:nvSpPr>
          <p:cNvPr id="579" name="Google Shape;579;p47"/>
          <p:cNvSpPr txBox="1">
            <a:spLocks noGrp="1"/>
          </p:cNvSpPr>
          <p:nvPr>
            <p:ph type="title"/>
          </p:nvPr>
        </p:nvSpPr>
        <p:spPr>
          <a:xfrm>
            <a:off x="732275" y="1210763"/>
            <a:ext cx="5067900" cy="129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200"/>
              <a:buNone/>
              <a:defRPr sz="4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80" name="Google Shape;580;p47"/>
          <p:cNvSpPr txBox="1">
            <a:spLocks noGrp="1"/>
          </p:cNvSpPr>
          <p:nvPr>
            <p:ph type="subTitle" idx="1"/>
          </p:nvPr>
        </p:nvSpPr>
        <p:spPr>
          <a:xfrm>
            <a:off x="713225" y="2567813"/>
            <a:ext cx="5106000" cy="14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581" name="Google Shape;581;p47"/>
          <p:cNvGrpSpPr/>
          <p:nvPr/>
        </p:nvGrpSpPr>
        <p:grpSpPr>
          <a:xfrm>
            <a:off x="7407435" y="2879891"/>
            <a:ext cx="849275" cy="848250"/>
            <a:chOff x="8751122" y="1283566"/>
            <a:chExt cx="849275" cy="848250"/>
          </a:xfrm>
        </p:grpSpPr>
        <p:sp>
          <p:nvSpPr>
            <p:cNvPr id="582" name="Google Shape;582;p47"/>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3" name="Google Shape;583;p47"/>
            <p:cNvGrpSpPr/>
            <p:nvPr/>
          </p:nvGrpSpPr>
          <p:grpSpPr>
            <a:xfrm flipH="1">
              <a:off x="8751122" y="1283566"/>
              <a:ext cx="849275" cy="848250"/>
              <a:chOff x="2651171" y="2397773"/>
              <a:chExt cx="2099568" cy="2097033"/>
            </a:xfrm>
          </p:grpSpPr>
          <p:sp>
            <p:nvSpPr>
              <p:cNvPr id="584" name="Google Shape;584;p4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86" name="Google Shape;586;p47"/>
          <p:cNvGrpSpPr/>
          <p:nvPr/>
        </p:nvGrpSpPr>
        <p:grpSpPr>
          <a:xfrm flipH="1">
            <a:off x="5896360" y="1526509"/>
            <a:ext cx="4030417" cy="3337154"/>
            <a:chOff x="3573297" y="232872"/>
            <a:chExt cx="5470164" cy="4529254"/>
          </a:xfrm>
        </p:grpSpPr>
        <p:sp>
          <p:nvSpPr>
            <p:cNvPr id="587" name="Google Shape;587;p4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7"/>
          <p:cNvGrpSpPr/>
          <p:nvPr/>
        </p:nvGrpSpPr>
        <p:grpSpPr>
          <a:xfrm flipH="1">
            <a:off x="6009660" y="227499"/>
            <a:ext cx="2872292" cy="2378232"/>
            <a:chOff x="2210400" y="2558550"/>
            <a:chExt cx="971025" cy="804000"/>
          </a:xfrm>
        </p:grpSpPr>
        <p:sp>
          <p:nvSpPr>
            <p:cNvPr id="596" name="Google Shape;596;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7"/>
          <p:cNvGrpSpPr/>
          <p:nvPr/>
        </p:nvGrpSpPr>
        <p:grpSpPr>
          <a:xfrm flipH="1">
            <a:off x="7973021" y="1064981"/>
            <a:ext cx="849356" cy="703259"/>
            <a:chOff x="2210400" y="2558550"/>
            <a:chExt cx="971025" cy="804000"/>
          </a:xfrm>
        </p:grpSpPr>
        <p:sp>
          <p:nvSpPr>
            <p:cNvPr id="605" name="Google Shape;605;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3" name="Google Shape;613;p47"/>
          <p:cNvGrpSpPr/>
          <p:nvPr/>
        </p:nvGrpSpPr>
        <p:grpSpPr>
          <a:xfrm>
            <a:off x="8979722" y="1283566"/>
            <a:ext cx="849275" cy="848250"/>
            <a:chOff x="8751122" y="1283566"/>
            <a:chExt cx="849275" cy="848250"/>
          </a:xfrm>
        </p:grpSpPr>
        <p:sp>
          <p:nvSpPr>
            <p:cNvPr id="614" name="Google Shape;614;p47"/>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5" name="Google Shape;615;p47"/>
            <p:cNvGrpSpPr/>
            <p:nvPr/>
          </p:nvGrpSpPr>
          <p:grpSpPr>
            <a:xfrm flipH="1">
              <a:off x="8751122" y="1283566"/>
              <a:ext cx="849275" cy="848250"/>
              <a:chOff x="2651171" y="2397773"/>
              <a:chExt cx="2099568" cy="2097033"/>
            </a:xfrm>
          </p:grpSpPr>
          <p:sp>
            <p:nvSpPr>
              <p:cNvPr id="616" name="Google Shape;616;p4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18" name="Google Shape;618;p47"/>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19"/>
        <p:cNvGrpSpPr/>
        <p:nvPr/>
      </p:nvGrpSpPr>
      <p:grpSpPr>
        <a:xfrm>
          <a:off x="0" y="0"/>
          <a:ext cx="0" cy="0"/>
          <a:chOff x="0" y="0"/>
          <a:chExt cx="0" cy="0"/>
        </a:xfrm>
      </p:grpSpPr>
      <p:sp>
        <p:nvSpPr>
          <p:cNvPr id="620" name="Google Shape;620;p48"/>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621" name="Google Shape;621;p48"/>
          <p:cNvGrpSpPr/>
          <p:nvPr/>
        </p:nvGrpSpPr>
        <p:grpSpPr>
          <a:xfrm>
            <a:off x="-1552190" y="1537709"/>
            <a:ext cx="4779359" cy="3901002"/>
            <a:chOff x="2556818" y="232872"/>
            <a:chExt cx="6486643" cy="5294519"/>
          </a:xfrm>
        </p:grpSpPr>
        <p:sp>
          <p:nvSpPr>
            <p:cNvPr id="622" name="Google Shape;622;p48"/>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48"/>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8"/>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48"/>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8"/>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8"/>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48"/>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48"/>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8"/>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48"/>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48"/>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8"/>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8"/>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48"/>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8"/>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8"/>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48"/>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8"/>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8"/>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48"/>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8"/>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8"/>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48"/>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5" name="Google Shape;645;p48"/>
          <p:cNvGrpSpPr/>
          <p:nvPr/>
        </p:nvGrpSpPr>
        <p:grpSpPr>
          <a:xfrm>
            <a:off x="-127072" y="4085003"/>
            <a:ext cx="1067211" cy="1065922"/>
            <a:chOff x="2651171" y="2397773"/>
            <a:chExt cx="2099568" cy="2097033"/>
          </a:xfrm>
        </p:grpSpPr>
        <p:sp>
          <p:nvSpPr>
            <p:cNvPr id="646" name="Google Shape;646;p48"/>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4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9" name="Google Shape;649;p48"/>
          <p:cNvSpPr/>
          <p:nvPr/>
        </p:nvSpPr>
        <p:spPr>
          <a:xfrm>
            <a:off x="7249668" y="4045148"/>
            <a:ext cx="572715" cy="57271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8"/>
          <p:cNvGrpSpPr/>
          <p:nvPr/>
        </p:nvGrpSpPr>
        <p:grpSpPr>
          <a:xfrm>
            <a:off x="7009646" y="2171158"/>
            <a:ext cx="3966057" cy="4359080"/>
            <a:chOff x="5440750" y="1541475"/>
            <a:chExt cx="971525" cy="1067800"/>
          </a:xfrm>
        </p:grpSpPr>
        <p:sp>
          <p:nvSpPr>
            <p:cNvPr id="651" name="Google Shape;651;p48"/>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8"/>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48"/>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48"/>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8"/>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48"/>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48"/>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8"/>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48"/>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8"/>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8"/>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48"/>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48"/>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64"/>
        <p:cNvGrpSpPr/>
        <p:nvPr/>
      </p:nvGrpSpPr>
      <p:grpSpPr>
        <a:xfrm>
          <a:off x="0" y="0"/>
          <a:ext cx="0" cy="0"/>
          <a:chOff x="0" y="0"/>
          <a:chExt cx="0" cy="0"/>
        </a:xfrm>
      </p:grpSpPr>
      <p:grpSp>
        <p:nvGrpSpPr>
          <p:cNvPr id="665" name="Google Shape;665;p49"/>
          <p:cNvGrpSpPr/>
          <p:nvPr/>
        </p:nvGrpSpPr>
        <p:grpSpPr>
          <a:xfrm>
            <a:off x="2787991" y="1287889"/>
            <a:ext cx="3563418" cy="3276021"/>
            <a:chOff x="4765450" y="2817950"/>
            <a:chExt cx="894275" cy="822150"/>
          </a:xfrm>
        </p:grpSpPr>
        <p:sp>
          <p:nvSpPr>
            <p:cNvPr id="666" name="Google Shape;666;p4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4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0" name="Google Shape;670;p49"/>
          <p:cNvGrpSpPr/>
          <p:nvPr/>
        </p:nvGrpSpPr>
        <p:grpSpPr>
          <a:xfrm>
            <a:off x="7185910" y="-217751"/>
            <a:ext cx="2872292" cy="2378232"/>
            <a:chOff x="2210400" y="2558550"/>
            <a:chExt cx="971025" cy="804000"/>
          </a:xfrm>
        </p:grpSpPr>
        <p:sp>
          <p:nvSpPr>
            <p:cNvPr id="671" name="Google Shape;671;p4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4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4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4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9"/>
          <p:cNvGrpSpPr/>
          <p:nvPr/>
        </p:nvGrpSpPr>
        <p:grpSpPr>
          <a:xfrm flipH="1">
            <a:off x="8813326" y="-9"/>
            <a:ext cx="849275" cy="848250"/>
            <a:chOff x="8751122" y="1283566"/>
            <a:chExt cx="849275" cy="848250"/>
          </a:xfrm>
        </p:grpSpPr>
        <p:sp>
          <p:nvSpPr>
            <p:cNvPr id="680" name="Google Shape;680;p4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1" name="Google Shape;681;p49"/>
            <p:cNvGrpSpPr/>
            <p:nvPr/>
          </p:nvGrpSpPr>
          <p:grpSpPr>
            <a:xfrm flipH="1">
              <a:off x="8751122" y="1283566"/>
              <a:ext cx="849275" cy="848250"/>
              <a:chOff x="2651171" y="2397773"/>
              <a:chExt cx="2099568" cy="2097033"/>
            </a:xfrm>
          </p:grpSpPr>
          <p:sp>
            <p:nvSpPr>
              <p:cNvPr id="682" name="Google Shape;682;p4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4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84" name="Google Shape;684;p49"/>
          <p:cNvGrpSpPr/>
          <p:nvPr/>
        </p:nvGrpSpPr>
        <p:grpSpPr>
          <a:xfrm>
            <a:off x="-259090" y="4167881"/>
            <a:ext cx="1142271" cy="1145681"/>
            <a:chOff x="6167975" y="2118400"/>
            <a:chExt cx="150775" cy="151225"/>
          </a:xfrm>
        </p:grpSpPr>
        <p:sp>
          <p:nvSpPr>
            <p:cNvPr id="685" name="Google Shape;685;p49"/>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9"/>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9"/>
          <p:cNvGrpSpPr/>
          <p:nvPr/>
        </p:nvGrpSpPr>
        <p:grpSpPr>
          <a:xfrm>
            <a:off x="-269226" y="3517179"/>
            <a:ext cx="1162531" cy="1161127"/>
            <a:chOff x="2651171" y="2397773"/>
            <a:chExt cx="2099568" cy="2097033"/>
          </a:xfrm>
        </p:grpSpPr>
        <p:sp>
          <p:nvSpPr>
            <p:cNvPr id="688" name="Google Shape;688;p4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0" name="Google Shape;690;p49"/>
          <p:cNvSpPr/>
          <p:nvPr/>
        </p:nvSpPr>
        <p:spPr>
          <a:xfrm>
            <a:off x="7472262" y="127554"/>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49"/>
          <p:cNvSpPr txBox="1">
            <a:spLocks noGrp="1"/>
          </p:cNvSpPr>
          <p:nvPr>
            <p:ph type="title"/>
          </p:nvPr>
        </p:nvSpPr>
        <p:spPr>
          <a:xfrm>
            <a:off x="883200" y="1287888"/>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2" name="Google Shape;692;p49"/>
          <p:cNvSpPr txBox="1">
            <a:spLocks noGrp="1"/>
          </p:cNvSpPr>
          <p:nvPr>
            <p:ph type="subTitle" idx="1"/>
          </p:nvPr>
        </p:nvSpPr>
        <p:spPr>
          <a:xfrm>
            <a:off x="883201" y="1731875"/>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3" name="Google Shape;693;p49"/>
          <p:cNvSpPr txBox="1">
            <a:spLocks noGrp="1"/>
          </p:cNvSpPr>
          <p:nvPr>
            <p:ph type="title" idx="2"/>
          </p:nvPr>
        </p:nvSpPr>
        <p:spPr>
          <a:xfrm>
            <a:off x="883201" y="2445568"/>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4" name="Google Shape;694;p49"/>
          <p:cNvSpPr txBox="1">
            <a:spLocks noGrp="1"/>
          </p:cNvSpPr>
          <p:nvPr>
            <p:ph type="subTitle" idx="3"/>
          </p:nvPr>
        </p:nvSpPr>
        <p:spPr>
          <a:xfrm>
            <a:off x="883201" y="2884841"/>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5" name="Google Shape;695;p49"/>
          <p:cNvSpPr txBox="1">
            <a:spLocks noGrp="1"/>
          </p:cNvSpPr>
          <p:nvPr>
            <p:ph type="title" idx="4"/>
          </p:nvPr>
        </p:nvSpPr>
        <p:spPr>
          <a:xfrm>
            <a:off x="883176" y="3577196"/>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6" name="Google Shape;696;p49"/>
          <p:cNvSpPr txBox="1">
            <a:spLocks noGrp="1"/>
          </p:cNvSpPr>
          <p:nvPr>
            <p:ph type="subTitle" idx="5"/>
          </p:nvPr>
        </p:nvSpPr>
        <p:spPr>
          <a:xfrm>
            <a:off x="883176" y="4020638"/>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7" name="Google Shape;697;p49"/>
          <p:cNvSpPr txBox="1">
            <a:spLocks noGrp="1"/>
          </p:cNvSpPr>
          <p:nvPr>
            <p:ph type="title" idx="6"/>
          </p:nvPr>
        </p:nvSpPr>
        <p:spPr>
          <a:xfrm>
            <a:off x="713225" y="539500"/>
            <a:ext cx="7717500" cy="56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
        <p:nvSpPr>
          <p:cNvPr id="698" name="Google Shape;698;p49"/>
          <p:cNvSpPr txBox="1">
            <a:spLocks noGrp="1"/>
          </p:cNvSpPr>
          <p:nvPr>
            <p:ph type="title" idx="7"/>
          </p:nvPr>
        </p:nvSpPr>
        <p:spPr>
          <a:xfrm>
            <a:off x="6092700" y="1287888"/>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699" name="Google Shape;699;p49"/>
          <p:cNvSpPr txBox="1">
            <a:spLocks noGrp="1"/>
          </p:cNvSpPr>
          <p:nvPr>
            <p:ph type="subTitle" idx="8"/>
          </p:nvPr>
        </p:nvSpPr>
        <p:spPr>
          <a:xfrm>
            <a:off x="6092701" y="1731875"/>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0" name="Google Shape;700;p49"/>
          <p:cNvSpPr txBox="1">
            <a:spLocks noGrp="1"/>
          </p:cNvSpPr>
          <p:nvPr>
            <p:ph type="title" idx="9"/>
          </p:nvPr>
        </p:nvSpPr>
        <p:spPr>
          <a:xfrm>
            <a:off x="6092701" y="2445568"/>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701" name="Google Shape;701;p49"/>
          <p:cNvSpPr txBox="1">
            <a:spLocks noGrp="1"/>
          </p:cNvSpPr>
          <p:nvPr>
            <p:ph type="subTitle" idx="13"/>
          </p:nvPr>
        </p:nvSpPr>
        <p:spPr>
          <a:xfrm>
            <a:off x="6092701" y="2884841"/>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2" name="Google Shape;702;p49"/>
          <p:cNvSpPr txBox="1">
            <a:spLocks noGrp="1"/>
          </p:cNvSpPr>
          <p:nvPr>
            <p:ph type="title" idx="14"/>
          </p:nvPr>
        </p:nvSpPr>
        <p:spPr>
          <a:xfrm>
            <a:off x="6092676" y="3577196"/>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703" name="Google Shape;703;p49"/>
          <p:cNvSpPr txBox="1">
            <a:spLocks noGrp="1"/>
          </p:cNvSpPr>
          <p:nvPr>
            <p:ph type="subTitle" idx="15"/>
          </p:nvPr>
        </p:nvSpPr>
        <p:spPr>
          <a:xfrm>
            <a:off x="6092676" y="4020638"/>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_ONLY_6">
    <p:spTree>
      <p:nvGrpSpPr>
        <p:cNvPr id="1" name="Shape 704"/>
        <p:cNvGrpSpPr/>
        <p:nvPr/>
      </p:nvGrpSpPr>
      <p:grpSpPr>
        <a:xfrm>
          <a:off x="0" y="0"/>
          <a:ext cx="0" cy="0"/>
          <a:chOff x="0" y="0"/>
          <a:chExt cx="0" cy="0"/>
        </a:xfrm>
      </p:grpSpPr>
      <p:sp>
        <p:nvSpPr>
          <p:cNvPr id="705" name="Google Shape;705;p50"/>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706" name="Google Shape;706;p50"/>
          <p:cNvGrpSpPr/>
          <p:nvPr/>
        </p:nvGrpSpPr>
        <p:grpSpPr>
          <a:xfrm rot="10800000" flipH="1">
            <a:off x="-1801065" y="629505"/>
            <a:ext cx="4015313" cy="3884503"/>
            <a:chOff x="5440750" y="1669400"/>
            <a:chExt cx="971525" cy="939875"/>
          </a:xfrm>
        </p:grpSpPr>
        <p:sp>
          <p:nvSpPr>
            <p:cNvPr id="707" name="Google Shape;707;p50"/>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50"/>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50"/>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50"/>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0"/>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50"/>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0"/>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0"/>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50"/>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50"/>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0"/>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50"/>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50"/>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50"/>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50"/>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0"/>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0"/>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50"/>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50"/>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50"/>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0"/>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0"/>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50"/>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0"/>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50"/>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50"/>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50"/>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50"/>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50"/>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50"/>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0"/>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50"/>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50"/>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50"/>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0"/>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50"/>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50"/>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0"/>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50"/>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50"/>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0"/>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50"/>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50"/>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0"/>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0"/>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50"/>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0"/>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0"/>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0"/>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0"/>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0"/>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50"/>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50"/>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0"/>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50"/>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50"/>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50"/>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50"/>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0"/>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50"/>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50"/>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0"/>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50"/>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50"/>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0"/>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50"/>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50"/>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0"/>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50"/>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50"/>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0"/>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50"/>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50"/>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0"/>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50"/>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50"/>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0"/>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50"/>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50"/>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0"/>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50"/>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50"/>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50"/>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0"/>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50"/>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50"/>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0"/>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50"/>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50"/>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0"/>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50"/>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0"/>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0"/>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50"/>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50"/>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0"/>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50"/>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50"/>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0"/>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50"/>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50"/>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0"/>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50"/>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50"/>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0"/>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50"/>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50"/>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0"/>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50"/>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50"/>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50"/>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0"/>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50"/>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50"/>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0"/>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0"/>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50"/>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0"/>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50"/>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6" name="Google Shape;826;p50"/>
          <p:cNvGrpSpPr/>
          <p:nvPr/>
        </p:nvGrpSpPr>
        <p:grpSpPr>
          <a:xfrm>
            <a:off x="8502856" y="115366"/>
            <a:ext cx="849275" cy="848250"/>
            <a:chOff x="2651171" y="2397773"/>
            <a:chExt cx="2099568" cy="2097033"/>
          </a:xfrm>
        </p:grpSpPr>
        <p:sp>
          <p:nvSpPr>
            <p:cNvPr id="827" name="Google Shape;827;p5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5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9" name="Google Shape;829;p50"/>
          <p:cNvGrpSpPr/>
          <p:nvPr/>
        </p:nvGrpSpPr>
        <p:grpSpPr>
          <a:xfrm>
            <a:off x="8163956" y="115366"/>
            <a:ext cx="849275" cy="848250"/>
            <a:chOff x="2651171" y="2397773"/>
            <a:chExt cx="2099568" cy="2097033"/>
          </a:xfrm>
        </p:grpSpPr>
        <p:sp>
          <p:nvSpPr>
            <p:cNvPr id="830" name="Google Shape;830;p5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5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BLANK_1_1_1_1_3">
    <p:spTree>
      <p:nvGrpSpPr>
        <p:cNvPr id="1" name="Shape 832"/>
        <p:cNvGrpSpPr/>
        <p:nvPr/>
      </p:nvGrpSpPr>
      <p:grpSpPr>
        <a:xfrm>
          <a:off x="0" y="0"/>
          <a:ext cx="0" cy="0"/>
          <a:chOff x="0" y="0"/>
          <a:chExt cx="0" cy="0"/>
        </a:xfrm>
      </p:grpSpPr>
      <p:sp>
        <p:nvSpPr>
          <p:cNvPr id="833" name="Google Shape;833;p51"/>
          <p:cNvSpPr txBox="1">
            <a:spLocks noGrp="1"/>
          </p:cNvSpPr>
          <p:nvPr>
            <p:ph type="title"/>
          </p:nvPr>
        </p:nvSpPr>
        <p:spPr>
          <a:xfrm>
            <a:off x="1653086" y="1481125"/>
            <a:ext cx="2653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834" name="Google Shape;834;p51"/>
          <p:cNvSpPr txBox="1">
            <a:spLocks noGrp="1"/>
          </p:cNvSpPr>
          <p:nvPr>
            <p:ph type="subTitle" idx="1"/>
          </p:nvPr>
        </p:nvSpPr>
        <p:spPr>
          <a:xfrm>
            <a:off x="1653074" y="1907369"/>
            <a:ext cx="26535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5" name="Google Shape;835;p51"/>
          <p:cNvSpPr txBox="1">
            <a:spLocks noGrp="1"/>
          </p:cNvSpPr>
          <p:nvPr>
            <p:ph type="title" idx="2"/>
          </p:nvPr>
        </p:nvSpPr>
        <p:spPr>
          <a:xfrm>
            <a:off x="5570882" y="1481125"/>
            <a:ext cx="26535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836" name="Google Shape;836;p51"/>
          <p:cNvSpPr txBox="1">
            <a:spLocks noGrp="1"/>
          </p:cNvSpPr>
          <p:nvPr>
            <p:ph type="subTitle" idx="3"/>
          </p:nvPr>
        </p:nvSpPr>
        <p:spPr>
          <a:xfrm>
            <a:off x="5570875" y="1907500"/>
            <a:ext cx="26535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837" name="Google Shape;837;p51"/>
          <p:cNvGrpSpPr/>
          <p:nvPr/>
        </p:nvGrpSpPr>
        <p:grpSpPr>
          <a:xfrm>
            <a:off x="-534234" y="2591589"/>
            <a:ext cx="3563418" cy="3276021"/>
            <a:chOff x="4765450" y="2817950"/>
            <a:chExt cx="894275" cy="822150"/>
          </a:xfrm>
        </p:grpSpPr>
        <p:sp>
          <p:nvSpPr>
            <p:cNvPr id="838" name="Google Shape;838;p51"/>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1"/>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51"/>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51"/>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2" name="Google Shape;842;p51"/>
          <p:cNvGrpSpPr/>
          <p:nvPr/>
        </p:nvGrpSpPr>
        <p:grpSpPr>
          <a:xfrm>
            <a:off x="666212" y="4424016"/>
            <a:ext cx="1162531" cy="1161127"/>
            <a:chOff x="7253149" y="3334154"/>
            <a:chExt cx="1162531" cy="1161127"/>
          </a:xfrm>
        </p:grpSpPr>
        <p:sp>
          <p:nvSpPr>
            <p:cNvPr id="843" name="Google Shape;843;p51"/>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4" name="Google Shape;844;p51"/>
            <p:cNvGrpSpPr/>
            <p:nvPr/>
          </p:nvGrpSpPr>
          <p:grpSpPr>
            <a:xfrm>
              <a:off x="7253149" y="3334154"/>
              <a:ext cx="1162531" cy="1161127"/>
              <a:chOff x="2651171" y="2397773"/>
              <a:chExt cx="2099568" cy="2097033"/>
            </a:xfrm>
          </p:grpSpPr>
          <p:sp>
            <p:nvSpPr>
              <p:cNvPr id="845" name="Google Shape;845;p51"/>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51"/>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47" name="Google Shape;847;p51"/>
          <p:cNvGrpSpPr/>
          <p:nvPr/>
        </p:nvGrpSpPr>
        <p:grpSpPr>
          <a:xfrm>
            <a:off x="7582096" y="290150"/>
            <a:ext cx="1162705" cy="962710"/>
            <a:chOff x="2210400" y="2558550"/>
            <a:chExt cx="971025" cy="804000"/>
          </a:xfrm>
        </p:grpSpPr>
        <p:sp>
          <p:nvSpPr>
            <p:cNvPr id="848" name="Google Shape;848;p5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5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5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5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5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5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5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6" name="Google Shape;856;p51"/>
          <p:cNvGrpSpPr/>
          <p:nvPr/>
        </p:nvGrpSpPr>
        <p:grpSpPr>
          <a:xfrm>
            <a:off x="7415915" y="125143"/>
            <a:ext cx="3960194" cy="4417325"/>
            <a:chOff x="4665875" y="2544104"/>
            <a:chExt cx="993850" cy="1108571"/>
          </a:xfrm>
        </p:grpSpPr>
        <p:sp>
          <p:nvSpPr>
            <p:cNvPr id="857" name="Google Shape;857;p51"/>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51"/>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51"/>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1"/>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51"/>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51"/>
            <p:cNvSpPr/>
            <p:nvPr/>
          </p:nvSpPr>
          <p:spPr>
            <a:xfrm>
              <a:off x="4665875" y="2544104"/>
              <a:ext cx="316425" cy="316425"/>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51"/>
            <p:cNvSpPr/>
            <p:nvPr/>
          </p:nvSpPr>
          <p:spPr>
            <a:xfrm>
              <a:off x="4920850" y="3013825"/>
              <a:ext cx="358275" cy="358275"/>
            </a:xfrm>
            <a:custGeom>
              <a:avLst/>
              <a:gdLst/>
              <a:ahLst/>
              <a:cxnLst/>
              <a:rect l="l" t="t" r="r" b="b"/>
              <a:pathLst>
                <a:path w="14331" h="14331" extrusionOk="0">
                  <a:moveTo>
                    <a:pt x="7165" y="1"/>
                  </a:moveTo>
                  <a:lnTo>
                    <a:pt x="0" y="7166"/>
                  </a:lnTo>
                  <a:lnTo>
                    <a:pt x="7165" y="14331"/>
                  </a:lnTo>
                  <a:lnTo>
                    <a:pt x="14331" y="7166"/>
                  </a:lnTo>
                  <a:lnTo>
                    <a:pt x="7165"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1"/>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51"/>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6" name="Google Shape;866;p51"/>
          <p:cNvSpPr txBox="1">
            <a:spLocks noGrp="1"/>
          </p:cNvSpPr>
          <p:nvPr>
            <p:ph type="title" idx="4"/>
          </p:nvPr>
        </p:nvSpPr>
        <p:spPr>
          <a:xfrm>
            <a:off x="1653086" y="3186485"/>
            <a:ext cx="26535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867" name="Google Shape;867;p51"/>
          <p:cNvSpPr txBox="1">
            <a:spLocks noGrp="1"/>
          </p:cNvSpPr>
          <p:nvPr>
            <p:ph type="subTitle" idx="5"/>
          </p:nvPr>
        </p:nvSpPr>
        <p:spPr>
          <a:xfrm>
            <a:off x="1653074" y="3629949"/>
            <a:ext cx="26535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8" name="Google Shape;868;p51"/>
          <p:cNvSpPr txBox="1">
            <a:spLocks noGrp="1"/>
          </p:cNvSpPr>
          <p:nvPr>
            <p:ph type="title" idx="6"/>
          </p:nvPr>
        </p:nvSpPr>
        <p:spPr>
          <a:xfrm>
            <a:off x="5570882" y="3186613"/>
            <a:ext cx="26535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869" name="Google Shape;869;p51"/>
          <p:cNvSpPr txBox="1">
            <a:spLocks noGrp="1"/>
          </p:cNvSpPr>
          <p:nvPr>
            <p:ph type="subTitle" idx="7"/>
          </p:nvPr>
        </p:nvSpPr>
        <p:spPr>
          <a:xfrm>
            <a:off x="5570875" y="3630075"/>
            <a:ext cx="26535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70" name="Google Shape;870;p51"/>
          <p:cNvSpPr txBox="1">
            <a:spLocks noGrp="1"/>
          </p:cNvSpPr>
          <p:nvPr>
            <p:ph type="title" idx="8"/>
          </p:nvPr>
        </p:nvSpPr>
        <p:spPr>
          <a:xfrm>
            <a:off x="713225" y="539500"/>
            <a:ext cx="7717500" cy="56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endParaRPr/>
          </a:p>
        </p:txBody>
      </p:sp>
      <p:sp>
        <p:nvSpPr>
          <p:cNvPr id="7" name="Google Shape;7;p42"/>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1pPr>
            <a:lvl2pPr marL="914400" marR="0" lvl="1"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2pPr>
            <a:lvl3pPr marL="1371600" marR="0" lvl="2"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3pPr>
            <a:lvl4pPr marL="1828800" marR="0" lvl="3"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4pPr>
            <a:lvl5pPr marL="2286000" marR="0" lvl="4"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5pPr>
            <a:lvl6pPr marL="2743200" marR="0" lvl="5"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6pPr>
            <a:lvl7pPr marL="3200400" marR="0" lvl="6"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7pPr>
            <a:lvl8pPr marL="3657600" marR="0" lvl="7"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8pPr>
            <a:lvl9pPr marL="4114800" marR="0" lvl="8"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4" r:id="rId10"/>
    <p:sldLayoutId id="2147483676" r:id="rId11"/>
    <p:sldLayoutId id="2147483680" r:id="rId12"/>
    <p:sldLayoutId id="2147483681" r:id="rId13"/>
    <p:sldLayoutId id="214748368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9.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24.xml"/><Relationship Id="rId16" Type="http://schemas.openxmlformats.org/officeDocument/2006/relationships/image" Target="../media/image52.png"/><Relationship Id="rId1" Type="http://schemas.openxmlformats.org/officeDocument/2006/relationships/slideLayout" Target="../slideLayouts/slideLayout8.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2.png"/><Relationship Id="rId9" Type="http://schemas.openxmlformats.org/officeDocument/2006/relationships/image" Target="../media/image45.png"/><Relationship Id="rId14" Type="http://schemas.openxmlformats.org/officeDocument/2006/relationships/image" Target="../media/image50.png"/></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1.png"/><Relationship Id="rId18" Type="http://schemas.openxmlformats.org/officeDocument/2006/relationships/image" Target="../media/image55.pn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4.png"/><Relationship Id="rId2" Type="http://schemas.openxmlformats.org/officeDocument/2006/relationships/notesSlide" Target="../notesSlides/notesSlide25.xml"/><Relationship Id="rId16" Type="http://schemas.openxmlformats.org/officeDocument/2006/relationships/image" Target="../media/image53.png"/><Relationship Id="rId1" Type="http://schemas.openxmlformats.org/officeDocument/2006/relationships/slideLayout" Target="../slideLayouts/slideLayout8.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1.png"/><Relationship Id="rId15" Type="http://schemas.openxmlformats.org/officeDocument/2006/relationships/image" Target="../media/image50.png"/><Relationship Id="rId10" Type="http://schemas.openxmlformats.org/officeDocument/2006/relationships/image" Target="../media/image46.png"/><Relationship Id="rId19" Type="http://schemas.openxmlformats.org/officeDocument/2006/relationships/image" Target="../media/image56.png"/><Relationship Id="rId4" Type="http://schemas.openxmlformats.org/officeDocument/2006/relationships/image" Target="../media/image2.png"/><Relationship Id="rId9" Type="http://schemas.openxmlformats.org/officeDocument/2006/relationships/image" Target="../media/image45.png"/><Relationship Id="rId1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2.png"/><Relationship Id="rId7"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hyperlink" Target="https://strategie.archives-spm.fr/cas/system/files/na201-qsociales-jeuxvideo.pdf" TargetMode="External"/><Relationship Id="rId13" Type="http://schemas.openxmlformats.org/officeDocument/2006/relationships/hyperlink" Target="https://gamingcampus.fr/boite-a-outils/lessentiel-du-jeu-video.html" TargetMode="External"/><Relationship Id="rId18" Type="http://schemas.openxmlformats.org/officeDocument/2006/relationships/hyperlink" Target="https://www.blogdumoderateur.com/etude-joueurs-jeux-video-france-2023/" TargetMode="External"/><Relationship Id="rId3" Type="http://schemas.openxmlformats.org/officeDocument/2006/relationships/image" Target="../media/image2.png"/><Relationship Id="rId21" Type="http://schemas.openxmlformats.org/officeDocument/2006/relationships/hyperlink" Target="https://www.startechup.com/fr/blog/8-trends-in-gaming-in-2024/" TargetMode="External"/><Relationship Id="rId7" Type="http://schemas.openxmlformats.org/officeDocument/2006/relationships/hyperlink" Target="https://www.lexing.law/avocats/jeu-video-reglementation-france/2017/03/24/" TargetMode="External"/><Relationship Id="rId12" Type="http://schemas.openxmlformats.org/officeDocument/2006/relationships/hyperlink" Target="https://fr.statista.com/statistiques/1374863/temps-quotidien-jeux-video-france/#:~:text=Temps%20pass%C3%A9%20%C3%A0%20jouer%20aux%20jeux%20vid%C3%A9o%20en%20France%202020%2D2023&amp;text=En%20janvier%202023%2C%20les%20Fran%C3%A7ais,par%20semaine%20aux%20jeux%20vid%C3%A9o" TargetMode="External"/><Relationship Id="rId17" Type="http://schemas.openxmlformats.org/officeDocument/2006/relationships/hyperlink" Target="https://techgame-fr.com/univers-du-gamer/etre-un-gamer/profil-gamer/#:~:text=D'apr%C3%A8s%20les%20donn%C3%A9es%20recueillies,ont%2050%20ans%20et%20plus" TargetMode="External"/><Relationship Id="rId2" Type="http://schemas.openxmlformats.org/officeDocument/2006/relationships/notesSlide" Target="../notesSlides/notesSlide31.xml"/><Relationship Id="rId16" Type="http://schemas.openxmlformats.org/officeDocument/2006/relationships/hyperlink" Target="https://www.expressvpn.com/fr/blog/qui-consacre-le-plus-de-temps-aux-jeux-video-ce-nest-pas-la-generation-z/" TargetMode="External"/><Relationship Id="rId20" Type="http://schemas.openxmlformats.org/officeDocument/2006/relationships/hyperlink" Target="https://www.startechup.com/fr/blog/8-trends-in-gaming-technology-2023/" TargetMode="External"/><Relationship Id="rId1" Type="http://schemas.openxmlformats.org/officeDocument/2006/relationships/slideLayout" Target="../slideLayouts/slideLayout9.xml"/><Relationship Id="rId6" Type="http://schemas.openxmlformats.org/officeDocument/2006/relationships/hyperlink" Target="https://www.entreprises.gouv.fr/fr/numerique/politique-numerique/soutien-de-l-etat-faveur-du-jeu-video" TargetMode="External"/><Relationship Id="rId11" Type="http://schemas.openxmlformats.org/officeDocument/2006/relationships/hyperlink" Target="https://fr.statista.com/themes/9063/le-marche-du-jeu-video/#topFacts" TargetMode="External"/><Relationship Id="rId24" Type="http://schemas.openxmlformats.org/officeDocument/2006/relationships/hyperlink" Target="https://reporterre.net/Des-jeux-video-plus-ecolos-c-est-possible" TargetMode="External"/><Relationship Id="rId5" Type="http://schemas.openxmlformats.org/officeDocument/2006/relationships/hyperlink" Target="https://www.economie.gouv.fr/dgccrf/Publications/Vie-pratique/Fiches-pratiques/Jeux-video" TargetMode="External"/><Relationship Id="rId15" Type="http://schemas.openxmlformats.org/officeDocument/2006/relationships/hyperlink" Target="https://www.vie-publique.fr/eclairage/284130-le-jeu-video-en-france-une-industrie-et-une-pratique-en-progression#financement-et-subventions--les-pouvoirs-publics-dans-le-jeu" TargetMode="External"/><Relationship Id="rId23" Type="http://schemas.openxmlformats.org/officeDocument/2006/relationships/hyperlink" Target="https://greenly.earth/fr-fr/blog/actualites-ecologie/quelle-est-l-empreinte-carbone-des-jeux-video" TargetMode="External"/><Relationship Id="rId10" Type="http://schemas.openxmlformats.org/officeDocument/2006/relationships/hyperlink" Target="https://www.sell.fr/lindustrie" TargetMode="External"/><Relationship Id="rId19" Type="http://schemas.openxmlformats.org/officeDocument/2006/relationships/hyperlink" Target="https://jesuisungameur.com/2024/07/04/blockchain-gaming-une-vraie-revolution-pour-lindustrie-du-jeu/#:~:text=Le%20blockchain%20gaming%20%3A%20une%20nouvelle,autre%20que%20le%20blockchain%20gaming" TargetMode="External"/><Relationship Id="rId4" Type="http://schemas.openxmlformats.org/officeDocument/2006/relationships/image" Target="../media/image1.png"/><Relationship Id="rId9" Type="http://schemas.openxmlformats.org/officeDocument/2006/relationships/hyperlink" Target="https://strebecklaw.com/video-game-rating-laws/" TargetMode="External"/><Relationship Id="rId14" Type="http://schemas.openxmlformats.org/officeDocument/2006/relationships/hyperlink" Target="https://www.ouest-france.fr/gaming/jeux-video/jeu-video-un-marche-de-5-5-milliards-deuros-qui-supplante-le-cinema-et-le-livre-3ec84e1e-40a7-11ee-b6d7-a958e5b7485d" TargetMode="External"/><Relationship Id="rId22" Type="http://schemas.openxmlformats.org/officeDocument/2006/relationships/hyperlink" Target="https://www.sfeir.dev/tendances/les-jeux-video-et-la-pollution-numerique-un-impact-environnemental-a-ne-pas-sous-estimer/#:~:text=Ainsi%2C%20les%20jeux%20vid%C3%A9o%20contribuent,tonnes%20entre%202020%20et%202030"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phonandroid.com/jeux-video-voici-comment-lue-veut-proteger-les-mineurs-contre-laddiction-et-les-abus.html" TargetMode="External"/><Relationship Id="rId13" Type="http://schemas.openxmlformats.org/officeDocument/2006/relationships/hyperlink" Target="https://fr.statista.com/themes/3367/le-secteur-de-l-e-sport/#topicOverview" TargetMode="External"/><Relationship Id="rId18" Type="http://schemas.openxmlformats.org/officeDocument/2006/relationships/hyperlink" Target="https://www.ouest-france.fr/gaming/guerre-en-ukraine-le-monde-du-jeu-video-prend-ses-distances-avec-la-russie-d3bf5e9e-9df7-11ec-816b-ed6ee69963f0" TargetMode="External"/><Relationship Id="rId3" Type="http://schemas.openxmlformats.org/officeDocument/2006/relationships/image" Target="../media/image2.png"/><Relationship Id="rId21" Type="http://schemas.openxmlformats.org/officeDocument/2006/relationships/hyperlink" Target="https://www.thebrainyinsights.com/report/video-games-market-13598" TargetMode="External"/><Relationship Id="rId7" Type="http://schemas.openxmlformats.org/officeDocument/2006/relationships/hyperlink" Target="https://gaminglab.fr/nouvelles-lois-francaises-sur-le-jeu-video-protection-des-mineurs-et-lutte-contre-les-addictions/" TargetMode="External"/><Relationship Id="rId12" Type="http://schemas.openxmlformats.org/officeDocument/2006/relationships/hyperlink" Target="https://www.dhnet.be/sports/omnisports/esport/2023/07/07/pc-vs-console-quand-la-plateforme-influence-le-niveau-de-jeu-dans-lesport-WNEHCFZ26JAOZO4AR7BHSDBW6E/" TargetMode="External"/><Relationship Id="rId17" Type="http://schemas.openxmlformats.org/officeDocument/2006/relationships/hyperlink" Target="https://www.cnc.fr/professionnels/aides-et-financements/jeu-video/credit-dimpot-jeu-video_121078" TargetMode="External"/><Relationship Id="rId2" Type="http://schemas.openxmlformats.org/officeDocument/2006/relationships/notesSlide" Target="../notesSlides/notesSlide32.xml"/><Relationship Id="rId16" Type="http://schemas.openxmlformats.org/officeDocument/2006/relationships/hyperlink" Target="https://afjv.com/news/11240_rapport-newzoo-marche-mondial-jeux-video-aout-2023.htm" TargetMode="External"/><Relationship Id="rId20" Type="http://schemas.openxmlformats.org/officeDocument/2006/relationships/hyperlink" Target="https://www.ican-design.fr/actualites/25102022-types-jeux-video" TargetMode="External"/><Relationship Id="rId1" Type="http://schemas.openxmlformats.org/officeDocument/2006/relationships/slideLayout" Target="../slideLayouts/slideLayout9.xml"/><Relationship Id="rId6" Type="http://schemas.openxmlformats.org/officeDocument/2006/relationships/hyperlink" Target="https://www.skadden.com/-/media/files/publications/2019/09/quarterly-insights/video_gaming_is_my_loot_box_legal.pdf" TargetMode="External"/><Relationship Id="rId11" Type="http://schemas.openxmlformats.org/officeDocument/2006/relationships/hyperlink" Target="https://www.jeuxvideo.com/news/1611904/a-qui-va-l-argent-que-vous-depensez-quand-vous-achetez-un-jeu.htm" TargetMode="External"/><Relationship Id="rId5" Type="http://schemas.openxmlformats.org/officeDocument/2006/relationships/hyperlink" Target="https://www.bbc.co.uk/bitesize/guides/z2g7p39/revision/3" TargetMode="External"/><Relationship Id="rId15" Type="http://schemas.openxmlformats.org/officeDocument/2006/relationships/hyperlink" Target="https://techgame-fr.com/univers-du-gamer/etre-un-gamer/profil-gamer/#:~:text=D'apr%C3%A8s%20les%20donn%C3%A9es%20recueillies,de%20temps%20derri%C3%A8re%20leur%20%C3%A9crans" TargetMode="External"/><Relationship Id="rId10" Type="http://schemas.openxmlformats.org/officeDocument/2006/relationships/hyperlink" Target="https://www.jeuxvideo.com/news/1929844/vous-n-etes-pas-proprietaires-de-vos-jeux-video-numeriques-cette-nouvelle-loi-va-forcer-les-geants-du-jeu-video-a-dire-la-verite-aux-joueurs.htm#:~:text=En%20r%C3%A9alit%C3%A9%2C%20la%20loi%20AB,pour%20une%20location%20limit%C3%A9e%20dans" TargetMode="External"/><Relationship Id="rId19" Type="http://schemas.openxmlformats.org/officeDocument/2006/relationships/hyperlink" Target="https://fr.statista.com/themes/9063/le-marche-du-jeu-video/#topicOverview" TargetMode="External"/><Relationship Id="rId4" Type="http://schemas.openxmlformats.org/officeDocument/2006/relationships/image" Target="../media/image1.png"/><Relationship Id="rId9" Type="http://schemas.openxmlformats.org/officeDocument/2006/relationships/hyperlink" Target="https://www.lexpress.fr/monde/asie/chine-une-loi-sur-les-jeux-video-provoque-une-panique-boursiere-XVRMI4QBQ5GXVP76UD65FHYLKA/" TargetMode="External"/><Relationship Id="rId14" Type="http://schemas.openxmlformats.org/officeDocument/2006/relationships/hyperlink" Target="https://www.link-tothepast.com/les-differents-profils-de-collectionneurs-de-jeux-video/"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2229"/>
        <p:cNvGrpSpPr/>
        <p:nvPr/>
      </p:nvGrpSpPr>
      <p:grpSpPr>
        <a:xfrm>
          <a:off x="0" y="0"/>
          <a:ext cx="0" cy="0"/>
          <a:chOff x="0" y="0"/>
          <a:chExt cx="0" cy="0"/>
        </a:xfrm>
      </p:grpSpPr>
      <p:pic>
        <p:nvPicPr>
          <p:cNvPr id="3" name="Image 2" descr="Une image contenant logo, Graphique, symbole, conception&#10;&#10;Description générée automatiquement">
            <a:extLst>
              <a:ext uri="{FF2B5EF4-FFF2-40B4-BE49-F238E27FC236}">
                <a16:creationId xmlns:a16="http://schemas.microsoft.com/office/drawing/2014/main" id="{271854DA-8D95-CBC1-7A1D-A1102BADB14F}"/>
              </a:ext>
            </a:extLst>
          </p:cNvPr>
          <p:cNvPicPr>
            <a:picLocks noChangeAspect="1"/>
          </p:cNvPicPr>
          <p:nvPr/>
        </p:nvPicPr>
        <p:blipFill>
          <a:blip r:embed="rId3"/>
          <a:stretch>
            <a:fillRect/>
          </a:stretch>
        </p:blipFill>
        <p:spPr>
          <a:xfrm>
            <a:off x="-2447" y="1850855"/>
            <a:ext cx="5119779" cy="3292645"/>
          </a:xfrm>
          <a:prstGeom prst="rect">
            <a:avLst/>
          </a:prstGeom>
        </p:spPr>
      </p:pic>
      <p:pic>
        <p:nvPicPr>
          <p:cNvPr id="7" name="Image 6" descr="Une image contenant Police, capture d’écran, Graphique, noir&#10;&#10;Description générée automatiquement">
            <a:extLst>
              <a:ext uri="{FF2B5EF4-FFF2-40B4-BE49-F238E27FC236}">
                <a16:creationId xmlns:a16="http://schemas.microsoft.com/office/drawing/2014/main" id="{2285D32E-A8F3-B88D-648D-974B2D941692}"/>
              </a:ext>
            </a:extLst>
          </p:cNvPr>
          <p:cNvPicPr>
            <a:picLocks noChangeAspect="1"/>
          </p:cNvPicPr>
          <p:nvPr/>
        </p:nvPicPr>
        <p:blipFill>
          <a:blip r:embed="rId4"/>
          <a:stretch>
            <a:fillRect/>
          </a:stretch>
        </p:blipFill>
        <p:spPr>
          <a:xfrm>
            <a:off x="1024722" y="395889"/>
            <a:ext cx="3270854" cy="1454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C1F2E971-56C5-5FC5-5231-BDA1AA5844ED}"/>
            </a:ext>
          </a:extLst>
        </p:cNvPr>
        <p:cNvGrpSpPr/>
        <p:nvPr/>
      </p:nvGrpSpPr>
      <p:grpSpPr>
        <a:xfrm>
          <a:off x="0" y="0"/>
          <a:ext cx="0" cy="0"/>
          <a:chOff x="0" y="0"/>
          <a:chExt cx="0" cy="0"/>
        </a:xfrm>
      </p:grpSpPr>
      <p:sp>
        <p:nvSpPr>
          <p:cNvPr id="2326" name="Google Shape;2326;p10">
            <a:extLst>
              <a:ext uri="{FF2B5EF4-FFF2-40B4-BE49-F238E27FC236}">
                <a16:creationId xmlns:a16="http://schemas.microsoft.com/office/drawing/2014/main" id="{8256C082-EAF5-E4A3-80D4-6F5438E78B36}"/>
              </a:ext>
            </a:extLst>
          </p:cNvPr>
          <p:cNvSpPr txBox="1">
            <a:spLocks noGrp="1"/>
          </p:cNvSpPr>
          <p:nvPr>
            <p:ph type="title"/>
          </p:nvPr>
        </p:nvSpPr>
        <p:spPr>
          <a:xfrm>
            <a:off x="0" y="116975"/>
            <a:ext cx="914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sz="2400" b="1" dirty="0"/>
              <a:t>Tendances actuelles</a:t>
            </a:r>
            <a:endParaRPr sz="2400" b="1"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1E50D341-281C-A4A6-E221-7D5574DDE893}"/>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A00E9E2B-ECCB-A44A-6A98-E60578F07A94}"/>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FB2DACD5-4E89-6D4F-1531-7710BF04E035}"/>
              </a:ext>
            </a:extLst>
          </p:cNvPr>
          <p:cNvSpPr txBox="1">
            <a:spLocks/>
          </p:cNvSpPr>
          <p:nvPr/>
        </p:nvSpPr>
        <p:spPr>
          <a:xfrm>
            <a:off x="2861286" y="532660"/>
            <a:ext cx="32632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Les supports</a:t>
            </a:r>
          </a:p>
        </p:txBody>
      </p:sp>
      <p:pic>
        <p:nvPicPr>
          <p:cNvPr id="6" name="Image 5" descr="Une image contenant texte, Police, capture d’écran, Graphique&#10;&#10;Description générée automatiquement">
            <a:extLst>
              <a:ext uri="{FF2B5EF4-FFF2-40B4-BE49-F238E27FC236}">
                <a16:creationId xmlns:a16="http://schemas.microsoft.com/office/drawing/2014/main" id="{0FC8A83D-7C0C-39ED-8185-D215B13EBD6D}"/>
              </a:ext>
            </a:extLst>
          </p:cNvPr>
          <p:cNvPicPr>
            <a:picLocks noChangeAspect="1"/>
          </p:cNvPicPr>
          <p:nvPr/>
        </p:nvPicPr>
        <p:blipFill>
          <a:blip r:embed="rId5">
            <a:alphaModFix amt="85000"/>
          </a:blip>
          <a:stretch>
            <a:fillRect/>
          </a:stretch>
        </p:blipFill>
        <p:spPr>
          <a:xfrm>
            <a:off x="291820" y="1337442"/>
            <a:ext cx="4201111" cy="2057687"/>
          </a:xfrm>
          <a:prstGeom prst="rect">
            <a:avLst/>
          </a:prstGeom>
        </p:spPr>
      </p:pic>
      <p:sp>
        <p:nvSpPr>
          <p:cNvPr id="7" name="ZoneTexte 6">
            <a:extLst>
              <a:ext uri="{FF2B5EF4-FFF2-40B4-BE49-F238E27FC236}">
                <a16:creationId xmlns:a16="http://schemas.microsoft.com/office/drawing/2014/main" id="{AF313DF3-ABEE-47AE-369F-15A1E3050AB4}"/>
              </a:ext>
            </a:extLst>
          </p:cNvPr>
          <p:cNvSpPr txBox="1"/>
          <p:nvPr/>
        </p:nvSpPr>
        <p:spPr>
          <a:xfrm>
            <a:off x="291820" y="1016384"/>
            <a:ext cx="4201110"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Supports utilisés pour jouer aux jeux vidéo</a:t>
            </a:r>
          </a:p>
        </p:txBody>
      </p:sp>
      <p:sp>
        <p:nvSpPr>
          <p:cNvPr id="8" name="ZoneTexte 7">
            <a:extLst>
              <a:ext uri="{FF2B5EF4-FFF2-40B4-BE49-F238E27FC236}">
                <a16:creationId xmlns:a16="http://schemas.microsoft.com/office/drawing/2014/main" id="{E0ED4FEE-47C3-C900-94F2-7CA1648FF25B}"/>
              </a:ext>
            </a:extLst>
          </p:cNvPr>
          <p:cNvSpPr txBox="1"/>
          <p:nvPr/>
        </p:nvSpPr>
        <p:spPr>
          <a:xfrm rot="19377456">
            <a:off x="-42332" y="3265479"/>
            <a:ext cx="1332411" cy="184666"/>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Smartphone</a:t>
            </a:r>
          </a:p>
        </p:txBody>
      </p:sp>
      <p:sp>
        <p:nvSpPr>
          <p:cNvPr id="9" name="ZoneTexte 8">
            <a:extLst>
              <a:ext uri="{FF2B5EF4-FFF2-40B4-BE49-F238E27FC236}">
                <a16:creationId xmlns:a16="http://schemas.microsoft.com/office/drawing/2014/main" id="{09880478-9A01-5572-889C-9A92BE4837B1}"/>
              </a:ext>
            </a:extLst>
          </p:cNvPr>
          <p:cNvSpPr txBox="1"/>
          <p:nvPr/>
        </p:nvSpPr>
        <p:spPr>
          <a:xfrm rot="19377456">
            <a:off x="531248" y="3198244"/>
            <a:ext cx="1332411" cy="184666"/>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Console</a:t>
            </a:r>
          </a:p>
        </p:txBody>
      </p:sp>
      <p:sp>
        <p:nvSpPr>
          <p:cNvPr id="10" name="ZoneTexte 9">
            <a:extLst>
              <a:ext uri="{FF2B5EF4-FFF2-40B4-BE49-F238E27FC236}">
                <a16:creationId xmlns:a16="http://schemas.microsoft.com/office/drawing/2014/main" id="{DDAE9BAB-5648-7610-71BD-E0B1D24FCD7F}"/>
              </a:ext>
            </a:extLst>
          </p:cNvPr>
          <p:cNvSpPr txBox="1"/>
          <p:nvPr/>
        </p:nvSpPr>
        <p:spPr>
          <a:xfrm rot="19377456">
            <a:off x="1269619" y="3366661"/>
            <a:ext cx="398311" cy="184666"/>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PC</a:t>
            </a:r>
          </a:p>
        </p:txBody>
      </p:sp>
      <p:sp>
        <p:nvSpPr>
          <p:cNvPr id="12" name="ZoneTexte 11">
            <a:extLst>
              <a:ext uri="{FF2B5EF4-FFF2-40B4-BE49-F238E27FC236}">
                <a16:creationId xmlns:a16="http://schemas.microsoft.com/office/drawing/2014/main" id="{23D5721E-0804-26DC-A243-F47A48A4384B}"/>
              </a:ext>
            </a:extLst>
          </p:cNvPr>
          <p:cNvSpPr txBox="1"/>
          <p:nvPr/>
        </p:nvSpPr>
        <p:spPr>
          <a:xfrm rot="19377456">
            <a:off x="1521797" y="3385399"/>
            <a:ext cx="658659" cy="276999"/>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Tablette</a:t>
            </a:r>
          </a:p>
          <a:p>
            <a:r>
              <a:rPr lang="fr-FR" sz="600" dirty="0">
                <a:solidFill>
                  <a:schemeClr val="bg1"/>
                </a:solidFill>
                <a:latin typeface="Space Grotesk" panose="020B0604020202020204" charset="0"/>
                <a:cs typeface="Space Grotesk" panose="020B0604020202020204" charset="0"/>
              </a:rPr>
              <a:t>tactile</a:t>
            </a:r>
          </a:p>
        </p:txBody>
      </p:sp>
      <p:sp>
        <p:nvSpPr>
          <p:cNvPr id="13" name="ZoneTexte 12">
            <a:extLst>
              <a:ext uri="{FF2B5EF4-FFF2-40B4-BE49-F238E27FC236}">
                <a16:creationId xmlns:a16="http://schemas.microsoft.com/office/drawing/2014/main" id="{FE11EC2F-8D9D-8074-9BC1-A690947BBEF9}"/>
              </a:ext>
            </a:extLst>
          </p:cNvPr>
          <p:cNvSpPr txBox="1"/>
          <p:nvPr/>
        </p:nvSpPr>
        <p:spPr>
          <a:xfrm rot="19377456">
            <a:off x="1941415" y="3184139"/>
            <a:ext cx="1332411" cy="276999"/>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Console</a:t>
            </a:r>
          </a:p>
          <a:p>
            <a:r>
              <a:rPr lang="fr-FR" sz="600" dirty="0">
                <a:solidFill>
                  <a:schemeClr val="bg1"/>
                </a:solidFill>
                <a:latin typeface="Space Grotesk" panose="020B0604020202020204" charset="0"/>
                <a:cs typeface="Space Grotesk" panose="020B0604020202020204" charset="0"/>
              </a:rPr>
              <a:t>portable</a:t>
            </a:r>
          </a:p>
        </p:txBody>
      </p:sp>
      <p:sp>
        <p:nvSpPr>
          <p:cNvPr id="14" name="ZoneTexte 13">
            <a:extLst>
              <a:ext uri="{FF2B5EF4-FFF2-40B4-BE49-F238E27FC236}">
                <a16:creationId xmlns:a16="http://schemas.microsoft.com/office/drawing/2014/main" id="{88B8E76F-C658-594E-B6CA-51CF579D641B}"/>
              </a:ext>
            </a:extLst>
          </p:cNvPr>
          <p:cNvSpPr txBox="1"/>
          <p:nvPr/>
        </p:nvSpPr>
        <p:spPr>
          <a:xfrm rot="19377456">
            <a:off x="2370152" y="3212560"/>
            <a:ext cx="1332411" cy="276999"/>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Box reliée </a:t>
            </a:r>
          </a:p>
          <a:p>
            <a:r>
              <a:rPr lang="fr-FR" sz="600" dirty="0">
                <a:solidFill>
                  <a:schemeClr val="bg1"/>
                </a:solidFill>
                <a:latin typeface="Space Grotesk" panose="020B0604020202020204" charset="0"/>
                <a:cs typeface="Space Grotesk" panose="020B0604020202020204" charset="0"/>
              </a:rPr>
              <a:t>A la TV</a:t>
            </a:r>
          </a:p>
        </p:txBody>
      </p:sp>
      <p:sp>
        <p:nvSpPr>
          <p:cNvPr id="15" name="ZoneTexte 14">
            <a:extLst>
              <a:ext uri="{FF2B5EF4-FFF2-40B4-BE49-F238E27FC236}">
                <a16:creationId xmlns:a16="http://schemas.microsoft.com/office/drawing/2014/main" id="{95600AA9-21D7-22B3-6631-689FC76DFAB5}"/>
              </a:ext>
            </a:extLst>
          </p:cNvPr>
          <p:cNvSpPr txBox="1"/>
          <p:nvPr/>
        </p:nvSpPr>
        <p:spPr>
          <a:xfrm rot="19377456">
            <a:off x="2871440" y="3212559"/>
            <a:ext cx="1332411" cy="276999"/>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Smart TV</a:t>
            </a:r>
          </a:p>
          <a:p>
            <a:r>
              <a:rPr lang="fr-FR" sz="600" dirty="0">
                <a:solidFill>
                  <a:schemeClr val="bg1"/>
                </a:solidFill>
                <a:latin typeface="Space Grotesk" panose="020B0604020202020204" charset="0"/>
                <a:cs typeface="Space Grotesk" panose="020B0604020202020204" charset="0"/>
              </a:rPr>
              <a:t>connectée</a:t>
            </a:r>
          </a:p>
        </p:txBody>
      </p:sp>
      <p:sp>
        <p:nvSpPr>
          <p:cNvPr id="16" name="ZoneTexte 15">
            <a:extLst>
              <a:ext uri="{FF2B5EF4-FFF2-40B4-BE49-F238E27FC236}">
                <a16:creationId xmlns:a16="http://schemas.microsoft.com/office/drawing/2014/main" id="{FBBB5396-08F5-9659-B758-F1276620CA38}"/>
              </a:ext>
            </a:extLst>
          </p:cNvPr>
          <p:cNvSpPr txBox="1"/>
          <p:nvPr/>
        </p:nvSpPr>
        <p:spPr>
          <a:xfrm rot="19377456">
            <a:off x="3296207" y="3433545"/>
            <a:ext cx="818505" cy="276999"/>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Smartphone</a:t>
            </a:r>
          </a:p>
          <a:p>
            <a:r>
              <a:rPr lang="fr-FR" sz="600" dirty="0">
                <a:solidFill>
                  <a:schemeClr val="bg1"/>
                </a:solidFill>
                <a:latin typeface="Space Grotesk" panose="020B0604020202020204" charset="0"/>
                <a:cs typeface="Space Grotesk" panose="020B0604020202020204" charset="0"/>
              </a:rPr>
              <a:t>gaming</a:t>
            </a:r>
          </a:p>
        </p:txBody>
      </p:sp>
      <p:sp>
        <p:nvSpPr>
          <p:cNvPr id="17" name="ZoneTexte 16">
            <a:extLst>
              <a:ext uri="{FF2B5EF4-FFF2-40B4-BE49-F238E27FC236}">
                <a16:creationId xmlns:a16="http://schemas.microsoft.com/office/drawing/2014/main" id="{C84DA6EC-7CB6-B145-6B39-E0CE5F5C4C31}"/>
              </a:ext>
            </a:extLst>
          </p:cNvPr>
          <p:cNvSpPr txBox="1"/>
          <p:nvPr/>
        </p:nvSpPr>
        <p:spPr>
          <a:xfrm rot="19377456">
            <a:off x="3808218" y="3233000"/>
            <a:ext cx="1332411" cy="276999"/>
          </a:xfrm>
          <a:prstGeom prst="rect">
            <a:avLst/>
          </a:prstGeom>
          <a:noFill/>
        </p:spPr>
        <p:txBody>
          <a:bodyPr wrap="square" rtlCol="0">
            <a:spAutoFit/>
          </a:bodyPr>
          <a:lstStyle/>
          <a:p>
            <a:r>
              <a:rPr lang="fr-FR" sz="600" dirty="0">
                <a:solidFill>
                  <a:schemeClr val="bg1"/>
                </a:solidFill>
                <a:latin typeface="Space Grotesk" panose="020B0604020202020204" charset="0"/>
                <a:cs typeface="Space Grotesk" panose="020B0604020202020204" charset="0"/>
              </a:rPr>
              <a:t>Boitier TV</a:t>
            </a:r>
          </a:p>
          <a:p>
            <a:r>
              <a:rPr lang="fr-FR" sz="600" dirty="0">
                <a:solidFill>
                  <a:schemeClr val="bg1"/>
                </a:solidFill>
                <a:latin typeface="Space Grotesk" panose="020B0604020202020204" charset="0"/>
                <a:cs typeface="Space Grotesk" panose="020B0604020202020204" charset="0"/>
              </a:rPr>
              <a:t>connecté</a:t>
            </a:r>
          </a:p>
        </p:txBody>
      </p:sp>
      <p:pic>
        <p:nvPicPr>
          <p:cNvPr id="19" name="Image 18" descr="Une image contenant texte, capture d’écran, Police, rose&#10;&#10;Description générée automatiquement">
            <a:extLst>
              <a:ext uri="{FF2B5EF4-FFF2-40B4-BE49-F238E27FC236}">
                <a16:creationId xmlns:a16="http://schemas.microsoft.com/office/drawing/2014/main" id="{F46BED0B-60A1-60E0-D22B-36D9BD3D47FD}"/>
              </a:ext>
            </a:extLst>
          </p:cNvPr>
          <p:cNvPicPr>
            <a:picLocks noChangeAspect="1"/>
          </p:cNvPicPr>
          <p:nvPr/>
        </p:nvPicPr>
        <p:blipFill>
          <a:blip r:embed="rId6">
            <a:alphaModFix amt="85000"/>
          </a:blip>
          <a:stretch>
            <a:fillRect/>
          </a:stretch>
        </p:blipFill>
        <p:spPr>
          <a:xfrm>
            <a:off x="2520676" y="3903816"/>
            <a:ext cx="1476825" cy="1149450"/>
          </a:xfrm>
          <a:prstGeom prst="rect">
            <a:avLst/>
          </a:prstGeom>
        </p:spPr>
      </p:pic>
      <p:sp>
        <p:nvSpPr>
          <p:cNvPr id="20" name="ZoneTexte 19">
            <a:extLst>
              <a:ext uri="{FF2B5EF4-FFF2-40B4-BE49-F238E27FC236}">
                <a16:creationId xmlns:a16="http://schemas.microsoft.com/office/drawing/2014/main" id="{4C417223-9D39-0A3D-4787-18D348475ECA}"/>
              </a:ext>
            </a:extLst>
          </p:cNvPr>
          <p:cNvSpPr txBox="1"/>
          <p:nvPr/>
        </p:nvSpPr>
        <p:spPr>
          <a:xfrm>
            <a:off x="206155" y="3815966"/>
            <a:ext cx="2525238" cy="1231106"/>
          </a:xfrm>
          <a:prstGeom prst="rect">
            <a:avLst/>
          </a:prstGeom>
          <a:noFill/>
        </p:spPr>
        <p:txBody>
          <a:bodyPr wrap="square" rtlCol="0">
            <a:spAutoFit/>
          </a:bodyPr>
          <a:lstStyle/>
          <a:p>
            <a:pPr algn="ctr"/>
            <a:r>
              <a:rPr lang="fr-FR" b="1" dirty="0">
                <a:solidFill>
                  <a:schemeClr val="bg1"/>
                </a:solidFill>
                <a:latin typeface="Space Grotesk" panose="020B0604020202020204" charset="0"/>
                <a:cs typeface="Space Grotesk" panose="020B0604020202020204" charset="0"/>
              </a:rPr>
              <a:t>Nombre de supports utilisés pour jouer </a:t>
            </a:r>
          </a:p>
          <a:p>
            <a:pPr algn="ctr"/>
            <a:endParaRPr lang="fr-FR" sz="800" b="1" dirty="0">
              <a:solidFill>
                <a:schemeClr val="bg1"/>
              </a:solidFill>
              <a:latin typeface="Space Grotesk" panose="020B0604020202020204" charset="0"/>
              <a:cs typeface="Space Grotesk" panose="020B0604020202020204" charset="0"/>
            </a:endParaRPr>
          </a:p>
          <a:p>
            <a:pPr algn="ctr"/>
            <a:r>
              <a:rPr lang="fr-FR" sz="2800" b="1" dirty="0">
                <a:solidFill>
                  <a:schemeClr val="bg1"/>
                </a:solidFill>
                <a:latin typeface="Space Grotesk" panose="020B0604020202020204" charset="0"/>
                <a:cs typeface="Space Grotesk" panose="020B0604020202020204" charset="0"/>
              </a:rPr>
              <a:t>2,2</a:t>
            </a:r>
          </a:p>
          <a:p>
            <a:pPr algn="ctr"/>
            <a:r>
              <a:rPr lang="fr-FR" sz="1000" b="1" dirty="0">
                <a:solidFill>
                  <a:schemeClr val="bg1"/>
                </a:solidFill>
                <a:latin typeface="Space Grotesk" panose="020B0604020202020204" charset="0"/>
                <a:cs typeface="Space Grotesk" panose="020B0604020202020204" charset="0"/>
              </a:rPr>
              <a:t>En moyenne</a:t>
            </a:r>
          </a:p>
        </p:txBody>
      </p:sp>
      <p:sp>
        <p:nvSpPr>
          <p:cNvPr id="21" name="ZoneTexte 20">
            <a:extLst>
              <a:ext uri="{FF2B5EF4-FFF2-40B4-BE49-F238E27FC236}">
                <a16:creationId xmlns:a16="http://schemas.microsoft.com/office/drawing/2014/main" id="{C397AE7A-6FF0-5E56-1790-F3990F059224}"/>
              </a:ext>
            </a:extLst>
          </p:cNvPr>
          <p:cNvSpPr txBox="1"/>
          <p:nvPr/>
        </p:nvSpPr>
        <p:spPr>
          <a:xfrm>
            <a:off x="4876801" y="1016383"/>
            <a:ext cx="3621414"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Chiffres d’affaires total (2023)</a:t>
            </a:r>
          </a:p>
        </p:txBody>
      </p:sp>
      <p:sp>
        <p:nvSpPr>
          <p:cNvPr id="22" name="Rectangle : coins arrondis 21">
            <a:extLst>
              <a:ext uri="{FF2B5EF4-FFF2-40B4-BE49-F238E27FC236}">
                <a16:creationId xmlns:a16="http://schemas.microsoft.com/office/drawing/2014/main" id="{712F8248-0933-D002-0B2C-8ABF39EC3F99}"/>
              </a:ext>
            </a:extLst>
          </p:cNvPr>
          <p:cNvSpPr/>
          <p:nvPr/>
        </p:nvSpPr>
        <p:spPr>
          <a:xfrm>
            <a:off x="4876802" y="1337442"/>
            <a:ext cx="1689462" cy="103103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B018E795-A5A6-EA75-6DF7-223794A0C388}"/>
              </a:ext>
            </a:extLst>
          </p:cNvPr>
          <p:cNvSpPr/>
          <p:nvPr/>
        </p:nvSpPr>
        <p:spPr>
          <a:xfrm>
            <a:off x="6808751" y="1324160"/>
            <a:ext cx="1689463" cy="104431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4" name="ZoneTexte 23">
            <a:extLst>
              <a:ext uri="{FF2B5EF4-FFF2-40B4-BE49-F238E27FC236}">
                <a16:creationId xmlns:a16="http://schemas.microsoft.com/office/drawing/2014/main" id="{C19D7317-16DB-D286-55D6-B9385DC6F999}"/>
              </a:ext>
            </a:extLst>
          </p:cNvPr>
          <p:cNvSpPr txBox="1"/>
          <p:nvPr/>
        </p:nvSpPr>
        <p:spPr>
          <a:xfrm>
            <a:off x="4858111" y="1348994"/>
            <a:ext cx="1689463" cy="923330"/>
          </a:xfrm>
          <a:prstGeom prst="rect">
            <a:avLst/>
          </a:prstGeom>
          <a:noFill/>
        </p:spPr>
        <p:txBody>
          <a:bodyPr wrap="square" rtlCol="0">
            <a:spAutoFit/>
          </a:bodyPr>
          <a:lstStyle/>
          <a:p>
            <a:pPr algn="ctr"/>
            <a:r>
              <a:rPr lang="fr-FR" sz="4000" b="1" dirty="0">
                <a:solidFill>
                  <a:srgbClr val="AD227F"/>
                </a:solidFill>
                <a:latin typeface="Space Grotesk" panose="020B0604020202020204" charset="0"/>
                <a:cs typeface="Space Grotesk" panose="020B0604020202020204" charset="0"/>
              </a:rPr>
              <a:t>6,1</a:t>
            </a:r>
          </a:p>
          <a:p>
            <a:pPr algn="ctr"/>
            <a:r>
              <a:rPr lang="fr-FR" dirty="0">
                <a:solidFill>
                  <a:schemeClr val="tx1">
                    <a:lumMod val="50000"/>
                  </a:schemeClr>
                </a:solidFill>
                <a:latin typeface="Space Grotesk" panose="020B0604020202020204" charset="0"/>
                <a:cs typeface="Space Grotesk" panose="020B0604020202020204" charset="0"/>
              </a:rPr>
              <a:t> Milliards €</a:t>
            </a:r>
          </a:p>
        </p:txBody>
      </p:sp>
      <p:sp>
        <p:nvSpPr>
          <p:cNvPr id="25" name="ZoneTexte 24">
            <a:extLst>
              <a:ext uri="{FF2B5EF4-FFF2-40B4-BE49-F238E27FC236}">
                <a16:creationId xmlns:a16="http://schemas.microsoft.com/office/drawing/2014/main" id="{7667F2E8-EBA9-BF22-ADD2-B9CEADFAA099}"/>
              </a:ext>
            </a:extLst>
          </p:cNvPr>
          <p:cNvSpPr txBox="1"/>
          <p:nvPr/>
        </p:nvSpPr>
        <p:spPr>
          <a:xfrm>
            <a:off x="6808750" y="1370858"/>
            <a:ext cx="1689463" cy="923330"/>
          </a:xfrm>
          <a:prstGeom prst="rect">
            <a:avLst/>
          </a:prstGeom>
          <a:noFill/>
        </p:spPr>
        <p:txBody>
          <a:bodyPr wrap="square" rtlCol="0">
            <a:spAutoFit/>
          </a:bodyPr>
          <a:lstStyle/>
          <a:p>
            <a:pPr algn="ctr"/>
            <a:r>
              <a:rPr lang="fr-FR" sz="4000" b="1" dirty="0">
                <a:solidFill>
                  <a:srgbClr val="AD227F"/>
                </a:solidFill>
                <a:latin typeface="Space Grotesk" panose="020B0604020202020204" charset="0"/>
                <a:cs typeface="Space Grotesk" panose="020B0604020202020204" charset="0"/>
              </a:rPr>
              <a:t>+9,9%</a:t>
            </a:r>
          </a:p>
          <a:p>
            <a:pPr algn="ctr"/>
            <a:r>
              <a:rPr lang="fr-FR" dirty="0">
                <a:solidFill>
                  <a:schemeClr val="tx1">
                    <a:lumMod val="50000"/>
                  </a:schemeClr>
                </a:solidFill>
                <a:latin typeface="Space Grotesk" panose="020B0604020202020204" charset="0"/>
                <a:cs typeface="Space Grotesk" panose="020B0604020202020204" charset="0"/>
              </a:rPr>
              <a:t> </a:t>
            </a:r>
            <a:r>
              <a:rPr lang="fr-FR" sz="1000" dirty="0">
                <a:solidFill>
                  <a:schemeClr val="tx1">
                    <a:lumMod val="50000"/>
                  </a:schemeClr>
                </a:solidFill>
                <a:latin typeface="Space Grotesk" panose="020B0604020202020204" charset="0"/>
                <a:cs typeface="Space Grotesk" panose="020B0604020202020204" charset="0"/>
              </a:rPr>
              <a:t>Vs 2022</a:t>
            </a:r>
          </a:p>
        </p:txBody>
      </p:sp>
      <p:sp>
        <p:nvSpPr>
          <p:cNvPr id="33" name="Rectangle : coins arrondis 32">
            <a:extLst>
              <a:ext uri="{FF2B5EF4-FFF2-40B4-BE49-F238E27FC236}">
                <a16:creationId xmlns:a16="http://schemas.microsoft.com/office/drawing/2014/main" id="{E254F7D1-0107-77FC-2243-874FAC645759}"/>
              </a:ext>
            </a:extLst>
          </p:cNvPr>
          <p:cNvSpPr/>
          <p:nvPr/>
        </p:nvSpPr>
        <p:spPr>
          <a:xfrm>
            <a:off x="4927088" y="2537633"/>
            <a:ext cx="1046992" cy="56527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pic>
        <p:nvPicPr>
          <p:cNvPr id="32" name="Image 31" descr="Une image contenant texte, diagramme, ligne, Tracé&#10;&#10;Description générée automatiquement">
            <a:extLst>
              <a:ext uri="{FF2B5EF4-FFF2-40B4-BE49-F238E27FC236}">
                <a16:creationId xmlns:a16="http://schemas.microsoft.com/office/drawing/2014/main" id="{48460651-B124-2065-5501-2FDF229176F8}"/>
              </a:ext>
            </a:extLst>
          </p:cNvPr>
          <p:cNvPicPr>
            <a:picLocks noChangeAspect="1"/>
          </p:cNvPicPr>
          <p:nvPr/>
        </p:nvPicPr>
        <p:blipFill>
          <a:blip r:embed="rId7">
            <a:alphaModFix amt="85000"/>
          </a:blip>
          <a:stretch>
            <a:fillRect/>
          </a:stretch>
        </p:blipFill>
        <p:spPr>
          <a:xfrm>
            <a:off x="4980243" y="3212023"/>
            <a:ext cx="3455398" cy="1722101"/>
          </a:xfrm>
          <a:prstGeom prst="rect">
            <a:avLst/>
          </a:prstGeom>
        </p:spPr>
      </p:pic>
      <p:pic>
        <p:nvPicPr>
          <p:cNvPr id="37" name="Image 36" descr="Une image contenant croquis, noir et blanc&#10;&#10;Description générée automatiquement">
            <a:extLst>
              <a:ext uri="{FF2B5EF4-FFF2-40B4-BE49-F238E27FC236}">
                <a16:creationId xmlns:a16="http://schemas.microsoft.com/office/drawing/2014/main" id="{35C25133-0F5D-171D-5109-E29D17667C3A}"/>
              </a:ext>
            </a:extLst>
          </p:cNvPr>
          <p:cNvPicPr>
            <a:picLocks noChangeAspect="1"/>
          </p:cNvPicPr>
          <p:nvPr/>
        </p:nvPicPr>
        <p:blipFill>
          <a:blip r:embed="rId8">
            <a:alphaModFix amt="70000"/>
          </a:blip>
          <a:stretch>
            <a:fillRect/>
          </a:stretch>
        </p:blipFill>
        <p:spPr>
          <a:xfrm>
            <a:off x="4918088" y="2545499"/>
            <a:ext cx="557142" cy="393841"/>
          </a:xfrm>
          <a:prstGeom prst="rect">
            <a:avLst/>
          </a:prstGeom>
        </p:spPr>
      </p:pic>
      <p:sp>
        <p:nvSpPr>
          <p:cNvPr id="42" name="ZoneTexte 41">
            <a:extLst>
              <a:ext uri="{FF2B5EF4-FFF2-40B4-BE49-F238E27FC236}">
                <a16:creationId xmlns:a16="http://schemas.microsoft.com/office/drawing/2014/main" id="{FF42509D-6F74-92C9-4BDD-2E005F8C5566}"/>
              </a:ext>
            </a:extLst>
          </p:cNvPr>
          <p:cNvSpPr txBox="1"/>
          <p:nvPr/>
        </p:nvSpPr>
        <p:spPr>
          <a:xfrm>
            <a:off x="4844305" y="2349768"/>
            <a:ext cx="3621414" cy="230832"/>
          </a:xfrm>
          <a:prstGeom prst="rect">
            <a:avLst/>
          </a:prstGeom>
          <a:noFill/>
        </p:spPr>
        <p:txBody>
          <a:bodyPr wrap="square" rtlCol="0">
            <a:spAutoFit/>
          </a:bodyPr>
          <a:lstStyle/>
          <a:p>
            <a:pPr algn="ctr"/>
            <a:r>
              <a:rPr lang="fr-FR" sz="900" b="1" dirty="0">
                <a:solidFill>
                  <a:schemeClr val="bg1"/>
                </a:solidFill>
                <a:latin typeface="Space Grotesk" panose="020B0604020202020204" charset="0"/>
                <a:cs typeface="Space Grotesk" panose="020B0604020202020204" charset="0"/>
              </a:rPr>
              <a:t>Évolution pour les écosystèmes principaux</a:t>
            </a:r>
          </a:p>
        </p:txBody>
      </p:sp>
      <p:sp>
        <p:nvSpPr>
          <p:cNvPr id="43" name="Rectangle : coins arrondis 42">
            <a:extLst>
              <a:ext uri="{FF2B5EF4-FFF2-40B4-BE49-F238E27FC236}">
                <a16:creationId xmlns:a16="http://schemas.microsoft.com/office/drawing/2014/main" id="{A01F83B5-DF7C-B0A5-03AA-40CA2D5D10F7}"/>
              </a:ext>
            </a:extLst>
          </p:cNvPr>
          <p:cNvSpPr/>
          <p:nvPr/>
        </p:nvSpPr>
        <p:spPr>
          <a:xfrm>
            <a:off x="6189154" y="2537633"/>
            <a:ext cx="1046992" cy="56527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4" name="Rectangle : coins arrondis 43">
            <a:extLst>
              <a:ext uri="{FF2B5EF4-FFF2-40B4-BE49-F238E27FC236}">
                <a16:creationId xmlns:a16="http://schemas.microsoft.com/office/drawing/2014/main" id="{5A8CC2AC-6D70-ECBA-10AA-7D7C76A32C50}"/>
              </a:ext>
            </a:extLst>
          </p:cNvPr>
          <p:cNvSpPr/>
          <p:nvPr/>
        </p:nvSpPr>
        <p:spPr>
          <a:xfrm>
            <a:off x="7451221" y="2523465"/>
            <a:ext cx="1046992" cy="56527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pic>
        <p:nvPicPr>
          <p:cNvPr id="41" name="Image 40" descr="Une image contenant ordinateur, Appareil électronique, Matériel de bureau, texte&#10;&#10;Description générée automatiquement">
            <a:extLst>
              <a:ext uri="{FF2B5EF4-FFF2-40B4-BE49-F238E27FC236}">
                <a16:creationId xmlns:a16="http://schemas.microsoft.com/office/drawing/2014/main" id="{303D21A7-E51C-9ECE-EE2C-97BEF3B40123}"/>
              </a:ext>
            </a:extLst>
          </p:cNvPr>
          <p:cNvPicPr>
            <a:picLocks noChangeAspect="1"/>
          </p:cNvPicPr>
          <p:nvPr/>
        </p:nvPicPr>
        <p:blipFill>
          <a:blip r:embed="rId9">
            <a:alphaModFix amt="85000"/>
          </a:blip>
          <a:stretch>
            <a:fillRect/>
          </a:stretch>
        </p:blipFill>
        <p:spPr>
          <a:xfrm>
            <a:off x="6236668" y="2536937"/>
            <a:ext cx="418344" cy="381739"/>
          </a:xfrm>
          <a:prstGeom prst="rect">
            <a:avLst/>
          </a:prstGeom>
        </p:spPr>
      </p:pic>
      <p:pic>
        <p:nvPicPr>
          <p:cNvPr id="39" name="Image 38" descr="Une image contenant texte, croquis, noir, conception&#10;&#10;Description générée automatiquement">
            <a:extLst>
              <a:ext uri="{FF2B5EF4-FFF2-40B4-BE49-F238E27FC236}">
                <a16:creationId xmlns:a16="http://schemas.microsoft.com/office/drawing/2014/main" id="{FB9704E5-5133-EB5A-8E4C-213560DD9407}"/>
              </a:ext>
            </a:extLst>
          </p:cNvPr>
          <p:cNvPicPr>
            <a:picLocks noChangeAspect="1"/>
          </p:cNvPicPr>
          <p:nvPr/>
        </p:nvPicPr>
        <p:blipFill>
          <a:blip r:embed="rId10">
            <a:alphaModFix amt="50000"/>
          </a:blip>
          <a:stretch>
            <a:fillRect/>
          </a:stretch>
        </p:blipFill>
        <p:spPr>
          <a:xfrm>
            <a:off x="7523879" y="2527994"/>
            <a:ext cx="345391" cy="360856"/>
          </a:xfrm>
          <a:prstGeom prst="rect">
            <a:avLst/>
          </a:prstGeom>
        </p:spPr>
      </p:pic>
      <p:sp>
        <p:nvSpPr>
          <p:cNvPr id="45" name="ZoneTexte 44">
            <a:extLst>
              <a:ext uri="{FF2B5EF4-FFF2-40B4-BE49-F238E27FC236}">
                <a16:creationId xmlns:a16="http://schemas.microsoft.com/office/drawing/2014/main" id="{8774DFC6-7EAB-B0E0-E33E-CE4309DCFEF0}"/>
              </a:ext>
            </a:extLst>
          </p:cNvPr>
          <p:cNvSpPr txBox="1"/>
          <p:nvPr/>
        </p:nvSpPr>
        <p:spPr>
          <a:xfrm>
            <a:off x="4919548" y="2856993"/>
            <a:ext cx="633657" cy="215444"/>
          </a:xfrm>
          <a:prstGeom prst="rect">
            <a:avLst/>
          </a:prstGeom>
          <a:noFill/>
        </p:spPr>
        <p:txBody>
          <a:bodyPr wrap="square" rtlCol="0">
            <a:spAutoFit/>
          </a:bodyPr>
          <a:lstStyle/>
          <a:p>
            <a:r>
              <a:rPr lang="fr-FR" sz="800" dirty="0">
                <a:latin typeface="Space Grotesk" panose="020B0604020202020204" charset="0"/>
                <a:cs typeface="Space Grotesk" panose="020B0604020202020204" charset="0"/>
              </a:rPr>
              <a:t>Console</a:t>
            </a:r>
          </a:p>
        </p:txBody>
      </p:sp>
      <p:sp>
        <p:nvSpPr>
          <p:cNvPr id="46" name="ZoneTexte 45">
            <a:extLst>
              <a:ext uri="{FF2B5EF4-FFF2-40B4-BE49-F238E27FC236}">
                <a16:creationId xmlns:a16="http://schemas.microsoft.com/office/drawing/2014/main" id="{C143B0BD-5119-9CF9-58B1-96645FD08069}"/>
              </a:ext>
            </a:extLst>
          </p:cNvPr>
          <p:cNvSpPr txBox="1"/>
          <p:nvPr/>
        </p:nvSpPr>
        <p:spPr>
          <a:xfrm>
            <a:off x="6257463" y="2866501"/>
            <a:ext cx="376753" cy="215444"/>
          </a:xfrm>
          <a:prstGeom prst="rect">
            <a:avLst/>
          </a:prstGeom>
          <a:noFill/>
        </p:spPr>
        <p:txBody>
          <a:bodyPr wrap="square" rtlCol="0">
            <a:spAutoFit/>
          </a:bodyPr>
          <a:lstStyle/>
          <a:p>
            <a:r>
              <a:rPr lang="fr-FR" sz="800" dirty="0">
                <a:latin typeface="Space Grotesk" panose="020B0604020202020204" charset="0"/>
                <a:cs typeface="Space Grotesk" panose="020B0604020202020204" charset="0"/>
              </a:rPr>
              <a:t>PC</a:t>
            </a:r>
          </a:p>
        </p:txBody>
      </p:sp>
      <p:sp>
        <p:nvSpPr>
          <p:cNvPr id="47" name="ZoneTexte 46">
            <a:extLst>
              <a:ext uri="{FF2B5EF4-FFF2-40B4-BE49-F238E27FC236}">
                <a16:creationId xmlns:a16="http://schemas.microsoft.com/office/drawing/2014/main" id="{42D07081-8998-81E8-3741-F4A17BD7D9BD}"/>
              </a:ext>
            </a:extLst>
          </p:cNvPr>
          <p:cNvSpPr txBox="1"/>
          <p:nvPr/>
        </p:nvSpPr>
        <p:spPr>
          <a:xfrm>
            <a:off x="7442126" y="2866501"/>
            <a:ext cx="633657" cy="215444"/>
          </a:xfrm>
          <a:prstGeom prst="rect">
            <a:avLst/>
          </a:prstGeom>
          <a:noFill/>
        </p:spPr>
        <p:txBody>
          <a:bodyPr wrap="square" rtlCol="0">
            <a:spAutoFit/>
          </a:bodyPr>
          <a:lstStyle/>
          <a:p>
            <a:r>
              <a:rPr lang="fr-FR" sz="800" dirty="0">
                <a:latin typeface="Space Grotesk" panose="020B0604020202020204" charset="0"/>
                <a:cs typeface="Space Grotesk" panose="020B0604020202020204" charset="0"/>
              </a:rPr>
              <a:t>Mobile</a:t>
            </a:r>
          </a:p>
        </p:txBody>
      </p:sp>
      <p:sp>
        <p:nvSpPr>
          <p:cNvPr id="48" name="ZoneTexte 47">
            <a:extLst>
              <a:ext uri="{FF2B5EF4-FFF2-40B4-BE49-F238E27FC236}">
                <a16:creationId xmlns:a16="http://schemas.microsoft.com/office/drawing/2014/main" id="{40BEE5ED-DCE2-51E2-62A5-2A47E786470D}"/>
              </a:ext>
            </a:extLst>
          </p:cNvPr>
          <p:cNvSpPr txBox="1"/>
          <p:nvPr/>
        </p:nvSpPr>
        <p:spPr>
          <a:xfrm>
            <a:off x="5257183" y="2686995"/>
            <a:ext cx="819887" cy="307777"/>
          </a:xfrm>
          <a:prstGeom prst="rect">
            <a:avLst/>
          </a:prstGeom>
          <a:noFill/>
        </p:spPr>
        <p:txBody>
          <a:bodyPr wrap="square" rtlCol="0">
            <a:spAutoFit/>
          </a:bodyPr>
          <a:lstStyle/>
          <a:p>
            <a:r>
              <a:rPr lang="fr-FR" b="1" dirty="0">
                <a:solidFill>
                  <a:srgbClr val="79499F"/>
                </a:solidFill>
                <a:latin typeface="Space Grotesk" panose="020B0604020202020204" charset="0"/>
                <a:cs typeface="Space Grotesk" panose="020B0604020202020204" charset="0"/>
              </a:rPr>
              <a:t>+24,1%</a:t>
            </a:r>
          </a:p>
        </p:txBody>
      </p:sp>
      <p:sp>
        <p:nvSpPr>
          <p:cNvPr id="49" name="ZoneTexte 48">
            <a:extLst>
              <a:ext uri="{FF2B5EF4-FFF2-40B4-BE49-F238E27FC236}">
                <a16:creationId xmlns:a16="http://schemas.microsoft.com/office/drawing/2014/main" id="{658F30BF-76C5-7E17-A529-8EE04250C2F9}"/>
              </a:ext>
            </a:extLst>
          </p:cNvPr>
          <p:cNvSpPr txBox="1"/>
          <p:nvPr/>
        </p:nvSpPr>
        <p:spPr>
          <a:xfrm>
            <a:off x="6566264" y="2691650"/>
            <a:ext cx="819887" cy="307777"/>
          </a:xfrm>
          <a:prstGeom prst="rect">
            <a:avLst/>
          </a:prstGeom>
          <a:noFill/>
        </p:spPr>
        <p:txBody>
          <a:bodyPr wrap="square" rtlCol="0">
            <a:spAutoFit/>
          </a:bodyPr>
          <a:lstStyle/>
          <a:p>
            <a:r>
              <a:rPr lang="fr-FR" b="1" dirty="0">
                <a:solidFill>
                  <a:srgbClr val="C26A3E"/>
                </a:solidFill>
                <a:latin typeface="Space Grotesk" panose="020B0604020202020204" charset="0"/>
                <a:cs typeface="Space Grotesk" panose="020B0604020202020204" charset="0"/>
              </a:rPr>
              <a:t>-8,5%</a:t>
            </a:r>
          </a:p>
        </p:txBody>
      </p:sp>
      <p:sp>
        <p:nvSpPr>
          <p:cNvPr id="50" name="ZoneTexte 49">
            <a:extLst>
              <a:ext uri="{FF2B5EF4-FFF2-40B4-BE49-F238E27FC236}">
                <a16:creationId xmlns:a16="http://schemas.microsoft.com/office/drawing/2014/main" id="{D2DAFFF7-CFA2-7B5A-DE22-897C6D0EEAC5}"/>
              </a:ext>
            </a:extLst>
          </p:cNvPr>
          <p:cNvSpPr txBox="1"/>
          <p:nvPr/>
        </p:nvSpPr>
        <p:spPr>
          <a:xfrm>
            <a:off x="7832326" y="2691649"/>
            <a:ext cx="701601" cy="307777"/>
          </a:xfrm>
          <a:prstGeom prst="rect">
            <a:avLst/>
          </a:prstGeom>
          <a:noFill/>
        </p:spPr>
        <p:txBody>
          <a:bodyPr wrap="square" rtlCol="0">
            <a:spAutoFit/>
          </a:bodyPr>
          <a:lstStyle/>
          <a:p>
            <a:r>
              <a:rPr lang="fr-FR" b="1" dirty="0">
                <a:solidFill>
                  <a:srgbClr val="4F8A8E"/>
                </a:solidFill>
                <a:latin typeface="Space Grotesk" panose="020B0604020202020204" charset="0"/>
                <a:cs typeface="Space Grotesk" panose="020B0604020202020204" charset="0"/>
              </a:rPr>
              <a:t>+4,8%</a:t>
            </a:r>
          </a:p>
        </p:txBody>
      </p:sp>
      <p:sp>
        <p:nvSpPr>
          <p:cNvPr id="51" name="ZoneTexte 50">
            <a:extLst>
              <a:ext uri="{FF2B5EF4-FFF2-40B4-BE49-F238E27FC236}">
                <a16:creationId xmlns:a16="http://schemas.microsoft.com/office/drawing/2014/main" id="{FD01FA0F-EFD7-15BE-4908-86278D21966D}"/>
              </a:ext>
            </a:extLst>
          </p:cNvPr>
          <p:cNvSpPr txBox="1"/>
          <p:nvPr/>
        </p:nvSpPr>
        <p:spPr>
          <a:xfrm>
            <a:off x="4915224" y="3107194"/>
            <a:ext cx="2320922" cy="215444"/>
          </a:xfrm>
          <a:prstGeom prst="rect">
            <a:avLst/>
          </a:prstGeom>
          <a:noFill/>
        </p:spPr>
        <p:txBody>
          <a:bodyPr wrap="square" rtlCol="0">
            <a:spAutoFit/>
          </a:bodyPr>
          <a:lstStyle/>
          <a:p>
            <a:r>
              <a:rPr lang="fr-FR" sz="800" b="1" dirty="0">
                <a:latin typeface="Space Grotesk" panose="020B0604020202020204" charset="0"/>
                <a:cs typeface="Space Grotesk" panose="020B0604020202020204" charset="0"/>
              </a:rPr>
              <a:t>En millions € - (Part en % du CA total 2023)</a:t>
            </a:r>
          </a:p>
        </p:txBody>
      </p:sp>
      <p:sp>
        <p:nvSpPr>
          <p:cNvPr id="52" name="ZoneTexte 51">
            <a:extLst>
              <a:ext uri="{FF2B5EF4-FFF2-40B4-BE49-F238E27FC236}">
                <a16:creationId xmlns:a16="http://schemas.microsoft.com/office/drawing/2014/main" id="{4CB26652-8381-9FB8-BD8D-72712DE063AB}"/>
              </a:ext>
            </a:extLst>
          </p:cNvPr>
          <p:cNvSpPr txBox="1"/>
          <p:nvPr/>
        </p:nvSpPr>
        <p:spPr>
          <a:xfrm>
            <a:off x="5475230" y="4916177"/>
            <a:ext cx="509303" cy="215444"/>
          </a:xfrm>
          <a:prstGeom prst="rect">
            <a:avLst/>
          </a:prstGeom>
          <a:noFill/>
        </p:spPr>
        <p:txBody>
          <a:bodyPr wrap="square" rtlCol="0">
            <a:spAutoFit/>
          </a:bodyPr>
          <a:lstStyle/>
          <a:p>
            <a:r>
              <a:rPr lang="fr-FR" sz="800" b="1" dirty="0">
                <a:solidFill>
                  <a:schemeClr val="bg1"/>
                </a:solidFill>
                <a:latin typeface="Space Grotesk" panose="020B0604020202020204" charset="0"/>
                <a:cs typeface="Space Grotesk" panose="020B0604020202020204" charset="0"/>
              </a:rPr>
              <a:t>(52%)</a:t>
            </a:r>
          </a:p>
        </p:txBody>
      </p:sp>
      <p:sp>
        <p:nvSpPr>
          <p:cNvPr id="53" name="ZoneTexte 52">
            <a:extLst>
              <a:ext uri="{FF2B5EF4-FFF2-40B4-BE49-F238E27FC236}">
                <a16:creationId xmlns:a16="http://schemas.microsoft.com/office/drawing/2014/main" id="{62BAA51F-3DD8-21BA-02DB-4C26A2A15FBE}"/>
              </a:ext>
            </a:extLst>
          </p:cNvPr>
          <p:cNvSpPr txBox="1"/>
          <p:nvPr/>
        </p:nvSpPr>
        <p:spPr>
          <a:xfrm>
            <a:off x="7523879" y="4916177"/>
            <a:ext cx="509303" cy="215444"/>
          </a:xfrm>
          <a:prstGeom prst="rect">
            <a:avLst/>
          </a:prstGeom>
          <a:noFill/>
        </p:spPr>
        <p:txBody>
          <a:bodyPr wrap="square" rtlCol="0">
            <a:spAutoFit/>
          </a:bodyPr>
          <a:lstStyle/>
          <a:p>
            <a:r>
              <a:rPr lang="fr-FR" sz="800" b="1" dirty="0">
                <a:solidFill>
                  <a:schemeClr val="bg1"/>
                </a:solidFill>
                <a:latin typeface="Space Grotesk" panose="020B0604020202020204" charset="0"/>
                <a:cs typeface="Space Grotesk" panose="020B0604020202020204" charset="0"/>
              </a:rPr>
              <a:t>(24%)</a:t>
            </a:r>
          </a:p>
        </p:txBody>
      </p:sp>
      <p:sp>
        <p:nvSpPr>
          <p:cNvPr id="54" name="ZoneTexte 53">
            <a:extLst>
              <a:ext uri="{FF2B5EF4-FFF2-40B4-BE49-F238E27FC236}">
                <a16:creationId xmlns:a16="http://schemas.microsoft.com/office/drawing/2014/main" id="{1FCC9918-D1DB-7194-E7C2-75DE62850C6F}"/>
              </a:ext>
            </a:extLst>
          </p:cNvPr>
          <p:cNvSpPr txBox="1"/>
          <p:nvPr/>
        </p:nvSpPr>
        <p:spPr>
          <a:xfrm>
            <a:off x="6520442" y="4916177"/>
            <a:ext cx="509303" cy="215444"/>
          </a:xfrm>
          <a:prstGeom prst="rect">
            <a:avLst/>
          </a:prstGeom>
          <a:noFill/>
        </p:spPr>
        <p:txBody>
          <a:bodyPr wrap="square" rtlCol="0">
            <a:spAutoFit/>
          </a:bodyPr>
          <a:lstStyle/>
          <a:p>
            <a:r>
              <a:rPr lang="fr-FR" sz="800" b="1" dirty="0">
                <a:solidFill>
                  <a:schemeClr val="bg1"/>
                </a:solidFill>
                <a:latin typeface="Space Grotesk" panose="020B0604020202020204" charset="0"/>
                <a:cs typeface="Space Grotesk" panose="020B0604020202020204" charset="0"/>
              </a:rPr>
              <a:t>(24%)</a:t>
            </a:r>
          </a:p>
        </p:txBody>
      </p:sp>
    </p:spTree>
    <p:extLst>
      <p:ext uri="{BB962C8B-B14F-4D97-AF65-F5344CB8AC3E}">
        <p14:creationId xmlns:p14="http://schemas.microsoft.com/office/powerpoint/2010/main" val="412307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10"/>
          <p:cNvSpPr txBox="1">
            <a:spLocks noGrp="1"/>
          </p:cNvSpPr>
          <p:nvPr>
            <p:ph type="title"/>
          </p:nvPr>
        </p:nvSpPr>
        <p:spPr>
          <a:xfrm>
            <a:off x="0" y="116975"/>
            <a:ext cx="914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sz="2400" b="1" dirty="0"/>
              <a:t>Tendances actuelles</a:t>
            </a:r>
            <a:endParaRPr sz="2400" b="1"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32C88E79-F542-A8F5-6C3F-E1D7A3187D5F}"/>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C8146036-2219-EBDE-8D18-957D32BC36A8}"/>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E3883590-8D9C-AA19-9C89-99258E19D959}"/>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Les écosystèmes mobiles et PC</a:t>
            </a:r>
          </a:p>
        </p:txBody>
      </p:sp>
      <p:cxnSp>
        <p:nvCxnSpPr>
          <p:cNvPr id="6" name="Connecteur droit 5">
            <a:extLst>
              <a:ext uri="{FF2B5EF4-FFF2-40B4-BE49-F238E27FC236}">
                <a16:creationId xmlns:a16="http://schemas.microsoft.com/office/drawing/2014/main" id="{83E24AED-365B-B5D1-0A1B-E7EBE53601C0}"/>
              </a:ext>
            </a:extLst>
          </p:cNvPr>
          <p:cNvCxnSpPr>
            <a:stCxn id="4" idx="2"/>
          </p:cNvCxnSpPr>
          <p:nvPr/>
        </p:nvCxnSpPr>
        <p:spPr>
          <a:xfrm>
            <a:off x="4572000" y="1105360"/>
            <a:ext cx="0" cy="3611495"/>
          </a:xfrm>
          <a:prstGeom prst="line">
            <a:avLst/>
          </a:prstGeom>
          <a:ln>
            <a:solidFill>
              <a:srgbClr val="B1A4D4"/>
            </a:solidFill>
          </a:ln>
        </p:spPr>
        <p:style>
          <a:lnRef idx="2">
            <a:schemeClr val="accent2"/>
          </a:lnRef>
          <a:fillRef idx="0">
            <a:schemeClr val="accent2"/>
          </a:fillRef>
          <a:effectRef idx="1">
            <a:schemeClr val="accent2"/>
          </a:effectRef>
          <a:fontRef idx="minor">
            <a:schemeClr val="tx1"/>
          </a:fontRef>
        </p:style>
      </p:cxnSp>
      <p:sp>
        <p:nvSpPr>
          <p:cNvPr id="7" name="ZoneTexte 6">
            <a:extLst>
              <a:ext uri="{FF2B5EF4-FFF2-40B4-BE49-F238E27FC236}">
                <a16:creationId xmlns:a16="http://schemas.microsoft.com/office/drawing/2014/main" id="{302ADCA9-24C2-EA06-722A-1DCBDFC76362}"/>
              </a:ext>
            </a:extLst>
          </p:cNvPr>
          <p:cNvSpPr txBox="1"/>
          <p:nvPr/>
        </p:nvSpPr>
        <p:spPr>
          <a:xfrm>
            <a:off x="4754974" y="1197747"/>
            <a:ext cx="4299411"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Répartition du CA de l’écosystème PC en 2023</a:t>
            </a:r>
          </a:p>
        </p:txBody>
      </p:sp>
      <p:sp>
        <p:nvSpPr>
          <p:cNvPr id="8" name="ZoneTexte 7">
            <a:extLst>
              <a:ext uri="{FF2B5EF4-FFF2-40B4-BE49-F238E27FC236}">
                <a16:creationId xmlns:a16="http://schemas.microsoft.com/office/drawing/2014/main" id="{43519FA7-0167-A9FF-147D-68C47213752B}"/>
              </a:ext>
            </a:extLst>
          </p:cNvPr>
          <p:cNvSpPr txBox="1"/>
          <p:nvPr/>
        </p:nvSpPr>
        <p:spPr>
          <a:xfrm>
            <a:off x="89615" y="1197746"/>
            <a:ext cx="4299411"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Répartition du CA de l’écosystème mobile en 2023</a:t>
            </a:r>
          </a:p>
        </p:txBody>
      </p:sp>
      <p:sp>
        <p:nvSpPr>
          <p:cNvPr id="12" name="Rectangle : coins arrondis 11">
            <a:extLst>
              <a:ext uri="{FF2B5EF4-FFF2-40B4-BE49-F238E27FC236}">
                <a16:creationId xmlns:a16="http://schemas.microsoft.com/office/drawing/2014/main" id="{4020336A-F221-AE89-BF26-BFECBF1D6E04}"/>
              </a:ext>
            </a:extLst>
          </p:cNvPr>
          <p:cNvSpPr/>
          <p:nvPr/>
        </p:nvSpPr>
        <p:spPr>
          <a:xfrm>
            <a:off x="1494665" y="1616429"/>
            <a:ext cx="1689462" cy="103103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1F611D6C-47A5-DDE5-7048-F00DF46E5681}"/>
              </a:ext>
            </a:extLst>
          </p:cNvPr>
          <p:cNvSpPr txBox="1"/>
          <p:nvPr/>
        </p:nvSpPr>
        <p:spPr>
          <a:xfrm>
            <a:off x="1479885" y="1905112"/>
            <a:ext cx="1689463" cy="492443"/>
          </a:xfrm>
          <a:prstGeom prst="rect">
            <a:avLst/>
          </a:prstGeom>
          <a:noFill/>
        </p:spPr>
        <p:txBody>
          <a:bodyPr wrap="square" rtlCol="0">
            <a:spAutoFit/>
          </a:bodyPr>
          <a:lstStyle/>
          <a:p>
            <a:pPr algn="ctr"/>
            <a:r>
              <a:rPr lang="fr-FR" sz="2000" b="1" dirty="0">
                <a:latin typeface="Space Grotesk" panose="020B0604020202020204" charset="0"/>
                <a:cs typeface="Space Grotesk" panose="020B0604020202020204" charset="0"/>
              </a:rPr>
              <a:t>1483 M€  </a:t>
            </a:r>
          </a:p>
          <a:p>
            <a:pPr algn="ctr"/>
            <a:r>
              <a:rPr lang="fr-FR" sz="600" dirty="0">
                <a:latin typeface="Space Grotesk" panose="020B0604020202020204" charset="0"/>
                <a:cs typeface="Space Grotesk" panose="020B0604020202020204" charset="0"/>
              </a:rPr>
              <a:t>+4,8% (vs 2022)</a:t>
            </a:r>
          </a:p>
        </p:txBody>
      </p:sp>
      <p:sp>
        <p:nvSpPr>
          <p:cNvPr id="17" name="Rectangle : coins arrondis 16">
            <a:extLst>
              <a:ext uri="{FF2B5EF4-FFF2-40B4-BE49-F238E27FC236}">
                <a16:creationId xmlns:a16="http://schemas.microsoft.com/office/drawing/2014/main" id="{9B8B524B-8EF8-3648-59E2-9541E7BF6310}"/>
              </a:ext>
            </a:extLst>
          </p:cNvPr>
          <p:cNvSpPr/>
          <p:nvPr/>
        </p:nvSpPr>
        <p:spPr>
          <a:xfrm>
            <a:off x="3169348" y="3268266"/>
            <a:ext cx="1374777" cy="10167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31244617-C6AF-3777-AA8D-AED66F5BED03}"/>
              </a:ext>
            </a:extLst>
          </p:cNvPr>
          <p:cNvSpPr/>
          <p:nvPr/>
        </p:nvSpPr>
        <p:spPr>
          <a:xfrm>
            <a:off x="6013269" y="1621602"/>
            <a:ext cx="1689462" cy="54683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3F720751-459B-D8F9-AB29-77CD4A7623B7}"/>
              </a:ext>
            </a:extLst>
          </p:cNvPr>
          <p:cNvSpPr/>
          <p:nvPr/>
        </p:nvSpPr>
        <p:spPr>
          <a:xfrm>
            <a:off x="4681544" y="2411027"/>
            <a:ext cx="1337201" cy="54683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96E76AC9-AAE2-9952-A900-1B06B288841F}"/>
              </a:ext>
            </a:extLst>
          </p:cNvPr>
          <p:cNvSpPr/>
          <p:nvPr/>
        </p:nvSpPr>
        <p:spPr>
          <a:xfrm>
            <a:off x="119888" y="3268266"/>
            <a:ext cx="1374777" cy="10167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536BB480-8844-0ADE-0A23-1C96D80377C2}"/>
              </a:ext>
            </a:extLst>
          </p:cNvPr>
          <p:cNvSpPr/>
          <p:nvPr/>
        </p:nvSpPr>
        <p:spPr>
          <a:xfrm>
            <a:off x="1645661" y="3268266"/>
            <a:ext cx="1374777" cy="10167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0" name="ZoneTexte 19">
            <a:extLst>
              <a:ext uri="{FF2B5EF4-FFF2-40B4-BE49-F238E27FC236}">
                <a16:creationId xmlns:a16="http://schemas.microsoft.com/office/drawing/2014/main" id="{85FF2CFE-7A53-1551-17D0-E4188C4B228D}"/>
              </a:ext>
            </a:extLst>
          </p:cNvPr>
          <p:cNvSpPr txBox="1"/>
          <p:nvPr/>
        </p:nvSpPr>
        <p:spPr>
          <a:xfrm>
            <a:off x="183142" y="3233479"/>
            <a:ext cx="1218814" cy="1231106"/>
          </a:xfrm>
          <a:prstGeom prst="rect">
            <a:avLst/>
          </a:prstGeom>
          <a:noFill/>
        </p:spPr>
        <p:txBody>
          <a:bodyPr wrap="square" rtlCol="0">
            <a:spAutoFit/>
          </a:bodyPr>
          <a:lstStyle/>
          <a:p>
            <a:pPr algn="ctr"/>
            <a:r>
              <a:rPr lang="fr-FR" sz="1000" dirty="0">
                <a:latin typeface="Space Grotesk" panose="020B0604020202020204" charset="0"/>
                <a:cs typeface="Space Grotesk" panose="020B0604020202020204" charset="0"/>
              </a:rPr>
              <a:t>Applications payantes</a:t>
            </a:r>
          </a:p>
          <a:p>
            <a:pPr algn="ctr"/>
            <a:r>
              <a:rPr lang="fr-FR" b="1" dirty="0">
                <a:latin typeface="Space Grotesk" panose="020B0604020202020204" charset="0"/>
                <a:cs typeface="Space Grotesk" panose="020B0604020202020204" charset="0"/>
              </a:rPr>
              <a:t>&lt;1%</a:t>
            </a:r>
          </a:p>
          <a:p>
            <a:pPr algn="ctr"/>
            <a:endParaRPr lang="fr-FR" sz="600" b="1" dirty="0">
              <a:latin typeface="Space Grotesk" panose="020B0604020202020204" charset="0"/>
              <a:cs typeface="Space Grotesk" panose="020B0604020202020204" charset="0"/>
            </a:endParaRPr>
          </a:p>
          <a:p>
            <a:pPr algn="ctr"/>
            <a:r>
              <a:rPr lang="fr-FR" sz="2000" b="1" dirty="0">
                <a:latin typeface="Space Grotesk" panose="020B0604020202020204" charset="0"/>
                <a:cs typeface="Space Grotesk" panose="020B0604020202020204" charset="0"/>
              </a:rPr>
              <a:t>12 M€</a:t>
            </a:r>
            <a:endParaRPr lang="fr-FR" sz="600" b="1" dirty="0">
              <a:latin typeface="Space Grotesk" panose="020B0604020202020204" charset="0"/>
              <a:cs typeface="Space Grotesk" panose="020B0604020202020204" charset="0"/>
            </a:endParaRPr>
          </a:p>
          <a:p>
            <a:pPr algn="ctr"/>
            <a:r>
              <a:rPr lang="fr-FR" sz="600" dirty="0">
                <a:latin typeface="Space Grotesk" panose="020B0604020202020204" charset="0"/>
                <a:cs typeface="Space Grotesk" panose="020B0604020202020204" charset="0"/>
              </a:rPr>
              <a:t>-22% (vs 2022)</a:t>
            </a:r>
          </a:p>
          <a:p>
            <a:pPr algn="ctr"/>
            <a:endParaRPr lang="fr-FR" sz="800" dirty="0">
              <a:latin typeface="Space Grotesk" panose="020B0604020202020204" charset="0"/>
              <a:cs typeface="Space Grotesk" panose="020B0604020202020204" charset="0"/>
            </a:endParaRPr>
          </a:p>
        </p:txBody>
      </p:sp>
      <p:sp>
        <p:nvSpPr>
          <p:cNvPr id="24" name="ZoneTexte 23">
            <a:extLst>
              <a:ext uri="{FF2B5EF4-FFF2-40B4-BE49-F238E27FC236}">
                <a16:creationId xmlns:a16="http://schemas.microsoft.com/office/drawing/2014/main" id="{DAE60C58-F0B4-C0AE-8855-596B0EA61C83}"/>
              </a:ext>
            </a:extLst>
          </p:cNvPr>
          <p:cNvSpPr txBox="1"/>
          <p:nvPr/>
        </p:nvSpPr>
        <p:spPr>
          <a:xfrm>
            <a:off x="1655342" y="3224610"/>
            <a:ext cx="1365095" cy="1231106"/>
          </a:xfrm>
          <a:prstGeom prst="rect">
            <a:avLst/>
          </a:prstGeom>
          <a:noFill/>
        </p:spPr>
        <p:txBody>
          <a:bodyPr wrap="square" rtlCol="0">
            <a:spAutoFit/>
          </a:bodyPr>
          <a:lstStyle/>
          <a:p>
            <a:pPr algn="ctr"/>
            <a:r>
              <a:rPr lang="fr-FR" sz="1000" dirty="0">
                <a:latin typeface="Space Grotesk" panose="020B0604020202020204" charset="0"/>
                <a:cs typeface="Space Grotesk" panose="020B0604020202020204" charset="0"/>
              </a:rPr>
              <a:t>Applications gratuites</a:t>
            </a:r>
          </a:p>
          <a:p>
            <a:pPr algn="ctr"/>
            <a:r>
              <a:rPr lang="fr-FR" b="1" dirty="0">
                <a:latin typeface="Space Grotesk" panose="020B0604020202020204" charset="0"/>
                <a:cs typeface="Space Grotesk" panose="020B0604020202020204" charset="0"/>
              </a:rPr>
              <a:t>99%</a:t>
            </a:r>
          </a:p>
          <a:p>
            <a:pPr algn="ctr"/>
            <a:endParaRPr lang="fr-FR" sz="600" b="1" dirty="0">
              <a:latin typeface="Space Grotesk" panose="020B0604020202020204" charset="0"/>
              <a:cs typeface="Space Grotesk" panose="020B0604020202020204" charset="0"/>
            </a:endParaRPr>
          </a:p>
          <a:p>
            <a:pPr algn="ctr"/>
            <a:r>
              <a:rPr lang="fr-FR" sz="2000" b="1" dirty="0">
                <a:latin typeface="Space Grotesk" panose="020B0604020202020204" charset="0"/>
                <a:cs typeface="Space Grotesk" panose="020B0604020202020204" charset="0"/>
              </a:rPr>
              <a:t>1463 M€</a:t>
            </a:r>
            <a:endParaRPr lang="fr-FR" sz="600" b="1" dirty="0">
              <a:latin typeface="Space Grotesk" panose="020B0604020202020204" charset="0"/>
              <a:cs typeface="Space Grotesk" panose="020B0604020202020204" charset="0"/>
            </a:endParaRPr>
          </a:p>
          <a:p>
            <a:pPr algn="ctr"/>
            <a:r>
              <a:rPr lang="fr-FR" sz="600" dirty="0">
                <a:latin typeface="Space Grotesk" panose="020B0604020202020204" charset="0"/>
                <a:cs typeface="Space Grotesk" panose="020B0604020202020204" charset="0"/>
              </a:rPr>
              <a:t>+6% (vs 2022)</a:t>
            </a:r>
          </a:p>
          <a:p>
            <a:pPr algn="ctr"/>
            <a:endParaRPr lang="fr-FR" sz="800" dirty="0">
              <a:latin typeface="Space Grotesk" panose="020B0604020202020204" charset="0"/>
              <a:cs typeface="Space Grotesk" panose="020B0604020202020204" charset="0"/>
            </a:endParaRPr>
          </a:p>
        </p:txBody>
      </p:sp>
      <p:sp>
        <p:nvSpPr>
          <p:cNvPr id="25" name="ZoneTexte 24">
            <a:extLst>
              <a:ext uri="{FF2B5EF4-FFF2-40B4-BE49-F238E27FC236}">
                <a16:creationId xmlns:a16="http://schemas.microsoft.com/office/drawing/2014/main" id="{4AFF1B90-0AF0-66B9-C459-9805ED64750A}"/>
              </a:ext>
            </a:extLst>
          </p:cNvPr>
          <p:cNvSpPr txBox="1"/>
          <p:nvPr/>
        </p:nvSpPr>
        <p:spPr>
          <a:xfrm>
            <a:off x="3243643" y="3233479"/>
            <a:ext cx="1218814" cy="1231106"/>
          </a:xfrm>
          <a:prstGeom prst="rect">
            <a:avLst/>
          </a:prstGeom>
          <a:noFill/>
        </p:spPr>
        <p:txBody>
          <a:bodyPr wrap="square" rtlCol="0">
            <a:spAutoFit/>
          </a:bodyPr>
          <a:lstStyle/>
          <a:p>
            <a:pPr algn="ctr"/>
            <a:r>
              <a:rPr lang="fr-FR" sz="1000" dirty="0">
                <a:latin typeface="Space Grotesk" panose="020B0604020202020204" charset="0"/>
                <a:cs typeface="Space Grotesk" panose="020B0604020202020204" charset="0"/>
              </a:rPr>
              <a:t>Social + jeu navigateur</a:t>
            </a:r>
          </a:p>
          <a:p>
            <a:pPr algn="ctr"/>
            <a:r>
              <a:rPr lang="fr-FR" b="1" dirty="0">
                <a:latin typeface="Space Grotesk" panose="020B0604020202020204" charset="0"/>
                <a:cs typeface="Space Grotesk" panose="020B0604020202020204" charset="0"/>
              </a:rPr>
              <a:t>&lt;1%</a:t>
            </a:r>
          </a:p>
          <a:p>
            <a:pPr algn="ctr"/>
            <a:endParaRPr lang="fr-FR" sz="600" b="1" dirty="0">
              <a:latin typeface="Space Grotesk" panose="020B0604020202020204" charset="0"/>
              <a:cs typeface="Space Grotesk" panose="020B0604020202020204" charset="0"/>
            </a:endParaRPr>
          </a:p>
          <a:p>
            <a:pPr algn="ctr"/>
            <a:r>
              <a:rPr lang="fr-FR" sz="2000" b="1" dirty="0">
                <a:latin typeface="Space Grotesk" panose="020B0604020202020204" charset="0"/>
                <a:cs typeface="Space Grotesk" panose="020B0604020202020204" charset="0"/>
              </a:rPr>
              <a:t>8 M€</a:t>
            </a:r>
            <a:endParaRPr lang="fr-FR" sz="600" b="1" dirty="0">
              <a:latin typeface="Space Grotesk" panose="020B0604020202020204" charset="0"/>
              <a:cs typeface="Space Grotesk" panose="020B0604020202020204" charset="0"/>
            </a:endParaRPr>
          </a:p>
          <a:p>
            <a:pPr algn="ctr"/>
            <a:r>
              <a:rPr lang="fr-FR" sz="600" dirty="0">
                <a:latin typeface="Space Grotesk" panose="020B0604020202020204" charset="0"/>
                <a:cs typeface="Space Grotesk" panose="020B0604020202020204" charset="0"/>
              </a:rPr>
              <a:t>-66% (vs 2022)</a:t>
            </a:r>
          </a:p>
          <a:p>
            <a:pPr algn="ctr"/>
            <a:endParaRPr lang="fr-FR" sz="800" dirty="0">
              <a:latin typeface="Space Grotesk" panose="020B0604020202020204" charset="0"/>
              <a:cs typeface="Space Grotesk" panose="020B0604020202020204" charset="0"/>
            </a:endParaRPr>
          </a:p>
        </p:txBody>
      </p:sp>
      <p:cxnSp>
        <p:nvCxnSpPr>
          <p:cNvPr id="27" name="Connecteur droit 26">
            <a:extLst>
              <a:ext uri="{FF2B5EF4-FFF2-40B4-BE49-F238E27FC236}">
                <a16:creationId xmlns:a16="http://schemas.microsoft.com/office/drawing/2014/main" id="{FC70DF1A-1383-5C14-82D2-EC22F2A6A7A6}"/>
              </a:ext>
            </a:extLst>
          </p:cNvPr>
          <p:cNvCxnSpPr>
            <a:cxnSpLocks/>
            <a:stCxn id="22" idx="0"/>
            <a:endCxn id="12" idx="2"/>
          </p:cNvCxnSpPr>
          <p:nvPr/>
        </p:nvCxnSpPr>
        <p:spPr>
          <a:xfrm flipV="1">
            <a:off x="807277" y="2647463"/>
            <a:ext cx="1532119" cy="620803"/>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8B92C049-48B4-C261-FEC3-A680B8E30ED0}"/>
              </a:ext>
            </a:extLst>
          </p:cNvPr>
          <p:cNvCxnSpPr>
            <a:cxnSpLocks/>
            <a:stCxn id="23" idx="0"/>
            <a:endCxn id="12" idx="2"/>
          </p:cNvCxnSpPr>
          <p:nvPr/>
        </p:nvCxnSpPr>
        <p:spPr>
          <a:xfrm flipV="1">
            <a:off x="2333050" y="2647463"/>
            <a:ext cx="6346" cy="620803"/>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B9C81B3F-9B8A-B9A5-D647-C08D2DB12AFD}"/>
              </a:ext>
            </a:extLst>
          </p:cNvPr>
          <p:cNvCxnSpPr>
            <a:cxnSpLocks/>
            <a:stCxn id="12" idx="2"/>
            <a:endCxn id="17" idx="0"/>
          </p:cNvCxnSpPr>
          <p:nvPr/>
        </p:nvCxnSpPr>
        <p:spPr>
          <a:xfrm>
            <a:off x="2339396" y="2647463"/>
            <a:ext cx="1517341" cy="620803"/>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200FFF1F-CBAA-0603-915A-0FC6BC5B4C65}"/>
              </a:ext>
            </a:extLst>
          </p:cNvPr>
          <p:cNvSpPr txBox="1"/>
          <p:nvPr/>
        </p:nvSpPr>
        <p:spPr>
          <a:xfrm>
            <a:off x="5993295" y="1648799"/>
            <a:ext cx="1709435" cy="492443"/>
          </a:xfrm>
          <a:prstGeom prst="rect">
            <a:avLst/>
          </a:prstGeom>
          <a:noFill/>
        </p:spPr>
        <p:txBody>
          <a:bodyPr wrap="square" rtlCol="0">
            <a:spAutoFit/>
          </a:bodyPr>
          <a:lstStyle/>
          <a:p>
            <a:pPr algn="ctr"/>
            <a:r>
              <a:rPr lang="fr-FR" sz="2000" b="1" dirty="0">
                <a:latin typeface="Space Grotesk" panose="020B0604020202020204" charset="0"/>
                <a:cs typeface="Space Grotesk" panose="020B0604020202020204" charset="0"/>
              </a:rPr>
              <a:t>1432 M€  </a:t>
            </a:r>
          </a:p>
          <a:p>
            <a:pPr algn="ctr"/>
            <a:r>
              <a:rPr lang="fr-FR" sz="600" dirty="0">
                <a:latin typeface="Space Grotesk" panose="020B0604020202020204" charset="0"/>
                <a:cs typeface="Space Grotesk" panose="020B0604020202020204" charset="0"/>
              </a:rPr>
              <a:t>-8,5% (vs 2022)</a:t>
            </a:r>
          </a:p>
        </p:txBody>
      </p:sp>
      <p:sp>
        <p:nvSpPr>
          <p:cNvPr id="46" name="Rectangle : coins arrondis 45">
            <a:extLst>
              <a:ext uri="{FF2B5EF4-FFF2-40B4-BE49-F238E27FC236}">
                <a16:creationId xmlns:a16="http://schemas.microsoft.com/office/drawing/2014/main" id="{EB2B1D87-7F76-5867-6953-827BC3F66F36}"/>
              </a:ext>
            </a:extLst>
          </p:cNvPr>
          <p:cNvSpPr/>
          <p:nvPr/>
        </p:nvSpPr>
        <p:spPr>
          <a:xfrm>
            <a:off x="6169427" y="2423702"/>
            <a:ext cx="1337201" cy="54683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7" name="Rectangle : coins arrondis 46">
            <a:extLst>
              <a:ext uri="{FF2B5EF4-FFF2-40B4-BE49-F238E27FC236}">
                <a16:creationId xmlns:a16="http://schemas.microsoft.com/office/drawing/2014/main" id="{AA2B149D-7E09-8EED-C7D5-D2EF8EFAA7E3}"/>
              </a:ext>
            </a:extLst>
          </p:cNvPr>
          <p:cNvSpPr/>
          <p:nvPr/>
        </p:nvSpPr>
        <p:spPr>
          <a:xfrm>
            <a:off x="7656653" y="2411027"/>
            <a:ext cx="1337201" cy="54683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8" name="Rectangle : coins arrondis 47">
            <a:extLst>
              <a:ext uri="{FF2B5EF4-FFF2-40B4-BE49-F238E27FC236}">
                <a16:creationId xmlns:a16="http://schemas.microsoft.com/office/drawing/2014/main" id="{7F15C3B4-345C-955B-04BA-1FC03B8B2637}"/>
              </a:ext>
            </a:extLst>
          </p:cNvPr>
          <p:cNvSpPr/>
          <p:nvPr/>
        </p:nvSpPr>
        <p:spPr>
          <a:xfrm>
            <a:off x="5230079" y="3893298"/>
            <a:ext cx="1337201" cy="92635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27666E5C-6FEF-FB24-7028-0722F5C1DD60}"/>
              </a:ext>
            </a:extLst>
          </p:cNvPr>
          <p:cNvSpPr/>
          <p:nvPr/>
        </p:nvSpPr>
        <p:spPr>
          <a:xfrm>
            <a:off x="6169427" y="3134029"/>
            <a:ext cx="1337201" cy="54683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50" name="Rectangle : coins arrondis 49">
            <a:extLst>
              <a:ext uri="{FF2B5EF4-FFF2-40B4-BE49-F238E27FC236}">
                <a16:creationId xmlns:a16="http://schemas.microsoft.com/office/drawing/2014/main" id="{B361C8E9-C64F-E546-BF81-AA1B55E9DFC9}"/>
              </a:ext>
            </a:extLst>
          </p:cNvPr>
          <p:cNvSpPr/>
          <p:nvPr/>
        </p:nvSpPr>
        <p:spPr>
          <a:xfrm>
            <a:off x="7045568" y="3893299"/>
            <a:ext cx="1337201" cy="92635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cxnSp>
        <p:nvCxnSpPr>
          <p:cNvPr id="51" name="Connecteur droit 50">
            <a:extLst>
              <a:ext uri="{FF2B5EF4-FFF2-40B4-BE49-F238E27FC236}">
                <a16:creationId xmlns:a16="http://schemas.microsoft.com/office/drawing/2014/main" id="{82852927-0E0C-DEF2-7837-0A0CA7B2EB9C}"/>
              </a:ext>
            </a:extLst>
          </p:cNvPr>
          <p:cNvCxnSpPr>
            <a:cxnSpLocks/>
            <a:stCxn id="19" idx="0"/>
            <a:endCxn id="43" idx="2"/>
          </p:cNvCxnSpPr>
          <p:nvPr/>
        </p:nvCxnSpPr>
        <p:spPr>
          <a:xfrm flipV="1">
            <a:off x="5350145" y="2141242"/>
            <a:ext cx="1497868" cy="269785"/>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3F369F7E-0AE1-2096-56F4-354E01834418}"/>
              </a:ext>
            </a:extLst>
          </p:cNvPr>
          <p:cNvCxnSpPr>
            <a:cxnSpLocks/>
            <a:stCxn id="46" idx="0"/>
            <a:endCxn id="43" idx="2"/>
          </p:cNvCxnSpPr>
          <p:nvPr/>
        </p:nvCxnSpPr>
        <p:spPr>
          <a:xfrm flipV="1">
            <a:off x="6838028" y="2141242"/>
            <a:ext cx="9985" cy="282460"/>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0DF52561-E4C4-28BC-8F76-3D1B5C05C052}"/>
              </a:ext>
            </a:extLst>
          </p:cNvPr>
          <p:cNvCxnSpPr>
            <a:cxnSpLocks/>
            <a:stCxn id="47" idx="0"/>
            <a:endCxn id="43" idx="2"/>
          </p:cNvCxnSpPr>
          <p:nvPr/>
        </p:nvCxnSpPr>
        <p:spPr>
          <a:xfrm flipH="1" flipV="1">
            <a:off x="6848013" y="2141242"/>
            <a:ext cx="1477241" cy="269785"/>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EEF782BB-E573-8E92-051A-627BBF94AF4A}"/>
              </a:ext>
            </a:extLst>
          </p:cNvPr>
          <p:cNvCxnSpPr>
            <a:cxnSpLocks/>
            <a:stCxn id="49" idx="0"/>
            <a:endCxn id="46" idx="2"/>
          </p:cNvCxnSpPr>
          <p:nvPr/>
        </p:nvCxnSpPr>
        <p:spPr>
          <a:xfrm flipV="1">
            <a:off x="6838028" y="2970539"/>
            <a:ext cx="0" cy="163490"/>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8DCC0C24-C82A-AFC2-B616-FBACA14DFC8E}"/>
              </a:ext>
            </a:extLst>
          </p:cNvPr>
          <p:cNvCxnSpPr>
            <a:cxnSpLocks/>
            <a:stCxn id="50" idx="0"/>
            <a:endCxn id="49" idx="2"/>
          </p:cNvCxnSpPr>
          <p:nvPr/>
        </p:nvCxnSpPr>
        <p:spPr>
          <a:xfrm flipH="1" flipV="1">
            <a:off x="6838028" y="3680866"/>
            <a:ext cx="876141" cy="212433"/>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2306" name="Connecteur droit 2305">
            <a:extLst>
              <a:ext uri="{FF2B5EF4-FFF2-40B4-BE49-F238E27FC236}">
                <a16:creationId xmlns:a16="http://schemas.microsoft.com/office/drawing/2014/main" id="{8591C1BC-DB6C-3B0E-F93D-C3199F9A15DD}"/>
              </a:ext>
            </a:extLst>
          </p:cNvPr>
          <p:cNvCxnSpPr>
            <a:cxnSpLocks/>
            <a:stCxn id="49" idx="2"/>
            <a:endCxn id="48" idx="0"/>
          </p:cNvCxnSpPr>
          <p:nvPr/>
        </p:nvCxnSpPr>
        <p:spPr>
          <a:xfrm flipH="1">
            <a:off x="5898680" y="3680866"/>
            <a:ext cx="939348" cy="21243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2312" name="ZoneTexte 2311">
            <a:extLst>
              <a:ext uri="{FF2B5EF4-FFF2-40B4-BE49-F238E27FC236}">
                <a16:creationId xmlns:a16="http://schemas.microsoft.com/office/drawing/2014/main" id="{E342AE6D-133A-9A85-8522-3BBEFD590202}"/>
              </a:ext>
            </a:extLst>
          </p:cNvPr>
          <p:cNvSpPr txBox="1"/>
          <p:nvPr/>
        </p:nvSpPr>
        <p:spPr>
          <a:xfrm>
            <a:off x="4872478" y="2407447"/>
            <a:ext cx="928512" cy="553998"/>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50%</a:t>
            </a:r>
          </a:p>
          <a:p>
            <a:pPr algn="ctr"/>
            <a:r>
              <a:rPr lang="fr-FR" sz="800" dirty="0">
                <a:latin typeface="Space Grotesk" panose="020B0604020202020204" charset="0"/>
                <a:cs typeface="Space Grotesk" panose="020B0604020202020204" charset="0"/>
              </a:rPr>
              <a:t>Hardware</a:t>
            </a:r>
          </a:p>
          <a:p>
            <a:pPr algn="ctr"/>
            <a:r>
              <a:rPr lang="fr-FR" sz="800" dirty="0">
                <a:latin typeface="Space Grotesk" panose="020B0604020202020204" charset="0"/>
                <a:cs typeface="Space Grotesk" panose="020B0604020202020204" charset="0"/>
              </a:rPr>
              <a:t>(PC)</a:t>
            </a:r>
          </a:p>
        </p:txBody>
      </p:sp>
      <p:sp>
        <p:nvSpPr>
          <p:cNvPr id="2313" name="ZoneTexte 2312">
            <a:extLst>
              <a:ext uri="{FF2B5EF4-FFF2-40B4-BE49-F238E27FC236}">
                <a16:creationId xmlns:a16="http://schemas.microsoft.com/office/drawing/2014/main" id="{E2BFF894-BDBC-5FB3-BAD4-7DD884E97EFA}"/>
              </a:ext>
            </a:extLst>
          </p:cNvPr>
          <p:cNvSpPr txBox="1"/>
          <p:nvPr/>
        </p:nvSpPr>
        <p:spPr>
          <a:xfrm>
            <a:off x="6349418" y="2397555"/>
            <a:ext cx="966276" cy="615553"/>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35%</a:t>
            </a:r>
          </a:p>
          <a:p>
            <a:pPr algn="ctr"/>
            <a:r>
              <a:rPr lang="fr-FR" sz="800" dirty="0">
                <a:latin typeface="Space Grotesk" panose="020B0604020202020204" charset="0"/>
                <a:cs typeface="Space Grotesk" panose="020B0604020202020204" charset="0"/>
              </a:rPr>
              <a:t>Software</a:t>
            </a:r>
          </a:p>
          <a:p>
            <a:pPr algn="ctr"/>
            <a:r>
              <a:rPr lang="fr-FR" sz="600" dirty="0">
                <a:latin typeface="Space Grotesk" panose="020B0604020202020204" charset="0"/>
                <a:cs typeface="Space Grotesk" panose="020B0604020202020204" charset="0"/>
              </a:rPr>
              <a:t>(dématérialisé+</a:t>
            </a:r>
          </a:p>
          <a:p>
            <a:pPr algn="ctr"/>
            <a:r>
              <a:rPr lang="fr-FR" sz="600" dirty="0">
                <a:latin typeface="Space Grotesk" panose="020B0604020202020204" charset="0"/>
                <a:cs typeface="Space Grotesk" panose="020B0604020202020204" charset="0"/>
              </a:rPr>
              <a:t>physique)</a:t>
            </a:r>
          </a:p>
        </p:txBody>
      </p:sp>
      <p:sp>
        <p:nvSpPr>
          <p:cNvPr id="2314" name="ZoneTexte 2313">
            <a:extLst>
              <a:ext uri="{FF2B5EF4-FFF2-40B4-BE49-F238E27FC236}">
                <a16:creationId xmlns:a16="http://schemas.microsoft.com/office/drawing/2014/main" id="{95C956B5-0EFA-1CBA-CC90-F617B3DDEB6F}"/>
              </a:ext>
            </a:extLst>
          </p:cNvPr>
          <p:cNvSpPr txBox="1"/>
          <p:nvPr/>
        </p:nvSpPr>
        <p:spPr>
          <a:xfrm>
            <a:off x="7918513" y="2409308"/>
            <a:ext cx="928512" cy="646331"/>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15%</a:t>
            </a:r>
          </a:p>
          <a:p>
            <a:pPr algn="ctr"/>
            <a:endParaRPr lang="fr-FR" sz="600" b="1" dirty="0">
              <a:latin typeface="Space Grotesk" panose="020B0604020202020204" charset="0"/>
              <a:cs typeface="Space Grotesk" panose="020B0604020202020204" charset="0"/>
            </a:endParaRPr>
          </a:p>
          <a:p>
            <a:pPr algn="ctr"/>
            <a:r>
              <a:rPr lang="fr-FR" sz="800" dirty="0">
                <a:latin typeface="Space Grotesk" panose="020B0604020202020204" charset="0"/>
                <a:cs typeface="Space Grotesk" panose="020B0604020202020204" charset="0"/>
              </a:rPr>
              <a:t>Accessoire</a:t>
            </a:r>
          </a:p>
          <a:p>
            <a:pPr algn="ctr"/>
            <a:endParaRPr lang="fr-FR" sz="800" dirty="0">
              <a:latin typeface="Space Grotesk" panose="020B0604020202020204" charset="0"/>
              <a:cs typeface="Space Grotesk" panose="020B0604020202020204" charset="0"/>
            </a:endParaRPr>
          </a:p>
        </p:txBody>
      </p:sp>
      <p:sp>
        <p:nvSpPr>
          <p:cNvPr id="2315" name="ZoneTexte 2314">
            <a:extLst>
              <a:ext uri="{FF2B5EF4-FFF2-40B4-BE49-F238E27FC236}">
                <a16:creationId xmlns:a16="http://schemas.microsoft.com/office/drawing/2014/main" id="{35C4DA44-960C-DF65-F2BB-51116B0817D8}"/>
              </a:ext>
            </a:extLst>
          </p:cNvPr>
          <p:cNvSpPr txBox="1"/>
          <p:nvPr/>
        </p:nvSpPr>
        <p:spPr>
          <a:xfrm>
            <a:off x="6087557" y="3186180"/>
            <a:ext cx="1634244" cy="615553"/>
          </a:xfrm>
          <a:prstGeom prst="rect">
            <a:avLst/>
          </a:prstGeom>
          <a:noFill/>
        </p:spPr>
        <p:txBody>
          <a:bodyPr wrap="square" rtlCol="0">
            <a:spAutoFit/>
          </a:bodyPr>
          <a:lstStyle/>
          <a:p>
            <a:pPr algn="ctr"/>
            <a:r>
              <a:rPr lang="fr-FR" sz="2000" b="1" dirty="0">
                <a:latin typeface="Space Grotesk" panose="020B0604020202020204" charset="0"/>
                <a:cs typeface="Space Grotesk" panose="020B0604020202020204" charset="0"/>
              </a:rPr>
              <a:t>501 M€</a:t>
            </a:r>
          </a:p>
          <a:p>
            <a:pPr algn="ctr"/>
            <a:r>
              <a:rPr lang="fr-FR" sz="600" dirty="0">
                <a:latin typeface="Space Grotesk" panose="020B0604020202020204" charset="0"/>
                <a:cs typeface="Space Grotesk" panose="020B0604020202020204" charset="0"/>
              </a:rPr>
              <a:t>+6% (vs 2022)</a:t>
            </a:r>
          </a:p>
          <a:p>
            <a:pPr algn="ctr"/>
            <a:endParaRPr lang="fr-FR" sz="800" dirty="0">
              <a:latin typeface="Space Grotesk" panose="020B0604020202020204" charset="0"/>
              <a:cs typeface="Space Grotesk" panose="020B0604020202020204" charset="0"/>
            </a:endParaRPr>
          </a:p>
        </p:txBody>
      </p:sp>
      <p:sp>
        <p:nvSpPr>
          <p:cNvPr id="2316" name="ZoneTexte 2315">
            <a:extLst>
              <a:ext uri="{FF2B5EF4-FFF2-40B4-BE49-F238E27FC236}">
                <a16:creationId xmlns:a16="http://schemas.microsoft.com/office/drawing/2014/main" id="{6755DA6F-8E2C-E5D2-B108-1826D6ADA2FD}"/>
              </a:ext>
            </a:extLst>
          </p:cNvPr>
          <p:cNvSpPr txBox="1"/>
          <p:nvPr/>
        </p:nvSpPr>
        <p:spPr>
          <a:xfrm>
            <a:off x="5284914" y="3849032"/>
            <a:ext cx="1218814" cy="1077218"/>
          </a:xfrm>
          <a:prstGeom prst="rect">
            <a:avLst/>
          </a:prstGeom>
          <a:noFill/>
        </p:spPr>
        <p:txBody>
          <a:bodyPr wrap="square" rtlCol="0">
            <a:spAutoFit/>
          </a:bodyPr>
          <a:lstStyle/>
          <a:p>
            <a:pPr algn="ctr"/>
            <a:r>
              <a:rPr lang="fr-FR" sz="1000" dirty="0">
                <a:latin typeface="Space Grotesk" panose="020B0604020202020204" charset="0"/>
                <a:cs typeface="Space Grotesk" panose="020B0604020202020204" charset="0"/>
              </a:rPr>
              <a:t>Physique</a:t>
            </a:r>
          </a:p>
          <a:p>
            <a:pPr algn="ctr"/>
            <a:r>
              <a:rPr lang="fr-FR" b="1" dirty="0">
                <a:latin typeface="Space Grotesk" panose="020B0604020202020204" charset="0"/>
                <a:cs typeface="Space Grotesk" panose="020B0604020202020204" charset="0"/>
              </a:rPr>
              <a:t>&lt;1%</a:t>
            </a:r>
          </a:p>
          <a:p>
            <a:pPr algn="ctr"/>
            <a:endParaRPr lang="fr-FR" sz="600" b="1" dirty="0">
              <a:latin typeface="Space Grotesk" panose="020B0604020202020204" charset="0"/>
              <a:cs typeface="Space Grotesk" panose="020B0604020202020204" charset="0"/>
            </a:endParaRPr>
          </a:p>
          <a:p>
            <a:pPr algn="ctr"/>
            <a:r>
              <a:rPr lang="fr-FR" sz="2000" b="1" dirty="0">
                <a:latin typeface="Space Grotesk" panose="020B0604020202020204" charset="0"/>
                <a:cs typeface="Space Grotesk" panose="020B0604020202020204" charset="0"/>
              </a:rPr>
              <a:t>2 M€</a:t>
            </a:r>
            <a:endParaRPr lang="fr-FR" sz="600" b="1" dirty="0">
              <a:latin typeface="Space Grotesk" panose="020B0604020202020204" charset="0"/>
              <a:cs typeface="Space Grotesk" panose="020B0604020202020204" charset="0"/>
            </a:endParaRPr>
          </a:p>
          <a:p>
            <a:pPr algn="ctr"/>
            <a:r>
              <a:rPr lang="fr-FR" sz="600" dirty="0">
                <a:latin typeface="Space Grotesk" panose="020B0604020202020204" charset="0"/>
                <a:cs typeface="Space Grotesk" panose="020B0604020202020204" charset="0"/>
              </a:rPr>
              <a:t>-40% (vs 2022)</a:t>
            </a:r>
          </a:p>
          <a:p>
            <a:pPr algn="ctr"/>
            <a:endParaRPr lang="fr-FR" sz="800" dirty="0">
              <a:latin typeface="Space Grotesk" panose="020B0604020202020204" charset="0"/>
              <a:cs typeface="Space Grotesk" panose="020B0604020202020204" charset="0"/>
            </a:endParaRPr>
          </a:p>
        </p:txBody>
      </p:sp>
      <p:sp>
        <p:nvSpPr>
          <p:cNvPr id="2319" name="ZoneTexte 2318">
            <a:extLst>
              <a:ext uri="{FF2B5EF4-FFF2-40B4-BE49-F238E27FC236}">
                <a16:creationId xmlns:a16="http://schemas.microsoft.com/office/drawing/2014/main" id="{772974FB-1B8C-EE38-9013-1101AE1A30F9}"/>
              </a:ext>
            </a:extLst>
          </p:cNvPr>
          <p:cNvSpPr txBox="1"/>
          <p:nvPr/>
        </p:nvSpPr>
        <p:spPr>
          <a:xfrm>
            <a:off x="7117494" y="3849032"/>
            <a:ext cx="1218814" cy="1077218"/>
          </a:xfrm>
          <a:prstGeom prst="rect">
            <a:avLst/>
          </a:prstGeom>
          <a:noFill/>
        </p:spPr>
        <p:txBody>
          <a:bodyPr wrap="square" rtlCol="0">
            <a:spAutoFit/>
          </a:bodyPr>
          <a:lstStyle/>
          <a:p>
            <a:pPr algn="ctr"/>
            <a:r>
              <a:rPr lang="fr-FR" sz="1000" dirty="0">
                <a:latin typeface="Space Grotesk" panose="020B0604020202020204" charset="0"/>
                <a:cs typeface="Space Grotesk" panose="020B0604020202020204" charset="0"/>
              </a:rPr>
              <a:t>Dématérialisé</a:t>
            </a:r>
          </a:p>
          <a:p>
            <a:pPr algn="ctr"/>
            <a:r>
              <a:rPr lang="fr-FR" b="1" dirty="0">
                <a:latin typeface="Space Grotesk" panose="020B0604020202020204" charset="0"/>
                <a:cs typeface="Space Grotesk" panose="020B0604020202020204" charset="0"/>
              </a:rPr>
              <a:t>&gt;99%</a:t>
            </a:r>
          </a:p>
          <a:p>
            <a:pPr algn="ctr"/>
            <a:endParaRPr lang="fr-FR" sz="600" b="1" dirty="0">
              <a:latin typeface="Space Grotesk" panose="020B0604020202020204" charset="0"/>
              <a:cs typeface="Space Grotesk" panose="020B0604020202020204" charset="0"/>
            </a:endParaRPr>
          </a:p>
          <a:p>
            <a:pPr algn="ctr"/>
            <a:r>
              <a:rPr lang="fr-FR" sz="2000" b="1" dirty="0">
                <a:latin typeface="Space Grotesk" panose="020B0604020202020204" charset="0"/>
                <a:cs typeface="Space Grotesk" panose="020B0604020202020204" charset="0"/>
              </a:rPr>
              <a:t>499 M€</a:t>
            </a:r>
            <a:endParaRPr lang="fr-FR" sz="600" b="1" dirty="0">
              <a:latin typeface="Space Grotesk" panose="020B0604020202020204" charset="0"/>
              <a:cs typeface="Space Grotesk" panose="020B0604020202020204" charset="0"/>
            </a:endParaRPr>
          </a:p>
          <a:p>
            <a:pPr algn="ctr"/>
            <a:r>
              <a:rPr lang="fr-FR" sz="600" dirty="0">
                <a:latin typeface="Space Grotesk" panose="020B0604020202020204" charset="0"/>
                <a:cs typeface="Space Grotesk" panose="020B0604020202020204" charset="0"/>
              </a:rPr>
              <a:t>+6% (vs 2022)</a:t>
            </a:r>
          </a:p>
          <a:p>
            <a:pPr algn="ctr"/>
            <a:endParaRPr lang="fr-FR" sz="800" dirty="0">
              <a:latin typeface="Space Grotesk" panose="020B0604020202020204" charset="0"/>
              <a:cs typeface="Space Grotesk"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1D83CCAB-8D6C-5B07-4DB6-54B4F41F9007}"/>
            </a:ext>
          </a:extLst>
        </p:cNvPr>
        <p:cNvGrpSpPr/>
        <p:nvPr/>
      </p:nvGrpSpPr>
      <p:grpSpPr>
        <a:xfrm>
          <a:off x="0" y="0"/>
          <a:ext cx="0" cy="0"/>
          <a:chOff x="0" y="0"/>
          <a:chExt cx="0" cy="0"/>
        </a:xfrm>
      </p:grpSpPr>
      <p:sp>
        <p:nvSpPr>
          <p:cNvPr id="2326" name="Google Shape;2326;p10">
            <a:extLst>
              <a:ext uri="{FF2B5EF4-FFF2-40B4-BE49-F238E27FC236}">
                <a16:creationId xmlns:a16="http://schemas.microsoft.com/office/drawing/2014/main" id="{B0A7863F-C444-B5DE-4DA1-DC1F32C14261}"/>
              </a:ext>
            </a:extLst>
          </p:cNvPr>
          <p:cNvSpPr txBox="1">
            <a:spLocks noGrp="1"/>
          </p:cNvSpPr>
          <p:nvPr>
            <p:ph type="title"/>
          </p:nvPr>
        </p:nvSpPr>
        <p:spPr>
          <a:xfrm>
            <a:off x="0" y="116975"/>
            <a:ext cx="914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sz="2400" b="1" dirty="0"/>
              <a:t>Tendances actuelles</a:t>
            </a:r>
            <a:endParaRPr sz="2400" b="1"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9BE0DE59-49C5-8E85-B620-6C13EB1BE084}"/>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4A299698-F884-6ECC-170B-A78A2456440A}"/>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2FB75D72-978E-4181-2556-E5F4FC872FE8}"/>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 écosystème consoles</a:t>
            </a:r>
          </a:p>
        </p:txBody>
      </p:sp>
      <p:pic>
        <p:nvPicPr>
          <p:cNvPr id="6" name="Image 5" descr="Une image contenant texte, Police, blanc, capture d’écran&#10;&#10;Description générée automatiquement">
            <a:extLst>
              <a:ext uri="{FF2B5EF4-FFF2-40B4-BE49-F238E27FC236}">
                <a16:creationId xmlns:a16="http://schemas.microsoft.com/office/drawing/2014/main" id="{D9C3D3D1-A7D0-F128-E70B-1DD11DE5B890}"/>
              </a:ext>
            </a:extLst>
          </p:cNvPr>
          <p:cNvPicPr>
            <a:picLocks noChangeAspect="1"/>
          </p:cNvPicPr>
          <p:nvPr/>
        </p:nvPicPr>
        <p:blipFill>
          <a:blip r:embed="rId5">
            <a:alphaModFix amt="50000"/>
          </a:blip>
          <a:srcRect r="49140" b="42053"/>
          <a:stretch/>
        </p:blipFill>
        <p:spPr>
          <a:xfrm>
            <a:off x="1024840" y="1455241"/>
            <a:ext cx="885579" cy="505752"/>
          </a:xfrm>
          <a:prstGeom prst="rect">
            <a:avLst/>
          </a:prstGeom>
        </p:spPr>
      </p:pic>
      <p:pic>
        <p:nvPicPr>
          <p:cNvPr id="8" name="Image 7" descr="Une image contenant climatiseur, capture d’écran, conception, électroménager&#10;&#10;Description générée automatiquement">
            <a:extLst>
              <a:ext uri="{FF2B5EF4-FFF2-40B4-BE49-F238E27FC236}">
                <a16:creationId xmlns:a16="http://schemas.microsoft.com/office/drawing/2014/main" id="{82FB67C2-029B-6C19-1E76-825474A6473B}"/>
              </a:ext>
            </a:extLst>
          </p:cNvPr>
          <p:cNvPicPr>
            <a:picLocks noChangeAspect="1"/>
          </p:cNvPicPr>
          <p:nvPr/>
        </p:nvPicPr>
        <p:blipFill>
          <a:blip r:embed="rId6">
            <a:alphaModFix amt="50000"/>
          </a:blip>
          <a:srcRect r="49140" b="43409"/>
          <a:stretch/>
        </p:blipFill>
        <p:spPr>
          <a:xfrm>
            <a:off x="110421" y="1455241"/>
            <a:ext cx="913277" cy="504522"/>
          </a:xfrm>
          <a:prstGeom prst="rect">
            <a:avLst/>
          </a:prstGeom>
        </p:spPr>
      </p:pic>
      <p:pic>
        <p:nvPicPr>
          <p:cNvPr id="10" name="Image 9" descr="Une image contenant capture d’écran, conception&#10;&#10;Description générée automatiquement">
            <a:extLst>
              <a:ext uri="{FF2B5EF4-FFF2-40B4-BE49-F238E27FC236}">
                <a16:creationId xmlns:a16="http://schemas.microsoft.com/office/drawing/2014/main" id="{82EFFAAA-E15B-EB0D-9082-7EA65C2E6427}"/>
              </a:ext>
            </a:extLst>
          </p:cNvPr>
          <p:cNvPicPr>
            <a:picLocks noChangeAspect="1"/>
          </p:cNvPicPr>
          <p:nvPr/>
        </p:nvPicPr>
        <p:blipFill>
          <a:blip r:embed="rId7">
            <a:alphaModFix amt="50000"/>
          </a:blip>
          <a:srcRect b="40516"/>
          <a:stretch/>
        </p:blipFill>
        <p:spPr>
          <a:xfrm>
            <a:off x="3577423" y="1454695"/>
            <a:ext cx="934887" cy="504667"/>
          </a:xfrm>
          <a:prstGeom prst="rect">
            <a:avLst/>
          </a:prstGeom>
        </p:spPr>
      </p:pic>
      <p:pic>
        <p:nvPicPr>
          <p:cNvPr id="14" name="Image 13" descr="Une image contenant climatiseur, capture d’écran, conception, électroménager&#10;&#10;Description générée automatiquement">
            <a:extLst>
              <a:ext uri="{FF2B5EF4-FFF2-40B4-BE49-F238E27FC236}">
                <a16:creationId xmlns:a16="http://schemas.microsoft.com/office/drawing/2014/main" id="{FFAD5A25-1A3C-0954-7D18-C89F80F18CF7}"/>
              </a:ext>
            </a:extLst>
          </p:cNvPr>
          <p:cNvPicPr>
            <a:picLocks noChangeAspect="1"/>
          </p:cNvPicPr>
          <p:nvPr/>
        </p:nvPicPr>
        <p:blipFill>
          <a:blip r:embed="rId6">
            <a:alphaModFix amt="50000"/>
          </a:blip>
          <a:srcRect l="51236" r="2183" b="38155"/>
          <a:stretch/>
        </p:blipFill>
        <p:spPr>
          <a:xfrm>
            <a:off x="1910419" y="1454575"/>
            <a:ext cx="843770" cy="512247"/>
          </a:xfrm>
          <a:prstGeom prst="rect">
            <a:avLst/>
          </a:prstGeom>
        </p:spPr>
      </p:pic>
      <p:pic>
        <p:nvPicPr>
          <p:cNvPr id="16" name="Image 15" descr="Une image contenant texte, Police, blanc, capture d’écran&#10;&#10;Description générée automatiquement">
            <a:extLst>
              <a:ext uri="{FF2B5EF4-FFF2-40B4-BE49-F238E27FC236}">
                <a16:creationId xmlns:a16="http://schemas.microsoft.com/office/drawing/2014/main" id="{5EF7ACB7-BFD3-44B1-3EB4-CD6FBA249B0D}"/>
              </a:ext>
            </a:extLst>
          </p:cNvPr>
          <p:cNvPicPr>
            <a:picLocks noChangeAspect="1"/>
          </p:cNvPicPr>
          <p:nvPr/>
        </p:nvPicPr>
        <p:blipFill>
          <a:blip r:embed="rId5">
            <a:alphaModFix amt="50000"/>
          </a:blip>
          <a:srcRect l="50000" b="29176"/>
          <a:stretch/>
        </p:blipFill>
        <p:spPr>
          <a:xfrm>
            <a:off x="2756079" y="1454695"/>
            <a:ext cx="821344" cy="504667"/>
          </a:xfrm>
          <a:prstGeom prst="rect">
            <a:avLst/>
          </a:prstGeom>
        </p:spPr>
      </p:pic>
      <p:sp>
        <p:nvSpPr>
          <p:cNvPr id="22" name="ZoneTexte 21">
            <a:extLst>
              <a:ext uri="{FF2B5EF4-FFF2-40B4-BE49-F238E27FC236}">
                <a16:creationId xmlns:a16="http://schemas.microsoft.com/office/drawing/2014/main" id="{24D05E4E-5B93-685A-58CD-C47351F6FFFC}"/>
              </a:ext>
            </a:extLst>
          </p:cNvPr>
          <p:cNvSpPr txBox="1"/>
          <p:nvPr/>
        </p:nvSpPr>
        <p:spPr>
          <a:xfrm>
            <a:off x="89615" y="1193994"/>
            <a:ext cx="4401889"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Consoles en vente actuellement (Année de sortie)</a:t>
            </a:r>
          </a:p>
        </p:txBody>
      </p:sp>
      <p:pic>
        <p:nvPicPr>
          <p:cNvPr id="24" name="Image 23" descr="Une image contenant texte, capture d’écran, diagramme, Tracé&#10;&#10;Description générée automatiquement">
            <a:extLst>
              <a:ext uri="{FF2B5EF4-FFF2-40B4-BE49-F238E27FC236}">
                <a16:creationId xmlns:a16="http://schemas.microsoft.com/office/drawing/2014/main" id="{6AA31CFE-150F-B83F-D190-FBFF92CE1E3F}"/>
              </a:ext>
            </a:extLst>
          </p:cNvPr>
          <p:cNvPicPr>
            <a:picLocks noChangeAspect="1"/>
          </p:cNvPicPr>
          <p:nvPr/>
        </p:nvPicPr>
        <p:blipFill>
          <a:blip r:embed="rId8">
            <a:alphaModFix amt="85000"/>
          </a:blip>
          <a:stretch>
            <a:fillRect/>
          </a:stretch>
        </p:blipFill>
        <p:spPr>
          <a:xfrm>
            <a:off x="140853" y="2332879"/>
            <a:ext cx="4371457" cy="2506112"/>
          </a:xfrm>
          <a:prstGeom prst="rect">
            <a:avLst/>
          </a:prstGeom>
        </p:spPr>
      </p:pic>
      <p:pic>
        <p:nvPicPr>
          <p:cNvPr id="27" name="Image 26" descr="Une image contenant capture d’écran, conception&#10;&#10;Description générée automatiquement">
            <a:extLst>
              <a:ext uri="{FF2B5EF4-FFF2-40B4-BE49-F238E27FC236}">
                <a16:creationId xmlns:a16="http://schemas.microsoft.com/office/drawing/2014/main" id="{9CB4841A-2E2D-2A11-E7FA-8D0D310A1C2E}"/>
              </a:ext>
            </a:extLst>
          </p:cNvPr>
          <p:cNvPicPr>
            <a:picLocks noChangeAspect="1"/>
          </p:cNvPicPr>
          <p:nvPr/>
        </p:nvPicPr>
        <p:blipFill>
          <a:blip r:embed="rId7">
            <a:alphaModFix amt="50000"/>
          </a:blip>
          <a:srcRect l="29769" t="40927" b="50784"/>
          <a:stretch/>
        </p:blipFill>
        <p:spPr>
          <a:xfrm>
            <a:off x="112722" y="1959763"/>
            <a:ext cx="910976" cy="135504"/>
          </a:xfrm>
          <a:prstGeom prst="rect">
            <a:avLst/>
          </a:prstGeom>
        </p:spPr>
      </p:pic>
      <p:sp>
        <p:nvSpPr>
          <p:cNvPr id="28" name="ZoneTexte 27">
            <a:extLst>
              <a:ext uri="{FF2B5EF4-FFF2-40B4-BE49-F238E27FC236}">
                <a16:creationId xmlns:a16="http://schemas.microsoft.com/office/drawing/2014/main" id="{FF919200-F4E9-703B-CD3F-6A24A341C55A}"/>
              </a:ext>
            </a:extLst>
          </p:cNvPr>
          <p:cNvSpPr txBox="1"/>
          <p:nvPr/>
        </p:nvSpPr>
        <p:spPr>
          <a:xfrm>
            <a:off x="583664" y="4368079"/>
            <a:ext cx="1094656" cy="215444"/>
          </a:xfrm>
          <a:prstGeom prst="rect">
            <a:avLst/>
          </a:prstGeom>
          <a:noFill/>
        </p:spPr>
        <p:txBody>
          <a:bodyPr wrap="square" rtlCol="0">
            <a:spAutoFit/>
          </a:bodyPr>
          <a:lstStyle/>
          <a:p>
            <a:pPr algn="ctr"/>
            <a:r>
              <a:rPr lang="fr-FR" sz="800" dirty="0">
                <a:latin typeface="Space Grotesk" panose="020B0604020202020204" charset="0"/>
                <a:cs typeface="Space Grotesk" panose="020B0604020202020204" charset="0"/>
              </a:rPr>
              <a:t>Playstation 4</a:t>
            </a:r>
          </a:p>
        </p:txBody>
      </p:sp>
      <p:sp>
        <p:nvSpPr>
          <p:cNvPr id="29" name="ZoneTexte 28">
            <a:extLst>
              <a:ext uri="{FF2B5EF4-FFF2-40B4-BE49-F238E27FC236}">
                <a16:creationId xmlns:a16="http://schemas.microsoft.com/office/drawing/2014/main" id="{D09293AA-3E13-2735-EB74-7DAA7C4F2C1C}"/>
              </a:ext>
            </a:extLst>
          </p:cNvPr>
          <p:cNvSpPr txBox="1"/>
          <p:nvPr/>
        </p:nvSpPr>
        <p:spPr>
          <a:xfrm>
            <a:off x="1838385" y="4368079"/>
            <a:ext cx="1132016" cy="215444"/>
          </a:xfrm>
          <a:prstGeom prst="rect">
            <a:avLst/>
          </a:prstGeom>
          <a:noFill/>
        </p:spPr>
        <p:txBody>
          <a:bodyPr wrap="square" rtlCol="0">
            <a:spAutoFit/>
          </a:bodyPr>
          <a:lstStyle/>
          <a:p>
            <a:pPr algn="ctr"/>
            <a:r>
              <a:rPr lang="fr-FR" sz="800" dirty="0">
                <a:latin typeface="Space Grotesk" panose="020B0604020202020204" charset="0"/>
                <a:cs typeface="Space Grotesk" panose="020B0604020202020204" charset="0"/>
              </a:rPr>
              <a:t>Nintendo Switch</a:t>
            </a:r>
          </a:p>
        </p:txBody>
      </p:sp>
      <p:sp>
        <p:nvSpPr>
          <p:cNvPr id="30" name="ZoneTexte 29">
            <a:extLst>
              <a:ext uri="{FF2B5EF4-FFF2-40B4-BE49-F238E27FC236}">
                <a16:creationId xmlns:a16="http://schemas.microsoft.com/office/drawing/2014/main" id="{B29B492E-75EC-6477-DB10-C860F92D615A}"/>
              </a:ext>
            </a:extLst>
          </p:cNvPr>
          <p:cNvSpPr txBox="1"/>
          <p:nvPr/>
        </p:nvSpPr>
        <p:spPr>
          <a:xfrm>
            <a:off x="3089992" y="4365085"/>
            <a:ext cx="1132016" cy="215444"/>
          </a:xfrm>
          <a:prstGeom prst="rect">
            <a:avLst/>
          </a:prstGeom>
          <a:noFill/>
        </p:spPr>
        <p:txBody>
          <a:bodyPr wrap="square" rtlCol="0">
            <a:spAutoFit/>
          </a:bodyPr>
          <a:lstStyle/>
          <a:p>
            <a:pPr algn="ctr"/>
            <a:r>
              <a:rPr lang="fr-FR" sz="800" dirty="0">
                <a:latin typeface="Space Grotesk" panose="020B0604020202020204" charset="0"/>
                <a:cs typeface="Space Grotesk" panose="020B0604020202020204" charset="0"/>
              </a:rPr>
              <a:t>Xbox One</a:t>
            </a:r>
          </a:p>
        </p:txBody>
      </p:sp>
      <p:sp>
        <p:nvSpPr>
          <p:cNvPr id="32" name="Rectangle 31">
            <a:extLst>
              <a:ext uri="{FF2B5EF4-FFF2-40B4-BE49-F238E27FC236}">
                <a16:creationId xmlns:a16="http://schemas.microsoft.com/office/drawing/2014/main" id="{67A6F1BE-6E49-6FDA-3E3F-6D6B814B6839}"/>
              </a:ext>
            </a:extLst>
          </p:cNvPr>
          <p:cNvSpPr/>
          <p:nvPr/>
        </p:nvSpPr>
        <p:spPr>
          <a:xfrm>
            <a:off x="3163966" y="3621237"/>
            <a:ext cx="984069" cy="215444"/>
          </a:xfrm>
          <a:prstGeom prst="rect">
            <a:avLst/>
          </a:prstGeom>
          <a:solidFill>
            <a:srgbClr val="4F8A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B83CD137-0B4F-927D-2486-24D11F984AD6}"/>
              </a:ext>
            </a:extLst>
          </p:cNvPr>
          <p:cNvSpPr txBox="1"/>
          <p:nvPr/>
        </p:nvSpPr>
        <p:spPr>
          <a:xfrm>
            <a:off x="3089992" y="3585935"/>
            <a:ext cx="1132016" cy="369332"/>
          </a:xfrm>
          <a:prstGeom prst="rect">
            <a:avLst/>
          </a:prstGeom>
          <a:noFill/>
        </p:spPr>
        <p:txBody>
          <a:bodyPr wrap="square" rtlCol="0">
            <a:spAutoFit/>
          </a:bodyPr>
          <a:lstStyle/>
          <a:p>
            <a:pPr algn="ctr"/>
            <a:r>
              <a:rPr lang="fr-FR" sz="600" dirty="0">
                <a:latin typeface="Space Grotesk" panose="020B0604020202020204" charset="0"/>
                <a:cs typeface="Space Grotesk" panose="020B0604020202020204" charset="0"/>
              </a:rPr>
              <a:t>Xbox Séries *</a:t>
            </a:r>
          </a:p>
          <a:p>
            <a:pPr algn="ctr"/>
            <a:r>
              <a:rPr lang="fr-FR" sz="600" dirty="0">
                <a:latin typeface="Space Grotesk" panose="020B0604020202020204" charset="0"/>
                <a:cs typeface="Space Grotesk" panose="020B0604020202020204" charset="0"/>
              </a:rPr>
              <a:t>≈ 20M de ventes</a:t>
            </a:r>
          </a:p>
          <a:p>
            <a:pPr algn="ctr"/>
            <a:endParaRPr lang="fr-FR" sz="600" dirty="0">
              <a:latin typeface="Space Grotesk" panose="020B0604020202020204" charset="0"/>
              <a:cs typeface="Space Grotesk" panose="020B0604020202020204" charset="0"/>
            </a:endParaRPr>
          </a:p>
        </p:txBody>
      </p:sp>
      <p:sp>
        <p:nvSpPr>
          <p:cNvPr id="33" name="Rectangle : coins arrondis 32">
            <a:extLst>
              <a:ext uri="{FF2B5EF4-FFF2-40B4-BE49-F238E27FC236}">
                <a16:creationId xmlns:a16="http://schemas.microsoft.com/office/drawing/2014/main" id="{66F8A696-1BF4-8E39-49A5-678D8A5CB085}"/>
              </a:ext>
            </a:extLst>
          </p:cNvPr>
          <p:cNvSpPr/>
          <p:nvPr/>
        </p:nvSpPr>
        <p:spPr>
          <a:xfrm>
            <a:off x="5412255" y="1465467"/>
            <a:ext cx="3007467" cy="56527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F8EF08E6-5934-7EB1-3098-5857230BAAC6}"/>
              </a:ext>
            </a:extLst>
          </p:cNvPr>
          <p:cNvSpPr/>
          <p:nvPr/>
        </p:nvSpPr>
        <p:spPr>
          <a:xfrm>
            <a:off x="5276403" y="2310923"/>
            <a:ext cx="928512" cy="56527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70780BE0-9F93-0733-0BD7-7BFCB4B5CC67}"/>
              </a:ext>
            </a:extLst>
          </p:cNvPr>
          <p:cNvSpPr/>
          <p:nvPr/>
        </p:nvSpPr>
        <p:spPr>
          <a:xfrm>
            <a:off x="6450210" y="2315854"/>
            <a:ext cx="928512" cy="56527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F14FA058-5683-2D98-4071-48B378E47519}"/>
              </a:ext>
            </a:extLst>
          </p:cNvPr>
          <p:cNvSpPr/>
          <p:nvPr/>
        </p:nvSpPr>
        <p:spPr>
          <a:xfrm>
            <a:off x="7625540" y="2319409"/>
            <a:ext cx="928512" cy="56527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481A441F-48DE-7AEF-4A60-ACD88B2D4CD2}"/>
              </a:ext>
            </a:extLst>
          </p:cNvPr>
          <p:cNvSpPr txBox="1"/>
          <p:nvPr/>
        </p:nvSpPr>
        <p:spPr>
          <a:xfrm>
            <a:off x="4754974" y="1197747"/>
            <a:ext cx="4299411"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Répartition du CA de l’écosystème console en 2023</a:t>
            </a:r>
          </a:p>
        </p:txBody>
      </p:sp>
      <p:sp>
        <p:nvSpPr>
          <p:cNvPr id="39" name="ZoneTexte 38">
            <a:extLst>
              <a:ext uri="{FF2B5EF4-FFF2-40B4-BE49-F238E27FC236}">
                <a16:creationId xmlns:a16="http://schemas.microsoft.com/office/drawing/2014/main" id="{012F581E-883F-CF09-CAAD-C00683DD6445}"/>
              </a:ext>
            </a:extLst>
          </p:cNvPr>
          <p:cNvSpPr txBox="1"/>
          <p:nvPr/>
        </p:nvSpPr>
        <p:spPr>
          <a:xfrm>
            <a:off x="5276403" y="2316507"/>
            <a:ext cx="919926" cy="553998"/>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34%</a:t>
            </a:r>
          </a:p>
          <a:p>
            <a:pPr algn="ctr"/>
            <a:r>
              <a:rPr lang="fr-FR" sz="800" dirty="0">
                <a:latin typeface="Space Grotesk" panose="020B0604020202020204" charset="0"/>
                <a:cs typeface="Space Grotesk" panose="020B0604020202020204" charset="0"/>
              </a:rPr>
              <a:t>Hardware</a:t>
            </a:r>
          </a:p>
          <a:p>
            <a:pPr algn="ctr"/>
            <a:r>
              <a:rPr lang="fr-FR" sz="800" dirty="0">
                <a:latin typeface="Space Grotesk" panose="020B0604020202020204" charset="0"/>
                <a:cs typeface="Space Grotesk" panose="020B0604020202020204" charset="0"/>
              </a:rPr>
              <a:t>(console)</a:t>
            </a:r>
          </a:p>
        </p:txBody>
      </p:sp>
      <p:sp>
        <p:nvSpPr>
          <p:cNvPr id="40" name="ZoneTexte 39">
            <a:extLst>
              <a:ext uri="{FF2B5EF4-FFF2-40B4-BE49-F238E27FC236}">
                <a16:creationId xmlns:a16="http://schemas.microsoft.com/office/drawing/2014/main" id="{28996DB7-41B6-7853-4BB5-EC38712BAB5F}"/>
              </a:ext>
            </a:extLst>
          </p:cNvPr>
          <p:cNvSpPr txBox="1"/>
          <p:nvPr/>
        </p:nvSpPr>
        <p:spPr>
          <a:xfrm>
            <a:off x="6441960" y="2294269"/>
            <a:ext cx="933991" cy="615553"/>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55%</a:t>
            </a:r>
          </a:p>
          <a:p>
            <a:pPr algn="ctr"/>
            <a:r>
              <a:rPr lang="fr-FR" sz="800" dirty="0">
                <a:latin typeface="Space Grotesk" panose="020B0604020202020204" charset="0"/>
                <a:cs typeface="Space Grotesk" panose="020B0604020202020204" charset="0"/>
              </a:rPr>
              <a:t>Software</a:t>
            </a:r>
          </a:p>
          <a:p>
            <a:pPr algn="ctr"/>
            <a:r>
              <a:rPr lang="fr-FR" sz="600" dirty="0">
                <a:latin typeface="Space Grotesk" panose="020B0604020202020204" charset="0"/>
                <a:cs typeface="Space Grotesk" panose="020B0604020202020204" charset="0"/>
              </a:rPr>
              <a:t>(dématérialisé+</a:t>
            </a:r>
          </a:p>
          <a:p>
            <a:pPr algn="ctr"/>
            <a:r>
              <a:rPr lang="fr-FR" sz="600" dirty="0">
                <a:latin typeface="Space Grotesk" panose="020B0604020202020204" charset="0"/>
                <a:cs typeface="Space Grotesk" panose="020B0604020202020204" charset="0"/>
              </a:rPr>
              <a:t>physique)</a:t>
            </a:r>
          </a:p>
        </p:txBody>
      </p:sp>
      <p:sp>
        <p:nvSpPr>
          <p:cNvPr id="42" name="ZoneTexte 41">
            <a:extLst>
              <a:ext uri="{FF2B5EF4-FFF2-40B4-BE49-F238E27FC236}">
                <a16:creationId xmlns:a16="http://schemas.microsoft.com/office/drawing/2014/main" id="{5CDFCAA4-60F9-1221-9AC6-D494BFD0C380}"/>
              </a:ext>
            </a:extLst>
          </p:cNvPr>
          <p:cNvSpPr txBox="1"/>
          <p:nvPr/>
        </p:nvSpPr>
        <p:spPr>
          <a:xfrm>
            <a:off x="7632603" y="2319409"/>
            <a:ext cx="921443" cy="646331"/>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11%</a:t>
            </a:r>
          </a:p>
          <a:p>
            <a:pPr algn="ctr"/>
            <a:endParaRPr lang="fr-FR" sz="600" b="1" dirty="0">
              <a:latin typeface="Space Grotesk" panose="020B0604020202020204" charset="0"/>
              <a:cs typeface="Space Grotesk" panose="020B0604020202020204" charset="0"/>
            </a:endParaRPr>
          </a:p>
          <a:p>
            <a:pPr algn="ctr"/>
            <a:r>
              <a:rPr lang="fr-FR" sz="800" dirty="0">
                <a:latin typeface="Space Grotesk" panose="020B0604020202020204" charset="0"/>
                <a:cs typeface="Space Grotesk" panose="020B0604020202020204" charset="0"/>
              </a:rPr>
              <a:t>Accessoire</a:t>
            </a:r>
          </a:p>
          <a:p>
            <a:pPr algn="ctr"/>
            <a:endParaRPr lang="fr-FR" sz="800" dirty="0">
              <a:latin typeface="Space Grotesk" panose="020B0604020202020204" charset="0"/>
              <a:cs typeface="Space Grotesk" panose="020B0604020202020204" charset="0"/>
            </a:endParaRPr>
          </a:p>
        </p:txBody>
      </p:sp>
      <p:sp>
        <p:nvSpPr>
          <p:cNvPr id="43" name="ZoneTexte 42">
            <a:extLst>
              <a:ext uri="{FF2B5EF4-FFF2-40B4-BE49-F238E27FC236}">
                <a16:creationId xmlns:a16="http://schemas.microsoft.com/office/drawing/2014/main" id="{47098E87-0ADC-65BA-CC6E-EE7C29438CB3}"/>
              </a:ext>
            </a:extLst>
          </p:cNvPr>
          <p:cNvSpPr txBox="1"/>
          <p:nvPr/>
        </p:nvSpPr>
        <p:spPr>
          <a:xfrm>
            <a:off x="5412255" y="1545015"/>
            <a:ext cx="3007467" cy="492443"/>
          </a:xfrm>
          <a:prstGeom prst="rect">
            <a:avLst/>
          </a:prstGeom>
          <a:noFill/>
        </p:spPr>
        <p:txBody>
          <a:bodyPr wrap="square" rtlCol="0">
            <a:spAutoFit/>
          </a:bodyPr>
          <a:lstStyle/>
          <a:p>
            <a:pPr algn="ctr"/>
            <a:r>
              <a:rPr lang="fr-FR" sz="2000" b="1" dirty="0">
                <a:latin typeface="Space Grotesk" panose="020B0604020202020204" charset="0"/>
                <a:cs typeface="Space Grotesk" panose="020B0604020202020204" charset="0"/>
              </a:rPr>
              <a:t>3149 M€  </a:t>
            </a:r>
          </a:p>
          <a:p>
            <a:pPr algn="ctr"/>
            <a:r>
              <a:rPr lang="fr-FR" sz="600" dirty="0">
                <a:latin typeface="Space Grotesk" panose="020B0604020202020204" charset="0"/>
                <a:cs typeface="Space Grotesk" panose="020B0604020202020204" charset="0"/>
              </a:rPr>
              <a:t>+24,1% (vs 2022)</a:t>
            </a:r>
          </a:p>
        </p:txBody>
      </p:sp>
      <p:pic>
        <p:nvPicPr>
          <p:cNvPr id="44" name="Image 43" descr="Une image contenant capture d’écran, conception&#10;&#10;Description générée automatiquement">
            <a:extLst>
              <a:ext uri="{FF2B5EF4-FFF2-40B4-BE49-F238E27FC236}">
                <a16:creationId xmlns:a16="http://schemas.microsoft.com/office/drawing/2014/main" id="{80445455-04BF-6080-FB2B-0FAEC6ED87E1}"/>
              </a:ext>
            </a:extLst>
          </p:cNvPr>
          <p:cNvPicPr>
            <a:picLocks noChangeAspect="1"/>
          </p:cNvPicPr>
          <p:nvPr/>
        </p:nvPicPr>
        <p:blipFill>
          <a:blip r:embed="rId7">
            <a:alphaModFix amt="50000"/>
          </a:blip>
          <a:srcRect l="29769" t="40927" b="50784"/>
          <a:stretch/>
        </p:blipFill>
        <p:spPr>
          <a:xfrm>
            <a:off x="1910419" y="1966822"/>
            <a:ext cx="842283" cy="127253"/>
          </a:xfrm>
          <a:prstGeom prst="rect">
            <a:avLst/>
          </a:prstGeom>
        </p:spPr>
      </p:pic>
      <p:pic>
        <p:nvPicPr>
          <p:cNvPr id="45" name="Image 44" descr="Une image contenant capture d’écran, conception&#10;&#10;Description générée automatiquement">
            <a:extLst>
              <a:ext uri="{FF2B5EF4-FFF2-40B4-BE49-F238E27FC236}">
                <a16:creationId xmlns:a16="http://schemas.microsoft.com/office/drawing/2014/main" id="{DBC46B69-BC7A-3481-5BD6-DCD29421470E}"/>
              </a:ext>
            </a:extLst>
          </p:cNvPr>
          <p:cNvPicPr>
            <a:picLocks noChangeAspect="1"/>
          </p:cNvPicPr>
          <p:nvPr/>
        </p:nvPicPr>
        <p:blipFill>
          <a:blip r:embed="rId7">
            <a:alphaModFix amt="50000"/>
          </a:blip>
          <a:srcRect l="29769" t="40927" b="50784"/>
          <a:stretch/>
        </p:blipFill>
        <p:spPr>
          <a:xfrm>
            <a:off x="2752702" y="1959763"/>
            <a:ext cx="1345393" cy="134312"/>
          </a:xfrm>
          <a:prstGeom prst="rect">
            <a:avLst/>
          </a:prstGeom>
        </p:spPr>
      </p:pic>
      <p:pic>
        <p:nvPicPr>
          <p:cNvPr id="46" name="Image 45" descr="Une image contenant capture d’écran, conception&#10;&#10;Description générée automatiquement">
            <a:extLst>
              <a:ext uri="{FF2B5EF4-FFF2-40B4-BE49-F238E27FC236}">
                <a16:creationId xmlns:a16="http://schemas.microsoft.com/office/drawing/2014/main" id="{D80F6317-BAF6-85A1-9793-495E1948DE08}"/>
              </a:ext>
            </a:extLst>
          </p:cNvPr>
          <p:cNvPicPr>
            <a:picLocks noChangeAspect="1"/>
          </p:cNvPicPr>
          <p:nvPr/>
        </p:nvPicPr>
        <p:blipFill>
          <a:blip r:embed="rId7">
            <a:alphaModFix amt="50000"/>
          </a:blip>
          <a:srcRect l="29769" t="40927" r="49101" b="51186"/>
          <a:stretch/>
        </p:blipFill>
        <p:spPr>
          <a:xfrm>
            <a:off x="4098095" y="1959763"/>
            <a:ext cx="414215" cy="134312"/>
          </a:xfrm>
          <a:prstGeom prst="rect">
            <a:avLst/>
          </a:prstGeom>
        </p:spPr>
      </p:pic>
      <p:sp>
        <p:nvSpPr>
          <p:cNvPr id="19" name="ZoneTexte 18">
            <a:extLst>
              <a:ext uri="{FF2B5EF4-FFF2-40B4-BE49-F238E27FC236}">
                <a16:creationId xmlns:a16="http://schemas.microsoft.com/office/drawing/2014/main" id="{CA4F19E7-CA45-5E88-BA0F-DBFB2C3DE9DD}"/>
              </a:ext>
            </a:extLst>
          </p:cNvPr>
          <p:cNvSpPr txBox="1"/>
          <p:nvPr/>
        </p:nvSpPr>
        <p:spPr>
          <a:xfrm>
            <a:off x="2448306" y="1760891"/>
            <a:ext cx="1430014" cy="369332"/>
          </a:xfrm>
          <a:prstGeom prst="rect">
            <a:avLst/>
          </a:prstGeom>
          <a:noFill/>
        </p:spPr>
        <p:txBody>
          <a:bodyPr wrap="square" rtlCol="0">
            <a:spAutoFit/>
          </a:bodyPr>
          <a:lstStyle/>
          <a:p>
            <a:pPr algn="ctr"/>
            <a:r>
              <a:rPr lang="fr-FR" sz="600" dirty="0">
                <a:latin typeface="Space Grotesk" panose="020B0604020202020204" charset="0"/>
                <a:cs typeface="Space Grotesk" panose="020B0604020202020204" charset="0"/>
              </a:rPr>
              <a:t>Xbox Séries</a:t>
            </a:r>
          </a:p>
          <a:p>
            <a:pPr algn="ctr"/>
            <a:r>
              <a:rPr lang="fr-FR" sz="600" dirty="0">
                <a:latin typeface="Space Grotesk" panose="020B0604020202020204" charset="0"/>
                <a:cs typeface="Space Grotesk" panose="020B0604020202020204" charset="0"/>
              </a:rPr>
              <a:t>(2020)</a:t>
            </a:r>
          </a:p>
          <a:p>
            <a:pPr algn="ctr"/>
            <a:r>
              <a:rPr lang="fr-FR" sz="600" dirty="0">
                <a:latin typeface="Space Grotesk" panose="020B0604020202020204" charset="0"/>
                <a:cs typeface="Space Grotesk" panose="020B0604020202020204" charset="0"/>
              </a:rPr>
              <a:t>*non présentes dans les données</a:t>
            </a:r>
          </a:p>
        </p:txBody>
      </p:sp>
      <p:pic>
        <p:nvPicPr>
          <p:cNvPr id="47" name="Image 46" descr="Une image contenant capture d’écran, conception&#10;&#10;Description générée automatiquement">
            <a:extLst>
              <a:ext uri="{FF2B5EF4-FFF2-40B4-BE49-F238E27FC236}">
                <a16:creationId xmlns:a16="http://schemas.microsoft.com/office/drawing/2014/main" id="{644A5314-0720-A5FE-0801-658F7F1B1999}"/>
              </a:ext>
            </a:extLst>
          </p:cNvPr>
          <p:cNvPicPr>
            <a:picLocks noChangeAspect="1"/>
          </p:cNvPicPr>
          <p:nvPr/>
        </p:nvPicPr>
        <p:blipFill>
          <a:blip r:embed="rId7">
            <a:alphaModFix amt="50000"/>
          </a:blip>
          <a:srcRect l="29769" t="40927" b="50784"/>
          <a:stretch/>
        </p:blipFill>
        <p:spPr>
          <a:xfrm>
            <a:off x="1446221" y="1961005"/>
            <a:ext cx="464198" cy="133070"/>
          </a:xfrm>
          <a:prstGeom prst="rect">
            <a:avLst/>
          </a:prstGeom>
        </p:spPr>
      </p:pic>
      <p:pic>
        <p:nvPicPr>
          <p:cNvPr id="48" name="Image 47" descr="Une image contenant capture d’écran, conception&#10;&#10;Description générée automatiquement">
            <a:extLst>
              <a:ext uri="{FF2B5EF4-FFF2-40B4-BE49-F238E27FC236}">
                <a16:creationId xmlns:a16="http://schemas.microsoft.com/office/drawing/2014/main" id="{327B4338-2F6F-4DF6-FE2C-30B1A2662AD7}"/>
              </a:ext>
            </a:extLst>
          </p:cNvPr>
          <p:cNvPicPr>
            <a:picLocks noChangeAspect="1"/>
          </p:cNvPicPr>
          <p:nvPr/>
        </p:nvPicPr>
        <p:blipFill>
          <a:blip r:embed="rId7">
            <a:alphaModFix amt="50000"/>
          </a:blip>
          <a:srcRect l="29769" t="40927" b="50784"/>
          <a:stretch/>
        </p:blipFill>
        <p:spPr>
          <a:xfrm>
            <a:off x="1023698" y="1960979"/>
            <a:ext cx="420633" cy="134287"/>
          </a:xfrm>
          <a:prstGeom prst="rect">
            <a:avLst/>
          </a:prstGeom>
        </p:spPr>
      </p:pic>
      <p:sp>
        <p:nvSpPr>
          <p:cNvPr id="17" name="ZoneTexte 16">
            <a:extLst>
              <a:ext uri="{FF2B5EF4-FFF2-40B4-BE49-F238E27FC236}">
                <a16:creationId xmlns:a16="http://schemas.microsoft.com/office/drawing/2014/main" id="{A2E52888-CE46-9FA6-7DB3-CAEB93EF4F1F}"/>
              </a:ext>
            </a:extLst>
          </p:cNvPr>
          <p:cNvSpPr txBox="1"/>
          <p:nvPr/>
        </p:nvSpPr>
        <p:spPr>
          <a:xfrm>
            <a:off x="35989" y="1814244"/>
            <a:ext cx="1094656" cy="276999"/>
          </a:xfrm>
          <a:prstGeom prst="rect">
            <a:avLst/>
          </a:prstGeom>
          <a:noFill/>
        </p:spPr>
        <p:txBody>
          <a:bodyPr wrap="square" rtlCol="0">
            <a:spAutoFit/>
          </a:bodyPr>
          <a:lstStyle/>
          <a:p>
            <a:pPr algn="ctr"/>
            <a:r>
              <a:rPr lang="fr-FR" sz="600" dirty="0">
                <a:latin typeface="Space Grotesk" panose="020B0604020202020204" charset="0"/>
                <a:cs typeface="Space Grotesk" panose="020B0604020202020204" charset="0"/>
              </a:rPr>
              <a:t>Playstation 4</a:t>
            </a:r>
          </a:p>
          <a:p>
            <a:pPr algn="ctr"/>
            <a:r>
              <a:rPr lang="fr-FR" sz="600" dirty="0">
                <a:latin typeface="Space Grotesk" panose="020B0604020202020204" charset="0"/>
                <a:cs typeface="Space Grotesk" panose="020B0604020202020204" charset="0"/>
              </a:rPr>
              <a:t>(2013)</a:t>
            </a:r>
          </a:p>
        </p:txBody>
      </p:sp>
      <p:sp>
        <p:nvSpPr>
          <p:cNvPr id="18" name="ZoneTexte 17">
            <a:extLst>
              <a:ext uri="{FF2B5EF4-FFF2-40B4-BE49-F238E27FC236}">
                <a16:creationId xmlns:a16="http://schemas.microsoft.com/office/drawing/2014/main" id="{F5C1A4A9-9BAA-1730-B634-DCDF1F333BCE}"/>
              </a:ext>
            </a:extLst>
          </p:cNvPr>
          <p:cNvSpPr txBox="1"/>
          <p:nvPr/>
        </p:nvSpPr>
        <p:spPr>
          <a:xfrm>
            <a:off x="884208" y="1814243"/>
            <a:ext cx="1132016" cy="276999"/>
          </a:xfrm>
          <a:prstGeom prst="rect">
            <a:avLst/>
          </a:prstGeom>
          <a:noFill/>
        </p:spPr>
        <p:txBody>
          <a:bodyPr wrap="square" rtlCol="0">
            <a:spAutoFit/>
          </a:bodyPr>
          <a:lstStyle/>
          <a:p>
            <a:pPr algn="ctr"/>
            <a:r>
              <a:rPr lang="fr-FR" sz="600" dirty="0">
                <a:latin typeface="Space Grotesk" panose="020B0604020202020204" charset="0"/>
                <a:cs typeface="Space Grotesk" panose="020B0604020202020204" charset="0"/>
              </a:rPr>
              <a:t>Playstation 5</a:t>
            </a:r>
          </a:p>
          <a:p>
            <a:pPr algn="ctr"/>
            <a:r>
              <a:rPr lang="fr-FR" sz="600" dirty="0">
                <a:latin typeface="Space Grotesk" panose="020B0604020202020204" charset="0"/>
                <a:cs typeface="Space Grotesk" panose="020B0604020202020204" charset="0"/>
              </a:rPr>
              <a:t>(2020)</a:t>
            </a:r>
          </a:p>
        </p:txBody>
      </p:sp>
      <p:sp>
        <p:nvSpPr>
          <p:cNvPr id="20" name="ZoneTexte 19">
            <a:extLst>
              <a:ext uri="{FF2B5EF4-FFF2-40B4-BE49-F238E27FC236}">
                <a16:creationId xmlns:a16="http://schemas.microsoft.com/office/drawing/2014/main" id="{6ECBD413-197F-3608-0F86-EDB3B35347DB}"/>
              </a:ext>
            </a:extLst>
          </p:cNvPr>
          <p:cNvSpPr txBox="1"/>
          <p:nvPr/>
        </p:nvSpPr>
        <p:spPr>
          <a:xfrm>
            <a:off x="1774831" y="1782925"/>
            <a:ext cx="1132016" cy="276999"/>
          </a:xfrm>
          <a:prstGeom prst="rect">
            <a:avLst/>
          </a:prstGeom>
          <a:noFill/>
        </p:spPr>
        <p:txBody>
          <a:bodyPr wrap="square" rtlCol="0">
            <a:spAutoFit/>
          </a:bodyPr>
          <a:lstStyle/>
          <a:p>
            <a:pPr algn="ctr"/>
            <a:r>
              <a:rPr lang="fr-FR" sz="600" dirty="0">
                <a:latin typeface="Space Grotesk" panose="020B0604020202020204" charset="0"/>
                <a:cs typeface="Space Grotesk" panose="020B0604020202020204" charset="0"/>
              </a:rPr>
              <a:t>Xbox One</a:t>
            </a:r>
          </a:p>
          <a:p>
            <a:pPr algn="ctr"/>
            <a:r>
              <a:rPr lang="fr-FR" sz="600" dirty="0">
                <a:latin typeface="Space Grotesk" panose="020B0604020202020204" charset="0"/>
                <a:cs typeface="Space Grotesk" panose="020B0604020202020204" charset="0"/>
              </a:rPr>
              <a:t>(2013)</a:t>
            </a:r>
          </a:p>
        </p:txBody>
      </p:sp>
      <p:sp>
        <p:nvSpPr>
          <p:cNvPr id="21" name="ZoneTexte 20">
            <a:extLst>
              <a:ext uri="{FF2B5EF4-FFF2-40B4-BE49-F238E27FC236}">
                <a16:creationId xmlns:a16="http://schemas.microsoft.com/office/drawing/2014/main" id="{19231FFB-A56A-AB79-D841-4A6C104217BF}"/>
              </a:ext>
            </a:extLst>
          </p:cNvPr>
          <p:cNvSpPr txBox="1"/>
          <p:nvPr/>
        </p:nvSpPr>
        <p:spPr>
          <a:xfrm>
            <a:off x="3516471" y="1802224"/>
            <a:ext cx="1132016" cy="276999"/>
          </a:xfrm>
          <a:prstGeom prst="rect">
            <a:avLst/>
          </a:prstGeom>
          <a:noFill/>
        </p:spPr>
        <p:txBody>
          <a:bodyPr wrap="square" rtlCol="0">
            <a:spAutoFit/>
          </a:bodyPr>
          <a:lstStyle/>
          <a:p>
            <a:pPr algn="ctr"/>
            <a:r>
              <a:rPr lang="fr-FR" sz="600" dirty="0">
                <a:latin typeface="Space Grotesk" panose="020B0604020202020204" charset="0"/>
                <a:cs typeface="Space Grotesk" panose="020B0604020202020204" charset="0"/>
              </a:rPr>
              <a:t>Nintendo Switch</a:t>
            </a:r>
          </a:p>
          <a:p>
            <a:pPr algn="ctr"/>
            <a:r>
              <a:rPr lang="fr-FR" sz="600" dirty="0">
                <a:latin typeface="Space Grotesk" panose="020B0604020202020204" charset="0"/>
                <a:cs typeface="Space Grotesk" panose="020B0604020202020204" charset="0"/>
              </a:rPr>
              <a:t>(2017)</a:t>
            </a:r>
          </a:p>
        </p:txBody>
      </p:sp>
      <p:cxnSp>
        <p:nvCxnSpPr>
          <p:cNvPr id="50" name="Connecteur droit 49">
            <a:extLst>
              <a:ext uri="{FF2B5EF4-FFF2-40B4-BE49-F238E27FC236}">
                <a16:creationId xmlns:a16="http://schemas.microsoft.com/office/drawing/2014/main" id="{F854BA13-C594-039E-B36F-4A7D293B3559}"/>
              </a:ext>
            </a:extLst>
          </p:cNvPr>
          <p:cNvCxnSpPr>
            <a:cxnSpLocks/>
            <a:stCxn id="43" idx="2"/>
            <a:endCxn id="39" idx="0"/>
          </p:cNvCxnSpPr>
          <p:nvPr/>
        </p:nvCxnSpPr>
        <p:spPr>
          <a:xfrm flipH="1">
            <a:off x="5736366" y="2037458"/>
            <a:ext cx="1179623" cy="279049"/>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541DB045-B1D3-0A19-09D9-C7E5B5A32E33}"/>
              </a:ext>
            </a:extLst>
          </p:cNvPr>
          <p:cNvCxnSpPr>
            <a:cxnSpLocks/>
            <a:stCxn id="43" idx="2"/>
            <a:endCxn id="35" idx="0"/>
          </p:cNvCxnSpPr>
          <p:nvPr/>
        </p:nvCxnSpPr>
        <p:spPr>
          <a:xfrm flipH="1">
            <a:off x="6914466" y="2037458"/>
            <a:ext cx="1523" cy="278396"/>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0A0A2424-508F-4A62-525F-19BBB7980AEB}"/>
              </a:ext>
            </a:extLst>
          </p:cNvPr>
          <p:cNvCxnSpPr>
            <a:cxnSpLocks/>
            <a:stCxn id="43" idx="2"/>
            <a:endCxn id="42" idx="0"/>
          </p:cNvCxnSpPr>
          <p:nvPr/>
        </p:nvCxnSpPr>
        <p:spPr>
          <a:xfrm>
            <a:off x="6915989" y="2037458"/>
            <a:ext cx="1177336" cy="281951"/>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9EC49B0D-AE78-39F0-3090-3599161A57D9}"/>
              </a:ext>
            </a:extLst>
          </p:cNvPr>
          <p:cNvCxnSpPr>
            <a:cxnSpLocks/>
            <a:endCxn id="63" idx="0"/>
          </p:cNvCxnSpPr>
          <p:nvPr/>
        </p:nvCxnSpPr>
        <p:spPr>
          <a:xfrm>
            <a:off x="6914466" y="2774851"/>
            <a:ext cx="0" cy="230427"/>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63" name="Rectangle : coins arrondis 62">
            <a:extLst>
              <a:ext uri="{FF2B5EF4-FFF2-40B4-BE49-F238E27FC236}">
                <a16:creationId xmlns:a16="http://schemas.microsoft.com/office/drawing/2014/main" id="{960955F7-A63D-3B8F-1FC8-2AB76DE81C2D}"/>
              </a:ext>
            </a:extLst>
          </p:cNvPr>
          <p:cNvSpPr/>
          <p:nvPr/>
        </p:nvSpPr>
        <p:spPr>
          <a:xfrm>
            <a:off x="6097343" y="3005278"/>
            <a:ext cx="1634245" cy="55462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305" name="ZoneTexte 2304">
            <a:extLst>
              <a:ext uri="{FF2B5EF4-FFF2-40B4-BE49-F238E27FC236}">
                <a16:creationId xmlns:a16="http://schemas.microsoft.com/office/drawing/2014/main" id="{80CFCA3F-8CE9-583C-0DE5-1716E822E4FA}"/>
              </a:ext>
            </a:extLst>
          </p:cNvPr>
          <p:cNvSpPr txBox="1"/>
          <p:nvPr/>
        </p:nvSpPr>
        <p:spPr>
          <a:xfrm>
            <a:off x="6097343" y="3061196"/>
            <a:ext cx="1634244" cy="615553"/>
          </a:xfrm>
          <a:prstGeom prst="rect">
            <a:avLst/>
          </a:prstGeom>
          <a:noFill/>
        </p:spPr>
        <p:txBody>
          <a:bodyPr wrap="square" rtlCol="0">
            <a:spAutoFit/>
          </a:bodyPr>
          <a:lstStyle/>
          <a:p>
            <a:pPr algn="ctr"/>
            <a:r>
              <a:rPr lang="fr-FR" sz="2000" b="1" dirty="0">
                <a:latin typeface="Space Grotesk" panose="020B0604020202020204" charset="0"/>
                <a:cs typeface="Space Grotesk" panose="020B0604020202020204" charset="0"/>
              </a:rPr>
              <a:t>1748 M€</a:t>
            </a:r>
          </a:p>
          <a:p>
            <a:pPr algn="ctr"/>
            <a:r>
              <a:rPr lang="fr-FR" sz="600" dirty="0">
                <a:latin typeface="Space Grotesk" panose="020B0604020202020204" charset="0"/>
                <a:cs typeface="Space Grotesk" panose="020B0604020202020204" charset="0"/>
              </a:rPr>
              <a:t>+7% (vs 2022)</a:t>
            </a:r>
          </a:p>
          <a:p>
            <a:pPr algn="ctr"/>
            <a:endParaRPr lang="fr-FR" sz="800" dirty="0">
              <a:latin typeface="Space Grotesk" panose="020B0604020202020204" charset="0"/>
              <a:cs typeface="Space Grotesk" panose="020B0604020202020204" charset="0"/>
            </a:endParaRPr>
          </a:p>
        </p:txBody>
      </p:sp>
      <p:sp>
        <p:nvSpPr>
          <p:cNvPr id="2311" name="Rectangle : coins arrondis 2310">
            <a:extLst>
              <a:ext uri="{FF2B5EF4-FFF2-40B4-BE49-F238E27FC236}">
                <a16:creationId xmlns:a16="http://schemas.microsoft.com/office/drawing/2014/main" id="{3F5A6F1A-58E2-0F93-DF4E-374A4ACADB20}"/>
              </a:ext>
            </a:extLst>
          </p:cNvPr>
          <p:cNvSpPr/>
          <p:nvPr/>
        </p:nvSpPr>
        <p:spPr>
          <a:xfrm>
            <a:off x="5450357" y="3830122"/>
            <a:ext cx="1218814" cy="914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312" name="Rectangle : coins arrondis 2311">
            <a:extLst>
              <a:ext uri="{FF2B5EF4-FFF2-40B4-BE49-F238E27FC236}">
                <a16:creationId xmlns:a16="http://schemas.microsoft.com/office/drawing/2014/main" id="{3D997D5B-ED1E-74ED-C5CF-EE4E9AEFA9D6}"/>
              </a:ext>
            </a:extLst>
          </p:cNvPr>
          <p:cNvSpPr/>
          <p:nvPr/>
        </p:nvSpPr>
        <p:spPr>
          <a:xfrm>
            <a:off x="7171147" y="3830122"/>
            <a:ext cx="1218814" cy="89214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cxnSp>
        <p:nvCxnSpPr>
          <p:cNvPr id="2314" name="Connecteur droit 2313">
            <a:extLst>
              <a:ext uri="{FF2B5EF4-FFF2-40B4-BE49-F238E27FC236}">
                <a16:creationId xmlns:a16="http://schemas.microsoft.com/office/drawing/2014/main" id="{7CD094E9-DEEC-B68E-8ADD-0F0A1F7A1135}"/>
              </a:ext>
            </a:extLst>
          </p:cNvPr>
          <p:cNvCxnSpPr>
            <a:cxnSpLocks/>
            <a:stCxn id="63" idx="2"/>
            <a:endCxn id="2311" idx="0"/>
          </p:cNvCxnSpPr>
          <p:nvPr/>
        </p:nvCxnSpPr>
        <p:spPr>
          <a:xfrm flipH="1">
            <a:off x="6059764" y="3559907"/>
            <a:ext cx="854702" cy="270215"/>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2319" name="Connecteur droit 2318">
            <a:extLst>
              <a:ext uri="{FF2B5EF4-FFF2-40B4-BE49-F238E27FC236}">
                <a16:creationId xmlns:a16="http://schemas.microsoft.com/office/drawing/2014/main" id="{2C302E71-205D-FA56-DCED-15D4E4E846D1}"/>
              </a:ext>
            </a:extLst>
          </p:cNvPr>
          <p:cNvCxnSpPr>
            <a:cxnSpLocks/>
            <a:stCxn id="63" idx="2"/>
            <a:endCxn id="2312" idx="0"/>
          </p:cNvCxnSpPr>
          <p:nvPr/>
        </p:nvCxnSpPr>
        <p:spPr>
          <a:xfrm>
            <a:off x="6914466" y="3559907"/>
            <a:ext cx="866088" cy="270215"/>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2322" name="ZoneTexte 2321">
            <a:extLst>
              <a:ext uri="{FF2B5EF4-FFF2-40B4-BE49-F238E27FC236}">
                <a16:creationId xmlns:a16="http://schemas.microsoft.com/office/drawing/2014/main" id="{C64B8A0D-6DB0-2502-D83F-0CC9EA2DDB68}"/>
              </a:ext>
            </a:extLst>
          </p:cNvPr>
          <p:cNvSpPr txBox="1"/>
          <p:nvPr/>
        </p:nvSpPr>
        <p:spPr>
          <a:xfrm>
            <a:off x="5450357" y="3790224"/>
            <a:ext cx="1233239" cy="1077218"/>
          </a:xfrm>
          <a:prstGeom prst="rect">
            <a:avLst/>
          </a:prstGeom>
          <a:noFill/>
        </p:spPr>
        <p:txBody>
          <a:bodyPr wrap="square" rtlCol="0">
            <a:spAutoFit/>
          </a:bodyPr>
          <a:lstStyle/>
          <a:p>
            <a:pPr algn="ctr"/>
            <a:r>
              <a:rPr lang="fr-FR" sz="1000" dirty="0">
                <a:latin typeface="Space Grotesk" panose="020B0604020202020204" charset="0"/>
                <a:cs typeface="Space Grotesk" panose="020B0604020202020204" charset="0"/>
              </a:rPr>
              <a:t>Physique</a:t>
            </a:r>
          </a:p>
          <a:p>
            <a:pPr algn="ctr"/>
            <a:r>
              <a:rPr lang="fr-FR" b="1" dirty="0">
                <a:latin typeface="Space Grotesk" panose="020B0604020202020204" charset="0"/>
                <a:cs typeface="Space Grotesk" panose="020B0604020202020204" charset="0"/>
              </a:rPr>
              <a:t>35%</a:t>
            </a:r>
          </a:p>
          <a:p>
            <a:pPr algn="ctr"/>
            <a:endParaRPr lang="fr-FR" sz="600" b="1" dirty="0">
              <a:latin typeface="Space Grotesk" panose="020B0604020202020204" charset="0"/>
              <a:cs typeface="Space Grotesk" panose="020B0604020202020204" charset="0"/>
            </a:endParaRPr>
          </a:p>
          <a:p>
            <a:pPr algn="ctr"/>
            <a:r>
              <a:rPr lang="fr-FR" sz="2000" b="1" dirty="0">
                <a:latin typeface="Space Grotesk" panose="020B0604020202020204" charset="0"/>
                <a:cs typeface="Space Grotesk" panose="020B0604020202020204" charset="0"/>
              </a:rPr>
              <a:t>614 M€</a:t>
            </a:r>
            <a:endParaRPr lang="fr-FR" sz="600" b="1" dirty="0">
              <a:latin typeface="Space Grotesk" panose="020B0604020202020204" charset="0"/>
              <a:cs typeface="Space Grotesk" panose="020B0604020202020204" charset="0"/>
            </a:endParaRPr>
          </a:p>
          <a:p>
            <a:pPr algn="ctr"/>
            <a:r>
              <a:rPr lang="fr-FR" sz="600" dirty="0">
                <a:latin typeface="Space Grotesk" panose="020B0604020202020204" charset="0"/>
                <a:cs typeface="Space Grotesk" panose="020B0604020202020204" charset="0"/>
              </a:rPr>
              <a:t>-1% (vs 2022)</a:t>
            </a:r>
          </a:p>
          <a:p>
            <a:pPr algn="ctr"/>
            <a:endParaRPr lang="fr-FR" sz="800" dirty="0">
              <a:latin typeface="Space Grotesk" panose="020B0604020202020204" charset="0"/>
              <a:cs typeface="Space Grotesk" panose="020B0604020202020204" charset="0"/>
            </a:endParaRPr>
          </a:p>
        </p:txBody>
      </p:sp>
      <p:sp>
        <p:nvSpPr>
          <p:cNvPr id="2327" name="ZoneTexte 2326">
            <a:extLst>
              <a:ext uri="{FF2B5EF4-FFF2-40B4-BE49-F238E27FC236}">
                <a16:creationId xmlns:a16="http://schemas.microsoft.com/office/drawing/2014/main" id="{6EC85B52-DF92-AB59-8B4E-A8732211535C}"/>
              </a:ext>
            </a:extLst>
          </p:cNvPr>
          <p:cNvSpPr txBox="1"/>
          <p:nvPr/>
        </p:nvSpPr>
        <p:spPr>
          <a:xfrm>
            <a:off x="7171147" y="3814272"/>
            <a:ext cx="1246949" cy="1077218"/>
          </a:xfrm>
          <a:prstGeom prst="rect">
            <a:avLst/>
          </a:prstGeom>
          <a:noFill/>
        </p:spPr>
        <p:txBody>
          <a:bodyPr wrap="square" rtlCol="0">
            <a:spAutoFit/>
          </a:bodyPr>
          <a:lstStyle/>
          <a:p>
            <a:pPr algn="ctr"/>
            <a:r>
              <a:rPr lang="fr-FR" sz="1000" dirty="0">
                <a:latin typeface="Space Grotesk" panose="020B0604020202020204" charset="0"/>
                <a:cs typeface="Space Grotesk" panose="020B0604020202020204" charset="0"/>
              </a:rPr>
              <a:t>Dématérialisé</a:t>
            </a:r>
          </a:p>
          <a:p>
            <a:pPr algn="ctr"/>
            <a:r>
              <a:rPr lang="fr-FR" b="1" dirty="0">
                <a:latin typeface="Space Grotesk" panose="020B0604020202020204" charset="0"/>
                <a:cs typeface="Space Grotesk" panose="020B0604020202020204" charset="0"/>
              </a:rPr>
              <a:t>65%</a:t>
            </a:r>
          </a:p>
          <a:p>
            <a:pPr algn="ctr"/>
            <a:endParaRPr lang="fr-FR" sz="600" b="1" dirty="0">
              <a:latin typeface="Space Grotesk" panose="020B0604020202020204" charset="0"/>
              <a:cs typeface="Space Grotesk" panose="020B0604020202020204" charset="0"/>
            </a:endParaRPr>
          </a:p>
          <a:p>
            <a:pPr algn="ctr"/>
            <a:r>
              <a:rPr lang="fr-FR" sz="2000" b="1" dirty="0">
                <a:latin typeface="Space Grotesk" panose="020B0604020202020204" charset="0"/>
                <a:cs typeface="Space Grotesk" panose="020B0604020202020204" charset="0"/>
              </a:rPr>
              <a:t>1134 M€</a:t>
            </a:r>
            <a:endParaRPr lang="fr-FR" sz="600" b="1" dirty="0">
              <a:latin typeface="Space Grotesk" panose="020B0604020202020204" charset="0"/>
              <a:cs typeface="Space Grotesk" panose="020B0604020202020204" charset="0"/>
            </a:endParaRPr>
          </a:p>
          <a:p>
            <a:pPr algn="ctr"/>
            <a:r>
              <a:rPr lang="fr-FR" sz="600" dirty="0">
                <a:latin typeface="Space Grotesk" panose="020B0604020202020204" charset="0"/>
                <a:cs typeface="Space Grotesk" panose="020B0604020202020204" charset="0"/>
              </a:rPr>
              <a:t>+12% (vs 2022)</a:t>
            </a:r>
          </a:p>
          <a:p>
            <a:pPr algn="ctr"/>
            <a:endParaRPr lang="fr-FR" sz="800" dirty="0">
              <a:latin typeface="Space Grotesk" panose="020B0604020202020204" charset="0"/>
              <a:cs typeface="Space Grotesk" panose="020B0604020202020204" charset="0"/>
            </a:endParaRPr>
          </a:p>
        </p:txBody>
      </p:sp>
      <p:sp>
        <p:nvSpPr>
          <p:cNvPr id="2328" name="ZoneTexte 2327">
            <a:extLst>
              <a:ext uri="{FF2B5EF4-FFF2-40B4-BE49-F238E27FC236}">
                <a16:creationId xmlns:a16="http://schemas.microsoft.com/office/drawing/2014/main" id="{7907BE98-0A75-3FC9-5FCD-2885F1C887F7}"/>
              </a:ext>
            </a:extLst>
          </p:cNvPr>
          <p:cNvSpPr txBox="1"/>
          <p:nvPr/>
        </p:nvSpPr>
        <p:spPr>
          <a:xfrm>
            <a:off x="89615" y="4828130"/>
            <a:ext cx="4401889" cy="215444"/>
          </a:xfrm>
          <a:prstGeom prst="rect">
            <a:avLst/>
          </a:prstGeom>
          <a:noFill/>
        </p:spPr>
        <p:txBody>
          <a:bodyPr wrap="square" rtlCol="0">
            <a:spAutoFit/>
          </a:bodyPr>
          <a:lstStyle/>
          <a:p>
            <a:pPr algn="ctr"/>
            <a:r>
              <a:rPr lang="fr-FR" sz="800" b="1" dirty="0">
                <a:solidFill>
                  <a:schemeClr val="bg1"/>
                </a:solidFill>
                <a:latin typeface="Space Grotesk" panose="020B0604020202020204" charset="0"/>
                <a:cs typeface="Space Grotesk" panose="020B0604020202020204" charset="0"/>
              </a:rPr>
              <a:t>Nombres de ventes à fin 2022 (sauf Xbox Séries à juin 2023)</a:t>
            </a:r>
          </a:p>
        </p:txBody>
      </p:sp>
      <p:sp>
        <p:nvSpPr>
          <p:cNvPr id="2333" name="ZoneTexte 2332">
            <a:extLst>
              <a:ext uri="{FF2B5EF4-FFF2-40B4-BE49-F238E27FC236}">
                <a16:creationId xmlns:a16="http://schemas.microsoft.com/office/drawing/2014/main" id="{1149FD61-7650-5C9A-C808-708775ADB6C6}"/>
              </a:ext>
            </a:extLst>
          </p:cNvPr>
          <p:cNvSpPr txBox="1"/>
          <p:nvPr/>
        </p:nvSpPr>
        <p:spPr>
          <a:xfrm>
            <a:off x="583664" y="2925116"/>
            <a:ext cx="1094656" cy="215444"/>
          </a:xfrm>
          <a:prstGeom prst="rect">
            <a:avLst/>
          </a:prstGeom>
          <a:noFill/>
        </p:spPr>
        <p:txBody>
          <a:bodyPr wrap="square" rtlCol="0">
            <a:spAutoFit/>
          </a:bodyPr>
          <a:lstStyle/>
          <a:p>
            <a:pPr algn="ctr"/>
            <a:r>
              <a:rPr lang="fr-FR" sz="800" dirty="0">
                <a:latin typeface="Space Grotesk" panose="020B0604020202020204" charset="0"/>
                <a:cs typeface="Space Grotesk" panose="020B0604020202020204" charset="0"/>
              </a:rPr>
              <a:t>Playstation 5</a:t>
            </a:r>
          </a:p>
        </p:txBody>
      </p:sp>
      <p:cxnSp>
        <p:nvCxnSpPr>
          <p:cNvPr id="2335" name="Connecteur droit 2334">
            <a:extLst>
              <a:ext uri="{FF2B5EF4-FFF2-40B4-BE49-F238E27FC236}">
                <a16:creationId xmlns:a16="http://schemas.microsoft.com/office/drawing/2014/main" id="{3E1D6335-18E2-2E11-5900-16F28012A122}"/>
              </a:ext>
            </a:extLst>
          </p:cNvPr>
          <p:cNvCxnSpPr>
            <a:cxnSpLocks/>
          </p:cNvCxnSpPr>
          <p:nvPr/>
        </p:nvCxnSpPr>
        <p:spPr>
          <a:xfrm>
            <a:off x="637410" y="3140560"/>
            <a:ext cx="986343" cy="0"/>
          </a:xfrm>
          <a:prstGeom prst="line">
            <a:avLst/>
          </a:prstGeom>
          <a:ln w="19050">
            <a:solidFill>
              <a:srgbClr val="4F8A8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51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F884DEDB-AE1B-579B-F6EF-7363D27A5D40}"/>
            </a:ext>
          </a:extLst>
        </p:cNvPr>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75FB77A1-CB42-03CC-1D64-A6E11A3054CA}"/>
              </a:ext>
            </a:extLst>
          </p:cNvPr>
          <p:cNvSpPr/>
          <p:nvPr/>
        </p:nvSpPr>
        <p:spPr>
          <a:xfrm>
            <a:off x="1562486" y="1159910"/>
            <a:ext cx="1218814" cy="89214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1869AE3B-B837-9453-2440-29980A52E550}"/>
              </a:ext>
            </a:extLst>
          </p:cNvPr>
          <p:cNvSpPr/>
          <p:nvPr/>
        </p:nvSpPr>
        <p:spPr>
          <a:xfrm>
            <a:off x="233960" y="1159910"/>
            <a:ext cx="1218814" cy="89214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326" name="Google Shape;2326;p10">
            <a:extLst>
              <a:ext uri="{FF2B5EF4-FFF2-40B4-BE49-F238E27FC236}">
                <a16:creationId xmlns:a16="http://schemas.microsoft.com/office/drawing/2014/main" id="{6AF0957E-7B0A-A50D-6630-ECB221A20ED3}"/>
              </a:ext>
            </a:extLst>
          </p:cNvPr>
          <p:cNvSpPr txBox="1">
            <a:spLocks noGrp="1"/>
          </p:cNvSpPr>
          <p:nvPr>
            <p:ph type="title"/>
          </p:nvPr>
        </p:nvSpPr>
        <p:spPr>
          <a:xfrm>
            <a:off x="0" y="116975"/>
            <a:ext cx="914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sz="2400" b="1" dirty="0"/>
              <a:t>Tendances actuelles</a:t>
            </a:r>
            <a:endParaRPr sz="2400" b="1"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BC0F14BC-DC14-4436-1729-A29E7DD6DFB0}"/>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CA79A054-DD76-E2D5-6EF2-357E191F16D4}"/>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542CE957-789E-4D29-5F20-1767A0CB363F}"/>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 profil des joueurs Français</a:t>
            </a:r>
          </a:p>
        </p:txBody>
      </p:sp>
      <p:pic>
        <p:nvPicPr>
          <p:cNvPr id="8" name="Image 7" descr="Une image contenant texte, Police, Graphique, graphisme&#10;&#10;Description générée automatiquement">
            <a:extLst>
              <a:ext uri="{FF2B5EF4-FFF2-40B4-BE49-F238E27FC236}">
                <a16:creationId xmlns:a16="http://schemas.microsoft.com/office/drawing/2014/main" id="{4B1C45A3-9B5E-4463-7953-ED209D3A4D01}"/>
              </a:ext>
            </a:extLst>
          </p:cNvPr>
          <p:cNvPicPr>
            <a:picLocks noChangeAspect="1"/>
          </p:cNvPicPr>
          <p:nvPr/>
        </p:nvPicPr>
        <p:blipFill>
          <a:blip r:embed="rId5">
            <a:alphaModFix amt="85000"/>
          </a:blip>
          <a:srcRect t="16596"/>
          <a:stretch/>
        </p:blipFill>
        <p:spPr>
          <a:xfrm>
            <a:off x="233960" y="2179087"/>
            <a:ext cx="2547340" cy="2534481"/>
          </a:xfrm>
          <a:prstGeom prst="rect">
            <a:avLst/>
          </a:prstGeom>
        </p:spPr>
      </p:pic>
      <p:sp>
        <p:nvSpPr>
          <p:cNvPr id="9" name="ZoneTexte 8">
            <a:extLst>
              <a:ext uri="{FF2B5EF4-FFF2-40B4-BE49-F238E27FC236}">
                <a16:creationId xmlns:a16="http://schemas.microsoft.com/office/drawing/2014/main" id="{C8718E36-F5D5-5B75-42D2-D90117905125}"/>
              </a:ext>
            </a:extLst>
          </p:cNvPr>
          <p:cNvSpPr txBox="1"/>
          <p:nvPr/>
        </p:nvSpPr>
        <p:spPr>
          <a:xfrm>
            <a:off x="9417" y="4791772"/>
            <a:ext cx="3288822" cy="215444"/>
          </a:xfrm>
          <a:prstGeom prst="rect">
            <a:avLst/>
          </a:prstGeom>
          <a:noFill/>
        </p:spPr>
        <p:txBody>
          <a:bodyPr wrap="square" rtlCol="0">
            <a:spAutoFit/>
          </a:bodyPr>
          <a:lstStyle/>
          <a:p>
            <a:r>
              <a:rPr lang="fr-FR" sz="800" dirty="0">
                <a:solidFill>
                  <a:schemeClr val="bg1"/>
                </a:solidFill>
                <a:latin typeface="Space Grotesk" panose="020B0604020202020204" charset="0"/>
                <a:cs typeface="Space Grotesk" panose="020B0604020202020204" charset="0"/>
              </a:rPr>
              <a:t> * Joueurs ayant déclaré jouer au moins un fois dans l’année</a:t>
            </a:r>
          </a:p>
        </p:txBody>
      </p:sp>
      <p:sp>
        <p:nvSpPr>
          <p:cNvPr id="11" name="ZoneTexte 10">
            <a:extLst>
              <a:ext uri="{FF2B5EF4-FFF2-40B4-BE49-F238E27FC236}">
                <a16:creationId xmlns:a16="http://schemas.microsoft.com/office/drawing/2014/main" id="{5CBC04F1-8257-7A66-08A3-E10627651275}"/>
              </a:ext>
            </a:extLst>
          </p:cNvPr>
          <p:cNvSpPr txBox="1"/>
          <p:nvPr/>
        </p:nvSpPr>
        <p:spPr>
          <a:xfrm>
            <a:off x="233959" y="1194268"/>
            <a:ext cx="1206403" cy="923330"/>
          </a:xfrm>
          <a:prstGeom prst="rect">
            <a:avLst/>
          </a:prstGeom>
          <a:noFill/>
        </p:spPr>
        <p:txBody>
          <a:bodyPr wrap="square" rtlCol="0">
            <a:spAutoFit/>
          </a:bodyPr>
          <a:lstStyle/>
          <a:p>
            <a:pPr algn="ctr"/>
            <a:r>
              <a:rPr lang="fr-FR" sz="2000" b="1" dirty="0">
                <a:solidFill>
                  <a:srgbClr val="002060"/>
                </a:solidFill>
                <a:latin typeface="Space Grotesk" panose="020B0604020202020204" charset="0"/>
                <a:cs typeface="Space Grotesk" panose="020B0604020202020204" charset="0"/>
              </a:rPr>
              <a:t>2,7 </a:t>
            </a:r>
          </a:p>
          <a:p>
            <a:pPr algn="ctr"/>
            <a:r>
              <a:rPr lang="fr-FR" sz="1000" b="1" dirty="0">
                <a:solidFill>
                  <a:srgbClr val="002060"/>
                </a:solidFill>
                <a:latin typeface="Space Grotesk" panose="020B0604020202020204" charset="0"/>
                <a:cs typeface="Space Grotesk" panose="020B0604020202020204" charset="0"/>
              </a:rPr>
              <a:t>milliards </a:t>
            </a:r>
          </a:p>
          <a:p>
            <a:pPr algn="ctr"/>
            <a:endParaRPr lang="fr-FR" sz="800" dirty="0">
              <a:solidFill>
                <a:srgbClr val="002060"/>
              </a:solidFill>
              <a:latin typeface="Space Grotesk" panose="020B0604020202020204" charset="0"/>
              <a:cs typeface="Space Grotesk" panose="020B0604020202020204" charset="0"/>
            </a:endParaRPr>
          </a:p>
          <a:p>
            <a:pPr algn="ctr"/>
            <a:r>
              <a:rPr lang="fr-FR" sz="800" dirty="0">
                <a:solidFill>
                  <a:srgbClr val="002060"/>
                </a:solidFill>
                <a:latin typeface="Space Grotesk" panose="020B0604020202020204" charset="0"/>
                <a:cs typeface="Space Grotesk" panose="020B0604020202020204" charset="0"/>
              </a:rPr>
              <a:t>de joueurs dans le monde en 2021</a:t>
            </a:r>
          </a:p>
        </p:txBody>
      </p:sp>
      <p:sp>
        <p:nvSpPr>
          <p:cNvPr id="12" name="ZoneTexte 11">
            <a:extLst>
              <a:ext uri="{FF2B5EF4-FFF2-40B4-BE49-F238E27FC236}">
                <a16:creationId xmlns:a16="http://schemas.microsoft.com/office/drawing/2014/main" id="{5E09ABA6-6485-2306-040F-22B26353469D}"/>
              </a:ext>
            </a:extLst>
          </p:cNvPr>
          <p:cNvSpPr txBox="1"/>
          <p:nvPr/>
        </p:nvSpPr>
        <p:spPr>
          <a:xfrm>
            <a:off x="0" y="4918803"/>
            <a:ext cx="1809750" cy="215444"/>
          </a:xfrm>
          <a:prstGeom prst="rect">
            <a:avLst/>
          </a:prstGeom>
          <a:noFill/>
        </p:spPr>
        <p:txBody>
          <a:bodyPr wrap="square" rtlCol="0">
            <a:spAutoFit/>
          </a:bodyPr>
          <a:lstStyle/>
          <a:p>
            <a:r>
              <a:rPr lang="fr-FR" sz="800" dirty="0">
                <a:solidFill>
                  <a:schemeClr val="bg1"/>
                </a:solidFill>
                <a:latin typeface="Space Grotesk" panose="020B0604020202020204" charset="0"/>
                <a:cs typeface="Space Grotesk" panose="020B0604020202020204" charset="0"/>
              </a:rPr>
              <a:t>** Chiffres 2023 sauf indiqué</a:t>
            </a:r>
          </a:p>
        </p:txBody>
      </p:sp>
      <p:sp>
        <p:nvSpPr>
          <p:cNvPr id="13" name="ZoneTexte 12">
            <a:extLst>
              <a:ext uri="{FF2B5EF4-FFF2-40B4-BE49-F238E27FC236}">
                <a16:creationId xmlns:a16="http://schemas.microsoft.com/office/drawing/2014/main" id="{35710D6D-01BA-A2EB-4613-58E8D29683A7}"/>
              </a:ext>
            </a:extLst>
          </p:cNvPr>
          <p:cNvSpPr txBox="1"/>
          <p:nvPr/>
        </p:nvSpPr>
        <p:spPr>
          <a:xfrm>
            <a:off x="1562485" y="1196458"/>
            <a:ext cx="1218814" cy="923330"/>
          </a:xfrm>
          <a:prstGeom prst="rect">
            <a:avLst/>
          </a:prstGeom>
          <a:noFill/>
        </p:spPr>
        <p:txBody>
          <a:bodyPr wrap="square" rtlCol="0">
            <a:spAutoFit/>
          </a:bodyPr>
          <a:lstStyle/>
          <a:p>
            <a:pPr algn="ctr"/>
            <a:r>
              <a:rPr lang="fr-FR" sz="2000" b="1" dirty="0">
                <a:solidFill>
                  <a:srgbClr val="AD227F"/>
                </a:solidFill>
                <a:latin typeface="Space Grotesk" panose="020B0604020202020204" charset="0"/>
                <a:cs typeface="Space Grotesk" panose="020B0604020202020204" charset="0"/>
              </a:rPr>
              <a:t>39,1 </a:t>
            </a:r>
          </a:p>
          <a:p>
            <a:pPr algn="ctr"/>
            <a:r>
              <a:rPr lang="fr-FR" sz="1000" b="1" dirty="0">
                <a:solidFill>
                  <a:srgbClr val="AD227F"/>
                </a:solidFill>
                <a:latin typeface="Space Grotesk" panose="020B0604020202020204" charset="0"/>
                <a:cs typeface="Space Grotesk" panose="020B0604020202020204" charset="0"/>
              </a:rPr>
              <a:t>Millions</a:t>
            </a:r>
          </a:p>
          <a:p>
            <a:pPr algn="ctr"/>
            <a:endParaRPr lang="fr-FR" sz="800" dirty="0">
              <a:solidFill>
                <a:srgbClr val="AD227F"/>
              </a:solidFill>
              <a:latin typeface="Space Grotesk" panose="020B0604020202020204" charset="0"/>
              <a:cs typeface="Space Grotesk" panose="020B0604020202020204" charset="0"/>
            </a:endParaRPr>
          </a:p>
          <a:p>
            <a:pPr algn="ctr"/>
            <a:r>
              <a:rPr lang="fr-FR" sz="800" dirty="0">
                <a:solidFill>
                  <a:srgbClr val="AD227F"/>
                </a:solidFill>
                <a:latin typeface="Space Grotesk" panose="020B0604020202020204" charset="0"/>
                <a:cs typeface="Space Grotesk" panose="020B0604020202020204" charset="0"/>
              </a:rPr>
              <a:t>de joueurs en France</a:t>
            </a:r>
          </a:p>
          <a:p>
            <a:pPr algn="ctr"/>
            <a:r>
              <a:rPr lang="fr-FR" sz="800" dirty="0">
                <a:solidFill>
                  <a:srgbClr val="AD227F"/>
                </a:solidFill>
                <a:latin typeface="Space Grotesk" panose="020B0604020202020204" charset="0"/>
                <a:cs typeface="Space Grotesk" panose="020B0604020202020204" charset="0"/>
              </a:rPr>
              <a:t>de 10 ans et +</a:t>
            </a:r>
          </a:p>
        </p:txBody>
      </p:sp>
      <p:pic>
        <p:nvPicPr>
          <p:cNvPr id="23" name="Image 22" descr="Une image contenant texte, habits, Visage humain, capture d’écran&#10;&#10;Description générée automatiquement">
            <a:extLst>
              <a:ext uri="{FF2B5EF4-FFF2-40B4-BE49-F238E27FC236}">
                <a16:creationId xmlns:a16="http://schemas.microsoft.com/office/drawing/2014/main" id="{A57DC9D5-E740-C2C4-ECB7-9E451873B95A}"/>
              </a:ext>
            </a:extLst>
          </p:cNvPr>
          <p:cNvPicPr>
            <a:picLocks noChangeAspect="1"/>
          </p:cNvPicPr>
          <p:nvPr/>
        </p:nvPicPr>
        <p:blipFill>
          <a:blip r:embed="rId6">
            <a:alphaModFix amt="85000"/>
          </a:blip>
          <a:srcRect l="5236" t="9945" r="2469" b="28172"/>
          <a:stretch/>
        </p:blipFill>
        <p:spPr>
          <a:xfrm>
            <a:off x="2903422" y="2174404"/>
            <a:ext cx="3880133" cy="1442377"/>
          </a:xfrm>
          <a:prstGeom prst="rect">
            <a:avLst/>
          </a:prstGeom>
        </p:spPr>
      </p:pic>
      <p:sp>
        <p:nvSpPr>
          <p:cNvPr id="24" name="Rectangle : coins arrondis 23">
            <a:extLst>
              <a:ext uri="{FF2B5EF4-FFF2-40B4-BE49-F238E27FC236}">
                <a16:creationId xmlns:a16="http://schemas.microsoft.com/office/drawing/2014/main" id="{62EE4837-60B4-13D9-C744-1B708805CE4A}"/>
              </a:ext>
            </a:extLst>
          </p:cNvPr>
          <p:cNvSpPr/>
          <p:nvPr/>
        </p:nvSpPr>
        <p:spPr>
          <a:xfrm>
            <a:off x="2891011" y="1169589"/>
            <a:ext cx="1218814" cy="89214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24226F16-1D2D-6992-79F2-8F6BD88587EA}"/>
              </a:ext>
            </a:extLst>
          </p:cNvPr>
          <p:cNvSpPr/>
          <p:nvPr/>
        </p:nvSpPr>
        <p:spPr>
          <a:xfrm>
            <a:off x="4227876" y="1169589"/>
            <a:ext cx="1218814" cy="89214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6" name="Rectangle : coins arrondis 25">
            <a:extLst>
              <a:ext uri="{FF2B5EF4-FFF2-40B4-BE49-F238E27FC236}">
                <a16:creationId xmlns:a16="http://schemas.microsoft.com/office/drawing/2014/main" id="{30F9ACBA-093F-E7BA-7A93-747D17B885DC}"/>
              </a:ext>
            </a:extLst>
          </p:cNvPr>
          <p:cNvSpPr/>
          <p:nvPr/>
        </p:nvSpPr>
        <p:spPr>
          <a:xfrm>
            <a:off x="5564741" y="1159910"/>
            <a:ext cx="1218814" cy="89214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28" name="Image 27">
            <a:extLst>
              <a:ext uri="{FF2B5EF4-FFF2-40B4-BE49-F238E27FC236}">
                <a16:creationId xmlns:a16="http://schemas.microsoft.com/office/drawing/2014/main" id="{761F7F26-6D31-8481-FEC5-6575B44C7A69}"/>
              </a:ext>
            </a:extLst>
          </p:cNvPr>
          <p:cNvPicPr>
            <a:picLocks noChangeAspect="1"/>
          </p:cNvPicPr>
          <p:nvPr/>
        </p:nvPicPr>
        <p:blipFill>
          <a:blip r:embed="rId7">
            <a:alphaModFix amt="85000"/>
          </a:blip>
          <a:stretch>
            <a:fillRect/>
          </a:stretch>
        </p:blipFill>
        <p:spPr>
          <a:xfrm>
            <a:off x="2899350" y="4170980"/>
            <a:ext cx="3884205" cy="333422"/>
          </a:xfrm>
          <a:prstGeom prst="rect">
            <a:avLst/>
          </a:prstGeom>
        </p:spPr>
      </p:pic>
      <p:pic>
        <p:nvPicPr>
          <p:cNvPr id="30" name="Image 29">
            <a:extLst>
              <a:ext uri="{FF2B5EF4-FFF2-40B4-BE49-F238E27FC236}">
                <a16:creationId xmlns:a16="http://schemas.microsoft.com/office/drawing/2014/main" id="{F1F41E3B-FD9E-4458-B82A-7F12BA77E498}"/>
              </a:ext>
            </a:extLst>
          </p:cNvPr>
          <p:cNvPicPr>
            <a:picLocks noChangeAspect="1"/>
          </p:cNvPicPr>
          <p:nvPr/>
        </p:nvPicPr>
        <p:blipFill>
          <a:blip r:embed="rId8">
            <a:alphaModFix amt="85000"/>
          </a:blip>
          <a:stretch>
            <a:fillRect/>
          </a:stretch>
        </p:blipFill>
        <p:spPr>
          <a:xfrm>
            <a:off x="2899348" y="4503989"/>
            <a:ext cx="3884207" cy="209579"/>
          </a:xfrm>
          <a:prstGeom prst="rect">
            <a:avLst/>
          </a:prstGeom>
        </p:spPr>
      </p:pic>
      <p:sp>
        <p:nvSpPr>
          <p:cNvPr id="31" name="ZoneTexte 30">
            <a:extLst>
              <a:ext uri="{FF2B5EF4-FFF2-40B4-BE49-F238E27FC236}">
                <a16:creationId xmlns:a16="http://schemas.microsoft.com/office/drawing/2014/main" id="{885827DA-189F-1D4B-D77B-841FF4F3EB0B}"/>
              </a:ext>
            </a:extLst>
          </p:cNvPr>
          <p:cNvSpPr txBox="1"/>
          <p:nvPr/>
        </p:nvSpPr>
        <p:spPr>
          <a:xfrm>
            <a:off x="2899349" y="3896125"/>
            <a:ext cx="3913523"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La fréquence de jeu des joueurs Français</a:t>
            </a:r>
          </a:p>
        </p:txBody>
      </p:sp>
      <p:sp>
        <p:nvSpPr>
          <p:cNvPr id="32" name="ZoneTexte 31">
            <a:extLst>
              <a:ext uri="{FF2B5EF4-FFF2-40B4-BE49-F238E27FC236}">
                <a16:creationId xmlns:a16="http://schemas.microsoft.com/office/drawing/2014/main" id="{AC0E031C-8DB2-49D4-7F9F-16D5DA45A311}"/>
              </a:ext>
            </a:extLst>
          </p:cNvPr>
          <p:cNvSpPr txBox="1"/>
          <p:nvPr/>
        </p:nvSpPr>
        <p:spPr>
          <a:xfrm>
            <a:off x="2899352" y="1159504"/>
            <a:ext cx="1189494" cy="892552"/>
          </a:xfrm>
          <a:prstGeom prst="rect">
            <a:avLst/>
          </a:prstGeom>
          <a:noFill/>
        </p:spPr>
        <p:txBody>
          <a:bodyPr wrap="square" rtlCol="0">
            <a:spAutoFit/>
          </a:bodyPr>
          <a:lstStyle/>
          <a:p>
            <a:pPr algn="ctr"/>
            <a:r>
              <a:rPr lang="fr-FR" sz="2000" b="1" dirty="0">
                <a:solidFill>
                  <a:srgbClr val="002060"/>
                </a:solidFill>
                <a:latin typeface="Space Grotesk" panose="020B0604020202020204" charset="0"/>
                <a:cs typeface="Space Grotesk" panose="020B0604020202020204" charset="0"/>
              </a:rPr>
              <a:t>86%</a:t>
            </a:r>
          </a:p>
          <a:p>
            <a:pPr algn="ctr"/>
            <a:endParaRPr lang="fr-FR" sz="600" dirty="0">
              <a:solidFill>
                <a:srgbClr val="002060"/>
              </a:solidFill>
              <a:latin typeface="Space Grotesk" panose="020B0604020202020204" charset="0"/>
              <a:cs typeface="Space Grotesk" panose="020B0604020202020204" charset="0"/>
            </a:endParaRPr>
          </a:p>
          <a:p>
            <a:pPr algn="ctr"/>
            <a:r>
              <a:rPr lang="fr-FR" sz="1000" dirty="0">
                <a:solidFill>
                  <a:srgbClr val="002060"/>
                </a:solidFill>
                <a:latin typeface="Space Grotesk" panose="020B0604020202020204" charset="0"/>
                <a:cs typeface="Space Grotesk" panose="020B0604020202020204" charset="0"/>
              </a:rPr>
              <a:t>de joueurs adultes</a:t>
            </a:r>
          </a:p>
          <a:p>
            <a:pPr algn="ctr"/>
            <a:r>
              <a:rPr lang="fr-FR" sz="600" dirty="0">
                <a:solidFill>
                  <a:srgbClr val="002060"/>
                </a:solidFill>
                <a:latin typeface="Space Grotesk" panose="020B0604020202020204" charset="0"/>
                <a:cs typeface="Space Grotesk" panose="020B0604020202020204" charset="0"/>
              </a:rPr>
              <a:t>(18 ans et +)</a:t>
            </a:r>
          </a:p>
        </p:txBody>
      </p:sp>
      <p:sp>
        <p:nvSpPr>
          <p:cNvPr id="33" name="ZoneTexte 32">
            <a:extLst>
              <a:ext uri="{FF2B5EF4-FFF2-40B4-BE49-F238E27FC236}">
                <a16:creationId xmlns:a16="http://schemas.microsoft.com/office/drawing/2014/main" id="{31829C2D-5E2E-5BA2-9B11-83F17E6E410E}"/>
              </a:ext>
            </a:extLst>
          </p:cNvPr>
          <p:cNvSpPr txBox="1"/>
          <p:nvPr/>
        </p:nvSpPr>
        <p:spPr>
          <a:xfrm>
            <a:off x="4227877" y="1158947"/>
            <a:ext cx="1218812" cy="892552"/>
          </a:xfrm>
          <a:prstGeom prst="rect">
            <a:avLst/>
          </a:prstGeom>
          <a:noFill/>
        </p:spPr>
        <p:txBody>
          <a:bodyPr wrap="square" rtlCol="0">
            <a:spAutoFit/>
          </a:bodyPr>
          <a:lstStyle/>
          <a:p>
            <a:pPr algn="ctr"/>
            <a:r>
              <a:rPr lang="fr-FR" sz="2000" b="1" dirty="0">
                <a:solidFill>
                  <a:srgbClr val="002060"/>
                </a:solidFill>
                <a:latin typeface="Space Grotesk" panose="020B0604020202020204" charset="0"/>
                <a:cs typeface="Space Grotesk" panose="020B0604020202020204" charset="0"/>
              </a:rPr>
              <a:t>14%</a:t>
            </a:r>
          </a:p>
          <a:p>
            <a:pPr algn="ctr"/>
            <a:endParaRPr lang="fr-FR" sz="600" dirty="0">
              <a:solidFill>
                <a:srgbClr val="002060"/>
              </a:solidFill>
              <a:latin typeface="Space Grotesk" panose="020B0604020202020204" charset="0"/>
              <a:cs typeface="Space Grotesk" panose="020B0604020202020204" charset="0"/>
            </a:endParaRPr>
          </a:p>
          <a:p>
            <a:pPr algn="ctr"/>
            <a:r>
              <a:rPr lang="fr-FR" sz="1000" dirty="0">
                <a:solidFill>
                  <a:srgbClr val="002060"/>
                </a:solidFill>
                <a:latin typeface="Space Grotesk" panose="020B0604020202020204" charset="0"/>
                <a:cs typeface="Space Grotesk" panose="020B0604020202020204" charset="0"/>
              </a:rPr>
              <a:t>de joueurs enfants</a:t>
            </a:r>
          </a:p>
          <a:p>
            <a:pPr algn="ctr"/>
            <a:r>
              <a:rPr lang="fr-FR" sz="600" dirty="0">
                <a:solidFill>
                  <a:srgbClr val="002060"/>
                </a:solidFill>
                <a:latin typeface="Space Grotesk" panose="020B0604020202020204" charset="0"/>
                <a:cs typeface="Space Grotesk" panose="020B0604020202020204" charset="0"/>
              </a:rPr>
              <a:t>(10-17 ans)</a:t>
            </a:r>
          </a:p>
        </p:txBody>
      </p:sp>
      <p:sp>
        <p:nvSpPr>
          <p:cNvPr id="34" name="ZoneTexte 33">
            <a:extLst>
              <a:ext uri="{FF2B5EF4-FFF2-40B4-BE49-F238E27FC236}">
                <a16:creationId xmlns:a16="http://schemas.microsoft.com/office/drawing/2014/main" id="{837B3821-ECA5-2F90-643C-01264CD68A98}"/>
              </a:ext>
            </a:extLst>
          </p:cNvPr>
          <p:cNvSpPr txBox="1"/>
          <p:nvPr/>
        </p:nvSpPr>
        <p:spPr>
          <a:xfrm>
            <a:off x="5585719" y="1143519"/>
            <a:ext cx="1218815" cy="954107"/>
          </a:xfrm>
          <a:prstGeom prst="rect">
            <a:avLst/>
          </a:prstGeom>
          <a:noFill/>
        </p:spPr>
        <p:txBody>
          <a:bodyPr wrap="square" rtlCol="0">
            <a:spAutoFit/>
          </a:bodyPr>
          <a:lstStyle/>
          <a:p>
            <a:pPr algn="ctr"/>
            <a:r>
              <a:rPr lang="fr-FR" sz="2000" b="1" dirty="0">
                <a:solidFill>
                  <a:srgbClr val="AD227F"/>
                </a:solidFill>
                <a:latin typeface="Space Grotesk" panose="020B0604020202020204" charset="0"/>
                <a:cs typeface="Space Grotesk" panose="020B0604020202020204" charset="0"/>
              </a:rPr>
              <a:t>38 ans</a:t>
            </a:r>
          </a:p>
          <a:p>
            <a:pPr algn="ctr"/>
            <a:endParaRPr lang="fr-FR" sz="600" dirty="0">
              <a:solidFill>
                <a:srgbClr val="AD227F"/>
              </a:solidFill>
              <a:latin typeface="Space Grotesk" panose="020B0604020202020204" charset="0"/>
              <a:cs typeface="Space Grotesk" panose="020B0604020202020204" charset="0"/>
            </a:endParaRPr>
          </a:p>
          <a:p>
            <a:pPr algn="ctr"/>
            <a:r>
              <a:rPr lang="fr-FR" sz="1000" dirty="0">
                <a:solidFill>
                  <a:srgbClr val="AD227F"/>
                </a:solidFill>
                <a:latin typeface="Space Grotesk" panose="020B0604020202020204" charset="0"/>
                <a:cs typeface="Space Grotesk" panose="020B0604020202020204" charset="0"/>
              </a:rPr>
              <a:t>Âge moyen</a:t>
            </a:r>
          </a:p>
          <a:p>
            <a:pPr algn="ctr"/>
            <a:r>
              <a:rPr lang="fr-FR" sz="1000" dirty="0">
                <a:solidFill>
                  <a:srgbClr val="AD227F"/>
                </a:solidFill>
                <a:latin typeface="Space Grotesk" panose="020B0604020202020204" charset="0"/>
                <a:cs typeface="Space Grotesk" panose="020B0604020202020204" charset="0"/>
              </a:rPr>
              <a:t>des joueurs réguliers </a:t>
            </a:r>
            <a:r>
              <a:rPr lang="fr-FR" sz="600" dirty="0">
                <a:solidFill>
                  <a:srgbClr val="AD227F"/>
                </a:solidFill>
                <a:latin typeface="Space Grotesk" panose="020B0604020202020204" charset="0"/>
                <a:cs typeface="Space Grotesk" panose="020B0604020202020204" charset="0"/>
              </a:rPr>
              <a:t>***</a:t>
            </a:r>
            <a:endParaRPr lang="fr-FR" sz="1000" dirty="0">
              <a:solidFill>
                <a:srgbClr val="AD227F"/>
              </a:solidFill>
              <a:latin typeface="Space Grotesk" panose="020B0604020202020204" charset="0"/>
              <a:cs typeface="Space Grotesk" panose="020B0604020202020204" charset="0"/>
            </a:endParaRPr>
          </a:p>
        </p:txBody>
      </p:sp>
      <p:sp>
        <p:nvSpPr>
          <p:cNvPr id="35" name="ZoneTexte 34">
            <a:extLst>
              <a:ext uri="{FF2B5EF4-FFF2-40B4-BE49-F238E27FC236}">
                <a16:creationId xmlns:a16="http://schemas.microsoft.com/office/drawing/2014/main" id="{EF7CB1D8-BEF8-44F9-297D-0E1884472407}"/>
              </a:ext>
            </a:extLst>
          </p:cNvPr>
          <p:cNvSpPr txBox="1"/>
          <p:nvPr/>
        </p:nvSpPr>
        <p:spPr>
          <a:xfrm>
            <a:off x="1526202" y="4926571"/>
            <a:ext cx="3288822" cy="215444"/>
          </a:xfrm>
          <a:prstGeom prst="rect">
            <a:avLst/>
          </a:prstGeom>
          <a:noFill/>
        </p:spPr>
        <p:txBody>
          <a:bodyPr wrap="square" rtlCol="0">
            <a:spAutoFit/>
          </a:bodyPr>
          <a:lstStyle/>
          <a:p>
            <a:r>
              <a:rPr lang="fr-FR" sz="800" dirty="0">
                <a:solidFill>
                  <a:schemeClr val="bg1"/>
                </a:solidFill>
                <a:latin typeface="Space Grotesk" panose="020B0604020202020204" charset="0"/>
                <a:cs typeface="Space Grotesk" panose="020B0604020202020204" charset="0"/>
              </a:rPr>
              <a:t> * **Joueurs ayant déclaré jouer au moins un fois par semaine</a:t>
            </a:r>
          </a:p>
        </p:txBody>
      </p:sp>
      <p:sp>
        <p:nvSpPr>
          <p:cNvPr id="37" name="Rectangle : coins arrondis 36">
            <a:extLst>
              <a:ext uri="{FF2B5EF4-FFF2-40B4-BE49-F238E27FC236}">
                <a16:creationId xmlns:a16="http://schemas.microsoft.com/office/drawing/2014/main" id="{4A22CC3E-AA60-511E-664D-C533837975E7}"/>
              </a:ext>
            </a:extLst>
          </p:cNvPr>
          <p:cNvSpPr/>
          <p:nvPr/>
        </p:nvSpPr>
        <p:spPr>
          <a:xfrm>
            <a:off x="6901606" y="1159909"/>
            <a:ext cx="2008434" cy="144237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18836668-0D72-87E2-29F7-D099B7A6E73E}"/>
              </a:ext>
            </a:extLst>
          </p:cNvPr>
          <p:cNvSpPr txBox="1"/>
          <p:nvPr/>
        </p:nvSpPr>
        <p:spPr>
          <a:xfrm>
            <a:off x="2899349" y="3591121"/>
            <a:ext cx="1218814"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Homme</a:t>
            </a:r>
          </a:p>
        </p:txBody>
      </p:sp>
      <p:sp>
        <p:nvSpPr>
          <p:cNvPr id="39" name="ZoneTexte 38">
            <a:extLst>
              <a:ext uri="{FF2B5EF4-FFF2-40B4-BE49-F238E27FC236}">
                <a16:creationId xmlns:a16="http://schemas.microsoft.com/office/drawing/2014/main" id="{7B1BB695-EE1D-DC39-21FD-D6CB499D38A3}"/>
              </a:ext>
            </a:extLst>
          </p:cNvPr>
          <p:cNvSpPr txBox="1"/>
          <p:nvPr/>
        </p:nvSpPr>
        <p:spPr>
          <a:xfrm>
            <a:off x="5705475" y="3573556"/>
            <a:ext cx="1078080" cy="276999"/>
          </a:xfrm>
          <a:prstGeom prst="rect">
            <a:avLst/>
          </a:prstGeom>
          <a:noFill/>
        </p:spPr>
        <p:txBody>
          <a:bodyPr wrap="square" rtlCol="0">
            <a:spAutoFit/>
          </a:bodyPr>
          <a:lstStyle/>
          <a:p>
            <a:pPr algn="ctr"/>
            <a:r>
              <a:rPr lang="fr-FR" sz="1200" b="1" dirty="0">
                <a:solidFill>
                  <a:schemeClr val="bg1"/>
                </a:solidFill>
                <a:latin typeface="Space Grotesk" panose="020B0604020202020204" charset="0"/>
                <a:cs typeface="Space Grotesk" panose="020B0604020202020204" charset="0"/>
              </a:rPr>
              <a:t>Femme</a:t>
            </a:r>
          </a:p>
        </p:txBody>
      </p:sp>
      <p:sp>
        <p:nvSpPr>
          <p:cNvPr id="41" name="Rectangle : coins arrondis 40">
            <a:extLst>
              <a:ext uri="{FF2B5EF4-FFF2-40B4-BE49-F238E27FC236}">
                <a16:creationId xmlns:a16="http://schemas.microsoft.com/office/drawing/2014/main" id="{2F4ADADA-6A77-B145-5C8D-0E1207910CCE}"/>
              </a:ext>
            </a:extLst>
          </p:cNvPr>
          <p:cNvSpPr/>
          <p:nvPr/>
        </p:nvSpPr>
        <p:spPr>
          <a:xfrm>
            <a:off x="6901606" y="2756395"/>
            <a:ext cx="2008434" cy="144237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42" name="ZoneTexte 41">
            <a:extLst>
              <a:ext uri="{FF2B5EF4-FFF2-40B4-BE49-F238E27FC236}">
                <a16:creationId xmlns:a16="http://schemas.microsoft.com/office/drawing/2014/main" id="{B5116E0F-1199-B40B-0A8A-EAC8831F3804}"/>
              </a:ext>
            </a:extLst>
          </p:cNvPr>
          <p:cNvSpPr txBox="1"/>
          <p:nvPr/>
        </p:nvSpPr>
        <p:spPr>
          <a:xfrm>
            <a:off x="6912616" y="1282625"/>
            <a:ext cx="2008434" cy="1200329"/>
          </a:xfrm>
          <a:prstGeom prst="rect">
            <a:avLst/>
          </a:prstGeom>
          <a:noFill/>
        </p:spPr>
        <p:txBody>
          <a:bodyPr wrap="square" rtlCol="0">
            <a:spAutoFit/>
          </a:bodyPr>
          <a:lstStyle/>
          <a:p>
            <a:pPr algn="ctr"/>
            <a:r>
              <a:rPr lang="fr-FR" sz="1200" dirty="0">
                <a:solidFill>
                  <a:srgbClr val="002060"/>
                </a:solidFill>
                <a:latin typeface="Space Grotesk" panose="020B0604020202020204" charset="0"/>
                <a:cs typeface="Space Grotesk" panose="020B0604020202020204" charset="0"/>
              </a:rPr>
              <a:t>Tous les joueurs </a:t>
            </a:r>
          </a:p>
          <a:p>
            <a:pPr algn="ctr"/>
            <a:r>
              <a:rPr lang="fr-FR" sz="1200" b="1" dirty="0">
                <a:solidFill>
                  <a:srgbClr val="002060"/>
                </a:solidFill>
                <a:latin typeface="Space Grotesk" panose="020B0604020202020204" charset="0"/>
                <a:cs typeface="Space Grotesk" panose="020B0604020202020204" charset="0"/>
              </a:rPr>
              <a:t>(97%) </a:t>
            </a:r>
            <a:r>
              <a:rPr lang="fr-FR" sz="1200" dirty="0">
                <a:solidFill>
                  <a:srgbClr val="002060"/>
                </a:solidFill>
                <a:latin typeface="Space Grotesk" panose="020B0604020202020204" charset="0"/>
                <a:cs typeface="Space Grotesk" panose="020B0604020202020204" charset="0"/>
              </a:rPr>
              <a:t>font l’expérience du jeu </a:t>
            </a:r>
            <a:r>
              <a:rPr lang="fr-FR" sz="1200" b="1" dirty="0">
                <a:solidFill>
                  <a:srgbClr val="002060"/>
                </a:solidFill>
                <a:latin typeface="Space Grotesk" panose="020B0604020202020204" charset="0"/>
                <a:cs typeface="Space Grotesk" panose="020B0604020202020204" charset="0"/>
              </a:rPr>
              <a:t>solo</a:t>
            </a:r>
            <a:r>
              <a:rPr lang="fr-FR" sz="1200" dirty="0">
                <a:solidFill>
                  <a:srgbClr val="002060"/>
                </a:solidFill>
                <a:latin typeface="Space Grotesk" panose="020B0604020202020204" charset="0"/>
                <a:cs typeface="Space Grotesk" panose="020B0604020202020204" charset="0"/>
              </a:rPr>
              <a:t>, </a:t>
            </a:r>
          </a:p>
          <a:p>
            <a:pPr algn="ctr"/>
            <a:r>
              <a:rPr lang="fr-FR" sz="1200" dirty="0">
                <a:solidFill>
                  <a:srgbClr val="002060"/>
                </a:solidFill>
                <a:latin typeface="Space Grotesk" panose="020B0604020202020204" charset="0"/>
                <a:cs typeface="Space Grotesk" panose="020B0604020202020204" charset="0"/>
              </a:rPr>
              <a:t>mais </a:t>
            </a:r>
            <a:r>
              <a:rPr lang="fr-FR" sz="1200" b="1" dirty="0">
                <a:solidFill>
                  <a:srgbClr val="002060"/>
                </a:solidFill>
                <a:latin typeface="Space Grotesk" panose="020B0604020202020204" charset="0"/>
                <a:cs typeface="Space Grotesk" panose="020B0604020202020204" charset="0"/>
              </a:rPr>
              <a:t>61% </a:t>
            </a:r>
            <a:r>
              <a:rPr lang="fr-FR" sz="1200" dirty="0">
                <a:solidFill>
                  <a:srgbClr val="002060"/>
                </a:solidFill>
                <a:latin typeface="Space Grotesk" panose="020B0604020202020204" charset="0"/>
                <a:cs typeface="Space Grotesk" panose="020B0604020202020204" charset="0"/>
              </a:rPr>
              <a:t>jouent également </a:t>
            </a:r>
            <a:r>
              <a:rPr lang="fr-FR" sz="1200" b="1" dirty="0">
                <a:solidFill>
                  <a:srgbClr val="002060"/>
                </a:solidFill>
                <a:latin typeface="Space Grotesk" panose="020B0604020202020204" charset="0"/>
                <a:cs typeface="Space Grotesk" panose="020B0604020202020204" charset="0"/>
              </a:rPr>
              <a:t>à plusieurs </a:t>
            </a:r>
            <a:r>
              <a:rPr lang="fr-FR" sz="1200" dirty="0">
                <a:solidFill>
                  <a:srgbClr val="002060"/>
                </a:solidFill>
                <a:latin typeface="Space Grotesk" panose="020B0604020202020204" charset="0"/>
                <a:cs typeface="Space Grotesk" panose="020B0604020202020204" charset="0"/>
              </a:rPr>
              <a:t>(en ligne ou en local)</a:t>
            </a:r>
          </a:p>
        </p:txBody>
      </p:sp>
      <p:sp>
        <p:nvSpPr>
          <p:cNvPr id="43" name="ZoneTexte 42">
            <a:extLst>
              <a:ext uri="{FF2B5EF4-FFF2-40B4-BE49-F238E27FC236}">
                <a16:creationId xmlns:a16="http://schemas.microsoft.com/office/drawing/2014/main" id="{7A4502FF-0E80-CE88-C77A-1918B66A7068}"/>
              </a:ext>
            </a:extLst>
          </p:cNvPr>
          <p:cNvSpPr txBox="1"/>
          <p:nvPr/>
        </p:nvSpPr>
        <p:spPr>
          <a:xfrm>
            <a:off x="6955302" y="2943089"/>
            <a:ext cx="2008434" cy="1077218"/>
          </a:xfrm>
          <a:prstGeom prst="rect">
            <a:avLst/>
          </a:prstGeom>
          <a:noFill/>
        </p:spPr>
        <p:txBody>
          <a:bodyPr wrap="square" rtlCol="0">
            <a:spAutoFit/>
          </a:bodyPr>
          <a:lstStyle/>
          <a:p>
            <a:pPr algn="ctr"/>
            <a:r>
              <a:rPr lang="fr-FR" sz="2800" b="1" dirty="0">
                <a:solidFill>
                  <a:srgbClr val="002060"/>
                </a:solidFill>
                <a:latin typeface="Space Grotesk" panose="020B0604020202020204" charset="0"/>
                <a:cs typeface="Space Grotesk" panose="020B0604020202020204" charset="0"/>
              </a:rPr>
              <a:t>50%</a:t>
            </a:r>
          </a:p>
          <a:p>
            <a:pPr algn="ctr"/>
            <a:endParaRPr lang="fr-FR" sz="1200" dirty="0">
              <a:solidFill>
                <a:srgbClr val="002060"/>
              </a:solidFill>
              <a:latin typeface="Space Grotesk" panose="020B0604020202020204" charset="0"/>
              <a:cs typeface="Space Grotesk" panose="020B0604020202020204" charset="0"/>
            </a:endParaRPr>
          </a:p>
          <a:p>
            <a:pPr algn="ctr"/>
            <a:r>
              <a:rPr lang="fr-FR" sz="1200" dirty="0">
                <a:solidFill>
                  <a:srgbClr val="002060"/>
                </a:solidFill>
                <a:latin typeface="Space Grotesk" panose="020B0604020202020204" charset="0"/>
                <a:cs typeface="Space Grotesk" panose="020B0604020202020204" charset="0"/>
              </a:rPr>
              <a:t>des joueurs jouent en ligne</a:t>
            </a:r>
          </a:p>
        </p:txBody>
      </p:sp>
    </p:spTree>
    <p:extLst>
      <p:ext uri="{BB962C8B-B14F-4D97-AF65-F5344CB8AC3E}">
        <p14:creationId xmlns:p14="http://schemas.microsoft.com/office/powerpoint/2010/main" val="123530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0CD94547-E892-E254-70DE-57187904C6E9}"/>
            </a:ext>
          </a:extLst>
        </p:cNvPr>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0F7B623E-C60E-BD54-DCBA-417E6D4531ED}"/>
              </a:ext>
            </a:extLst>
          </p:cNvPr>
          <p:cNvSpPr/>
          <p:nvPr/>
        </p:nvSpPr>
        <p:spPr>
          <a:xfrm>
            <a:off x="860788" y="981212"/>
            <a:ext cx="2968261" cy="1654765"/>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F9D6A71-BFD0-4660-A153-7E574B7B9A50}"/>
              </a:ext>
            </a:extLst>
          </p:cNvPr>
          <p:cNvSpPr/>
          <p:nvPr/>
        </p:nvSpPr>
        <p:spPr>
          <a:xfrm>
            <a:off x="276050" y="2679294"/>
            <a:ext cx="4254773" cy="242911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2" name="Rectangle : coins arrondis 21">
            <a:extLst>
              <a:ext uri="{FF2B5EF4-FFF2-40B4-BE49-F238E27FC236}">
                <a16:creationId xmlns:a16="http://schemas.microsoft.com/office/drawing/2014/main" id="{EC091C91-7A2E-4E6A-0604-F6BB111C255A}"/>
              </a:ext>
            </a:extLst>
          </p:cNvPr>
          <p:cNvSpPr/>
          <p:nvPr/>
        </p:nvSpPr>
        <p:spPr>
          <a:xfrm>
            <a:off x="4613178" y="3130639"/>
            <a:ext cx="3868972" cy="197776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9" name="Rectangle : coins arrondis 18">
            <a:extLst>
              <a:ext uri="{FF2B5EF4-FFF2-40B4-BE49-F238E27FC236}">
                <a16:creationId xmlns:a16="http://schemas.microsoft.com/office/drawing/2014/main" id="{59506723-8AC7-20CA-C858-30A50B61231A}"/>
              </a:ext>
            </a:extLst>
          </p:cNvPr>
          <p:cNvSpPr/>
          <p:nvPr/>
        </p:nvSpPr>
        <p:spPr>
          <a:xfrm>
            <a:off x="4613177" y="981212"/>
            <a:ext cx="3868972" cy="2085765"/>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326" name="Google Shape;2326;p10">
            <a:extLst>
              <a:ext uri="{FF2B5EF4-FFF2-40B4-BE49-F238E27FC236}">
                <a16:creationId xmlns:a16="http://schemas.microsoft.com/office/drawing/2014/main" id="{21F49C67-2350-0695-56E8-644BAB8C0CF5}"/>
              </a:ext>
            </a:extLst>
          </p:cNvPr>
          <p:cNvSpPr txBox="1">
            <a:spLocks noGrp="1"/>
          </p:cNvSpPr>
          <p:nvPr>
            <p:ph type="title"/>
          </p:nvPr>
        </p:nvSpPr>
        <p:spPr>
          <a:xfrm>
            <a:off x="0" y="116975"/>
            <a:ext cx="914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sz="2400" b="1" dirty="0"/>
              <a:t>Tendances actuelles</a:t>
            </a:r>
            <a:endParaRPr sz="2400" b="1"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2A1D9AC4-50B9-299B-F9B5-88402B419714}"/>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8E6DAC3D-DD89-D7B7-72F2-063825BA6187}"/>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7C5A6900-99E9-36F3-CCC3-77FDB5617842}"/>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Les jeux vidéo </a:t>
            </a:r>
            <a:r>
              <a:rPr lang="fr-FR" sz="1200" b="1" dirty="0"/>
              <a:t>(toutes plateformes - 2013/2020)</a:t>
            </a:r>
          </a:p>
        </p:txBody>
      </p:sp>
      <p:sp>
        <p:nvSpPr>
          <p:cNvPr id="5" name="ZoneTexte 4">
            <a:extLst>
              <a:ext uri="{FF2B5EF4-FFF2-40B4-BE49-F238E27FC236}">
                <a16:creationId xmlns:a16="http://schemas.microsoft.com/office/drawing/2014/main" id="{94CBA320-AC85-DAD8-C550-5ACD21243F0A}"/>
              </a:ext>
            </a:extLst>
          </p:cNvPr>
          <p:cNvSpPr txBox="1"/>
          <p:nvPr/>
        </p:nvSpPr>
        <p:spPr>
          <a:xfrm>
            <a:off x="276050" y="981212"/>
            <a:ext cx="4254773" cy="246221"/>
          </a:xfrm>
          <a:prstGeom prst="rect">
            <a:avLst/>
          </a:prstGeom>
          <a:noFill/>
        </p:spPr>
        <p:txBody>
          <a:bodyPr wrap="square" rtlCol="0">
            <a:spAutoFit/>
          </a:bodyPr>
          <a:lstStyle/>
          <a:p>
            <a:pPr algn="ctr"/>
            <a:r>
              <a:rPr lang="fr-FR" sz="1000" b="1" dirty="0">
                <a:solidFill>
                  <a:srgbClr val="AD227F"/>
                </a:solidFill>
                <a:latin typeface="Space Grotesk" panose="020B0604020202020204" charset="0"/>
                <a:cs typeface="Space Grotesk" panose="020B0604020202020204" charset="0"/>
              </a:rPr>
              <a:t>L’explosion du nombre de jeux vidéo </a:t>
            </a:r>
          </a:p>
        </p:txBody>
      </p:sp>
      <p:pic>
        <p:nvPicPr>
          <p:cNvPr id="7" name="Image 6" descr="Une image contenant texte, diagramme, ligne, Tracé&#10;&#10;Description générée automatiquement">
            <a:extLst>
              <a:ext uri="{FF2B5EF4-FFF2-40B4-BE49-F238E27FC236}">
                <a16:creationId xmlns:a16="http://schemas.microsoft.com/office/drawing/2014/main" id="{F88D3666-00B2-A5F2-109E-D23093798819}"/>
              </a:ext>
            </a:extLst>
          </p:cNvPr>
          <p:cNvPicPr>
            <a:picLocks noChangeAspect="1"/>
          </p:cNvPicPr>
          <p:nvPr/>
        </p:nvPicPr>
        <p:blipFill>
          <a:blip r:embed="rId5">
            <a:alphaModFix amt="85000"/>
          </a:blip>
          <a:srcRect l="1351" t="5752" r="3479" b="4194"/>
          <a:stretch/>
        </p:blipFill>
        <p:spPr>
          <a:xfrm>
            <a:off x="1018310" y="1200150"/>
            <a:ext cx="2628900" cy="1384353"/>
          </a:xfrm>
          <a:prstGeom prst="rect">
            <a:avLst/>
          </a:prstGeom>
        </p:spPr>
      </p:pic>
      <p:sp>
        <p:nvSpPr>
          <p:cNvPr id="8" name="ZoneTexte 7">
            <a:extLst>
              <a:ext uri="{FF2B5EF4-FFF2-40B4-BE49-F238E27FC236}">
                <a16:creationId xmlns:a16="http://schemas.microsoft.com/office/drawing/2014/main" id="{3E43B6DA-55EA-46FB-27A8-4C0DF05FB06B}"/>
              </a:ext>
            </a:extLst>
          </p:cNvPr>
          <p:cNvSpPr txBox="1"/>
          <p:nvPr/>
        </p:nvSpPr>
        <p:spPr>
          <a:xfrm>
            <a:off x="226419" y="2692334"/>
            <a:ext cx="4254773" cy="246221"/>
          </a:xfrm>
          <a:prstGeom prst="rect">
            <a:avLst/>
          </a:prstGeom>
          <a:noFill/>
        </p:spPr>
        <p:txBody>
          <a:bodyPr wrap="square" rtlCol="0">
            <a:spAutoFit/>
          </a:bodyPr>
          <a:lstStyle/>
          <a:p>
            <a:pPr algn="ctr"/>
            <a:r>
              <a:rPr lang="fr-FR" sz="1000" b="1" dirty="0">
                <a:solidFill>
                  <a:srgbClr val="AD227F"/>
                </a:solidFill>
                <a:latin typeface="Space Grotesk" panose="020B0604020202020204" charset="0"/>
                <a:cs typeface="Space Grotesk" panose="020B0604020202020204" charset="0"/>
              </a:rPr>
              <a:t>Évolution des genres de jeux vidéo </a:t>
            </a:r>
          </a:p>
        </p:txBody>
      </p:sp>
      <p:pic>
        <p:nvPicPr>
          <p:cNvPr id="10" name="Image 9" descr="Une image contenant texte, ligne, Tracé, capture d’écran&#10;&#10;Description générée automatiquement">
            <a:extLst>
              <a:ext uri="{FF2B5EF4-FFF2-40B4-BE49-F238E27FC236}">
                <a16:creationId xmlns:a16="http://schemas.microsoft.com/office/drawing/2014/main" id="{03EA273F-0955-C172-C480-B5DB8901988D}"/>
              </a:ext>
            </a:extLst>
          </p:cNvPr>
          <p:cNvPicPr>
            <a:picLocks noChangeAspect="1"/>
          </p:cNvPicPr>
          <p:nvPr/>
        </p:nvPicPr>
        <p:blipFill>
          <a:blip r:embed="rId6">
            <a:alphaModFix amt="85000"/>
          </a:blip>
          <a:srcRect l="5057" t="2909" r="2790" b="3608"/>
          <a:stretch/>
        </p:blipFill>
        <p:spPr>
          <a:xfrm>
            <a:off x="491762" y="2969335"/>
            <a:ext cx="2830365" cy="2075273"/>
          </a:xfrm>
          <a:prstGeom prst="rect">
            <a:avLst/>
          </a:prstGeom>
        </p:spPr>
      </p:pic>
      <p:pic>
        <p:nvPicPr>
          <p:cNvPr id="12" name="Image 11" descr="Une image contenant texte, capture d’écran, Police, nombre&#10;&#10;Description générée automatiquement">
            <a:extLst>
              <a:ext uri="{FF2B5EF4-FFF2-40B4-BE49-F238E27FC236}">
                <a16:creationId xmlns:a16="http://schemas.microsoft.com/office/drawing/2014/main" id="{EAA6617C-0C12-5E5D-0876-54A54FC70800}"/>
              </a:ext>
            </a:extLst>
          </p:cNvPr>
          <p:cNvPicPr>
            <a:picLocks noChangeAspect="1"/>
          </p:cNvPicPr>
          <p:nvPr/>
        </p:nvPicPr>
        <p:blipFill>
          <a:blip r:embed="rId7">
            <a:alphaModFix amt="85000"/>
          </a:blip>
          <a:stretch>
            <a:fillRect/>
          </a:stretch>
        </p:blipFill>
        <p:spPr>
          <a:xfrm>
            <a:off x="3322128" y="2969334"/>
            <a:ext cx="1020507" cy="2075273"/>
          </a:xfrm>
          <a:prstGeom prst="rect">
            <a:avLst/>
          </a:prstGeom>
        </p:spPr>
      </p:pic>
      <p:pic>
        <p:nvPicPr>
          <p:cNvPr id="16" name="Image 15" descr="Une image contenant texte, capture d’écran, diagramme, Tracé&#10;&#10;Description générée automatiquement">
            <a:extLst>
              <a:ext uri="{FF2B5EF4-FFF2-40B4-BE49-F238E27FC236}">
                <a16:creationId xmlns:a16="http://schemas.microsoft.com/office/drawing/2014/main" id="{C73B8108-634D-8C03-C4F3-FE1E89CCE4A2}"/>
              </a:ext>
            </a:extLst>
          </p:cNvPr>
          <p:cNvPicPr>
            <a:picLocks noChangeAspect="1"/>
          </p:cNvPicPr>
          <p:nvPr/>
        </p:nvPicPr>
        <p:blipFill>
          <a:blip r:embed="rId8">
            <a:alphaModFix amt="85000"/>
          </a:blip>
          <a:srcRect l="1613" t="4192"/>
          <a:stretch/>
        </p:blipFill>
        <p:spPr>
          <a:xfrm>
            <a:off x="4835291" y="3338564"/>
            <a:ext cx="3422772" cy="1706043"/>
          </a:xfrm>
          <a:prstGeom prst="rect">
            <a:avLst/>
          </a:prstGeom>
        </p:spPr>
      </p:pic>
      <p:pic>
        <p:nvPicPr>
          <p:cNvPr id="18" name="Image 17" descr="Une image contenant texte, capture d’écran, Tracé, diagramme&#10;&#10;Description générée automatiquement">
            <a:extLst>
              <a:ext uri="{FF2B5EF4-FFF2-40B4-BE49-F238E27FC236}">
                <a16:creationId xmlns:a16="http://schemas.microsoft.com/office/drawing/2014/main" id="{91986701-0AB3-F377-43D3-9E6441838838}"/>
              </a:ext>
            </a:extLst>
          </p:cNvPr>
          <p:cNvPicPr>
            <a:picLocks noChangeAspect="1"/>
          </p:cNvPicPr>
          <p:nvPr/>
        </p:nvPicPr>
        <p:blipFill>
          <a:blip r:embed="rId9">
            <a:alphaModFix amt="85000"/>
          </a:blip>
          <a:srcRect t="5304" r="3245"/>
          <a:stretch/>
        </p:blipFill>
        <p:spPr>
          <a:xfrm>
            <a:off x="4835290" y="1200151"/>
            <a:ext cx="3422773" cy="1826934"/>
          </a:xfrm>
          <a:prstGeom prst="rect">
            <a:avLst/>
          </a:prstGeom>
        </p:spPr>
      </p:pic>
      <p:sp>
        <p:nvSpPr>
          <p:cNvPr id="25" name="ZoneTexte 24">
            <a:extLst>
              <a:ext uri="{FF2B5EF4-FFF2-40B4-BE49-F238E27FC236}">
                <a16:creationId xmlns:a16="http://schemas.microsoft.com/office/drawing/2014/main" id="{2782E504-BA8C-7DDD-2981-749CAABDE478}"/>
              </a:ext>
            </a:extLst>
          </p:cNvPr>
          <p:cNvSpPr txBox="1"/>
          <p:nvPr/>
        </p:nvSpPr>
        <p:spPr>
          <a:xfrm>
            <a:off x="4612191" y="3114572"/>
            <a:ext cx="3868971" cy="246221"/>
          </a:xfrm>
          <a:prstGeom prst="rect">
            <a:avLst/>
          </a:prstGeom>
          <a:noFill/>
        </p:spPr>
        <p:txBody>
          <a:bodyPr wrap="square" rtlCol="0">
            <a:spAutoFit/>
          </a:bodyPr>
          <a:lstStyle/>
          <a:p>
            <a:pPr algn="ctr"/>
            <a:r>
              <a:rPr lang="fr-FR" sz="1000" b="1" dirty="0">
                <a:solidFill>
                  <a:srgbClr val="4F8A8E"/>
                </a:solidFill>
                <a:latin typeface="Space Grotesk" panose="020B0604020202020204" charset="0"/>
                <a:cs typeface="Space Grotesk" panose="020B0604020202020204" charset="0"/>
              </a:rPr>
              <a:t>Classement moyen des genres basé sur les avis des joueurs</a:t>
            </a:r>
          </a:p>
        </p:txBody>
      </p:sp>
      <p:sp>
        <p:nvSpPr>
          <p:cNvPr id="26" name="ZoneTexte 25">
            <a:extLst>
              <a:ext uri="{FF2B5EF4-FFF2-40B4-BE49-F238E27FC236}">
                <a16:creationId xmlns:a16="http://schemas.microsoft.com/office/drawing/2014/main" id="{48B0A7DF-95CF-7E57-412A-B4C64F097FFA}"/>
              </a:ext>
            </a:extLst>
          </p:cNvPr>
          <p:cNvSpPr txBox="1"/>
          <p:nvPr/>
        </p:nvSpPr>
        <p:spPr>
          <a:xfrm>
            <a:off x="4612190" y="981212"/>
            <a:ext cx="3868972" cy="246221"/>
          </a:xfrm>
          <a:prstGeom prst="rect">
            <a:avLst/>
          </a:prstGeom>
          <a:noFill/>
        </p:spPr>
        <p:txBody>
          <a:bodyPr wrap="square" rtlCol="0">
            <a:spAutoFit/>
          </a:bodyPr>
          <a:lstStyle/>
          <a:p>
            <a:pPr algn="ctr"/>
            <a:r>
              <a:rPr lang="fr-FR" sz="1000" b="1" dirty="0">
                <a:solidFill>
                  <a:srgbClr val="4F8A8E"/>
                </a:solidFill>
                <a:latin typeface="Space Grotesk" panose="020B0604020202020204" charset="0"/>
                <a:cs typeface="Space Grotesk" panose="020B0604020202020204" charset="0"/>
              </a:rPr>
              <a:t>Nombre moyen de suggestions par genre</a:t>
            </a:r>
          </a:p>
        </p:txBody>
      </p:sp>
    </p:spTree>
    <p:extLst>
      <p:ext uri="{BB962C8B-B14F-4D97-AF65-F5344CB8AC3E}">
        <p14:creationId xmlns:p14="http://schemas.microsoft.com/office/powerpoint/2010/main" val="274955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4CFD0838-B940-26C4-E337-D81B7DC0E2BD}"/>
            </a:ext>
          </a:extLst>
        </p:cNvPr>
        <p:cNvGrpSpPr/>
        <p:nvPr/>
      </p:nvGrpSpPr>
      <p:grpSpPr>
        <a:xfrm>
          <a:off x="0" y="0"/>
          <a:ext cx="0" cy="0"/>
          <a:chOff x="0" y="0"/>
          <a:chExt cx="0" cy="0"/>
        </a:xfrm>
      </p:grpSpPr>
      <p:sp>
        <p:nvSpPr>
          <p:cNvPr id="19" name="Rectangle : coins arrondis 18">
            <a:extLst>
              <a:ext uri="{FF2B5EF4-FFF2-40B4-BE49-F238E27FC236}">
                <a16:creationId xmlns:a16="http://schemas.microsoft.com/office/drawing/2014/main" id="{7EC63ACB-B247-A680-0802-EA2AB875C890}"/>
              </a:ext>
            </a:extLst>
          </p:cNvPr>
          <p:cNvSpPr/>
          <p:nvPr/>
        </p:nvSpPr>
        <p:spPr>
          <a:xfrm>
            <a:off x="2897541" y="2969624"/>
            <a:ext cx="2362731" cy="191317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8" name="Rectangle : coins arrondis 17">
            <a:extLst>
              <a:ext uri="{FF2B5EF4-FFF2-40B4-BE49-F238E27FC236}">
                <a16:creationId xmlns:a16="http://schemas.microsoft.com/office/drawing/2014/main" id="{6FE86E24-4BB6-9C30-9F8E-029F0E5ABFD2}"/>
              </a:ext>
            </a:extLst>
          </p:cNvPr>
          <p:cNvSpPr/>
          <p:nvPr/>
        </p:nvSpPr>
        <p:spPr>
          <a:xfrm>
            <a:off x="99571" y="2969624"/>
            <a:ext cx="2778579" cy="191893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7" name="Rectangle : coins arrondis 16">
            <a:extLst>
              <a:ext uri="{FF2B5EF4-FFF2-40B4-BE49-F238E27FC236}">
                <a16:creationId xmlns:a16="http://schemas.microsoft.com/office/drawing/2014/main" id="{63172E82-96F3-67BE-6200-FF8098485EA1}"/>
              </a:ext>
            </a:extLst>
          </p:cNvPr>
          <p:cNvSpPr/>
          <p:nvPr/>
        </p:nvSpPr>
        <p:spPr>
          <a:xfrm>
            <a:off x="2903961" y="1091597"/>
            <a:ext cx="2362731" cy="180835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99B0CE22-C4FB-F417-FFFC-471CE185359B}"/>
              </a:ext>
            </a:extLst>
          </p:cNvPr>
          <p:cNvSpPr/>
          <p:nvPr/>
        </p:nvSpPr>
        <p:spPr>
          <a:xfrm>
            <a:off x="95546" y="1091598"/>
            <a:ext cx="2778579" cy="180835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BACFD085-5116-CE34-DAC4-1BF96B04C906}"/>
              </a:ext>
            </a:extLst>
          </p:cNvPr>
          <p:cNvSpPr/>
          <p:nvPr/>
        </p:nvSpPr>
        <p:spPr>
          <a:xfrm>
            <a:off x="5325982" y="1097355"/>
            <a:ext cx="3169424" cy="378815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326" name="Google Shape;2326;p10">
            <a:extLst>
              <a:ext uri="{FF2B5EF4-FFF2-40B4-BE49-F238E27FC236}">
                <a16:creationId xmlns:a16="http://schemas.microsoft.com/office/drawing/2014/main" id="{85EB0971-3DFA-A5B1-1787-7864DEE924DB}"/>
              </a:ext>
            </a:extLst>
          </p:cNvPr>
          <p:cNvSpPr txBox="1">
            <a:spLocks noGrp="1"/>
          </p:cNvSpPr>
          <p:nvPr>
            <p:ph type="title"/>
          </p:nvPr>
        </p:nvSpPr>
        <p:spPr>
          <a:xfrm>
            <a:off x="2861286" y="116975"/>
            <a:ext cx="3860667"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sz="2400" b="1" dirty="0"/>
              <a:t>Tendances actuelles</a:t>
            </a:r>
            <a:endParaRPr sz="2400" b="1"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66B3F4D0-E24E-0872-3FD4-4971498328D0}"/>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9EE8B712-66EA-A150-7523-5BB12A15E721}"/>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80430810-DC7F-A23E-32C7-4C5D42F3397D}"/>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Les jeux vidéo – Consoles actuelles</a:t>
            </a:r>
          </a:p>
        </p:txBody>
      </p:sp>
      <p:pic>
        <p:nvPicPr>
          <p:cNvPr id="6" name="Image 5" descr="Une image contenant texte, capture d’écran, diagramme, Tracé&#10;&#10;Description générée automatiquement">
            <a:extLst>
              <a:ext uri="{FF2B5EF4-FFF2-40B4-BE49-F238E27FC236}">
                <a16:creationId xmlns:a16="http://schemas.microsoft.com/office/drawing/2014/main" id="{97DC2FFD-6541-2A32-47F5-7EF2BEE15284}"/>
              </a:ext>
            </a:extLst>
          </p:cNvPr>
          <p:cNvPicPr>
            <a:picLocks noChangeAspect="1"/>
          </p:cNvPicPr>
          <p:nvPr/>
        </p:nvPicPr>
        <p:blipFill>
          <a:blip r:embed="rId5"/>
          <a:srcRect l="1509" t="5724" r="1893"/>
          <a:stretch/>
        </p:blipFill>
        <p:spPr>
          <a:xfrm>
            <a:off x="234712" y="1409021"/>
            <a:ext cx="2519266" cy="1419462"/>
          </a:xfrm>
          <a:prstGeom prst="rect">
            <a:avLst/>
          </a:prstGeom>
        </p:spPr>
      </p:pic>
      <p:pic>
        <p:nvPicPr>
          <p:cNvPr id="8" name="Image 7" descr="Une image contenant texte, capture d’écran, Tracé, ligne&#10;&#10;Description générée automatiquement">
            <a:extLst>
              <a:ext uri="{FF2B5EF4-FFF2-40B4-BE49-F238E27FC236}">
                <a16:creationId xmlns:a16="http://schemas.microsoft.com/office/drawing/2014/main" id="{A857126A-9150-C3E8-7A83-D063FFD33F12}"/>
              </a:ext>
            </a:extLst>
          </p:cNvPr>
          <p:cNvPicPr>
            <a:picLocks noChangeAspect="1"/>
          </p:cNvPicPr>
          <p:nvPr/>
        </p:nvPicPr>
        <p:blipFill>
          <a:blip r:embed="rId6"/>
          <a:srcRect l="1701" t="5685"/>
          <a:stretch/>
        </p:blipFill>
        <p:spPr>
          <a:xfrm>
            <a:off x="212534" y="3273285"/>
            <a:ext cx="2563622" cy="1489166"/>
          </a:xfrm>
          <a:prstGeom prst="rect">
            <a:avLst/>
          </a:prstGeom>
        </p:spPr>
      </p:pic>
      <p:pic>
        <p:nvPicPr>
          <p:cNvPr id="10" name="Image 9" descr="Une image contenant texte, capture d’écran, Tracé, diagramme&#10;&#10;Description générée automatiquement">
            <a:extLst>
              <a:ext uri="{FF2B5EF4-FFF2-40B4-BE49-F238E27FC236}">
                <a16:creationId xmlns:a16="http://schemas.microsoft.com/office/drawing/2014/main" id="{0F09A5FE-2B9F-AC22-9337-5F4574B64AB2}"/>
              </a:ext>
            </a:extLst>
          </p:cNvPr>
          <p:cNvPicPr>
            <a:picLocks noChangeAspect="1"/>
          </p:cNvPicPr>
          <p:nvPr/>
        </p:nvPicPr>
        <p:blipFill>
          <a:blip r:embed="rId7"/>
          <a:srcRect l="1447" t="3036" r="679" b="1"/>
          <a:stretch/>
        </p:blipFill>
        <p:spPr>
          <a:xfrm>
            <a:off x="2980620" y="1409021"/>
            <a:ext cx="2196569" cy="1379447"/>
          </a:xfrm>
          <a:prstGeom prst="rect">
            <a:avLst/>
          </a:prstGeom>
        </p:spPr>
      </p:pic>
      <p:pic>
        <p:nvPicPr>
          <p:cNvPr id="12" name="Image 11" descr="Une image contenant texte, capture d’écran, logiciel, Page web&#10;&#10;Description générée automatiquement">
            <a:extLst>
              <a:ext uri="{FF2B5EF4-FFF2-40B4-BE49-F238E27FC236}">
                <a16:creationId xmlns:a16="http://schemas.microsoft.com/office/drawing/2014/main" id="{A3CBEA60-DB70-68B7-8280-D8A1CCFBD7E0}"/>
              </a:ext>
            </a:extLst>
          </p:cNvPr>
          <p:cNvPicPr>
            <a:picLocks noChangeAspect="1"/>
          </p:cNvPicPr>
          <p:nvPr/>
        </p:nvPicPr>
        <p:blipFill>
          <a:blip r:embed="rId8">
            <a:alphaModFix amt="85000"/>
          </a:blip>
          <a:srcRect l="3768" t="10087" r="4059" b="933"/>
          <a:stretch/>
        </p:blipFill>
        <p:spPr>
          <a:xfrm>
            <a:off x="5602533" y="1721743"/>
            <a:ext cx="2616322" cy="3040708"/>
          </a:xfrm>
          <a:prstGeom prst="rect">
            <a:avLst/>
          </a:prstGeom>
        </p:spPr>
      </p:pic>
      <p:sp>
        <p:nvSpPr>
          <p:cNvPr id="20" name="ZoneTexte 19">
            <a:extLst>
              <a:ext uri="{FF2B5EF4-FFF2-40B4-BE49-F238E27FC236}">
                <a16:creationId xmlns:a16="http://schemas.microsoft.com/office/drawing/2014/main" id="{49E99DFF-DC29-DA45-3055-7E3C4114E715}"/>
              </a:ext>
            </a:extLst>
          </p:cNvPr>
          <p:cNvSpPr txBox="1"/>
          <p:nvPr/>
        </p:nvSpPr>
        <p:spPr>
          <a:xfrm>
            <a:off x="5332402" y="1060803"/>
            <a:ext cx="3163004" cy="738664"/>
          </a:xfrm>
          <a:prstGeom prst="rect">
            <a:avLst/>
          </a:prstGeom>
          <a:noFill/>
        </p:spPr>
        <p:txBody>
          <a:bodyPr wrap="square" rtlCol="0">
            <a:spAutoFit/>
          </a:bodyPr>
          <a:lstStyle/>
          <a:p>
            <a:pPr algn="ctr"/>
            <a:r>
              <a:rPr lang="fr-FR" b="1" dirty="0">
                <a:solidFill>
                  <a:srgbClr val="9463A6"/>
                </a:solidFill>
                <a:latin typeface="Space Grotesk" panose="020B0604020202020204" charset="0"/>
                <a:cs typeface="Space Grotesk" panose="020B0604020202020204" charset="0"/>
              </a:rPr>
              <a:t>TOP 10</a:t>
            </a:r>
          </a:p>
          <a:p>
            <a:pPr algn="ctr"/>
            <a:r>
              <a:rPr lang="fr-FR" b="1" dirty="0">
                <a:solidFill>
                  <a:srgbClr val="9463A6"/>
                </a:solidFill>
                <a:latin typeface="Space Grotesk" panose="020B0604020202020204" charset="0"/>
                <a:cs typeface="Space Grotesk" panose="020B0604020202020204" charset="0"/>
              </a:rPr>
              <a:t>Des genres de jeux achetés en France en 2023</a:t>
            </a:r>
          </a:p>
        </p:txBody>
      </p:sp>
      <p:sp>
        <p:nvSpPr>
          <p:cNvPr id="21" name="ZoneTexte 20">
            <a:extLst>
              <a:ext uri="{FF2B5EF4-FFF2-40B4-BE49-F238E27FC236}">
                <a16:creationId xmlns:a16="http://schemas.microsoft.com/office/drawing/2014/main" id="{167BD580-6236-2E51-8970-DFBCA9B63C5D}"/>
              </a:ext>
            </a:extLst>
          </p:cNvPr>
          <p:cNvSpPr txBox="1"/>
          <p:nvPr/>
        </p:nvSpPr>
        <p:spPr>
          <a:xfrm>
            <a:off x="-1" y="4918803"/>
            <a:ext cx="2299064" cy="215444"/>
          </a:xfrm>
          <a:prstGeom prst="rect">
            <a:avLst/>
          </a:prstGeom>
          <a:noFill/>
        </p:spPr>
        <p:txBody>
          <a:bodyPr wrap="square" rtlCol="0">
            <a:spAutoFit/>
          </a:bodyPr>
          <a:lstStyle/>
          <a:p>
            <a:r>
              <a:rPr lang="fr-FR" sz="800" dirty="0">
                <a:solidFill>
                  <a:schemeClr val="bg1"/>
                </a:solidFill>
                <a:latin typeface="Space Grotesk" panose="020B0604020202020204" charset="0"/>
                <a:cs typeface="Space Grotesk" panose="020B0604020202020204" charset="0"/>
              </a:rPr>
              <a:t>* Chiffres entre 2013 et 2020 sauf indiqué</a:t>
            </a:r>
          </a:p>
        </p:txBody>
      </p:sp>
      <p:sp>
        <p:nvSpPr>
          <p:cNvPr id="22" name="ZoneTexte 21">
            <a:extLst>
              <a:ext uri="{FF2B5EF4-FFF2-40B4-BE49-F238E27FC236}">
                <a16:creationId xmlns:a16="http://schemas.microsoft.com/office/drawing/2014/main" id="{B1948BAD-E200-DCD5-DE9E-5EBD53A93BFA}"/>
              </a:ext>
            </a:extLst>
          </p:cNvPr>
          <p:cNvSpPr txBox="1"/>
          <p:nvPr/>
        </p:nvSpPr>
        <p:spPr>
          <a:xfrm>
            <a:off x="7058321" y="644232"/>
            <a:ext cx="269966" cy="246221"/>
          </a:xfrm>
          <a:prstGeom prst="rect">
            <a:avLst/>
          </a:prstGeom>
          <a:noFill/>
        </p:spPr>
        <p:txBody>
          <a:bodyPr wrap="square" rtlCol="0">
            <a:spAutoFit/>
          </a:bodyPr>
          <a:lstStyle/>
          <a:p>
            <a:r>
              <a:rPr lang="fr-FR" sz="1000" dirty="0">
                <a:solidFill>
                  <a:schemeClr val="bg1"/>
                </a:solidFill>
                <a:latin typeface="Space Grotesk" panose="020B0604020202020204" charset="0"/>
                <a:cs typeface="Space Grotesk" panose="020B0604020202020204" charset="0"/>
              </a:rPr>
              <a:t>*</a:t>
            </a:r>
          </a:p>
        </p:txBody>
      </p:sp>
      <p:sp>
        <p:nvSpPr>
          <p:cNvPr id="23" name="ZoneTexte 22">
            <a:extLst>
              <a:ext uri="{FF2B5EF4-FFF2-40B4-BE49-F238E27FC236}">
                <a16:creationId xmlns:a16="http://schemas.microsoft.com/office/drawing/2014/main" id="{D35D6CC5-BF13-69C2-B685-486C6CAD2423}"/>
              </a:ext>
            </a:extLst>
          </p:cNvPr>
          <p:cNvSpPr txBox="1"/>
          <p:nvPr/>
        </p:nvSpPr>
        <p:spPr>
          <a:xfrm>
            <a:off x="2897541" y="2934513"/>
            <a:ext cx="2362732" cy="400110"/>
          </a:xfrm>
          <a:prstGeom prst="rect">
            <a:avLst/>
          </a:prstGeom>
          <a:noFill/>
        </p:spPr>
        <p:txBody>
          <a:bodyPr wrap="square" rtlCol="0">
            <a:spAutoFit/>
          </a:bodyPr>
          <a:lstStyle/>
          <a:p>
            <a:pPr algn="ctr"/>
            <a:r>
              <a:rPr lang="fr-FR" sz="1000" b="1" dirty="0">
                <a:solidFill>
                  <a:srgbClr val="4C3785"/>
                </a:solidFill>
                <a:latin typeface="Space Grotesk" panose="020B0604020202020204" charset="0"/>
                <a:cs typeface="Space Grotesk" panose="020B0604020202020204" charset="0"/>
              </a:rPr>
              <a:t>Classement des genres les plus vendus (&gt;100K ventes, 2013-2016)</a:t>
            </a:r>
          </a:p>
        </p:txBody>
      </p:sp>
      <p:sp>
        <p:nvSpPr>
          <p:cNvPr id="24" name="ZoneTexte 23">
            <a:extLst>
              <a:ext uri="{FF2B5EF4-FFF2-40B4-BE49-F238E27FC236}">
                <a16:creationId xmlns:a16="http://schemas.microsoft.com/office/drawing/2014/main" id="{9CFE8E28-4D04-812B-3262-915867CC1D76}"/>
              </a:ext>
            </a:extLst>
          </p:cNvPr>
          <p:cNvSpPr txBox="1"/>
          <p:nvPr/>
        </p:nvSpPr>
        <p:spPr>
          <a:xfrm>
            <a:off x="82707" y="1065320"/>
            <a:ext cx="2778579" cy="400110"/>
          </a:xfrm>
          <a:prstGeom prst="rect">
            <a:avLst/>
          </a:prstGeom>
          <a:noFill/>
        </p:spPr>
        <p:txBody>
          <a:bodyPr wrap="square" rtlCol="0">
            <a:spAutoFit/>
          </a:bodyPr>
          <a:lstStyle/>
          <a:p>
            <a:pPr algn="ctr"/>
            <a:r>
              <a:rPr lang="fr-FR" sz="1000" b="1" dirty="0">
                <a:solidFill>
                  <a:srgbClr val="4F8A8E"/>
                </a:solidFill>
                <a:latin typeface="Space Grotesk" panose="020B0604020202020204" charset="0"/>
                <a:cs typeface="Space Grotesk" panose="020B0604020202020204" charset="0"/>
              </a:rPr>
              <a:t>Classement du nombre de jeux sortie</a:t>
            </a:r>
          </a:p>
          <a:p>
            <a:pPr algn="ctr"/>
            <a:r>
              <a:rPr lang="fr-FR" sz="1000" b="1" dirty="0">
                <a:solidFill>
                  <a:srgbClr val="4F8A8E"/>
                </a:solidFill>
                <a:latin typeface="Space Grotesk" panose="020B0604020202020204" charset="0"/>
                <a:cs typeface="Space Grotesk" panose="020B0604020202020204" charset="0"/>
              </a:rPr>
              <a:t>par genres</a:t>
            </a:r>
          </a:p>
        </p:txBody>
      </p:sp>
      <p:sp>
        <p:nvSpPr>
          <p:cNvPr id="25" name="ZoneTexte 24">
            <a:extLst>
              <a:ext uri="{FF2B5EF4-FFF2-40B4-BE49-F238E27FC236}">
                <a16:creationId xmlns:a16="http://schemas.microsoft.com/office/drawing/2014/main" id="{4846B9D1-D415-A1AF-AFA7-DEFB4040A4F0}"/>
              </a:ext>
            </a:extLst>
          </p:cNvPr>
          <p:cNvSpPr txBox="1"/>
          <p:nvPr/>
        </p:nvSpPr>
        <p:spPr>
          <a:xfrm>
            <a:off x="95546" y="2934513"/>
            <a:ext cx="2774555" cy="400110"/>
          </a:xfrm>
          <a:prstGeom prst="rect">
            <a:avLst/>
          </a:prstGeom>
          <a:noFill/>
        </p:spPr>
        <p:txBody>
          <a:bodyPr wrap="square" rtlCol="0">
            <a:spAutoFit/>
          </a:bodyPr>
          <a:lstStyle/>
          <a:p>
            <a:pPr algn="ctr"/>
            <a:r>
              <a:rPr lang="fr-FR" sz="1000" b="1" dirty="0">
                <a:solidFill>
                  <a:srgbClr val="4F8A8E"/>
                </a:solidFill>
                <a:latin typeface="Space Grotesk" panose="020B0604020202020204" charset="0"/>
                <a:cs typeface="Space Grotesk" panose="020B0604020202020204" charset="0"/>
              </a:rPr>
              <a:t>Classement moyen des genres basé sur les avis des joueurs</a:t>
            </a:r>
          </a:p>
        </p:txBody>
      </p:sp>
      <p:sp>
        <p:nvSpPr>
          <p:cNvPr id="27" name="ZoneTexte 26">
            <a:extLst>
              <a:ext uri="{FF2B5EF4-FFF2-40B4-BE49-F238E27FC236}">
                <a16:creationId xmlns:a16="http://schemas.microsoft.com/office/drawing/2014/main" id="{BEC59631-C80B-91BC-4575-74B5BB7F04CC}"/>
              </a:ext>
            </a:extLst>
          </p:cNvPr>
          <p:cNvSpPr txBox="1"/>
          <p:nvPr/>
        </p:nvSpPr>
        <p:spPr>
          <a:xfrm>
            <a:off x="2907169" y="1065320"/>
            <a:ext cx="2343473" cy="400110"/>
          </a:xfrm>
          <a:prstGeom prst="rect">
            <a:avLst/>
          </a:prstGeom>
          <a:noFill/>
        </p:spPr>
        <p:txBody>
          <a:bodyPr wrap="square" rtlCol="0">
            <a:spAutoFit/>
          </a:bodyPr>
          <a:lstStyle/>
          <a:p>
            <a:pPr algn="ctr"/>
            <a:r>
              <a:rPr lang="fr-FR" sz="1000" b="1" dirty="0">
                <a:solidFill>
                  <a:srgbClr val="4F8A8E"/>
                </a:solidFill>
                <a:latin typeface="Space Grotesk" panose="020B0604020202020204" charset="0"/>
                <a:cs typeface="Space Grotesk" panose="020B0604020202020204" charset="0"/>
              </a:rPr>
              <a:t>Nombre moyen de suggestions </a:t>
            </a:r>
          </a:p>
          <a:p>
            <a:pPr algn="ctr"/>
            <a:r>
              <a:rPr lang="fr-FR" sz="1000" b="1" dirty="0">
                <a:solidFill>
                  <a:srgbClr val="4F8A8E"/>
                </a:solidFill>
                <a:latin typeface="Space Grotesk" panose="020B0604020202020204" charset="0"/>
                <a:cs typeface="Space Grotesk" panose="020B0604020202020204" charset="0"/>
              </a:rPr>
              <a:t>par genre</a:t>
            </a:r>
          </a:p>
        </p:txBody>
      </p:sp>
      <p:pic>
        <p:nvPicPr>
          <p:cNvPr id="29" name="Image 28" descr="Une image contenant capture d’écran, texte, Tracé, diagramme&#10;&#10;Description générée automatiquement">
            <a:extLst>
              <a:ext uri="{FF2B5EF4-FFF2-40B4-BE49-F238E27FC236}">
                <a16:creationId xmlns:a16="http://schemas.microsoft.com/office/drawing/2014/main" id="{518402EC-D0B4-8E7C-12DC-8F73E326DA4F}"/>
              </a:ext>
            </a:extLst>
          </p:cNvPr>
          <p:cNvPicPr>
            <a:picLocks noChangeAspect="1"/>
          </p:cNvPicPr>
          <p:nvPr/>
        </p:nvPicPr>
        <p:blipFill>
          <a:blip r:embed="rId9"/>
          <a:srcRect t="561"/>
          <a:stretch/>
        </p:blipFill>
        <p:spPr>
          <a:xfrm>
            <a:off x="2991113" y="3273286"/>
            <a:ext cx="2168435" cy="1489166"/>
          </a:xfrm>
          <a:prstGeom prst="rect">
            <a:avLst/>
          </a:prstGeom>
        </p:spPr>
      </p:pic>
    </p:spTree>
    <p:extLst>
      <p:ext uri="{BB962C8B-B14F-4D97-AF65-F5344CB8AC3E}">
        <p14:creationId xmlns:p14="http://schemas.microsoft.com/office/powerpoint/2010/main" val="336173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1"/>
        <p:cNvGrpSpPr/>
        <p:nvPr/>
      </p:nvGrpSpPr>
      <p:grpSpPr>
        <a:xfrm>
          <a:off x="0" y="0"/>
          <a:ext cx="0" cy="0"/>
          <a:chOff x="0" y="0"/>
          <a:chExt cx="0" cy="0"/>
        </a:xfrm>
      </p:grpSpPr>
      <p:sp>
        <p:nvSpPr>
          <p:cNvPr id="2332" name="Google Shape;2332;p11"/>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a:t>Les futures tendances et perspectives</a:t>
            </a:r>
            <a:endParaRPr/>
          </a:p>
        </p:txBody>
      </p:sp>
      <p:sp>
        <p:nvSpPr>
          <p:cNvPr id="2333" name="Google Shape;2333;p11"/>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04</a:t>
            </a:r>
            <a:endParaRPr sz="10000"/>
          </a:p>
        </p:txBody>
      </p:sp>
      <p:pic>
        <p:nvPicPr>
          <p:cNvPr id="2" name="Image 1" descr="Une image contenant Police, capture d’écran, Graphique, noir&#10;&#10;Description générée automatiquement">
            <a:extLst>
              <a:ext uri="{FF2B5EF4-FFF2-40B4-BE49-F238E27FC236}">
                <a16:creationId xmlns:a16="http://schemas.microsoft.com/office/drawing/2014/main" id="{278FC4FF-9C03-19BF-B32E-B2B3E501F2E3}"/>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DA85168D-BDA5-544F-FDD9-71DF39822FBC}"/>
              </a:ext>
            </a:extLst>
          </p:cNvPr>
          <p:cNvPicPr>
            <a:picLocks noChangeAspect="1"/>
          </p:cNvPicPr>
          <p:nvPr/>
        </p:nvPicPr>
        <p:blipFill>
          <a:blip r:embed="rId4"/>
          <a:stretch>
            <a:fillRect/>
          </a:stretch>
        </p:blipFill>
        <p:spPr>
          <a:xfrm>
            <a:off x="7959519" y="4352882"/>
            <a:ext cx="1421814" cy="91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7">
          <a:extLst>
            <a:ext uri="{FF2B5EF4-FFF2-40B4-BE49-F238E27FC236}">
              <a16:creationId xmlns:a16="http://schemas.microsoft.com/office/drawing/2014/main" id="{69379EE8-F548-3D35-72CC-85D027089EE0}"/>
            </a:ext>
          </a:extLst>
        </p:cNvPr>
        <p:cNvGrpSpPr/>
        <p:nvPr/>
      </p:nvGrpSpPr>
      <p:grpSpPr>
        <a:xfrm>
          <a:off x="0" y="0"/>
          <a:ext cx="0" cy="0"/>
          <a:chOff x="0" y="0"/>
          <a:chExt cx="0" cy="0"/>
        </a:xfrm>
      </p:grpSpPr>
      <p:pic>
        <p:nvPicPr>
          <p:cNvPr id="2" name="Image 1" descr="Une image contenant Police, capture d’écran, Graphique, noir&#10;&#10;Description générée automatiquement">
            <a:extLst>
              <a:ext uri="{FF2B5EF4-FFF2-40B4-BE49-F238E27FC236}">
                <a16:creationId xmlns:a16="http://schemas.microsoft.com/office/drawing/2014/main" id="{FCB842F5-3226-3870-47BB-F9683E99DE59}"/>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1CDD21D8-B20B-F650-D2DC-CC26552D7D52}"/>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5E5A42F0-DE89-55F7-624B-877CDE9764DA}"/>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Tendances futures</a:t>
            </a:r>
          </a:p>
        </p:txBody>
      </p:sp>
      <p:sp>
        <p:nvSpPr>
          <p:cNvPr id="5" name="Rectangle : coins arrondis 4">
            <a:extLst>
              <a:ext uri="{FF2B5EF4-FFF2-40B4-BE49-F238E27FC236}">
                <a16:creationId xmlns:a16="http://schemas.microsoft.com/office/drawing/2014/main" id="{5B3338BA-62DF-A152-34B2-5D883D812DF2}"/>
              </a:ext>
            </a:extLst>
          </p:cNvPr>
          <p:cNvSpPr/>
          <p:nvPr/>
        </p:nvSpPr>
        <p:spPr>
          <a:xfrm>
            <a:off x="3236940" y="649635"/>
            <a:ext cx="2674975" cy="431166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6" name="Rectangle : coins arrondis 5">
            <a:extLst>
              <a:ext uri="{FF2B5EF4-FFF2-40B4-BE49-F238E27FC236}">
                <a16:creationId xmlns:a16="http://schemas.microsoft.com/office/drawing/2014/main" id="{3E32D710-7634-E970-3043-2D7EC1902CCF}"/>
              </a:ext>
            </a:extLst>
          </p:cNvPr>
          <p:cNvSpPr/>
          <p:nvPr/>
        </p:nvSpPr>
        <p:spPr>
          <a:xfrm>
            <a:off x="158763" y="649635"/>
            <a:ext cx="2919415" cy="431166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8" name="ZoneTexte 7">
            <a:extLst>
              <a:ext uri="{FF2B5EF4-FFF2-40B4-BE49-F238E27FC236}">
                <a16:creationId xmlns:a16="http://schemas.microsoft.com/office/drawing/2014/main" id="{7F50BEC1-8D6B-0E4F-27C8-F17CC128FBCC}"/>
              </a:ext>
            </a:extLst>
          </p:cNvPr>
          <p:cNvSpPr txBox="1"/>
          <p:nvPr/>
        </p:nvSpPr>
        <p:spPr>
          <a:xfrm>
            <a:off x="3277128" y="1033445"/>
            <a:ext cx="2634787" cy="3600986"/>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Les avancées technologiques</a:t>
            </a:r>
            <a:endParaRPr lang="fr-FR" sz="1000" dirty="0">
              <a:latin typeface="Space Grotesk" panose="020B0604020202020204" charset="0"/>
              <a:cs typeface="Space Grotesk" panose="020B0604020202020204" charset="0"/>
            </a:endParaRPr>
          </a:p>
          <a:p>
            <a:endParaRPr lang="fr-FR" sz="1000" dirty="0">
              <a:latin typeface="Space Grotesk" panose="020B0604020202020204" charset="0"/>
              <a:cs typeface="Space Grotesk" panose="020B0604020202020204" charset="0"/>
            </a:endParaRPr>
          </a:p>
          <a:p>
            <a:pPr marL="171450" indent="-171450">
              <a:buFont typeface="Arial" panose="020B0604020202020204" pitchFamily="34" charset="0"/>
              <a:buChar char="•"/>
            </a:pPr>
            <a:r>
              <a:rPr lang="fr-FR" sz="1000" dirty="0">
                <a:latin typeface="Space Grotesk" panose="020B0604020202020204" charset="0"/>
                <a:cs typeface="Space Grotesk" panose="020B0604020202020204" charset="0"/>
              </a:rPr>
              <a:t> la réalité augmentée </a:t>
            </a:r>
            <a:r>
              <a:rPr lang="fr-FR" sz="1000" b="1" dirty="0">
                <a:latin typeface="Space Grotesk" panose="020B0604020202020204" charset="0"/>
                <a:cs typeface="Space Grotesk" panose="020B0604020202020204" charset="0"/>
              </a:rPr>
              <a:t>(RA)</a:t>
            </a:r>
          </a:p>
          <a:p>
            <a:pPr marL="171450" indent="-171450">
              <a:buFont typeface="Arial" panose="020B0604020202020204" pitchFamily="34" charset="0"/>
              <a:buChar char="•"/>
            </a:pPr>
            <a:r>
              <a:rPr lang="fr-FR" sz="1000" dirty="0">
                <a:latin typeface="Space Grotesk" panose="020B0604020202020204" charset="0"/>
                <a:cs typeface="Space Grotesk" panose="020B0604020202020204" charset="0"/>
              </a:rPr>
              <a:t> la réalité virtuelle </a:t>
            </a:r>
            <a:r>
              <a:rPr lang="fr-FR" sz="1000" b="1" dirty="0">
                <a:latin typeface="Space Grotesk" panose="020B0604020202020204" charset="0"/>
                <a:cs typeface="Space Grotesk" panose="020B0604020202020204" charset="0"/>
              </a:rPr>
              <a:t>(RV)</a:t>
            </a:r>
          </a:p>
          <a:p>
            <a:pPr marL="171450" indent="-171450">
              <a:buFont typeface="Arial" panose="020B0604020202020204" pitchFamily="34" charset="0"/>
              <a:buChar char="•"/>
            </a:pPr>
            <a:r>
              <a:rPr lang="fr-FR" sz="1000" dirty="0">
                <a:latin typeface="Space Grotesk" panose="020B0604020202020204" charset="0"/>
                <a:cs typeface="Space Grotesk" panose="020B0604020202020204" charset="0"/>
              </a:rPr>
              <a:t> l'intelligence artificielle </a:t>
            </a:r>
            <a:r>
              <a:rPr lang="fr-FR" sz="1000" b="1" dirty="0">
                <a:latin typeface="Space Grotesk" panose="020B0604020202020204" charset="0"/>
                <a:cs typeface="Space Grotesk" panose="020B0604020202020204" charset="0"/>
              </a:rPr>
              <a:t>(IA)</a:t>
            </a:r>
          </a:p>
          <a:p>
            <a:r>
              <a:rPr lang="fr-FR" sz="1000" dirty="0">
                <a:latin typeface="Space Grotesk" panose="020B0604020202020204" charset="0"/>
                <a:cs typeface="Space Grotesk" panose="020B0604020202020204" charset="0"/>
              </a:rPr>
              <a:t>rendant les jeux plus immersifs et accessibles</a:t>
            </a:r>
          </a:p>
          <a:p>
            <a:endParaRPr lang="fr-FR" sz="1000" dirty="0">
              <a:latin typeface="Space Grotesk" panose="020B0604020202020204" charset="0"/>
              <a:cs typeface="Space Grotesk" panose="020B0604020202020204" charset="0"/>
            </a:endParaRPr>
          </a:p>
          <a:p>
            <a:r>
              <a:rPr lang="fr-FR" sz="1000" dirty="0">
                <a:latin typeface="Space Grotesk" panose="020B0604020202020204" charset="0"/>
                <a:cs typeface="Space Grotesk" panose="020B0604020202020204" charset="0"/>
              </a:rPr>
              <a:t>La croissance de l'utilisation des smartphones, l'amélioration de la connectivité Internet et le </a:t>
            </a:r>
            <a:r>
              <a:rPr lang="fr-FR" sz="1000" b="1" dirty="0">
                <a:latin typeface="Space Grotesk" panose="020B0604020202020204" charset="0"/>
                <a:cs typeface="Space Grotesk" panose="020B0604020202020204" charset="0"/>
              </a:rPr>
              <a:t>Cloud Gaming  </a:t>
            </a:r>
            <a:r>
              <a:rPr lang="fr-FR" sz="1000" dirty="0">
                <a:latin typeface="Space Grotesk" panose="020B0604020202020204" charset="0"/>
                <a:cs typeface="Space Grotesk" panose="020B0604020202020204" charset="0"/>
              </a:rPr>
              <a:t>boostent également le marché. </a:t>
            </a:r>
          </a:p>
          <a:p>
            <a:endParaRPr lang="fr-FR" sz="1000" dirty="0">
              <a:latin typeface="Space Grotesk" panose="020B0604020202020204" charset="0"/>
              <a:cs typeface="Space Grotesk" panose="020B0604020202020204" charset="0"/>
            </a:endParaRPr>
          </a:p>
          <a:p>
            <a:r>
              <a:rPr lang="fr-FR" sz="1000" dirty="0">
                <a:latin typeface="Space Grotesk" panose="020B0604020202020204" charset="0"/>
                <a:cs typeface="Space Grotesk" panose="020B0604020202020204" charset="0"/>
              </a:rPr>
              <a:t>Le développement également du </a:t>
            </a:r>
            <a:r>
              <a:rPr lang="fr-FR" sz="1000" b="1" dirty="0">
                <a:latin typeface="Space Grotesk" panose="020B0604020202020204" charset="0"/>
                <a:cs typeface="Space Grotesk" panose="020B0604020202020204" charset="0"/>
              </a:rPr>
              <a:t>GAAS</a:t>
            </a:r>
            <a:r>
              <a:rPr lang="fr-FR" sz="1000" dirty="0">
                <a:latin typeface="Space Grotesk" panose="020B0604020202020204" charset="0"/>
                <a:cs typeface="Space Grotesk" panose="020B0604020202020204" charset="0"/>
              </a:rPr>
              <a:t>,</a:t>
            </a:r>
            <a:r>
              <a:rPr lang="fr-FR" sz="1000" b="1" dirty="0">
                <a:latin typeface="Space Grotesk" panose="020B0604020202020204" charset="0"/>
                <a:cs typeface="Space Grotesk" panose="020B0604020202020204" charset="0"/>
              </a:rPr>
              <a:t> </a:t>
            </a:r>
            <a:r>
              <a:rPr lang="fr-FR" sz="1000" dirty="0">
                <a:latin typeface="Space Grotesk" panose="020B0604020202020204" charset="0"/>
                <a:cs typeface="Space Grotesk" panose="020B0604020202020204" charset="0"/>
              </a:rPr>
              <a:t>du </a:t>
            </a:r>
            <a:r>
              <a:rPr lang="fr-FR" sz="1000" b="1" dirty="0" err="1">
                <a:latin typeface="Space Grotesk" panose="020B0604020202020204" charset="0"/>
                <a:cs typeface="Space Grotesk" panose="020B0604020202020204" charset="0"/>
              </a:rPr>
              <a:t>Metavers</a:t>
            </a:r>
            <a:r>
              <a:rPr lang="fr-FR" sz="1000" b="1" dirty="0">
                <a:latin typeface="Space Grotesk" panose="020B0604020202020204" charset="0"/>
                <a:cs typeface="Space Grotesk" panose="020B0604020202020204" charset="0"/>
              </a:rPr>
              <a:t> </a:t>
            </a:r>
            <a:r>
              <a:rPr lang="fr-FR" sz="1000" dirty="0">
                <a:latin typeface="Space Grotesk" panose="020B0604020202020204" charset="0"/>
                <a:cs typeface="Space Grotesk" panose="020B0604020202020204" charset="0"/>
              </a:rPr>
              <a:t>ou du </a:t>
            </a:r>
            <a:r>
              <a:rPr lang="fr-FR" sz="1000" b="1" dirty="0">
                <a:latin typeface="Space Grotesk" panose="020B0604020202020204" charset="0"/>
                <a:cs typeface="Space Grotesk" panose="020B0604020202020204" charset="0"/>
              </a:rPr>
              <a:t>Cross-plateforme</a:t>
            </a:r>
          </a:p>
          <a:p>
            <a:endParaRPr lang="fr-FR" sz="1000" dirty="0">
              <a:latin typeface="Space Grotesk" panose="020B0604020202020204" charset="0"/>
              <a:cs typeface="Space Grotesk" panose="020B0604020202020204" charset="0"/>
            </a:endParaRPr>
          </a:p>
          <a:p>
            <a:r>
              <a:rPr lang="fr-FR" sz="1000" b="1" dirty="0">
                <a:latin typeface="Space Grotesk" panose="020B0604020202020204" charset="0"/>
                <a:cs typeface="Space Grotesk" panose="020B0604020202020204" charset="0"/>
              </a:rPr>
              <a:t>Blockchain et </a:t>
            </a:r>
            <a:r>
              <a:rPr lang="fr-FR" sz="1000" b="1" dirty="0" err="1">
                <a:latin typeface="Space Grotesk" panose="020B0604020202020204" charset="0"/>
                <a:cs typeface="Space Grotesk" panose="020B0604020202020204" charset="0"/>
              </a:rPr>
              <a:t>NFTs</a:t>
            </a:r>
            <a:r>
              <a:rPr lang="fr-FR" sz="1000" dirty="0">
                <a:latin typeface="Space Grotesk" panose="020B0604020202020204" charset="0"/>
                <a:cs typeface="Space Grotesk" panose="020B0604020202020204" charset="0"/>
              </a:rPr>
              <a:t> : introduise des actifs numériques sous forme de NFT. </a:t>
            </a:r>
          </a:p>
          <a:p>
            <a:r>
              <a:rPr lang="fr-FR" sz="1000" dirty="0">
                <a:latin typeface="Space Grotesk" panose="020B0604020202020204" charset="0"/>
                <a:cs typeface="Space Grotesk" panose="020B0604020202020204" charset="0"/>
              </a:rPr>
              <a:t>Cela permet l’émergence d’économies secondaires et d'un nouveau modèle de "</a:t>
            </a:r>
            <a:r>
              <a:rPr lang="fr-FR" sz="1000" dirty="0" err="1">
                <a:latin typeface="Space Grotesk" panose="020B0604020202020204" charset="0"/>
                <a:cs typeface="Space Grotesk" panose="020B0604020202020204" charset="0"/>
              </a:rPr>
              <a:t>play</a:t>
            </a:r>
            <a:r>
              <a:rPr lang="fr-FR" sz="1000" dirty="0">
                <a:latin typeface="Space Grotesk" panose="020B0604020202020204" charset="0"/>
                <a:cs typeface="Space Grotesk" panose="020B0604020202020204" charset="0"/>
              </a:rPr>
              <a:t>-to-</a:t>
            </a:r>
            <a:r>
              <a:rPr lang="fr-FR" sz="1000" dirty="0" err="1">
                <a:latin typeface="Space Grotesk" panose="020B0604020202020204" charset="0"/>
                <a:cs typeface="Space Grotesk" panose="020B0604020202020204" charset="0"/>
              </a:rPr>
              <a:t>earn</a:t>
            </a:r>
            <a:r>
              <a:rPr lang="fr-FR" sz="1000" dirty="0">
                <a:latin typeface="Space Grotesk" panose="020B0604020202020204" charset="0"/>
                <a:cs typeface="Space Grotesk" panose="020B0604020202020204" charset="0"/>
              </a:rPr>
              <a:t>".</a:t>
            </a:r>
          </a:p>
        </p:txBody>
      </p:sp>
      <p:sp>
        <p:nvSpPr>
          <p:cNvPr id="9" name="Rectangle : coins arrondis 8">
            <a:extLst>
              <a:ext uri="{FF2B5EF4-FFF2-40B4-BE49-F238E27FC236}">
                <a16:creationId xmlns:a16="http://schemas.microsoft.com/office/drawing/2014/main" id="{CBF48032-9474-FC7B-C522-8CE6DA8C3945}"/>
              </a:ext>
            </a:extLst>
          </p:cNvPr>
          <p:cNvSpPr/>
          <p:nvPr/>
        </p:nvSpPr>
        <p:spPr>
          <a:xfrm>
            <a:off x="6065821" y="627202"/>
            <a:ext cx="2790922" cy="202797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id="{11D14E84-C7AD-C7D9-21B8-FDE68B34889D}"/>
              </a:ext>
            </a:extLst>
          </p:cNvPr>
          <p:cNvSpPr txBox="1"/>
          <p:nvPr/>
        </p:nvSpPr>
        <p:spPr>
          <a:xfrm>
            <a:off x="158763" y="985642"/>
            <a:ext cx="2919415" cy="4062651"/>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Taille et Croissance du Marché</a:t>
            </a:r>
          </a:p>
          <a:p>
            <a:endParaRPr lang="fr-FR" b="1" dirty="0">
              <a:latin typeface="Space Grotesk" panose="020B0604020202020204" charset="0"/>
              <a:cs typeface="Space Grotesk" panose="020B0604020202020204" charset="0"/>
            </a:endParaRPr>
          </a:p>
          <a:p>
            <a:pPr>
              <a:buFont typeface="Arial" panose="020B0604020202020204" pitchFamily="34" charset="0"/>
              <a:buChar char="•"/>
            </a:pPr>
            <a:r>
              <a:rPr lang="fr-FR" sz="1000" b="1" dirty="0">
                <a:latin typeface="Space Grotesk" panose="020B0604020202020204" charset="0"/>
                <a:cs typeface="Space Grotesk" panose="020B0604020202020204" charset="0"/>
              </a:rPr>
              <a:t>Valeur en 2023</a:t>
            </a:r>
            <a:r>
              <a:rPr lang="fr-FR" sz="1000" dirty="0">
                <a:latin typeface="Space Grotesk" panose="020B0604020202020204" charset="0"/>
                <a:cs typeface="Space Grotesk" panose="020B0604020202020204" charset="0"/>
              </a:rPr>
              <a:t> : 227,60 milliards USD</a:t>
            </a:r>
          </a:p>
          <a:p>
            <a:endParaRPr lang="fr-FR" sz="1000" dirty="0">
              <a:latin typeface="Space Grotesk" panose="020B0604020202020204" charset="0"/>
              <a:cs typeface="Space Grotesk" panose="020B0604020202020204" charset="0"/>
            </a:endParaRPr>
          </a:p>
          <a:p>
            <a:pPr>
              <a:buFont typeface="Arial" panose="020B0604020202020204" pitchFamily="34" charset="0"/>
              <a:buChar char="•"/>
            </a:pPr>
            <a:r>
              <a:rPr lang="fr-FR" sz="1000" b="1" dirty="0">
                <a:latin typeface="Space Grotesk" panose="020B0604020202020204" charset="0"/>
                <a:cs typeface="Space Grotesk" panose="020B0604020202020204" charset="0"/>
              </a:rPr>
              <a:t>Prévision pour 2033</a:t>
            </a:r>
            <a:r>
              <a:rPr lang="fr-FR" sz="1000" dirty="0">
                <a:latin typeface="Space Grotesk" panose="020B0604020202020204" charset="0"/>
                <a:cs typeface="Space Grotesk" panose="020B0604020202020204" charset="0"/>
              </a:rPr>
              <a:t> : Le marché devrait atteindre 490,81 milliards USD</a:t>
            </a:r>
          </a:p>
          <a:p>
            <a:endParaRPr lang="fr-FR" sz="1000" dirty="0">
              <a:latin typeface="Space Grotesk" panose="020B0604020202020204" charset="0"/>
              <a:cs typeface="Space Grotesk" panose="020B0604020202020204" charset="0"/>
            </a:endParaRPr>
          </a:p>
          <a:p>
            <a:pPr>
              <a:buFont typeface="Arial" panose="020B0604020202020204" pitchFamily="34" charset="0"/>
              <a:buChar char="•"/>
            </a:pPr>
            <a:r>
              <a:rPr lang="fr-FR" sz="1000" b="1" dirty="0">
                <a:latin typeface="Space Grotesk" panose="020B0604020202020204" charset="0"/>
                <a:cs typeface="Space Grotesk" panose="020B0604020202020204" charset="0"/>
              </a:rPr>
              <a:t>TCAC (2024-2033)</a:t>
            </a:r>
            <a:r>
              <a:rPr lang="fr-FR" sz="1000" dirty="0">
                <a:latin typeface="Space Grotesk" panose="020B0604020202020204" charset="0"/>
                <a:cs typeface="Space Grotesk" panose="020B0604020202020204" charset="0"/>
              </a:rPr>
              <a:t> : Croissance annuelle de 7,99 %</a:t>
            </a:r>
          </a:p>
          <a:p>
            <a:endParaRPr lang="fr-FR" sz="1000" dirty="0">
              <a:latin typeface="Space Grotesk" panose="020B0604020202020204" charset="0"/>
              <a:cs typeface="Space Grotesk"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1" i="0" u="none" strike="noStrike" cap="none" normalizeH="0" baseline="0" dirty="0">
                <a:ln>
                  <a:noFill/>
                </a:ln>
                <a:effectLst/>
                <a:latin typeface="Space Grotesk" panose="020B0604020202020204" charset="0"/>
                <a:cs typeface="Space Grotesk" panose="020B0604020202020204" charset="0"/>
              </a:rPr>
              <a:t>Asie-Pacifique</a:t>
            </a:r>
            <a:r>
              <a:rPr kumimoji="0" lang="fr-FR" altLang="fr-FR" sz="1000" b="0" i="0" u="none" strike="noStrike" cap="none" normalizeH="0" baseline="0" dirty="0">
                <a:ln>
                  <a:noFill/>
                </a:ln>
                <a:effectLst/>
                <a:latin typeface="Space Grotesk" panose="020B0604020202020204" charset="0"/>
                <a:cs typeface="Space Grotesk" panose="020B0604020202020204" charset="0"/>
              </a:rPr>
              <a:t> : Cette région représente la plus grande part de marché avec 42,81 % en 2023, principalement portée par les grandes populations de joueurs en Inde et en Chine et par le développement rapide des technologies mobiles abordables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effectLst/>
              <a:latin typeface="Space Grotesk" panose="020B0604020202020204" charset="0"/>
              <a:cs typeface="Space Grotesk"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1" i="0" u="none" strike="noStrike" cap="none" normalizeH="0" baseline="0" dirty="0">
                <a:ln>
                  <a:noFill/>
                </a:ln>
                <a:effectLst/>
                <a:latin typeface="Space Grotesk" panose="020B0604020202020204" charset="0"/>
                <a:cs typeface="Space Grotesk" panose="020B0604020202020204" charset="0"/>
              </a:rPr>
              <a:t>Amérique du Nord et Europe</a:t>
            </a:r>
            <a:r>
              <a:rPr kumimoji="0" lang="fr-FR" altLang="fr-FR" sz="1000" b="0" i="0" u="none" strike="noStrike" cap="none" normalizeH="0" baseline="0" dirty="0">
                <a:ln>
                  <a:noFill/>
                </a:ln>
                <a:effectLst/>
                <a:latin typeface="Space Grotesk" panose="020B0604020202020204" charset="0"/>
                <a:cs typeface="Space Grotesk" panose="020B0604020202020204" charset="0"/>
              </a:rPr>
              <a:t> : Ces régions restent également cruciales pour le marché, avec une forte demande pour les jeux de  console et de PC</a:t>
            </a:r>
          </a:p>
          <a:p>
            <a:pPr>
              <a:buFont typeface="Arial" panose="020B0604020202020204" pitchFamily="34" charset="0"/>
              <a:buChar char="•"/>
            </a:pPr>
            <a:endParaRPr lang="fr-FR" sz="1000" dirty="0">
              <a:latin typeface="Space Grotesk" panose="020B0604020202020204" charset="0"/>
              <a:cs typeface="Space Grotesk" panose="020B0604020202020204" charset="0"/>
            </a:endParaRPr>
          </a:p>
          <a:p>
            <a:pPr algn="ctr">
              <a:buFont typeface="Arial" panose="020B0604020202020204" pitchFamily="34" charset="0"/>
              <a:buChar char="•"/>
            </a:pPr>
            <a:r>
              <a:rPr lang="fr-FR" sz="1000" dirty="0">
                <a:latin typeface="Space Grotesk" panose="020B0604020202020204" charset="0"/>
                <a:cs typeface="Space Grotesk" panose="020B0604020202020204" charset="0"/>
              </a:rPr>
              <a:t>Le développement de </a:t>
            </a:r>
            <a:r>
              <a:rPr lang="fr-FR" sz="1000" b="1" dirty="0">
                <a:latin typeface="Space Grotesk" panose="020B0604020202020204" charset="0"/>
                <a:cs typeface="Space Grotesk" panose="020B0604020202020204" charset="0"/>
              </a:rPr>
              <a:t>l’</a:t>
            </a:r>
            <a:r>
              <a:rPr lang="fr-FR" sz="1000" b="1" dirty="0" err="1">
                <a:latin typeface="Space Grotesk" panose="020B0604020202020204" charset="0"/>
                <a:cs typeface="Space Grotesk" panose="020B0604020202020204" charset="0"/>
              </a:rPr>
              <a:t>E-sport</a:t>
            </a:r>
            <a:r>
              <a:rPr lang="fr-FR" sz="1000" b="1" dirty="0">
                <a:latin typeface="Space Grotesk" panose="020B0604020202020204" charset="0"/>
                <a:cs typeface="Space Grotesk" panose="020B0604020202020204" charset="0"/>
              </a:rPr>
              <a:t> </a:t>
            </a:r>
            <a:r>
              <a:rPr lang="fr-FR" sz="1000" dirty="0">
                <a:latin typeface="Space Grotesk" panose="020B0604020202020204" charset="0"/>
                <a:cs typeface="Space Grotesk" panose="020B0604020202020204" charset="0"/>
              </a:rPr>
              <a:t>est à prendre en compte dans la croissance du marché </a:t>
            </a:r>
          </a:p>
        </p:txBody>
      </p:sp>
      <p:pic>
        <p:nvPicPr>
          <p:cNvPr id="12" name="Image 11" descr="Une image contenant Graphique, Bleu électrique, graphisme, bleu&#10;&#10;Description générée automatiquement">
            <a:extLst>
              <a:ext uri="{FF2B5EF4-FFF2-40B4-BE49-F238E27FC236}">
                <a16:creationId xmlns:a16="http://schemas.microsoft.com/office/drawing/2014/main" id="{03D76B4A-D875-9863-A119-2DA4D57A7712}"/>
              </a:ext>
            </a:extLst>
          </p:cNvPr>
          <p:cNvPicPr>
            <a:picLocks noChangeAspect="1"/>
          </p:cNvPicPr>
          <p:nvPr/>
        </p:nvPicPr>
        <p:blipFill>
          <a:blip r:embed="rId5"/>
          <a:stretch>
            <a:fillRect/>
          </a:stretch>
        </p:blipFill>
        <p:spPr>
          <a:xfrm>
            <a:off x="1234632" y="544743"/>
            <a:ext cx="767676" cy="677592"/>
          </a:xfrm>
          <a:prstGeom prst="rect">
            <a:avLst/>
          </a:prstGeom>
        </p:spPr>
      </p:pic>
      <p:pic>
        <p:nvPicPr>
          <p:cNvPr id="14" name="Image 13" descr="Une image contenant Caractère coloré, capture d’écran, Graphique, art&#10;&#10;Description générée automatiquement">
            <a:extLst>
              <a:ext uri="{FF2B5EF4-FFF2-40B4-BE49-F238E27FC236}">
                <a16:creationId xmlns:a16="http://schemas.microsoft.com/office/drawing/2014/main" id="{52B15684-8BCC-1911-F75C-D1640BFE4FD1}"/>
              </a:ext>
            </a:extLst>
          </p:cNvPr>
          <p:cNvPicPr>
            <a:picLocks noChangeAspect="1"/>
          </p:cNvPicPr>
          <p:nvPr/>
        </p:nvPicPr>
        <p:blipFill>
          <a:blip r:embed="rId6"/>
          <a:stretch>
            <a:fillRect/>
          </a:stretch>
        </p:blipFill>
        <p:spPr>
          <a:xfrm>
            <a:off x="4343660" y="649633"/>
            <a:ext cx="456679" cy="456679"/>
          </a:xfrm>
          <a:prstGeom prst="rect">
            <a:avLst/>
          </a:prstGeom>
        </p:spPr>
      </p:pic>
      <p:sp>
        <p:nvSpPr>
          <p:cNvPr id="16" name="Rectangle : coins arrondis 15">
            <a:extLst>
              <a:ext uri="{FF2B5EF4-FFF2-40B4-BE49-F238E27FC236}">
                <a16:creationId xmlns:a16="http://schemas.microsoft.com/office/drawing/2014/main" id="{3A235B34-CD0A-92D4-BA87-0148E22B4540}"/>
              </a:ext>
            </a:extLst>
          </p:cNvPr>
          <p:cNvSpPr/>
          <p:nvPr/>
        </p:nvSpPr>
        <p:spPr>
          <a:xfrm>
            <a:off x="6065821" y="2787297"/>
            <a:ext cx="2790922" cy="215491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18" name="Image 17" descr="Une image contenant capture d’écran, conception&#10;&#10;Description générée automatiquement">
            <a:extLst>
              <a:ext uri="{FF2B5EF4-FFF2-40B4-BE49-F238E27FC236}">
                <a16:creationId xmlns:a16="http://schemas.microsoft.com/office/drawing/2014/main" id="{1185BB90-DC67-8119-5C06-8167A8F83105}"/>
              </a:ext>
            </a:extLst>
          </p:cNvPr>
          <p:cNvPicPr>
            <a:picLocks noChangeAspect="1"/>
          </p:cNvPicPr>
          <p:nvPr/>
        </p:nvPicPr>
        <p:blipFill>
          <a:blip r:embed="rId7"/>
          <a:stretch>
            <a:fillRect/>
          </a:stretch>
        </p:blipFill>
        <p:spPr>
          <a:xfrm>
            <a:off x="6231283" y="572860"/>
            <a:ext cx="577595" cy="610227"/>
          </a:xfrm>
          <a:prstGeom prst="rect">
            <a:avLst/>
          </a:prstGeom>
        </p:spPr>
      </p:pic>
      <p:sp>
        <p:nvSpPr>
          <p:cNvPr id="19" name="ZoneTexte 18">
            <a:extLst>
              <a:ext uri="{FF2B5EF4-FFF2-40B4-BE49-F238E27FC236}">
                <a16:creationId xmlns:a16="http://schemas.microsoft.com/office/drawing/2014/main" id="{FC1C11D0-64F7-9973-04EC-276DF9643EC9}"/>
              </a:ext>
            </a:extLst>
          </p:cNvPr>
          <p:cNvSpPr txBox="1"/>
          <p:nvPr/>
        </p:nvSpPr>
        <p:spPr>
          <a:xfrm>
            <a:off x="6065822" y="723320"/>
            <a:ext cx="2790922" cy="1754326"/>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Légal</a:t>
            </a:r>
          </a:p>
          <a:p>
            <a:pPr algn="ctr"/>
            <a:endParaRPr lang="fr-FR" b="1" dirty="0">
              <a:latin typeface="Space Grotesk" panose="020B0604020202020204" charset="0"/>
              <a:cs typeface="Space Grotesk" panose="020B0604020202020204" charset="0"/>
            </a:endParaRPr>
          </a:p>
          <a:p>
            <a:r>
              <a:rPr lang="fr-FR" sz="1000" b="1" dirty="0">
                <a:latin typeface="Space Grotesk" panose="020B0604020202020204" charset="0"/>
                <a:cs typeface="Space Grotesk" panose="020B0604020202020204" charset="0"/>
              </a:rPr>
              <a:t>Blockchain et des NFT </a:t>
            </a:r>
            <a:r>
              <a:rPr lang="fr-FR" sz="1000" dirty="0">
                <a:latin typeface="Space Grotesk" panose="020B0604020202020204" charset="0"/>
                <a:cs typeface="Space Grotesk" panose="020B0604020202020204" charset="0"/>
              </a:rPr>
              <a:t>: La réglementation étant encore floue elle sera amenée à évoluer. </a:t>
            </a:r>
          </a:p>
          <a:p>
            <a:endParaRPr lang="fr-FR" sz="1000" dirty="0">
              <a:latin typeface="Space Grotesk" panose="020B0604020202020204" charset="0"/>
              <a:cs typeface="Space Grotesk" panose="020B0604020202020204" charset="0"/>
            </a:endParaRPr>
          </a:p>
          <a:p>
            <a:r>
              <a:rPr lang="fr-FR" sz="1000" b="1" dirty="0">
                <a:latin typeface="Space Grotesk" panose="020B0604020202020204" charset="0"/>
                <a:cs typeface="Space Grotesk" panose="020B0604020202020204" charset="0"/>
              </a:rPr>
              <a:t>L’addiction : </a:t>
            </a:r>
            <a:r>
              <a:rPr lang="fr-FR" sz="1000" dirty="0">
                <a:latin typeface="Space Grotesk" panose="020B0604020202020204" charset="0"/>
                <a:cs typeface="Space Grotesk" panose="020B0604020202020204" charset="0"/>
              </a:rPr>
              <a:t>Déjà au centre des préoccupations, devraient être abordés plus activement. Notamment dû au microtransactions et "</a:t>
            </a:r>
            <a:r>
              <a:rPr lang="fr-FR" sz="1000" dirty="0" err="1">
                <a:latin typeface="Space Grotesk" panose="020B0604020202020204" charset="0"/>
                <a:cs typeface="Space Grotesk" panose="020B0604020202020204" charset="0"/>
              </a:rPr>
              <a:t>loot</a:t>
            </a:r>
            <a:r>
              <a:rPr lang="fr-FR" sz="1000" dirty="0">
                <a:latin typeface="Space Grotesk" panose="020B0604020202020204" charset="0"/>
                <a:cs typeface="Space Grotesk" panose="020B0604020202020204" charset="0"/>
              </a:rPr>
              <a:t> boxes"</a:t>
            </a:r>
            <a:endParaRPr lang="fr-FR" sz="1000" b="1" dirty="0">
              <a:latin typeface="Space Grotesk" panose="020B0604020202020204" charset="0"/>
              <a:cs typeface="Space Grotesk" panose="020B0604020202020204" charset="0"/>
            </a:endParaRPr>
          </a:p>
        </p:txBody>
      </p:sp>
      <p:sp>
        <p:nvSpPr>
          <p:cNvPr id="20" name="ZoneTexte 19">
            <a:extLst>
              <a:ext uri="{FF2B5EF4-FFF2-40B4-BE49-F238E27FC236}">
                <a16:creationId xmlns:a16="http://schemas.microsoft.com/office/drawing/2014/main" id="{3FAF7656-6723-73F2-BE84-2A7ADCDF05C0}"/>
              </a:ext>
            </a:extLst>
          </p:cNvPr>
          <p:cNvSpPr txBox="1"/>
          <p:nvPr/>
        </p:nvSpPr>
        <p:spPr>
          <a:xfrm>
            <a:off x="6065822" y="2963423"/>
            <a:ext cx="2790921" cy="1846659"/>
          </a:xfrm>
          <a:prstGeom prst="rect">
            <a:avLst/>
          </a:prstGeom>
          <a:noFill/>
        </p:spPr>
        <p:txBody>
          <a:bodyPr wrap="square" rtlCol="0">
            <a:spAutoFit/>
          </a:bodyPr>
          <a:lstStyle/>
          <a:p>
            <a:pPr algn="ctr"/>
            <a:r>
              <a:rPr lang="fr-FR" b="1" dirty="0">
                <a:latin typeface="Space Grotesk" panose="020B0604020202020204" charset="0"/>
                <a:cs typeface="Space Grotesk" panose="020B0604020202020204" charset="0"/>
              </a:rPr>
              <a:t>   Environnement</a:t>
            </a:r>
          </a:p>
          <a:p>
            <a:endParaRPr lang="fr-FR" sz="1000" dirty="0">
              <a:latin typeface="Space Grotesk" panose="020B0604020202020204" charset="0"/>
              <a:cs typeface="Space Grotesk" panose="020B0604020202020204" charset="0"/>
            </a:endParaRPr>
          </a:p>
          <a:p>
            <a:r>
              <a:rPr lang="fr-FR" sz="1000" dirty="0">
                <a:latin typeface="Space Grotesk" panose="020B0604020202020204" charset="0"/>
                <a:cs typeface="Space Grotesk" panose="020B0604020202020204" charset="0"/>
              </a:rPr>
              <a:t>Le secteur devrait voir un développement accéléré des </a:t>
            </a:r>
            <a:r>
              <a:rPr lang="fr-FR" sz="1000" b="1" dirty="0">
                <a:latin typeface="Space Grotesk" panose="020B0604020202020204" charset="0"/>
                <a:cs typeface="Space Grotesk" panose="020B0604020202020204" charset="0"/>
              </a:rPr>
              <a:t>jeux éco-conçus </a:t>
            </a:r>
            <a:r>
              <a:rPr lang="fr-FR" sz="1000" dirty="0">
                <a:latin typeface="Space Grotesk" panose="020B0604020202020204" charset="0"/>
                <a:cs typeface="Space Grotesk" panose="020B0604020202020204" charset="0"/>
              </a:rPr>
              <a:t>et une sensibilisation accrue aux </a:t>
            </a:r>
            <a:r>
              <a:rPr lang="fr-FR" sz="1000" b="1" dirty="0">
                <a:latin typeface="Space Grotesk" panose="020B0604020202020204" charset="0"/>
                <a:cs typeface="Space Grotesk" panose="020B0604020202020204" charset="0"/>
              </a:rPr>
              <a:t>enjeux environnementaux.</a:t>
            </a:r>
          </a:p>
          <a:p>
            <a:r>
              <a:rPr lang="fr-FR" sz="1000" dirty="0">
                <a:latin typeface="Space Grotesk" panose="020B0604020202020204" charset="0"/>
                <a:cs typeface="Space Grotesk" panose="020B0604020202020204" charset="0"/>
              </a:rPr>
              <a:t>On peut anticiper des pratiques </a:t>
            </a:r>
            <a:r>
              <a:rPr lang="fr-FR" sz="1000" b="1" dirty="0">
                <a:latin typeface="Space Grotesk" panose="020B0604020202020204" charset="0"/>
                <a:cs typeface="Space Grotesk" panose="020B0604020202020204" charset="0"/>
              </a:rPr>
              <a:t>plus éco-responsables</a:t>
            </a:r>
            <a:r>
              <a:rPr lang="fr-FR" sz="1000" dirty="0">
                <a:latin typeface="Space Grotesk" panose="020B0604020202020204" charset="0"/>
                <a:cs typeface="Space Grotesk" panose="020B0604020202020204" charset="0"/>
              </a:rPr>
              <a:t>, comme l’optimisation des ressources, le recyclage et l'intégration d’éléments de sensibilisation dans les jeux eux-mêmes.</a:t>
            </a:r>
          </a:p>
        </p:txBody>
      </p:sp>
      <p:pic>
        <p:nvPicPr>
          <p:cNvPr id="22" name="Image 21" descr="Une image contenant Graphique&#10;&#10;Description générée automatiquement">
            <a:extLst>
              <a:ext uri="{FF2B5EF4-FFF2-40B4-BE49-F238E27FC236}">
                <a16:creationId xmlns:a16="http://schemas.microsoft.com/office/drawing/2014/main" id="{2B53D6CF-C7A4-FE75-2F44-A4F73B528902}"/>
              </a:ext>
            </a:extLst>
          </p:cNvPr>
          <p:cNvPicPr>
            <a:picLocks noChangeAspect="1"/>
          </p:cNvPicPr>
          <p:nvPr/>
        </p:nvPicPr>
        <p:blipFill>
          <a:blip r:embed="rId8"/>
          <a:stretch>
            <a:fillRect/>
          </a:stretch>
        </p:blipFill>
        <p:spPr>
          <a:xfrm>
            <a:off x="6175493" y="2787297"/>
            <a:ext cx="633385" cy="602162"/>
          </a:xfrm>
          <a:prstGeom prst="rect">
            <a:avLst/>
          </a:prstGeom>
        </p:spPr>
      </p:pic>
    </p:spTree>
    <p:extLst>
      <p:ext uri="{BB962C8B-B14F-4D97-AF65-F5344CB8AC3E}">
        <p14:creationId xmlns:p14="http://schemas.microsoft.com/office/powerpoint/2010/main" val="203182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7"/>
        <p:cNvGrpSpPr/>
        <p:nvPr/>
      </p:nvGrpSpPr>
      <p:grpSpPr>
        <a:xfrm>
          <a:off x="0" y="0"/>
          <a:ext cx="0" cy="0"/>
          <a:chOff x="0" y="0"/>
          <a:chExt cx="0" cy="0"/>
        </a:xfrm>
      </p:grpSpPr>
      <p:pic>
        <p:nvPicPr>
          <p:cNvPr id="2" name="Image 1" descr="Une image contenant Police, capture d’écran, Graphique, noir&#10;&#10;Description générée automatiquement">
            <a:extLst>
              <a:ext uri="{FF2B5EF4-FFF2-40B4-BE49-F238E27FC236}">
                <a16:creationId xmlns:a16="http://schemas.microsoft.com/office/drawing/2014/main" id="{4A7DE63B-6C17-9A6D-D9C7-4321EF1BEF12}"/>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983C9AD3-7398-33D9-7BE2-31C4D9C6B59A}"/>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FA1BD844-2AE8-D29F-9D20-B3F12C96BB2E}"/>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Tendances futures</a:t>
            </a:r>
          </a:p>
        </p:txBody>
      </p:sp>
      <p:sp>
        <p:nvSpPr>
          <p:cNvPr id="7" name="ZoneTexte 6">
            <a:extLst>
              <a:ext uri="{FF2B5EF4-FFF2-40B4-BE49-F238E27FC236}">
                <a16:creationId xmlns:a16="http://schemas.microsoft.com/office/drawing/2014/main" id="{F0460FD2-E1A2-DF43-9A69-97740B6508F4}"/>
              </a:ext>
            </a:extLst>
          </p:cNvPr>
          <p:cNvSpPr txBox="1"/>
          <p:nvPr/>
        </p:nvSpPr>
        <p:spPr>
          <a:xfrm>
            <a:off x="2557603" y="1390293"/>
            <a:ext cx="5554302" cy="3108543"/>
          </a:xfrm>
          <a:prstGeom prst="rect">
            <a:avLst/>
          </a:prstGeom>
          <a:noFill/>
        </p:spPr>
        <p:txBody>
          <a:bodyPr wrap="square" rtlCol="0">
            <a:spAutoFit/>
          </a:bodyPr>
          <a:lstStyle/>
          <a:p>
            <a:r>
              <a:rPr lang="fr-FR" dirty="0">
                <a:solidFill>
                  <a:schemeClr val="bg1"/>
                </a:solidFill>
                <a:latin typeface="Space Grotesk" panose="020B0604020202020204" charset="0"/>
                <a:cs typeface="Space Grotesk" panose="020B0604020202020204" charset="0"/>
              </a:rPr>
              <a:t>	L’industrie du jeu vidéo est à un </a:t>
            </a:r>
            <a:r>
              <a:rPr lang="fr-FR" b="1" dirty="0">
                <a:solidFill>
                  <a:schemeClr val="bg1"/>
                </a:solidFill>
                <a:latin typeface="Space Grotesk" panose="020B0604020202020204" charset="0"/>
                <a:cs typeface="Space Grotesk" panose="020B0604020202020204" charset="0"/>
              </a:rPr>
              <a:t>tournant stratégique</a:t>
            </a:r>
            <a:r>
              <a:rPr lang="fr-FR" dirty="0">
                <a:solidFill>
                  <a:schemeClr val="bg1"/>
                </a:solidFill>
                <a:latin typeface="Space Grotesk" panose="020B0604020202020204" charset="0"/>
                <a:cs typeface="Space Grotesk" panose="020B0604020202020204" charset="0"/>
              </a:rPr>
              <a:t>, où </a:t>
            </a:r>
            <a:r>
              <a:rPr lang="fr-FR" b="1" dirty="0">
                <a:solidFill>
                  <a:schemeClr val="bg1"/>
                </a:solidFill>
                <a:latin typeface="Space Grotesk" panose="020B0604020202020204" charset="0"/>
                <a:cs typeface="Space Grotesk" panose="020B0604020202020204" charset="0"/>
              </a:rPr>
              <a:t>l'innovation technologique</a:t>
            </a:r>
            <a:r>
              <a:rPr lang="fr-FR" dirty="0">
                <a:solidFill>
                  <a:schemeClr val="bg1"/>
                </a:solidFill>
                <a:latin typeface="Space Grotesk" panose="020B0604020202020204" charset="0"/>
                <a:cs typeface="Space Grotesk" panose="020B0604020202020204" charset="0"/>
              </a:rPr>
              <a:t>, l’élargissement des publics et les </a:t>
            </a:r>
            <a:r>
              <a:rPr lang="fr-FR" b="1" dirty="0">
                <a:solidFill>
                  <a:schemeClr val="bg1"/>
                </a:solidFill>
                <a:latin typeface="Space Grotesk" panose="020B0604020202020204" charset="0"/>
                <a:cs typeface="Space Grotesk" panose="020B0604020202020204" charset="0"/>
              </a:rPr>
              <a:t>nouveaux modèles économiques </a:t>
            </a:r>
            <a:r>
              <a:rPr lang="fr-FR" dirty="0">
                <a:solidFill>
                  <a:schemeClr val="bg1"/>
                </a:solidFill>
                <a:latin typeface="Space Grotesk" panose="020B0604020202020204" charset="0"/>
                <a:cs typeface="Space Grotesk" panose="020B0604020202020204" charset="0"/>
              </a:rPr>
              <a:t>s'entremêlent pour dessiner son avenir. </a:t>
            </a:r>
          </a:p>
          <a:p>
            <a:endParaRPr lang="fr-FR" dirty="0">
              <a:solidFill>
                <a:schemeClr val="bg1"/>
              </a:solidFill>
              <a:latin typeface="Space Grotesk" panose="020B0604020202020204" charset="0"/>
              <a:cs typeface="Space Grotesk" panose="020B0604020202020204" charset="0"/>
            </a:endParaRPr>
          </a:p>
          <a:p>
            <a:r>
              <a:rPr lang="fr-FR" b="1" dirty="0">
                <a:solidFill>
                  <a:schemeClr val="bg1"/>
                </a:solidFill>
                <a:latin typeface="Space Grotesk" panose="020B0604020202020204" charset="0"/>
                <a:cs typeface="Space Grotesk" panose="020B0604020202020204" charset="0"/>
              </a:rPr>
              <a:t>	Les défis sont nombreux</a:t>
            </a:r>
            <a:r>
              <a:rPr lang="fr-FR" dirty="0">
                <a:solidFill>
                  <a:schemeClr val="bg1"/>
                </a:solidFill>
                <a:latin typeface="Space Grotesk" panose="020B0604020202020204" charset="0"/>
                <a:cs typeface="Space Grotesk" panose="020B0604020202020204" charset="0"/>
              </a:rPr>
              <a:t>, allant de la régulation </a:t>
            </a:r>
            <a:r>
              <a:rPr lang="fr-FR" b="1" dirty="0">
                <a:solidFill>
                  <a:schemeClr val="bg1"/>
                </a:solidFill>
                <a:latin typeface="Space Grotesk" panose="020B0604020202020204" charset="0"/>
                <a:cs typeface="Space Grotesk" panose="020B0604020202020204" charset="0"/>
              </a:rPr>
              <a:t>juridique</a:t>
            </a:r>
            <a:r>
              <a:rPr lang="fr-FR" dirty="0">
                <a:solidFill>
                  <a:schemeClr val="bg1"/>
                </a:solidFill>
                <a:latin typeface="Space Grotesk" panose="020B0604020202020204" charset="0"/>
                <a:cs typeface="Space Grotesk" panose="020B0604020202020204" charset="0"/>
              </a:rPr>
              <a:t> à l’empreinte </a:t>
            </a:r>
            <a:r>
              <a:rPr lang="fr-FR" b="1" dirty="0">
                <a:solidFill>
                  <a:schemeClr val="bg1"/>
                </a:solidFill>
                <a:latin typeface="Space Grotesk" panose="020B0604020202020204" charset="0"/>
                <a:cs typeface="Space Grotesk" panose="020B0604020202020204" charset="0"/>
              </a:rPr>
              <a:t>écologique</a:t>
            </a:r>
            <a:r>
              <a:rPr lang="fr-FR" dirty="0">
                <a:solidFill>
                  <a:schemeClr val="bg1"/>
                </a:solidFill>
                <a:latin typeface="Space Grotesk" panose="020B0604020202020204" charset="0"/>
                <a:cs typeface="Space Grotesk" panose="020B0604020202020204" charset="0"/>
              </a:rPr>
              <a:t>, mais les perspectives de </a:t>
            </a:r>
            <a:r>
              <a:rPr lang="fr-FR" b="1" dirty="0">
                <a:solidFill>
                  <a:schemeClr val="bg1"/>
                </a:solidFill>
                <a:latin typeface="Space Grotesk" panose="020B0604020202020204" charset="0"/>
                <a:cs typeface="Space Grotesk" panose="020B0604020202020204" charset="0"/>
              </a:rPr>
              <a:t>croissance restent solides</a:t>
            </a:r>
            <a:r>
              <a:rPr lang="fr-FR" dirty="0">
                <a:solidFill>
                  <a:schemeClr val="bg1"/>
                </a:solidFill>
                <a:latin typeface="Space Grotesk" panose="020B0604020202020204" charset="0"/>
                <a:cs typeface="Space Grotesk" panose="020B0604020202020204" charset="0"/>
              </a:rPr>
              <a:t>. </a:t>
            </a:r>
          </a:p>
          <a:p>
            <a:endParaRPr lang="fr-FR" dirty="0">
              <a:solidFill>
                <a:schemeClr val="bg1"/>
              </a:solidFill>
              <a:latin typeface="Space Grotesk" panose="020B0604020202020204" charset="0"/>
              <a:cs typeface="Space Grotesk" panose="020B0604020202020204" charset="0"/>
            </a:endParaRPr>
          </a:p>
          <a:p>
            <a:r>
              <a:rPr lang="fr-FR" dirty="0">
                <a:solidFill>
                  <a:schemeClr val="bg1"/>
                </a:solidFill>
                <a:latin typeface="Space Grotesk" panose="020B0604020202020204" charset="0"/>
                <a:cs typeface="Space Grotesk" panose="020B0604020202020204" charset="0"/>
              </a:rPr>
              <a:t>	Le secteur s'oriente vers une intégration accrue avec d'autres formes de divertissement, et les jeux pourraient devenir des espaces où se </a:t>
            </a:r>
            <a:r>
              <a:rPr lang="fr-FR" b="1" dirty="0">
                <a:solidFill>
                  <a:schemeClr val="bg1"/>
                </a:solidFill>
                <a:latin typeface="Space Grotesk" panose="020B0604020202020204" charset="0"/>
                <a:cs typeface="Space Grotesk" panose="020B0604020202020204" charset="0"/>
              </a:rPr>
              <a:t>mêlent socialisation, formation et culture</a:t>
            </a:r>
            <a:r>
              <a:rPr lang="fr-FR" dirty="0">
                <a:solidFill>
                  <a:schemeClr val="bg1"/>
                </a:solidFill>
                <a:latin typeface="Space Grotesk" panose="020B0604020202020204" charset="0"/>
                <a:cs typeface="Space Grotesk" panose="020B0604020202020204" charset="0"/>
              </a:rPr>
              <a:t>, ouvrant la voie à un nouveau paradigme de l'expérience numérique.</a:t>
            </a:r>
          </a:p>
        </p:txBody>
      </p:sp>
      <p:sp>
        <p:nvSpPr>
          <p:cNvPr id="11" name="Google Shape;2326;p10">
            <a:extLst>
              <a:ext uri="{FF2B5EF4-FFF2-40B4-BE49-F238E27FC236}">
                <a16:creationId xmlns:a16="http://schemas.microsoft.com/office/drawing/2014/main" id="{C61D14E2-B28B-99EB-FEDE-8971624A8740}"/>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5"/>
        <p:cNvGrpSpPr/>
        <p:nvPr/>
      </p:nvGrpSpPr>
      <p:grpSpPr>
        <a:xfrm>
          <a:off x="0" y="0"/>
          <a:ext cx="0" cy="0"/>
          <a:chOff x="0" y="0"/>
          <a:chExt cx="0" cy="0"/>
        </a:xfrm>
      </p:grpSpPr>
      <p:sp>
        <p:nvSpPr>
          <p:cNvPr id="2356" name="Google Shape;2356;p15"/>
          <p:cNvSpPr txBox="1">
            <a:spLocks noGrp="1"/>
          </p:cNvSpPr>
          <p:nvPr>
            <p:ph type="title"/>
          </p:nvPr>
        </p:nvSpPr>
        <p:spPr>
          <a:xfrm>
            <a:off x="5449425" y="1593575"/>
            <a:ext cx="34617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2800"/>
              <a:t>Recommandations stratégiques</a:t>
            </a:r>
            <a:endParaRPr/>
          </a:p>
        </p:txBody>
      </p:sp>
      <p:sp>
        <p:nvSpPr>
          <p:cNvPr id="2357" name="Google Shape;2357;p15"/>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05</a:t>
            </a:r>
            <a:endParaRPr sz="10000"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FF3F7356-610B-761D-E64C-6E0A6754C2AB}"/>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512CF0E2-DEF3-0954-3759-7F13B55AC777}"/>
              </a:ext>
            </a:extLst>
          </p:cNvPr>
          <p:cNvPicPr>
            <a:picLocks noChangeAspect="1"/>
          </p:cNvPicPr>
          <p:nvPr/>
        </p:nvPicPr>
        <p:blipFill>
          <a:blip r:embed="rId4"/>
          <a:stretch>
            <a:fillRect/>
          </a:stretch>
        </p:blipFill>
        <p:spPr>
          <a:xfrm>
            <a:off x="7959519" y="4352882"/>
            <a:ext cx="1421814"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sp>
        <p:nvSpPr>
          <p:cNvPr id="2236" name="Google Shape;2236;p2"/>
          <p:cNvSpPr txBox="1">
            <a:spLocks noGrp="1"/>
          </p:cNvSpPr>
          <p:nvPr>
            <p:ph type="title" idx="15"/>
          </p:nvPr>
        </p:nvSpPr>
        <p:spPr>
          <a:xfrm>
            <a:off x="713225" y="539500"/>
            <a:ext cx="7680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dirty="0">
                <a:latin typeface="Space Grotesk Light"/>
                <a:ea typeface="Space Grotesk Light"/>
                <a:cs typeface="Space Grotesk Light"/>
                <a:sym typeface="Space Grotesk Light"/>
              </a:rPr>
              <a:t>Sommaire</a:t>
            </a:r>
            <a:endParaRPr b="1" dirty="0">
              <a:latin typeface="Space Grotesk"/>
              <a:ea typeface="Space Grotesk"/>
              <a:cs typeface="Space Grotesk"/>
              <a:sym typeface="Space Grotesk"/>
            </a:endParaRPr>
          </a:p>
        </p:txBody>
      </p:sp>
      <p:sp>
        <p:nvSpPr>
          <p:cNvPr id="2237" name="Google Shape;2237;p2"/>
          <p:cNvSpPr txBox="1">
            <a:spLocks noGrp="1"/>
          </p:cNvSpPr>
          <p:nvPr>
            <p:ph type="title"/>
          </p:nvPr>
        </p:nvSpPr>
        <p:spPr>
          <a:xfrm>
            <a:off x="1506401" y="1730214"/>
            <a:ext cx="25743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sz="1600" dirty="0"/>
              <a:t>Le contexte</a:t>
            </a:r>
            <a:endParaRPr sz="1600" dirty="0"/>
          </a:p>
        </p:txBody>
      </p:sp>
      <p:sp>
        <p:nvSpPr>
          <p:cNvPr id="2238" name="Google Shape;2238;p2"/>
          <p:cNvSpPr txBox="1">
            <a:spLocks noGrp="1"/>
          </p:cNvSpPr>
          <p:nvPr>
            <p:ph type="title" idx="2"/>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01</a:t>
            </a:r>
            <a:endParaRPr/>
          </a:p>
        </p:txBody>
      </p:sp>
      <p:sp>
        <p:nvSpPr>
          <p:cNvPr id="2239" name="Google Shape;2239;p2"/>
          <p:cNvSpPr txBox="1">
            <a:spLocks noGrp="1"/>
          </p:cNvSpPr>
          <p:nvPr>
            <p:ph type="title" idx="3"/>
          </p:nvPr>
        </p:nvSpPr>
        <p:spPr>
          <a:xfrm>
            <a:off x="1506401" y="2715507"/>
            <a:ext cx="2684094"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sz="1600" dirty="0"/>
              <a:t>Analyses des tendances actuelles</a:t>
            </a:r>
            <a:endParaRPr sz="1600" dirty="0"/>
          </a:p>
        </p:txBody>
      </p:sp>
      <p:sp>
        <p:nvSpPr>
          <p:cNvPr id="2240" name="Google Shape;2240;p2"/>
          <p:cNvSpPr txBox="1">
            <a:spLocks noGrp="1"/>
          </p:cNvSpPr>
          <p:nvPr>
            <p:ph type="title" idx="4"/>
          </p:nvPr>
        </p:nvSpPr>
        <p:spPr>
          <a:xfrm>
            <a:off x="730469" y="2725599"/>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03</a:t>
            </a:r>
            <a:endParaRPr/>
          </a:p>
        </p:txBody>
      </p:sp>
      <p:sp>
        <p:nvSpPr>
          <p:cNvPr id="2241" name="Google Shape;2241;p2"/>
          <p:cNvSpPr txBox="1">
            <a:spLocks noGrp="1"/>
          </p:cNvSpPr>
          <p:nvPr>
            <p:ph type="title" idx="6"/>
          </p:nvPr>
        </p:nvSpPr>
        <p:spPr>
          <a:xfrm>
            <a:off x="5058350" y="1711279"/>
            <a:ext cx="25743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sz="1600" dirty="0"/>
              <a:t>Les matrice PESTEL/SWOT</a:t>
            </a:r>
            <a:endParaRPr sz="1600" dirty="0"/>
          </a:p>
        </p:txBody>
      </p:sp>
      <p:sp>
        <p:nvSpPr>
          <p:cNvPr id="2242" name="Google Shape;2242;p2"/>
          <p:cNvSpPr txBox="1">
            <a:spLocks noGrp="1"/>
          </p:cNvSpPr>
          <p:nvPr>
            <p:ph type="title" idx="7"/>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02</a:t>
            </a:r>
            <a:endParaRPr/>
          </a:p>
        </p:txBody>
      </p:sp>
      <p:sp>
        <p:nvSpPr>
          <p:cNvPr id="2243" name="Google Shape;2243;p2"/>
          <p:cNvSpPr txBox="1">
            <a:spLocks noGrp="1"/>
          </p:cNvSpPr>
          <p:nvPr>
            <p:ph type="title" idx="13"/>
          </p:nvPr>
        </p:nvSpPr>
        <p:spPr>
          <a:xfrm>
            <a:off x="5058350" y="2715507"/>
            <a:ext cx="2574300" cy="57847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sz="1600" dirty="0"/>
              <a:t>Les futures tendances et perspectives</a:t>
            </a:r>
            <a:endParaRPr sz="1600" dirty="0"/>
          </a:p>
        </p:txBody>
      </p:sp>
      <p:sp>
        <p:nvSpPr>
          <p:cNvPr id="2244" name="Google Shape;2244;p2"/>
          <p:cNvSpPr txBox="1">
            <a:spLocks noGrp="1"/>
          </p:cNvSpPr>
          <p:nvPr>
            <p:ph type="title" idx="9"/>
          </p:nvPr>
        </p:nvSpPr>
        <p:spPr>
          <a:xfrm>
            <a:off x="4282125" y="2725599"/>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04</a:t>
            </a:r>
            <a:endParaRPr/>
          </a:p>
        </p:txBody>
      </p:sp>
      <p:sp>
        <p:nvSpPr>
          <p:cNvPr id="2246" name="Google Shape;2246;p2"/>
          <p:cNvSpPr txBox="1"/>
          <p:nvPr/>
        </p:nvSpPr>
        <p:spPr>
          <a:xfrm>
            <a:off x="730469" y="3739523"/>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0"/>
              <a:buFont typeface="Space Grotesk"/>
              <a:buNone/>
            </a:pPr>
            <a:r>
              <a:rPr lang="en" sz="3300" b="1" i="0" u="none" strike="noStrike" cap="none" dirty="0">
                <a:solidFill>
                  <a:schemeClr val="lt1"/>
                </a:solidFill>
                <a:latin typeface="Space Grotesk"/>
                <a:ea typeface="Space Grotesk"/>
                <a:cs typeface="Space Grotesk"/>
                <a:sym typeface="Space Grotesk"/>
              </a:rPr>
              <a:t>05</a:t>
            </a:r>
            <a:endParaRPr lang="en" dirty="0"/>
          </a:p>
        </p:txBody>
      </p:sp>
      <p:sp>
        <p:nvSpPr>
          <p:cNvPr id="2247" name="Google Shape;2247;p2"/>
          <p:cNvSpPr txBox="1"/>
          <p:nvPr/>
        </p:nvSpPr>
        <p:spPr>
          <a:xfrm>
            <a:off x="1561298" y="3695878"/>
            <a:ext cx="2574300" cy="65337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Space Grotesk"/>
              <a:buNone/>
            </a:pPr>
            <a:r>
              <a:rPr lang="en" sz="1600" b="0" i="0" u="none" strike="noStrike" cap="none" dirty="0">
                <a:solidFill>
                  <a:schemeClr val="lt1"/>
                </a:solidFill>
                <a:latin typeface="Space Grotesk Medium"/>
                <a:ea typeface="Space Grotesk Medium"/>
                <a:cs typeface="Space Grotesk Medium"/>
                <a:sym typeface="Space Grotesk Medium"/>
              </a:rPr>
              <a:t>Recommandations stratégiques</a:t>
            </a:r>
            <a:endParaRPr dirty="0"/>
          </a:p>
        </p:txBody>
      </p:sp>
      <p:pic>
        <p:nvPicPr>
          <p:cNvPr id="3" name="Image 2" descr="Une image contenant Police, capture d’écran, Graphique, noir&#10;&#10;Description générée automatiquement">
            <a:extLst>
              <a:ext uri="{FF2B5EF4-FFF2-40B4-BE49-F238E27FC236}">
                <a16:creationId xmlns:a16="http://schemas.microsoft.com/office/drawing/2014/main" id="{63E7D4D7-8247-9A39-FEE7-E4C6DD28E80F}"/>
              </a:ext>
            </a:extLst>
          </p:cNvPr>
          <p:cNvPicPr>
            <a:picLocks noChangeAspect="1"/>
          </p:cNvPicPr>
          <p:nvPr/>
        </p:nvPicPr>
        <p:blipFill>
          <a:blip r:embed="rId3"/>
          <a:stretch>
            <a:fillRect/>
          </a:stretch>
        </p:blipFill>
        <p:spPr>
          <a:xfrm>
            <a:off x="0" y="0"/>
            <a:ext cx="1197453" cy="532660"/>
          </a:xfrm>
          <a:prstGeom prst="rect">
            <a:avLst/>
          </a:prstGeom>
        </p:spPr>
      </p:pic>
      <p:pic>
        <p:nvPicPr>
          <p:cNvPr id="4" name="Image 3" descr="Une image contenant logo, Graphique, symbole, conception&#10;&#10;Description générée automatiquement">
            <a:extLst>
              <a:ext uri="{FF2B5EF4-FFF2-40B4-BE49-F238E27FC236}">
                <a16:creationId xmlns:a16="http://schemas.microsoft.com/office/drawing/2014/main" id="{9B7F3C08-147B-7F60-DF3C-65ABB6DB87CA}"/>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2" name="Google Shape;2246;p2">
            <a:extLst>
              <a:ext uri="{FF2B5EF4-FFF2-40B4-BE49-F238E27FC236}">
                <a16:creationId xmlns:a16="http://schemas.microsoft.com/office/drawing/2014/main" id="{A5B5E3F5-2129-E41A-84F9-B9E502A7FE9E}"/>
              </a:ext>
            </a:extLst>
          </p:cNvPr>
          <p:cNvSpPr txBox="1"/>
          <p:nvPr/>
        </p:nvSpPr>
        <p:spPr>
          <a:xfrm>
            <a:off x="4282250" y="3739523"/>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0"/>
              <a:buFont typeface="Space Grotesk"/>
              <a:buNone/>
            </a:pPr>
            <a:r>
              <a:rPr lang="en" sz="3300" b="1" i="0" u="none" strike="noStrike" cap="none" dirty="0">
                <a:solidFill>
                  <a:schemeClr val="lt1"/>
                </a:solidFill>
                <a:latin typeface="Space Grotesk"/>
                <a:ea typeface="Space Grotesk"/>
                <a:cs typeface="Space Grotesk"/>
                <a:sym typeface="Space Grotesk"/>
              </a:rPr>
              <a:t>06</a:t>
            </a:r>
            <a:endParaRPr lang="en" dirty="0"/>
          </a:p>
        </p:txBody>
      </p:sp>
      <p:sp>
        <p:nvSpPr>
          <p:cNvPr id="5" name="Google Shape;2247;p2">
            <a:extLst>
              <a:ext uri="{FF2B5EF4-FFF2-40B4-BE49-F238E27FC236}">
                <a16:creationId xmlns:a16="http://schemas.microsoft.com/office/drawing/2014/main" id="{9F09DD1C-61C8-3CE4-724A-BDDB2905FAD0}"/>
              </a:ext>
            </a:extLst>
          </p:cNvPr>
          <p:cNvSpPr txBox="1"/>
          <p:nvPr/>
        </p:nvSpPr>
        <p:spPr>
          <a:xfrm>
            <a:off x="5058350" y="3739523"/>
            <a:ext cx="2574300" cy="52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Space Grotesk"/>
              <a:buNone/>
            </a:pPr>
            <a:r>
              <a:rPr lang="en" sz="1600" b="0" i="0" u="none" strike="noStrike" cap="none" dirty="0">
                <a:solidFill>
                  <a:schemeClr val="lt1"/>
                </a:solidFill>
                <a:latin typeface="Space Grotesk Medium"/>
                <a:ea typeface="Space Grotesk Medium"/>
                <a:cs typeface="Space Grotesk Medium"/>
                <a:sym typeface="Space Grotesk Medium"/>
              </a:rPr>
              <a:t>Prévisions de ventes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1"/>
        <p:cNvGrpSpPr/>
        <p:nvPr/>
      </p:nvGrpSpPr>
      <p:grpSpPr>
        <a:xfrm>
          <a:off x="0" y="0"/>
          <a:ext cx="0" cy="0"/>
          <a:chOff x="0" y="0"/>
          <a:chExt cx="0" cy="0"/>
        </a:xfrm>
      </p:grpSpPr>
      <p:cxnSp>
        <p:nvCxnSpPr>
          <p:cNvPr id="57" name="Connecteur droit 56">
            <a:extLst>
              <a:ext uri="{FF2B5EF4-FFF2-40B4-BE49-F238E27FC236}">
                <a16:creationId xmlns:a16="http://schemas.microsoft.com/office/drawing/2014/main" id="{D0268380-338C-9ABC-1C40-31FA74552EAA}"/>
              </a:ext>
            </a:extLst>
          </p:cNvPr>
          <p:cNvCxnSpPr>
            <a:cxnSpLocks/>
          </p:cNvCxnSpPr>
          <p:nvPr/>
        </p:nvCxnSpPr>
        <p:spPr>
          <a:xfrm flipH="1" flipV="1">
            <a:off x="5600315" y="2060850"/>
            <a:ext cx="289586" cy="42262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8760EF54-A401-A07B-4434-A355A8ADE676}"/>
              </a:ext>
            </a:extLst>
          </p:cNvPr>
          <p:cNvCxnSpPr>
            <a:cxnSpLocks/>
            <a:stCxn id="14" idx="1"/>
          </p:cNvCxnSpPr>
          <p:nvPr/>
        </p:nvCxnSpPr>
        <p:spPr>
          <a:xfrm flipH="1" flipV="1">
            <a:off x="2911647" y="1576957"/>
            <a:ext cx="564995" cy="19614"/>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BA1D376E-C764-0ADE-1126-285E1B27AA81}"/>
              </a:ext>
            </a:extLst>
          </p:cNvPr>
          <p:cNvCxnSpPr>
            <a:cxnSpLocks/>
            <a:endCxn id="32" idx="3"/>
          </p:cNvCxnSpPr>
          <p:nvPr/>
        </p:nvCxnSpPr>
        <p:spPr>
          <a:xfrm flipH="1">
            <a:off x="2747502" y="1976775"/>
            <a:ext cx="859230" cy="97566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23099381-6860-8689-DF51-53F0DBDC88E7}"/>
              </a:ext>
            </a:extLst>
          </p:cNvPr>
          <p:cNvCxnSpPr>
            <a:cxnSpLocks/>
          </p:cNvCxnSpPr>
          <p:nvPr/>
        </p:nvCxnSpPr>
        <p:spPr>
          <a:xfrm flipH="1">
            <a:off x="2877089" y="1976775"/>
            <a:ext cx="732656" cy="1725795"/>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32" name="Rectangle : coins arrondis 31">
            <a:extLst>
              <a:ext uri="{FF2B5EF4-FFF2-40B4-BE49-F238E27FC236}">
                <a16:creationId xmlns:a16="http://schemas.microsoft.com/office/drawing/2014/main" id="{E71B97D2-5965-C46B-4E02-9C4D15396D82}"/>
              </a:ext>
            </a:extLst>
          </p:cNvPr>
          <p:cNvSpPr/>
          <p:nvPr/>
        </p:nvSpPr>
        <p:spPr>
          <a:xfrm>
            <a:off x="183062" y="2372622"/>
            <a:ext cx="2564440" cy="115963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FCE5D335-1FA8-332D-4E43-05F068CC444C}"/>
              </a:ext>
            </a:extLst>
          </p:cNvPr>
          <p:cNvSpPr/>
          <p:nvPr/>
        </p:nvSpPr>
        <p:spPr>
          <a:xfrm>
            <a:off x="823278" y="3674741"/>
            <a:ext cx="2564440" cy="115963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8FB59CA4-E59D-421D-42B7-4F15ADC8903A}"/>
              </a:ext>
            </a:extLst>
          </p:cNvPr>
          <p:cNvSpPr/>
          <p:nvPr/>
        </p:nvSpPr>
        <p:spPr>
          <a:xfrm>
            <a:off x="6115641" y="881509"/>
            <a:ext cx="2743200" cy="140209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0" name="Rectangle : coins arrondis 19">
            <a:extLst>
              <a:ext uri="{FF2B5EF4-FFF2-40B4-BE49-F238E27FC236}">
                <a16:creationId xmlns:a16="http://schemas.microsoft.com/office/drawing/2014/main" id="{4B252431-7EA0-2591-7D87-044C497259F3}"/>
              </a:ext>
            </a:extLst>
          </p:cNvPr>
          <p:cNvSpPr/>
          <p:nvPr/>
        </p:nvSpPr>
        <p:spPr>
          <a:xfrm>
            <a:off x="3595021" y="2167414"/>
            <a:ext cx="1951958" cy="2886855"/>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 name="Google Shape;2326;p10">
            <a:extLst>
              <a:ext uri="{FF2B5EF4-FFF2-40B4-BE49-F238E27FC236}">
                <a16:creationId xmlns:a16="http://schemas.microsoft.com/office/drawing/2014/main" id="{DDD240EE-5028-9C84-C191-2D16307FEA3C}"/>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Recommandations</a:t>
            </a:r>
          </a:p>
        </p:txBody>
      </p:sp>
      <p:sp>
        <p:nvSpPr>
          <p:cNvPr id="5" name="Google Shape;2326;p10">
            <a:extLst>
              <a:ext uri="{FF2B5EF4-FFF2-40B4-BE49-F238E27FC236}">
                <a16:creationId xmlns:a16="http://schemas.microsoft.com/office/drawing/2014/main" id="{83031EAF-F51D-9422-6072-A81922979DDD}"/>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Plateforme</a:t>
            </a:r>
          </a:p>
        </p:txBody>
      </p:sp>
      <p:pic>
        <p:nvPicPr>
          <p:cNvPr id="14340" name="Picture 4" descr="Tableau des réponses au formulaire Forms. Titre de la question : Quelle(s) console possédez vous ? . Nombre de réponses : 12 réponses.">
            <a:extLst>
              <a:ext uri="{FF2B5EF4-FFF2-40B4-BE49-F238E27FC236}">
                <a16:creationId xmlns:a16="http://schemas.microsoft.com/office/drawing/2014/main" id="{6C8AAA76-BF0E-19D0-8E2E-B90AF1D387D0}"/>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10831" t="21003" b="10206"/>
          <a:stretch/>
        </p:blipFill>
        <p:spPr bwMode="auto">
          <a:xfrm>
            <a:off x="6189628" y="1137521"/>
            <a:ext cx="2595225" cy="106528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Une image contenant texte, capture d’écran, Police, diagramme&#10;&#10;Description générée automatiquement">
            <a:extLst>
              <a:ext uri="{FF2B5EF4-FFF2-40B4-BE49-F238E27FC236}">
                <a16:creationId xmlns:a16="http://schemas.microsoft.com/office/drawing/2014/main" id="{03D310D3-91F8-94BA-8243-A112EEA80E7E}"/>
              </a:ext>
            </a:extLst>
          </p:cNvPr>
          <p:cNvPicPr>
            <a:picLocks noChangeAspect="1"/>
          </p:cNvPicPr>
          <p:nvPr/>
        </p:nvPicPr>
        <p:blipFill>
          <a:blip r:embed="rId4">
            <a:alphaModFix amt="85000"/>
          </a:blip>
          <a:srcRect l="28824" t="32116" r="35513" b="4629"/>
          <a:stretch/>
        </p:blipFill>
        <p:spPr>
          <a:xfrm>
            <a:off x="2199577" y="3747446"/>
            <a:ext cx="1063178" cy="1062636"/>
          </a:xfrm>
          <a:prstGeom prst="rect">
            <a:avLst/>
          </a:prstGeom>
        </p:spPr>
      </p:pic>
      <p:sp>
        <p:nvSpPr>
          <p:cNvPr id="8" name="Rectangle : coins arrondis 7">
            <a:extLst>
              <a:ext uri="{FF2B5EF4-FFF2-40B4-BE49-F238E27FC236}">
                <a16:creationId xmlns:a16="http://schemas.microsoft.com/office/drawing/2014/main" id="{36B2DD1B-9002-DB73-A50F-658DD4322E5D}"/>
              </a:ext>
            </a:extLst>
          </p:cNvPr>
          <p:cNvSpPr/>
          <p:nvPr/>
        </p:nvSpPr>
        <p:spPr>
          <a:xfrm>
            <a:off x="3477641" y="1145462"/>
            <a:ext cx="2188717" cy="95410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384FAB18-EF7B-3270-0C17-DFDD15E2C59A}"/>
              </a:ext>
            </a:extLst>
          </p:cNvPr>
          <p:cNvSpPr txBox="1"/>
          <p:nvPr/>
        </p:nvSpPr>
        <p:spPr>
          <a:xfrm>
            <a:off x="3476642" y="1119517"/>
            <a:ext cx="2188717" cy="954107"/>
          </a:xfrm>
          <a:prstGeom prst="rect">
            <a:avLst/>
          </a:prstGeom>
          <a:noFill/>
        </p:spPr>
        <p:txBody>
          <a:bodyPr wrap="square" rtlCol="0">
            <a:spAutoFit/>
          </a:bodyPr>
          <a:lstStyle/>
          <a:p>
            <a:pPr algn="ctr"/>
            <a:r>
              <a:rPr lang="fr-FR" sz="2800" b="1" dirty="0">
                <a:latin typeface="Space Grotesk" panose="020B0604020202020204" charset="0"/>
                <a:cs typeface="Space Grotesk" panose="020B0604020202020204" charset="0"/>
              </a:rPr>
              <a:t>Console</a:t>
            </a:r>
            <a:endParaRPr lang="fr-FR" dirty="0">
              <a:latin typeface="Space Grotesk" panose="020B0604020202020204" charset="0"/>
              <a:cs typeface="Space Grotesk" panose="020B0604020202020204" charset="0"/>
            </a:endParaRPr>
          </a:p>
          <a:p>
            <a:pPr algn="ctr"/>
            <a:r>
              <a:rPr lang="fr-FR" dirty="0">
                <a:latin typeface="Space Grotesk" panose="020B0604020202020204" charset="0"/>
                <a:cs typeface="Space Grotesk" panose="020B0604020202020204" charset="0"/>
              </a:rPr>
              <a:t>Nintendo SWITCH &amp; Playstation 4/5</a:t>
            </a:r>
          </a:p>
        </p:txBody>
      </p:sp>
      <p:pic>
        <p:nvPicPr>
          <p:cNvPr id="17" name="Image 16" descr="Une image contenant texte, capture d’écran, conception&#10;&#10;Description générée automatiquement">
            <a:extLst>
              <a:ext uri="{FF2B5EF4-FFF2-40B4-BE49-F238E27FC236}">
                <a16:creationId xmlns:a16="http://schemas.microsoft.com/office/drawing/2014/main" id="{F12C77B9-C8D2-86C1-D98C-337D8AF8C238}"/>
              </a:ext>
            </a:extLst>
          </p:cNvPr>
          <p:cNvPicPr>
            <a:picLocks noChangeAspect="1"/>
          </p:cNvPicPr>
          <p:nvPr/>
        </p:nvPicPr>
        <p:blipFill>
          <a:blip r:embed="rId5">
            <a:alphaModFix amt="85000"/>
          </a:blip>
          <a:stretch>
            <a:fillRect/>
          </a:stretch>
        </p:blipFill>
        <p:spPr>
          <a:xfrm>
            <a:off x="3742017" y="2586886"/>
            <a:ext cx="1669677" cy="2394769"/>
          </a:xfrm>
          <a:prstGeom prst="rect">
            <a:avLst/>
          </a:prstGeom>
        </p:spPr>
      </p:pic>
      <p:sp>
        <p:nvSpPr>
          <p:cNvPr id="18" name="Rectangle : coins arrondis 17">
            <a:extLst>
              <a:ext uri="{FF2B5EF4-FFF2-40B4-BE49-F238E27FC236}">
                <a16:creationId xmlns:a16="http://schemas.microsoft.com/office/drawing/2014/main" id="{9C08210E-8AB8-2F8E-5B08-380B2502E22E}"/>
              </a:ext>
            </a:extLst>
          </p:cNvPr>
          <p:cNvSpPr/>
          <p:nvPr/>
        </p:nvSpPr>
        <p:spPr>
          <a:xfrm>
            <a:off x="653065" y="789650"/>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14338" name="Picture 2" descr="Tableau des réponses au formulaire Forms. Titre de la question : Sur quelle(s) plateforme(s) jouez vous ? . Nombre de réponses : 12 réponses.">
            <a:extLst>
              <a:ext uri="{FF2B5EF4-FFF2-40B4-BE49-F238E27FC236}">
                <a16:creationId xmlns:a16="http://schemas.microsoft.com/office/drawing/2014/main" id="{902FECAA-6631-49FA-61B0-1AB1CC843158}"/>
              </a:ext>
            </a:extLst>
          </p:cNvPr>
          <p:cNvPicPr>
            <a:picLocks noChangeAspect="1" noChangeArrowheads="1"/>
          </p:cNvPicPr>
          <p:nvPr/>
        </p:nvPicPr>
        <p:blipFill rotWithShape="1">
          <a:blip r:embed="rId6">
            <a:alphaModFix amt="85000"/>
            <a:extLst>
              <a:ext uri="{28A0092B-C50C-407E-A947-70E740481C1C}">
                <a14:useLocalDpi xmlns:a14="http://schemas.microsoft.com/office/drawing/2010/main" val="0"/>
              </a:ext>
            </a:extLst>
          </a:blip>
          <a:srcRect t="22100" r="2607" b="9517"/>
          <a:stretch/>
        </p:blipFill>
        <p:spPr bwMode="auto">
          <a:xfrm>
            <a:off x="682945" y="1126030"/>
            <a:ext cx="2386322" cy="913056"/>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38F40F94-F2E2-658B-0121-2C6EEC58AEB7}"/>
              </a:ext>
            </a:extLst>
          </p:cNvPr>
          <p:cNvSpPr txBox="1"/>
          <p:nvPr/>
        </p:nvSpPr>
        <p:spPr>
          <a:xfrm>
            <a:off x="655557" y="792944"/>
            <a:ext cx="2446083" cy="400110"/>
          </a:xfrm>
          <a:prstGeom prst="rect">
            <a:avLst/>
          </a:prstGeom>
          <a:noFill/>
        </p:spPr>
        <p:txBody>
          <a:bodyPr wrap="square" rtlCol="0">
            <a:spAutoFit/>
          </a:bodyPr>
          <a:lstStyle/>
          <a:p>
            <a:pPr algn="ctr"/>
            <a:r>
              <a:rPr lang="fr-FR" sz="1000" b="1" dirty="0">
                <a:solidFill>
                  <a:srgbClr val="43688A"/>
                </a:solidFill>
                <a:latin typeface="Space Grotesk" panose="020B0604020202020204" charset="0"/>
                <a:cs typeface="Space Grotesk" panose="020B0604020202020204" charset="0"/>
              </a:rPr>
              <a:t>Sur quelle(s) plateforme(s) jouez-vous ? </a:t>
            </a:r>
          </a:p>
        </p:txBody>
      </p:sp>
      <p:sp>
        <p:nvSpPr>
          <p:cNvPr id="21" name="Rectangle : coins arrondis 20">
            <a:extLst>
              <a:ext uri="{FF2B5EF4-FFF2-40B4-BE49-F238E27FC236}">
                <a16:creationId xmlns:a16="http://schemas.microsoft.com/office/drawing/2014/main" id="{502EE0EB-2D34-9AD5-0A9B-A1754FB7C7EA}"/>
              </a:ext>
            </a:extLst>
          </p:cNvPr>
          <p:cNvSpPr/>
          <p:nvPr/>
        </p:nvSpPr>
        <p:spPr>
          <a:xfrm>
            <a:off x="5665358" y="2442770"/>
            <a:ext cx="3157831" cy="2043505"/>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16" name="Image 15" descr="Une image contenant texte, capture d’écran, nombre, Police&#10;&#10;Description générée automatiquement">
            <a:extLst>
              <a:ext uri="{FF2B5EF4-FFF2-40B4-BE49-F238E27FC236}">
                <a16:creationId xmlns:a16="http://schemas.microsoft.com/office/drawing/2014/main" id="{50F38DDD-CAF8-193B-E189-13D1B890BD02}"/>
              </a:ext>
            </a:extLst>
          </p:cNvPr>
          <p:cNvPicPr>
            <a:picLocks noChangeAspect="1"/>
          </p:cNvPicPr>
          <p:nvPr/>
        </p:nvPicPr>
        <p:blipFill>
          <a:blip r:embed="rId7">
            <a:alphaModFix amt="85000"/>
          </a:blip>
          <a:srcRect t="4361" r="3172" b="6640"/>
          <a:stretch/>
        </p:blipFill>
        <p:spPr>
          <a:xfrm>
            <a:off x="5754282" y="2668177"/>
            <a:ext cx="2984953" cy="1684705"/>
          </a:xfrm>
          <a:prstGeom prst="rect">
            <a:avLst/>
          </a:prstGeom>
        </p:spPr>
      </p:pic>
      <p:pic>
        <p:nvPicPr>
          <p:cNvPr id="25" name="Image 24" descr="Une image contenant Police, capture d’écran, Graphique, noir&#10;&#10;Description générée automatiquement">
            <a:extLst>
              <a:ext uri="{FF2B5EF4-FFF2-40B4-BE49-F238E27FC236}">
                <a16:creationId xmlns:a16="http://schemas.microsoft.com/office/drawing/2014/main" id="{F0092D00-A28B-E611-D683-9797C47DE0F4}"/>
              </a:ext>
            </a:extLst>
          </p:cNvPr>
          <p:cNvPicPr>
            <a:picLocks noChangeAspect="1"/>
          </p:cNvPicPr>
          <p:nvPr/>
        </p:nvPicPr>
        <p:blipFill>
          <a:blip r:embed="rId8"/>
          <a:stretch>
            <a:fillRect/>
          </a:stretch>
        </p:blipFill>
        <p:spPr>
          <a:xfrm>
            <a:off x="0" y="0"/>
            <a:ext cx="1197453" cy="532660"/>
          </a:xfrm>
          <a:prstGeom prst="rect">
            <a:avLst/>
          </a:prstGeom>
        </p:spPr>
      </p:pic>
      <p:pic>
        <p:nvPicPr>
          <p:cNvPr id="26" name="Image 25" descr="Une image contenant logo, Graphique, symbole, conception&#10;&#10;Description générée automatiquement">
            <a:extLst>
              <a:ext uri="{FF2B5EF4-FFF2-40B4-BE49-F238E27FC236}">
                <a16:creationId xmlns:a16="http://schemas.microsoft.com/office/drawing/2014/main" id="{1DBBE775-D457-3089-793C-5A230AD23D57}"/>
              </a:ext>
            </a:extLst>
          </p:cNvPr>
          <p:cNvPicPr>
            <a:picLocks noChangeAspect="1"/>
          </p:cNvPicPr>
          <p:nvPr/>
        </p:nvPicPr>
        <p:blipFill>
          <a:blip r:embed="rId9"/>
          <a:stretch>
            <a:fillRect/>
          </a:stretch>
        </p:blipFill>
        <p:spPr>
          <a:xfrm>
            <a:off x="7959519" y="4352882"/>
            <a:ext cx="1421814" cy="914400"/>
          </a:xfrm>
          <a:prstGeom prst="rect">
            <a:avLst/>
          </a:prstGeom>
        </p:spPr>
      </p:pic>
      <p:sp>
        <p:nvSpPr>
          <p:cNvPr id="27" name="ZoneTexte 26">
            <a:extLst>
              <a:ext uri="{FF2B5EF4-FFF2-40B4-BE49-F238E27FC236}">
                <a16:creationId xmlns:a16="http://schemas.microsoft.com/office/drawing/2014/main" id="{2149E6A0-E25F-508E-5F96-0E6BACFB751C}"/>
              </a:ext>
            </a:extLst>
          </p:cNvPr>
          <p:cNvSpPr txBox="1"/>
          <p:nvPr/>
        </p:nvSpPr>
        <p:spPr>
          <a:xfrm>
            <a:off x="3595021" y="2167414"/>
            <a:ext cx="1951958" cy="553998"/>
          </a:xfrm>
          <a:prstGeom prst="rect">
            <a:avLst/>
          </a:prstGeom>
          <a:noFill/>
        </p:spPr>
        <p:txBody>
          <a:bodyPr wrap="square" rtlCol="0">
            <a:spAutoFit/>
          </a:bodyPr>
          <a:lstStyle/>
          <a:p>
            <a:pPr algn="ctr"/>
            <a:r>
              <a:rPr lang="fr-FR" sz="1000" b="1" dirty="0">
                <a:solidFill>
                  <a:srgbClr val="43688A"/>
                </a:solidFill>
                <a:latin typeface="Space Grotesk" panose="020B0604020202020204" charset="0"/>
                <a:cs typeface="Space Grotesk" panose="020B0604020202020204" charset="0"/>
              </a:rPr>
              <a:t>Comparaison des ventes de jeux par genre en fonction de leur écosystème</a:t>
            </a:r>
          </a:p>
        </p:txBody>
      </p:sp>
      <p:sp>
        <p:nvSpPr>
          <p:cNvPr id="28" name="ZoneTexte 27">
            <a:extLst>
              <a:ext uri="{FF2B5EF4-FFF2-40B4-BE49-F238E27FC236}">
                <a16:creationId xmlns:a16="http://schemas.microsoft.com/office/drawing/2014/main" id="{AA000F0F-62B7-A1A2-3834-5D1AFF66C95F}"/>
              </a:ext>
            </a:extLst>
          </p:cNvPr>
          <p:cNvSpPr txBox="1"/>
          <p:nvPr/>
        </p:nvSpPr>
        <p:spPr>
          <a:xfrm>
            <a:off x="6113149" y="908476"/>
            <a:ext cx="2743199" cy="248800"/>
          </a:xfrm>
          <a:prstGeom prst="rect">
            <a:avLst/>
          </a:prstGeom>
          <a:noFill/>
        </p:spPr>
        <p:txBody>
          <a:bodyPr wrap="square" rtlCol="0">
            <a:spAutoFit/>
          </a:bodyPr>
          <a:lstStyle/>
          <a:p>
            <a:pPr algn="ctr"/>
            <a:r>
              <a:rPr lang="fr-FR" sz="1000" b="1" dirty="0">
                <a:solidFill>
                  <a:srgbClr val="43688A"/>
                </a:solidFill>
                <a:latin typeface="Space Grotesk" panose="020B0604020202020204" charset="0"/>
                <a:cs typeface="Space Grotesk" panose="020B0604020202020204" charset="0"/>
              </a:rPr>
              <a:t>Quelle(s) console(s) possédez-vous ? </a:t>
            </a:r>
          </a:p>
        </p:txBody>
      </p:sp>
      <p:sp>
        <p:nvSpPr>
          <p:cNvPr id="29" name="ZoneTexte 28">
            <a:extLst>
              <a:ext uri="{FF2B5EF4-FFF2-40B4-BE49-F238E27FC236}">
                <a16:creationId xmlns:a16="http://schemas.microsoft.com/office/drawing/2014/main" id="{EE88741A-D098-35F0-EEA8-43C05255278A}"/>
              </a:ext>
            </a:extLst>
          </p:cNvPr>
          <p:cNvSpPr txBox="1"/>
          <p:nvPr/>
        </p:nvSpPr>
        <p:spPr>
          <a:xfrm>
            <a:off x="1312685" y="2445419"/>
            <a:ext cx="1423326" cy="1015663"/>
          </a:xfrm>
          <a:prstGeom prst="rect">
            <a:avLst/>
          </a:prstGeom>
          <a:noFill/>
        </p:spPr>
        <p:txBody>
          <a:bodyPr wrap="square" rtlCol="0">
            <a:spAutoFit/>
          </a:bodyPr>
          <a:lstStyle/>
          <a:p>
            <a:pPr algn="ctr"/>
            <a:r>
              <a:rPr lang="fr-FR" sz="1000" b="1" dirty="0">
                <a:solidFill>
                  <a:srgbClr val="A349A4"/>
                </a:solidFill>
                <a:latin typeface="Space Grotesk" panose="020B0604020202020204" charset="0"/>
                <a:cs typeface="Space Grotesk" panose="020B0604020202020204" charset="0"/>
              </a:rPr>
              <a:t>Seriez-vous prêt à acheter une console/PC (que vous ne possédez pas) pour jouer à un jeu particulier ? </a:t>
            </a:r>
          </a:p>
        </p:txBody>
      </p:sp>
      <p:pic>
        <p:nvPicPr>
          <p:cNvPr id="31" name="Image 30" descr="Une image contenant texte, capture d’écran, Police, diagramme&#10;&#10;Description générée automatiquement">
            <a:extLst>
              <a:ext uri="{FF2B5EF4-FFF2-40B4-BE49-F238E27FC236}">
                <a16:creationId xmlns:a16="http://schemas.microsoft.com/office/drawing/2014/main" id="{331524D9-D204-2CCB-87CD-B422499F7AB6}"/>
              </a:ext>
            </a:extLst>
          </p:cNvPr>
          <p:cNvPicPr>
            <a:picLocks noChangeAspect="1"/>
          </p:cNvPicPr>
          <p:nvPr/>
        </p:nvPicPr>
        <p:blipFill>
          <a:blip r:embed="rId4"/>
          <a:srcRect l="85363" t="34572" r="2968" b="50586"/>
          <a:stretch/>
        </p:blipFill>
        <p:spPr>
          <a:xfrm>
            <a:off x="3062344" y="3747446"/>
            <a:ext cx="243057" cy="174217"/>
          </a:xfrm>
          <a:prstGeom prst="rect">
            <a:avLst/>
          </a:prstGeom>
        </p:spPr>
      </p:pic>
      <p:pic>
        <p:nvPicPr>
          <p:cNvPr id="33" name="Image 32" descr="Une image contenant texte, capture d’écran, Police, diagramme&#10;&#10;Description générée automatiquement">
            <a:extLst>
              <a:ext uri="{FF2B5EF4-FFF2-40B4-BE49-F238E27FC236}">
                <a16:creationId xmlns:a16="http://schemas.microsoft.com/office/drawing/2014/main" id="{1A6F30A7-D13C-F812-5B06-1E1E46E8471F}"/>
              </a:ext>
            </a:extLst>
          </p:cNvPr>
          <p:cNvPicPr>
            <a:picLocks noChangeAspect="1"/>
          </p:cNvPicPr>
          <p:nvPr/>
        </p:nvPicPr>
        <p:blipFill>
          <a:blip r:embed="rId4">
            <a:alphaModFix amt="85000"/>
          </a:blip>
          <a:srcRect l="28824" t="32116" r="35513" b="4629"/>
          <a:stretch/>
        </p:blipFill>
        <p:spPr>
          <a:xfrm>
            <a:off x="320811" y="2421119"/>
            <a:ext cx="1063178" cy="1062636"/>
          </a:xfrm>
          <a:prstGeom prst="rect">
            <a:avLst/>
          </a:prstGeom>
        </p:spPr>
      </p:pic>
      <p:pic>
        <p:nvPicPr>
          <p:cNvPr id="34" name="Image 33" descr="Une image contenant texte, capture d’écran, Police, diagramme&#10;&#10;Description générée automatiquement">
            <a:extLst>
              <a:ext uri="{FF2B5EF4-FFF2-40B4-BE49-F238E27FC236}">
                <a16:creationId xmlns:a16="http://schemas.microsoft.com/office/drawing/2014/main" id="{DDAEF5A4-3A80-A047-64DF-ECA54B84E84C}"/>
              </a:ext>
            </a:extLst>
          </p:cNvPr>
          <p:cNvPicPr>
            <a:picLocks noChangeAspect="1"/>
          </p:cNvPicPr>
          <p:nvPr/>
        </p:nvPicPr>
        <p:blipFill>
          <a:blip r:embed="rId4"/>
          <a:srcRect l="85363" t="34572" r="2968" b="50586"/>
          <a:stretch/>
        </p:blipFill>
        <p:spPr>
          <a:xfrm>
            <a:off x="317777" y="2422016"/>
            <a:ext cx="243057" cy="174217"/>
          </a:xfrm>
          <a:prstGeom prst="rect">
            <a:avLst/>
          </a:prstGeom>
        </p:spPr>
      </p:pic>
      <p:sp>
        <p:nvSpPr>
          <p:cNvPr id="35" name="ZoneTexte 34">
            <a:extLst>
              <a:ext uri="{FF2B5EF4-FFF2-40B4-BE49-F238E27FC236}">
                <a16:creationId xmlns:a16="http://schemas.microsoft.com/office/drawing/2014/main" id="{77819232-C540-651C-4178-0C2B9C14D1D8}"/>
              </a:ext>
            </a:extLst>
          </p:cNvPr>
          <p:cNvSpPr txBox="1"/>
          <p:nvPr/>
        </p:nvSpPr>
        <p:spPr>
          <a:xfrm>
            <a:off x="882893" y="3760440"/>
            <a:ext cx="1423326" cy="1015663"/>
          </a:xfrm>
          <a:prstGeom prst="rect">
            <a:avLst/>
          </a:prstGeom>
          <a:noFill/>
        </p:spPr>
        <p:txBody>
          <a:bodyPr wrap="square" rtlCol="0">
            <a:spAutoFit/>
          </a:bodyPr>
          <a:lstStyle/>
          <a:p>
            <a:pPr algn="ctr"/>
            <a:r>
              <a:rPr lang="fr-FR" sz="1000" b="1" dirty="0">
                <a:solidFill>
                  <a:srgbClr val="A349A4"/>
                </a:solidFill>
                <a:latin typeface="Space Grotesk" panose="020B0604020202020204" charset="0"/>
                <a:cs typeface="Space Grotesk" panose="020B0604020202020204" charset="0"/>
              </a:rPr>
              <a:t>Seriez-vous prêt à acheter des accessoires (type casque VR) pour jouer à un jeu particulier ? </a:t>
            </a:r>
          </a:p>
        </p:txBody>
      </p:sp>
      <p:sp>
        <p:nvSpPr>
          <p:cNvPr id="36" name="ZoneTexte 35">
            <a:extLst>
              <a:ext uri="{FF2B5EF4-FFF2-40B4-BE49-F238E27FC236}">
                <a16:creationId xmlns:a16="http://schemas.microsoft.com/office/drawing/2014/main" id="{01EEB03D-757F-B116-70E6-D5A3BFB2F55D}"/>
              </a:ext>
            </a:extLst>
          </p:cNvPr>
          <p:cNvSpPr txBox="1"/>
          <p:nvPr/>
        </p:nvSpPr>
        <p:spPr>
          <a:xfrm>
            <a:off x="5693975" y="2449367"/>
            <a:ext cx="3129214" cy="246221"/>
          </a:xfrm>
          <a:prstGeom prst="rect">
            <a:avLst/>
          </a:prstGeom>
          <a:noFill/>
        </p:spPr>
        <p:txBody>
          <a:bodyPr wrap="square" rtlCol="0">
            <a:spAutoFit/>
          </a:bodyPr>
          <a:lstStyle/>
          <a:p>
            <a:pPr algn="ctr"/>
            <a:r>
              <a:rPr lang="fr-FR" sz="1000" b="1" dirty="0">
                <a:solidFill>
                  <a:srgbClr val="43688A"/>
                </a:solidFill>
                <a:latin typeface="Space Grotesk" panose="020B0604020202020204" charset="0"/>
                <a:cs typeface="Space Grotesk" panose="020B0604020202020204" charset="0"/>
              </a:rPr>
              <a:t>Nombre de console vendu par constructeur</a:t>
            </a:r>
          </a:p>
        </p:txBody>
      </p:sp>
      <p:sp>
        <p:nvSpPr>
          <p:cNvPr id="38" name="ZoneTexte 37">
            <a:extLst>
              <a:ext uri="{FF2B5EF4-FFF2-40B4-BE49-F238E27FC236}">
                <a16:creationId xmlns:a16="http://schemas.microsoft.com/office/drawing/2014/main" id="{A43AF6CA-FEF6-23E3-68F4-E78DF99143B4}"/>
              </a:ext>
            </a:extLst>
          </p:cNvPr>
          <p:cNvSpPr txBox="1"/>
          <p:nvPr/>
        </p:nvSpPr>
        <p:spPr>
          <a:xfrm>
            <a:off x="5693976" y="4327246"/>
            <a:ext cx="3129214" cy="184666"/>
          </a:xfrm>
          <a:prstGeom prst="rect">
            <a:avLst/>
          </a:prstGeom>
          <a:noFill/>
        </p:spPr>
        <p:txBody>
          <a:bodyPr wrap="square" rtlCol="0">
            <a:spAutoFit/>
          </a:bodyPr>
          <a:lstStyle/>
          <a:p>
            <a:pPr algn="ctr"/>
            <a:r>
              <a:rPr lang="fr-FR" sz="600" b="1" dirty="0">
                <a:solidFill>
                  <a:srgbClr val="43688A"/>
                </a:solidFill>
                <a:latin typeface="Space Grotesk" panose="020B0604020202020204" charset="0"/>
                <a:cs typeface="Space Grotesk" panose="020B0604020202020204" charset="0"/>
              </a:rPr>
              <a:t>Nombre de vente a fin 2022 sauf Xbox Séries a juin 2023</a:t>
            </a:r>
          </a:p>
        </p:txBody>
      </p:sp>
      <p:sp>
        <p:nvSpPr>
          <p:cNvPr id="39" name="Accolade ouvrante 38">
            <a:extLst>
              <a:ext uri="{FF2B5EF4-FFF2-40B4-BE49-F238E27FC236}">
                <a16:creationId xmlns:a16="http://schemas.microsoft.com/office/drawing/2014/main" id="{71A1198C-A71F-71E6-D133-AA89AA725C93}"/>
              </a:ext>
            </a:extLst>
          </p:cNvPr>
          <p:cNvSpPr/>
          <p:nvPr/>
        </p:nvSpPr>
        <p:spPr>
          <a:xfrm rot="10800000">
            <a:off x="7204237" y="1750797"/>
            <a:ext cx="195804" cy="348772"/>
          </a:xfrm>
          <a:prstGeom prst="leftBrace">
            <a:avLst>
              <a:gd name="adj1" fmla="val 31990"/>
              <a:gd name="adj2" fmla="val 50430"/>
            </a:avLst>
          </a:prstGeom>
          <a:noFill/>
          <a:ln>
            <a:solidFill>
              <a:srgbClr val="43698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ZoneTexte 39">
            <a:extLst>
              <a:ext uri="{FF2B5EF4-FFF2-40B4-BE49-F238E27FC236}">
                <a16:creationId xmlns:a16="http://schemas.microsoft.com/office/drawing/2014/main" id="{E6B7C16E-AE6E-AA49-22B9-0F3473C71229}"/>
              </a:ext>
            </a:extLst>
          </p:cNvPr>
          <p:cNvSpPr txBox="1"/>
          <p:nvPr/>
        </p:nvSpPr>
        <p:spPr>
          <a:xfrm>
            <a:off x="7311013" y="1789527"/>
            <a:ext cx="559478" cy="276999"/>
          </a:xfrm>
          <a:prstGeom prst="rect">
            <a:avLst/>
          </a:prstGeom>
          <a:noFill/>
        </p:spPr>
        <p:txBody>
          <a:bodyPr wrap="square" rtlCol="0">
            <a:spAutoFit/>
          </a:bodyPr>
          <a:lstStyle/>
          <a:p>
            <a:pPr algn="ctr"/>
            <a:r>
              <a:rPr lang="fr-FR" sz="600" b="1" dirty="0">
                <a:solidFill>
                  <a:srgbClr val="43688A"/>
                </a:solidFill>
                <a:latin typeface="Space Grotesk" panose="020B0604020202020204" charset="0"/>
                <a:cs typeface="Space Grotesk" panose="020B0604020202020204" charset="0"/>
              </a:rPr>
              <a:t>Anciennes consoles</a:t>
            </a:r>
          </a:p>
        </p:txBody>
      </p:sp>
      <p:cxnSp>
        <p:nvCxnSpPr>
          <p:cNvPr id="51" name="Connecteur droit 50">
            <a:extLst>
              <a:ext uri="{FF2B5EF4-FFF2-40B4-BE49-F238E27FC236}">
                <a16:creationId xmlns:a16="http://schemas.microsoft.com/office/drawing/2014/main" id="{C9431F1A-37F6-8ACC-774A-D834C5B18992}"/>
              </a:ext>
            </a:extLst>
          </p:cNvPr>
          <p:cNvCxnSpPr>
            <a:cxnSpLocks/>
            <a:stCxn id="8" idx="2"/>
            <a:endCxn id="27" idx="0"/>
          </p:cNvCxnSpPr>
          <p:nvPr/>
        </p:nvCxnSpPr>
        <p:spPr>
          <a:xfrm flipH="1">
            <a:off x="4571000" y="2099569"/>
            <a:ext cx="1000" cy="67845"/>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DB95E5CE-4D3E-7F73-7111-F82D59018B01}"/>
              </a:ext>
            </a:extLst>
          </p:cNvPr>
          <p:cNvCxnSpPr>
            <a:cxnSpLocks/>
            <a:stCxn id="24" idx="1"/>
            <a:endCxn id="8" idx="3"/>
          </p:cNvCxnSpPr>
          <p:nvPr/>
        </p:nvCxnSpPr>
        <p:spPr>
          <a:xfrm flipH="1">
            <a:off x="5666358" y="1582558"/>
            <a:ext cx="449283" cy="39958"/>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1">
          <a:extLst>
            <a:ext uri="{FF2B5EF4-FFF2-40B4-BE49-F238E27FC236}">
              <a16:creationId xmlns:a16="http://schemas.microsoft.com/office/drawing/2014/main" id="{535584CF-7CE2-49B1-64A7-A5A84EBAF410}"/>
            </a:ext>
          </a:extLst>
        </p:cNvPr>
        <p:cNvGrpSpPr/>
        <p:nvPr/>
      </p:nvGrpSpPr>
      <p:grpSpPr>
        <a:xfrm>
          <a:off x="0" y="0"/>
          <a:ext cx="0" cy="0"/>
          <a:chOff x="0" y="0"/>
          <a:chExt cx="0" cy="0"/>
        </a:xfrm>
      </p:grpSpPr>
      <p:cxnSp>
        <p:nvCxnSpPr>
          <p:cNvPr id="47" name="Connecteur droit 46">
            <a:extLst>
              <a:ext uri="{FF2B5EF4-FFF2-40B4-BE49-F238E27FC236}">
                <a16:creationId xmlns:a16="http://schemas.microsoft.com/office/drawing/2014/main" id="{5A015844-9578-4335-8462-D4CC7C0E90E8}"/>
              </a:ext>
            </a:extLst>
          </p:cNvPr>
          <p:cNvCxnSpPr>
            <a:cxnSpLocks/>
          </p:cNvCxnSpPr>
          <p:nvPr/>
        </p:nvCxnSpPr>
        <p:spPr>
          <a:xfrm>
            <a:off x="4572000" y="1632441"/>
            <a:ext cx="2879002" cy="1351539"/>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F61BA59C-5335-4344-C550-A26F4B852571}"/>
              </a:ext>
            </a:extLst>
          </p:cNvPr>
          <p:cNvCxnSpPr>
            <a:cxnSpLocks/>
          </p:cNvCxnSpPr>
          <p:nvPr/>
        </p:nvCxnSpPr>
        <p:spPr>
          <a:xfrm flipV="1">
            <a:off x="4572000" y="1726409"/>
            <a:ext cx="0" cy="2519526"/>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2E382DB2-77E3-FB1C-BC4B-A154446E7186}"/>
              </a:ext>
            </a:extLst>
          </p:cNvPr>
          <p:cNvCxnSpPr>
            <a:cxnSpLocks/>
          </p:cNvCxnSpPr>
          <p:nvPr/>
        </p:nvCxnSpPr>
        <p:spPr>
          <a:xfrm flipH="1">
            <a:off x="1692998" y="1632441"/>
            <a:ext cx="2879002" cy="1228454"/>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36" name="Rectangle : coins arrondis 35">
            <a:extLst>
              <a:ext uri="{FF2B5EF4-FFF2-40B4-BE49-F238E27FC236}">
                <a16:creationId xmlns:a16="http://schemas.microsoft.com/office/drawing/2014/main" id="{A6CE4D0B-7937-D714-03E9-B04F4A98F4CF}"/>
              </a:ext>
            </a:extLst>
          </p:cNvPr>
          <p:cNvSpPr/>
          <p:nvPr/>
        </p:nvSpPr>
        <p:spPr>
          <a:xfrm>
            <a:off x="5942096" y="1298873"/>
            <a:ext cx="3108486" cy="319623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8" name="Rectangle : coins arrondis 17">
            <a:extLst>
              <a:ext uri="{FF2B5EF4-FFF2-40B4-BE49-F238E27FC236}">
                <a16:creationId xmlns:a16="http://schemas.microsoft.com/office/drawing/2014/main" id="{56CAFC71-9417-C45E-EB84-9338CA32CCCB}"/>
              </a:ext>
            </a:extLst>
          </p:cNvPr>
          <p:cNvSpPr/>
          <p:nvPr/>
        </p:nvSpPr>
        <p:spPr>
          <a:xfrm>
            <a:off x="3475467" y="2252016"/>
            <a:ext cx="2193066" cy="12558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4" name="Rectangle : coins arrondis 3">
            <a:extLst>
              <a:ext uri="{FF2B5EF4-FFF2-40B4-BE49-F238E27FC236}">
                <a16:creationId xmlns:a16="http://schemas.microsoft.com/office/drawing/2014/main" id="{2833C9F1-5A1E-84C8-D542-79D26315BE4B}"/>
              </a:ext>
            </a:extLst>
          </p:cNvPr>
          <p:cNvSpPr/>
          <p:nvPr/>
        </p:nvSpPr>
        <p:spPr>
          <a:xfrm>
            <a:off x="3609975" y="1119516"/>
            <a:ext cx="1933575" cy="1040005"/>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7" name="ZoneTexte 6">
            <a:extLst>
              <a:ext uri="{FF2B5EF4-FFF2-40B4-BE49-F238E27FC236}">
                <a16:creationId xmlns:a16="http://schemas.microsoft.com/office/drawing/2014/main" id="{12183899-D147-55EA-4CBA-B1EC359B5BA3}"/>
              </a:ext>
            </a:extLst>
          </p:cNvPr>
          <p:cNvSpPr txBox="1"/>
          <p:nvPr/>
        </p:nvSpPr>
        <p:spPr>
          <a:xfrm>
            <a:off x="3609974" y="1124609"/>
            <a:ext cx="1933575" cy="1015663"/>
          </a:xfrm>
          <a:prstGeom prst="rect">
            <a:avLst/>
          </a:prstGeom>
          <a:noFill/>
        </p:spPr>
        <p:txBody>
          <a:bodyPr wrap="square" rtlCol="0">
            <a:spAutoFit/>
          </a:bodyPr>
          <a:lstStyle/>
          <a:p>
            <a:pPr algn="ctr"/>
            <a:r>
              <a:rPr lang="fr-FR" sz="2000" b="1" dirty="0">
                <a:latin typeface="Space Grotesk" panose="020B0604020202020204" charset="0"/>
                <a:ea typeface="Source Sans Pro Light" panose="020B0403030403020204" pitchFamily="34" charset="0"/>
                <a:cs typeface="Space Grotesk" panose="020B0604020202020204" charset="0"/>
              </a:rPr>
              <a:t>Physique </a:t>
            </a:r>
          </a:p>
          <a:p>
            <a:pPr algn="ctr"/>
            <a:r>
              <a:rPr lang="fr-FR" sz="2000" b="1" dirty="0">
                <a:latin typeface="Space Grotesk" panose="020B0604020202020204" charset="0"/>
                <a:ea typeface="Source Sans Pro Light" panose="020B0403030403020204" pitchFamily="34" charset="0"/>
                <a:cs typeface="Space Grotesk" panose="020B0604020202020204" charset="0"/>
              </a:rPr>
              <a:t>&amp;</a:t>
            </a:r>
          </a:p>
          <a:p>
            <a:pPr algn="ctr"/>
            <a:r>
              <a:rPr lang="fr-FR" sz="2000" b="1" dirty="0">
                <a:latin typeface="Space Grotesk" panose="020B0604020202020204" charset="0"/>
                <a:ea typeface="Source Sans Pro Light" panose="020B0403030403020204" pitchFamily="34" charset="0"/>
                <a:cs typeface="Space Grotesk" panose="020B0604020202020204" charset="0"/>
              </a:rPr>
              <a:t>Dématérialisé</a:t>
            </a:r>
            <a:endParaRPr lang="fr-FR" sz="2000" dirty="0">
              <a:latin typeface="Space Grotesk" panose="020B0604020202020204" charset="0"/>
              <a:ea typeface="Source Sans Pro Light" panose="020B0403030403020204" pitchFamily="34" charset="0"/>
              <a:cs typeface="Space Grotesk" panose="020B0604020202020204" charset="0"/>
            </a:endParaRPr>
          </a:p>
        </p:txBody>
      </p:sp>
      <p:sp>
        <p:nvSpPr>
          <p:cNvPr id="2" name="Google Shape;2326;p10">
            <a:extLst>
              <a:ext uri="{FF2B5EF4-FFF2-40B4-BE49-F238E27FC236}">
                <a16:creationId xmlns:a16="http://schemas.microsoft.com/office/drawing/2014/main" id="{9349E0CB-5F76-FB87-BC2A-E26B913F6866}"/>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Recommandations</a:t>
            </a:r>
          </a:p>
        </p:txBody>
      </p:sp>
      <p:sp>
        <p:nvSpPr>
          <p:cNvPr id="3" name="Google Shape;2326;p10">
            <a:extLst>
              <a:ext uri="{FF2B5EF4-FFF2-40B4-BE49-F238E27FC236}">
                <a16:creationId xmlns:a16="http://schemas.microsoft.com/office/drawing/2014/main" id="{B3F2E254-AD65-3675-C6D3-FBE78BC2AE49}"/>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Support</a:t>
            </a:r>
          </a:p>
        </p:txBody>
      </p:sp>
      <p:pic>
        <p:nvPicPr>
          <p:cNvPr id="5" name="Image 4" descr="Une image contenant Police, capture d’écran, Graphique, noir&#10;&#10;Description générée automatiquement">
            <a:extLst>
              <a:ext uri="{FF2B5EF4-FFF2-40B4-BE49-F238E27FC236}">
                <a16:creationId xmlns:a16="http://schemas.microsoft.com/office/drawing/2014/main" id="{554C1601-F1E3-92FF-A905-06093FB0D0CD}"/>
              </a:ext>
            </a:extLst>
          </p:cNvPr>
          <p:cNvPicPr>
            <a:picLocks noChangeAspect="1"/>
          </p:cNvPicPr>
          <p:nvPr/>
        </p:nvPicPr>
        <p:blipFill>
          <a:blip r:embed="rId3"/>
          <a:stretch>
            <a:fillRect/>
          </a:stretch>
        </p:blipFill>
        <p:spPr>
          <a:xfrm>
            <a:off x="0" y="0"/>
            <a:ext cx="1197453" cy="532660"/>
          </a:xfrm>
          <a:prstGeom prst="rect">
            <a:avLst/>
          </a:prstGeom>
        </p:spPr>
      </p:pic>
      <p:pic>
        <p:nvPicPr>
          <p:cNvPr id="6" name="Image 5" descr="Une image contenant logo, Graphique, symbole, conception&#10;&#10;Description générée automatiquement">
            <a:extLst>
              <a:ext uri="{FF2B5EF4-FFF2-40B4-BE49-F238E27FC236}">
                <a16:creationId xmlns:a16="http://schemas.microsoft.com/office/drawing/2014/main" id="{1B53952A-3A69-4DB1-88BD-508155EA646D}"/>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8" name="Rectangle : coins arrondis 7">
            <a:extLst>
              <a:ext uri="{FF2B5EF4-FFF2-40B4-BE49-F238E27FC236}">
                <a16:creationId xmlns:a16="http://schemas.microsoft.com/office/drawing/2014/main" id="{69F2F2F2-E032-8875-5146-6EFFFDB5C404}"/>
              </a:ext>
            </a:extLst>
          </p:cNvPr>
          <p:cNvSpPr/>
          <p:nvPr/>
        </p:nvSpPr>
        <p:spPr>
          <a:xfrm>
            <a:off x="3284314" y="3695783"/>
            <a:ext cx="2588883" cy="121439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9" name="Rectangle : coins arrondis 8">
            <a:extLst>
              <a:ext uri="{FF2B5EF4-FFF2-40B4-BE49-F238E27FC236}">
                <a16:creationId xmlns:a16="http://schemas.microsoft.com/office/drawing/2014/main" id="{4EF558AC-6F69-8B90-8D16-85C68F5F9FC1}"/>
              </a:ext>
            </a:extLst>
          </p:cNvPr>
          <p:cNvSpPr/>
          <p:nvPr/>
        </p:nvSpPr>
        <p:spPr>
          <a:xfrm>
            <a:off x="137009" y="1297130"/>
            <a:ext cx="3108486" cy="319623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11" name="Image 10" descr="Une image contenant texte, Police, Graphique, graphisme&#10;&#10;Description générée automatiquement">
            <a:extLst>
              <a:ext uri="{FF2B5EF4-FFF2-40B4-BE49-F238E27FC236}">
                <a16:creationId xmlns:a16="http://schemas.microsoft.com/office/drawing/2014/main" id="{2E79AA9C-0A8E-6044-B1AD-55DE832DBDB7}"/>
              </a:ext>
            </a:extLst>
          </p:cNvPr>
          <p:cNvPicPr>
            <a:picLocks noChangeAspect="1"/>
          </p:cNvPicPr>
          <p:nvPr/>
        </p:nvPicPr>
        <p:blipFill>
          <a:blip r:embed="rId5">
            <a:alphaModFix amt="85000"/>
          </a:blip>
          <a:srcRect t="12169" r="65416" b="22183"/>
          <a:stretch/>
        </p:blipFill>
        <p:spPr>
          <a:xfrm>
            <a:off x="3700169" y="2657424"/>
            <a:ext cx="1739322" cy="782777"/>
          </a:xfrm>
          <a:prstGeom prst="rect">
            <a:avLst/>
          </a:prstGeom>
        </p:spPr>
      </p:pic>
      <p:pic>
        <p:nvPicPr>
          <p:cNvPr id="12" name="Image 11" descr="Une image contenant texte, Police, Graphique, graphisme&#10;&#10;Description générée automatiquement">
            <a:extLst>
              <a:ext uri="{FF2B5EF4-FFF2-40B4-BE49-F238E27FC236}">
                <a16:creationId xmlns:a16="http://schemas.microsoft.com/office/drawing/2014/main" id="{1FF88AEC-938F-C4CC-71E2-A76E3EF6B364}"/>
              </a:ext>
            </a:extLst>
          </p:cNvPr>
          <p:cNvPicPr>
            <a:picLocks noChangeAspect="1"/>
          </p:cNvPicPr>
          <p:nvPr/>
        </p:nvPicPr>
        <p:blipFill>
          <a:blip r:embed="rId5">
            <a:alphaModFix amt="85000"/>
          </a:blip>
          <a:srcRect l="44812" t="12000" r="7082" b="22350"/>
          <a:stretch/>
        </p:blipFill>
        <p:spPr>
          <a:xfrm>
            <a:off x="3394290" y="4043112"/>
            <a:ext cx="2419351" cy="782777"/>
          </a:xfrm>
          <a:prstGeom prst="rect">
            <a:avLst/>
          </a:prstGeom>
        </p:spPr>
      </p:pic>
      <p:pic>
        <p:nvPicPr>
          <p:cNvPr id="21" name="Image 20" descr="Une image contenant texte, capture d’écran, Police, Graphique&#10;&#10;Description générée automatiquement">
            <a:extLst>
              <a:ext uri="{FF2B5EF4-FFF2-40B4-BE49-F238E27FC236}">
                <a16:creationId xmlns:a16="http://schemas.microsoft.com/office/drawing/2014/main" id="{778679B1-4528-4977-3ABF-671CF6C503F1}"/>
              </a:ext>
            </a:extLst>
          </p:cNvPr>
          <p:cNvPicPr>
            <a:picLocks noChangeAspect="1"/>
          </p:cNvPicPr>
          <p:nvPr/>
        </p:nvPicPr>
        <p:blipFill>
          <a:blip r:embed="rId6">
            <a:alphaModFix amt="85000"/>
          </a:blip>
          <a:stretch>
            <a:fillRect/>
          </a:stretch>
        </p:blipFill>
        <p:spPr>
          <a:xfrm>
            <a:off x="283065" y="1783581"/>
            <a:ext cx="2859291" cy="2462354"/>
          </a:xfrm>
          <a:prstGeom prst="rect">
            <a:avLst/>
          </a:prstGeom>
        </p:spPr>
      </p:pic>
      <p:sp>
        <p:nvSpPr>
          <p:cNvPr id="22" name="ZoneTexte 21">
            <a:extLst>
              <a:ext uri="{FF2B5EF4-FFF2-40B4-BE49-F238E27FC236}">
                <a16:creationId xmlns:a16="http://schemas.microsoft.com/office/drawing/2014/main" id="{6101638E-FF94-FA48-8B4F-7E72D1754289}"/>
              </a:ext>
            </a:extLst>
          </p:cNvPr>
          <p:cNvSpPr txBox="1"/>
          <p:nvPr/>
        </p:nvSpPr>
        <p:spPr>
          <a:xfrm>
            <a:off x="132107" y="1326299"/>
            <a:ext cx="3108487" cy="400110"/>
          </a:xfrm>
          <a:prstGeom prst="rect">
            <a:avLst/>
          </a:prstGeom>
          <a:noFill/>
        </p:spPr>
        <p:txBody>
          <a:bodyPr wrap="square" rtlCol="0">
            <a:spAutoFit/>
          </a:bodyPr>
          <a:lstStyle/>
          <a:p>
            <a:pPr algn="ctr"/>
            <a:r>
              <a:rPr lang="fr-FR" sz="1000" b="1" dirty="0">
                <a:solidFill>
                  <a:srgbClr val="874E9A"/>
                </a:solidFill>
                <a:latin typeface="Space Grotesk" panose="020B0604020202020204" charset="0"/>
                <a:cs typeface="Space Grotesk" panose="020B0604020202020204" charset="0"/>
              </a:rPr>
              <a:t>Répartition du CA software </a:t>
            </a:r>
          </a:p>
          <a:p>
            <a:pPr algn="ctr"/>
            <a:r>
              <a:rPr lang="fr-FR" sz="1000" b="1" dirty="0">
                <a:solidFill>
                  <a:srgbClr val="874E9A"/>
                </a:solidFill>
                <a:latin typeface="Space Grotesk" panose="020B0604020202020204" charset="0"/>
                <a:cs typeface="Space Grotesk" panose="020B0604020202020204" charset="0"/>
              </a:rPr>
              <a:t>de l’écosystème console en 2023</a:t>
            </a:r>
          </a:p>
        </p:txBody>
      </p:sp>
      <p:sp>
        <p:nvSpPr>
          <p:cNvPr id="23" name="ZoneTexte 22">
            <a:extLst>
              <a:ext uri="{FF2B5EF4-FFF2-40B4-BE49-F238E27FC236}">
                <a16:creationId xmlns:a16="http://schemas.microsoft.com/office/drawing/2014/main" id="{B97FC8FB-A5B1-F95E-E0C3-633352675EAB}"/>
              </a:ext>
            </a:extLst>
          </p:cNvPr>
          <p:cNvSpPr txBox="1"/>
          <p:nvPr/>
        </p:nvSpPr>
        <p:spPr>
          <a:xfrm>
            <a:off x="132107" y="2263526"/>
            <a:ext cx="766688" cy="276999"/>
          </a:xfrm>
          <a:prstGeom prst="rect">
            <a:avLst/>
          </a:prstGeom>
          <a:noFill/>
        </p:spPr>
        <p:txBody>
          <a:bodyPr wrap="square" rtlCol="0">
            <a:spAutoFit/>
          </a:bodyPr>
          <a:lstStyle/>
          <a:p>
            <a:pPr algn="ctr"/>
            <a:r>
              <a:rPr lang="fr-FR" sz="600" b="1" dirty="0">
                <a:latin typeface="Space Grotesk" panose="020B0604020202020204" charset="0"/>
                <a:cs typeface="Space Grotesk" panose="020B0604020202020204" charset="0"/>
              </a:rPr>
              <a:t>+ 46%</a:t>
            </a:r>
          </a:p>
          <a:p>
            <a:pPr algn="ctr"/>
            <a:r>
              <a:rPr lang="fr-FR" sz="600" dirty="0">
                <a:latin typeface="Space Grotesk" panose="020B0604020202020204" charset="0"/>
                <a:cs typeface="Space Grotesk" panose="020B0604020202020204" charset="0"/>
              </a:rPr>
              <a:t>(vs 2022)</a:t>
            </a:r>
          </a:p>
        </p:txBody>
      </p:sp>
      <p:sp>
        <p:nvSpPr>
          <p:cNvPr id="24" name="ZoneTexte 23">
            <a:extLst>
              <a:ext uri="{FF2B5EF4-FFF2-40B4-BE49-F238E27FC236}">
                <a16:creationId xmlns:a16="http://schemas.microsoft.com/office/drawing/2014/main" id="{D972C9E3-7EB8-F167-F89E-90A8F679A27C}"/>
              </a:ext>
            </a:extLst>
          </p:cNvPr>
          <p:cNvSpPr txBox="1"/>
          <p:nvPr/>
        </p:nvSpPr>
        <p:spPr>
          <a:xfrm>
            <a:off x="2414487" y="2452121"/>
            <a:ext cx="766688" cy="276999"/>
          </a:xfrm>
          <a:prstGeom prst="rect">
            <a:avLst/>
          </a:prstGeom>
          <a:noFill/>
        </p:spPr>
        <p:txBody>
          <a:bodyPr wrap="square" rtlCol="0">
            <a:spAutoFit/>
          </a:bodyPr>
          <a:lstStyle/>
          <a:p>
            <a:pPr algn="ctr"/>
            <a:r>
              <a:rPr lang="fr-FR" sz="600" b="1" dirty="0">
                <a:latin typeface="Space Grotesk" panose="020B0604020202020204" charset="0"/>
                <a:cs typeface="Space Grotesk" panose="020B0604020202020204" charset="0"/>
              </a:rPr>
              <a:t>- 1%</a:t>
            </a:r>
          </a:p>
          <a:p>
            <a:pPr algn="ctr"/>
            <a:r>
              <a:rPr lang="fr-FR" sz="600" dirty="0">
                <a:latin typeface="Space Grotesk" panose="020B0604020202020204" charset="0"/>
                <a:cs typeface="Space Grotesk" panose="020B0604020202020204" charset="0"/>
              </a:rPr>
              <a:t>(vs 2022)</a:t>
            </a:r>
          </a:p>
        </p:txBody>
      </p:sp>
      <p:sp>
        <p:nvSpPr>
          <p:cNvPr id="25" name="ZoneTexte 24">
            <a:extLst>
              <a:ext uri="{FF2B5EF4-FFF2-40B4-BE49-F238E27FC236}">
                <a16:creationId xmlns:a16="http://schemas.microsoft.com/office/drawing/2014/main" id="{D0FB83EC-2A59-4F1E-1316-81DBBA2606F6}"/>
              </a:ext>
            </a:extLst>
          </p:cNvPr>
          <p:cNvSpPr txBox="1"/>
          <p:nvPr/>
        </p:nvSpPr>
        <p:spPr>
          <a:xfrm>
            <a:off x="244246" y="4116349"/>
            <a:ext cx="766688" cy="276999"/>
          </a:xfrm>
          <a:prstGeom prst="rect">
            <a:avLst/>
          </a:prstGeom>
          <a:noFill/>
        </p:spPr>
        <p:txBody>
          <a:bodyPr wrap="square" rtlCol="0">
            <a:spAutoFit/>
          </a:bodyPr>
          <a:lstStyle/>
          <a:p>
            <a:pPr algn="ctr"/>
            <a:r>
              <a:rPr lang="fr-FR" sz="600" b="1" dirty="0">
                <a:latin typeface="Space Grotesk" panose="020B0604020202020204" charset="0"/>
                <a:cs typeface="Space Grotesk" panose="020B0604020202020204" charset="0"/>
              </a:rPr>
              <a:t>- 4%</a:t>
            </a:r>
          </a:p>
          <a:p>
            <a:pPr algn="ctr"/>
            <a:r>
              <a:rPr lang="fr-FR" sz="600" dirty="0">
                <a:latin typeface="Space Grotesk" panose="020B0604020202020204" charset="0"/>
                <a:cs typeface="Space Grotesk" panose="020B0604020202020204" charset="0"/>
              </a:rPr>
              <a:t>(vs 2022)</a:t>
            </a:r>
          </a:p>
        </p:txBody>
      </p:sp>
      <p:sp>
        <p:nvSpPr>
          <p:cNvPr id="26" name="ZoneTexte 25">
            <a:extLst>
              <a:ext uri="{FF2B5EF4-FFF2-40B4-BE49-F238E27FC236}">
                <a16:creationId xmlns:a16="http://schemas.microsoft.com/office/drawing/2014/main" id="{A1F2724C-45D3-CC89-E8EF-ED11C5D3A1BE}"/>
              </a:ext>
            </a:extLst>
          </p:cNvPr>
          <p:cNvSpPr txBox="1"/>
          <p:nvPr/>
        </p:nvSpPr>
        <p:spPr>
          <a:xfrm>
            <a:off x="1594359" y="4148070"/>
            <a:ext cx="766688" cy="276999"/>
          </a:xfrm>
          <a:prstGeom prst="rect">
            <a:avLst/>
          </a:prstGeom>
          <a:noFill/>
        </p:spPr>
        <p:txBody>
          <a:bodyPr wrap="square" rtlCol="0">
            <a:spAutoFit/>
          </a:bodyPr>
          <a:lstStyle/>
          <a:p>
            <a:pPr algn="ctr"/>
            <a:r>
              <a:rPr lang="fr-FR" sz="600" b="1" dirty="0">
                <a:latin typeface="Space Grotesk" panose="020B0604020202020204" charset="0"/>
                <a:cs typeface="Space Grotesk" panose="020B0604020202020204" charset="0"/>
              </a:rPr>
              <a:t>- 39%</a:t>
            </a:r>
          </a:p>
          <a:p>
            <a:pPr algn="ctr"/>
            <a:r>
              <a:rPr lang="fr-FR" sz="600" dirty="0">
                <a:latin typeface="Space Grotesk" panose="020B0604020202020204" charset="0"/>
                <a:cs typeface="Space Grotesk" panose="020B0604020202020204" charset="0"/>
              </a:rPr>
              <a:t>(vs 2022)</a:t>
            </a:r>
          </a:p>
        </p:txBody>
      </p:sp>
      <p:sp>
        <p:nvSpPr>
          <p:cNvPr id="27" name="ZoneTexte 26">
            <a:extLst>
              <a:ext uri="{FF2B5EF4-FFF2-40B4-BE49-F238E27FC236}">
                <a16:creationId xmlns:a16="http://schemas.microsoft.com/office/drawing/2014/main" id="{D331D9D4-68B7-FE51-9362-C6AC3CBAE46C}"/>
              </a:ext>
            </a:extLst>
          </p:cNvPr>
          <p:cNvSpPr txBox="1"/>
          <p:nvPr/>
        </p:nvSpPr>
        <p:spPr>
          <a:xfrm>
            <a:off x="2375669" y="4003083"/>
            <a:ext cx="766688" cy="276999"/>
          </a:xfrm>
          <a:prstGeom prst="rect">
            <a:avLst/>
          </a:prstGeom>
          <a:noFill/>
        </p:spPr>
        <p:txBody>
          <a:bodyPr wrap="square" rtlCol="0">
            <a:spAutoFit/>
          </a:bodyPr>
          <a:lstStyle/>
          <a:p>
            <a:pPr algn="ctr"/>
            <a:r>
              <a:rPr lang="fr-FR" sz="600" b="1" dirty="0">
                <a:latin typeface="Space Grotesk" panose="020B0604020202020204" charset="0"/>
                <a:cs typeface="Space Grotesk" panose="020B0604020202020204" charset="0"/>
              </a:rPr>
              <a:t>- 16%</a:t>
            </a:r>
          </a:p>
          <a:p>
            <a:pPr algn="ctr"/>
            <a:r>
              <a:rPr lang="fr-FR" sz="600" dirty="0">
                <a:latin typeface="Space Grotesk" panose="020B0604020202020204" charset="0"/>
                <a:cs typeface="Space Grotesk" panose="020B0604020202020204" charset="0"/>
              </a:rPr>
              <a:t>(vs 2022)</a:t>
            </a:r>
          </a:p>
        </p:txBody>
      </p:sp>
      <p:sp>
        <p:nvSpPr>
          <p:cNvPr id="28" name="ZoneTexte 27">
            <a:extLst>
              <a:ext uri="{FF2B5EF4-FFF2-40B4-BE49-F238E27FC236}">
                <a16:creationId xmlns:a16="http://schemas.microsoft.com/office/drawing/2014/main" id="{8E9455A9-2D50-CDF1-BEDE-7600F6E89C78}"/>
              </a:ext>
            </a:extLst>
          </p:cNvPr>
          <p:cNvSpPr txBox="1"/>
          <p:nvPr/>
        </p:nvSpPr>
        <p:spPr>
          <a:xfrm>
            <a:off x="1217279" y="3152029"/>
            <a:ext cx="847401" cy="215444"/>
          </a:xfrm>
          <a:prstGeom prst="rect">
            <a:avLst/>
          </a:prstGeom>
          <a:noFill/>
        </p:spPr>
        <p:txBody>
          <a:bodyPr wrap="square" rtlCol="0">
            <a:spAutoFit/>
          </a:bodyPr>
          <a:lstStyle/>
          <a:p>
            <a:pPr algn="ctr"/>
            <a:r>
              <a:rPr lang="fr-FR" sz="800" b="1" dirty="0">
                <a:latin typeface="Space Grotesk" panose="020B0604020202020204" charset="0"/>
                <a:cs typeface="Space Grotesk" panose="020B0604020202020204" charset="0"/>
              </a:rPr>
              <a:t>+ 7% </a:t>
            </a:r>
            <a:r>
              <a:rPr lang="fr-FR" sz="600" dirty="0">
                <a:latin typeface="Space Grotesk" panose="020B0604020202020204" charset="0"/>
                <a:cs typeface="Space Grotesk" panose="020B0604020202020204" charset="0"/>
              </a:rPr>
              <a:t>(vs 2022)</a:t>
            </a:r>
          </a:p>
        </p:txBody>
      </p:sp>
      <p:sp>
        <p:nvSpPr>
          <p:cNvPr id="29" name="ZoneTexte 28">
            <a:extLst>
              <a:ext uri="{FF2B5EF4-FFF2-40B4-BE49-F238E27FC236}">
                <a16:creationId xmlns:a16="http://schemas.microsoft.com/office/drawing/2014/main" id="{B621406D-A9C6-B24D-C9F0-64FCD9FC4038}"/>
              </a:ext>
            </a:extLst>
          </p:cNvPr>
          <p:cNvSpPr txBox="1"/>
          <p:nvPr/>
        </p:nvSpPr>
        <p:spPr>
          <a:xfrm>
            <a:off x="4397432" y="3307839"/>
            <a:ext cx="847401" cy="215444"/>
          </a:xfrm>
          <a:prstGeom prst="rect">
            <a:avLst/>
          </a:prstGeom>
          <a:noFill/>
        </p:spPr>
        <p:txBody>
          <a:bodyPr wrap="square" rtlCol="0">
            <a:spAutoFit/>
          </a:bodyPr>
          <a:lstStyle/>
          <a:p>
            <a:pPr algn="ctr"/>
            <a:r>
              <a:rPr lang="fr-FR" sz="800" b="1" dirty="0">
                <a:latin typeface="Space Grotesk" panose="020B0604020202020204" charset="0"/>
                <a:cs typeface="Space Grotesk" panose="020B0604020202020204" charset="0"/>
              </a:rPr>
              <a:t>- 1% </a:t>
            </a:r>
            <a:r>
              <a:rPr lang="fr-FR" sz="600" dirty="0">
                <a:latin typeface="Space Grotesk" panose="020B0604020202020204" charset="0"/>
                <a:cs typeface="Space Grotesk" panose="020B0604020202020204" charset="0"/>
              </a:rPr>
              <a:t>(vs 2022)</a:t>
            </a:r>
          </a:p>
        </p:txBody>
      </p:sp>
      <p:sp>
        <p:nvSpPr>
          <p:cNvPr id="30" name="ZoneTexte 29">
            <a:extLst>
              <a:ext uri="{FF2B5EF4-FFF2-40B4-BE49-F238E27FC236}">
                <a16:creationId xmlns:a16="http://schemas.microsoft.com/office/drawing/2014/main" id="{3B8E6903-94A4-1AE2-70A1-BF942BEDDA8D}"/>
              </a:ext>
            </a:extLst>
          </p:cNvPr>
          <p:cNvSpPr txBox="1"/>
          <p:nvPr/>
        </p:nvSpPr>
        <p:spPr>
          <a:xfrm>
            <a:off x="4304776" y="4718167"/>
            <a:ext cx="847401" cy="215444"/>
          </a:xfrm>
          <a:prstGeom prst="rect">
            <a:avLst/>
          </a:prstGeom>
          <a:noFill/>
        </p:spPr>
        <p:txBody>
          <a:bodyPr wrap="square" rtlCol="0">
            <a:spAutoFit/>
          </a:bodyPr>
          <a:lstStyle/>
          <a:p>
            <a:pPr algn="ctr"/>
            <a:r>
              <a:rPr lang="fr-FR" sz="800" b="1" dirty="0">
                <a:latin typeface="Space Grotesk" panose="020B0604020202020204" charset="0"/>
                <a:cs typeface="Space Grotesk" panose="020B0604020202020204" charset="0"/>
              </a:rPr>
              <a:t>+ 12% </a:t>
            </a:r>
            <a:r>
              <a:rPr lang="fr-FR" sz="600" dirty="0">
                <a:latin typeface="Space Grotesk" panose="020B0604020202020204" charset="0"/>
                <a:cs typeface="Space Grotesk" panose="020B0604020202020204" charset="0"/>
              </a:rPr>
              <a:t>(vs 2022)</a:t>
            </a:r>
          </a:p>
        </p:txBody>
      </p:sp>
      <p:sp>
        <p:nvSpPr>
          <p:cNvPr id="31" name="ZoneTexte 30">
            <a:extLst>
              <a:ext uri="{FF2B5EF4-FFF2-40B4-BE49-F238E27FC236}">
                <a16:creationId xmlns:a16="http://schemas.microsoft.com/office/drawing/2014/main" id="{DC37478B-17AE-3E52-DC22-3CC96789BD97}"/>
              </a:ext>
            </a:extLst>
          </p:cNvPr>
          <p:cNvSpPr txBox="1"/>
          <p:nvPr/>
        </p:nvSpPr>
        <p:spPr>
          <a:xfrm>
            <a:off x="3475466" y="2263526"/>
            <a:ext cx="2193067" cy="400110"/>
          </a:xfrm>
          <a:prstGeom prst="rect">
            <a:avLst/>
          </a:prstGeom>
          <a:noFill/>
        </p:spPr>
        <p:txBody>
          <a:bodyPr wrap="square" rtlCol="0">
            <a:spAutoFit/>
          </a:bodyPr>
          <a:lstStyle/>
          <a:p>
            <a:pPr algn="ctr"/>
            <a:r>
              <a:rPr lang="fr-FR" sz="1000" b="1" dirty="0">
                <a:solidFill>
                  <a:srgbClr val="874E9A"/>
                </a:solidFill>
                <a:latin typeface="Space Grotesk" panose="020B0604020202020204" charset="0"/>
                <a:cs typeface="Space Grotesk" panose="020B0604020202020204" charset="0"/>
              </a:rPr>
              <a:t>Part de CA des jeux physique dans l’univers console en 2023 </a:t>
            </a:r>
          </a:p>
        </p:txBody>
      </p:sp>
      <p:sp>
        <p:nvSpPr>
          <p:cNvPr id="32" name="ZoneTexte 31">
            <a:extLst>
              <a:ext uri="{FF2B5EF4-FFF2-40B4-BE49-F238E27FC236}">
                <a16:creationId xmlns:a16="http://schemas.microsoft.com/office/drawing/2014/main" id="{680E8909-8CC8-CF74-D26E-43E9E522666B}"/>
              </a:ext>
            </a:extLst>
          </p:cNvPr>
          <p:cNvSpPr txBox="1"/>
          <p:nvPr/>
        </p:nvSpPr>
        <p:spPr>
          <a:xfrm>
            <a:off x="3284314" y="3699115"/>
            <a:ext cx="2588883" cy="400110"/>
          </a:xfrm>
          <a:prstGeom prst="rect">
            <a:avLst/>
          </a:prstGeom>
          <a:noFill/>
        </p:spPr>
        <p:txBody>
          <a:bodyPr wrap="square" rtlCol="0">
            <a:spAutoFit/>
          </a:bodyPr>
          <a:lstStyle/>
          <a:p>
            <a:pPr algn="ctr"/>
            <a:r>
              <a:rPr lang="fr-FR" sz="1000" b="1" dirty="0">
                <a:solidFill>
                  <a:srgbClr val="874E9A"/>
                </a:solidFill>
                <a:latin typeface="Space Grotesk" panose="020B0604020202020204" charset="0"/>
                <a:cs typeface="Space Grotesk" panose="020B0604020202020204" charset="0"/>
              </a:rPr>
              <a:t>Part de CA des jeux dématérialisé dans l’univers console en 2023</a:t>
            </a:r>
          </a:p>
        </p:txBody>
      </p:sp>
      <p:sp>
        <p:nvSpPr>
          <p:cNvPr id="33" name="ZoneTexte 32">
            <a:extLst>
              <a:ext uri="{FF2B5EF4-FFF2-40B4-BE49-F238E27FC236}">
                <a16:creationId xmlns:a16="http://schemas.microsoft.com/office/drawing/2014/main" id="{34D3E91B-8F6B-0C2F-7EA6-B180B5E3D438}"/>
              </a:ext>
            </a:extLst>
          </p:cNvPr>
          <p:cNvSpPr txBox="1"/>
          <p:nvPr/>
        </p:nvSpPr>
        <p:spPr>
          <a:xfrm>
            <a:off x="5949699" y="1717740"/>
            <a:ext cx="3115482" cy="2708434"/>
          </a:xfrm>
          <a:prstGeom prst="rect">
            <a:avLst/>
          </a:prstGeom>
          <a:noFill/>
        </p:spPr>
        <p:txBody>
          <a:bodyPr wrap="square" rtlCol="0">
            <a:spAutoFit/>
          </a:bodyPr>
          <a:lstStyle/>
          <a:p>
            <a:r>
              <a:rPr lang="fr-FR" sz="1000" dirty="0">
                <a:latin typeface="Space Grotesk" panose="020B0604020202020204" charset="0"/>
                <a:cs typeface="Space Grotesk" panose="020B0604020202020204" charset="0"/>
              </a:rPr>
              <a:t>  Compte tenu de cette répartition, proposer les deux formats nous permettrait de capter l’ensemble des publics, y </a:t>
            </a:r>
            <a:r>
              <a:rPr lang="fr-FR" sz="1000" b="1" dirty="0">
                <a:latin typeface="Space Grotesk" panose="020B0604020202020204" charset="0"/>
                <a:cs typeface="Space Grotesk" panose="020B0604020202020204" charset="0"/>
              </a:rPr>
              <a:t>compris les collectionneurs</a:t>
            </a:r>
            <a:r>
              <a:rPr lang="fr-FR" sz="1000" dirty="0">
                <a:latin typeface="Space Grotesk" panose="020B0604020202020204" charset="0"/>
                <a:cs typeface="Space Grotesk" panose="020B0604020202020204" charset="0"/>
              </a:rPr>
              <a:t>, pour qui la possession d’une version physique reste essentielle.</a:t>
            </a:r>
          </a:p>
          <a:p>
            <a:endParaRPr lang="fr-FR" sz="1000" dirty="0">
              <a:latin typeface="Space Grotesk" panose="020B0604020202020204" charset="0"/>
              <a:cs typeface="Space Grotesk" panose="020B0604020202020204" charset="0"/>
            </a:endParaRPr>
          </a:p>
          <a:p>
            <a:endParaRPr lang="fr-FR" sz="1000" dirty="0">
              <a:latin typeface="Space Grotesk" panose="020B0604020202020204" charset="0"/>
              <a:cs typeface="Space Grotesk" panose="020B0604020202020204" charset="0"/>
            </a:endParaRPr>
          </a:p>
          <a:p>
            <a:r>
              <a:rPr lang="fr-FR" sz="1000" dirty="0">
                <a:latin typeface="Space Grotesk" panose="020B0604020202020204" charset="0"/>
                <a:cs typeface="Space Grotesk" panose="020B0604020202020204" charset="0"/>
              </a:rPr>
              <a:t>Pour l’avenir, une version </a:t>
            </a:r>
            <a:r>
              <a:rPr lang="fr-FR" sz="1000" b="1" dirty="0">
                <a:latin typeface="Space Grotesk" panose="020B0604020202020204" charset="0"/>
                <a:cs typeface="Space Grotesk" panose="020B0604020202020204" charset="0"/>
              </a:rPr>
              <a:t>PC</a:t>
            </a:r>
            <a:r>
              <a:rPr lang="fr-FR" sz="1000" dirty="0">
                <a:latin typeface="Space Grotesk" panose="020B0604020202020204" charset="0"/>
                <a:cs typeface="Space Grotesk" panose="020B0604020202020204" charset="0"/>
              </a:rPr>
              <a:t> uniquement </a:t>
            </a:r>
            <a:r>
              <a:rPr lang="fr-FR" sz="1000" b="1" dirty="0">
                <a:latin typeface="Space Grotesk" panose="020B0604020202020204" charset="0"/>
                <a:cs typeface="Space Grotesk" panose="020B0604020202020204" charset="0"/>
              </a:rPr>
              <a:t>dématérialisé</a:t>
            </a:r>
            <a:r>
              <a:rPr lang="fr-FR" sz="1000" dirty="0">
                <a:latin typeface="Space Grotesk" panose="020B0604020202020204" charset="0"/>
                <a:cs typeface="Space Grotesk" panose="020B0604020202020204" charset="0"/>
              </a:rPr>
              <a:t> (99 % du CA) pourrait être envisagé. Ce choix stratégique vise à : </a:t>
            </a:r>
          </a:p>
          <a:p>
            <a:pPr marL="171450" indent="-171450">
              <a:buFont typeface="Arial" panose="020B0604020202020204" pitchFamily="34" charset="0"/>
              <a:buChar char="•"/>
            </a:pPr>
            <a:r>
              <a:rPr lang="fr-FR" sz="1000" dirty="0">
                <a:latin typeface="Space Grotesk" panose="020B0604020202020204" charset="0"/>
                <a:cs typeface="Space Grotesk" panose="020B0604020202020204" charset="0"/>
              </a:rPr>
              <a:t>Toucher une </a:t>
            </a:r>
            <a:r>
              <a:rPr lang="fr-FR" sz="1000" b="1" dirty="0">
                <a:latin typeface="Space Grotesk" panose="020B0604020202020204" charset="0"/>
                <a:cs typeface="Space Grotesk" panose="020B0604020202020204" charset="0"/>
              </a:rPr>
              <a:t>audience élargie </a:t>
            </a:r>
          </a:p>
          <a:p>
            <a:pPr marL="171450" indent="-171450">
              <a:buFont typeface="Arial" panose="020B0604020202020204" pitchFamily="34" charset="0"/>
              <a:buChar char="•"/>
            </a:pPr>
            <a:r>
              <a:rPr lang="fr-FR" sz="1000" dirty="0">
                <a:latin typeface="Space Grotesk" panose="020B0604020202020204" charset="0"/>
                <a:cs typeface="Space Grotesk" panose="020B0604020202020204" charset="0"/>
              </a:rPr>
              <a:t>Renforcer notre présence sur le </a:t>
            </a:r>
            <a:r>
              <a:rPr lang="fr-FR" sz="1000" b="1" dirty="0">
                <a:latin typeface="Space Grotesk" panose="020B0604020202020204" charset="0"/>
                <a:cs typeface="Space Grotesk" panose="020B0604020202020204" charset="0"/>
              </a:rPr>
              <a:t>marché en ligne</a:t>
            </a:r>
          </a:p>
          <a:p>
            <a:pPr marL="171450" indent="-171450">
              <a:buFont typeface="Arial" panose="020B0604020202020204" pitchFamily="34" charset="0"/>
              <a:buChar char="•"/>
            </a:pPr>
            <a:r>
              <a:rPr lang="fr-FR" sz="1000" dirty="0">
                <a:latin typeface="Space Grotesk" panose="020B0604020202020204" charset="0"/>
                <a:cs typeface="Space Grotesk" panose="020B0604020202020204" charset="0"/>
              </a:rPr>
              <a:t>Ouvrir des perspectives d’intégration dans le domaine de </a:t>
            </a:r>
            <a:r>
              <a:rPr lang="fr-FR" sz="1000" b="1" dirty="0">
                <a:latin typeface="Space Grotesk" panose="020B0604020202020204" charset="0"/>
                <a:cs typeface="Space Grotesk" panose="020B0604020202020204" charset="0"/>
              </a:rPr>
              <a:t>l’</a:t>
            </a:r>
            <a:r>
              <a:rPr lang="fr-FR" sz="1000" b="1" dirty="0" err="1">
                <a:latin typeface="Space Grotesk" panose="020B0604020202020204" charset="0"/>
                <a:cs typeface="Space Grotesk" panose="020B0604020202020204" charset="0"/>
              </a:rPr>
              <a:t>E-sport</a:t>
            </a:r>
            <a:r>
              <a:rPr lang="fr-FR" sz="1000" b="1" dirty="0">
                <a:latin typeface="Space Grotesk" panose="020B0604020202020204" charset="0"/>
                <a:cs typeface="Space Grotesk" panose="020B0604020202020204" charset="0"/>
              </a:rPr>
              <a:t> (</a:t>
            </a:r>
            <a:r>
              <a:rPr lang="fr-FR" sz="1000" dirty="0">
                <a:latin typeface="Space Grotesk" panose="020B0604020202020204" charset="0"/>
                <a:cs typeface="Space Grotesk" panose="020B0604020202020204" charset="0"/>
              </a:rPr>
              <a:t>où le PC est souvent la plateforme privilégiée pour des jeux compétitifs de haut niveau)</a:t>
            </a:r>
          </a:p>
        </p:txBody>
      </p:sp>
      <p:pic>
        <p:nvPicPr>
          <p:cNvPr id="35" name="Image 34" descr="Une image contenant symbole, capture d’écran, conception&#10;&#10;Description générée automatiquement">
            <a:extLst>
              <a:ext uri="{FF2B5EF4-FFF2-40B4-BE49-F238E27FC236}">
                <a16:creationId xmlns:a16="http://schemas.microsoft.com/office/drawing/2014/main" id="{17044D89-C385-B668-1D65-90154E6D33F1}"/>
              </a:ext>
            </a:extLst>
          </p:cNvPr>
          <p:cNvPicPr>
            <a:picLocks noChangeAspect="1"/>
          </p:cNvPicPr>
          <p:nvPr/>
        </p:nvPicPr>
        <p:blipFill>
          <a:blip r:embed="rId7"/>
          <a:stretch>
            <a:fillRect/>
          </a:stretch>
        </p:blipFill>
        <p:spPr>
          <a:xfrm>
            <a:off x="7081936" y="1337492"/>
            <a:ext cx="828805" cy="394934"/>
          </a:xfrm>
          <a:prstGeom prst="rect">
            <a:avLst/>
          </a:prstGeom>
        </p:spPr>
      </p:pic>
    </p:spTree>
    <p:extLst>
      <p:ext uri="{BB962C8B-B14F-4D97-AF65-F5344CB8AC3E}">
        <p14:creationId xmlns:p14="http://schemas.microsoft.com/office/powerpoint/2010/main" val="338365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1">
          <a:extLst>
            <a:ext uri="{FF2B5EF4-FFF2-40B4-BE49-F238E27FC236}">
              <a16:creationId xmlns:a16="http://schemas.microsoft.com/office/drawing/2014/main" id="{BBF41CD1-964B-7FC8-F324-D3C7D71411C5}"/>
            </a:ext>
          </a:extLst>
        </p:cNvPr>
        <p:cNvGrpSpPr/>
        <p:nvPr/>
      </p:nvGrpSpPr>
      <p:grpSpPr>
        <a:xfrm>
          <a:off x="0" y="0"/>
          <a:ext cx="0" cy="0"/>
          <a:chOff x="0" y="0"/>
          <a:chExt cx="0" cy="0"/>
        </a:xfrm>
      </p:grpSpPr>
      <p:cxnSp>
        <p:nvCxnSpPr>
          <p:cNvPr id="42" name="Connecteur droit 41">
            <a:extLst>
              <a:ext uri="{FF2B5EF4-FFF2-40B4-BE49-F238E27FC236}">
                <a16:creationId xmlns:a16="http://schemas.microsoft.com/office/drawing/2014/main" id="{2535E4B4-FDF3-D805-6E32-6156040FA40A}"/>
              </a:ext>
            </a:extLst>
          </p:cNvPr>
          <p:cNvCxnSpPr>
            <a:cxnSpLocks/>
          </p:cNvCxnSpPr>
          <p:nvPr/>
        </p:nvCxnSpPr>
        <p:spPr>
          <a:xfrm>
            <a:off x="5296277" y="1874539"/>
            <a:ext cx="932507" cy="1617928"/>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961E5076-6AC2-AC71-A30B-C9F8274A3D53}"/>
              </a:ext>
            </a:extLst>
          </p:cNvPr>
          <p:cNvCxnSpPr>
            <a:cxnSpLocks/>
          </p:cNvCxnSpPr>
          <p:nvPr/>
        </p:nvCxnSpPr>
        <p:spPr>
          <a:xfrm>
            <a:off x="4510167" y="1664977"/>
            <a:ext cx="25205" cy="209575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E8539EF7-A2D0-6AC6-D8EA-D09B94D0219F}"/>
              </a:ext>
            </a:extLst>
          </p:cNvPr>
          <p:cNvCxnSpPr>
            <a:cxnSpLocks/>
          </p:cNvCxnSpPr>
          <p:nvPr/>
        </p:nvCxnSpPr>
        <p:spPr>
          <a:xfrm flipH="1">
            <a:off x="2218099" y="2073244"/>
            <a:ext cx="1466661" cy="2073243"/>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774A85AB-1C61-DC70-0120-B734533ECF21}"/>
              </a:ext>
            </a:extLst>
          </p:cNvPr>
          <p:cNvCxnSpPr>
            <a:cxnSpLocks/>
            <a:endCxn id="21" idx="1"/>
          </p:cNvCxnSpPr>
          <p:nvPr/>
        </p:nvCxnSpPr>
        <p:spPr>
          <a:xfrm>
            <a:off x="4572000" y="1632441"/>
            <a:ext cx="1738721" cy="16722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B5D6820E-7FC8-08A2-6AA6-59416E7C4030}"/>
              </a:ext>
            </a:extLst>
          </p:cNvPr>
          <p:cNvCxnSpPr>
            <a:cxnSpLocks/>
            <a:endCxn id="12" idx="3"/>
          </p:cNvCxnSpPr>
          <p:nvPr/>
        </p:nvCxnSpPr>
        <p:spPr>
          <a:xfrm flipH="1">
            <a:off x="2810154" y="1584356"/>
            <a:ext cx="1761846" cy="215307"/>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22" name="Rectangle : coins arrondis 21">
            <a:extLst>
              <a:ext uri="{FF2B5EF4-FFF2-40B4-BE49-F238E27FC236}">
                <a16:creationId xmlns:a16="http://schemas.microsoft.com/office/drawing/2014/main" id="{FB38FBC4-6048-A548-924B-7075445144AF}"/>
              </a:ext>
            </a:extLst>
          </p:cNvPr>
          <p:cNvSpPr/>
          <p:nvPr/>
        </p:nvSpPr>
        <p:spPr>
          <a:xfrm>
            <a:off x="5868370" y="2969156"/>
            <a:ext cx="2565710" cy="193608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1" name="Rectangle : coins arrondis 20">
            <a:extLst>
              <a:ext uri="{FF2B5EF4-FFF2-40B4-BE49-F238E27FC236}">
                <a16:creationId xmlns:a16="http://schemas.microsoft.com/office/drawing/2014/main" id="{32E7CC30-2543-2B52-DBC5-991A30DA79B2}"/>
              </a:ext>
            </a:extLst>
          </p:cNvPr>
          <p:cNvSpPr/>
          <p:nvPr/>
        </p:nvSpPr>
        <p:spPr>
          <a:xfrm>
            <a:off x="6310721" y="831622"/>
            <a:ext cx="2565710" cy="193608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0" name="Rectangle : coins arrondis 19">
            <a:extLst>
              <a:ext uri="{FF2B5EF4-FFF2-40B4-BE49-F238E27FC236}">
                <a16:creationId xmlns:a16="http://schemas.microsoft.com/office/drawing/2014/main" id="{BAE7E1EF-DC12-7467-A068-6B581AC78029}"/>
              </a:ext>
            </a:extLst>
          </p:cNvPr>
          <p:cNvSpPr/>
          <p:nvPr/>
        </p:nvSpPr>
        <p:spPr>
          <a:xfrm>
            <a:off x="560484" y="2934732"/>
            <a:ext cx="2565710" cy="193608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7290FB61-BAD3-917F-56C3-63DE38BC8F99}"/>
              </a:ext>
            </a:extLst>
          </p:cNvPr>
          <p:cNvSpPr/>
          <p:nvPr/>
        </p:nvSpPr>
        <p:spPr>
          <a:xfrm>
            <a:off x="3348958" y="2615896"/>
            <a:ext cx="2295548" cy="228966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0DA85487-A790-B947-7DCE-577A340027F6}"/>
              </a:ext>
            </a:extLst>
          </p:cNvPr>
          <p:cNvSpPr/>
          <p:nvPr/>
        </p:nvSpPr>
        <p:spPr>
          <a:xfrm>
            <a:off x="244444" y="831622"/>
            <a:ext cx="2565710" cy="193608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 name="Google Shape;2326;p10">
            <a:extLst>
              <a:ext uri="{FF2B5EF4-FFF2-40B4-BE49-F238E27FC236}">
                <a16:creationId xmlns:a16="http://schemas.microsoft.com/office/drawing/2014/main" id="{86D9DC4D-7C93-1ED0-4F42-6E4DA4FDE0FC}"/>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Recommandations</a:t>
            </a:r>
          </a:p>
        </p:txBody>
      </p:sp>
      <p:sp>
        <p:nvSpPr>
          <p:cNvPr id="3" name="Google Shape;2326;p10">
            <a:extLst>
              <a:ext uri="{FF2B5EF4-FFF2-40B4-BE49-F238E27FC236}">
                <a16:creationId xmlns:a16="http://schemas.microsoft.com/office/drawing/2014/main" id="{37B4BF5A-FB5F-B502-6887-EC50286FBDD2}"/>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 genre</a:t>
            </a:r>
          </a:p>
        </p:txBody>
      </p:sp>
      <p:pic>
        <p:nvPicPr>
          <p:cNvPr id="5" name="Image 4" descr="Une image contenant texte, capture d’écran, Tracé, ligne&#10;&#10;Description générée automatiquement">
            <a:extLst>
              <a:ext uri="{FF2B5EF4-FFF2-40B4-BE49-F238E27FC236}">
                <a16:creationId xmlns:a16="http://schemas.microsoft.com/office/drawing/2014/main" id="{B3D91145-AC02-733B-8AFC-9FF43A6113AA}"/>
              </a:ext>
            </a:extLst>
          </p:cNvPr>
          <p:cNvPicPr>
            <a:picLocks noChangeAspect="1"/>
          </p:cNvPicPr>
          <p:nvPr/>
        </p:nvPicPr>
        <p:blipFill>
          <a:blip r:embed="rId3">
            <a:alphaModFix amt="85000"/>
          </a:blip>
          <a:srcRect l="6239" r="1743"/>
          <a:stretch/>
        </p:blipFill>
        <p:spPr>
          <a:xfrm>
            <a:off x="861370" y="3276487"/>
            <a:ext cx="2037280" cy="1550215"/>
          </a:xfrm>
          <a:prstGeom prst="rect">
            <a:avLst/>
          </a:prstGeom>
        </p:spPr>
      </p:pic>
      <p:sp>
        <p:nvSpPr>
          <p:cNvPr id="7" name="Rectangle : coins arrondis 6">
            <a:extLst>
              <a:ext uri="{FF2B5EF4-FFF2-40B4-BE49-F238E27FC236}">
                <a16:creationId xmlns:a16="http://schemas.microsoft.com/office/drawing/2014/main" id="{91710A55-EA84-2E98-5251-4A3B0211AB39}"/>
              </a:ext>
            </a:extLst>
          </p:cNvPr>
          <p:cNvSpPr/>
          <p:nvPr/>
        </p:nvSpPr>
        <p:spPr>
          <a:xfrm>
            <a:off x="3431263" y="1105360"/>
            <a:ext cx="2218099" cy="128113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8" name="Image 7" descr="Une image contenant Police, capture d’écran, Graphique, noir&#10;&#10;Description générée automatiquement">
            <a:extLst>
              <a:ext uri="{FF2B5EF4-FFF2-40B4-BE49-F238E27FC236}">
                <a16:creationId xmlns:a16="http://schemas.microsoft.com/office/drawing/2014/main" id="{B561E4F0-F18F-DB67-F266-69A3F14DA03D}"/>
              </a:ext>
            </a:extLst>
          </p:cNvPr>
          <p:cNvPicPr>
            <a:picLocks noChangeAspect="1"/>
          </p:cNvPicPr>
          <p:nvPr/>
        </p:nvPicPr>
        <p:blipFill>
          <a:blip r:embed="rId4"/>
          <a:stretch>
            <a:fillRect/>
          </a:stretch>
        </p:blipFill>
        <p:spPr>
          <a:xfrm>
            <a:off x="0" y="0"/>
            <a:ext cx="1197453" cy="532660"/>
          </a:xfrm>
          <a:prstGeom prst="rect">
            <a:avLst/>
          </a:prstGeom>
        </p:spPr>
      </p:pic>
      <p:pic>
        <p:nvPicPr>
          <p:cNvPr id="9" name="Image 8" descr="Une image contenant logo, Graphique, symbole, conception&#10;&#10;Description générée automatiquement">
            <a:extLst>
              <a:ext uri="{FF2B5EF4-FFF2-40B4-BE49-F238E27FC236}">
                <a16:creationId xmlns:a16="http://schemas.microsoft.com/office/drawing/2014/main" id="{650D4509-97B7-D878-2934-AEDCE1045C0A}"/>
              </a:ext>
            </a:extLst>
          </p:cNvPr>
          <p:cNvPicPr>
            <a:picLocks noChangeAspect="1"/>
          </p:cNvPicPr>
          <p:nvPr/>
        </p:nvPicPr>
        <p:blipFill>
          <a:blip r:embed="rId5"/>
          <a:stretch>
            <a:fillRect/>
          </a:stretch>
        </p:blipFill>
        <p:spPr>
          <a:xfrm>
            <a:off x="7959519" y="4352882"/>
            <a:ext cx="1421814" cy="914400"/>
          </a:xfrm>
          <a:prstGeom prst="rect">
            <a:avLst/>
          </a:prstGeom>
        </p:spPr>
      </p:pic>
      <p:sp>
        <p:nvSpPr>
          <p:cNvPr id="10" name="ZoneTexte 9">
            <a:extLst>
              <a:ext uri="{FF2B5EF4-FFF2-40B4-BE49-F238E27FC236}">
                <a16:creationId xmlns:a16="http://schemas.microsoft.com/office/drawing/2014/main" id="{FBC938CA-4BDC-E067-5AF7-FD8AB07CF0BF}"/>
              </a:ext>
            </a:extLst>
          </p:cNvPr>
          <p:cNvSpPr txBox="1"/>
          <p:nvPr/>
        </p:nvSpPr>
        <p:spPr>
          <a:xfrm>
            <a:off x="3348958" y="1124609"/>
            <a:ext cx="2372831" cy="1261884"/>
          </a:xfrm>
          <a:prstGeom prst="rect">
            <a:avLst/>
          </a:prstGeom>
          <a:noFill/>
        </p:spPr>
        <p:txBody>
          <a:bodyPr wrap="square" rtlCol="0">
            <a:spAutoFit/>
          </a:bodyPr>
          <a:lstStyle/>
          <a:p>
            <a:pPr algn="ctr"/>
            <a:r>
              <a:rPr lang="fr-FR" sz="1200" dirty="0">
                <a:latin typeface="Space Grotesk" panose="020B0604020202020204" charset="0"/>
                <a:ea typeface="Source Sans Pro Light" panose="020B0403030403020204" pitchFamily="34" charset="0"/>
                <a:cs typeface="Space Grotesk" panose="020B0604020202020204" charset="0"/>
              </a:rPr>
              <a:t>Genre principal : </a:t>
            </a:r>
          </a:p>
          <a:p>
            <a:pPr algn="ctr"/>
            <a:r>
              <a:rPr lang="fr-FR" sz="2400" b="1" dirty="0">
                <a:latin typeface="Space Grotesk" panose="020B0604020202020204" charset="0"/>
                <a:ea typeface="Source Sans Pro Light" panose="020B0403030403020204" pitchFamily="34" charset="0"/>
                <a:cs typeface="Space Grotesk" panose="020B0604020202020204" charset="0"/>
              </a:rPr>
              <a:t>ACTION</a:t>
            </a:r>
          </a:p>
          <a:p>
            <a:pPr algn="ctr"/>
            <a:r>
              <a:rPr lang="fr-FR" sz="1200" b="1" dirty="0">
                <a:latin typeface="Space Grotesk" panose="020B0604020202020204" charset="0"/>
                <a:ea typeface="Source Sans Pro Light" panose="020B0403030403020204" pitchFamily="34" charset="0"/>
                <a:cs typeface="Space Grotesk" panose="020B0604020202020204" charset="0"/>
              </a:rPr>
              <a:t>--</a:t>
            </a:r>
          </a:p>
          <a:p>
            <a:pPr algn="ctr"/>
            <a:r>
              <a:rPr lang="fr-FR" sz="1200" dirty="0">
                <a:latin typeface="Space Grotesk" panose="020B0604020202020204" charset="0"/>
                <a:ea typeface="Source Sans Pro Light" panose="020B0403030403020204" pitchFamily="34" charset="0"/>
                <a:cs typeface="Space Grotesk" panose="020B0604020202020204" charset="0"/>
              </a:rPr>
              <a:t>Genre supplémentaire : </a:t>
            </a:r>
          </a:p>
          <a:p>
            <a:pPr algn="ctr"/>
            <a:r>
              <a:rPr lang="fr-FR" sz="1600" b="1" dirty="0">
                <a:latin typeface="Space Grotesk" panose="020B0604020202020204" charset="0"/>
                <a:ea typeface="Source Sans Pro Light" panose="020B0403030403020204" pitchFamily="34" charset="0"/>
                <a:cs typeface="Space Grotesk" panose="020B0604020202020204" charset="0"/>
              </a:rPr>
              <a:t>AVENTURE &amp; SHOOTER</a:t>
            </a:r>
          </a:p>
        </p:txBody>
      </p:sp>
      <p:pic>
        <p:nvPicPr>
          <p:cNvPr id="17" name="Image 16" descr="Une image contenant texte, capture d’écran, Tracé, diagramme&#10;&#10;Description générée automatiquement">
            <a:extLst>
              <a:ext uri="{FF2B5EF4-FFF2-40B4-BE49-F238E27FC236}">
                <a16:creationId xmlns:a16="http://schemas.microsoft.com/office/drawing/2014/main" id="{F950891B-1673-CFD1-13C7-27EDD28DCD13}"/>
              </a:ext>
            </a:extLst>
          </p:cNvPr>
          <p:cNvPicPr>
            <a:picLocks noChangeAspect="1"/>
          </p:cNvPicPr>
          <p:nvPr/>
        </p:nvPicPr>
        <p:blipFill>
          <a:blip r:embed="rId6">
            <a:alphaModFix amt="85000"/>
          </a:blip>
          <a:srcRect l="1447" t="3036" r="679" b="1"/>
          <a:stretch/>
        </p:blipFill>
        <p:spPr>
          <a:xfrm>
            <a:off x="6052940" y="3384842"/>
            <a:ext cx="2196569" cy="1477548"/>
          </a:xfrm>
          <a:prstGeom prst="rect">
            <a:avLst/>
          </a:prstGeom>
        </p:spPr>
      </p:pic>
      <p:pic>
        <p:nvPicPr>
          <p:cNvPr id="18" name="Image 17" descr="Une image contenant capture d’écran, texte, Tracé, diagramme&#10;&#10;Description générée automatiquement">
            <a:extLst>
              <a:ext uri="{FF2B5EF4-FFF2-40B4-BE49-F238E27FC236}">
                <a16:creationId xmlns:a16="http://schemas.microsoft.com/office/drawing/2014/main" id="{E0054A8D-324C-0E15-4412-6BE4D299A057}"/>
              </a:ext>
            </a:extLst>
          </p:cNvPr>
          <p:cNvPicPr>
            <a:picLocks noChangeAspect="1"/>
          </p:cNvPicPr>
          <p:nvPr/>
        </p:nvPicPr>
        <p:blipFill>
          <a:blip r:embed="rId7">
            <a:alphaModFix amt="85000"/>
          </a:blip>
          <a:srcRect t="561"/>
          <a:stretch/>
        </p:blipFill>
        <p:spPr>
          <a:xfrm>
            <a:off x="408162" y="1211531"/>
            <a:ext cx="2168435" cy="1489166"/>
          </a:xfrm>
          <a:prstGeom prst="rect">
            <a:avLst/>
          </a:prstGeom>
        </p:spPr>
      </p:pic>
      <p:sp>
        <p:nvSpPr>
          <p:cNvPr id="19" name="ZoneTexte 18">
            <a:extLst>
              <a:ext uri="{FF2B5EF4-FFF2-40B4-BE49-F238E27FC236}">
                <a16:creationId xmlns:a16="http://schemas.microsoft.com/office/drawing/2014/main" id="{06A5EEC3-BC31-A0D7-97B2-E93CF4C3B483}"/>
              </a:ext>
            </a:extLst>
          </p:cNvPr>
          <p:cNvSpPr txBox="1"/>
          <p:nvPr/>
        </p:nvSpPr>
        <p:spPr>
          <a:xfrm>
            <a:off x="244444" y="831622"/>
            <a:ext cx="2565710"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Nombre de jeux (&gt;100k ventes) par genre entre 2013 et 2016</a:t>
            </a:r>
          </a:p>
        </p:txBody>
      </p:sp>
      <p:sp>
        <p:nvSpPr>
          <p:cNvPr id="23" name="ZoneTexte 22">
            <a:extLst>
              <a:ext uri="{FF2B5EF4-FFF2-40B4-BE49-F238E27FC236}">
                <a16:creationId xmlns:a16="http://schemas.microsoft.com/office/drawing/2014/main" id="{C60F3D71-8863-4A0A-0FD2-DA8C617162DE}"/>
              </a:ext>
            </a:extLst>
          </p:cNvPr>
          <p:cNvSpPr txBox="1"/>
          <p:nvPr/>
        </p:nvSpPr>
        <p:spPr>
          <a:xfrm>
            <a:off x="534044" y="2920273"/>
            <a:ext cx="2694163" cy="400110"/>
          </a:xfrm>
          <a:prstGeom prst="rect">
            <a:avLst/>
          </a:prstGeom>
          <a:noFill/>
        </p:spPr>
        <p:txBody>
          <a:bodyPr wrap="square" rtlCol="0">
            <a:spAutoFit/>
          </a:bodyPr>
          <a:lstStyle/>
          <a:p>
            <a:pPr algn="ctr"/>
            <a:r>
              <a:rPr lang="fr-FR" sz="1000" b="1" dirty="0">
                <a:solidFill>
                  <a:srgbClr val="4C3785"/>
                </a:solidFill>
                <a:latin typeface="Space Grotesk" panose="020B0604020202020204" charset="0"/>
                <a:cs typeface="Space Grotesk" panose="020B0604020202020204" charset="0"/>
              </a:rPr>
              <a:t>Total des ventes par genres pour les jeux (&gt;100k ventes) entre 2013 et 2016</a:t>
            </a:r>
          </a:p>
        </p:txBody>
      </p:sp>
      <p:sp>
        <p:nvSpPr>
          <p:cNvPr id="47" name="ZoneTexte 46">
            <a:extLst>
              <a:ext uri="{FF2B5EF4-FFF2-40B4-BE49-F238E27FC236}">
                <a16:creationId xmlns:a16="http://schemas.microsoft.com/office/drawing/2014/main" id="{9F1C4360-3157-1A31-5BA4-3D4CF1FA551D}"/>
              </a:ext>
            </a:extLst>
          </p:cNvPr>
          <p:cNvSpPr txBox="1"/>
          <p:nvPr/>
        </p:nvSpPr>
        <p:spPr>
          <a:xfrm>
            <a:off x="5979487" y="3007374"/>
            <a:ext cx="2343473" cy="400110"/>
          </a:xfrm>
          <a:prstGeom prst="rect">
            <a:avLst/>
          </a:prstGeom>
          <a:noFill/>
        </p:spPr>
        <p:txBody>
          <a:bodyPr wrap="square" rtlCol="0">
            <a:spAutoFit/>
          </a:bodyPr>
          <a:lstStyle/>
          <a:p>
            <a:pPr algn="ctr"/>
            <a:r>
              <a:rPr lang="fr-FR" sz="1000" b="1" dirty="0">
                <a:solidFill>
                  <a:srgbClr val="4F8A8E"/>
                </a:solidFill>
                <a:latin typeface="Space Grotesk" panose="020B0604020202020204" charset="0"/>
                <a:cs typeface="Space Grotesk" panose="020B0604020202020204" charset="0"/>
              </a:rPr>
              <a:t>Nombre moyen de suggestions </a:t>
            </a:r>
          </a:p>
          <a:p>
            <a:pPr algn="ctr"/>
            <a:r>
              <a:rPr lang="fr-FR" sz="1000" b="1" dirty="0">
                <a:solidFill>
                  <a:srgbClr val="4F8A8E"/>
                </a:solidFill>
                <a:latin typeface="Space Grotesk" panose="020B0604020202020204" charset="0"/>
                <a:cs typeface="Space Grotesk" panose="020B0604020202020204" charset="0"/>
              </a:rPr>
              <a:t>par genre</a:t>
            </a:r>
          </a:p>
        </p:txBody>
      </p:sp>
      <p:sp>
        <p:nvSpPr>
          <p:cNvPr id="49" name="ZoneTexte 48">
            <a:extLst>
              <a:ext uri="{FF2B5EF4-FFF2-40B4-BE49-F238E27FC236}">
                <a16:creationId xmlns:a16="http://schemas.microsoft.com/office/drawing/2014/main" id="{BE675A68-D111-CEE3-2036-7B43C220F342}"/>
              </a:ext>
            </a:extLst>
          </p:cNvPr>
          <p:cNvSpPr txBox="1"/>
          <p:nvPr/>
        </p:nvSpPr>
        <p:spPr>
          <a:xfrm>
            <a:off x="6206298" y="902063"/>
            <a:ext cx="2774555" cy="400110"/>
          </a:xfrm>
          <a:prstGeom prst="rect">
            <a:avLst/>
          </a:prstGeom>
          <a:noFill/>
        </p:spPr>
        <p:txBody>
          <a:bodyPr wrap="square" rtlCol="0">
            <a:spAutoFit/>
          </a:bodyPr>
          <a:lstStyle/>
          <a:p>
            <a:pPr algn="ctr"/>
            <a:r>
              <a:rPr lang="fr-FR" sz="1000" b="1" dirty="0">
                <a:solidFill>
                  <a:srgbClr val="3C6286"/>
                </a:solidFill>
                <a:latin typeface="Space Grotesk" panose="020B0604020202020204" charset="0"/>
                <a:cs typeface="Space Grotesk" panose="020B0604020202020204" charset="0"/>
              </a:rPr>
              <a:t>A Quelle(s) genre(s) de jeux vidéo</a:t>
            </a:r>
          </a:p>
          <a:p>
            <a:pPr algn="ctr"/>
            <a:r>
              <a:rPr lang="fr-FR" sz="1000" b="1" dirty="0">
                <a:solidFill>
                  <a:srgbClr val="3C6286"/>
                </a:solidFill>
                <a:latin typeface="Space Grotesk" panose="020B0604020202020204" charset="0"/>
                <a:cs typeface="Space Grotesk" panose="020B0604020202020204" charset="0"/>
              </a:rPr>
              <a:t> jouez-vous ? </a:t>
            </a:r>
          </a:p>
        </p:txBody>
      </p:sp>
      <p:pic>
        <p:nvPicPr>
          <p:cNvPr id="53" name="Image 52" descr="Une image contenant texte, capture d’écran, nombre, Police&#10;&#10;Description générée automatiquement">
            <a:extLst>
              <a:ext uri="{FF2B5EF4-FFF2-40B4-BE49-F238E27FC236}">
                <a16:creationId xmlns:a16="http://schemas.microsoft.com/office/drawing/2014/main" id="{B378D37A-8517-8C55-531D-8DEDB234D512}"/>
              </a:ext>
            </a:extLst>
          </p:cNvPr>
          <p:cNvPicPr>
            <a:picLocks noChangeAspect="1"/>
          </p:cNvPicPr>
          <p:nvPr/>
        </p:nvPicPr>
        <p:blipFill>
          <a:blip r:embed="rId8">
            <a:alphaModFix amt="85000"/>
          </a:blip>
          <a:stretch>
            <a:fillRect/>
          </a:stretch>
        </p:blipFill>
        <p:spPr>
          <a:xfrm>
            <a:off x="6412260" y="1418499"/>
            <a:ext cx="2362630" cy="1185073"/>
          </a:xfrm>
          <a:prstGeom prst="rect">
            <a:avLst/>
          </a:prstGeom>
        </p:spPr>
      </p:pic>
      <p:pic>
        <p:nvPicPr>
          <p:cNvPr id="54" name="Image 53" descr="Une image contenant symbole, capture d’écran, conception&#10;&#10;Description générée automatiquement">
            <a:extLst>
              <a:ext uri="{FF2B5EF4-FFF2-40B4-BE49-F238E27FC236}">
                <a16:creationId xmlns:a16="http://schemas.microsoft.com/office/drawing/2014/main" id="{43091F5E-304B-09B0-896C-38DF33FFB5F0}"/>
              </a:ext>
            </a:extLst>
          </p:cNvPr>
          <p:cNvPicPr>
            <a:picLocks noChangeAspect="1"/>
          </p:cNvPicPr>
          <p:nvPr/>
        </p:nvPicPr>
        <p:blipFill>
          <a:blip r:embed="rId9"/>
          <a:stretch>
            <a:fillRect/>
          </a:stretch>
        </p:blipFill>
        <p:spPr>
          <a:xfrm>
            <a:off x="4120970" y="2658600"/>
            <a:ext cx="828805" cy="394934"/>
          </a:xfrm>
          <a:prstGeom prst="rect">
            <a:avLst/>
          </a:prstGeom>
        </p:spPr>
      </p:pic>
      <p:sp>
        <p:nvSpPr>
          <p:cNvPr id="57" name="ZoneTexte 56">
            <a:extLst>
              <a:ext uri="{FF2B5EF4-FFF2-40B4-BE49-F238E27FC236}">
                <a16:creationId xmlns:a16="http://schemas.microsoft.com/office/drawing/2014/main" id="{E89EFC25-EFAB-E1D2-CFA8-3ED4B7AEDE57}"/>
              </a:ext>
            </a:extLst>
          </p:cNvPr>
          <p:cNvSpPr txBox="1"/>
          <p:nvPr/>
        </p:nvSpPr>
        <p:spPr>
          <a:xfrm>
            <a:off x="3364957" y="3019640"/>
            <a:ext cx="2309457" cy="1938992"/>
          </a:xfrm>
          <a:prstGeom prst="rect">
            <a:avLst/>
          </a:prstGeom>
          <a:noFill/>
        </p:spPr>
        <p:txBody>
          <a:bodyPr wrap="square" rtlCol="0">
            <a:spAutoFit/>
          </a:bodyPr>
          <a:lstStyle/>
          <a:p>
            <a:pPr algn="ctr"/>
            <a:r>
              <a:rPr lang="fr-FR" sz="1000" b="1" dirty="0">
                <a:solidFill>
                  <a:srgbClr val="3C6286"/>
                </a:solidFill>
                <a:latin typeface="Space Grotesk" panose="020B0604020202020204" charset="0"/>
                <a:ea typeface="Source Sans Pro Light" panose="020B0403030403020204" pitchFamily="34" charset="0"/>
                <a:cs typeface="Space Grotesk" panose="020B0604020202020204" charset="0"/>
              </a:rPr>
              <a:t>Note moyenne donné par les joueurs selon les genres choisi :</a:t>
            </a:r>
          </a:p>
          <a:p>
            <a:pPr algn="ctr"/>
            <a:r>
              <a:rPr lang="fr-FR" sz="1000" b="1" dirty="0">
                <a:latin typeface="Space Grotesk" panose="020B0604020202020204" charset="0"/>
                <a:ea typeface="Source Sans Pro Light" panose="020B0403030403020204" pitchFamily="34" charset="0"/>
                <a:cs typeface="Space Grotesk" panose="020B0604020202020204" charset="0"/>
              </a:rPr>
              <a:t>- Action : 2,25</a:t>
            </a:r>
          </a:p>
          <a:p>
            <a:pPr algn="ctr"/>
            <a:r>
              <a:rPr lang="fr-FR" sz="1000" b="1" dirty="0">
                <a:latin typeface="Space Grotesk" panose="020B0604020202020204" charset="0"/>
                <a:ea typeface="Source Sans Pro Light" panose="020B0403030403020204" pitchFamily="34" charset="0"/>
                <a:cs typeface="Space Grotesk" panose="020B0604020202020204" charset="0"/>
              </a:rPr>
              <a:t>- Aventure : 2,3</a:t>
            </a:r>
          </a:p>
          <a:p>
            <a:pPr algn="ctr"/>
            <a:r>
              <a:rPr lang="fr-FR" sz="1000" b="1" dirty="0">
                <a:latin typeface="Space Grotesk" panose="020B0604020202020204" charset="0"/>
                <a:ea typeface="Source Sans Pro Light" panose="020B0403030403020204" pitchFamily="34" charset="0"/>
                <a:cs typeface="Space Grotesk" panose="020B0604020202020204" charset="0"/>
              </a:rPr>
              <a:t>- Shooter : 2,48</a:t>
            </a:r>
          </a:p>
          <a:p>
            <a:pPr algn="ctr"/>
            <a:r>
              <a:rPr lang="fr-FR" sz="1000" dirty="0">
                <a:latin typeface="Space Grotesk" panose="020B0604020202020204" charset="0"/>
                <a:ea typeface="Source Sans Pro Light" panose="020B0403030403020204" pitchFamily="34" charset="0"/>
                <a:cs typeface="Space Grotesk" panose="020B0604020202020204" charset="0"/>
              </a:rPr>
              <a:t>Note moyenne max : 2,9</a:t>
            </a:r>
          </a:p>
          <a:p>
            <a:pPr algn="ctr"/>
            <a:r>
              <a:rPr lang="fr-FR" sz="1000" dirty="0">
                <a:latin typeface="Space Grotesk" panose="020B0604020202020204" charset="0"/>
                <a:ea typeface="Source Sans Pro Light" panose="020B0403030403020204" pitchFamily="34" charset="0"/>
                <a:cs typeface="Space Grotesk" panose="020B0604020202020204" charset="0"/>
              </a:rPr>
              <a:t>Note moyenne min : 0,59</a:t>
            </a:r>
          </a:p>
          <a:p>
            <a:pPr algn="ctr"/>
            <a:r>
              <a:rPr lang="fr-FR" sz="1000" b="1" dirty="0">
                <a:latin typeface="Space Grotesk" panose="020B0604020202020204" charset="0"/>
                <a:ea typeface="Source Sans Pro Light" panose="020B0403030403020204" pitchFamily="34" charset="0"/>
                <a:cs typeface="Space Grotesk" panose="020B0604020202020204" charset="0"/>
              </a:rPr>
              <a:t>-- </a:t>
            </a:r>
          </a:p>
          <a:p>
            <a:pPr algn="ctr"/>
            <a:r>
              <a:rPr lang="fr-FR" sz="1000" dirty="0">
                <a:latin typeface="Space Grotesk" panose="020B0604020202020204" charset="0"/>
                <a:cs typeface="Space Grotesk" panose="020B0604020202020204" charset="0"/>
              </a:rPr>
              <a:t>Genres potentiel pour </a:t>
            </a:r>
            <a:r>
              <a:rPr lang="fr-FR" sz="1000" b="1" dirty="0">
                <a:latin typeface="Space Grotesk" panose="020B0604020202020204" charset="0"/>
                <a:cs typeface="Space Grotesk" panose="020B0604020202020204" charset="0"/>
              </a:rPr>
              <a:t>l’</a:t>
            </a:r>
            <a:r>
              <a:rPr lang="fr-FR" sz="1000" b="1" dirty="0" err="1">
                <a:latin typeface="Space Grotesk" panose="020B0604020202020204" charset="0"/>
                <a:cs typeface="Space Grotesk" panose="020B0604020202020204" charset="0"/>
              </a:rPr>
              <a:t>E-sport</a:t>
            </a:r>
            <a:endParaRPr lang="fr-FR" sz="1000" b="1" dirty="0">
              <a:latin typeface="Space Grotesk" panose="020B0604020202020204" charset="0"/>
              <a:cs typeface="Space Grotesk" panose="020B0604020202020204" charset="0"/>
            </a:endParaRPr>
          </a:p>
          <a:p>
            <a:pPr algn="ctr"/>
            <a:r>
              <a:rPr lang="fr-FR" sz="1000" b="1" dirty="0">
                <a:latin typeface="Space Grotesk" panose="020B0604020202020204" charset="0"/>
                <a:cs typeface="Space Grotesk" panose="020B0604020202020204" charset="0"/>
              </a:rPr>
              <a:t>--</a:t>
            </a:r>
          </a:p>
          <a:p>
            <a:pPr algn="ctr"/>
            <a:r>
              <a:rPr lang="fr-FR" sz="1000" dirty="0">
                <a:latin typeface="Space Grotesk" panose="020B0604020202020204" charset="0"/>
                <a:cs typeface="Space Grotesk" panose="020B0604020202020204" charset="0"/>
              </a:rPr>
              <a:t>Expérience en solo et multijoueur possible avec ce choix</a:t>
            </a:r>
          </a:p>
        </p:txBody>
      </p:sp>
    </p:spTree>
    <p:extLst>
      <p:ext uri="{BB962C8B-B14F-4D97-AF65-F5344CB8AC3E}">
        <p14:creationId xmlns:p14="http://schemas.microsoft.com/office/powerpoint/2010/main" val="2954341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5">
          <a:extLst>
            <a:ext uri="{FF2B5EF4-FFF2-40B4-BE49-F238E27FC236}">
              <a16:creationId xmlns:a16="http://schemas.microsoft.com/office/drawing/2014/main" id="{609CD0A2-4F8B-2788-8155-8E9DD7F8BCAE}"/>
            </a:ext>
          </a:extLst>
        </p:cNvPr>
        <p:cNvGrpSpPr/>
        <p:nvPr/>
      </p:nvGrpSpPr>
      <p:grpSpPr>
        <a:xfrm>
          <a:off x="0" y="0"/>
          <a:ext cx="0" cy="0"/>
          <a:chOff x="0" y="0"/>
          <a:chExt cx="0" cy="0"/>
        </a:xfrm>
      </p:grpSpPr>
      <p:sp>
        <p:nvSpPr>
          <p:cNvPr id="2356" name="Google Shape;2356;p15">
            <a:extLst>
              <a:ext uri="{FF2B5EF4-FFF2-40B4-BE49-F238E27FC236}">
                <a16:creationId xmlns:a16="http://schemas.microsoft.com/office/drawing/2014/main" id="{4474E794-EEF5-1518-E849-2239105E110E}"/>
              </a:ext>
            </a:extLst>
          </p:cNvPr>
          <p:cNvSpPr txBox="1">
            <a:spLocks noGrp="1"/>
          </p:cNvSpPr>
          <p:nvPr>
            <p:ph type="title"/>
          </p:nvPr>
        </p:nvSpPr>
        <p:spPr>
          <a:xfrm>
            <a:off x="5449425" y="1593575"/>
            <a:ext cx="3461700" cy="14025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4200"/>
              <a:buNone/>
            </a:pPr>
            <a:r>
              <a:rPr lang="en" sz="2800" dirty="0"/>
              <a:t>Prévisions de ventes </a:t>
            </a:r>
            <a:endParaRPr dirty="0"/>
          </a:p>
        </p:txBody>
      </p:sp>
      <p:sp>
        <p:nvSpPr>
          <p:cNvPr id="2357" name="Google Shape;2357;p15">
            <a:extLst>
              <a:ext uri="{FF2B5EF4-FFF2-40B4-BE49-F238E27FC236}">
                <a16:creationId xmlns:a16="http://schemas.microsoft.com/office/drawing/2014/main" id="{6048E5FC-A3FF-6F87-5005-341FDB1B1AC7}"/>
              </a:ext>
            </a:extLst>
          </p:cNvPr>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06</a:t>
            </a:r>
            <a:endParaRPr sz="10000"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3456984F-55B4-B4DE-C1B5-E4DAF14543B9}"/>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9503039C-8237-317D-D505-C505D1284257}"/>
              </a:ext>
            </a:extLst>
          </p:cNvPr>
          <p:cNvPicPr>
            <a:picLocks noChangeAspect="1"/>
          </p:cNvPicPr>
          <p:nvPr/>
        </p:nvPicPr>
        <p:blipFill>
          <a:blip r:embed="rId4"/>
          <a:stretch>
            <a:fillRect/>
          </a:stretch>
        </p:blipFill>
        <p:spPr>
          <a:xfrm>
            <a:off x="7959519" y="4352882"/>
            <a:ext cx="1421814" cy="914400"/>
          </a:xfrm>
          <a:prstGeom prst="rect">
            <a:avLst/>
          </a:prstGeom>
        </p:spPr>
      </p:pic>
    </p:spTree>
    <p:extLst>
      <p:ext uri="{BB962C8B-B14F-4D97-AF65-F5344CB8AC3E}">
        <p14:creationId xmlns:p14="http://schemas.microsoft.com/office/powerpoint/2010/main" val="4208339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1">
          <a:extLst>
            <a:ext uri="{FF2B5EF4-FFF2-40B4-BE49-F238E27FC236}">
              <a16:creationId xmlns:a16="http://schemas.microsoft.com/office/drawing/2014/main" id="{DAA16DE7-2DCE-7302-E495-0DE8DEAE1D85}"/>
            </a:ext>
          </a:extLst>
        </p:cNvPr>
        <p:cNvGrpSpPr/>
        <p:nvPr/>
      </p:nvGrpSpPr>
      <p:grpSpPr>
        <a:xfrm>
          <a:off x="0" y="0"/>
          <a:ext cx="0" cy="0"/>
          <a:chOff x="0" y="0"/>
          <a:chExt cx="0" cy="0"/>
        </a:xfrm>
      </p:grpSpPr>
      <p:cxnSp>
        <p:nvCxnSpPr>
          <p:cNvPr id="54" name="Connecteur droit 53">
            <a:extLst>
              <a:ext uri="{FF2B5EF4-FFF2-40B4-BE49-F238E27FC236}">
                <a16:creationId xmlns:a16="http://schemas.microsoft.com/office/drawing/2014/main" id="{A66D7BAC-D3FB-5F85-F24C-A65E96E90DBD}"/>
              </a:ext>
            </a:extLst>
          </p:cNvPr>
          <p:cNvCxnSpPr>
            <a:cxnSpLocks/>
          </p:cNvCxnSpPr>
          <p:nvPr/>
        </p:nvCxnSpPr>
        <p:spPr>
          <a:xfrm>
            <a:off x="4572000" y="3055216"/>
            <a:ext cx="3009900" cy="896719"/>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B454A82D-BE1E-1775-38F8-449C69794FF5}"/>
              </a:ext>
            </a:extLst>
          </p:cNvPr>
          <p:cNvCxnSpPr>
            <a:cxnSpLocks/>
          </p:cNvCxnSpPr>
          <p:nvPr/>
        </p:nvCxnSpPr>
        <p:spPr>
          <a:xfrm flipV="1">
            <a:off x="4572000" y="2201806"/>
            <a:ext cx="2933700" cy="103634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835E6AAE-0C1B-B7CD-7985-9D1716B44E22}"/>
              </a:ext>
            </a:extLst>
          </p:cNvPr>
          <p:cNvCxnSpPr>
            <a:cxnSpLocks/>
          </p:cNvCxnSpPr>
          <p:nvPr/>
        </p:nvCxnSpPr>
        <p:spPr>
          <a:xfrm flipH="1" flipV="1">
            <a:off x="1723977" y="2201806"/>
            <a:ext cx="2848023" cy="103634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74D5C4B1-3788-A07E-6A69-DFB97372D59B}"/>
              </a:ext>
            </a:extLst>
          </p:cNvPr>
          <p:cNvCxnSpPr>
            <a:cxnSpLocks/>
          </p:cNvCxnSpPr>
          <p:nvPr/>
        </p:nvCxnSpPr>
        <p:spPr>
          <a:xfrm flipH="1">
            <a:off x="2038350" y="3055216"/>
            <a:ext cx="2533650" cy="830016"/>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092B7158-56F9-99C2-F6BA-FFE72C11E26B}"/>
              </a:ext>
            </a:extLst>
          </p:cNvPr>
          <p:cNvSpPr/>
          <p:nvPr/>
        </p:nvSpPr>
        <p:spPr>
          <a:xfrm>
            <a:off x="3133725" y="1414726"/>
            <a:ext cx="2886075" cy="353827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7" name="Hexagone 6">
            <a:extLst>
              <a:ext uri="{FF2B5EF4-FFF2-40B4-BE49-F238E27FC236}">
                <a16:creationId xmlns:a16="http://schemas.microsoft.com/office/drawing/2014/main" id="{1034A008-D309-C255-57E6-DF900E83E705}"/>
              </a:ext>
            </a:extLst>
          </p:cNvPr>
          <p:cNvSpPr/>
          <p:nvPr/>
        </p:nvSpPr>
        <p:spPr>
          <a:xfrm rot="5400000">
            <a:off x="3888173" y="1177901"/>
            <a:ext cx="1367652" cy="1222571"/>
          </a:xfrm>
          <a:prstGeom prst="hexag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pic>
        <p:nvPicPr>
          <p:cNvPr id="6" name="Image 5" descr="Une image contenant personne, Visage humain, habits, homme&#10;&#10;Description générée automatiquement">
            <a:extLst>
              <a:ext uri="{FF2B5EF4-FFF2-40B4-BE49-F238E27FC236}">
                <a16:creationId xmlns:a16="http://schemas.microsoft.com/office/drawing/2014/main" id="{9318F677-EE16-2361-9843-8DEBC60F5021}"/>
              </a:ext>
            </a:extLst>
          </p:cNvPr>
          <p:cNvPicPr>
            <a:picLocks noChangeAspect="1"/>
          </p:cNvPicPr>
          <p:nvPr/>
        </p:nvPicPr>
        <p:blipFill>
          <a:blip r:embed="rId3"/>
          <a:stretch>
            <a:fillRect/>
          </a:stretch>
        </p:blipFill>
        <p:spPr>
          <a:xfrm>
            <a:off x="3954072" y="1191565"/>
            <a:ext cx="1263680" cy="1345033"/>
          </a:xfrm>
          <a:prstGeom prst="rect">
            <a:avLst/>
          </a:prstGeom>
        </p:spPr>
      </p:pic>
      <p:pic>
        <p:nvPicPr>
          <p:cNvPr id="9" name="Image 8" descr="Une image contenant Police, capture d’écran, Graphique, noir&#10;&#10;Description générée automatiquement">
            <a:extLst>
              <a:ext uri="{FF2B5EF4-FFF2-40B4-BE49-F238E27FC236}">
                <a16:creationId xmlns:a16="http://schemas.microsoft.com/office/drawing/2014/main" id="{872B45D1-DE73-C2A6-BA6E-CC46B5DFEC4D}"/>
              </a:ext>
            </a:extLst>
          </p:cNvPr>
          <p:cNvPicPr>
            <a:picLocks noChangeAspect="1"/>
          </p:cNvPicPr>
          <p:nvPr/>
        </p:nvPicPr>
        <p:blipFill>
          <a:blip r:embed="rId4"/>
          <a:stretch>
            <a:fillRect/>
          </a:stretch>
        </p:blipFill>
        <p:spPr>
          <a:xfrm>
            <a:off x="0" y="0"/>
            <a:ext cx="1197453" cy="532660"/>
          </a:xfrm>
          <a:prstGeom prst="rect">
            <a:avLst/>
          </a:prstGeom>
        </p:spPr>
      </p:pic>
      <p:pic>
        <p:nvPicPr>
          <p:cNvPr id="10" name="Image 9" descr="Une image contenant logo, Graphique, symbole, conception&#10;&#10;Description générée automatiquement">
            <a:extLst>
              <a:ext uri="{FF2B5EF4-FFF2-40B4-BE49-F238E27FC236}">
                <a16:creationId xmlns:a16="http://schemas.microsoft.com/office/drawing/2014/main" id="{E6C6B2AF-FA32-463A-4861-B9978E55DF22}"/>
              </a:ext>
            </a:extLst>
          </p:cNvPr>
          <p:cNvPicPr>
            <a:picLocks noChangeAspect="1"/>
          </p:cNvPicPr>
          <p:nvPr/>
        </p:nvPicPr>
        <p:blipFill>
          <a:blip r:embed="rId5"/>
          <a:stretch>
            <a:fillRect/>
          </a:stretch>
        </p:blipFill>
        <p:spPr>
          <a:xfrm>
            <a:off x="7959519" y="4352882"/>
            <a:ext cx="1421814" cy="914400"/>
          </a:xfrm>
          <a:prstGeom prst="rect">
            <a:avLst/>
          </a:prstGeom>
        </p:spPr>
      </p:pic>
      <p:sp>
        <p:nvSpPr>
          <p:cNvPr id="12" name="ZoneTexte 11">
            <a:extLst>
              <a:ext uri="{FF2B5EF4-FFF2-40B4-BE49-F238E27FC236}">
                <a16:creationId xmlns:a16="http://schemas.microsoft.com/office/drawing/2014/main" id="{EB0A6299-5CF5-2DAE-81D4-1F6ACB2520F6}"/>
              </a:ext>
            </a:extLst>
          </p:cNvPr>
          <p:cNvSpPr txBox="1"/>
          <p:nvPr/>
        </p:nvSpPr>
        <p:spPr>
          <a:xfrm>
            <a:off x="3452432" y="2450107"/>
            <a:ext cx="2875251" cy="2462213"/>
          </a:xfrm>
          <a:prstGeom prst="rect">
            <a:avLst/>
          </a:prstGeom>
          <a:noFill/>
        </p:spPr>
        <p:txBody>
          <a:bodyPr wrap="square" rtlCol="0">
            <a:spAutoFit/>
          </a:bodyPr>
          <a:lstStyle/>
          <a:p>
            <a:r>
              <a:rPr lang="fr-FR" dirty="0">
                <a:latin typeface="Space Grotesk" panose="020B0604020202020204" charset="0"/>
                <a:cs typeface="Space Grotesk" panose="020B0604020202020204" charset="0"/>
              </a:rPr>
              <a:t>Prénom : Julien</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Âge : 38 ans</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Genre : Homme</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Fréquence de jeu : </a:t>
            </a:r>
          </a:p>
          <a:p>
            <a:r>
              <a:rPr lang="fr-FR" dirty="0">
                <a:latin typeface="Space Grotesk" panose="020B0604020202020204" charset="0"/>
                <a:cs typeface="Space Grotesk" panose="020B0604020202020204" charset="0"/>
              </a:rPr>
              <a:t>Au moins une fois par mois </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Style de jeu : </a:t>
            </a:r>
            <a:br>
              <a:rPr lang="fr-FR" dirty="0">
                <a:latin typeface="Space Grotesk" panose="020B0604020202020204" charset="0"/>
                <a:cs typeface="Space Grotesk" panose="020B0604020202020204" charset="0"/>
              </a:rPr>
            </a:br>
            <a:r>
              <a:rPr lang="fr-FR" dirty="0">
                <a:latin typeface="Space Grotesk" panose="020B0604020202020204" charset="0"/>
                <a:cs typeface="Space Grotesk" panose="020B0604020202020204" charset="0"/>
              </a:rPr>
              <a:t>solo et multijoueur</a:t>
            </a:r>
          </a:p>
        </p:txBody>
      </p:sp>
      <p:pic>
        <p:nvPicPr>
          <p:cNvPr id="14" name="Image 13" descr="Une image contenant cercle, Caractère coloré, capture d’écran, violet&#10;&#10;Description générée automatiquement">
            <a:extLst>
              <a:ext uri="{FF2B5EF4-FFF2-40B4-BE49-F238E27FC236}">
                <a16:creationId xmlns:a16="http://schemas.microsoft.com/office/drawing/2014/main" id="{E6779A3E-A205-93B6-78AD-02B3BDF04FC1}"/>
              </a:ext>
            </a:extLst>
          </p:cNvPr>
          <p:cNvPicPr>
            <a:picLocks noChangeAspect="1"/>
          </p:cNvPicPr>
          <p:nvPr/>
        </p:nvPicPr>
        <p:blipFill>
          <a:blip r:embed="rId6"/>
          <a:stretch>
            <a:fillRect/>
          </a:stretch>
        </p:blipFill>
        <p:spPr>
          <a:xfrm>
            <a:off x="3133725" y="2304140"/>
            <a:ext cx="423863" cy="418531"/>
          </a:xfrm>
          <a:prstGeom prst="rect">
            <a:avLst/>
          </a:prstGeom>
        </p:spPr>
      </p:pic>
      <p:pic>
        <p:nvPicPr>
          <p:cNvPr id="16" name="Image 15" descr="Une image contenant Graphique, cercle, symbole, Police&#10;&#10;Description générée automatiquement">
            <a:extLst>
              <a:ext uri="{FF2B5EF4-FFF2-40B4-BE49-F238E27FC236}">
                <a16:creationId xmlns:a16="http://schemas.microsoft.com/office/drawing/2014/main" id="{6737A1A6-6A18-A024-D7C0-17F047CA1F9F}"/>
              </a:ext>
            </a:extLst>
          </p:cNvPr>
          <p:cNvPicPr>
            <a:picLocks noChangeAspect="1"/>
          </p:cNvPicPr>
          <p:nvPr/>
        </p:nvPicPr>
        <p:blipFill>
          <a:blip r:embed="rId7"/>
          <a:stretch>
            <a:fillRect/>
          </a:stretch>
        </p:blipFill>
        <p:spPr>
          <a:xfrm>
            <a:off x="3152344" y="3238148"/>
            <a:ext cx="361950" cy="337750"/>
          </a:xfrm>
          <a:prstGeom prst="rect">
            <a:avLst/>
          </a:prstGeom>
        </p:spPr>
      </p:pic>
      <p:pic>
        <p:nvPicPr>
          <p:cNvPr id="18" name="Image 17" descr="Une image contenant Graphique, Caractère coloré, obscurité, cercle&#10;&#10;Description générée automatiquement">
            <a:extLst>
              <a:ext uri="{FF2B5EF4-FFF2-40B4-BE49-F238E27FC236}">
                <a16:creationId xmlns:a16="http://schemas.microsoft.com/office/drawing/2014/main" id="{98E2EF09-DA8D-2441-9DFE-03F95016F7ED}"/>
              </a:ext>
            </a:extLst>
          </p:cNvPr>
          <p:cNvPicPr>
            <a:picLocks noChangeAspect="1"/>
          </p:cNvPicPr>
          <p:nvPr/>
        </p:nvPicPr>
        <p:blipFill>
          <a:blip r:embed="rId8"/>
          <a:stretch>
            <a:fillRect/>
          </a:stretch>
        </p:blipFill>
        <p:spPr>
          <a:xfrm>
            <a:off x="3130733" y="3754521"/>
            <a:ext cx="423863" cy="430486"/>
          </a:xfrm>
          <a:prstGeom prst="rect">
            <a:avLst/>
          </a:prstGeom>
        </p:spPr>
      </p:pic>
      <p:pic>
        <p:nvPicPr>
          <p:cNvPr id="20" name="Image 19" descr="Une image contenant Graphique, cercle, symbole, logo&#10;&#10;Description générée automatiquement">
            <a:extLst>
              <a:ext uri="{FF2B5EF4-FFF2-40B4-BE49-F238E27FC236}">
                <a16:creationId xmlns:a16="http://schemas.microsoft.com/office/drawing/2014/main" id="{90CB8BD6-E9AE-3E83-15C6-B77D6DA4CC75}"/>
              </a:ext>
            </a:extLst>
          </p:cNvPr>
          <p:cNvPicPr>
            <a:picLocks noChangeAspect="1"/>
          </p:cNvPicPr>
          <p:nvPr/>
        </p:nvPicPr>
        <p:blipFill>
          <a:blip r:embed="rId9"/>
          <a:stretch>
            <a:fillRect/>
          </a:stretch>
        </p:blipFill>
        <p:spPr>
          <a:xfrm>
            <a:off x="3121639" y="2750011"/>
            <a:ext cx="423864" cy="433851"/>
          </a:xfrm>
          <a:prstGeom prst="rect">
            <a:avLst/>
          </a:prstGeom>
        </p:spPr>
      </p:pic>
      <p:pic>
        <p:nvPicPr>
          <p:cNvPr id="22" name="Image 21" descr="Une image contenant Graphique, art, Caractère coloré, cercle&#10;&#10;Description générée automatiquement">
            <a:extLst>
              <a:ext uri="{FF2B5EF4-FFF2-40B4-BE49-F238E27FC236}">
                <a16:creationId xmlns:a16="http://schemas.microsoft.com/office/drawing/2014/main" id="{8F37C8E5-3EB5-8554-F331-D77AA9383900}"/>
              </a:ext>
            </a:extLst>
          </p:cNvPr>
          <p:cNvPicPr>
            <a:picLocks noChangeAspect="1"/>
          </p:cNvPicPr>
          <p:nvPr/>
        </p:nvPicPr>
        <p:blipFill>
          <a:blip r:embed="rId10"/>
          <a:stretch>
            <a:fillRect/>
          </a:stretch>
        </p:blipFill>
        <p:spPr>
          <a:xfrm>
            <a:off x="3186314" y="4297577"/>
            <a:ext cx="153602" cy="255806"/>
          </a:xfrm>
          <a:prstGeom prst="rect">
            <a:avLst/>
          </a:prstGeom>
        </p:spPr>
      </p:pic>
      <p:pic>
        <p:nvPicPr>
          <p:cNvPr id="24" name="Image 23" descr="Une image contenant Graphique, cercle, graphisme, conception&#10;&#10;Description générée automatiquement">
            <a:extLst>
              <a:ext uri="{FF2B5EF4-FFF2-40B4-BE49-F238E27FC236}">
                <a16:creationId xmlns:a16="http://schemas.microsoft.com/office/drawing/2014/main" id="{2C8E8E3E-3F0F-0016-753E-2BE617397B83}"/>
              </a:ext>
            </a:extLst>
          </p:cNvPr>
          <p:cNvPicPr>
            <a:picLocks noChangeAspect="1"/>
          </p:cNvPicPr>
          <p:nvPr/>
        </p:nvPicPr>
        <p:blipFill>
          <a:blip r:embed="rId11"/>
          <a:stretch>
            <a:fillRect/>
          </a:stretch>
        </p:blipFill>
        <p:spPr>
          <a:xfrm>
            <a:off x="3291617" y="4509311"/>
            <a:ext cx="277697" cy="268919"/>
          </a:xfrm>
          <a:prstGeom prst="rect">
            <a:avLst/>
          </a:prstGeom>
        </p:spPr>
      </p:pic>
      <p:cxnSp>
        <p:nvCxnSpPr>
          <p:cNvPr id="26" name="Connecteur droit 25">
            <a:extLst>
              <a:ext uri="{FF2B5EF4-FFF2-40B4-BE49-F238E27FC236}">
                <a16:creationId xmlns:a16="http://schemas.microsoft.com/office/drawing/2014/main" id="{7BEF6966-822B-1D68-652B-A441DDF7811C}"/>
              </a:ext>
            </a:extLst>
          </p:cNvPr>
          <p:cNvCxnSpPr>
            <a:cxnSpLocks/>
          </p:cNvCxnSpPr>
          <p:nvPr/>
        </p:nvCxnSpPr>
        <p:spPr>
          <a:xfrm flipH="1">
            <a:off x="3224275" y="4417196"/>
            <a:ext cx="216158" cy="268510"/>
          </a:xfrm>
          <a:prstGeom prst="line">
            <a:avLst/>
          </a:prstGeom>
          <a:ln>
            <a:solidFill>
              <a:srgbClr val="6640D0"/>
            </a:solidFill>
          </a:ln>
        </p:spPr>
        <p:style>
          <a:lnRef idx="1">
            <a:schemeClr val="accent1"/>
          </a:lnRef>
          <a:fillRef idx="0">
            <a:schemeClr val="accent1"/>
          </a:fillRef>
          <a:effectRef idx="0">
            <a:schemeClr val="accent1"/>
          </a:effectRef>
          <a:fontRef idx="minor">
            <a:schemeClr val="tx1"/>
          </a:fontRef>
        </p:style>
      </p:cxnSp>
      <p:sp>
        <p:nvSpPr>
          <p:cNvPr id="29" name="Rectangle : coins arrondis 28">
            <a:extLst>
              <a:ext uri="{FF2B5EF4-FFF2-40B4-BE49-F238E27FC236}">
                <a16:creationId xmlns:a16="http://schemas.microsoft.com/office/drawing/2014/main" id="{D2458A11-9620-572B-7F36-E2C5AFC8E80B}"/>
              </a:ext>
            </a:extLst>
          </p:cNvPr>
          <p:cNvSpPr/>
          <p:nvPr/>
        </p:nvSpPr>
        <p:spPr>
          <a:xfrm>
            <a:off x="204301" y="1231771"/>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A70EA6E8-33B7-9B51-8B4D-F06D47051818}"/>
              </a:ext>
            </a:extLst>
          </p:cNvPr>
          <p:cNvSpPr/>
          <p:nvPr/>
        </p:nvSpPr>
        <p:spPr>
          <a:xfrm>
            <a:off x="190431" y="3058607"/>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9A7A4EFE-C831-FDAA-72CA-75867D693A8F}"/>
              </a:ext>
            </a:extLst>
          </p:cNvPr>
          <p:cNvSpPr/>
          <p:nvPr/>
        </p:nvSpPr>
        <p:spPr>
          <a:xfrm>
            <a:off x="6415851" y="1226637"/>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2" name="Rectangle : coins arrondis 31">
            <a:extLst>
              <a:ext uri="{FF2B5EF4-FFF2-40B4-BE49-F238E27FC236}">
                <a16:creationId xmlns:a16="http://schemas.microsoft.com/office/drawing/2014/main" id="{46508079-D1DC-77C8-5FB8-8C4C95548A84}"/>
              </a:ext>
            </a:extLst>
          </p:cNvPr>
          <p:cNvSpPr/>
          <p:nvPr/>
        </p:nvSpPr>
        <p:spPr>
          <a:xfrm>
            <a:off x="6428594" y="3058607"/>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33" name="Image 32" descr="Une image contenant texte, capture d’écran, diagramme, Police&#10;&#10;Description générée automatiquement">
            <a:extLst>
              <a:ext uri="{FF2B5EF4-FFF2-40B4-BE49-F238E27FC236}">
                <a16:creationId xmlns:a16="http://schemas.microsoft.com/office/drawing/2014/main" id="{EE7D370E-6538-3462-A7E4-7FFCC887A298}"/>
              </a:ext>
            </a:extLst>
          </p:cNvPr>
          <p:cNvPicPr>
            <a:picLocks noChangeAspect="1"/>
          </p:cNvPicPr>
          <p:nvPr/>
        </p:nvPicPr>
        <p:blipFill>
          <a:blip r:embed="rId12">
            <a:alphaModFix amt="85000"/>
          </a:blip>
          <a:srcRect l="21497" t="30885" r="52968"/>
          <a:stretch/>
        </p:blipFill>
        <p:spPr>
          <a:xfrm>
            <a:off x="6473184" y="3357635"/>
            <a:ext cx="946839" cy="961365"/>
          </a:xfrm>
          <a:prstGeom prst="rect">
            <a:avLst/>
          </a:prstGeom>
        </p:spPr>
      </p:pic>
      <p:pic>
        <p:nvPicPr>
          <p:cNvPr id="34" name="Image 33" descr="Une image contenant texte, capture d’écran, diagramme, Police&#10;&#10;Description générée automatiquement">
            <a:extLst>
              <a:ext uri="{FF2B5EF4-FFF2-40B4-BE49-F238E27FC236}">
                <a16:creationId xmlns:a16="http://schemas.microsoft.com/office/drawing/2014/main" id="{F7F7B9F7-90FD-CF0A-BCCD-747738BB7460}"/>
              </a:ext>
            </a:extLst>
          </p:cNvPr>
          <p:cNvPicPr>
            <a:picLocks noChangeAspect="1"/>
          </p:cNvPicPr>
          <p:nvPr/>
        </p:nvPicPr>
        <p:blipFill>
          <a:blip r:embed="rId12">
            <a:alphaModFix amt="85000"/>
          </a:blip>
          <a:srcRect l="63421" t="28005" r="3689" b="40672"/>
          <a:stretch/>
        </p:blipFill>
        <p:spPr>
          <a:xfrm>
            <a:off x="7424719" y="3688285"/>
            <a:ext cx="1445263" cy="502736"/>
          </a:xfrm>
          <a:prstGeom prst="rect">
            <a:avLst/>
          </a:prstGeom>
        </p:spPr>
      </p:pic>
      <p:pic>
        <p:nvPicPr>
          <p:cNvPr id="35" name="Image 34" descr="Une image contenant texte, capture d’écran, Police, diagramme&#10;&#10;Description générée automatiquement">
            <a:extLst>
              <a:ext uri="{FF2B5EF4-FFF2-40B4-BE49-F238E27FC236}">
                <a16:creationId xmlns:a16="http://schemas.microsoft.com/office/drawing/2014/main" id="{0153D483-285B-C8E8-F6CD-3A7DB0E97AD1}"/>
              </a:ext>
            </a:extLst>
          </p:cNvPr>
          <p:cNvPicPr>
            <a:picLocks noChangeAspect="1"/>
          </p:cNvPicPr>
          <p:nvPr/>
        </p:nvPicPr>
        <p:blipFill>
          <a:blip r:embed="rId13">
            <a:alphaModFix amt="85000"/>
          </a:blip>
          <a:srcRect l="21547" t="31261" r="53250"/>
          <a:stretch/>
        </p:blipFill>
        <p:spPr>
          <a:xfrm>
            <a:off x="399652" y="1493560"/>
            <a:ext cx="1100359" cy="1111031"/>
          </a:xfrm>
          <a:prstGeom prst="rect">
            <a:avLst/>
          </a:prstGeom>
        </p:spPr>
      </p:pic>
      <p:pic>
        <p:nvPicPr>
          <p:cNvPr id="36" name="Image 35" descr="Une image contenant texte, capture d’écran, diagramme, Police&#10;&#10;Description générée automatiquement">
            <a:extLst>
              <a:ext uri="{FF2B5EF4-FFF2-40B4-BE49-F238E27FC236}">
                <a16:creationId xmlns:a16="http://schemas.microsoft.com/office/drawing/2014/main" id="{B71E2498-A3AB-B00B-6F5E-3B2F9DD653AE}"/>
              </a:ext>
            </a:extLst>
          </p:cNvPr>
          <p:cNvPicPr>
            <a:picLocks noChangeAspect="1"/>
          </p:cNvPicPr>
          <p:nvPr/>
        </p:nvPicPr>
        <p:blipFill>
          <a:blip r:embed="rId14">
            <a:alphaModFix amt="85000"/>
          </a:blip>
          <a:srcRect l="21790" t="31822" r="52475"/>
          <a:stretch/>
        </p:blipFill>
        <p:spPr>
          <a:xfrm>
            <a:off x="344609" y="3387455"/>
            <a:ext cx="1026991" cy="1029741"/>
          </a:xfrm>
          <a:prstGeom prst="rect">
            <a:avLst/>
          </a:prstGeom>
        </p:spPr>
      </p:pic>
      <p:pic>
        <p:nvPicPr>
          <p:cNvPr id="37" name="Image 36" descr="Une image contenant texte, capture d’écran, diagramme, Police&#10;&#10;Description générée automatiquement">
            <a:extLst>
              <a:ext uri="{FF2B5EF4-FFF2-40B4-BE49-F238E27FC236}">
                <a16:creationId xmlns:a16="http://schemas.microsoft.com/office/drawing/2014/main" id="{5BF5273A-648A-C407-8645-8F48E7724277}"/>
              </a:ext>
            </a:extLst>
          </p:cNvPr>
          <p:cNvPicPr>
            <a:picLocks noChangeAspect="1"/>
          </p:cNvPicPr>
          <p:nvPr/>
        </p:nvPicPr>
        <p:blipFill>
          <a:blip r:embed="rId15">
            <a:alphaModFix amt="85000"/>
          </a:blip>
          <a:srcRect l="21596" t="31532" r="52621"/>
          <a:stretch/>
        </p:blipFill>
        <p:spPr>
          <a:xfrm>
            <a:off x="6597668" y="1434632"/>
            <a:ext cx="1174731" cy="1156018"/>
          </a:xfrm>
          <a:prstGeom prst="rect">
            <a:avLst/>
          </a:prstGeom>
        </p:spPr>
      </p:pic>
      <p:sp>
        <p:nvSpPr>
          <p:cNvPr id="39" name="ZoneTexte 38">
            <a:extLst>
              <a:ext uri="{FF2B5EF4-FFF2-40B4-BE49-F238E27FC236}">
                <a16:creationId xmlns:a16="http://schemas.microsoft.com/office/drawing/2014/main" id="{425CD1E5-356C-74D3-22B1-EA0D36A46DEA}"/>
              </a:ext>
            </a:extLst>
          </p:cNvPr>
          <p:cNvSpPr txBox="1"/>
          <p:nvPr/>
        </p:nvSpPr>
        <p:spPr>
          <a:xfrm>
            <a:off x="6440199" y="3055216"/>
            <a:ext cx="2429784"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Comment jouez-vous le plus souvent ? </a:t>
            </a:r>
          </a:p>
        </p:txBody>
      </p:sp>
      <p:pic>
        <p:nvPicPr>
          <p:cNvPr id="40" name="Image 39" descr="Une image contenant texte, capture d’écran, diagramme, Police&#10;&#10;Description générée automatiquement">
            <a:extLst>
              <a:ext uri="{FF2B5EF4-FFF2-40B4-BE49-F238E27FC236}">
                <a16:creationId xmlns:a16="http://schemas.microsoft.com/office/drawing/2014/main" id="{7435F52D-00C7-79CF-0AB1-2A18C9A9A92D}"/>
              </a:ext>
            </a:extLst>
          </p:cNvPr>
          <p:cNvPicPr>
            <a:picLocks noChangeAspect="1"/>
          </p:cNvPicPr>
          <p:nvPr/>
        </p:nvPicPr>
        <p:blipFill>
          <a:blip r:embed="rId15">
            <a:alphaModFix amt="85000"/>
          </a:blip>
          <a:srcRect l="62960" t="29794" r="11418" b="38085"/>
          <a:stretch/>
        </p:blipFill>
        <p:spPr>
          <a:xfrm>
            <a:off x="7772398" y="1719223"/>
            <a:ext cx="1038769" cy="482583"/>
          </a:xfrm>
          <a:prstGeom prst="rect">
            <a:avLst/>
          </a:prstGeom>
        </p:spPr>
      </p:pic>
      <p:sp>
        <p:nvSpPr>
          <p:cNvPr id="41" name="ZoneTexte 40">
            <a:extLst>
              <a:ext uri="{FF2B5EF4-FFF2-40B4-BE49-F238E27FC236}">
                <a16:creationId xmlns:a16="http://schemas.microsoft.com/office/drawing/2014/main" id="{69307F4D-F581-D635-7532-023C35C7476A}"/>
              </a:ext>
            </a:extLst>
          </p:cNvPr>
          <p:cNvSpPr txBox="1"/>
          <p:nvPr/>
        </p:nvSpPr>
        <p:spPr>
          <a:xfrm>
            <a:off x="6381384" y="1212102"/>
            <a:ext cx="2429784" cy="246221"/>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Quelle est votre genre ? </a:t>
            </a:r>
          </a:p>
        </p:txBody>
      </p:sp>
      <p:pic>
        <p:nvPicPr>
          <p:cNvPr id="42" name="Image 41" descr="Une image contenant texte, capture d’écran, Police, diagramme&#10;&#10;Description générée automatiquement">
            <a:extLst>
              <a:ext uri="{FF2B5EF4-FFF2-40B4-BE49-F238E27FC236}">
                <a16:creationId xmlns:a16="http://schemas.microsoft.com/office/drawing/2014/main" id="{74DDA48A-055C-7217-6E91-DB96F949CD2E}"/>
              </a:ext>
            </a:extLst>
          </p:cNvPr>
          <p:cNvPicPr>
            <a:picLocks noChangeAspect="1"/>
          </p:cNvPicPr>
          <p:nvPr/>
        </p:nvPicPr>
        <p:blipFill>
          <a:blip r:embed="rId13">
            <a:alphaModFix amt="85000"/>
          </a:blip>
          <a:srcRect l="63069" t="29503" r="20915" b="18495"/>
          <a:stretch/>
        </p:blipFill>
        <p:spPr>
          <a:xfrm>
            <a:off x="1490797" y="1540368"/>
            <a:ext cx="704804" cy="847167"/>
          </a:xfrm>
          <a:prstGeom prst="rect">
            <a:avLst/>
          </a:prstGeom>
        </p:spPr>
      </p:pic>
      <p:sp>
        <p:nvSpPr>
          <p:cNvPr id="38" name="ZoneTexte 37">
            <a:extLst>
              <a:ext uri="{FF2B5EF4-FFF2-40B4-BE49-F238E27FC236}">
                <a16:creationId xmlns:a16="http://schemas.microsoft.com/office/drawing/2014/main" id="{D052CC75-8CB0-DCDF-9551-6BBFB58504F9}"/>
              </a:ext>
            </a:extLst>
          </p:cNvPr>
          <p:cNvSpPr txBox="1"/>
          <p:nvPr/>
        </p:nvSpPr>
        <p:spPr>
          <a:xfrm>
            <a:off x="224730" y="1258268"/>
            <a:ext cx="2425654" cy="246221"/>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Quelle est votre âge ? </a:t>
            </a:r>
          </a:p>
        </p:txBody>
      </p:sp>
      <p:pic>
        <p:nvPicPr>
          <p:cNvPr id="43" name="Image 42" descr="Une image contenant texte, capture d’écran, diagramme, Police&#10;&#10;Description générée automatiquement">
            <a:extLst>
              <a:ext uri="{FF2B5EF4-FFF2-40B4-BE49-F238E27FC236}">
                <a16:creationId xmlns:a16="http://schemas.microsoft.com/office/drawing/2014/main" id="{B3FFF98B-0656-2BAD-2D8E-A8F028D22C01}"/>
              </a:ext>
            </a:extLst>
          </p:cNvPr>
          <p:cNvPicPr>
            <a:picLocks noChangeAspect="1"/>
          </p:cNvPicPr>
          <p:nvPr/>
        </p:nvPicPr>
        <p:blipFill>
          <a:blip r:embed="rId14">
            <a:alphaModFix amt="85000"/>
          </a:blip>
          <a:srcRect l="63458" t="31552" r="12222" b="34034"/>
          <a:stretch/>
        </p:blipFill>
        <p:spPr>
          <a:xfrm>
            <a:off x="1343563" y="3580545"/>
            <a:ext cx="1137842" cy="609374"/>
          </a:xfrm>
          <a:prstGeom prst="rect">
            <a:avLst/>
          </a:prstGeom>
        </p:spPr>
      </p:pic>
      <p:sp>
        <p:nvSpPr>
          <p:cNvPr id="44" name="ZoneTexte 43">
            <a:extLst>
              <a:ext uri="{FF2B5EF4-FFF2-40B4-BE49-F238E27FC236}">
                <a16:creationId xmlns:a16="http://schemas.microsoft.com/office/drawing/2014/main" id="{45EC6253-0C74-08C5-B1C2-D6F07F8758C8}"/>
              </a:ext>
            </a:extLst>
          </p:cNvPr>
          <p:cNvSpPr txBox="1"/>
          <p:nvPr/>
        </p:nvSpPr>
        <p:spPr>
          <a:xfrm>
            <a:off x="206730" y="3055216"/>
            <a:ext cx="2429784"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A quelle fréquence jouez-vous au jeux vidéo ? </a:t>
            </a:r>
          </a:p>
        </p:txBody>
      </p:sp>
      <p:sp>
        <p:nvSpPr>
          <p:cNvPr id="3" name="Google Shape;2326;p10">
            <a:extLst>
              <a:ext uri="{FF2B5EF4-FFF2-40B4-BE49-F238E27FC236}">
                <a16:creationId xmlns:a16="http://schemas.microsoft.com/office/drawing/2014/main" id="{2150BAB7-2423-158C-F115-80848BDABCD9}"/>
              </a:ext>
            </a:extLst>
          </p:cNvPr>
          <p:cNvSpPr txBox="1">
            <a:spLocks/>
          </p:cNvSpPr>
          <p:nvPr/>
        </p:nvSpPr>
        <p:spPr>
          <a:xfrm>
            <a:off x="-1" y="117357"/>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 joueur global</a:t>
            </a:r>
          </a:p>
        </p:txBody>
      </p:sp>
      <p:pic>
        <p:nvPicPr>
          <p:cNvPr id="8" name="Image 7" descr="Une image contenant Visage humain, habits, personne, capture d’écran&#10;&#10;Description générée automatiquement">
            <a:extLst>
              <a:ext uri="{FF2B5EF4-FFF2-40B4-BE49-F238E27FC236}">
                <a16:creationId xmlns:a16="http://schemas.microsoft.com/office/drawing/2014/main" id="{A73E3D85-C035-CB55-8D74-A445A9AD2E64}"/>
              </a:ext>
            </a:extLst>
          </p:cNvPr>
          <p:cNvPicPr>
            <a:picLocks noChangeAspect="1"/>
          </p:cNvPicPr>
          <p:nvPr/>
        </p:nvPicPr>
        <p:blipFill>
          <a:blip r:embed="rId16"/>
          <a:stretch>
            <a:fillRect/>
          </a:stretch>
        </p:blipFill>
        <p:spPr>
          <a:xfrm>
            <a:off x="3864210" y="945987"/>
            <a:ext cx="1459073" cy="1836137"/>
          </a:xfrm>
          <a:prstGeom prst="rect">
            <a:avLst/>
          </a:prstGeom>
        </p:spPr>
      </p:pic>
    </p:spTree>
    <p:extLst>
      <p:ext uri="{BB962C8B-B14F-4D97-AF65-F5344CB8AC3E}">
        <p14:creationId xmlns:p14="http://schemas.microsoft.com/office/powerpoint/2010/main" val="3398913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1">
          <a:extLst>
            <a:ext uri="{FF2B5EF4-FFF2-40B4-BE49-F238E27FC236}">
              <a16:creationId xmlns:a16="http://schemas.microsoft.com/office/drawing/2014/main" id="{D836535C-3E2E-13B4-60F7-62D859243199}"/>
            </a:ext>
          </a:extLst>
        </p:cNvPr>
        <p:cNvGrpSpPr/>
        <p:nvPr/>
      </p:nvGrpSpPr>
      <p:grpSpPr>
        <a:xfrm>
          <a:off x="0" y="0"/>
          <a:ext cx="0" cy="0"/>
          <a:chOff x="0" y="0"/>
          <a:chExt cx="0" cy="0"/>
        </a:xfrm>
      </p:grpSpPr>
      <p:cxnSp>
        <p:nvCxnSpPr>
          <p:cNvPr id="54" name="Connecteur droit 53">
            <a:extLst>
              <a:ext uri="{FF2B5EF4-FFF2-40B4-BE49-F238E27FC236}">
                <a16:creationId xmlns:a16="http://schemas.microsoft.com/office/drawing/2014/main" id="{7DA69C9A-323A-2999-76E5-2BC2BEA47D53}"/>
              </a:ext>
            </a:extLst>
          </p:cNvPr>
          <p:cNvCxnSpPr>
            <a:cxnSpLocks/>
          </p:cNvCxnSpPr>
          <p:nvPr/>
        </p:nvCxnSpPr>
        <p:spPr>
          <a:xfrm>
            <a:off x="4572000" y="3055216"/>
            <a:ext cx="3009900" cy="896719"/>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49200C69-54EA-6E70-42EC-F9C3B9BB9081}"/>
              </a:ext>
            </a:extLst>
          </p:cNvPr>
          <p:cNvCxnSpPr>
            <a:cxnSpLocks/>
          </p:cNvCxnSpPr>
          <p:nvPr/>
        </p:nvCxnSpPr>
        <p:spPr>
          <a:xfrm flipV="1">
            <a:off x="4572000" y="2201806"/>
            <a:ext cx="2933700" cy="103634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A93A5791-1F42-E7DD-3BEA-16E4741B86C7}"/>
              </a:ext>
            </a:extLst>
          </p:cNvPr>
          <p:cNvCxnSpPr>
            <a:cxnSpLocks/>
          </p:cNvCxnSpPr>
          <p:nvPr/>
        </p:nvCxnSpPr>
        <p:spPr>
          <a:xfrm flipH="1" flipV="1">
            <a:off x="1723977" y="2201806"/>
            <a:ext cx="2848023" cy="1036342"/>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B362DC37-8E70-0F8C-CA20-655E302A5506}"/>
              </a:ext>
            </a:extLst>
          </p:cNvPr>
          <p:cNvCxnSpPr>
            <a:cxnSpLocks/>
          </p:cNvCxnSpPr>
          <p:nvPr/>
        </p:nvCxnSpPr>
        <p:spPr>
          <a:xfrm flipH="1">
            <a:off x="2038350" y="3055216"/>
            <a:ext cx="2533650" cy="830016"/>
          </a:xfrm>
          <a:prstGeom prst="line">
            <a:avLst/>
          </a:prstGeom>
          <a:ln>
            <a:solidFill>
              <a:srgbClr val="B1A4D4"/>
            </a:solidFill>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8C66AF15-120C-7BAA-EF45-9860ED699BD9}"/>
              </a:ext>
            </a:extLst>
          </p:cNvPr>
          <p:cNvSpPr/>
          <p:nvPr/>
        </p:nvSpPr>
        <p:spPr>
          <a:xfrm>
            <a:off x="3133725" y="1414726"/>
            <a:ext cx="2886075" cy="353827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7" name="Hexagone 6">
            <a:extLst>
              <a:ext uri="{FF2B5EF4-FFF2-40B4-BE49-F238E27FC236}">
                <a16:creationId xmlns:a16="http://schemas.microsoft.com/office/drawing/2014/main" id="{DFAF2F1A-11AF-4A87-C63B-328C10ACAF9E}"/>
              </a:ext>
            </a:extLst>
          </p:cNvPr>
          <p:cNvSpPr/>
          <p:nvPr/>
        </p:nvSpPr>
        <p:spPr>
          <a:xfrm rot="5400000">
            <a:off x="3888173" y="1177901"/>
            <a:ext cx="1367652" cy="1222571"/>
          </a:xfrm>
          <a:prstGeom prst="hexag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a:p>
        </p:txBody>
      </p:sp>
      <p:pic>
        <p:nvPicPr>
          <p:cNvPr id="6" name="Image 5" descr="Une image contenant personne, Visage humain, habits, homme&#10;&#10;Description générée automatiquement">
            <a:extLst>
              <a:ext uri="{FF2B5EF4-FFF2-40B4-BE49-F238E27FC236}">
                <a16:creationId xmlns:a16="http://schemas.microsoft.com/office/drawing/2014/main" id="{11464217-5EA4-95F7-402D-B6C0E813D4D4}"/>
              </a:ext>
            </a:extLst>
          </p:cNvPr>
          <p:cNvPicPr>
            <a:picLocks noChangeAspect="1"/>
          </p:cNvPicPr>
          <p:nvPr/>
        </p:nvPicPr>
        <p:blipFill>
          <a:blip r:embed="rId3"/>
          <a:stretch>
            <a:fillRect/>
          </a:stretch>
        </p:blipFill>
        <p:spPr>
          <a:xfrm>
            <a:off x="3954072" y="1191565"/>
            <a:ext cx="1263680" cy="1345033"/>
          </a:xfrm>
          <a:prstGeom prst="rect">
            <a:avLst/>
          </a:prstGeom>
        </p:spPr>
      </p:pic>
      <p:sp>
        <p:nvSpPr>
          <p:cNvPr id="8" name="Google Shape;2326;p10">
            <a:extLst>
              <a:ext uri="{FF2B5EF4-FFF2-40B4-BE49-F238E27FC236}">
                <a16:creationId xmlns:a16="http://schemas.microsoft.com/office/drawing/2014/main" id="{2D129DDD-F81F-CF7F-E3D3-DFBAE1FDAC4D}"/>
              </a:ext>
            </a:extLst>
          </p:cNvPr>
          <p:cNvSpPr txBox="1">
            <a:spLocks/>
          </p:cNvSpPr>
          <p:nvPr/>
        </p:nvSpPr>
        <p:spPr>
          <a:xfrm>
            <a:off x="13912" y="123798"/>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Le joueur régulier</a:t>
            </a:r>
          </a:p>
        </p:txBody>
      </p:sp>
      <p:pic>
        <p:nvPicPr>
          <p:cNvPr id="9" name="Image 8" descr="Une image contenant Police, capture d’écran, Graphique, noir&#10;&#10;Description générée automatiquement">
            <a:extLst>
              <a:ext uri="{FF2B5EF4-FFF2-40B4-BE49-F238E27FC236}">
                <a16:creationId xmlns:a16="http://schemas.microsoft.com/office/drawing/2014/main" id="{4CC25048-2F00-BE82-5609-029AFA5AB162}"/>
              </a:ext>
            </a:extLst>
          </p:cNvPr>
          <p:cNvPicPr>
            <a:picLocks noChangeAspect="1"/>
          </p:cNvPicPr>
          <p:nvPr/>
        </p:nvPicPr>
        <p:blipFill>
          <a:blip r:embed="rId4"/>
          <a:stretch>
            <a:fillRect/>
          </a:stretch>
        </p:blipFill>
        <p:spPr>
          <a:xfrm>
            <a:off x="0" y="0"/>
            <a:ext cx="1197453" cy="532660"/>
          </a:xfrm>
          <a:prstGeom prst="rect">
            <a:avLst/>
          </a:prstGeom>
        </p:spPr>
      </p:pic>
      <p:pic>
        <p:nvPicPr>
          <p:cNvPr id="10" name="Image 9" descr="Une image contenant logo, Graphique, symbole, conception&#10;&#10;Description générée automatiquement">
            <a:extLst>
              <a:ext uri="{FF2B5EF4-FFF2-40B4-BE49-F238E27FC236}">
                <a16:creationId xmlns:a16="http://schemas.microsoft.com/office/drawing/2014/main" id="{DF6DB1BC-AA1D-4E8C-2853-499CB80CD823}"/>
              </a:ext>
            </a:extLst>
          </p:cNvPr>
          <p:cNvPicPr>
            <a:picLocks noChangeAspect="1"/>
          </p:cNvPicPr>
          <p:nvPr/>
        </p:nvPicPr>
        <p:blipFill>
          <a:blip r:embed="rId5"/>
          <a:stretch>
            <a:fillRect/>
          </a:stretch>
        </p:blipFill>
        <p:spPr>
          <a:xfrm>
            <a:off x="7959519" y="4352882"/>
            <a:ext cx="1421814" cy="914400"/>
          </a:xfrm>
          <a:prstGeom prst="rect">
            <a:avLst/>
          </a:prstGeom>
        </p:spPr>
      </p:pic>
      <p:sp>
        <p:nvSpPr>
          <p:cNvPr id="12" name="ZoneTexte 11">
            <a:extLst>
              <a:ext uri="{FF2B5EF4-FFF2-40B4-BE49-F238E27FC236}">
                <a16:creationId xmlns:a16="http://schemas.microsoft.com/office/drawing/2014/main" id="{D4270D95-163B-D4E4-8484-9E6266BE1D25}"/>
              </a:ext>
            </a:extLst>
          </p:cNvPr>
          <p:cNvSpPr txBox="1"/>
          <p:nvPr/>
        </p:nvSpPr>
        <p:spPr>
          <a:xfrm>
            <a:off x="3452432" y="2450107"/>
            <a:ext cx="2875251" cy="2462213"/>
          </a:xfrm>
          <a:prstGeom prst="rect">
            <a:avLst/>
          </a:prstGeom>
          <a:noFill/>
        </p:spPr>
        <p:txBody>
          <a:bodyPr wrap="square" rtlCol="0">
            <a:spAutoFit/>
          </a:bodyPr>
          <a:lstStyle/>
          <a:p>
            <a:r>
              <a:rPr lang="fr-FR" dirty="0">
                <a:latin typeface="Space Grotesk" panose="020B0604020202020204" charset="0"/>
                <a:cs typeface="Space Grotesk" panose="020B0604020202020204" charset="0"/>
              </a:rPr>
              <a:t>Prénom : Thomas </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Âge : 32 ans</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Genre : Homme</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Fréquence de jeu : </a:t>
            </a:r>
          </a:p>
          <a:p>
            <a:r>
              <a:rPr lang="fr-FR" dirty="0">
                <a:latin typeface="Space Grotesk" panose="020B0604020202020204" charset="0"/>
                <a:cs typeface="Space Grotesk" panose="020B0604020202020204" charset="0"/>
              </a:rPr>
              <a:t>Une fois par jour ou presque </a:t>
            </a:r>
          </a:p>
          <a:p>
            <a:endParaRPr lang="fr-FR" dirty="0">
              <a:latin typeface="Space Grotesk" panose="020B0604020202020204" charset="0"/>
              <a:cs typeface="Space Grotesk" panose="020B0604020202020204" charset="0"/>
            </a:endParaRPr>
          </a:p>
          <a:p>
            <a:r>
              <a:rPr lang="fr-FR" dirty="0">
                <a:latin typeface="Space Grotesk" panose="020B0604020202020204" charset="0"/>
                <a:cs typeface="Space Grotesk" panose="020B0604020202020204" charset="0"/>
              </a:rPr>
              <a:t>Style de jeu : </a:t>
            </a:r>
            <a:br>
              <a:rPr lang="fr-FR" dirty="0">
                <a:latin typeface="Space Grotesk" panose="020B0604020202020204" charset="0"/>
                <a:cs typeface="Space Grotesk" panose="020B0604020202020204" charset="0"/>
              </a:rPr>
            </a:br>
            <a:r>
              <a:rPr lang="fr-FR" dirty="0">
                <a:latin typeface="Space Grotesk" panose="020B0604020202020204" charset="0"/>
                <a:cs typeface="Space Grotesk" panose="020B0604020202020204" charset="0"/>
              </a:rPr>
              <a:t>solo et multijoueur</a:t>
            </a:r>
          </a:p>
        </p:txBody>
      </p:sp>
      <p:pic>
        <p:nvPicPr>
          <p:cNvPr id="14" name="Image 13" descr="Une image contenant cercle, Caractère coloré, capture d’écran, violet&#10;&#10;Description générée automatiquement">
            <a:extLst>
              <a:ext uri="{FF2B5EF4-FFF2-40B4-BE49-F238E27FC236}">
                <a16:creationId xmlns:a16="http://schemas.microsoft.com/office/drawing/2014/main" id="{916DA874-0BFD-30A6-D3FD-33BBE0E60EF2}"/>
              </a:ext>
            </a:extLst>
          </p:cNvPr>
          <p:cNvPicPr>
            <a:picLocks noChangeAspect="1"/>
          </p:cNvPicPr>
          <p:nvPr/>
        </p:nvPicPr>
        <p:blipFill>
          <a:blip r:embed="rId6"/>
          <a:stretch>
            <a:fillRect/>
          </a:stretch>
        </p:blipFill>
        <p:spPr>
          <a:xfrm>
            <a:off x="3133725" y="2304140"/>
            <a:ext cx="423863" cy="418531"/>
          </a:xfrm>
          <a:prstGeom prst="rect">
            <a:avLst/>
          </a:prstGeom>
        </p:spPr>
      </p:pic>
      <p:pic>
        <p:nvPicPr>
          <p:cNvPr id="16" name="Image 15" descr="Une image contenant Graphique, cercle, symbole, Police&#10;&#10;Description générée automatiquement">
            <a:extLst>
              <a:ext uri="{FF2B5EF4-FFF2-40B4-BE49-F238E27FC236}">
                <a16:creationId xmlns:a16="http://schemas.microsoft.com/office/drawing/2014/main" id="{F66ACDE9-851C-D8CC-A7DF-1736CF46BB47}"/>
              </a:ext>
            </a:extLst>
          </p:cNvPr>
          <p:cNvPicPr>
            <a:picLocks noChangeAspect="1"/>
          </p:cNvPicPr>
          <p:nvPr/>
        </p:nvPicPr>
        <p:blipFill>
          <a:blip r:embed="rId7"/>
          <a:stretch>
            <a:fillRect/>
          </a:stretch>
        </p:blipFill>
        <p:spPr>
          <a:xfrm>
            <a:off x="3152344" y="3238148"/>
            <a:ext cx="361950" cy="337750"/>
          </a:xfrm>
          <a:prstGeom prst="rect">
            <a:avLst/>
          </a:prstGeom>
        </p:spPr>
      </p:pic>
      <p:pic>
        <p:nvPicPr>
          <p:cNvPr id="18" name="Image 17" descr="Une image contenant Graphique, Caractère coloré, obscurité, cercle&#10;&#10;Description générée automatiquement">
            <a:extLst>
              <a:ext uri="{FF2B5EF4-FFF2-40B4-BE49-F238E27FC236}">
                <a16:creationId xmlns:a16="http://schemas.microsoft.com/office/drawing/2014/main" id="{4C8E8DE8-B557-C8BF-8F54-CEF8DF606874}"/>
              </a:ext>
            </a:extLst>
          </p:cNvPr>
          <p:cNvPicPr>
            <a:picLocks noChangeAspect="1"/>
          </p:cNvPicPr>
          <p:nvPr/>
        </p:nvPicPr>
        <p:blipFill>
          <a:blip r:embed="rId8"/>
          <a:stretch>
            <a:fillRect/>
          </a:stretch>
        </p:blipFill>
        <p:spPr>
          <a:xfrm>
            <a:off x="3130733" y="3754521"/>
            <a:ext cx="423863" cy="430486"/>
          </a:xfrm>
          <a:prstGeom prst="rect">
            <a:avLst/>
          </a:prstGeom>
        </p:spPr>
      </p:pic>
      <p:pic>
        <p:nvPicPr>
          <p:cNvPr id="20" name="Image 19" descr="Une image contenant Graphique, cercle, symbole, logo&#10;&#10;Description générée automatiquement">
            <a:extLst>
              <a:ext uri="{FF2B5EF4-FFF2-40B4-BE49-F238E27FC236}">
                <a16:creationId xmlns:a16="http://schemas.microsoft.com/office/drawing/2014/main" id="{8FC82734-9DB5-8E3D-163E-FA7AFA798BC1}"/>
              </a:ext>
            </a:extLst>
          </p:cNvPr>
          <p:cNvPicPr>
            <a:picLocks noChangeAspect="1"/>
          </p:cNvPicPr>
          <p:nvPr/>
        </p:nvPicPr>
        <p:blipFill>
          <a:blip r:embed="rId9"/>
          <a:stretch>
            <a:fillRect/>
          </a:stretch>
        </p:blipFill>
        <p:spPr>
          <a:xfrm>
            <a:off x="3121639" y="2750011"/>
            <a:ext cx="423864" cy="433851"/>
          </a:xfrm>
          <a:prstGeom prst="rect">
            <a:avLst/>
          </a:prstGeom>
        </p:spPr>
      </p:pic>
      <p:pic>
        <p:nvPicPr>
          <p:cNvPr id="22" name="Image 21" descr="Une image contenant Graphique, art, Caractère coloré, cercle&#10;&#10;Description générée automatiquement">
            <a:extLst>
              <a:ext uri="{FF2B5EF4-FFF2-40B4-BE49-F238E27FC236}">
                <a16:creationId xmlns:a16="http://schemas.microsoft.com/office/drawing/2014/main" id="{6AFCBF71-E8BA-296B-FA95-F0C799C06879}"/>
              </a:ext>
            </a:extLst>
          </p:cNvPr>
          <p:cNvPicPr>
            <a:picLocks noChangeAspect="1"/>
          </p:cNvPicPr>
          <p:nvPr/>
        </p:nvPicPr>
        <p:blipFill>
          <a:blip r:embed="rId10"/>
          <a:stretch>
            <a:fillRect/>
          </a:stretch>
        </p:blipFill>
        <p:spPr>
          <a:xfrm>
            <a:off x="3186314" y="4297577"/>
            <a:ext cx="153602" cy="255806"/>
          </a:xfrm>
          <a:prstGeom prst="rect">
            <a:avLst/>
          </a:prstGeom>
        </p:spPr>
      </p:pic>
      <p:pic>
        <p:nvPicPr>
          <p:cNvPr id="24" name="Image 23" descr="Une image contenant Graphique, cercle, graphisme, conception&#10;&#10;Description générée automatiquement">
            <a:extLst>
              <a:ext uri="{FF2B5EF4-FFF2-40B4-BE49-F238E27FC236}">
                <a16:creationId xmlns:a16="http://schemas.microsoft.com/office/drawing/2014/main" id="{E31FDAB7-072A-10BB-07CA-78D15A9C2104}"/>
              </a:ext>
            </a:extLst>
          </p:cNvPr>
          <p:cNvPicPr>
            <a:picLocks noChangeAspect="1"/>
          </p:cNvPicPr>
          <p:nvPr/>
        </p:nvPicPr>
        <p:blipFill>
          <a:blip r:embed="rId11"/>
          <a:stretch>
            <a:fillRect/>
          </a:stretch>
        </p:blipFill>
        <p:spPr>
          <a:xfrm>
            <a:off x="3291617" y="4509311"/>
            <a:ext cx="277697" cy="268919"/>
          </a:xfrm>
          <a:prstGeom prst="rect">
            <a:avLst/>
          </a:prstGeom>
        </p:spPr>
      </p:pic>
      <p:cxnSp>
        <p:nvCxnSpPr>
          <p:cNvPr id="26" name="Connecteur droit 25">
            <a:extLst>
              <a:ext uri="{FF2B5EF4-FFF2-40B4-BE49-F238E27FC236}">
                <a16:creationId xmlns:a16="http://schemas.microsoft.com/office/drawing/2014/main" id="{7CA47842-2218-82B9-4F6A-3B9E59A55727}"/>
              </a:ext>
            </a:extLst>
          </p:cNvPr>
          <p:cNvCxnSpPr>
            <a:cxnSpLocks/>
          </p:cNvCxnSpPr>
          <p:nvPr/>
        </p:nvCxnSpPr>
        <p:spPr>
          <a:xfrm flipH="1">
            <a:off x="3224275" y="4417196"/>
            <a:ext cx="216158" cy="268510"/>
          </a:xfrm>
          <a:prstGeom prst="line">
            <a:avLst/>
          </a:prstGeom>
          <a:ln>
            <a:solidFill>
              <a:srgbClr val="6640D0"/>
            </a:solidFill>
          </a:ln>
        </p:spPr>
        <p:style>
          <a:lnRef idx="1">
            <a:schemeClr val="accent1"/>
          </a:lnRef>
          <a:fillRef idx="0">
            <a:schemeClr val="accent1"/>
          </a:fillRef>
          <a:effectRef idx="0">
            <a:schemeClr val="accent1"/>
          </a:effectRef>
          <a:fontRef idx="minor">
            <a:schemeClr val="tx1"/>
          </a:fontRef>
        </p:style>
      </p:cxnSp>
      <p:sp>
        <p:nvSpPr>
          <p:cNvPr id="29" name="Rectangle : coins arrondis 28">
            <a:extLst>
              <a:ext uri="{FF2B5EF4-FFF2-40B4-BE49-F238E27FC236}">
                <a16:creationId xmlns:a16="http://schemas.microsoft.com/office/drawing/2014/main" id="{AF830615-7198-FAFD-0BC0-46067E52EE24}"/>
              </a:ext>
            </a:extLst>
          </p:cNvPr>
          <p:cNvSpPr/>
          <p:nvPr/>
        </p:nvSpPr>
        <p:spPr>
          <a:xfrm>
            <a:off x="204301" y="1231771"/>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5B30755-7BFB-A8FF-9B0F-8D2B13E4DC55}"/>
              </a:ext>
            </a:extLst>
          </p:cNvPr>
          <p:cNvSpPr/>
          <p:nvPr/>
        </p:nvSpPr>
        <p:spPr>
          <a:xfrm>
            <a:off x="190431" y="3058607"/>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EB6904E0-61C1-54C2-2FCA-60831C861D28}"/>
              </a:ext>
            </a:extLst>
          </p:cNvPr>
          <p:cNvSpPr/>
          <p:nvPr/>
        </p:nvSpPr>
        <p:spPr>
          <a:xfrm>
            <a:off x="6415851" y="1226637"/>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2" name="Rectangle : coins arrondis 31">
            <a:extLst>
              <a:ext uri="{FF2B5EF4-FFF2-40B4-BE49-F238E27FC236}">
                <a16:creationId xmlns:a16="http://schemas.microsoft.com/office/drawing/2014/main" id="{CCD9C4C8-1DAE-DCA3-1CB5-90AC7E3BA5FA}"/>
              </a:ext>
            </a:extLst>
          </p:cNvPr>
          <p:cNvSpPr/>
          <p:nvPr/>
        </p:nvSpPr>
        <p:spPr>
          <a:xfrm>
            <a:off x="6428594" y="3058607"/>
            <a:ext cx="2446083" cy="139182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34" name="Image 33" descr="Une image contenant texte, capture d’écran, diagramme, Police&#10;&#10;Description générée automatiquement">
            <a:extLst>
              <a:ext uri="{FF2B5EF4-FFF2-40B4-BE49-F238E27FC236}">
                <a16:creationId xmlns:a16="http://schemas.microsoft.com/office/drawing/2014/main" id="{E51A3F9B-9979-E57B-47EE-BC60368688CB}"/>
              </a:ext>
            </a:extLst>
          </p:cNvPr>
          <p:cNvPicPr>
            <a:picLocks noChangeAspect="1"/>
          </p:cNvPicPr>
          <p:nvPr/>
        </p:nvPicPr>
        <p:blipFill>
          <a:blip r:embed="rId12">
            <a:alphaModFix amt="85000"/>
          </a:blip>
          <a:srcRect l="63421" t="28005" r="3689" b="40672"/>
          <a:stretch/>
        </p:blipFill>
        <p:spPr>
          <a:xfrm>
            <a:off x="7424719" y="3688285"/>
            <a:ext cx="1445263" cy="502736"/>
          </a:xfrm>
          <a:prstGeom prst="rect">
            <a:avLst/>
          </a:prstGeom>
        </p:spPr>
      </p:pic>
      <p:sp>
        <p:nvSpPr>
          <p:cNvPr id="39" name="ZoneTexte 38">
            <a:extLst>
              <a:ext uri="{FF2B5EF4-FFF2-40B4-BE49-F238E27FC236}">
                <a16:creationId xmlns:a16="http://schemas.microsoft.com/office/drawing/2014/main" id="{447CF23B-5CAC-AED0-F631-38E5F6731D04}"/>
              </a:ext>
            </a:extLst>
          </p:cNvPr>
          <p:cNvSpPr txBox="1"/>
          <p:nvPr/>
        </p:nvSpPr>
        <p:spPr>
          <a:xfrm>
            <a:off x="6440199" y="3055216"/>
            <a:ext cx="2429784"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Comment jouez-vous le plus souvent ? </a:t>
            </a:r>
          </a:p>
        </p:txBody>
      </p:sp>
      <p:pic>
        <p:nvPicPr>
          <p:cNvPr id="40" name="Image 39" descr="Une image contenant texte, capture d’écran, diagramme, Police&#10;&#10;Description générée automatiquement">
            <a:extLst>
              <a:ext uri="{FF2B5EF4-FFF2-40B4-BE49-F238E27FC236}">
                <a16:creationId xmlns:a16="http://schemas.microsoft.com/office/drawing/2014/main" id="{B07121DB-5B72-7A8D-9BFB-C41C64C6CA18}"/>
              </a:ext>
            </a:extLst>
          </p:cNvPr>
          <p:cNvPicPr>
            <a:picLocks noChangeAspect="1"/>
          </p:cNvPicPr>
          <p:nvPr/>
        </p:nvPicPr>
        <p:blipFill>
          <a:blip r:embed="rId13">
            <a:alphaModFix amt="85000"/>
          </a:blip>
          <a:srcRect l="62960" t="29794" r="11418" b="38085"/>
          <a:stretch/>
        </p:blipFill>
        <p:spPr>
          <a:xfrm>
            <a:off x="7772398" y="1719223"/>
            <a:ext cx="1038769" cy="482583"/>
          </a:xfrm>
          <a:prstGeom prst="rect">
            <a:avLst/>
          </a:prstGeom>
        </p:spPr>
      </p:pic>
      <p:sp>
        <p:nvSpPr>
          <p:cNvPr id="41" name="ZoneTexte 40">
            <a:extLst>
              <a:ext uri="{FF2B5EF4-FFF2-40B4-BE49-F238E27FC236}">
                <a16:creationId xmlns:a16="http://schemas.microsoft.com/office/drawing/2014/main" id="{BB99BA5E-8F7A-0C4A-8AC1-562B59E7D8A6}"/>
              </a:ext>
            </a:extLst>
          </p:cNvPr>
          <p:cNvSpPr txBox="1"/>
          <p:nvPr/>
        </p:nvSpPr>
        <p:spPr>
          <a:xfrm>
            <a:off x="6381384" y="1212102"/>
            <a:ext cx="2429784" cy="246221"/>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Quelle est votre genre ? </a:t>
            </a:r>
          </a:p>
        </p:txBody>
      </p:sp>
      <p:pic>
        <p:nvPicPr>
          <p:cNvPr id="42" name="Image 41" descr="Une image contenant texte, capture d’écran, Police, diagramme&#10;&#10;Description générée automatiquement">
            <a:extLst>
              <a:ext uri="{FF2B5EF4-FFF2-40B4-BE49-F238E27FC236}">
                <a16:creationId xmlns:a16="http://schemas.microsoft.com/office/drawing/2014/main" id="{865A30CF-3D38-768D-8560-7BD99E54CE13}"/>
              </a:ext>
            </a:extLst>
          </p:cNvPr>
          <p:cNvPicPr>
            <a:picLocks noChangeAspect="1"/>
          </p:cNvPicPr>
          <p:nvPr/>
        </p:nvPicPr>
        <p:blipFill>
          <a:blip r:embed="rId14">
            <a:alphaModFix amt="85000"/>
          </a:blip>
          <a:srcRect l="63069" t="29503" r="20915" b="18495"/>
          <a:stretch/>
        </p:blipFill>
        <p:spPr>
          <a:xfrm>
            <a:off x="1490797" y="1540368"/>
            <a:ext cx="704804" cy="847167"/>
          </a:xfrm>
          <a:prstGeom prst="rect">
            <a:avLst/>
          </a:prstGeom>
        </p:spPr>
      </p:pic>
      <p:sp>
        <p:nvSpPr>
          <p:cNvPr id="38" name="ZoneTexte 37">
            <a:extLst>
              <a:ext uri="{FF2B5EF4-FFF2-40B4-BE49-F238E27FC236}">
                <a16:creationId xmlns:a16="http://schemas.microsoft.com/office/drawing/2014/main" id="{1E5D733F-908F-E8BA-8EF7-6C35BA2BA0BC}"/>
              </a:ext>
            </a:extLst>
          </p:cNvPr>
          <p:cNvSpPr txBox="1"/>
          <p:nvPr/>
        </p:nvSpPr>
        <p:spPr>
          <a:xfrm>
            <a:off x="224730" y="1258268"/>
            <a:ext cx="2425654" cy="246221"/>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Quelle est votre âge ? </a:t>
            </a:r>
          </a:p>
        </p:txBody>
      </p:sp>
      <p:pic>
        <p:nvPicPr>
          <p:cNvPr id="43" name="Image 42" descr="Une image contenant texte, capture d’écran, diagramme, Police&#10;&#10;Description générée automatiquement">
            <a:extLst>
              <a:ext uri="{FF2B5EF4-FFF2-40B4-BE49-F238E27FC236}">
                <a16:creationId xmlns:a16="http://schemas.microsoft.com/office/drawing/2014/main" id="{6E9D3C18-1568-8EAD-DA8F-BC3C3775A109}"/>
              </a:ext>
            </a:extLst>
          </p:cNvPr>
          <p:cNvPicPr>
            <a:picLocks noChangeAspect="1"/>
          </p:cNvPicPr>
          <p:nvPr/>
        </p:nvPicPr>
        <p:blipFill>
          <a:blip r:embed="rId15">
            <a:alphaModFix amt="85000"/>
          </a:blip>
          <a:srcRect l="63458" t="31552" r="12222" b="34034"/>
          <a:stretch/>
        </p:blipFill>
        <p:spPr>
          <a:xfrm>
            <a:off x="1343563" y="3580545"/>
            <a:ext cx="1137842" cy="609374"/>
          </a:xfrm>
          <a:prstGeom prst="rect">
            <a:avLst/>
          </a:prstGeom>
        </p:spPr>
      </p:pic>
      <p:sp>
        <p:nvSpPr>
          <p:cNvPr id="44" name="ZoneTexte 43">
            <a:extLst>
              <a:ext uri="{FF2B5EF4-FFF2-40B4-BE49-F238E27FC236}">
                <a16:creationId xmlns:a16="http://schemas.microsoft.com/office/drawing/2014/main" id="{B3168223-AE99-9A5E-707A-735A5F612D34}"/>
              </a:ext>
            </a:extLst>
          </p:cNvPr>
          <p:cNvSpPr txBox="1"/>
          <p:nvPr/>
        </p:nvSpPr>
        <p:spPr>
          <a:xfrm>
            <a:off x="206730" y="3055216"/>
            <a:ext cx="2429784"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A quelle fréquence jouez-vous au jeux vidéo ? </a:t>
            </a:r>
          </a:p>
        </p:txBody>
      </p:sp>
      <p:sp>
        <p:nvSpPr>
          <p:cNvPr id="59" name="Google Shape;2326;p10">
            <a:extLst>
              <a:ext uri="{FF2B5EF4-FFF2-40B4-BE49-F238E27FC236}">
                <a16:creationId xmlns:a16="http://schemas.microsoft.com/office/drawing/2014/main" id="{C46127CF-D43E-6C62-0368-655DBE42D182}"/>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Notre client type</a:t>
            </a:r>
          </a:p>
        </p:txBody>
      </p:sp>
      <p:pic>
        <p:nvPicPr>
          <p:cNvPr id="3" name="Image 2" descr="Une image contenant cercle, Graphique, logo, capture d’écran&#10;&#10;Description générée automatiquement">
            <a:extLst>
              <a:ext uri="{FF2B5EF4-FFF2-40B4-BE49-F238E27FC236}">
                <a16:creationId xmlns:a16="http://schemas.microsoft.com/office/drawing/2014/main" id="{1C0DC5A1-79AE-30AD-4363-8B654477F106}"/>
              </a:ext>
            </a:extLst>
          </p:cNvPr>
          <p:cNvPicPr>
            <a:picLocks noChangeAspect="1"/>
          </p:cNvPicPr>
          <p:nvPr/>
        </p:nvPicPr>
        <p:blipFill>
          <a:blip r:embed="rId16">
            <a:alphaModFix amt="85000"/>
          </a:blip>
          <a:srcRect l="16483" t="6869" r="6549"/>
          <a:stretch/>
        </p:blipFill>
        <p:spPr>
          <a:xfrm>
            <a:off x="6600376" y="1408686"/>
            <a:ext cx="1166111" cy="1140406"/>
          </a:xfrm>
          <a:prstGeom prst="rect">
            <a:avLst/>
          </a:prstGeom>
        </p:spPr>
      </p:pic>
      <p:pic>
        <p:nvPicPr>
          <p:cNvPr id="5" name="Image 4" descr="Une image contenant cercle, Graphique, logo, capture d’écran&#10;&#10;Description générée automatiquement">
            <a:extLst>
              <a:ext uri="{FF2B5EF4-FFF2-40B4-BE49-F238E27FC236}">
                <a16:creationId xmlns:a16="http://schemas.microsoft.com/office/drawing/2014/main" id="{4801C7E4-188C-DB68-C09F-31EFBCF6D636}"/>
              </a:ext>
            </a:extLst>
          </p:cNvPr>
          <p:cNvPicPr>
            <a:picLocks noChangeAspect="1"/>
          </p:cNvPicPr>
          <p:nvPr/>
        </p:nvPicPr>
        <p:blipFill>
          <a:blip r:embed="rId17">
            <a:alphaModFix amt="85000"/>
          </a:blip>
          <a:srcRect l="10861" r="9646"/>
          <a:stretch/>
        </p:blipFill>
        <p:spPr>
          <a:xfrm>
            <a:off x="352791" y="1448764"/>
            <a:ext cx="1143550" cy="1122069"/>
          </a:xfrm>
          <a:prstGeom prst="rect">
            <a:avLst/>
          </a:prstGeom>
        </p:spPr>
      </p:pic>
      <p:pic>
        <p:nvPicPr>
          <p:cNvPr id="15" name="Image 14" descr="Une image contenant cercle, Bleu électrique, logo, capture d’écran&#10;&#10;Description générée automatiquement">
            <a:extLst>
              <a:ext uri="{FF2B5EF4-FFF2-40B4-BE49-F238E27FC236}">
                <a16:creationId xmlns:a16="http://schemas.microsoft.com/office/drawing/2014/main" id="{15DCB08A-0F6E-F4E8-937C-7140D5DEF02F}"/>
              </a:ext>
            </a:extLst>
          </p:cNvPr>
          <p:cNvPicPr>
            <a:picLocks noChangeAspect="1"/>
          </p:cNvPicPr>
          <p:nvPr/>
        </p:nvPicPr>
        <p:blipFill>
          <a:blip r:embed="rId18">
            <a:alphaModFix amt="85000"/>
          </a:blip>
          <a:stretch>
            <a:fillRect/>
          </a:stretch>
        </p:blipFill>
        <p:spPr>
          <a:xfrm>
            <a:off x="6494554" y="3360959"/>
            <a:ext cx="952697" cy="973635"/>
          </a:xfrm>
          <a:prstGeom prst="rect">
            <a:avLst/>
          </a:prstGeom>
        </p:spPr>
      </p:pic>
      <p:pic>
        <p:nvPicPr>
          <p:cNvPr id="19" name="Image 18" descr="Une image contenant cercle, logo, Caractère coloré, Bleu électrique&#10;&#10;Description générée automatiquement">
            <a:extLst>
              <a:ext uri="{FF2B5EF4-FFF2-40B4-BE49-F238E27FC236}">
                <a16:creationId xmlns:a16="http://schemas.microsoft.com/office/drawing/2014/main" id="{43B54A9C-1823-CBF3-FB0E-0D402F8DD3E5}"/>
              </a:ext>
            </a:extLst>
          </p:cNvPr>
          <p:cNvPicPr>
            <a:picLocks noChangeAspect="1"/>
          </p:cNvPicPr>
          <p:nvPr/>
        </p:nvPicPr>
        <p:blipFill>
          <a:blip r:embed="rId19">
            <a:alphaModFix amt="85000"/>
          </a:blip>
          <a:srcRect l="5497" r="-170"/>
          <a:stretch/>
        </p:blipFill>
        <p:spPr>
          <a:xfrm>
            <a:off x="285857" y="3407023"/>
            <a:ext cx="1053011" cy="987244"/>
          </a:xfrm>
          <a:prstGeom prst="rect">
            <a:avLst/>
          </a:prstGeom>
        </p:spPr>
      </p:pic>
    </p:spTree>
    <p:extLst>
      <p:ext uri="{BB962C8B-B14F-4D97-AF65-F5344CB8AC3E}">
        <p14:creationId xmlns:p14="http://schemas.microsoft.com/office/powerpoint/2010/main" val="1442441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6">
          <a:extLst>
            <a:ext uri="{FF2B5EF4-FFF2-40B4-BE49-F238E27FC236}">
              <a16:creationId xmlns:a16="http://schemas.microsoft.com/office/drawing/2014/main" id="{D408FF20-99F8-F9FA-5E17-3766A05C09DC}"/>
            </a:ext>
          </a:extLst>
        </p:cNvPr>
        <p:cNvGrpSpPr/>
        <p:nvPr/>
      </p:nvGrpSpPr>
      <p:grpSpPr>
        <a:xfrm>
          <a:off x="0" y="0"/>
          <a:ext cx="0" cy="0"/>
          <a:chOff x="0" y="0"/>
          <a:chExt cx="0" cy="0"/>
        </a:xfrm>
      </p:grpSpPr>
      <p:sp>
        <p:nvSpPr>
          <p:cNvPr id="2510" name="Google Shape;2510;p25">
            <a:extLst>
              <a:ext uri="{FF2B5EF4-FFF2-40B4-BE49-F238E27FC236}">
                <a16:creationId xmlns:a16="http://schemas.microsoft.com/office/drawing/2014/main" id="{9FF452B0-E6A6-57B6-4DA9-61B81BCBDB8B}"/>
              </a:ext>
            </a:extLst>
          </p:cNvPr>
          <p:cNvSpPr txBox="1"/>
          <p:nvPr/>
        </p:nvSpPr>
        <p:spPr>
          <a:xfrm>
            <a:off x="6896749" y="2922143"/>
            <a:ext cx="2304000" cy="685903"/>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Space Grotesk Medium"/>
                <a:ea typeface="Space Grotesk Medium"/>
                <a:cs typeface="Space Grotesk Medium"/>
                <a:sym typeface="Space Grotesk Medium"/>
              </a:rPr>
              <a:t>Jeux</a:t>
            </a: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Space Grotesk Medium"/>
                <a:ea typeface="Space Grotesk Medium"/>
                <a:cs typeface="Space Grotesk Medium"/>
                <a:sym typeface="Space Grotesk Medium"/>
              </a:rPr>
              <a:t>De tir</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513" name="Google Shape;2513;p25">
            <a:extLst>
              <a:ext uri="{FF2B5EF4-FFF2-40B4-BE49-F238E27FC236}">
                <a16:creationId xmlns:a16="http://schemas.microsoft.com/office/drawing/2014/main" id="{444BB304-EF37-274D-5B44-5E9C661ED3FE}"/>
              </a:ext>
            </a:extLst>
          </p:cNvPr>
          <p:cNvSpPr/>
          <p:nvPr/>
        </p:nvSpPr>
        <p:spPr>
          <a:xfrm>
            <a:off x="3499004" y="873499"/>
            <a:ext cx="2129266" cy="2125414"/>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5">
            <a:extLst>
              <a:ext uri="{FF2B5EF4-FFF2-40B4-BE49-F238E27FC236}">
                <a16:creationId xmlns:a16="http://schemas.microsoft.com/office/drawing/2014/main" id="{FF7AD6F4-D844-036D-DDA7-18E90065F381}"/>
              </a:ext>
            </a:extLst>
          </p:cNvPr>
          <p:cNvSpPr txBox="1"/>
          <p:nvPr/>
        </p:nvSpPr>
        <p:spPr>
          <a:xfrm>
            <a:off x="3395437" y="4568202"/>
            <a:ext cx="2336400" cy="451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dirty="0">
                <a:solidFill>
                  <a:schemeClr val="lt1"/>
                </a:solidFill>
                <a:latin typeface="Space Grotesk Medium"/>
                <a:ea typeface="Space Grotesk Medium"/>
                <a:cs typeface="Space Grotesk Medium"/>
                <a:sym typeface="Space Grotesk Medium"/>
              </a:rPr>
              <a:t>N</a:t>
            </a:r>
            <a:r>
              <a:rPr lang="en" sz="1800" dirty="0">
                <a:solidFill>
                  <a:schemeClr val="lt1"/>
                </a:solidFill>
                <a:latin typeface="Space Grotesk Medium"/>
                <a:ea typeface="Space Grotesk Medium"/>
                <a:cs typeface="Space Grotesk Medium"/>
                <a:sym typeface="Space Grotesk Medium"/>
              </a:rPr>
              <a:t>otre cible de joueurs</a:t>
            </a:r>
            <a:endParaRPr sz="1800" b="0" i="0" u="none" strike="noStrike" cap="none" dirty="0">
              <a:solidFill>
                <a:schemeClr val="lt1"/>
              </a:solidFill>
              <a:latin typeface="Space Grotesk Medium"/>
              <a:ea typeface="Space Grotesk Medium"/>
              <a:cs typeface="Space Grotesk Medium"/>
              <a:sym typeface="Space Grotesk Medium"/>
            </a:endParaRPr>
          </a:p>
        </p:txBody>
      </p:sp>
      <p:cxnSp>
        <p:nvCxnSpPr>
          <p:cNvPr id="2520" name="Google Shape;2520;p25">
            <a:extLst>
              <a:ext uri="{FF2B5EF4-FFF2-40B4-BE49-F238E27FC236}">
                <a16:creationId xmlns:a16="http://schemas.microsoft.com/office/drawing/2014/main" id="{8DFD4A6C-A495-EA85-1EF3-512A40EB5F7C}"/>
              </a:ext>
            </a:extLst>
          </p:cNvPr>
          <p:cNvCxnSpPr>
            <a:cxnSpLocks/>
            <a:stCxn id="2526" idx="2"/>
            <a:endCxn id="2516" idx="0"/>
          </p:cNvCxnSpPr>
          <p:nvPr/>
        </p:nvCxnSpPr>
        <p:spPr>
          <a:xfrm rot="5400000">
            <a:off x="3782507" y="3780043"/>
            <a:ext cx="1569289" cy="7028"/>
          </a:xfrm>
          <a:prstGeom prst="bentConnector3">
            <a:avLst>
              <a:gd name="adj1" fmla="val 50000"/>
            </a:avLst>
          </a:prstGeom>
          <a:noFill/>
          <a:ln w="9525" cap="flat" cmpd="sng">
            <a:solidFill>
              <a:schemeClr val="accent3"/>
            </a:solidFill>
            <a:prstDash val="solid"/>
            <a:round/>
            <a:headEnd type="none" w="sm" len="sm"/>
            <a:tailEnd type="none" w="sm" len="sm"/>
          </a:ln>
        </p:spPr>
      </p:cxnSp>
      <p:cxnSp>
        <p:nvCxnSpPr>
          <p:cNvPr id="2521" name="Google Shape;2521;p25">
            <a:extLst>
              <a:ext uri="{FF2B5EF4-FFF2-40B4-BE49-F238E27FC236}">
                <a16:creationId xmlns:a16="http://schemas.microsoft.com/office/drawing/2014/main" id="{B04FFF51-ECCA-E059-8A2B-6A4D55AAC871}"/>
              </a:ext>
            </a:extLst>
          </p:cNvPr>
          <p:cNvCxnSpPr>
            <a:cxnSpLocks/>
            <a:stCxn id="13" idx="2"/>
            <a:endCxn id="2523" idx="3"/>
          </p:cNvCxnSpPr>
          <p:nvPr/>
        </p:nvCxnSpPr>
        <p:spPr>
          <a:xfrm rot="10800000">
            <a:off x="1623014" y="3262762"/>
            <a:ext cx="1161171" cy="2332"/>
          </a:xfrm>
          <a:prstGeom prst="bentConnector3">
            <a:avLst>
              <a:gd name="adj1" fmla="val 50000"/>
            </a:avLst>
          </a:prstGeom>
          <a:noFill/>
          <a:ln w="9525" cap="flat" cmpd="sng">
            <a:solidFill>
              <a:schemeClr val="lt1"/>
            </a:solidFill>
            <a:prstDash val="solid"/>
            <a:round/>
            <a:headEnd type="none" w="sm" len="sm"/>
            <a:tailEnd type="none" w="sm" len="sm"/>
          </a:ln>
        </p:spPr>
      </p:cxnSp>
      <p:cxnSp>
        <p:nvCxnSpPr>
          <p:cNvPr id="2522" name="Google Shape;2522;p25">
            <a:extLst>
              <a:ext uri="{FF2B5EF4-FFF2-40B4-BE49-F238E27FC236}">
                <a16:creationId xmlns:a16="http://schemas.microsoft.com/office/drawing/2014/main" id="{4D1B8735-BD3F-28D0-C0D1-C7456F370E5B}"/>
              </a:ext>
            </a:extLst>
          </p:cNvPr>
          <p:cNvCxnSpPr>
            <a:cxnSpLocks/>
            <a:stCxn id="2513" idx="6"/>
            <a:endCxn id="2524" idx="1"/>
          </p:cNvCxnSpPr>
          <p:nvPr/>
        </p:nvCxnSpPr>
        <p:spPr>
          <a:xfrm>
            <a:off x="5628270" y="1936206"/>
            <a:ext cx="957115" cy="5252"/>
          </a:xfrm>
          <a:prstGeom prst="bentConnector3">
            <a:avLst>
              <a:gd name="adj1" fmla="val 50000"/>
            </a:avLst>
          </a:prstGeom>
          <a:noFill/>
          <a:ln w="9525" cap="flat" cmpd="sng">
            <a:solidFill>
              <a:schemeClr val="lt1"/>
            </a:solidFill>
            <a:prstDash val="solid"/>
            <a:round/>
            <a:headEnd type="none" w="sm" len="sm"/>
            <a:tailEnd type="none" w="sm" len="sm"/>
          </a:ln>
        </p:spPr>
      </p:cxnSp>
      <p:sp>
        <p:nvSpPr>
          <p:cNvPr id="2523" name="Google Shape;2523;p25">
            <a:extLst>
              <a:ext uri="{FF2B5EF4-FFF2-40B4-BE49-F238E27FC236}">
                <a16:creationId xmlns:a16="http://schemas.microsoft.com/office/drawing/2014/main" id="{7DD4FB89-AA96-9B46-CB14-BB6CBECA753F}"/>
              </a:ext>
            </a:extLst>
          </p:cNvPr>
          <p:cNvSpPr txBox="1"/>
          <p:nvPr/>
        </p:nvSpPr>
        <p:spPr>
          <a:xfrm>
            <a:off x="-680987" y="2998912"/>
            <a:ext cx="2304000" cy="527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dirty="0">
                <a:solidFill>
                  <a:srgbClr val="FFFFFF"/>
                </a:solidFill>
                <a:latin typeface="Space Grotesk Medium"/>
                <a:ea typeface="Space Grotesk Medium"/>
                <a:cs typeface="Space Grotesk Medium"/>
                <a:sym typeface="Space Grotesk Medium"/>
              </a:rPr>
              <a:t>Jeux</a:t>
            </a:r>
          </a:p>
          <a:p>
            <a:pPr marL="0" marR="0" lvl="0" indent="0" algn="r" rtl="0">
              <a:lnSpc>
                <a:spcPct val="100000"/>
              </a:lnSpc>
              <a:spcBef>
                <a:spcPts val="0"/>
              </a:spcBef>
              <a:spcAft>
                <a:spcPts val="0"/>
              </a:spcAft>
              <a:buClr>
                <a:srgbClr val="000000"/>
              </a:buClr>
              <a:buSzPts val="1800"/>
              <a:buFont typeface="Arial"/>
              <a:buNone/>
            </a:pPr>
            <a:r>
              <a:rPr lang="en" sz="1800" dirty="0">
                <a:solidFill>
                  <a:srgbClr val="FFFFFF"/>
                </a:solidFill>
                <a:latin typeface="Space Grotesk Medium"/>
                <a:ea typeface="Space Grotesk Medium"/>
                <a:cs typeface="Space Grotesk Medium"/>
                <a:sym typeface="Space Grotesk Medium"/>
              </a:rPr>
              <a:t>D’action </a:t>
            </a:r>
            <a:r>
              <a:rPr lang="en" sz="1800" b="0" i="0" u="none" strike="noStrike" cap="none" dirty="0">
                <a:solidFill>
                  <a:srgbClr val="FFFFFF"/>
                </a:solidFill>
                <a:latin typeface="Space Grotesk Medium"/>
                <a:ea typeface="Space Grotesk Medium"/>
                <a:cs typeface="Space Grotesk Medium"/>
                <a:sym typeface="Space Grotesk Medium"/>
              </a:rPr>
              <a:t> </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524" name="Google Shape;2524;p25">
            <a:extLst>
              <a:ext uri="{FF2B5EF4-FFF2-40B4-BE49-F238E27FC236}">
                <a16:creationId xmlns:a16="http://schemas.microsoft.com/office/drawing/2014/main" id="{DADC8F9F-9C51-7471-566E-85F89DBE8538}"/>
              </a:ext>
            </a:extLst>
          </p:cNvPr>
          <p:cNvSpPr txBox="1"/>
          <p:nvPr/>
        </p:nvSpPr>
        <p:spPr>
          <a:xfrm>
            <a:off x="6585385" y="1677608"/>
            <a:ext cx="23040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Space Grotesk Medium"/>
                <a:ea typeface="Space Grotesk Medium"/>
                <a:cs typeface="Space Grotesk Medium"/>
                <a:sym typeface="Space Grotesk Medium"/>
              </a:rPr>
              <a:t>Jeux</a:t>
            </a:r>
          </a:p>
          <a:p>
            <a:pPr marL="0" marR="0" lvl="0" indent="0" algn="l" rtl="0">
              <a:lnSpc>
                <a:spcPct val="100000"/>
              </a:lnSpc>
              <a:spcBef>
                <a:spcPts val="0"/>
              </a:spcBef>
              <a:spcAft>
                <a:spcPts val="0"/>
              </a:spcAft>
              <a:buClr>
                <a:srgbClr val="000000"/>
              </a:buClr>
              <a:buSzPts val="1800"/>
              <a:buFont typeface="Arial"/>
              <a:buNone/>
            </a:pPr>
            <a:r>
              <a:rPr lang="en" sz="1800" dirty="0">
                <a:solidFill>
                  <a:srgbClr val="FFFFFF"/>
                </a:solidFill>
                <a:latin typeface="Space Grotesk Medium"/>
                <a:ea typeface="Space Grotesk Medium"/>
                <a:cs typeface="Space Grotesk Medium"/>
                <a:sym typeface="Space Grotesk Medium"/>
              </a:rPr>
              <a:t>D’aventure</a:t>
            </a:r>
            <a:endParaRPr sz="1800" b="0" i="0" u="none" strike="noStrike" cap="none" dirty="0">
              <a:solidFill>
                <a:srgbClr val="FFFFFF"/>
              </a:solidFill>
              <a:latin typeface="Space Grotesk Medium"/>
              <a:ea typeface="Space Grotesk Medium"/>
              <a:cs typeface="Space Grotesk Medium"/>
              <a:sym typeface="Space Grotesk Medium"/>
            </a:endParaRPr>
          </a:p>
        </p:txBody>
      </p:sp>
      <p:cxnSp>
        <p:nvCxnSpPr>
          <p:cNvPr id="2525" name="Google Shape;2525;p25">
            <a:extLst>
              <a:ext uri="{FF2B5EF4-FFF2-40B4-BE49-F238E27FC236}">
                <a16:creationId xmlns:a16="http://schemas.microsoft.com/office/drawing/2014/main" id="{4938B6E0-E832-2D8A-A192-200C8141E336}"/>
              </a:ext>
            </a:extLst>
          </p:cNvPr>
          <p:cNvCxnSpPr>
            <a:cxnSpLocks/>
            <a:stCxn id="2510" idx="1"/>
            <a:endCxn id="19" idx="6"/>
          </p:cNvCxnSpPr>
          <p:nvPr/>
        </p:nvCxnSpPr>
        <p:spPr>
          <a:xfrm rot="10800000">
            <a:off x="6352803" y="3265095"/>
            <a:ext cx="543947" cy="1"/>
          </a:xfrm>
          <a:prstGeom prst="bentConnector3">
            <a:avLst>
              <a:gd name="adj1" fmla="val 50000"/>
            </a:avLst>
          </a:prstGeom>
          <a:noFill/>
          <a:ln w="9525" cap="flat" cmpd="sng">
            <a:solidFill>
              <a:schemeClr val="lt1"/>
            </a:solidFill>
            <a:prstDash val="solid"/>
            <a:round/>
            <a:headEnd type="none" w="sm" len="sm"/>
            <a:tailEnd type="none" w="sm" len="sm"/>
          </a:ln>
        </p:spPr>
      </p:cxnSp>
      <p:sp>
        <p:nvSpPr>
          <p:cNvPr id="2526" name="Google Shape;2526;p25">
            <a:extLst>
              <a:ext uri="{FF2B5EF4-FFF2-40B4-BE49-F238E27FC236}">
                <a16:creationId xmlns:a16="http://schemas.microsoft.com/office/drawing/2014/main" id="{D6C7081E-0B16-DF10-7080-2933C55E34A5}"/>
              </a:ext>
            </a:extLst>
          </p:cNvPr>
          <p:cNvSpPr/>
          <p:nvPr/>
        </p:nvSpPr>
        <p:spPr>
          <a:xfrm>
            <a:off x="4351593" y="2571750"/>
            <a:ext cx="438144" cy="427163"/>
          </a:xfrm>
          <a:prstGeom prst="diamond">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Image 1" descr="Une image contenant Police, capture d’écran, Graphique, noir&#10;&#10;Description générée automatiquement">
            <a:extLst>
              <a:ext uri="{FF2B5EF4-FFF2-40B4-BE49-F238E27FC236}">
                <a16:creationId xmlns:a16="http://schemas.microsoft.com/office/drawing/2014/main" id="{DD58E6DA-87C1-42CD-1AFE-5348604E8AEF}"/>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03318CA4-DE0D-B566-512E-D91EC25D230A}"/>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12" name="Google Shape;2326;p10">
            <a:extLst>
              <a:ext uri="{FF2B5EF4-FFF2-40B4-BE49-F238E27FC236}">
                <a16:creationId xmlns:a16="http://schemas.microsoft.com/office/drawing/2014/main" id="{DAFEA277-8B46-EA15-97F1-D4F1D2735964}"/>
              </a:ext>
            </a:extLst>
          </p:cNvPr>
          <p:cNvSpPr txBox="1">
            <a:spLocks/>
          </p:cNvSpPr>
          <p:nvPr/>
        </p:nvSpPr>
        <p:spPr>
          <a:xfrm>
            <a:off x="13912" y="123798"/>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Notre cible de joueurs</a:t>
            </a:r>
          </a:p>
        </p:txBody>
      </p:sp>
      <p:sp>
        <p:nvSpPr>
          <p:cNvPr id="13" name="Google Shape;2513;p25">
            <a:extLst>
              <a:ext uri="{FF2B5EF4-FFF2-40B4-BE49-F238E27FC236}">
                <a16:creationId xmlns:a16="http://schemas.microsoft.com/office/drawing/2014/main" id="{F6C69D27-4D9F-04C3-F4A6-580092C05A5F}"/>
              </a:ext>
            </a:extLst>
          </p:cNvPr>
          <p:cNvSpPr/>
          <p:nvPr/>
        </p:nvSpPr>
        <p:spPr>
          <a:xfrm>
            <a:off x="2784184" y="2202387"/>
            <a:ext cx="2129266" cy="2125414"/>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2513;p25">
            <a:extLst>
              <a:ext uri="{FF2B5EF4-FFF2-40B4-BE49-F238E27FC236}">
                <a16:creationId xmlns:a16="http://schemas.microsoft.com/office/drawing/2014/main" id="{4F34E4CF-5323-D31B-93D6-B1A7EB5240C5}"/>
              </a:ext>
            </a:extLst>
          </p:cNvPr>
          <p:cNvSpPr/>
          <p:nvPr/>
        </p:nvSpPr>
        <p:spPr>
          <a:xfrm>
            <a:off x="4223536" y="2202387"/>
            <a:ext cx="2129266" cy="2125414"/>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3083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1">
          <a:extLst>
            <a:ext uri="{FF2B5EF4-FFF2-40B4-BE49-F238E27FC236}">
              <a16:creationId xmlns:a16="http://schemas.microsoft.com/office/drawing/2014/main" id="{E84D0A0A-5488-C5EC-C482-72A81BCCA1F7}"/>
            </a:ext>
          </a:extLst>
        </p:cNvPr>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1915BA05-1CE5-9862-E0D6-9299D198A525}"/>
              </a:ext>
            </a:extLst>
          </p:cNvPr>
          <p:cNvSpPr/>
          <p:nvPr/>
        </p:nvSpPr>
        <p:spPr>
          <a:xfrm>
            <a:off x="794735" y="1111501"/>
            <a:ext cx="3634214" cy="19381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7" name="Rectangle : coins arrondis 16">
            <a:extLst>
              <a:ext uri="{FF2B5EF4-FFF2-40B4-BE49-F238E27FC236}">
                <a16:creationId xmlns:a16="http://schemas.microsoft.com/office/drawing/2014/main" id="{257F5596-6B0B-BCCB-0472-B8250F13BD24}"/>
              </a:ext>
            </a:extLst>
          </p:cNvPr>
          <p:cNvSpPr/>
          <p:nvPr/>
        </p:nvSpPr>
        <p:spPr>
          <a:xfrm>
            <a:off x="4715052" y="1105360"/>
            <a:ext cx="3634214" cy="19381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8" name="Rectangle : coins arrondis 17">
            <a:extLst>
              <a:ext uri="{FF2B5EF4-FFF2-40B4-BE49-F238E27FC236}">
                <a16:creationId xmlns:a16="http://schemas.microsoft.com/office/drawing/2014/main" id="{34B34B3C-63DD-8521-E0C2-C6D2EDFC5F65}"/>
              </a:ext>
            </a:extLst>
          </p:cNvPr>
          <p:cNvSpPr/>
          <p:nvPr/>
        </p:nvSpPr>
        <p:spPr>
          <a:xfrm>
            <a:off x="794735" y="3088425"/>
            <a:ext cx="3634214" cy="19381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9" name="Rectangle : coins arrondis 18">
            <a:extLst>
              <a:ext uri="{FF2B5EF4-FFF2-40B4-BE49-F238E27FC236}">
                <a16:creationId xmlns:a16="http://schemas.microsoft.com/office/drawing/2014/main" id="{72D47448-7672-6A89-BBDA-DA0C5B2C1D0E}"/>
              </a:ext>
            </a:extLst>
          </p:cNvPr>
          <p:cNvSpPr/>
          <p:nvPr/>
        </p:nvSpPr>
        <p:spPr>
          <a:xfrm>
            <a:off x="4728323" y="3097708"/>
            <a:ext cx="3634214" cy="19381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2" name="Google Shape;2326;p10">
            <a:extLst>
              <a:ext uri="{FF2B5EF4-FFF2-40B4-BE49-F238E27FC236}">
                <a16:creationId xmlns:a16="http://schemas.microsoft.com/office/drawing/2014/main" id="{9244BC7A-86AD-49A1-C625-5C56BC346A8F}"/>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Prévisions des ventes </a:t>
            </a:r>
          </a:p>
        </p:txBody>
      </p:sp>
      <p:pic>
        <p:nvPicPr>
          <p:cNvPr id="8" name="Image 7" descr="Une image contenant Police, capture d’écran, Graphique, noir&#10;&#10;Description générée automatiquement">
            <a:extLst>
              <a:ext uri="{FF2B5EF4-FFF2-40B4-BE49-F238E27FC236}">
                <a16:creationId xmlns:a16="http://schemas.microsoft.com/office/drawing/2014/main" id="{FBFF0A71-35B6-A410-985D-71E2C4EA50E3}"/>
              </a:ext>
            </a:extLst>
          </p:cNvPr>
          <p:cNvPicPr>
            <a:picLocks noChangeAspect="1"/>
          </p:cNvPicPr>
          <p:nvPr/>
        </p:nvPicPr>
        <p:blipFill>
          <a:blip r:embed="rId3"/>
          <a:stretch>
            <a:fillRect/>
          </a:stretch>
        </p:blipFill>
        <p:spPr>
          <a:xfrm>
            <a:off x="0" y="0"/>
            <a:ext cx="1197453" cy="532660"/>
          </a:xfrm>
          <a:prstGeom prst="rect">
            <a:avLst/>
          </a:prstGeom>
        </p:spPr>
      </p:pic>
      <p:pic>
        <p:nvPicPr>
          <p:cNvPr id="9" name="Image 8" descr="Une image contenant logo, Graphique, symbole, conception&#10;&#10;Description générée automatiquement">
            <a:extLst>
              <a:ext uri="{FF2B5EF4-FFF2-40B4-BE49-F238E27FC236}">
                <a16:creationId xmlns:a16="http://schemas.microsoft.com/office/drawing/2014/main" id="{A71B2D8E-C815-5F87-502C-0CEE638229AB}"/>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11" name="Google Shape;2326;p10">
            <a:extLst>
              <a:ext uri="{FF2B5EF4-FFF2-40B4-BE49-F238E27FC236}">
                <a16:creationId xmlns:a16="http://schemas.microsoft.com/office/drawing/2014/main" id="{1C151191-F3D0-ED66-1DD2-5323F9D603D2}"/>
              </a:ext>
            </a:extLst>
          </p:cNvPr>
          <p:cNvSpPr txBox="1">
            <a:spLocks/>
          </p:cNvSpPr>
          <p:nvPr/>
        </p:nvSpPr>
        <p:spPr>
          <a:xfrm>
            <a:off x="0" y="5326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endParaRPr lang="fr-FR" sz="2400" b="1" dirty="0"/>
          </a:p>
        </p:txBody>
      </p:sp>
      <p:pic>
        <p:nvPicPr>
          <p:cNvPr id="14" name="Image 13" descr="Une image contenant texte, ligne, diagramme, Tracé&#10;&#10;Description générée automatiquement">
            <a:extLst>
              <a:ext uri="{FF2B5EF4-FFF2-40B4-BE49-F238E27FC236}">
                <a16:creationId xmlns:a16="http://schemas.microsoft.com/office/drawing/2014/main" id="{BB265ED3-255F-265A-3720-743DF7E4CCAF}"/>
              </a:ext>
            </a:extLst>
          </p:cNvPr>
          <p:cNvPicPr>
            <a:picLocks noChangeAspect="1"/>
          </p:cNvPicPr>
          <p:nvPr/>
        </p:nvPicPr>
        <p:blipFill>
          <a:blip r:embed="rId5">
            <a:alphaModFix amt="85000"/>
          </a:blip>
          <a:srcRect t="5423" r="4040"/>
          <a:stretch/>
        </p:blipFill>
        <p:spPr>
          <a:xfrm>
            <a:off x="1325467" y="1476223"/>
            <a:ext cx="2572747" cy="1408716"/>
          </a:xfrm>
          <a:prstGeom prst="rect">
            <a:avLst/>
          </a:prstGeom>
        </p:spPr>
      </p:pic>
      <p:pic>
        <p:nvPicPr>
          <p:cNvPr id="7" name="Image 6" descr="Une image contenant texte, capture d’écran, Tracé, Caractère coloré&#10;&#10;Description générée automatiquement">
            <a:extLst>
              <a:ext uri="{FF2B5EF4-FFF2-40B4-BE49-F238E27FC236}">
                <a16:creationId xmlns:a16="http://schemas.microsoft.com/office/drawing/2014/main" id="{C30FD3F0-9259-0FEC-9A2E-9EED8CCF05BA}"/>
              </a:ext>
            </a:extLst>
          </p:cNvPr>
          <p:cNvPicPr>
            <a:picLocks noChangeAspect="1"/>
          </p:cNvPicPr>
          <p:nvPr/>
        </p:nvPicPr>
        <p:blipFill>
          <a:blip r:embed="rId6">
            <a:alphaModFix amt="85000"/>
          </a:blip>
          <a:srcRect l="3794" t="4621" r="17774" b="4078"/>
          <a:stretch/>
        </p:blipFill>
        <p:spPr>
          <a:xfrm>
            <a:off x="5250241" y="1446525"/>
            <a:ext cx="2590378" cy="1545241"/>
          </a:xfrm>
          <a:prstGeom prst="rect">
            <a:avLst/>
          </a:prstGeom>
        </p:spPr>
      </p:pic>
      <p:pic>
        <p:nvPicPr>
          <p:cNvPr id="13" name="Image 12" descr="Une image contenant texte, capture d’écran, diagramme, Tracé&#10;&#10;Description générée automatiquement">
            <a:extLst>
              <a:ext uri="{FF2B5EF4-FFF2-40B4-BE49-F238E27FC236}">
                <a16:creationId xmlns:a16="http://schemas.microsoft.com/office/drawing/2014/main" id="{15AD5D2B-8B06-9E17-42B2-69883C38784F}"/>
              </a:ext>
            </a:extLst>
          </p:cNvPr>
          <p:cNvPicPr>
            <a:picLocks noChangeAspect="1"/>
          </p:cNvPicPr>
          <p:nvPr/>
        </p:nvPicPr>
        <p:blipFill>
          <a:blip r:embed="rId7">
            <a:alphaModFix amt="85000"/>
          </a:blip>
          <a:srcRect l="1726" t="6996" r="15887" b="5127"/>
          <a:stretch/>
        </p:blipFill>
        <p:spPr>
          <a:xfrm>
            <a:off x="1325467" y="3450620"/>
            <a:ext cx="2599780" cy="1541723"/>
          </a:xfrm>
          <a:prstGeom prst="rect">
            <a:avLst/>
          </a:prstGeom>
        </p:spPr>
      </p:pic>
      <p:pic>
        <p:nvPicPr>
          <p:cNvPr id="16" name="Image 15" descr="Une image contenant capture d’écran, texte, Tracé, diagramme&#10;&#10;Description générée automatiquement">
            <a:extLst>
              <a:ext uri="{FF2B5EF4-FFF2-40B4-BE49-F238E27FC236}">
                <a16:creationId xmlns:a16="http://schemas.microsoft.com/office/drawing/2014/main" id="{382EDF61-58D1-F1E9-B8E7-2AFFAC6D9F5A}"/>
              </a:ext>
            </a:extLst>
          </p:cNvPr>
          <p:cNvPicPr>
            <a:picLocks noChangeAspect="1"/>
          </p:cNvPicPr>
          <p:nvPr/>
        </p:nvPicPr>
        <p:blipFill>
          <a:blip r:embed="rId8">
            <a:alphaModFix amt="85000"/>
          </a:blip>
          <a:srcRect l="2308" t="4579" r="17806" b="5196"/>
          <a:stretch/>
        </p:blipFill>
        <p:spPr>
          <a:xfrm>
            <a:off x="5255450" y="3420915"/>
            <a:ext cx="2641215" cy="1567021"/>
          </a:xfrm>
          <a:prstGeom prst="rect">
            <a:avLst/>
          </a:prstGeom>
        </p:spPr>
      </p:pic>
      <p:sp>
        <p:nvSpPr>
          <p:cNvPr id="20" name="ZoneTexte 19">
            <a:extLst>
              <a:ext uri="{FF2B5EF4-FFF2-40B4-BE49-F238E27FC236}">
                <a16:creationId xmlns:a16="http://schemas.microsoft.com/office/drawing/2014/main" id="{2322FB9A-8B8B-A589-1457-FCC9905BB645}"/>
              </a:ext>
            </a:extLst>
          </p:cNvPr>
          <p:cNvSpPr txBox="1"/>
          <p:nvPr/>
        </p:nvSpPr>
        <p:spPr>
          <a:xfrm>
            <a:off x="794734" y="1105360"/>
            <a:ext cx="3634214"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Nombre de jeux sorti (2013/2020) sur les consoles actuelles </a:t>
            </a:r>
          </a:p>
          <a:p>
            <a:pPr algn="ctr"/>
            <a:r>
              <a:rPr lang="fr-FR" sz="1000" b="1" dirty="0">
                <a:solidFill>
                  <a:srgbClr val="493384"/>
                </a:solidFill>
                <a:latin typeface="Space Grotesk" panose="020B0604020202020204" charset="0"/>
                <a:cs typeface="Space Grotesk" panose="020B0604020202020204" charset="0"/>
              </a:rPr>
              <a:t>par année </a:t>
            </a:r>
          </a:p>
        </p:txBody>
      </p:sp>
      <p:sp>
        <p:nvSpPr>
          <p:cNvPr id="21" name="ZoneTexte 20">
            <a:extLst>
              <a:ext uri="{FF2B5EF4-FFF2-40B4-BE49-F238E27FC236}">
                <a16:creationId xmlns:a16="http://schemas.microsoft.com/office/drawing/2014/main" id="{F1CDF260-B342-723C-59A8-3B375E792FB1}"/>
              </a:ext>
            </a:extLst>
          </p:cNvPr>
          <p:cNvSpPr txBox="1"/>
          <p:nvPr/>
        </p:nvSpPr>
        <p:spPr>
          <a:xfrm>
            <a:off x="4640094" y="1105360"/>
            <a:ext cx="3832697"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Ventes moyenne (en millions) de jeux de genre ACTION </a:t>
            </a:r>
          </a:p>
          <a:p>
            <a:pPr algn="ctr"/>
            <a:r>
              <a:rPr lang="fr-FR" sz="1000" b="1" dirty="0">
                <a:solidFill>
                  <a:srgbClr val="493384"/>
                </a:solidFill>
                <a:latin typeface="Space Grotesk" panose="020B0604020202020204" charset="0"/>
                <a:cs typeface="Space Grotesk" panose="020B0604020202020204" charset="0"/>
              </a:rPr>
              <a:t>par constructeur et par région (Après 3 ans de ventes en moyenne)</a:t>
            </a:r>
          </a:p>
        </p:txBody>
      </p:sp>
      <p:sp>
        <p:nvSpPr>
          <p:cNvPr id="24" name="ZoneTexte 23">
            <a:extLst>
              <a:ext uri="{FF2B5EF4-FFF2-40B4-BE49-F238E27FC236}">
                <a16:creationId xmlns:a16="http://schemas.microsoft.com/office/drawing/2014/main" id="{A26DD732-8983-F1D7-AC99-BA6D2E4C4CD6}"/>
              </a:ext>
            </a:extLst>
          </p:cNvPr>
          <p:cNvSpPr txBox="1"/>
          <p:nvPr/>
        </p:nvSpPr>
        <p:spPr>
          <a:xfrm>
            <a:off x="801371" y="2848445"/>
            <a:ext cx="3634214" cy="215444"/>
          </a:xfrm>
          <a:prstGeom prst="rect">
            <a:avLst/>
          </a:prstGeom>
          <a:noFill/>
        </p:spPr>
        <p:txBody>
          <a:bodyPr wrap="square" rtlCol="0">
            <a:spAutoFit/>
          </a:bodyPr>
          <a:lstStyle/>
          <a:p>
            <a:pPr algn="ctr"/>
            <a:r>
              <a:rPr lang="fr-FR" sz="800" b="1" dirty="0">
                <a:solidFill>
                  <a:srgbClr val="493384"/>
                </a:solidFill>
                <a:latin typeface="Space Grotesk" panose="020B0604020202020204" charset="0"/>
                <a:cs typeface="Space Grotesk" panose="020B0604020202020204" charset="0"/>
              </a:rPr>
              <a:t>La baisse en 2020 s’explique avec le COVID-19</a:t>
            </a:r>
          </a:p>
        </p:txBody>
      </p:sp>
      <p:pic>
        <p:nvPicPr>
          <p:cNvPr id="25" name="Image 24" descr="Une image contenant texte, capture d’écran, Tracé, Caractère coloré&#10;&#10;Description générée automatiquement">
            <a:extLst>
              <a:ext uri="{FF2B5EF4-FFF2-40B4-BE49-F238E27FC236}">
                <a16:creationId xmlns:a16="http://schemas.microsoft.com/office/drawing/2014/main" id="{6E4B3F0D-AEC1-F4F8-82D6-7E9A12E56F22}"/>
              </a:ext>
            </a:extLst>
          </p:cNvPr>
          <p:cNvPicPr>
            <a:picLocks noChangeAspect="1"/>
          </p:cNvPicPr>
          <p:nvPr/>
        </p:nvPicPr>
        <p:blipFill>
          <a:blip r:embed="rId6">
            <a:alphaModFix amt="85000"/>
          </a:blip>
          <a:srcRect l="84124" t="3575" r="1850" b="75677"/>
          <a:stretch/>
        </p:blipFill>
        <p:spPr>
          <a:xfrm>
            <a:off x="7441054" y="1479175"/>
            <a:ext cx="324825" cy="246222"/>
          </a:xfrm>
          <a:prstGeom prst="rect">
            <a:avLst/>
          </a:prstGeom>
        </p:spPr>
      </p:pic>
      <p:sp>
        <p:nvSpPr>
          <p:cNvPr id="26" name="ZoneTexte 25">
            <a:extLst>
              <a:ext uri="{FF2B5EF4-FFF2-40B4-BE49-F238E27FC236}">
                <a16:creationId xmlns:a16="http://schemas.microsoft.com/office/drawing/2014/main" id="{9AFFCE78-3241-2099-919A-584DB90F446B}"/>
              </a:ext>
            </a:extLst>
          </p:cNvPr>
          <p:cNvSpPr txBox="1"/>
          <p:nvPr/>
        </p:nvSpPr>
        <p:spPr>
          <a:xfrm rot="16200000">
            <a:off x="4471568" y="2086484"/>
            <a:ext cx="1315545" cy="184666"/>
          </a:xfrm>
          <a:prstGeom prst="rect">
            <a:avLst/>
          </a:prstGeom>
          <a:noFill/>
        </p:spPr>
        <p:txBody>
          <a:bodyPr wrap="square" rtlCol="0">
            <a:spAutoFit/>
          </a:bodyPr>
          <a:lstStyle/>
          <a:p>
            <a:r>
              <a:rPr lang="fr-FR" sz="600" dirty="0">
                <a:solidFill>
                  <a:srgbClr val="493384"/>
                </a:solidFill>
                <a:latin typeface="Space Grotesk" panose="020B0604020202020204"/>
                <a:cs typeface="Space Grotesk" panose="020B0604020202020204"/>
              </a:rPr>
              <a:t>Moyenne des ventes (en millions)</a:t>
            </a:r>
          </a:p>
        </p:txBody>
      </p:sp>
      <p:sp>
        <p:nvSpPr>
          <p:cNvPr id="27" name="ZoneTexte 26">
            <a:extLst>
              <a:ext uri="{FF2B5EF4-FFF2-40B4-BE49-F238E27FC236}">
                <a16:creationId xmlns:a16="http://schemas.microsoft.com/office/drawing/2014/main" id="{5E1331F5-4BBB-0005-B6E8-D634E4F5E485}"/>
              </a:ext>
            </a:extLst>
          </p:cNvPr>
          <p:cNvSpPr txBox="1"/>
          <p:nvPr/>
        </p:nvSpPr>
        <p:spPr>
          <a:xfrm>
            <a:off x="651754" y="3074137"/>
            <a:ext cx="3920246"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Ventes moyenne (en millions) de jeux de genre AVENTURE </a:t>
            </a:r>
          </a:p>
          <a:p>
            <a:pPr algn="ctr"/>
            <a:r>
              <a:rPr lang="fr-FR" sz="1000" b="1" dirty="0">
                <a:solidFill>
                  <a:srgbClr val="493384"/>
                </a:solidFill>
                <a:latin typeface="Space Grotesk" panose="020B0604020202020204" charset="0"/>
                <a:cs typeface="Space Grotesk" panose="020B0604020202020204" charset="0"/>
              </a:rPr>
              <a:t>par constructeur et par région (Après 3 ans de ventes en moyenne)</a:t>
            </a:r>
          </a:p>
        </p:txBody>
      </p:sp>
      <p:sp>
        <p:nvSpPr>
          <p:cNvPr id="28" name="ZoneTexte 27">
            <a:extLst>
              <a:ext uri="{FF2B5EF4-FFF2-40B4-BE49-F238E27FC236}">
                <a16:creationId xmlns:a16="http://schemas.microsoft.com/office/drawing/2014/main" id="{EAC76539-7B08-2A60-D24E-F258DBC25D33}"/>
              </a:ext>
            </a:extLst>
          </p:cNvPr>
          <p:cNvSpPr txBox="1"/>
          <p:nvPr/>
        </p:nvSpPr>
        <p:spPr>
          <a:xfrm rot="16200000">
            <a:off x="4508197" y="4112091"/>
            <a:ext cx="1315545" cy="184666"/>
          </a:xfrm>
          <a:prstGeom prst="rect">
            <a:avLst/>
          </a:prstGeom>
          <a:noFill/>
        </p:spPr>
        <p:txBody>
          <a:bodyPr wrap="square" rtlCol="0">
            <a:spAutoFit/>
          </a:bodyPr>
          <a:lstStyle/>
          <a:p>
            <a:r>
              <a:rPr lang="fr-FR" sz="600" dirty="0">
                <a:solidFill>
                  <a:srgbClr val="493384"/>
                </a:solidFill>
                <a:latin typeface="Space Grotesk" panose="020B0604020202020204"/>
                <a:cs typeface="Space Grotesk" panose="020B0604020202020204"/>
              </a:rPr>
              <a:t>Moyenne des ventes (en millions)</a:t>
            </a:r>
          </a:p>
        </p:txBody>
      </p:sp>
      <p:sp>
        <p:nvSpPr>
          <p:cNvPr id="29" name="ZoneTexte 28">
            <a:extLst>
              <a:ext uri="{FF2B5EF4-FFF2-40B4-BE49-F238E27FC236}">
                <a16:creationId xmlns:a16="http://schemas.microsoft.com/office/drawing/2014/main" id="{2BCF0AC3-8A6D-D62B-9397-06898B4E223F}"/>
              </a:ext>
            </a:extLst>
          </p:cNvPr>
          <p:cNvSpPr txBox="1"/>
          <p:nvPr/>
        </p:nvSpPr>
        <p:spPr>
          <a:xfrm rot="16200000">
            <a:off x="570891" y="3974424"/>
            <a:ext cx="1315545" cy="184666"/>
          </a:xfrm>
          <a:prstGeom prst="rect">
            <a:avLst/>
          </a:prstGeom>
          <a:noFill/>
        </p:spPr>
        <p:txBody>
          <a:bodyPr wrap="square" rtlCol="0">
            <a:spAutoFit/>
          </a:bodyPr>
          <a:lstStyle/>
          <a:p>
            <a:r>
              <a:rPr lang="fr-FR" sz="600" dirty="0">
                <a:solidFill>
                  <a:srgbClr val="493384"/>
                </a:solidFill>
                <a:latin typeface="Space Grotesk" panose="020B0604020202020204"/>
                <a:cs typeface="Space Grotesk" panose="020B0604020202020204"/>
              </a:rPr>
              <a:t>Moyenne des ventes (en millions)</a:t>
            </a:r>
          </a:p>
        </p:txBody>
      </p:sp>
      <p:pic>
        <p:nvPicPr>
          <p:cNvPr id="30" name="Image 29" descr="Une image contenant texte, capture d’écran, Tracé, Caractère coloré&#10;&#10;Description générée automatiquement">
            <a:extLst>
              <a:ext uri="{FF2B5EF4-FFF2-40B4-BE49-F238E27FC236}">
                <a16:creationId xmlns:a16="http://schemas.microsoft.com/office/drawing/2014/main" id="{3080AC28-1F8E-D6CE-159C-DD25DB51F9AC}"/>
              </a:ext>
            </a:extLst>
          </p:cNvPr>
          <p:cNvPicPr>
            <a:picLocks noChangeAspect="1"/>
          </p:cNvPicPr>
          <p:nvPr/>
        </p:nvPicPr>
        <p:blipFill>
          <a:blip r:embed="rId6">
            <a:alphaModFix amt="85000"/>
          </a:blip>
          <a:srcRect l="84124" t="3575" r="1850" b="75677"/>
          <a:stretch/>
        </p:blipFill>
        <p:spPr>
          <a:xfrm>
            <a:off x="1526904" y="3487482"/>
            <a:ext cx="324825" cy="246222"/>
          </a:xfrm>
          <a:prstGeom prst="rect">
            <a:avLst/>
          </a:prstGeom>
        </p:spPr>
      </p:pic>
      <p:sp>
        <p:nvSpPr>
          <p:cNvPr id="31" name="ZoneTexte 30">
            <a:extLst>
              <a:ext uri="{FF2B5EF4-FFF2-40B4-BE49-F238E27FC236}">
                <a16:creationId xmlns:a16="http://schemas.microsoft.com/office/drawing/2014/main" id="{354008F4-2F26-88AE-F4AC-E1E459A7C893}"/>
              </a:ext>
            </a:extLst>
          </p:cNvPr>
          <p:cNvSpPr txBox="1"/>
          <p:nvPr/>
        </p:nvSpPr>
        <p:spPr>
          <a:xfrm>
            <a:off x="4640094" y="3069376"/>
            <a:ext cx="3832697" cy="400110"/>
          </a:xfrm>
          <a:prstGeom prst="rect">
            <a:avLst/>
          </a:prstGeom>
          <a:noFill/>
        </p:spPr>
        <p:txBody>
          <a:bodyPr wrap="square" rtlCol="0">
            <a:spAutoFit/>
          </a:bodyPr>
          <a:lstStyle/>
          <a:p>
            <a:pPr algn="ctr"/>
            <a:r>
              <a:rPr lang="fr-FR" sz="1000" b="1" dirty="0">
                <a:solidFill>
                  <a:srgbClr val="493384"/>
                </a:solidFill>
                <a:latin typeface="Space Grotesk" panose="020B0604020202020204" charset="0"/>
                <a:cs typeface="Space Grotesk" panose="020B0604020202020204" charset="0"/>
              </a:rPr>
              <a:t>Ventes moyenne (en millions) de jeux de genre SHOOTER </a:t>
            </a:r>
          </a:p>
          <a:p>
            <a:pPr algn="ctr"/>
            <a:r>
              <a:rPr lang="fr-FR" sz="1000" b="1" dirty="0">
                <a:solidFill>
                  <a:srgbClr val="493384"/>
                </a:solidFill>
                <a:latin typeface="Space Grotesk" panose="020B0604020202020204" charset="0"/>
                <a:cs typeface="Space Grotesk" panose="020B0604020202020204" charset="0"/>
              </a:rPr>
              <a:t>par constructeur et par région (Après 3 ans de ventes en moyenne)</a:t>
            </a:r>
          </a:p>
        </p:txBody>
      </p:sp>
      <p:pic>
        <p:nvPicPr>
          <p:cNvPr id="32" name="Image 31" descr="Une image contenant texte, capture d’écran, Tracé, Caractère coloré&#10;&#10;Description générée automatiquement">
            <a:extLst>
              <a:ext uri="{FF2B5EF4-FFF2-40B4-BE49-F238E27FC236}">
                <a16:creationId xmlns:a16="http://schemas.microsoft.com/office/drawing/2014/main" id="{50B6602E-A4D2-A538-C4E2-9F7433B2266B}"/>
              </a:ext>
            </a:extLst>
          </p:cNvPr>
          <p:cNvPicPr>
            <a:picLocks noChangeAspect="1"/>
          </p:cNvPicPr>
          <p:nvPr/>
        </p:nvPicPr>
        <p:blipFill>
          <a:blip r:embed="rId6">
            <a:alphaModFix amt="85000"/>
          </a:blip>
          <a:srcRect l="84124" t="3575" r="1850" b="75677"/>
          <a:stretch/>
        </p:blipFill>
        <p:spPr>
          <a:xfrm>
            <a:off x="7515794" y="3457288"/>
            <a:ext cx="324825" cy="246222"/>
          </a:xfrm>
          <a:prstGeom prst="rect">
            <a:avLst/>
          </a:prstGeom>
        </p:spPr>
      </p:pic>
      <p:sp>
        <p:nvSpPr>
          <p:cNvPr id="33" name="Google Shape;2326;p10">
            <a:extLst>
              <a:ext uri="{FF2B5EF4-FFF2-40B4-BE49-F238E27FC236}">
                <a16:creationId xmlns:a16="http://schemas.microsoft.com/office/drawing/2014/main" id="{48E00FBC-580B-24AA-0BE0-CA4D9A2062A2}"/>
              </a:ext>
            </a:extLst>
          </p:cNvPr>
          <p:cNvSpPr txBox="1">
            <a:spLocks/>
          </p:cNvSpPr>
          <p:nvPr/>
        </p:nvSpPr>
        <p:spPr>
          <a:xfrm>
            <a:off x="0" y="5067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Présentation du marché sélectionné </a:t>
            </a:r>
          </a:p>
        </p:txBody>
      </p:sp>
    </p:spTree>
    <p:extLst>
      <p:ext uri="{BB962C8B-B14F-4D97-AF65-F5344CB8AC3E}">
        <p14:creationId xmlns:p14="http://schemas.microsoft.com/office/powerpoint/2010/main" val="1565910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1">
          <a:extLst>
            <a:ext uri="{FF2B5EF4-FFF2-40B4-BE49-F238E27FC236}">
              <a16:creationId xmlns:a16="http://schemas.microsoft.com/office/drawing/2014/main" id="{C5C9EAA6-220E-06FC-2CBD-954D5FF35ACB}"/>
            </a:ext>
          </a:extLst>
        </p:cNvPr>
        <p:cNvGrpSpPr/>
        <p:nvPr/>
      </p:nvGrpSpPr>
      <p:grpSpPr>
        <a:xfrm>
          <a:off x="0" y="0"/>
          <a:ext cx="0" cy="0"/>
          <a:chOff x="0" y="0"/>
          <a:chExt cx="0" cy="0"/>
        </a:xfrm>
      </p:grpSpPr>
      <p:sp>
        <p:nvSpPr>
          <p:cNvPr id="2" name="Google Shape;2326;p10">
            <a:extLst>
              <a:ext uri="{FF2B5EF4-FFF2-40B4-BE49-F238E27FC236}">
                <a16:creationId xmlns:a16="http://schemas.microsoft.com/office/drawing/2014/main" id="{98074146-FCD5-E35B-F425-95E4950DD024}"/>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Prévisions des ventes </a:t>
            </a:r>
          </a:p>
        </p:txBody>
      </p:sp>
      <p:pic>
        <p:nvPicPr>
          <p:cNvPr id="8" name="Image 7" descr="Une image contenant Police, capture d’écran, Graphique, noir&#10;&#10;Description générée automatiquement">
            <a:extLst>
              <a:ext uri="{FF2B5EF4-FFF2-40B4-BE49-F238E27FC236}">
                <a16:creationId xmlns:a16="http://schemas.microsoft.com/office/drawing/2014/main" id="{39D407E5-24C4-2127-4922-9BA3C6A2E9A8}"/>
              </a:ext>
            </a:extLst>
          </p:cNvPr>
          <p:cNvPicPr>
            <a:picLocks noChangeAspect="1"/>
          </p:cNvPicPr>
          <p:nvPr/>
        </p:nvPicPr>
        <p:blipFill>
          <a:blip r:embed="rId3"/>
          <a:stretch>
            <a:fillRect/>
          </a:stretch>
        </p:blipFill>
        <p:spPr>
          <a:xfrm>
            <a:off x="0" y="0"/>
            <a:ext cx="1197453" cy="532660"/>
          </a:xfrm>
          <a:prstGeom prst="rect">
            <a:avLst/>
          </a:prstGeom>
        </p:spPr>
      </p:pic>
      <p:pic>
        <p:nvPicPr>
          <p:cNvPr id="9" name="Image 8" descr="Une image contenant logo, Graphique, symbole, conception&#10;&#10;Description générée automatiquement">
            <a:extLst>
              <a:ext uri="{FF2B5EF4-FFF2-40B4-BE49-F238E27FC236}">
                <a16:creationId xmlns:a16="http://schemas.microsoft.com/office/drawing/2014/main" id="{DBCC42EF-BEE0-49A8-77AD-03B237112087}"/>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11" name="Google Shape;2326;p10">
            <a:extLst>
              <a:ext uri="{FF2B5EF4-FFF2-40B4-BE49-F238E27FC236}">
                <a16:creationId xmlns:a16="http://schemas.microsoft.com/office/drawing/2014/main" id="{4A63B6DC-49FB-E0F2-E113-A1A26B31CE12}"/>
              </a:ext>
            </a:extLst>
          </p:cNvPr>
          <p:cNvSpPr txBox="1">
            <a:spLocks/>
          </p:cNvSpPr>
          <p:nvPr/>
        </p:nvSpPr>
        <p:spPr>
          <a:xfrm>
            <a:off x="4572000" y="532660"/>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 optimiste</a:t>
            </a:r>
          </a:p>
        </p:txBody>
      </p:sp>
      <p:sp>
        <p:nvSpPr>
          <p:cNvPr id="12" name="Rectangle : coins arrondis 11">
            <a:extLst>
              <a:ext uri="{FF2B5EF4-FFF2-40B4-BE49-F238E27FC236}">
                <a16:creationId xmlns:a16="http://schemas.microsoft.com/office/drawing/2014/main" id="{6E741B73-9242-CBFD-D071-31185957B857}"/>
              </a:ext>
            </a:extLst>
          </p:cNvPr>
          <p:cNvSpPr/>
          <p:nvPr/>
        </p:nvSpPr>
        <p:spPr>
          <a:xfrm>
            <a:off x="4846862" y="1142991"/>
            <a:ext cx="4022275" cy="341520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7" name="Image 6" descr="Une image contenant capture d’écran, texte, diagramme, logiciel&#10;&#10;Description générée automatiquement">
            <a:extLst>
              <a:ext uri="{FF2B5EF4-FFF2-40B4-BE49-F238E27FC236}">
                <a16:creationId xmlns:a16="http://schemas.microsoft.com/office/drawing/2014/main" id="{0BD12002-F1C0-5A7B-7D12-92E599217B1A}"/>
              </a:ext>
            </a:extLst>
          </p:cNvPr>
          <p:cNvPicPr>
            <a:picLocks noChangeAspect="1"/>
          </p:cNvPicPr>
          <p:nvPr/>
        </p:nvPicPr>
        <p:blipFill>
          <a:blip r:embed="rId5">
            <a:alphaModFix amt="85000"/>
          </a:blip>
          <a:srcRect t="4765" r="18657" b="6267"/>
          <a:stretch/>
        </p:blipFill>
        <p:spPr>
          <a:xfrm>
            <a:off x="4966249" y="1616723"/>
            <a:ext cx="3783500" cy="2698528"/>
          </a:xfrm>
          <a:prstGeom prst="rect">
            <a:avLst/>
          </a:prstGeom>
        </p:spPr>
      </p:pic>
      <p:pic>
        <p:nvPicPr>
          <p:cNvPr id="10" name="Image 9" descr="Une image contenant capture d’écran, texte, diagramme, logiciel&#10;&#10;Description générée automatiquement">
            <a:extLst>
              <a:ext uri="{FF2B5EF4-FFF2-40B4-BE49-F238E27FC236}">
                <a16:creationId xmlns:a16="http://schemas.microsoft.com/office/drawing/2014/main" id="{BDEA92F5-99F8-4233-4278-D7FCA4BF291B}"/>
              </a:ext>
            </a:extLst>
          </p:cNvPr>
          <p:cNvPicPr>
            <a:picLocks noChangeAspect="1"/>
          </p:cNvPicPr>
          <p:nvPr/>
        </p:nvPicPr>
        <p:blipFill>
          <a:blip r:embed="rId5">
            <a:alphaModFix amt="85000"/>
          </a:blip>
          <a:srcRect l="82260" t="4467" b="74051"/>
          <a:stretch/>
        </p:blipFill>
        <p:spPr>
          <a:xfrm>
            <a:off x="5515547" y="1706507"/>
            <a:ext cx="894969" cy="663547"/>
          </a:xfrm>
          <a:prstGeom prst="rect">
            <a:avLst/>
          </a:prstGeom>
        </p:spPr>
      </p:pic>
      <p:sp>
        <p:nvSpPr>
          <p:cNvPr id="15" name="Google Shape;2326;p10">
            <a:extLst>
              <a:ext uri="{FF2B5EF4-FFF2-40B4-BE49-F238E27FC236}">
                <a16:creationId xmlns:a16="http://schemas.microsoft.com/office/drawing/2014/main" id="{6988F20B-6333-D1D9-FD65-BD3CC9D04734}"/>
              </a:ext>
            </a:extLst>
          </p:cNvPr>
          <p:cNvSpPr txBox="1">
            <a:spLocks/>
          </p:cNvSpPr>
          <p:nvPr/>
        </p:nvSpPr>
        <p:spPr>
          <a:xfrm>
            <a:off x="0" y="527447"/>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 Initiale</a:t>
            </a:r>
          </a:p>
        </p:txBody>
      </p:sp>
      <p:sp>
        <p:nvSpPr>
          <p:cNvPr id="16" name="Rectangle : coins arrondis 15">
            <a:extLst>
              <a:ext uri="{FF2B5EF4-FFF2-40B4-BE49-F238E27FC236}">
                <a16:creationId xmlns:a16="http://schemas.microsoft.com/office/drawing/2014/main" id="{9600C290-0A01-D66C-FA8C-DAE6F0C97D04}"/>
              </a:ext>
            </a:extLst>
          </p:cNvPr>
          <p:cNvSpPr/>
          <p:nvPr/>
        </p:nvSpPr>
        <p:spPr>
          <a:xfrm>
            <a:off x="274862" y="1142991"/>
            <a:ext cx="4022275" cy="341520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1C5BD312-0838-E834-F8E8-046EE4061B7C}"/>
              </a:ext>
            </a:extLst>
          </p:cNvPr>
          <p:cNvCxnSpPr>
            <a:stCxn id="11" idx="1"/>
          </p:cNvCxnSpPr>
          <p:nvPr/>
        </p:nvCxnSpPr>
        <p:spPr>
          <a:xfrm>
            <a:off x="4572000" y="819010"/>
            <a:ext cx="0" cy="3890555"/>
          </a:xfrm>
          <a:prstGeom prst="line">
            <a:avLst/>
          </a:prstGeom>
          <a:ln w="28575">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 name="Image 19" descr="Une image contenant texte, capture d’écran, diagramme&#10;&#10;Description générée automatiquement">
            <a:extLst>
              <a:ext uri="{FF2B5EF4-FFF2-40B4-BE49-F238E27FC236}">
                <a16:creationId xmlns:a16="http://schemas.microsoft.com/office/drawing/2014/main" id="{57DF0DFE-F01E-6C24-31F1-E91877CCAE4E}"/>
              </a:ext>
            </a:extLst>
          </p:cNvPr>
          <p:cNvPicPr>
            <a:picLocks noChangeAspect="1"/>
          </p:cNvPicPr>
          <p:nvPr/>
        </p:nvPicPr>
        <p:blipFill>
          <a:blip r:embed="rId6">
            <a:alphaModFix amt="85000"/>
          </a:blip>
          <a:srcRect l="2407" t="4838" r="18769" b="4841"/>
          <a:stretch/>
        </p:blipFill>
        <p:spPr>
          <a:xfrm>
            <a:off x="402382" y="1616723"/>
            <a:ext cx="3725676" cy="2698528"/>
          </a:xfrm>
          <a:prstGeom prst="rect">
            <a:avLst/>
          </a:prstGeom>
        </p:spPr>
      </p:pic>
      <p:sp>
        <p:nvSpPr>
          <p:cNvPr id="22" name="ZoneTexte 21">
            <a:extLst>
              <a:ext uri="{FF2B5EF4-FFF2-40B4-BE49-F238E27FC236}">
                <a16:creationId xmlns:a16="http://schemas.microsoft.com/office/drawing/2014/main" id="{7DC8DF24-C777-751D-6E13-378D2350B914}"/>
              </a:ext>
            </a:extLst>
          </p:cNvPr>
          <p:cNvSpPr txBox="1"/>
          <p:nvPr/>
        </p:nvSpPr>
        <p:spPr>
          <a:xfrm>
            <a:off x="493844" y="1142991"/>
            <a:ext cx="3634214" cy="430887"/>
          </a:xfrm>
          <a:prstGeom prst="rect">
            <a:avLst/>
          </a:prstGeom>
          <a:noFill/>
        </p:spPr>
        <p:txBody>
          <a:bodyPr wrap="square" rtlCol="0">
            <a:spAutoFit/>
          </a:bodyPr>
          <a:lstStyle/>
          <a:p>
            <a:pPr algn="ctr"/>
            <a:r>
              <a:rPr lang="fr-FR" sz="1100" b="1" dirty="0">
                <a:solidFill>
                  <a:srgbClr val="4C3785"/>
                </a:solidFill>
                <a:latin typeface="Space Grotesk" panose="020B0604020202020204"/>
                <a:cs typeface="Space Grotesk" panose="020B0604020202020204"/>
              </a:rPr>
              <a:t>Ventes Moyennes de Jeux Vidéo sur les Genres et Constructeurs sélectionné : Analyse des Éditeurs Uniques</a:t>
            </a:r>
            <a:endParaRPr lang="fr-FR" sz="1000" b="1" dirty="0">
              <a:solidFill>
                <a:srgbClr val="4C3785"/>
              </a:solidFill>
              <a:latin typeface="Space Grotesk" panose="020B0604020202020204"/>
              <a:cs typeface="Space Grotesk" panose="020B0604020202020204"/>
            </a:endParaRPr>
          </a:p>
        </p:txBody>
      </p:sp>
      <p:sp>
        <p:nvSpPr>
          <p:cNvPr id="23" name="ZoneTexte 22">
            <a:extLst>
              <a:ext uri="{FF2B5EF4-FFF2-40B4-BE49-F238E27FC236}">
                <a16:creationId xmlns:a16="http://schemas.microsoft.com/office/drawing/2014/main" id="{0DE6A3B8-6EDA-9F5C-7A63-E25320FDDB0A}"/>
              </a:ext>
            </a:extLst>
          </p:cNvPr>
          <p:cNvSpPr txBox="1"/>
          <p:nvPr/>
        </p:nvSpPr>
        <p:spPr>
          <a:xfrm>
            <a:off x="4966249" y="1149254"/>
            <a:ext cx="3783500" cy="430887"/>
          </a:xfrm>
          <a:prstGeom prst="rect">
            <a:avLst/>
          </a:prstGeom>
          <a:noFill/>
        </p:spPr>
        <p:txBody>
          <a:bodyPr wrap="square" rtlCol="0">
            <a:spAutoFit/>
          </a:bodyPr>
          <a:lstStyle/>
          <a:p>
            <a:pPr algn="ctr"/>
            <a:r>
              <a:rPr lang="fr-FR" sz="1100" b="1" dirty="0">
                <a:solidFill>
                  <a:srgbClr val="4C3785"/>
                </a:solidFill>
                <a:latin typeface="Space Grotesk" panose="020B0604020202020204"/>
                <a:cs typeface="Space Grotesk" panose="020B0604020202020204"/>
              </a:rPr>
              <a:t>Ventes Moyennes de Jeux Vidéo sur les Genres et Constructeurs sélectionné</a:t>
            </a:r>
            <a:endParaRPr lang="fr-FR" sz="1000" b="1" dirty="0">
              <a:solidFill>
                <a:srgbClr val="4C3785"/>
              </a:solidFill>
              <a:latin typeface="Space Grotesk" panose="020B0604020202020204"/>
              <a:cs typeface="Space Grotesk" panose="020B0604020202020204"/>
            </a:endParaRPr>
          </a:p>
        </p:txBody>
      </p:sp>
      <p:sp>
        <p:nvSpPr>
          <p:cNvPr id="24" name="ZoneTexte 23">
            <a:extLst>
              <a:ext uri="{FF2B5EF4-FFF2-40B4-BE49-F238E27FC236}">
                <a16:creationId xmlns:a16="http://schemas.microsoft.com/office/drawing/2014/main" id="{4E020AEB-CC16-01C1-0017-6535BCF08A26}"/>
              </a:ext>
            </a:extLst>
          </p:cNvPr>
          <p:cNvSpPr txBox="1"/>
          <p:nvPr/>
        </p:nvSpPr>
        <p:spPr>
          <a:xfrm>
            <a:off x="0" y="882948"/>
            <a:ext cx="4571997" cy="276999"/>
          </a:xfrm>
          <a:prstGeom prst="rect">
            <a:avLst/>
          </a:prstGeom>
          <a:noFill/>
        </p:spPr>
        <p:txBody>
          <a:bodyPr wrap="square" rtlCol="0">
            <a:spAutoFit/>
          </a:bodyPr>
          <a:lstStyle/>
          <a:p>
            <a:pPr algn="ctr"/>
            <a:r>
              <a:rPr lang="fr-FR" sz="1200" dirty="0">
                <a:solidFill>
                  <a:schemeClr val="bg1"/>
                </a:solidFill>
                <a:latin typeface="Space Grotesk" panose="020B0604020202020204"/>
                <a:cs typeface="Space Grotesk" panose="020B0604020202020204"/>
              </a:rPr>
              <a:t>Des ventes sur 3 ans </a:t>
            </a:r>
          </a:p>
        </p:txBody>
      </p:sp>
      <p:sp>
        <p:nvSpPr>
          <p:cNvPr id="25" name="ZoneTexte 24">
            <a:extLst>
              <a:ext uri="{FF2B5EF4-FFF2-40B4-BE49-F238E27FC236}">
                <a16:creationId xmlns:a16="http://schemas.microsoft.com/office/drawing/2014/main" id="{0A8AEC57-3682-399A-D433-9283AACE782B}"/>
              </a:ext>
            </a:extLst>
          </p:cNvPr>
          <p:cNvSpPr txBox="1"/>
          <p:nvPr/>
        </p:nvSpPr>
        <p:spPr>
          <a:xfrm>
            <a:off x="4572003" y="882948"/>
            <a:ext cx="4571997" cy="276999"/>
          </a:xfrm>
          <a:prstGeom prst="rect">
            <a:avLst/>
          </a:prstGeom>
          <a:noFill/>
        </p:spPr>
        <p:txBody>
          <a:bodyPr wrap="square" rtlCol="0">
            <a:spAutoFit/>
          </a:bodyPr>
          <a:lstStyle/>
          <a:p>
            <a:pPr algn="ctr"/>
            <a:r>
              <a:rPr lang="fr-FR" sz="1200" dirty="0">
                <a:solidFill>
                  <a:schemeClr val="bg1"/>
                </a:solidFill>
                <a:latin typeface="Space Grotesk" panose="020B0604020202020204"/>
                <a:cs typeface="Space Grotesk" panose="020B0604020202020204"/>
              </a:rPr>
              <a:t>Des ventes sur 3 ans </a:t>
            </a:r>
          </a:p>
        </p:txBody>
      </p:sp>
      <p:pic>
        <p:nvPicPr>
          <p:cNvPr id="26" name="Image 25" descr="Une image contenant capture d’écran, texte, diagramme, logiciel&#10;&#10;Description générée automatiquement">
            <a:extLst>
              <a:ext uri="{FF2B5EF4-FFF2-40B4-BE49-F238E27FC236}">
                <a16:creationId xmlns:a16="http://schemas.microsoft.com/office/drawing/2014/main" id="{E913A8F5-CCCD-902D-6787-D87E18505832}"/>
              </a:ext>
            </a:extLst>
          </p:cNvPr>
          <p:cNvPicPr>
            <a:picLocks noChangeAspect="1"/>
          </p:cNvPicPr>
          <p:nvPr/>
        </p:nvPicPr>
        <p:blipFill>
          <a:blip r:embed="rId5">
            <a:alphaModFix amt="85000"/>
          </a:blip>
          <a:srcRect l="82260" t="4467" b="74051"/>
          <a:stretch/>
        </p:blipFill>
        <p:spPr>
          <a:xfrm>
            <a:off x="3104997" y="1698880"/>
            <a:ext cx="894969" cy="663547"/>
          </a:xfrm>
          <a:prstGeom prst="rect">
            <a:avLst/>
          </a:prstGeom>
        </p:spPr>
      </p:pic>
    </p:spTree>
    <p:extLst>
      <p:ext uri="{BB962C8B-B14F-4D97-AF65-F5344CB8AC3E}">
        <p14:creationId xmlns:p14="http://schemas.microsoft.com/office/powerpoint/2010/main" val="174619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17D123E9-03C6-4738-B6B2-C59E66456B56}"/>
            </a:ext>
          </a:extLst>
        </p:cNvPr>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778E78E0-AC97-A8E8-0A03-CD6877999A4C}"/>
              </a:ext>
            </a:extLst>
          </p:cNvPr>
          <p:cNvCxnSpPr>
            <a:cxnSpLocks/>
          </p:cNvCxnSpPr>
          <p:nvPr/>
        </p:nvCxnSpPr>
        <p:spPr>
          <a:xfrm>
            <a:off x="4572000" y="1810902"/>
            <a:ext cx="0" cy="2898663"/>
          </a:xfrm>
          <a:prstGeom prst="line">
            <a:avLst/>
          </a:prstGeom>
          <a:ln w="28575">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Google Shape;2326;p10">
            <a:extLst>
              <a:ext uri="{FF2B5EF4-FFF2-40B4-BE49-F238E27FC236}">
                <a16:creationId xmlns:a16="http://schemas.microsoft.com/office/drawing/2014/main" id="{E5FEB655-1C7E-EC4C-B6E6-C9CB0A3A7871}"/>
              </a:ext>
            </a:extLst>
          </p:cNvPr>
          <p:cNvSpPr txBox="1">
            <a:spLocks/>
          </p:cNvSpPr>
          <p:nvPr/>
        </p:nvSpPr>
        <p:spPr>
          <a:xfrm>
            <a:off x="4572000" y="2303346"/>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 optimiste</a:t>
            </a:r>
          </a:p>
        </p:txBody>
      </p:sp>
      <p:sp>
        <p:nvSpPr>
          <p:cNvPr id="36" name="Rectangle : coins arrondis 35">
            <a:extLst>
              <a:ext uri="{FF2B5EF4-FFF2-40B4-BE49-F238E27FC236}">
                <a16:creationId xmlns:a16="http://schemas.microsoft.com/office/drawing/2014/main" id="{A7173D8D-404A-8E56-D560-6E21212C0AD2}"/>
              </a:ext>
            </a:extLst>
          </p:cNvPr>
          <p:cNvSpPr/>
          <p:nvPr/>
        </p:nvSpPr>
        <p:spPr>
          <a:xfrm>
            <a:off x="3316751" y="1103002"/>
            <a:ext cx="2510498" cy="119164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22559B71-A081-78F3-3654-115C3E5CCFF8}"/>
              </a:ext>
            </a:extLst>
          </p:cNvPr>
          <p:cNvSpPr/>
          <p:nvPr/>
        </p:nvSpPr>
        <p:spPr>
          <a:xfrm>
            <a:off x="6212158" y="1103001"/>
            <a:ext cx="2510498" cy="119164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10" name="Rectangle : coins arrondis 9">
            <a:extLst>
              <a:ext uri="{FF2B5EF4-FFF2-40B4-BE49-F238E27FC236}">
                <a16:creationId xmlns:a16="http://schemas.microsoft.com/office/drawing/2014/main" id="{D6964AA7-F918-43BD-178D-7802B98F4FF1}"/>
              </a:ext>
            </a:extLst>
          </p:cNvPr>
          <p:cNvSpPr/>
          <p:nvPr/>
        </p:nvSpPr>
        <p:spPr>
          <a:xfrm>
            <a:off x="424018" y="1128060"/>
            <a:ext cx="2510498" cy="119164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6" name="Google Shape;2326;p10">
            <a:extLst>
              <a:ext uri="{FF2B5EF4-FFF2-40B4-BE49-F238E27FC236}">
                <a16:creationId xmlns:a16="http://schemas.microsoft.com/office/drawing/2014/main" id="{9AE91D61-5F4D-E30F-6CD8-27D5EDC873ED}"/>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Prévisions des ventes </a:t>
            </a:r>
          </a:p>
        </p:txBody>
      </p:sp>
      <p:sp>
        <p:nvSpPr>
          <p:cNvPr id="8" name="Google Shape;2326;p10">
            <a:extLst>
              <a:ext uri="{FF2B5EF4-FFF2-40B4-BE49-F238E27FC236}">
                <a16:creationId xmlns:a16="http://schemas.microsoft.com/office/drawing/2014/main" id="{688AE251-DD51-37B4-9DDB-8CB9606C3C4B}"/>
              </a:ext>
            </a:extLst>
          </p:cNvPr>
          <p:cNvSpPr txBox="1">
            <a:spLocks/>
          </p:cNvSpPr>
          <p:nvPr/>
        </p:nvSpPr>
        <p:spPr>
          <a:xfrm>
            <a:off x="0" y="2336056"/>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 Initiale</a:t>
            </a:r>
          </a:p>
        </p:txBody>
      </p:sp>
      <p:sp>
        <p:nvSpPr>
          <p:cNvPr id="29" name="Rectangle : coins arrondis 28">
            <a:extLst>
              <a:ext uri="{FF2B5EF4-FFF2-40B4-BE49-F238E27FC236}">
                <a16:creationId xmlns:a16="http://schemas.microsoft.com/office/drawing/2014/main" id="{6810A12A-849F-D32B-CE48-EF9B3A1871A3}"/>
              </a:ext>
            </a:extLst>
          </p:cNvPr>
          <p:cNvSpPr/>
          <p:nvPr/>
        </p:nvSpPr>
        <p:spPr>
          <a:xfrm>
            <a:off x="554478" y="2914591"/>
            <a:ext cx="3287946" cy="14382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30" name="Google Shape;2326;p10">
            <a:extLst>
              <a:ext uri="{FF2B5EF4-FFF2-40B4-BE49-F238E27FC236}">
                <a16:creationId xmlns:a16="http://schemas.microsoft.com/office/drawing/2014/main" id="{7264AC59-8D5E-DB2D-1CBA-05FB342F13C9}"/>
              </a:ext>
            </a:extLst>
          </p:cNvPr>
          <p:cNvSpPr txBox="1">
            <a:spLocks/>
          </p:cNvSpPr>
          <p:nvPr/>
        </p:nvSpPr>
        <p:spPr>
          <a:xfrm>
            <a:off x="0" y="5067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Détails des résultats</a:t>
            </a:r>
          </a:p>
        </p:txBody>
      </p:sp>
      <p:sp>
        <p:nvSpPr>
          <p:cNvPr id="31" name="ZoneTexte 30">
            <a:extLst>
              <a:ext uri="{FF2B5EF4-FFF2-40B4-BE49-F238E27FC236}">
                <a16:creationId xmlns:a16="http://schemas.microsoft.com/office/drawing/2014/main" id="{FE61FF08-C6A2-0091-D1FA-4E8854CDA6D6}"/>
              </a:ext>
            </a:extLst>
          </p:cNvPr>
          <p:cNvSpPr txBox="1"/>
          <p:nvPr/>
        </p:nvSpPr>
        <p:spPr>
          <a:xfrm>
            <a:off x="445911" y="1318461"/>
            <a:ext cx="2466712" cy="984885"/>
          </a:xfrm>
          <a:prstGeom prst="rect">
            <a:avLst/>
          </a:prstGeom>
          <a:noFill/>
        </p:spPr>
        <p:txBody>
          <a:bodyPr wrap="square" rtlCol="0">
            <a:spAutoFit/>
          </a:bodyPr>
          <a:lstStyle/>
          <a:p>
            <a:pPr algn="ctr"/>
            <a:r>
              <a:rPr lang="fr-FR" sz="1100" b="1" dirty="0">
                <a:solidFill>
                  <a:srgbClr val="4C3785"/>
                </a:solidFill>
                <a:latin typeface="Space Grotesk" panose="020B0604020202020204"/>
                <a:cs typeface="Space Grotesk" panose="020B0604020202020204"/>
              </a:rPr>
              <a:t>Répartition des ventes de jeux vidéo</a:t>
            </a:r>
          </a:p>
          <a:p>
            <a:pPr algn="ctr"/>
            <a:r>
              <a:rPr lang="fr-FR" sz="1100" b="1" dirty="0">
                <a:solidFill>
                  <a:srgbClr val="4C3785"/>
                </a:solidFill>
                <a:latin typeface="Space Grotesk" panose="020B0604020202020204"/>
                <a:cs typeface="Space Grotesk" panose="020B0604020202020204"/>
              </a:rPr>
              <a:t> </a:t>
            </a:r>
          </a:p>
          <a:p>
            <a:pPr algn="ctr"/>
            <a:r>
              <a:rPr lang="fr-FR" sz="1100" dirty="0">
                <a:solidFill>
                  <a:srgbClr val="4C3785"/>
                </a:solidFill>
                <a:latin typeface="Space Grotesk" panose="020B0604020202020204"/>
                <a:cs typeface="Space Grotesk" panose="020B0604020202020204"/>
              </a:rPr>
              <a:t>Part du marché physique : 35%</a:t>
            </a:r>
          </a:p>
          <a:p>
            <a:pPr algn="ctr"/>
            <a:r>
              <a:rPr lang="fr-FR" sz="1100" dirty="0">
                <a:solidFill>
                  <a:srgbClr val="4C3785"/>
                </a:solidFill>
                <a:latin typeface="Space Grotesk" panose="020B0604020202020204"/>
                <a:cs typeface="Space Grotesk" panose="020B0604020202020204"/>
              </a:rPr>
              <a:t>Part du marché dématérialisé : 65% </a:t>
            </a:r>
          </a:p>
          <a:p>
            <a:endParaRPr lang="fr-FR" dirty="0"/>
          </a:p>
        </p:txBody>
      </p:sp>
      <p:sp>
        <p:nvSpPr>
          <p:cNvPr id="34" name="ZoneTexte 33">
            <a:extLst>
              <a:ext uri="{FF2B5EF4-FFF2-40B4-BE49-F238E27FC236}">
                <a16:creationId xmlns:a16="http://schemas.microsoft.com/office/drawing/2014/main" id="{7EDF4C71-8BCE-9AF2-100F-77EC499358BF}"/>
              </a:ext>
            </a:extLst>
          </p:cNvPr>
          <p:cNvSpPr txBox="1"/>
          <p:nvPr/>
        </p:nvSpPr>
        <p:spPr>
          <a:xfrm>
            <a:off x="3316751" y="1190075"/>
            <a:ext cx="2510498" cy="1154162"/>
          </a:xfrm>
          <a:prstGeom prst="rect">
            <a:avLst/>
          </a:prstGeom>
          <a:noFill/>
        </p:spPr>
        <p:txBody>
          <a:bodyPr wrap="square" rtlCol="0">
            <a:spAutoFit/>
          </a:bodyPr>
          <a:lstStyle/>
          <a:p>
            <a:pPr algn="ctr"/>
            <a:r>
              <a:rPr lang="fr-FR" sz="1100" b="1" dirty="0">
                <a:solidFill>
                  <a:srgbClr val="4C3785"/>
                </a:solidFill>
                <a:latin typeface="Space Grotesk" panose="020B0604020202020204"/>
                <a:cs typeface="Space Grotesk" panose="020B0604020202020204"/>
              </a:rPr>
              <a:t>Prix de ventes constater des nouveautés triple A : </a:t>
            </a:r>
          </a:p>
          <a:p>
            <a:pPr algn="ctr"/>
            <a:endParaRPr lang="fr-FR" sz="1100" b="1" dirty="0">
              <a:solidFill>
                <a:srgbClr val="4C3785"/>
              </a:solidFill>
              <a:latin typeface="Space Grotesk" panose="020B0604020202020204"/>
              <a:cs typeface="Space Grotesk" panose="020B0604020202020204"/>
            </a:endParaRPr>
          </a:p>
          <a:p>
            <a:pPr algn="ctr"/>
            <a:r>
              <a:rPr lang="fr-FR" sz="1100" dirty="0">
                <a:solidFill>
                  <a:srgbClr val="4C3785"/>
                </a:solidFill>
                <a:latin typeface="Space Grotesk" panose="020B0604020202020204"/>
                <a:cs typeface="Space Grotesk" panose="020B0604020202020204"/>
              </a:rPr>
              <a:t>Sur Playstation : 79,99€</a:t>
            </a:r>
          </a:p>
          <a:p>
            <a:pPr algn="ctr"/>
            <a:r>
              <a:rPr lang="fr-FR" sz="1100" dirty="0">
                <a:solidFill>
                  <a:srgbClr val="4C3785"/>
                </a:solidFill>
                <a:latin typeface="Space Grotesk" panose="020B0604020202020204"/>
                <a:cs typeface="Space Grotesk" panose="020B0604020202020204"/>
              </a:rPr>
              <a:t>Sur Nintendo Switch : 59,99€</a:t>
            </a:r>
          </a:p>
          <a:p>
            <a:endParaRPr lang="fr-FR" dirty="0"/>
          </a:p>
        </p:txBody>
      </p:sp>
      <p:sp>
        <p:nvSpPr>
          <p:cNvPr id="35" name="ZoneTexte 34">
            <a:extLst>
              <a:ext uri="{FF2B5EF4-FFF2-40B4-BE49-F238E27FC236}">
                <a16:creationId xmlns:a16="http://schemas.microsoft.com/office/drawing/2014/main" id="{4647BF5D-01C4-0F36-A40F-D0125B979731}"/>
              </a:ext>
            </a:extLst>
          </p:cNvPr>
          <p:cNvSpPr txBox="1"/>
          <p:nvPr/>
        </p:nvSpPr>
        <p:spPr>
          <a:xfrm>
            <a:off x="6137583" y="1149183"/>
            <a:ext cx="2659647" cy="1323439"/>
          </a:xfrm>
          <a:prstGeom prst="rect">
            <a:avLst/>
          </a:prstGeom>
          <a:noFill/>
        </p:spPr>
        <p:txBody>
          <a:bodyPr wrap="square" rtlCol="0">
            <a:spAutoFit/>
          </a:bodyPr>
          <a:lstStyle/>
          <a:p>
            <a:pPr algn="ctr"/>
            <a:r>
              <a:rPr lang="fr-FR" sz="1100" b="1" dirty="0">
                <a:solidFill>
                  <a:srgbClr val="4C3785"/>
                </a:solidFill>
                <a:latin typeface="Space Grotesk" panose="020B0604020202020204"/>
                <a:cs typeface="Space Grotesk" panose="020B0604020202020204"/>
              </a:rPr>
              <a:t>Part revenants au éditeur de jeux sur le prix de ventes : </a:t>
            </a:r>
          </a:p>
          <a:p>
            <a:pPr algn="ctr"/>
            <a:r>
              <a:rPr lang="fr-FR" sz="1100" dirty="0">
                <a:solidFill>
                  <a:srgbClr val="4C3785"/>
                </a:solidFill>
                <a:latin typeface="Space Grotesk" panose="020B0604020202020204"/>
                <a:cs typeface="Space Grotesk" panose="020B0604020202020204"/>
              </a:rPr>
              <a:t>Sur les jeux physiques : 30% (soit pour Playstation : 24€ et Nintendo : 18€)</a:t>
            </a:r>
          </a:p>
          <a:p>
            <a:pPr algn="ctr"/>
            <a:r>
              <a:rPr lang="fr-FR" sz="1100" dirty="0">
                <a:solidFill>
                  <a:srgbClr val="4C3785"/>
                </a:solidFill>
                <a:latin typeface="Space Grotesk" panose="020B0604020202020204"/>
                <a:cs typeface="Space Grotesk" panose="020B0604020202020204"/>
              </a:rPr>
              <a:t>Sur les jeux dématérialisés : 70% (soit pour Playstation : 55,99€ et Nintendo : 41,99€)</a:t>
            </a:r>
          </a:p>
          <a:p>
            <a:endParaRPr lang="fr-FR" dirty="0"/>
          </a:p>
        </p:txBody>
      </p:sp>
      <p:sp>
        <p:nvSpPr>
          <p:cNvPr id="39" name="Rectangle : coins arrondis 38">
            <a:extLst>
              <a:ext uri="{FF2B5EF4-FFF2-40B4-BE49-F238E27FC236}">
                <a16:creationId xmlns:a16="http://schemas.microsoft.com/office/drawing/2014/main" id="{ED73F27D-1C04-DEBC-02B7-8A16511E3DEA}"/>
              </a:ext>
            </a:extLst>
          </p:cNvPr>
          <p:cNvSpPr/>
          <p:nvPr/>
        </p:nvSpPr>
        <p:spPr>
          <a:xfrm>
            <a:off x="5301576" y="2914591"/>
            <a:ext cx="3287946" cy="14382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pic>
        <p:nvPicPr>
          <p:cNvPr id="41" name="Image 40" descr="Une image contenant texte, Police, blanc, capture d’écran&#10;&#10;Description générée automatiquement">
            <a:extLst>
              <a:ext uri="{FF2B5EF4-FFF2-40B4-BE49-F238E27FC236}">
                <a16:creationId xmlns:a16="http://schemas.microsoft.com/office/drawing/2014/main" id="{3A3CE5BE-B77D-924A-4021-5E818A7EF5F8}"/>
              </a:ext>
            </a:extLst>
          </p:cNvPr>
          <p:cNvPicPr>
            <a:picLocks noChangeAspect="1"/>
          </p:cNvPicPr>
          <p:nvPr/>
        </p:nvPicPr>
        <p:blipFill>
          <a:blip r:embed="rId3">
            <a:alphaModFix amt="85000"/>
          </a:blip>
          <a:srcRect l="10355" t="2732" r="63148" b="51258"/>
          <a:stretch/>
        </p:blipFill>
        <p:spPr>
          <a:xfrm>
            <a:off x="2719092" y="2950162"/>
            <a:ext cx="578666" cy="436002"/>
          </a:xfrm>
          <a:prstGeom prst="rect">
            <a:avLst/>
          </a:prstGeom>
        </p:spPr>
      </p:pic>
      <p:pic>
        <p:nvPicPr>
          <p:cNvPr id="43" name="Image 42" descr="Une image contenant capture d’écran, conception&#10;&#10;Description générée automatiquement">
            <a:extLst>
              <a:ext uri="{FF2B5EF4-FFF2-40B4-BE49-F238E27FC236}">
                <a16:creationId xmlns:a16="http://schemas.microsoft.com/office/drawing/2014/main" id="{19EAD4A0-2CA9-D37F-6146-C14D06FBC627}"/>
              </a:ext>
            </a:extLst>
          </p:cNvPr>
          <p:cNvPicPr>
            <a:picLocks noChangeAspect="1"/>
          </p:cNvPicPr>
          <p:nvPr/>
        </p:nvPicPr>
        <p:blipFill>
          <a:blip r:embed="rId4">
            <a:alphaModFix amt="85000"/>
          </a:blip>
          <a:srcRect l="22718" t="2848" r="23536" b="49898"/>
          <a:stretch/>
        </p:blipFill>
        <p:spPr>
          <a:xfrm>
            <a:off x="1092617" y="2950163"/>
            <a:ext cx="575188" cy="436001"/>
          </a:xfrm>
          <a:prstGeom prst="rect">
            <a:avLst/>
          </a:prstGeom>
        </p:spPr>
      </p:pic>
      <p:pic>
        <p:nvPicPr>
          <p:cNvPr id="44" name="Image 43" descr="Une image contenant texte, Police, blanc, capture d’écran&#10;&#10;Description générée automatiquement">
            <a:extLst>
              <a:ext uri="{FF2B5EF4-FFF2-40B4-BE49-F238E27FC236}">
                <a16:creationId xmlns:a16="http://schemas.microsoft.com/office/drawing/2014/main" id="{6DF71B66-60D4-54DD-E089-BDE7C83347D0}"/>
              </a:ext>
            </a:extLst>
          </p:cNvPr>
          <p:cNvPicPr>
            <a:picLocks noChangeAspect="1"/>
          </p:cNvPicPr>
          <p:nvPr/>
        </p:nvPicPr>
        <p:blipFill>
          <a:blip r:embed="rId3">
            <a:alphaModFix amt="85000"/>
          </a:blip>
          <a:srcRect l="10355" t="2732" r="63148" b="51258"/>
          <a:stretch/>
        </p:blipFill>
        <p:spPr>
          <a:xfrm>
            <a:off x="7478202" y="2926138"/>
            <a:ext cx="578666" cy="436002"/>
          </a:xfrm>
          <a:prstGeom prst="rect">
            <a:avLst/>
          </a:prstGeom>
        </p:spPr>
      </p:pic>
      <p:pic>
        <p:nvPicPr>
          <p:cNvPr id="45" name="Image 44" descr="Une image contenant capture d’écran, conception&#10;&#10;Description générée automatiquement">
            <a:extLst>
              <a:ext uri="{FF2B5EF4-FFF2-40B4-BE49-F238E27FC236}">
                <a16:creationId xmlns:a16="http://schemas.microsoft.com/office/drawing/2014/main" id="{6D860BC5-3450-9935-4D0E-564D76EDBC3E}"/>
              </a:ext>
            </a:extLst>
          </p:cNvPr>
          <p:cNvPicPr>
            <a:picLocks noChangeAspect="1"/>
          </p:cNvPicPr>
          <p:nvPr/>
        </p:nvPicPr>
        <p:blipFill>
          <a:blip r:embed="rId4">
            <a:alphaModFix amt="85000"/>
          </a:blip>
          <a:srcRect l="22718" t="2848" r="23536" b="49898"/>
          <a:stretch/>
        </p:blipFill>
        <p:spPr>
          <a:xfrm>
            <a:off x="5826809" y="2935111"/>
            <a:ext cx="575188" cy="436001"/>
          </a:xfrm>
          <a:prstGeom prst="rect">
            <a:avLst/>
          </a:prstGeom>
        </p:spPr>
      </p:pic>
      <p:sp>
        <p:nvSpPr>
          <p:cNvPr id="46" name="ZoneTexte 45">
            <a:extLst>
              <a:ext uri="{FF2B5EF4-FFF2-40B4-BE49-F238E27FC236}">
                <a16:creationId xmlns:a16="http://schemas.microsoft.com/office/drawing/2014/main" id="{55E41770-B363-75D8-B86E-0C79FF44CFE1}"/>
              </a:ext>
            </a:extLst>
          </p:cNvPr>
          <p:cNvSpPr txBox="1"/>
          <p:nvPr/>
        </p:nvSpPr>
        <p:spPr>
          <a:xfrm>
            <a:off x="554478" y="3369947"/>
            <a:ext cx="1643973" cy="338554"/>
          </a:xfrm>
          <a:prstGeom prst="rect">
            <a:avLst/>
          </a:prstGeom>
          <a:noFill/>
        </p:spPr>
        <p:txBody>
          <a:bodyPr wrap="square" rtlCol="0">
            <a:spAutoFit/>
          </a:bodyPr>
          <a:lstStyle/>
          <a:p>
            <a:pPr algn="ctr"/>
            <a:r>
              <a:rPr lang="fr-FR" sz="800" dirty="0">
                <a:solidFill>
                  <a:srgbClr val="4C3785"/>
                </a:solidFill>
                <a:latin typeface="Space Grotesk" panose="020B0604020202020204"/>
                <a:cs typeface="Space Grotesk" panose="020B0604020202020204"/>
              </a:rPr>
              <a:t>Marché </a:t>
            </a:r>
          </a:p>
          <a:p>
            <a:pPr algn="ctr"/>
            <a:r>
              <a:rPr lang="fr-FR" sz="800" dirty="0">
                <a:solidFill>
                  <a:srgbClr val="4C3785"/>
                </a:solidFill>
                <a:latin typeface="Space Grotesk" panose="020B0604020202020204"/>
                <a:cs typeface="Space Grotesk" panose="020B0604020202020204"/>
              </a:rPr>
              <a:t>physique  -  dématérialisé</a:t>
            </a:r>
            <a:endParaRPr lang="fr-FR" sz="800" dirty="0"/>
          </a:p>
        </p:txBody>
      </p:sp>
      <p:sp>
        <p:nvSpPr>
          <p:cNvPr id="47" name="ZoneTexte 46">
            <a:extLst>
              <a:ext uri="{FF2B5EF4-FFF2-40B4-BE49-F238E27FC236}">
                <a16:creationId xmlns:a16="http://schemas.microsoft.com/office/drawing/2014/main" id="{15014A5D-AF67-D452-E816-B40600DADF42}"/>
              </a:ext>
            </a:extLst>
          </p:cNvPr>
          <p:cNvSpPr txBox="1"/>
          <p:nvPr/>
        </p:nvSpPr>
        <p:spPr>
          <a:xfrm>
            <a:off x="2184431" y="3365803"/>
            <a:ext cx="1643973" cy="338554"/>
          </a:xfrm>
          <a:prstGeom prst="rect">
            <a:avLst/>
          </a:prstGeom>
          <a:noFill/>
        </p:spPr>
        <p:txBody>
          <a:bodyPr wrap="square" rtlCol="0">
            <a:spAutoFit/>
          </a:bodyPr>
          <a:lstStyle/>
          <a:p>
            <a:pPr algn="ctr"/>
            <a:r>
              <a:rPr lang="fr-FR" sz="800" dirty="0">
                <a:solidFill>
                  <a:srgbClr val="4C3785"/>
                </a:solidFill>
                <a:latin typeface="Space Grotesk" panose="020B0604020202020204"/>
                <a:cs typeface="Space Grotesk" panose="020B0604020202020204"/>
              </a:rPr>
              <a:t>Marché </a:t>
            </a:r>
          </a:p>
          <a:p>
            <a:pPr algn="ctr"/>
            <a:r>
              <a:rPr lang="fr-FR" sz="800" dirty="0">
                <a:solidFill>
                  <a:srgbClr val="4C3785"/>
                </a:solidFill>
                <a:latin typeface="Space Grotesk" panose="020B0604020202020204"/>
                <a:cs typeface="Space Grotesk" panose="020B0604020202020204"/>
              </a:rPr>
              <a:t>physique  -  dématérialisé</a:t>
            </a:r>
            <a:endParaRPr lang="fr-FR" sz="800" dirty="0"/>
          </a:p>
        </p:txBody>
      </p:sp>
      <p:sp>
        <p:nvSpPr>
          <p:cNvPr id="48" name="ZoneTexte 47">
            <a:extLst>
              <a:ext uri="{FF2B5EF4-FFF2-40B4-BE49-F238E27FC236}">
                <a16:creationId xmlns:a16="http://schemas.microsoft.com/office/drawing/2014/main" id="{58911BAE-B3AC-C8DF-DA8A-2DA2DFEA7BA6}"/>
              </a:ext>
            </a:extLst>
          </p:cNvPr>
          <p:cNvSpPr txBox="1"/>
          <p:nvPr/>
        </p:nvSpPr>
        <p:spPr>
          <a:xfrm>
            <a:off x="5301576" y="3373686"/>
            <a:ext cx="1643973" cy="338554"/>
          </a:xfrm>
          <a:prstGeom prst="rect">
            <a:avLst/>
          </a:prstGeom>
          <a:noFill/>
        </p:spPr>
        <p:txBody>
          <a:bodyPr wrap="square" rtlCol="0">
            <a:spAutoFit/>
          </a:bodyPr>
          <a:lstStyle/>
          <a:p>
            <a:pPr algn="ctr"/>
            <a:r>
              <a:rPr lang="fr-FR" sz="800" dirty="0">
                <a:solidFill>
                  <a:srgbClr val="4C3785"/>
                </a:solidFill>
                <a:latin typeface="Space Grotesk" panose="020B0604020202020204"/>
                <a:cs typeface="Space Grotesk" panose="020B0604020202020204"/>
              </a:rPr>
              <a:t>Marché </a:t>
            </a:r>
          </a:p>
          <a:p>
            <a:pPr algn="ctr"/>
            <a:r>
              <a:rPr lang="fr-FR" sz="800" dirty="0">
                <a:solidFill>
                  <a:srgbClr val="4C3785"/>
                </a:solidFill>
                <a:latin typeface="Space Grotesk" panose="020B0604020202020204"/>
                <a:cs typeface="Space Grotesk" panose="020B0604020202020204"/>
              </a:rPr>
              <a:t>physique  -  dématérialisé</a:t>
            </a:r>
            <a:endParaRPr lang="fr-FR" sz="800" dirty="0"/>
          </a:p>
        </p:txBody>
      </p:sp>
      <p:sp>
        <p:nvSpPr>
          <p:cNvPr id="49" name="ZoneTexte 48">
            <a:extLst>
              <a:ext uri="{FF2B5EF4-FFF2-40B4-BE49-F238E27FC236}">
                <a16:creationId xmlns:a16="http://schemas.microsoft.com/office/drawing/2014/main" id="{188796E8-1192-F08E-553B-860BF7DAE351}"/>
              </a:ext>
            </a:extLst>
          </p:cNvPr>
          <p:cNvSpPr txBox="1"/>
          <p:nvPr/>
        </p:nvSpPr>
        <p:spPr>
          <a:xfrm>
            <a:off x="6945549" y="3373686"/>
            <a:ext cx="1643973" cy="338554"/>
          </a:xfrm>
          <a:prstGeom prst="rect">
            <a:avLst/>
          </a:prstGeom>
          <a:noFill/>
        </p:spPr>
        <p:txBody>
          <a:bodyPr wrap="square" rtlCol="0">
            <a:spAutoFit/>
          </a:bodyPr>
          <a:lstStyle/>
          <a:p>
            <a:pPr algn="ctr"/>
            <a:r>
              <a:rPr lang="fr-FR" sz="800" dirty="0">
                <a:solidFill>
                  <a:srgbClr val="4C3785"/>
                </a:solidFill>
                <a:latin typeface="Space Grotesk" panose="020B0604020202020204"/>
                <a:cs typeface="Space Grotesk" panose="020B0604020202020204"/>
              </a:rPr>
              <a:t>Marché </a:t>
            </a:r>
          </a:p>
          <a:p>
            <a:pPr algn="ctr"/>
            <a:r>
              <a:rPr lang="fr-FR" sz="800" dirty="0">
                <a:solidFill>
                  <a:srgbClr val="4C3785"/>
                </a:solidFill>
                <a:latin typeface="Space Grotesk" panose="020B0604020202020204"/>
                <a:cs typeface="Space Grotesk" panose="020B0604020202020204"/>
              </a:rPr>
              <a:t>physique  -  dématérialisé</a:t>
            </a:r>
            <a:endParaRPr lang="fr-FR" sz="800" dirty="0"/>
          </a:p>
        </p:txBody>
      </p:sp>
      <p:cxnSp>
        <p:nvCxnSpPr>
          <p:cNvPr id="50" name="Connecteur droit 49">
            <a:extLst>
              <a:ext uri="{FF2B5EF4-FFF2-40B4-BE49-F238E27FC236}">
                <a16:creationId xmlns:a16="http://schemas.microsoft.com/office/drawing/2014/main" id="{391D9789-FC2E-8E8C-BF4F-D61687C6CC75}"/>
              </a:ext>
            </a:extLst>
          </p:cNvPr>
          <p:cNvCxnSpPr>
            <a:cxnSpLocks/>
            <a:stCxn id="47" idx="1"/>
            <a:endCxn id="29" idx="2"/>
          </p:cNvCxnSpPr>
          <p:nvPr/>
        </p:nvCxnSpPr>
        <p:spPr>
          <a:xfrm>
            <a:off x="2184431" y="3535080"/>
            <a:ext cx="14020" cy="817802"/>
          </a:xfrm>
          <a:prstGeom prst="line">
            <a:avLst/>
          </a:prstGeom>
          <a:ln w="28575">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80E6002D-4965-5B3A-BD4E-BC30D170D911}"/>
              </a:ext>
            </a:extLst>
          </p:cNvPr>
          <p:cNvCxnSpPr>
            <a:cxnSpLocks/>
            <a:stCxn id="49" idx="1"/>
            <a:endCxn id="39" idx="2"/>
          </p:cNvCxnSpPr>
          <p:nvPr/>
        </p:nvCxnSpPr>
        <p:spPr>
          <a:xfrm>
            <a:off x="6945549" y="3542963"/>
            <a:ext cx="0" cy="809919"/>
          </a:xfrm>
          <a:prstGeom prst="line">
            <a:avLst/>
          </a:prstGeom>
          <a:ln w="28575">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8113B6E1-072D-48EE-5E8B-4C0115C838F6}"/>
              </a:ext>
            </a:extLst>
          </p:cNvPr>
          <p:cNvSpPr txBox="1"/>
          <p:nvPr/>
        </p:nvSpPr>
        <p:spPr>
          <a:xfrm>
            <a:off x="554478" y="3812078"/>
            <a:ext cx="1643973" cy="492443"/>
          </a:xfrm>
          <a:prstGeom prst="rect">
            <a:avLst/>
          </a:prstGeom>
          <a:noFill/>
        </p:spPr>
        <p:txBody>
          <a:bodyPr wrap="square" rtlCol="0">
            <a:spAutoFit/>
          </a:bodyPr>
          <a:lstStyle/>
          <a:p>
            <a:pPr algn="ctr"/>
            <a:r>
              <a:rPr lang="fr-FR" b="1" dirty="0">
                <a:solidFill>
                  <a:srgbClr val="4C3785"/>
                </a:solidFill>
                <a:latin typeface="Space Grotesk" panose="020B0604020202020204"/>
                <a:cs typeface="Space Grotesk" panose="020B0604020202020204"/>
              </a:rPr>
              <a:t>54k     -     99K</a:t>
            </a:r>
          </a:p>
          <a:p>
            <a:pPr algn="ctr"/>
            <a:r>
              <a:rPr lang="fr-FR" sz="1200" dirty="0">
                <a:solidFill>
                  <a:srgbClr val="4C3785"/>
                </a:solidFill>
                <a:latin typeface="Space Grotesk" panose="020B0604020202020204"/>
                <a:cs typeface="Space Grotesk" panose="020B0604020202020204"/>
              </a:rPr>
              <a:t>Unités vendues</a:t>
            </a:r>
            <a:endParaRPr lang="fr-FR" sz="1200" dirty="0"/>
          </a:p>
        </p:txBody>
      </p:sp>
      <p:sp>
        <p:nvSpPr>
          <p:cNvPr id="59" name="ZoneTexte 58">
            <a:extLst>
              <a:ext uri="{FF2B5EF4-FFF2-40B4-BE49-F238E27FC236}">
                <a16:creationId xmlns:a16="http://schemas.microsoft.com/office/drawing/2014/main" id="{4C6A87B6-3838-0256-12B5-602CFF437C00}"/>
              </a:ext>
            </a:extLst>
          </p:cNvPr>
          <p:cNvSpPr txBox="1"/>
          <p:nvPr/>
        </p:nvSpPr>
        <p:spPr>
          <a:xfrm>
            <a:off x="2159256" y="3808515"/>
            <a:ext cx="1643973" cy="492443"/>
          </a:xfrm>
          <a:prstGeom prst="rect">
            <a:avLst/>
          </a:prstGeom>
          <a:noFill/>
        </p:spPr>
        <p:txBody>
          <a:bodyPr wrap="square" rtlCol="0">
            <a:spAutoFit/>
          </a:bodyPr>
          <a:lstStyle/>
          <a:p>
            <a:pPr algn="ctr"/>
            <a:r>
              <a:rPr lang="fr-FR" b="1" dirty="0">
                <a:solidFill>
                  <a:srgbClr val="4C3785"/>
                </a:solidFill>
                <a:latin typeface="Space Grotesk" panose="020B0604020202020204"/>
                <a:cs typeface="Space Grotesk" panose="020B0604020202020204"/>
              </a:rPr>
              <a:t>41k     -     76K</a:t>
            </a:r>
          </a:p>
          <a:p>
            <a:pPr algn="ctr"/>
            <a:r>
              <a:rPr lang="fr-FR" sz="1200" dirty="0">
                <a:solidFill>
                  <a:srgbClr val="4C3785"/>
                </a:solidFill>
                <a:latin typeface="Space Grotesk" panose="020B0604020202020204"/>
                <a:cs typeface="Space Grotesk" panose="020B0604020202020204"/>
              </a:rPr>
              <a:t>Unités vendues</a:t>
            </a:r>
            <a:endParaRPr lang="fr-FR" sz="1200" dirty="0"/>
          </a:p>
        </p:txBody>
      </p:sp>
      <p:sp>
        <p:nvSpPr>
          <p:cNvPr id="60" name="ZoneTexte 59">
            <a:extLst>
              <a:ext uri="{FF2B5EF4-FFF2-40B4-BE49-F238E27FC236}">
                <a16:creationId xmlns:a16="http://schemas.microsoft.com/office/drawing/2014/main" id="{3ECA216A-7EAA-2AB9-43C3-B1E194B16584}"/>
              </a:ext>
            </a:extLst>
          </p:cNvPr>
          <p:cNvSpPr txBox="1"/>
          <p:nvPr/>
        </p:nvSpPr>
        <p:spPr>
          <a:xfrm>
            <a:off x="5315596" y="3808515"/>
            <a:ext cx="1643973" cy="492443"/>
          </a:xfrm>
          <a:prstGeom prst="rect">
            <a:avLst/>
          </a:prstGeom>
          <a:noFill/>
        </p:spPr>
        <p:txBody>
          <a:bodyPr wrap="square" rtlCol="0">
            <a:spAutoFit/>
          </a:bodyPr>
          <a:lstStyle/>
          <a:p>
            <a:pPr algn="ctr"/>
            <a:r>
              <a:rPr lang="fr-FR" b="1" dirty="0">
                <a:solidFill>
                  <a:srgbClr val="4C3785"/>
                </a:solidFill>
                <a:latin typeface="Space Grotesk" panose="020B0604020202020204"/>
                <a:cs typeface="Space Grotesk" panose="020B0604020202020204"/>
              </a:rPr>
              <a:t>102k     -     189K</a:t>
            </a:r>
          </a:p>
          <a:p>
            <a:pPr algn="ctr"/>
            <a:r>
              <a:rPr lang="fr-FR" sz="1200" dirty="0">
                <a:solidFill>
                  <a:srgbClr val="4C3785"/>
                </a:solidFill>
                <a:latin typeface="Space Grotesk" panose="020B0604020202020204"/>
                <a:cs typeface="Space Grotesk" panose="020B0604020202020204"/>
              </a:rPr>
              <a:t>Unités vendues</a:t>
            </a:r>
            <a:endParaRPr lang="fr-FR" sz="1200" dirty="0"/>
          </a:p>
        </p:txBody>
      </p:sp>
      <p:sp>
        <p:nvSpPr>
          <p:cNvPr id="61" name="ZoneTexte 60">
            <a:extLst>
              <a:ext uri="{FF2B5EF4-FFF2-40B4-BE49-F238E27FC236}">
                <a16:creationId xmlns:a16="http://schemas.microsoft.com/office/drawing/2014/main" id="{24B4455B-71FA-3675-A048-D1BB2E49DE55}"/>
              </a:ext>
            </a:extLst>
          </p:cNvPr>
          <p:cNvSpPr txBox="1"/>
          <p:nvPr/>
        </p:nvSpPr>
        <p:spPr>
          <a:xfrm>
            <a:off x="6952558" y="3808515"/>
            <a:ext cx="1643973" cy="492443"/>
          </a:xfrm>
          <a:prstGeom prst="rect">
            <a:avLst/>
          </a:prstGeom>
          <a:noFill/>
        </p:spPr>
        <p:txBody>
          <a:bodyPr wrap="square" rtlCol="0">
            <a:spAutoFit/>
          </a:bodyPr>
          <a:lstStyle/>
          <a:p>
            <a:pPr algn="ctr"/>
            <a:r>
              <a:rPr lang="fr-FR" b="1" dirty="0">
                <a:solidFill>
                  <a:srgbClr val="4C3785"/>
                </a:solidFill>
                <a:latin typeface="Space Grotesk" panose="020B0604020202020204"/>
                <a:cs typeface="Space Grotesk" panose="020B0604020202020204"/>
              </a:rPr>
              <a:t>220k     -     408K</a:t>
            </a:r>
          </a:p>
          <a:p>
            <a:pPr algn="ctr"/>
            <a:r>
              <a:rPr lang="fr-FR" sz="1200" dirty="0">
                <a:solidFill>
                  <a:srgbClr val="4C3785"/>
                </a:solidFill>
                <a:latin typeface="Space Grotesk" panose="020B0604020202020204"/>
                <a:cs typeface="Space Grotesk" panose="020B0604020202020204"/>
              </a:rPr>
              <a:t>Unités vendues</a:t>
            </a:r>
            <a:endParaRPr lang="fr-FR" sz="1200" dirty="0"/>
          </a:p>
        </p:txBody>
      </p:sp>
      <p:pic>
        <p:nvPicPr>
          <p:cNvPr id="62" name="Image 61" descr="Une image contenant Police, capture d’écran, Graphique, noir&#10;&#10;Description générée automatiquement">
            <a:extLst>
              <a:ext uri="{FF2B5EF4-FFF2-40B4-BE49-F238E27FC236}">
                <a16:creationId xmlns:a16="http://schemas.microsoft.com/office/drawing/2014/main" id="{8253075F-2608-8591-0576-53190277B624}"/>
              </a:ext>
            </a:extLst>
          </p:cNvPr>
          <p:cNvPicPr>
            <a:picLocks noChangeAspect="1"/>
          </p:cNvPicPr>
          <p:nvPr/>
        </p:nvPicPr>
        <p:blipFill>
          <a:blip r:embed="rId5"/>
          <a:stretch>
            <a:fillRect/>
          </a:stretch>
        </p:blipFill>
        <p:spPr>
          <a:xfrm>
            <a:off x="0" y="0"/>
            <a:ext cx="1197453" cy="532660"/>
          </a:xfrm>
          <a:prstGeom prst="rect">
            <a:avLst/>
          </a:prstGeom>
        </p:spPr>
      </p:pic>
      <p:pic>
        <p:nvPicPr>
          <p:cNvPr id="63" name="Image 62" descr="Une image contenant logo, Graphique, symbole, conception&#10;&#10;Description générée automatiquement">
            <a:extLst>
              <a:ext uri="{FF2B5EF4-FFF2-40B4-BE49-F238E27FC236}">
                <a16:creationId xmlns:a16="http://schemas.microsoft.com/office/drawing/2014/main" id="{12E87ADE-DBED-476D-B6F7-E2AE7564ED18}"/>
              </a:ext>
            </a:extLst>
          </p:cNvPr>
          <p:cNvPicPr>
            <a:picLocks noChangeAspect="1"/>
          </p:cNvPicPr>
          <p:nvPr/>
        </p:nvPicPr>
        <p:blipFill>
          <a:blip r:embed="rId6"/>
          <a:stretch>
            <a:fillRect/>
          </a:stretch>
        </p:blipFill>
        <p:spPr>
          <a:xfrm>
            <a:off x="7959519" y="4352882"/>
            <a:ext cx="1421814" cy="914400"/>
          </a:xfrm>
          <a:prstGeom prst="rect">
            <a:avLst/>
          </a:prstGeom>
        </p:spPr>
      </p:pic>
      <p:sp>
        <p:nvSpPr>
          <p:cNvPr id="2754" name="ZoneTexte 2753">
            <a:extLst>
              <a:ext uri="{FF2B5EF4-FFF2-40B4-BE49-F238E27FC236}">
                <a16:creationId xmlns:a16="http://schemas.microsoft.com/office/drawing/2014/main" id="{2D8BE1ED-EB01-ACB5-6017-946B9305993E}"/>
              </a:ext>
            </a:extLst>
          </p:cNvPr>
          <p:cNvSpPr txBox="1"/>
          <p:nvPr/>
        </p:nvSpPr>
        <p:spPr>
          <a:xfrm>
            <a:off x="2" y="2673163"/>
            <a:ext cx="4571997" cy="276999"/>
          </a:xfrm>
          <a:prstGeom prst="rect">
            <a:avLst/>
          </a:prstGeom>
          <a:noFill/>
        </p:spPr>
        <p:txBody>
          <a:bodyPr wrap="square" rtlCol="0">
            <a:spAutoFit/>
          </a:bodyPr>
          <a:lstStyle/>
          <a:p>
            <a:pPr algn="ctr"/>
            <a:r>
              <a:rPr lang="fr-FR" sz="1200" dirty="0">
                <a:solidFill>
                  <a:schemeClr val="bg1"/>
                </a:solidFill>
                <a:latin typeface="Space Grotesk" panose="020B0604020202020204"/>
                <a:cs typeface="Space Grotesk" panose="020B0604020202020204"/>
              </a:rPr>
              <a:t>Des ventes sur 3 ans </a:t>
            </a:r>
          </a:p>
        </p:txBody>
      </p:sp>
      <p:sp>
        <p:nvSpPr>
          <p:cNvPr id="2755" name="ZoneTexte 2754">
            <a:extLst>
              <a:ext uri="{FF2B5EF4-FFF2-40B4-BE49-F238E27FC236}">
                <a16:creationId xmlns:a16="http://schemas.microsoft.com/office/drawing/2014/main" id="{E9062AFF-6BEE-186D-CE84-D6AA4B4C91B8}"/>
              </a:ext>
            </a:extLst>
          </p:cNvPr>
          <p:cNvSpPr txBox="1"/>
          <p:nvPr/>
        </p:nvSpPr>
        <p:spPr>
          <a:xfrm>
            <a:off x="4571999" y="2671229"/>
            <a:ext cx="4571997" cy="276999"/>
          </a:xfrm>
          <a:prstGeom prst="rect">
            <a:avLst/>
          </a:prstGeom>
          <a:noFill/>
        </p:spPr>
        <p:txBody>
          <a:bodyPr wrap="square" rtlCol="0">
            <a:spAutoFit/>
          </a:bodyPr>
          <a:lstStyle/>
          <a:p>
            <a:pPr algn="ctr"/>
            <a:r>
              <a:rPr lang="fr-FR" sz="1200" dirty="0">
                <a:solidFill>
                  <a:schemeClr val="bg1"/>
                </a:solidFill>
                <a:latin typeface="Space Grotesk" panose="020B0604020202020204"/>
                <a:cs typeface="Space Grotesk" panose="020B0604020202020204"/>
              </a:rPr>
              <a:t>Des ventes sur 3 ans </a:t>
            </a:r>
          </a:p>
        </p:txBody>
      </p:sp>
    </p:spTree>
    <p:extLst>
      <p:ext uri="{BB962C8B-B14F-4D97-AF65-F5344CB8AC3E}">
        <p14:creationId xmlns:p14="http://schemas.microsoft.com/office/powerpoint/2010/main" val="42309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2"/>
        <p:cNvGrpSpPr/>
        <p:nvPr/>
      </p:nvGrpSpPr>
      <p:grpSpPr>
        <a:xfrm>
          <a:off x="0" y="0"/>
          <a:ext cx="0" cy="0"/>
          <a:chOff x="0" y="0"/>
          <a:chExt cx="0" cy="0"/>
        </a:xfrm>
      </p:grpSpPr>
      <p:sp>
        <p:nvSpPr>
          <p:cNvPr id="2253" name="Google Shape;2253;p3"/>
          <p:cNvSpPr txBox="1">
            <a:spLocks noGrp="1"/>
          </p:cNvSpPr>
          <p:nvPr>
            <p:ph type="subTitle" idx="1"/>
          </p:nvPr>
        </p:nvSpPr>
        <p:spPr>
          <a:xfrm>
            <a:off x="2109456" y="3021168"/>
            <a:ext cx="5385000" cy="1700431"/>
          </a:xfrm>
          <a:prstGeom prst="rect">
            <a:avLst/>
          </a:prstGeom>
          <a:noFill/>
          <a:ln>
            <a:noFill/>
          </a:ln>
        </p:spPr>
        <p:txBody>
          <a:bodyPr spcFirstLastPara="1" wrap="square" lIns="91425" tIns="91425" rIns="91425" bIns="91425" anchor="t" anchorCtr="0">
            <a:noAutofit/>
          </a:bodyPr>
          <a:lstStyle/>
          <a:p>
            <a:pPr algn="r"/>
            <a:r>
              <a:rPr lang="fr-FR" b="1" i="0" dirty="0">
                <a:solidFill>
                  <a:srgbClr val="02023E"/>
                </a:solidFill>
                <a:effectLst/>
                <a:latin typeface="Space Grotesk" panose="020B0604020202020204" charset="0"/>
                <a:cs typeface="Space Grotesk" panose="020B0604020202020204" charset="0"/>
              </a:rPr>
              <a:t>"Nous faisons tous des choix, mais en réalité, ce sont ces choix qui nous font."</a:t>
            </a:r>
          </a:p>
          <a:p>
            <a:pPr algn="r"/>
            <a:r>
              <a:rPr lang="fr-FR" sz="2000" b="0" i="0" dirty="0" err="1">
                <a:effectLst/>
                <a:latin typeface="Space Grotesk" panose="020B0604020202020204" charset="0"/>
                <a:cs typeface="Space Grotesk" panose="020B0604020202020204" charset="0"/>
              </a:rPr>
              <a:t>Bioshock</a:t>
            </a:r>
            <a:endParaRPr lang="fr-FR" sz="2000" b="0" i="0" dirty="0">
              <a:effectLst/>
              <a:latin typeface="Space Grotesk" panose="020B0604020202020204" charset="0"/>
              <a:cs typeface="Space Grotesk" panose="020B0604020202020204" charset="0"/>
            </a:endParaRPr>
          </a:p>
        </p:txBody>
      </p:sp>
      <p:sp>
        <p:nvSpPr>
          <p:cNvPr id="2254" name="Google Shape;2254;p3"/>
          <p:cNvSpPr txBox="1">
            <a:spLocks noGrp="1"/>
          </p:cNvSpPr>
          <p:nvPr>
            <p:ph type="title"/>
          </p:nvPr>
        </p:nvSpPr>
        <p:spPr>
          <a:xfrm>
            <a:off x="931825" y="421901"/>
            <a:ext cx="6562631" cy="214984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000"/>
              <a:buNone/>
            </a:pPr>
            <a:r>
              <a:rPr lang="fr-FR" sz="2500" b="1" dirty="0">
                <a:solidFill>
                  <a:srgbClr val="02023E"/>
                </a:solidFill>
                <a:latin typeface="Space Grotesk" panose="020B0604020202020204" charset="0"/>
                <a:cs typeface="Space Grotesk" panose="020B0604020202020204" charset="0"/>
              </a:rPr>
              <a:t>’’ </a:t>
            </a:r>
            <a:r>
              <a:rPr lang="fr-FR" sz="2500" b="1" i="0" dirty="0">
                <a:solidFill>
                  <a:srgbClr val="02023E"/>
                </a:solidFill>
                <a:effectLst/>
                <a:latin typeface="Space Grotesk" panose="020B0604020202020204" charset="0"/>
                <a:cs typeface="Space Grotesk" panose="020B0604020202020204" charset="0"/>
              </a:rPr>
              <a:t>Innover, c’est facile. La difficulté, c’est de transformer une innovation en un vrai business.’’</a:t>
            </a:r>
            <a:br>
              <a:rPr lang="fr-FR" sz="2500" b="1" i="0" dirty="0">
                <a:solidFill>
                  <a:srgbClr val="02023E"/>
                </a:solidFill>
                <a:effectLst/>
                <a:latin typeface="Space Grotesk" panose="020B0604020202020204" charset="0"/>
                <a:cs typeface="Space Grotesk" panose="020B0604020202020204" charset="0"/>
              </a:rPr>
            </a:br>
            <a:br>
              <a:rPr lang="fr-FR" sz="2500" b="1" dirty="0">
                <a:latin typeface="Space Grotesk" panose="020B0604020202020204" charset="0"/>
                <a:cs typeface="Space Grotesk" panose="020B0604020202020204" charset="0"/>
              </a:rPr>
            </a:br>
            <a:r>
              <a:rPr lang="fr-FR" sz="2000" i="0" dirty="0">
                <a:solidFill>
                  <a:schemeClr val="bg1"/>
                </a:solidFill>
                <a:effectLst/>
                <a:latin typeface="Space Grotesk" panose="020B0604020202020204" charset="0"/>
                <a:cs typeface="Space Grotesk" panose="020B0604020202020204" charset="0"/>
              </a:rPr>
              <a:t>Michael Dell, fondateur de Dell</a:t>
            </a:r>
            <a:endParaRPr sz="2000" dirty="0">
              <a:solidFill>
                <a:schemeClr val="bg1"/>
              </a:solidFill>
              <a:latin typeface="Space Grotesk" panose="020B0604020202020204" charset="0"/>
              <a:cs typeface="Space Grotesk" panose="020B0604020202020204" charset="0"/>
            </a:endParaRPr>
          </a:p>
        </p:txBody>
      </p:sp>
      <p:pic>
        <p:nvPicPr>
          <p:cNvPr id="2" name="Image 1" descr="Une image contenant logo, Graphique, symbole, conception&#10;&#10;Description générée automatiquement">
            <a:extLst>
              <a:ext uri="{FF2B5EF4-FFF2-40B4-BE49-F238E27FC236}">
                <a16:creationId xmlns:a16="http://schemas.microsoft.com/office/drawing/2014/main" id="{0C29BD98-47FC-B6C0-0AC0-E1EBB4AA463F}"/>
              </a:ext>
            </a:extLst>
          </p:cNvPr>
          <p:cNvPicPr>
            <a:picLocks noChangeAspect="1"/>
          </p:cNvPicPr>
          <p:nvPr/>
        </p:nvPicPr>
        <p:blipFill>
          <a:blip r:embed="rId3"/>
          <a:stretch>
            <a:fillRect/>
          </a:stretch>
        </p:blipFill>
        <p:spPr>
          <a:xfrm>
            <a:off x="7959519" y="4352882"/>
            <a:ext cx="1421814" cy="914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7AACABE2-67B1-A9F4-DAC8-122856876386}"/>
            </a:ext>
          </a:extLst>
        </p:cNvPr>
        <p:cNvGrpSpPr/>
        <p:nvPr/>
      </p:nvGrpSpPr>
      <p:grpSpPr>
        <a:xfrm>
          <a:off x="0" y="0"/>
          <a:ext cx="0" cy="0"/>
          <a:chOff x="0" y="0"/>
          <a:chExt cx="0" cy="0"/>
        </a:xfrm>
      </p:grpSpPr>
      <p:sp>
        <p:nvSpPr>
          <p:cNvPr id="2803" name="Google Shape;2803;p38">
            <a:extLst>
              <a:ext uri="{FF2B5EF4-FFF2-40B4-BE49-F238E27FC236}">
                <a16:creationId xmlns:a16="http://schemas.microsoft.com/office/drawing/2014/main" id="{C3FE4D3B-5ABC-D514-B4AB-3A44C071151C}"/>
              </a:ext>
            </a:extLst>
          </p:cNvPr>
          <p:cNvSpPr txBox="1">
            <a:spLocks noGrp="1"/>
          </p:cNvSpPr>
          <p:nvPr>
            <p:ph type="title"/>
          </p:nvPr>
        </p:nvSpPr>
        <p:spPr>
          <a:xfrm>
            <a:off x="738450" y="1582909"/>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 dirty="0"/>
              <a:t>270 000</a:t>
            </a:r>
            <a:endParaRPr dirty="0"/>
          </a:p>
        </p:txBody>
      </p:sp>
      <p:sp>
        <p:nvSpPr>
          <p:cNvPr id="2804" name="Google Shape;2804;p38">
            <a:extLst>
              <a:ext uri="{FF2B5EF4-FFF2-40B4-BE49-F238E27FC236}">
                <a16:creationId xmlns:a16="http://schemas.microsoft.com/office/drawing/2014/main" id="{54F00BD2-9BDF-1B51-A95D-965F6DE23A19}"/>
              </a:ext>
            </a:extLst>
          </p:cNvPr>
          <p:cNvSpPr txBox="1">
            <a:spLocks noGrp="1"/>
          </p:cNvSpPr>
          <p:nvPr>
            <p:ph type="subTitle" idx="1"/>
          </p:nvPr>
        </p:nvSpPr>
        <p:spPr>
          <a:xfrm>
            <a:off x="738450" y="2565263"/>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Nombre de ventes total en volume </a:t>
            </a:r>
            <a:endParaRPr dirty="0"/>
          </a:p>
        </p:txBody>
      </p:sp>
      <p:sp>
        <p:nvSpPr>
          <p:cNvPr id="2805" name="Google Shape;2805;p38">
            <a:extLst>
              <a:ext uri="{FF2B5EF4-FFF2-40B4-BE49-F238E27FC236}">
                <a16:creationId xmlns:a16="http://schemas.microsoft.com/office/drawing/2014/main" id="{B42C6928-262E-CDAA-E7E4-572F26ECB201}"/>
              </a:ext>
            </a:extLst>
          </p:cNvPr>
          <p:cNvSpPr txBox="1">
            <a:spLocks noGrp="1"/>
          </p:cNvSpPr>
          <p:nvPr>
            <p:ph type="title" idx="2"/>
          </p:nvPr>
        </p:nvSpPr>
        <p:spPr>
          <a:xfrm>
            <a:off x="5310450" y="1582909"/>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 dirty="0"/>
              <a:t>919 000</a:t>
            </a:r>
            <a:endParaRPr dirty="0"/>
          </a:p>
        </p:txBody>
      </p:sp>
      <p:sp>
        <p:nvSpPr>
          <p:cNvPr id="2806" name="Google Shape;2806;p38">
            <a:extLst>
              <a:ext uri="{FF2B5EF4-FFF2-40B4-BE49-F238E27FC236}">
                <a16:creationId xmlns:a16="http://schemas.microsoft.com/office/drawing/2014/main" id="{E5E425F9-D88E-5DA1-8D6D-28CF850EE285}"/>
              </a:ext>
            </a:extLst>
          </p:cNvPr>
          <p:cNvSpPr txBox="1">
            <a:spLocks noGrp="1"/>
          </p:cNvSpPr>
          <p:nvPr>
            <p:ph type="subTitle" idx="3"/>
          </p:nvPr>
        </p:nvSpPr>
        <p:spPr>
          <a:xfrm>
            <a:off x="5310450" y="2561296"/>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fr-FR" dirty="0"/>
              <a:t>Nombre de ventes total en volume</a:t>
            </a:r>
          </a:p>
        </p:txBody>
      </p:sp>
      <p:sp>
        <p:nvSpPr>
          <p:cNvPr id="2807" name="Google Shape;2807;p38">
            <a:extLst>
              <a:ext uri="{FF2B5EF4-FFF2-40B4-BE49-F238E27FC236}">
                <a16:creationId xmlns:a16="http://schemas.microsoft.com/office/drawing/2014/main" id="{90D87361-A015-23BA-6DF4-BB7CB208455B}"/>
              </a:ext>
            </a:extLst>
          </p:cNvPr>
          <p:cNvSpPr txBox="1">
            <a:spLocks noGrp="1"/>
          </p:cNvSpPr>
          <p:nvPr>
            <p:ph type="title" idx="4"/>
          </p:nvPr>
        </p:nvSpPr>
        <p:spPr>
          <a:xfrm>
            <a:off x="738450" y="3316257"/>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 sz="4400" dirty="0"/>
              <a:t>10 368 250€</a:t>
            </a:r>
            <a:endParaRPr sz="4400" dirty="0"/>
          </a:p>
        </p:txBody>
      </p:sp>
      <p:sp>
        <p:nvSpPr>
          <p:cNvPr id="2808" name="Google Shape;2808;p38">
            <a:extLst>
              <a:ext uri="{FF2B5EF4-FFF2-40B4-BE49-F238E27FC236}">
                <a16:creationId xmlns:a16="http://schemas.microsoft.com/office/drawing/2014/main" id="{1A243B8E-42FD-65DB-C9C8-EB3621DD236A}"/>
              </a:ext>
            </a:extLst>
          </p:cNvPr>
          <p:cNvSpPr txBox="1">
            <a:spLocks noGrp="1"/>
          </p:cNvSpPr>
          <p:nvPr>
            <p:ph type="subTitle" idx="5"/>
          </p:nvPr>
        </p:nvSpPr>
        <p:spPr>
          <a:xfrm>
            <a:off x="738450" y="4301285"/>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fr-FR" dirty="0"/>
              <a:t>P</a:t>
            </a:r>
            <a:r>
              <a:rPr lang="en" dirty="0"/>
              <a:t>rojection du CA potentiel</a:t>
            </a:r>
            <a:endParaRPr dirty="0"/>
          </a:p>
        </p:txBody>
      </p:sp>
      <p:sp>
        <p:nvSpPr>
          <p:cNvPr id="2809" name="Google Shape;2809;p38">
            <a:extLst>
              <a:ext uri="{FF2B5EF4-FFF2-40B4-BE49-F238E27FC236}">
                <a16:creationId xmlns:a16="http://schemas.microsoft.com/office/drawing/2014/main" id="{F1BB1A4B-2D6E-FE80-BF10-58CF0B07DEAF}"/>
              </a:ext>
            </a:extLst>
          </p:cNvPr>
          <p:cNvSpPr txBox="1">
            <a:spLocks noGrp="1"/>
          </p:cNvSpPr>
          <p:nvPr>
            <p:ph type="title" idx="6"/>
          </p:nvPr>
        </p:nvSpPr>
        <p:spPr>
          <a:xfrm>
            <a:off x="5310450" y="3313892"/>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 sz="4400" dirty="0"/>
              <a:t>37 896 030€</a:t>
            </a:r>
            <a:endParaRPr sz="4400" dirty="0"/>
          </a:p>
        </p:txBody>
      </p:sp>
      <p:sp>
        <p:nvSpPr>
          <p:cNvPr id="2810" name="Google Shape;2810;p38">
            <a:extLst>
              <a:ext uri="{FF2B5EF4-FFF2-40B4-BE49-F238E27FC236}">
                <a16:creationId xmlns:a16="http://schemas.microsoft.com/office/drawing/2014/main" id="{3B4D0462-9EA7-0433-BEB0-B3E23D8F4E09}"/>
              </a:ext>
            </a:extLst>
          </p:cNvPr>
          <p:cNvSpPr txBox="1">
            <a:spLocks noGrp="1"/>
          </p:cNvSpPr>
          <p:nvPr>
            <p:ph type="subTitle" idx="7"/>
          </p:nvPr>
        </p:nvSpPr>
        <p:spPr>
          <a:xfrm>
            <a:off x="5310450" y="4298920"/>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fr-FR" dirty="0"/>
              <a:t>Projection du CA potentiel</a:t>
            </a:r>
          </a:p>
        </p:txBody>
      </p:sp>
      <p:cxnSp>
        <p:nvCxnSpPr>
          <p:cNvPr id="3" name="Connecteur droit 2">
            <a:extLst>
              <a:ext uri="{FF2B5EF4-FFF2-40B4-BE49-F238E27FC236}">
                <a16:creationId xmlns:a16="http://schemas.microsoft.com/office/drawing/2014/main" id="{C6D3480C-B9B9-E73A-3754-75B98A2CE0AC}"/>
              </a:ext>
            </a:extLst>
          </p:cNvPr>
          <p:cNvCxnSpPr/>
          <p:nvPr/>
        </p:nvCxnSpPr>
        <p:spPr>
          <a:xfrm>
            <a:off x="4572000" y="819010"/>
            <a:ext cx="0" cy="3890555"/>
          </a:xfrm>
          <a:prstGeom prst="line">
            <a:avLst/>
          </a:prstGeom>
          <a:ln w="28575">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Google Shape;2326;p10">
            <a:extLst>
              <a:ext uri="{FF2B5EF4-FFF2-40B4-BE49-F238E27FC236}">
                <a16:creationId xmlns:a16="http://schemas.microsoft.com/office/drawing/2014/main" id="{F49CEBA8-9545-332D-B2A5-0E9F1CE74740}"/>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Prévisions des ventes </a:t>
            </a:r>
          </a:p>
        </p:txBody>
      </p:sp>
      <p:sp>
        <p:nvSpPr>
          <p:cNvPr id="8" name="Google Shape;2326;p10">
            <a:extLst>
              <a:ext uri="{FF2B5EF4-FFF2-40B4-BE49-F238E27FC236}">
                <a16:creationId xmlns:a16="http://schemas.microsoft.com/office/drawing/2014/main" id="{814A4676-1626-03D3-44F6-F43A3A8197B7}"/>
              </a:ext>
            </a:extLst>
          </p:cNvPr>
          <p:cNvSpPr txBox="1">
            <a:spLocks/>
          </p:cNvSpPr>
          <p:nvPr/>
        </p:nvSpPr>
        <p:spPr>
          <a:xfrm>
            <a:off x="0" y="527447"/>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 Initiale</a:t>
            </a:r>
          </a:p>
        </p:txBody>
      </p:sp>
      <p:sp>
        <p:nvSpPr>
          <p:cNvPr id="9" name="Google Shape;2326;p10">
            <a:extLst>
              <a:ext uri="{FF2B5EF4-FFF2-40B4-BE49-F238E27FC236}">
                <a16:creationId xmlns:a16="http://schemas.microsoft.com/office/drawing/2014/main" id="{A7F136DA-36FE-31BB-9A82-00CDDEB3A624}"/>
              </a:ext>
            </a:extLst>
          </p:cNvPr>
          <p:cNvSpPr txBox="1">
            <a:spLocks/>
          </p:cNvSpPr>
          <p:nvPr/>
        </p:nvSpPr>
        <p:spPr>
          <a:xfrm>
            <a:off x="4572000" y="532660"/>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Prévision optimiste</a:t>
            </a:r>
          </a:p>
        </p:txBody>
      </p:sp>
      <p:pic>
        <p:nvPicPr>
          <p:cNvPr id="4" name="Image 3" descr="Une image contenant Police, capture d’écran, Graphique, noir&#10;&#10;Description générée automatiquement">
            <a:extLst>
              <a:ext uri="{FF2B5EF4-FFF2-40B4-BE49-F238E27FC236}">
                <a16:creationId xmlns:a16="http://schemas.microsoft.com/office/drawing/2014/main" id="{F30B659C-58ED-D5DA-804E-4196AAD48C5C}"/>
              </a:ext>
            </a:extLst>
          </p:cNvPr>
          <p:cNvPicPr>
            <a:picLocks noChangeAspect="1"/>
          </p:cNvPicPr>
          <p:nvPr/>
        </p:nvPicPr>
        <p:blipFill>
          <a:blip r:embed="rId3"/>
          <a:stretch>
            <a:fillRect/>
          </a:stretch>
        </p:blipFill>
        <p:spPr>
          <a:xfrm>
            <a:off x="0" y="0"/>
            <a:ext cx="1197453" cy="532660"/>
          </a:xfrm>
          <a:prstGeom prst="rect">
            <a:avLst/>
          </a:prstGeom>
        </p:spPr>
      </p:pic>
      <p:pic>
        <p:nvPicPr>
          <p:cNvPr id="5" name="Image 4" descr="Une image contenant logo, Graphique, symbole, conception&#10;&#10;Description générée automatiquement">
            <a:extLst>
              <a:ext uri="{FF2B5EF4-FFF2-40B4-BE49-F238E27FC236}">
                <a16:creationId xmlns:a16="http://schemas.microsoft.com/office/drawing/2014/main" id="{CC971BC1-3CF7-34FF-150E-48B2BE6E212A}"/>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7" name="ZoneTexte 6">
            <a:extLst>
              <a:ext uri="{FF2B5EF4-FFF2-40B4-BE49-F238E27FC236}">
                <a16:creationId xmlns:a16="http://schemas.microsoft.com/office/drawing/2014/main" id="{BA1DEA3C-9F4B-0164-EE1D-671E2795B4F7}"/>
              </a:ext>
            </a:extLst>
          </p:cNvPr>
          <p:cNvSpPr txBox="1"/>
          <p:nvPr/>
        </p:nvSpPr>
        <p:spPr>
          <a:xfrm>
            <a:off x="-1" y="923423"/>
            <a:ext cx="4571997" cy="276999"/>
          </a:xfrm>
          <a:prstGeom prst="rect">
            <a:avLst/>
          </a:prstGeom>
          <a:noFill/>
        </p:spPr>
        <p:txBody>
          <a:bodyPr wrap="square" rtlCol="0">
            <a:spAutoFit/>
          </a:bodyPr>
          <a:lstStyle/>
          <a:p>
            <a:pPr algn="ctr"/>
            <a:r>
              <a:rPr lang="fr-FR" sz="1200" dirty="0">
                <a:solidFill>
                  <a:schemeClr val="bg1"/>
                </a:solidFill>
                <a:latin typeface="Space Grotesk" panose="020B0604020202020204"/>
                <a:cs typeface="Space Grotesk" panose="020B0604020202020204"/>
              </a:rPr>
              <a:t>Des ventes sur 3 ans </a:t>
            </a:r>
          </a:p>
        </p:txBody>
      </p:sp>
      <p:sp>
        <p:nvSpPr>
          <p:cNvPr id="10" name="ZoneTexte 9">
            <a:extLst>
              <a:ext uri="{FF2B5EF4-FFF2-40B4-BE49-F238E27FC236}">
                <a16:creationId xmlns:a16="http://schemas.microsoft.com/office/drawing/2014/main" id="{F783F02E-B95C-1E8C-FDC1-FCC4177BBF72}"/>
              </a:ext>
            </a:extLst>
          </p:cNvPr>
          <p:cNvSpPr txBox="1"/>
          <p:nvPr/>
        </p:nvSpPr>
        <p:spPr>
          <a:xfrm>
            <a:off x="4572003" y="924433"/>
            <a:ext cx="4571997" cy="276999"/>
          </a:xfrm>
          <a:prstGeom prst="rect">
            <a:avLst/>
          </a:prstGeom>
          <a:noFill/>
        </p:spPr>
        <p:txBody>
          <a:bodyPr wrap="square" rtlCol="0">
            <a:spAutoFit/>
          </a:bodyPr>
          <a:lstStyle/>
          <a:p>
            <a:pPr algn="ctr"/>
            <a:r>
              <a:rPr lang="fr-FR" sz="1200" dirty="0">
                <a:solidFill>
                  <a:schemeClr val="bg1"/>
                </a:solidFill>
                <a:latin typeface="Space Grotesk" panose="020B0604020202020204"/>
                <a:cs typeface="Space Grotesk" panose="020B0604020202020204"/>
              </a:rPr>
              <a:t>Des ventes sur 3 ans </a:t>
            </a:r>
          </a:p>
        </p:txBody>
      </p:sp>
    </p:spTree>
    <p:extLst>
      <p:ext uri="{BB962C8B-B14F-4D97-AF65-F5344CB8AC3E}">
        <p14:creationId xmlns:p14="http://schemas.microsoft.com/office/powerpoint/2010/main" val="272162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pic>
        <p:nvPicPr>
          <p:cNvPr id="2" name="Image 1" descr="Une image contenant Police, capture d’écran, Graphique, noir&#10;&#10;Description générée automatiquement">
            <a:extLst>
              <a:ext uri="{FF2B5EF4-FFF2-40B4-BE49-F238E27FC236}">
                <a16:creationId xmlns:a16="http://schemas.microsoft.com/office/drawing/2014/main" id="{9CF8941F-860C-5672-8606-7AF32D33CED1}"/>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56BFEA07-F908-E272-06F6-73A52640BF72}"/>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21ED0545-3948-CB81-47E3-51BC41DFBF32}"/>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Annexes des slides</a:t>
            </a:r>
          </a:p>
        </p:txBody>
      </p:sp>
      <p:sp>
        <p:nvSpPr>
          <p:cNvPr id="7" name="Google Shape;2326;p10">
            <a:extLst>
              <a:ext uri="{FF2B5EF4-FFF2-40B4-BE49-F238E27FC236}">
                <a16:creationId xmlns:a16="http://schemas.microsoft.com/office/drawing/2014/main" id="{C0060DEB-4C69-B9E8-FA78-9680FD744112}"/>
              </a:ext>
            </a:extLst>
          </p:cNvPr>
          <p:cNvSpPr txBox="1">
            <a:spLocks/>
          </p:cNvSpPr>
          <p:nvPr/>
        </p:nvSpPr>
        <p:spPr>
          <a:xfrm>
            <a:off x="0" y="5067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Sources des informations</a:t>
            </a:r>
          </a:p>
        </p:txBody>
      </p:sp>
      <p:sp>
        <p:nvSpPr>
          <p:cNvPr id="8" name="ZoneTexte 7">
            <a:extLst>
              <a:ext uri="{FF2B5EF4-FFF2-40B4-BE49-F238E27FC236}">
                <a16:creationId xmlns:a16="http://schemas.microsoft.com/office/drawing/2014/main" id="{E3C4C525-1325-182A-8670-B9D0AB67A673}"/>
              </a:ext>
            </a:extLst>
          </p:cNvPr>
          <p:cNvSpPr txBox="1"/>
          <p:nvPr/>
        </p:nvSpPr>
        <p:spPr>
          <a:xfrm>
            <a:off x="126748" y="1079460"/>
            <a:ext cx="4445252" cy="3431709"/>
          </a:xfrm>
          <a:prstGeom prst="rect">
            <a:avLst/>
          </a:prstGeom>
          <a:noFill/>
        </p:spPr>
        <p:txBody>
          <a:bodyPr wrap="square" rtlCol="0">
            <a:spAutoFit/>
          </a:bodyPr>
          <a:lstStyle/>
          <a:p>
            <a:pPr marL="171450" indent="-171450">
              <a:buFont typeface="Arial" panose="020B0604020202020204" pitchFamily="34" charset="0"/>
              <a:buChar char="•"/>
            </a:pPr>
            <a:r>
              <a:rPr lang="fr-FR" sz="900" dirty="0">
                <a:solidFill>
                  <a:schemeClr val="bg1"/>
                </a:solidFill>
                <a:latin typeface="Space Grotesk" panose="020B0604020202020204"/>
                <a:cs typeface="Space Grotesk" panose="020B0604020202020204"/>
              </a:rPr>
              <a:t>Les 3 fichiers Excel fournis</a:t>
            </a:r>
          </a:p>
          <a:p>
            <a:pPr marL="171450" indent="-171450">
              <a:buFont typeface="Arial" panose="020B0604020202020204" pitchFamily="34" charset="0"/>
              <a:buChar char="•"/>
            </a:pPr>
            <a:r>
              <a:rPr lang="fr-FR" sz="900" dirty="0">
                <a:solidFill>
                  <a:schemeClr val="bg1"/>
                </a:solidFill>
                <a:latin typeface="Space Grotesk" panose="020B0604020202020204"/>
                <a:cs typeface="Space Grotesk" panose="020B0604020202020204"/>
              </a:rPr>
              <a:t>https://docs.google.com/forms/d/e/1FAIpQLScL20vd5RNELbZ_zYsOHsJrw1-hALKA_tIG_jLFhQHBdllJiQ/viewform?usp=sf_link</a:t>
            </a: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5">
                  <a:extLst>
                    <a:ext uri="{A12FA001-AC4F-418D-AE19-62706E023703}">
                      <ahyp:hlinkClr xmlns:ahyp="http://schemas.microsoft.com/office/drawing/2018/hyperlinkcolor" val="tx"/>
                    </a:ext>
                  </a:extLst>
                </a:hlinkClick>
              </a:rPr>
              <a:t>https://www.economie.gouv.fr/dgccrf/Publications/Vie-pratique/Fiches-pratiques/Jeux-video</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dirty="0">
                <a:solidFill>
                  <a:schemeClr val="bg1"/>
                </a:solidFill>
                <a:effectLst/>
                <a:latin typeface="Space Grotesk" panose="020B0604020202020204"/>
                <a:ea typeface="Aptos" panose="020B0004020202020204" pitchFamily="34" charset="0"/>
                <a:cs typeface="Space Grotesk" panose="020B0604020202020204"/>
                <a:hlinkClick r:id="rId6">
                  <a:extLst>
                    <a:ext uri="{A12FA001-AC4F-418D-AE19-62706E023703}">
                      <ahyp:hlinkClr xmlns:ahyp="http://schemas.microsoft.com/office/drawing/2018/hyperlinkcolor" val="tx"/>
                    </a:ext>
                  </a:extLst>
                </a:hlinkClick>
              </a:rPr>
              <a:t>https://www.entreprises.gouv.fr/fr/numerique/politique-numerique/soutien-de-l-etat-faveur-du-jeu-video</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7">
                  <a:extLst>
                    <a:ext uri="{A12FA001-AC4F-418D-AE19-62706E023703}">
                      <ahyp:hlinkClr xmlns:ahyp="http://schemas.microsoft.com/office/drawing/2018/hyperlinkcolor" val="tx"/>
                    </a:ext>
                  </a:extLst>
                </a:hlinkClick>
              </a:rPr>
              <a:t>https://www.lexing.law/avocats/jeu-video-reglementation-france/2017/03/24/</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8">
                  <a:extLst>
                    <a:ext uri="{A12FA001-AC4F-418D-AE19-62706E023703}">
                      <ahyp:hlinkClr xmlns:ahyp="http://schemas.microsoft.com/office/drawing/2018/hyperlinkcolor" val="tx"/>
                    </a:ext>
                  </a:extLst>
                </a:hlinkClick>
              </a:rPr>
              <a:t>https://strategie.archives-spm.fr/cas/system/files/na201-qsociales-jeuxvideo.pdf</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9">
                  <a:extLst>
                    <a:ext uri="{A12FA001-AC4F-418D-AE19-62706E023703}">
                      <ahyp:hlinkClr xmlns:ahyp="http://schemas.microsoft.com/office/drawing/2018/hyperlinkcolor" val="tx"/>
                    </a:ext>
                  </a:extLst>
                </a:hlinkClick>
              </a:rPr>
              <a:t>https://strebecklaw.com/video-game-rating-laws/</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0">
                  <a:extLst>
                    <a:ext uri="{A12FA001-AC4F-418D-AE19-62706E023703}">
                      <ahyp:hlinkClr xmlns:ahyp="http://schemas.microsoft.com/office/drawing/2018/hyperlinkcolor" val="tx"/>
                    </a:ext>
                  </a:extLst>
                </a:hlinkClick>
              </a:rPr>
              <a:t>https://www.sell.fr/lindustrie</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latin typeface="Space Grotesk" panose="020B0604020202020204"/>
                <a:ea typeface="Aptos" panose="020B0004020202020204" pitchFamily="34" charset="0"/>
                <a:cs typeface="Space Grotesk" panose="020B0604020202020204"/>
              </a:rPr>
              <a:t>https://www.sell.fr/sites/default/files/essentiel-jeu-video/ejv_mars_2024_3.pdf</a:t>
            </a: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1">
                  <a:extLst>
                    <a:ext uri="{A12FA001-AC4F-418D-AE19-62706E023703}">
                      <ahyp:hlinkClr xmlns:ahyp="http://schemas.microsoft.com/office/drawing/2018/hyperlinkcolor" val="tx"/>
                    </a:ext>
                  </a:extLst>
                </a:hlinkClick>
              </a:rPr>
              <a:t>https://fr.statista.com/themes/9063/le-marche-du-jeu-video/#topFacts</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2">
                  <a:extLst>
                    <a:ext uri="{A12FA001-AC4F-418D-AE19-62706E023703}">
                      <ahyp:hlinkClr xmlns:ahyp="http://schemas.microsoft.com/office/drawing/2018/hyperlinkcolor" val="tx"/>
                    </a:ext>
                  </a:extLst>
                </a:hlinkClick>
              </a:rPr>
              <a:t>https://fr.statista.com/statistiques/1374863/temps-quotidien-jeux-video-france/#:~:text=Temps%20pass%C3%A9%20%C3%A0%20jouer%20aux%20jeux%20vid%C3%A9o%20en%20France%202020%2D2023&amp;text=En%20janvier%202023%2C%20les%20Fran%C3%A7ais,par%20semaine%20aux%20jeux%20vid%C3%A9o</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3">
                  <a:extLst>
                    <a:ext uri="{A12FA001-AC4F-418D-AE19-62706E023703}">
                      <ahyp:hlinkClr xmlns:ahyp="http://schemas.microsoft.com/office/drawing/2018/hyperlinkcolor" val="tx"/>
                    </a:ext>
                  </a:extLst>
                </a:hlinkClick>
              </a:rPr>
              <a:t>https://gamingcampus.fr/boite-a-outils/lessentiel-du-jeu-video.html</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4">
                  <a:extLst>
                    <a:ext uri="{A12FA001-AC4F-418D-AE19-62706E023703}">
                      <ahyp:hlinkClr xmlns:ahyp="http://schemas.microsoft.com/office/drawing/2018/hyperlinkcolor" val="tx"/>
                    </a:ext>
                  </a:extLst>
                </a:hlinkClick>
              </a:rPr>
              <a:t>https://www.ouest-france.fr/gaming/jeux-video/jeu-video-un-marche-de-5-5-milliards-deuros-qui-supplante-le-cinema-et-le-livre-3ec84e1e-40a7-11ee-b6d7-a958e5b7485d</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171450" indent="-1714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5">
                  <a:extLst>
                    <a:ext uri="{A12FA001-AC4F-418D-AE19-62706E023703}">
                      <ahyp:hlinkClr xmlns:ahyp="http://schemas.microsoft.com/office/drawing/2018/hyperlinkcolor" val="tx"/>
                    </a:ext>
                  </a:extLst>
                </a:hlinkClick>
              </a:rPr>
              <a:t>https://www.vie-publique.fr/eclairage/284130-le-jeu-video-en-france-une-industrie-et-une-pratique-en-progression#financement-et-subventions--les-pouvoirs-publics-dans-le-jeu</a:t>
            </a:r>
            <a:endParaRPr lang="fr-FR" sz="900" dirty="0">
              <a:solidFill>
                <a:schemeClr val="bg1"/>
              </a:solidFill>
              <a:latin typeface="Space Grotesk" panose="020B0604020202020204"/>
              <a:cs typeface="Space Grotesk" panose="020B0604020202020204"/>
            </a:endParaRPr>
          </a:p>
          <a:p>
            <a:endParaRPr lang="fr-FR" sz="1000" dirty="0"/>
          </a:p>
        </p:txBody>
      </p:sp>
      <p:sp>
        <p:nvSpPr>
          <p:cNvPr id="9" name="ZoneTexte 8">
            <a:extLst>
              <a:ext uri="{FF2B5EF4-FFF2-40B4-BE49-F238E27FC236}">
                <a16:creationId xmlns:a16="http://schemas.microsoft.com/office/drawing/2014/main" id="{6F172A5F-AA28-25F5-6F38-13940C87C69C}"/>
              </a:ext>
            </a:extLst>
          </p:cNvPr>
          <p:cNvSpPr txBox="1"/>
          <p:nvPr/>
        </p:nvSpPr>
        <p:spPr>
          <a:xfrm>
            <a:off x="4925083" y="1079460"/>
            <a:ext cx="3965419" cy="3000821"/>
          </a:xfrm>
          <a:prstGeom prst="rect">
            <a:avLst/>
          </a:prstGeom>
          <a:noFill/>
        </p:spPr>
        <p:txBody>
          <a:bodyPr wrap="square" rtlCol="0">
            <a:spAutoFit/>
          </a:bodyPr>
          <a:lstStyle/>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6">
                  <a:extLst>
                    <a:ext uri="{A12FA001-AC4F-418D-AE19-62706E023703}">
                      <ahyp:hlinkClr xmlns:ahyp="http://schemas.microsoft.com/office/drawing/2018/hyperlinkcolor" val="tx"/>
                    </a:ext>
                  </a:extLst>
                </a:hlinkClick>
              </a:rPr>
              <a:t>https://www.expressvpn.com/fr/blog/qui-consacre-le-plus-de-temps-aux-jeux-video-ce-nest-pas-la-generation-z/</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7">
                  <a:extLst>
                    <a:ext uri="{A12FA001-AC4F-418D-AE19-62706E023703}">
                      <ahyp:hlinkClr xmlns:ahyp="http://schemas.microsoft.com/office/drawing/2018/hyperlinkcolor" val="tx"/>
                    </a:ext>
                  </a:extLst>
                </a:hlinkClick>
              </a:rPr>
              <a:t>https://techgame-fr.com/univers-du-gamer/etre-un-gamer/profil-gamer/#:~:text=D'apr%C3%A8s%20les%20donn%C3%A9es%20recueillies,ont%2050%20ans%20et%20plus</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8">
                  <a:extLst>
                    <a:ext uri="{A12FA001-AC4F-418D-AE19-62706E023703}">
                      <ahyp:hlinkClr xmlns:ahyp="http://schemas.microsoft.com/office/drawing/2018/hyperlinkcolor" val="tx"/>
                    </a:ext>
                  </a:extLst>
                </a:hlinkClick>
              </a:rPr>
              <a:t>https://www.blogdumoderateur.com/etude-joueurs-jeux-video-france-2023/</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9">
                  <a:extLst>
                    <a:ext uri="{A12FA001-AC4F-418D-AE19-62706E023703}">
                      <ahyp:hlinkClr xmlns:ahyp="http://schemas.microsoft.com/office/drawing/2018/hyperlinkcolor" val="tx"/>
                    </a:ext>
                  </a:extLst>
                </a:hlinkClick>
              </a:rPr>
              <a:t>https://jesuisungameur.com/2024/07/04/blockchain-gaming-une-vraie-revolution-pour-lindustrie-du-jeu/#:~:text=Le%20blockchain%20gaming%20%3A%20une%20nouvelle,autre%20que%20le%20blockchain%20gaming</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20">
                  <a:extLst>
                    <a:ext uri="{A12FA001-AC4F-418D-AE19-62706E023703}">
                      <ahyp:hlinkClr xmlns:ahyp="http://schemas.microsoft.com/office/drawing/2018/hyperlinkcolor" val="tx"/>
                    </a:ext>
                  </a:extLst>
                </a:hlinkClick>
              </a:rPr>
              <a:t>https://www.startechup.com/fr/blog/8-trends-in-gaming-technology-2023/</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21">
                  <a:extLst>
                    <a:ext uri="{A12FA001-AC4F-418D-AE19-62706E023703}">
                      <ahyp:hlinkClr xmlns:ahyp="http://schemas.microsoft.com/office/drawing/2018/hyperlinkcolor" val="tx"/>
                    </a:ext>
                  </a:extLst>
                </a:hlinkClick>
              </a:rPr>
              <a:t>https://www.startechup.com/fr/blog/8-trends-in-gaming-in-2024/</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22">
                  <a:extLst>
                    <a:ext uri="{A12FA001-AC4F-418D-AE19-62706E023703}">
                      <ahyp:hlinkClr xmlns:ahyp="http://schemas.microsoft.com/office/drawing/2018/hyperlinkcolor" val="tx"/>
                    </a:ext>
                  </a:extLst>
                </a:hlinkClick>
              </a:rPr>
              <a:t>https://www.sfeir.dev/tendances/les-jeux-video-et-la-pollution-numerique-un-impact-environnemental-a-ne-pas-sous-estimer/#:~:text=Ainsi%2C%20les%20jeux%20vid%C3%A9o%20contribuent,tonnes%20entre%202020%20et%202030</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23">
                  <a:extLst>
                    <a:ext uri="{A12FA001-AC4F-418D-AE19-62706E023703}">
                      <ahyp:hlinkClr xmlns:ahyp="http://schemas.microsoft.com/office/drawing/2018/hyperlinkcolor" val="tx"/>
                    </a:ext>
                  </a:extLst>
                </a:hlinkClick>
              </a:rPr>
              <a:t>https://greenly.earth/fr-fr/blog/actualites-ecologie/quelle-est-l-empreinte-carbone-des-jeux-video</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24">
                  <a:extLst>
                    <a:ext uri="{A12FA001-AC4F-418D-AE19-62706E023703}">
                      <ahyp:hlinkClr xmlns:ahyp="http://schemas.microsoft.com/office/drawing/2018/hyperlinkcolor" val="tx"/>
                    </a:ext>
                  </a:extLst>
                </a:hlinkClick>
              </a:rPr>
              <a:t>https://reporterre.net/Des-jeux-video-plus-ecolos-c-est-possible</a:t>
            </a:r>
            <a:endParaRPr lang="fr-FR" sz="900" dirty="0">
              <a:solidFill>
                <a:schemeClr val="bg1"/>
              </a:solidFill>
              <a:latin typeface="Space Grotesk" panose="020B0604020202020204"/>
              <a:cs typeface="Space Grotesk"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7">
          <a:extLst>
            <a:ext uri="{FF2B5EF4-FFF2-40B4-BE49-F238E27FC236}">
              <a16:creationId xmlns:a16="http://schemas.microsoft.com/office/drawing/2014/main" id="{EA2999CB-B05C-4221-B695-BB733F11D767}"/>
            </a:ext>
          </a:extLst>
        </p:cNvPr>
        <p:cNvGrpSpPr/>
        <p:nvPr/>
      </p:nvGrpSpPr>
      <p:grpSpPr>
        <a:xfrm>
          <a:off x="0" y="0"/>
          <a:ext cx="0" cy="0"/>
          <a:chOff x="0" y="0"/>
          <a:chExt cx="0" cy="0"/>
        </a:xfrm>
      </p:grpSpPr>
      <p:pic>
        <p:nvPicPr>
          <p:cNvPr id="2" name="Image 1" descr="Une image contenant Police, capture d’écran, Graphique, noir&#10;&#10;Description générée automatiquement">
            <a:extLst>
              <a:ext uri="{FF2B5EF4-FFF2-40B4-BE49-F238E27FC236}">
                <a16:creationId xmlns:a16="http://schemas.microsoft.com/office/drawing/2014/main" id="{C43B27D0-112C-BFC1-5C27-90B139AB384B}"/>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C491F8E0-0E2C-1971-2033-843D4DC8F0FE}"/>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4" name="Google Shape;2326;p10">
            <a:extLst>
              <a:ext uri="{FF2B5EF4-FFF2-40B4-BE49-F238E27FC236}">
                <a16:creationId xmlns:a16="http://schemas.microsoft.com/office/drawing/2014/main" id="{A7BA6E7C-9FD7-7A9C-26D9-74B83B5B1605}"/>
              </a:ext>
            </a:extLst>
          </p:cNvPr>
          <p:cNvSpPr txBox="1">
            <a:spLocks/>
          </p:cNvSpPr>
          <p:nvPr/>
        </p:nvSpPr>
        <p:spPr>
          <a:xfrm>
            <a:off x="0" y="11697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Annexes des slides</a:t>
            </a:r>
          </a:p>
        </p:txBody>
      </p:sp>
      <p:sp>
        <p:nvSpPr>
          <p:cNvPr id="7" name="Google Shape;2326;p10">
            <a:extLst>
              <a:ext uri="{FF2B5EF4-FFF2-40B4-BE49-F238E27FC236}">
                <a16:creationId xmlns:a16="http://schemas.microsoft.com/office/drawing/2014/main" id="{6553E08C-33DE-D4F6-D9A8-26113BA08F02}"/>
              </a:ext>
            </a:extLst>
          </p:cNvPr>
          <p:cNvSpPr txBox="1">
            <a:spLocks/>
          </p:cNvSpPr>
          <p:nvPr/>
        </p:nvSpPr>
        <p:spPr>
          <a:xfrm>
            <a:off x="0" y="50676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fr-FR" sz="2400" b="1" dirty="0"/>
              <a:t>Sources des informations</a:t>
            </a:r>
          </a:p>
        </p:txBody>
      </p:sp>
      <p:sp>
        <p:nvSpPr>
          <p:cNvPr id="10" name="ZoneTexte 9">
            <a:extLst>
              <a:ext uri="{FF2B5EF4-FFF2-40B4-BE49-F238E27FC236}">
                <a16:creationId xmlns:a16="http://schemas.microsoft.com/office/drawing/2014/main" id="{916DF83F-E063-7E8C-756A-45B1B777E60B}"/>
              </a:ext>
            </a:extLst>
          </p:cNvPr>
          <p:cNvSpPr txBox="1"/>
          <p:nvPr/>
        </p:nvSpPr>
        <p:spPr>
          <a:xfrm>
            <a:off x="197044" y="1079460"/>
            <a:ext cx="4166913" cy="3293209"/>
          </a:xfrm>
          <a:prstGeom prst="rect">
            <a:avLst/>
          </a:prstGeom>
          <a:noFill/>
        </p:spPr>
        <p:txBody>
          <a:bodyPr wrap="square" rtlCol="0">
            <a:spAutoFit/>
          </a:bodyPr>
          <a:lstStyle/>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5">
                  <a:extLst>
                    <a:ext uri="{A12FA001-AC4F-418D-AE19-62706E023703}">
                      <ahyp:hlinkClr xmlns:ahyp="http://schemas.microsoft.com/office/drawing/2018/hyperlinkcolor" val="tx"/>
                    </a:ext>
                  </a:extLst>
                </a:hlinkClick>
              </a:rPr>
              <a:t>https://www.bbc.co.uk/bitesize/guides/z2g7p39/revision/3</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6">
                  <a:extLst>
                    <a:ext uri="{A12FA001-AC4F-418D-AE19-62706E023703}">
                      <ahyp:hlinkClr xmlns:ahyp="http://schemas.microsoft.com/office/drawing/2018/hyperlinkcolor" val="tx"/>
                    </a:ext>
                  </a:extLst>
                </a:hlinkClick>
              </a:rPr>
              <a:t>https://www.skadden.com/-/media/files/publications/2019/09/quarterly-insights/video_gaming_is_my_loot_box_legal.pdf</a:t>
            </a:r>
            <a:endParaRPr lang="fr-FR" sz="900" u="sng" dirty="0">
              <a:solidFill>
                <a:schemeClr val="bg1"/>
              </a:solidFill>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dirty="0">
                <a:solidFill>
                  <a:schemeClr val="bg1"/>
                </a:solidFill>
                <a:effectLst/>
                <a:latin typeface="Space Grotesk" panose="020B0604020202020204"/>
                <a:ea typeface="Aptos" panose="020B0004020202020204" pitchFamily="34" charset="0"/>
                <a:cs typeface="Space Grotesk" panose="020B0604020202020204"/>
                <a:hlinkClick r:id="rId7">
                  <a:extLst>
                    <a:ext uri="{A12FA001-AC4F-418D-AE19-62706E023703}">
                      <ahyp:hlinkClr xmlns:ahyp="http://schemas.microsoft.com/office/drawing/2018/hyperlinkcolor" val="tx"/>
                    </a:ext>
                  </a:extLst>
                </a:hlinkClick>
              </a:rPr>
              <a:t>https://gaminglab.fr/nouvelles-lois-francaises-sur-le-jeu-video-protection-des-mineurs-et-lutte-contre-les-addictions/</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8">
                  <a:extLst>
                    <a:ext uri="{A12FA001-AC4F-418D-AE19-62706E023703}">
                      <ahyp:hlinkClr xmlns:ahyp="http://schemas.microsoft.com/office/drawing/2018/hyperlinkcolor" val="tx"/>
                    </a:ext>
                  </a:extLst>
                </a:hlinkClick>
              </a:rPr>
              <a:t>https://www.phonandroid.com/jeux-video-voici-comment-lue-veut-proteger-les-mineurs-contre-laddiction-et-les-abus.html</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9">
                  <a:extLst>
                    <a:ext uri="{A12FA001-AC4F-418D-AE19-62706E023703}">
                      <ahyp:hlinkClr xmlns:ahyp="http://schemas.microsoft.com/office/drawing/2018/hyperlinkcolor" val="tx"/>
                    </a:ext>
                  </a:extLst>
                </a:hlinkClick>
              </a:rPr>
              <a:t>https://www.lexpress.fr/monde/asie/chine-une-loi-sur-les-jeux-video-provoque-une-panique-boursiere-XVRMI4QBQ5GXVP76UD65FHYLKA/</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u="sng" dirty="0">
                <a:solidFill>
                  <a:srgbClr val="FFFFFF"/>
                </a:solidFill>
                <a:effectLst/>
                <a:latin typeface="Space Grotesk" panose="020B0604020202020204"/>
                <a:ea typeface="Aptos" panose="020B0004020202020204" pitchFamily="34" charset="0"/>
                <a:cs typeface="Space Grotesk" panose="020B0604020202020204"/>
                <a:hlinkClick r:id="rId10">
                  <a:extLst>
                    <a:ext uri="{A12FA001-AC4F-418D-AE19-62706E023703}">
                      <ahyp:hlinkClr xmlns:ahyp="http://schemas.microsoft.com/office/drawing/2018/hyperlinkcolor" val="tx"/>
                    </a:ext>
                  </a:extLst>
                </a:hlinkClick>
              </a:rPr>
              <a:t>https://www.jeuxvideo.com/news/1929844/vous-n-etes-pas-proprietaires-de-vos-jeux-video-numeriques-cette-nouvelle-loi-va-forcer-les-geants-du-jeu-video-a-dire-la-verite-aux-joueurs.htm#:~:text=En%20r%C3%A9alit%C3%A9%2C%20la%20loi%20AB,pour%20une%20location%20limit%C3%A9e%</a:t>
            </a:r>
            <a:r>
              <a:rPr lang="fr-FR" sz="900" u="sng" dirty="0">
                <a:solidFill>
                  <a:schemeClr val="bg1"/>
                </a:solidFill>
                <a:effectLst/>
                <a:latin typeface="Space Grotesk" panose="020B0604020202020204"/>
                <a:ea typeface="Aptos" panose="020B0004020202020204" pitchFamily="34" charset="0"/>
                <a:cs typeface="Space Grotesk" panose="020B0604020202020204"/>
                <a:hlinkClick r:id="rId10">
                  <a:extLst>
                    <a:ext uri="{A12FA001-AC4F-418D-AE19-62706E023703}">
                      <ahyp:hlinkClr xmlns:ahyp="http://schemas.microsoft.com/office/drawing/2018/hyperlinkcolor" val="tx"/>
                    </a:ext>
                  </a:extLst>
                </a:hlinkClick>
              </a:rPr>
              <a:t>20dans</a:t>
            </a:r>
            <a:endParaRPr lang="fr-FR" sz="900"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dirty="0">
                <a:solidFill>
                  <a:schemeClr val="bg1"/>
                </a:solidFill>
                <a:latin typeface="Space Grotesk" panose="020B0604020202020204"/>
                <a:cs typeface="Space Grotesk" panose="020B0604020202020204"/>
                <a:hlinkClick r:id="rId11">
                  <a:extLst>
                    <a:ext uri="{A12FA001-AC4F-418D-AE19-62706E023703}">
                      <ahyp:hlinkClr xmlns:ahyp="http://schemas.microsoft.com/office/drawing/2018/hyperlinkcolor" val="tx"/>
                    </a:ext>
                  </a:extLst>
                </a:hlinkClick>
              </a:rPr>
              <a:t>https://www.jeuxvideo.com/news/1611904/a-qui-va-l-argent-que-vous-depensez-quand-vous-achetez-un-jeu.htm</a:t>
            </a:r>
            <a:endParaRPr lang="fr-FR" sz="900" u="sng" dirty="0">
              <a:solidFill>
                <a:schemeClr val="bg1"/>
              </a:solidFill>
              <a:latin typeface="Space Grotesk" panose="020B0604020202020204"/>
              <a:cs typeface="Space Grotesk" panose="020B0604020202020204"/>
            </a:endParaRPr>
          </a:p>
          <a:p>
            <a:pPr marL="285750" indent="-285750">
              <a:buFont typeface="Arial" panose="020B0604020202020204" pitchFamily="34" charset="0"/>
              <a:buChar char="•"/>
            </a:pPr>
            <a:r>
              <a:rPr lang="fr-FR" sz="900" dirty="0">
                <a:solidFill>
                  <a:schemeClr val="bg1"/>
                </a:solidFill>
                <a:latin typeface="Space Grotesk" panose="020B0604020202020204"/>
                <a:cs typeface="Space Grotesk" panose="020B0604020202020204"/>
                <a:hlinkClick r:id="rId12">
                  <a:extLst>
                    <a:ext uri="{A12FA001-AC4F-418D-AE19-62706E023703}">
                      <ahyp:hlinkClr xmlns:ahyp="http://schemas.microsoft.com/office/drawing/2018/hyperlinkcolor" val="tx"/>
                    </a:ext>
                  </a:extLst>
                </a:hlinkClick>
              </a:rPr>
              <a:t>https://www.dhnet.be/sports/omnisports/esport/2023/07/07/pc-vs-console-quand-la-plateforme-influence-le-niveau-de-jeu-dans-lesport-WNEHCFZ26JAOZO4AR7BHSDBW6E/</a:t>
            </a:r>
            <a:endParaRPr lang="fr-FR" sz="900" u="sng" dirty="0">
              <a:solidFill>
                <a:schemeClr val="bg1"/>
              </a:solidFill>
              <a:latin typeface="Space Grotesk" panose="020B0604020202020204"/>
              <a:cs typeface="Space Grotesk" panose="020B0604020202020204"/>
            </a:endParaRPr>
          </a:p>
          <a:p>
            <a:pPr marL="285750" indent="-285750">
              <a:buFont typeface="Arial" panose="020B0604020202020204" pitchFamily="34" charset="0"/>
              <a:buChar char="•"/>
            </a:pPr>
            <a:r>
              <a:rPr lang="fr-FR" sz="900" dirty="0">
                <a:solidFill>
                  <a:schemeClr val="bg1"/>
                </a:solidFill>
                <a:latin typeface="Space Grotesk" panose="020B0604020202020204"/>
                <a:cs typeface="Space Grotesk" panose="020B0604020202020204"/>
                <a:hlinkClick r:id="rId13">
                  <a:extLst>
                    <a:ext uri="{A12FA001-AC4F-418D-AE19-62706E023703}">
                      <ahyp:hlinkClr xmlns:ahyp="http://schemas.microsoft.com/office/drawing/2018/hyperlinkcolor" val="tx"/>
                    </a:ext>
                  </a:extLst>
                </a:hlinkClick>
              </a:rPr>
              <a:t>https://fr.statista.com/themes/3367/le-secteur-de-l-e-sport/#topicOverview</a:t>
            </a:r>
            <a:endParaRPr lang="fr-FR" sz="900" dirty="0">
              <a:solidFill>
                <a:schemeClr val="bg1"/>
              </a:solidFill>
              <a:latin typeface="Space Grotesk" panose="020B0604020202020204"/>
              <a:cs typeface="Space Grotesk" panose="020B0604020202020204"/>
            </a:endParaRPr>
          </a:p>
          <a:p>
            <a:pPr marL="285750" indent="-285750">
              <a:buFont typeface="Arial" panose="020B0604020202020204" pitchFamily="34" charset="0"/>
              <a:buChar char="•"/>
            </a:pPr>
            <a:r>
              <a:rPr lang="fr-FR" sz="900" dirty="0">
                <a:solidFill>
                  <a:schemeClr val="bg1"/>
                </a:solidFill>
                <a:latin typeface="Space Grotesk" panose="020B0604020202020204"/>
                <a:cs typeface="Space Grotesk" panose="020B0604020202020204"/>
                <a:hlinkClick r:id="rId14">
                  <a:extLst>
                    <a:ext uri="{A12FA001-AC4F-418D-AE19-62706E023703}">
                      <ahyp:hlinkClr xmlns:ahyp="http://schemas.microsoft.com/office/drawing/2018/hyperlinkcolor" val="tx"/>
                    </a:ext>
                  </a:extLst>
                </a:hlinkClick>
              </a:rPr>
              <a:t>https://www.link-tothepast.com/les-differents-profils-de-collectionneurs-de-jeux-video/</a:t>
            </a:r>
            <a:endParaRPr lang="fr-FR" sz="900" dirty="0">
              <a:solidFill>
                <a:schemeClr val="bg1"/>
              </a:solidFill>
              <a:latin typeface="Space Grotesk" panose="020B0604020202020204"/>
              <a:cs typeface="Space Grotesk" panose="020B0604020202020204"/>
            </a:endParaRPr>
          </a:p>
          <a:p>
            <a:pPr marL="285750" indent="-285750">
              <a:buFont typeface="Arial" panose="020B0604020202020204" pitchFamily="34" charset="0"/>
              <a:buChar char="•"/>
            </a:pPr>
            <a:endParaRPr lang="fr-FR" sz="1000" dirty="0"/>
          </a:p>
        </p:txBody>
      </p:sp>
      <p:sp>
        <p:nvSpPr>
          <p:cNvPr id="5" name="ZoneTexte 4">
            <a:extLst>
              <a:ext uri="{FF2B5EF4-FFF2-40B4-BE49-F238E27FC236}">
                <a16:creationId xmlns:a16="http://schemas.microsoft.com/office/drawing/2014/main" id="{57088A08-431C-054E-203F-0D12FA85D42B}"/>
              </a:ext>
            </a:extLst>
          </p:cNvPr>
          <p:cNvSpPr txBox="1"/>
          <p:nvPr/>
        </p:nvSpPr>
        <p:spPr>
          <a:xfrm>
            <a:off x="4798336" y="1079460"/>
            <a:ext cx="4148619" cy="3370153"/>
          </a:xfrm>
          <a:prstGeom prst="rect">
            <a:avLst/>
          </a:prstGeom>
          <a:noFill/>
        </p:spPr>
        <p:txBody>
          <a:bodyPr wrap="square" rtlCol="0">
            <a:spAutoFit/>
          </a:bodyPr>
          <a:lstStyle/>
          <a:p>
            <a:pPr marL="285750" indent="-285750">
              <a:buFont typeface="Arial" panose="020B0604020202020204" pitchFamily="34" charset="0"/>
              <a:buChar char="•"/>
            </a:pPr>
            <a:r>
              <a:rPr lang="fr-FR" sz="900" b="1" u="sng" dirty="0">
                <a:solidFill>
                  <a:schemeClr val="bg1"/>
                </a:solidFill>
                <a:effectLst/>
                <a:latin typeface="Space Grotesk" panose="020B0604020202020204"/>
                <a:ea typeface="Aptos" panose="020B0004020202020204" pitchFamily="34" charset="0"/>
                <a:cs typeface="Space Grotesk" panose="020B0604020202020204"/>
                <a:hlinkClick r:id="rId15">
                  <a:extLst>
                    <a:ext uri="{A12FA001-AC4F-418D-AE19-62706E023703}">
                      <ahyp:hlinkClr xmlns:ahyp="http://schemas.microsoft.com/office/drawing/2018/hyperlinkcolor" val="tx"/>
                    </a:ext>
                  </a:extLst>
                </a:hlinkClick>
              </a:rPr>
              <a:t>https://techgame-fr.com/univers-du-gamer/etre-un-gamer/profil-gamer/#:~:text=D'apr%C3%A8s%20les%20donn%C3%A9es%20recueillies,de%20temps%20derri%C3%A8re%20leur%20%C3%A9crans</a:t>
            </a:r>
            <a:endParaRPr lang="fr-FR" sz="900" b="1" u="sng"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b="1" u="sng" kern="100" dirty="0">
                <a:solidFill>
                  <a:schemeClr val="bg1"/>
                </a:solidFill>
                <a:effectLst/>
                <a:latin typeface="Space Grotesk" panose="020B0604020202020204"/>
                <a:ea typeface="Aptos" panose="020B0004020202020204" pitchFamily="34" charset="0"/>
                <a:cs typeface="Space Grotesk" panose="020B0604020202020204"/>
                <a:hlinkClick r:id="rId16">
                  <a:extLst>
                    <a:ext uri="{A12FA001-AC4F-418D-AE19-62706E023703}">
                      <ahyp:hlinkClr xmlns:ahyp="http://schemas.microsoft.com/office/drawing/2018/hyperlinkcolor" val="tx"/>
                    </a:ext>
                  </a:extLst>
                </a:hlinkClick>
              </a:rPr>
              <a:t>https://afjv.com/news/11240_rapport-newzoo-marche-mondial-jeux-video-aout-2023.htm</a:t>
            </a:r>
            <a:endParaRPr lang="fr-FR" sz="900" kern="100"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b="1" u="sng" kern="100" dirty="0">
                <a:solidFill>
                  <a:schemeClr val="bg1"/>
                </a:solidFill>
                <a:effectLst/>
                <a:latin typeface="Space Grotesk" panose="020B0604020202020204"/>
                <a:ea typeface="Aptos" panose="020B0004020202020204" pitchFamily="34" charset="0"/>
                <a:cs typeface="Space Grotesk" panose="020B0604020202020204"/>
                <a:hlinkClick r:id="rId17">
                  <a:extLst>
                    <a:ext uri="{A12FA001-AC4F-418D-AE19-62706E023703}">
                      <ahyp:hlinkClr xmlns:ahyp="http://schemas.microsoft.com/office/drawing/2018/hyperlinkcolor" val="tx"/>
                    </a:ext>
                  </a:extLst>
                </a:hlinkClick>
              </a:rPr>
              <a:t>https://www.cnc.fr/professionnels/aides-et-financements/jeu-video/credit-dimpot-jeu-video_121078</a:t>
            </a:r>
            <a:endParaRPr lang="fr-FR" sz="900" kern="100"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b="1" u="sng" kern="100" dirty="0">
                <a:solidFill>
                  <a:schemeClr val="bg1"/>
                </a:solidFill>
                <a:effectLst/>
                <a:latin typeface="Space Grotesk" panose="020B0604020202020204"/>
                <a:ea typeface="Aptos" panose="020B0004020202020204" pitchFamily="34" charset="0"/>
                <a:cs typeface="Space Grotesk" panose="020B0604020202020204"/>
                <a:hlinkClick r:id="rId18">
                  <a:extLst>
                    <a:ext uri="{A12FA001-AC4F-418D-AE19-62706E023703}">
                      <ahyp:hlinkClr xmlns:ahyp="http://schemas.microsoft.com/office/drawing/2018/hyperlinkcolor" val="tx"/>
                    </a:ext>
                  </a:extLst>
                </a:hlinkClick>
              </a:rPr>
              <a:t>https://www.ouest-france.fr/gaming/guerre-en-ukraine-le-monde-du-jeu-video-prend-ses-distances-avec-la-russie-d3bf5e9e-9df7-11ec-816b-ed6ee69963f0</a:t>
            </a:r>
            <a:endParaRPr lang="fr-FR" sz="900" kern="100"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b="1" u="sng" kern="100" dirty="0">
                <a:solidFill>
                  <a:srgbClr val="FFFFFF"/>
                </a:solidFill>
                <a:effectLst/>
                <a:latin typeface="Space Grotesk" panose="020B0604020202020204"/>
                <a:ea typeface="Aptos" panose="020B0004020202020204" pitchFamily="34" charset="0"/>
                <a:cs typeface="Space Grotesk" panose="020B0604020202020204"/>
                <a:hlinkClick r:id="rId10">
                  <a:extLst>
                    <a:ext uri="{A12FA001-AC4F-418D-AE19-62706E023703}">
                      <ahyp:hlinkClr xmlns:ahyp="http://schemas.microsoft.com/office/drawing/2018/hyperlinkcolor" val="tx"/>
                    </a:ext>
                  </a:extLst>
                </a:hlinkClick>
              </a:rPr>
              <a:t>https://www.jeuxvideo.com/news/1929844/vous-n-etes-pas-proprietaires-de-vos</a:t>
            </a:r>
            <a:r>
              <a:rPr lang="fr-FR" sz="900" b="1" u="sng" kern="100" dirty="0">
                <a:solidFill>
                  <a:schemeClr val="bg1"/>
                </a:solidFill>
                <a:effectLst/>
                <a:latin typeface="Space Grotesk" panose="020B0604020202020204"/>
                <a:ea typeface="Aptos" panose="020B0004020202020204" pitchFamily="34" charset="0"/>
                <a:cs typeface="Space Grotesk" panose="020B0604020202020204"/>
                <a:hlinkClick r:id="rId10">
                  <a:extLst>
                    <a:ext uri="{A12FA001-AC4F-418D-AE19-62706E023703}">
                      <ahyp:hlinkClr xmlns:ahyp="http://schemas.microsoft.com/office/drawing/2018/hyperlinkcolor" val="tx"/>
                    </a:ext>
                  </a:extLst>
                </a:hlinkClick>
              </a:rPr>
              <a:t>-jeux-video-numeriques-cette-nouvelle-loi-va-forcer-les-geants-du-jeu-video-a-dire-la-verite-aux-joueurs.htm#:~:text=En%20r%C3%A9alit%C3%A9%2C%20la%20loi%20AB,pour%20une%20location%20limit%C3%A9e%20dans</a:t>
            </a:r>
            <a:endParaRPr lang="fr-FR" sz="900" b="1" u="sng" kern="100"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b="1" u="sng" kern="100" dirty="0">
                <a:solidFill>
                  <a:schemeClr val="bg1"/>
                </a:solidFill>
                <a:effectLst/>
                <a:latin typeface="Space Grotesk" panose="020B0604020202020204"/>
                <a:ea typeface="Aptos" panose="020B0004020202020204" pitchFamily="34" charset="0"/>
                <a:cs typeface="Space Grotesk" panose="020B0604020202020204"/>
                <a:hlinkClick r:id="rId19">
                  <a:extLst>
                    <a:ext uri="{A12FA001-AC4F-418D-AE19-62706E023703}">
                      <ahyp:hlinkClr xmlns:ahyp="http://schemas.microsoft.com/office/drawing/2018/hyperlinkcolor" val="tx"/>
                    </a:ext>
                  </a:extLst>
                </a:hlinkClick>
              </a:rPr>
              <a:t>https://fr.statista.com/themes/9063/le-marche-du-jeu-video/#topicOverview</a:t>
            </a:r>
            <a:endParaRPr lang="fr-FR" sz="900" kern="100"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b="1" u="sng" kern="100" dirty="0">
                <a:solidFill>
                  <a:schemeClr val="bg1"/>
                </a:solidFill>
                <a:effectLst/>
                <a:latin typeface="Space Grotesk" panose="020B0604020202020204"/>
                <a:ea typeface="Aptos" panose="020B0004020202020204" pitchFamily="34" charset="0"/>
                <a:cs typeface="Space Grotesk" panose="020B0604020202020204"/>
                <a:hlinkClick r:id="rId20">
                  <a:extLst>
                    <a:ext uri="{A12FA001-AC4F-418D-AE19-62706E023703}">
                      <ahyp:hlinkClr xmlns:ahyp="http://schemas.microsoft.com/office/drawing/2018/hyperlinkcolor" val="tx"/>
                    </a:ext>
                  </a:extLst>
                </a:hlinkClick>
              </a:rPr>
              <a:t>https://www.ican-design.fr/actualites/25102022-types-jeux-video</a:t>
            </a:r>
            <a:endParaRPr lang="fr-FR" sz="900" b="1" u="sng" kern="100" dirty="0">
              <a:solidFill>
                <a:schemeClr val="bg1"/>
              </a:solidFill>
              <a:effectLst/>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kern="100" dirty="0">
                <a:solidFill>
                  <a:schemeClr val="bg1"/>
                </a:solidFill>
                <a:effectLst/>
                <a:latin typeface="Space Grotesk" panose="020B0604020202020204"/>
                <a:ea typeface="Aptos" panose="020B0004020202020204" pitchFamily="34" charset="0"/>
                <a:cs typeface="Space Grotesk" panose="020B0604020202020204"/>
                <a:hlinkClick r:id="rId21">
                  <a:extLst>
                    <a:ext uri="{A12FA001-AC4F-418D-AE19-62706E023703}">
                      <ahyp:hlinkClr xmlns:ahyp="http://schemas.microsoft.com/office/drawing/2018/hyperlinkcolor" val="tx"/>
                    </a:ext>
                  </a:extLst>
                </a:hlinkClick>
              </a:rPr>
              <a:t>https://www.thebrainyinsights.com/report/video-games-market-13598</a:t>
            </a:r>
            <a:endParaRPr lang="fr-FR" sz="900" b="1" u="sng" kern="100" dirty="0">
              <a:solidFill>
                <a:schemeClr val="bg1"/>
              </a:solidFill>
              <a:latin typeface="Space Grotesk" panose="020B0604020202020204"/>
              <a:ea typeface="Aptos" panose="020B0004020202020204" pitchFamily="34" charset="0"/>
              <a:cs typeface="Space Grotesk" panose="020B0604020202020204"/>
            </a:endParaRPr>
          </a:p>
          <a:p>
            <a:pPr marL="285750" indent="-285750">
              <a:buFont typeface="Arial" panose="020B0604020202020204" pitchFamily="34" charset="0"/>
              <a:buChar char="•"/>
            </a:pPr>
            <a:r>
              <a:rPr lang="fr-FR" sz="900" kern="100" dirty="0">
                <a:solidFill>
                  <a:schemeClr val="bg1"/>
                </a:solidFill>
                <a:effectLst/>
                <a:latin typeface="Space Grotesk" panose="020B0604020202020204"/>
                <a:ea typeface="Aptos" panose="020B0004020202020204" pitchFamily="34" charset="0"/>
                <a:cs typeface="Space Grotesk" panose="020B0604020202020204"/>
              </a:rPr>
              <a:t>https://www.xboxygen.com/News/45533-Officiel-Microsoft-revele-le-nombre-de-Xbox-Series-X-S-et-de-Xbox-One-vendues</a:t>
            </a:r>
          </a:p>
          <a:p>
            <a:pPr marL="285750" indent="-285750">
              <a:buFont typeface="Arial" panose="020B0604020202020204" pitchFamily="34" charset="0"/>
              <a:buChar char="•"/>
            </a:pP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309915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2229">
          <a:extLst>
            <a:ext uri="{FF2B5EF4-FFF2-40B4-BE49-F238E27FC236}">
              <a16:creationId xmlns:a16="http://schemas.microsoft.com/office/drawing/2014/main" id="{20015596-B280-DD39-1B56-F0417665BCE2}"/>
            </a:ext>
          </a:extLst>
        </p:cNvPr>
        <p:cNvGrpSpPr/>
        <p:nvPr/>
      </p:nvGrpSpPr>
      <p:grpSpPr>
        <a:xfrm>
          <a:off x="0" y="0"/>
          <a:ext cx="0" cy="0"/>
          <a:chOff x="0" y="0"/>
          <a:chExt cx="0" cy="0"/>
        </a:xfrm>
      </p:grpSpPr>
      <p:pic>
        <p:nvPicPr>
          <p:cNvPr id="3" name="Image 2" descr="Une image contenant logo, Graphique, symbole, conception&#10;&#10;Description générée automatiquement">
            <a:extLst>
              <a:ext uri="{FF2B5EF4-FFF2-40B4-BE49-F238E27FC236}">
                <a16:creationId xmlns:a16="http://schemas.microsoft.com/office/drawing/2014/main" id="{E2FBE36B-1B78-5E0E-0E81-328EB6A63539}"/>
              </a:ext>
            </a:extLst>
          </p:cNvPr>
          <p:cNvPicPr>
            <a:picLocks noChangeAspect="1"/>
          </p:cNvPicPr>
          <p:nvPr/>
        </p:nvPicPr>
        <p:blipFill>
          <a:blip r:embed="rId3"/>
          <a:stretch>
            <a:fillRect/>
          </a:stretch>
        </p:blipFill>
        <p:spPr>
          <a:xfrm>
            <a:off x="-2447" y="1850855"/>
            <a:ext cx="5119779" cy="3292645"/>
          </a:xfrm>
          <a:prstGeom prst="rect">
            <a:avLst/>
          </a:prstGeom>
        </p:spPr>
      </p:pic>
      <p:pic>
        <p:nvPicPr>
          <p:cNvPr id="7" name="Image 6" descr="Une image contenant Police, capture d’écran, Graphique, noir&#10;&#10;Description générée automatiquement">
            <a:extLst>
              <a:ext uri="{FF2B5EF4-FFF2-40B4-BE49-F238E27FC236}">
                <a16:creationId xmlns:a16="http://schemas.microsoft.com/office/drawing/2014/main" id="{B8597284-DB96-AB4E-D4D9-298768088780}"/>
              </a:ext>
            </a:extLst>
          </p:cNvPr>
          <p:cNvPicPr>
            <a:picLocks noChangeAspect="1"/>
          </p:cNvPicPr>
          <p:nvPr/>
        </p:nvPicPr>
        <p:blipFill>
          <a:blip r:embed="rId4"/>
          <a:stretch>
            <a:fillRect/>
          </a:stretch>
        </p:blipFill>
        <p:spPr>
          <a:xfrm>
            <a:off x="1024722" y="395889"/>
            <a:ext cx="3270854" cy="1454966"/>
          </a:xfrm>
          <a:prstGeom prst="rect">
            <a:avLst/>
          </a:prstGeom>
        </p:spPr>
      </p:pic>
      <p:sp>
        <p:nvSpPr>
          <p:cNvPr id="2" name="ZoneTexte 1">
            <a:extLst>
              <a:ext uri="{FF2B5EF4-FFF2-40B4-BE49-F238E27FC236}">
                <a16:creationId xmlns:a16="http://schemas.microsoft.com/office/drawing/2014/main" id="{66FD7097-C510-11D6-2FDB-9DBEE46C5D41}"/>
              </a:ext>
            </a:extLst>
          </p:cNvPr>
          <p:cNvSpPr txBox="1"/>
          <p:nvPr/>
        </p:nvSpPr>
        <p:spPr>
          <a:xfrm>
            <a:off x="4816091" y="2063918"/>
            <a:ext cx="3752850" cy="1015663"/>
          </a:xfrm>
          <a:prstGeom prst="rect">
            <a:avLst/>
          </a:prstGeom>
          <a:noFill/>
        </p:spPr>
        <p:txBody>
          <a:bodyPr wrap="square" rtlCol="0">
            <a:spAutoFit/>
          </a:bodyPr>
          <a:lstStyle/>
          <a:p>
            <a:r>
              <a:rPr lang="fr-FR" sz="6000" b="1" dirty="0">
                <a:solidFill>
                  <a:srgbClr val="0DD4E4"/>
                </a:solidFill>
                <a:latin typeface="Space Grotesk" panose="020B0604020202020204" charset="0"/>
                <a:cs typeface="Space Grotesk" panose="020B0604020202020204" charset="0"/>
              </a:rPr>
              <a:t>MERCI</a:t>
            </a:r>
          </a:p>
        </p:txBody>
      </p:sp>
    </p:spTree>
    <p:extLst>
      <p:ext uri="{BB962C8B-B14F-4D97-AF65-F5344CB8AC3E}">
        <p14:creationId xmlns:p14="http://schemas.microsoft.com/office/powerpoint/2010/main" val="201246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4"/>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4000" dirty="0"/>
              <a:t>Le contexte</a:t>
            </a:r>
            <a:endParaRPr sz="4000" dirty="0"/>
          </a:p>
        </p:txBody>
      </p:sp>
      <p:sp>
        <p:nvSpPr>
          <p:cNvPr id="2260" name="Google Shape;2260;p4"/>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01</a:t>
            </a:r>
            <a:endParaRPr sz="10000"/>
          </a:p>
        </p:txBody>
      </p:sp>
      <p:pic>
        <p:nvPicPr>
          <p:cNvPr id="2" name="Image 1" descr="Une image contenant Police, capture d’écran, Graphique, noir&#10;&#10;Description générée automatiquement">
            <a:extLst>
              <a:ext uri="{FF2B5EF4-FFF2-40B4-BE49-F238E27FC236}">
                <a16:creationId xmlns:a16="http://schemas.microsoft.com/office/drawing/2014/main" id="{FB79433A-AB0B-8C9F-733C-05037B6720F6}"/>
              </a:ext>
            </a:extLst>
          </p:cNvPr>
          <p:cNvPicPr>
            <a:picLocks noChangeAspect="1"/>
          </p:cNvPicPr>
          <p:nvPr/>
        </p:nvPicPr>
        <p:blipFill>
          <a:blip r:embed="rId3"/>
          <a:stretch>
            <a:fillRect/>
          </a:stretch>
        </p:blipFill>
        <p:spPr>
          <a:xfrm>
            <a:off x="0" y="186431"/>
            <a:ext cx="1197453" cy="532660"/>
          </a:xfrm>
          <a:prstGeom prst="rect">
            <a:avLst/>
          </a:prstGeom>
        </p:spPr>
      </p:pic>
      <p:pic>
        <p:nvPicPr>
          <p:cNvPr id="4" name="Image 3" descr="Une image contenant logo, Graphique, symbole, conception&#10;&#10;Description générée automatiquement">
            <a:extLst>
              <a:ext uri="{FF2B5EF4-FFF2-40B4-BE49-F238E27FC236}">
                <a16:creationId xmlns:a16="http://schemas.microsoft.com/office/drawing/2014/main" id="{5F0C9752-58D8-8916-FF73-F902301C7321}"/>
              </a:ext>
            </a:extLst>
          </p:cNvPr>
          <p:cNvPicPr>
            <a:picLocks noChangeAspect="1"/>
          </p:cNvPicPr>
          <p:nvPr/>
        </p:nvPicPr>
        <p:blipFill>
          <a:blip r:embed="rId4"/>
          <a:stretch>
            <a:fillRect/>
          </a:stretch>
        </p:blipFill>
        <p:spPr>
          <a:xfrm>
            <a:off x="7959519" y="4352882"/>
            <a:ext cx="1421814"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p5"/>
          <p:cNvSpPr txBox="1">
            <a:spLocks noGrp="1"/>
          </p:cNvSpPr>
          <p:nvPr>
            <p:ph type="title"/>
          </p:nvPr>
        </p:nvSpPr>
        <p:spPr>
          <a:xfrm>
            <a:off x="353085" y="1225118"/>
            <a:ext cx="5523933" cy="3302494"/>
          </a:xfrm>
          <a:prstGeom prst="rect">
            <a:avLst/>
          </a:prstGeom>
          <a:noFill/>
          <a:ln>
            <a:noFill/>
          </a:ln>
        </p:spPr>
        <p:txBody>
          <a:bodyPr spcFirstLastPara="1" wrap="square" lIns="91425" tIns="91425" rIns="91425" bIns="91425" anchor="t" anchorCtr="0">
            <a:noAutofit/>
          </a:bodyPr>
          <a:lstStyle/>
          <a:p>
            <a:r>
              <a:rPr lang="fr-FR" sz="1400" dirty="0"/>
              <a:t>	</a:t>
            </a:r>
            <a:r>
              <a:rPr lang="fr-FR" sz="1400" b="1" dirty="0"/>
              <a:t>ESN Data </a:t>
            </a:r>
            <a:r>
              <a:rPr lang="fr-FR" sz="1400" dirty="0"/>
              <a:t>collabore avec </a:t>
            </a:r>
            <a:r>
              <a:rPr lang="fr-FR" sz="1400" b="1" dirty="0"/>
              <a:t>UOI Games</a:t>
            </a:r>
            <a:r>
              <a:rPr lang="fr-FR" sz="1400" dirty="0"/>
              <a:t>, acteur majeur de l'industrie du jeu vidéo. </a:t>
            </a:r>
            <a:br>
              <a:rPr lang="fr-FR" sz="1400" dirty="0"/>
            </a:br>
            <a:br>
              <a:rPr lang="fr-FR" sz="1400" dirty="0"/>
            </a:br>
            <a:r>
              <a:rPr lang="fr-FR" sz="1400" dirty="0"/>
              <a:t>	La mission consiste à accompagner </a:t>
            </a:r>
            <a:r>
              <a:rPr lang="fr-FR" sz="1400" b="1" dirty="0"/>
              <a:t>UOI Games</a:t>
            </a:r>
            <a:r>
              <a:rPr lang="fr-FR" sz="1400" dirty="0"/>
              <a:t> dans le cadre du lancement de leur premier jeu vidéo </a:t>
            </a:r>
            <a:r>
              <a:rPr lang="fr-FR" sz="1400" b="1" dirty="0"/>
              <a:t>Triple A</a:t>
            </a:r>
            <a:r>
              <a:rPr lang="fr-FR" sz="1400" dirty="0"/>
              <a:t>.</a:t>
            </a:r>
            <a:br>
              <a:rPr lang="fr-FR" sz="1400" dirty="0"/>
            </a:br>
            <a:br>
              <a:rPr lang="fr-FR" sz="1400" dirty="0"/>
            </a:br>
            <a:r>
              <a:rPr lang="fr-FR" sz="1400" dirty="0"/>
              <a:t>	</a:t>
            </a:r>
            <a:r>
              <a:rPr lang="fr-FR" sz="1400" b="1" dirty="0"/>
              <a:t>UOI Games</a:t>
            </a:r>
            <a:r>
              <a:rPr lang="fr-FR" sz="1400" dirty="0"/>
              <a:t>, a sollicité une analyse approfondie des </a:t>
            </a:r>
            <a:r>
              <a:rPr lang="fr-FR" sz="1400" b="1" dirty="0"/>
              <a:t>tendances actuelles et émergentes</a:t>
            </a:r>
            <a:r>
              <a:rPr lang="fr-FR" sz="1400" dirty="0"/>
              <a:t> du marché du jeu vidéo ainsi qu’une étude des </a:t>
            </a:r>
            <a:r>
              <a:rPr lang="fr-FR" sz="1400" b="1" dirty="0"/>
              <a:t>préférences des consommateurs</a:t>
            </a:r>
            <a:r>
              <a:rPr lang="fr-FR" sz="1400" dirty="0"/>
              <a:t>. L’objectif est d'identifier des </a:t>
            </a:r>
            <a:r>
              <a:rPr lang="fr-FR" sz="1400" b="1" dirty="0"/>
              <a:t>opportunités commerciales</a:t>
            </a:r>
            <a:r>
              <a:rPr lang="fr-FR" sz="1400" dirty="0"/>
              <a:t> et de formuler des </a:t>
            </a:r>
            <a:r>
              <a:rPr lang="fr-FR" sz="1400" b="1" dirty="0"/>
              <a:t>recommandations stratégiques</a:t>
            </a:r>
            <a:r>
              <a:rPr lang="fr-FR" sz="1400" dirty="0"/>
              <a:t> sur le segment de clientèle à cibler, ainsi qu'une proposition de jeu vidéo à lancer avec son écosystème.</a:t>
            </a:r>
            <a:br>
              <a:rPr lang="fr-FR" sz="800" dirty="0"/>
            </a:br>
            <a:endParaRPr sz="1200" dirty="0">
              <a:latin typeface="Space Grotesk Medium" panose="020B0604020202020204" charset="0"/>
              <a:cs typeface="Space Grotesk Medium" panose="020B0604020202020204" charset="0"/>
            </a:endParaRPr>
          </a:p>
        </p:txBody>
      </p:sp>
      <p:pic>
        <p:nvPicPr>
          <p:cNvPr id="4" name="Image 3" descr="Une image contenant Police, capture d’écran, Graphique, noir&#10;&#10;Description générée automatiquement">
            <a:extLst>
              <a:ext uri="{FF2B5EF4-FFF2-40B4-BE49-F238E27FC236}">
                <a16:creationId xmlns:a16="http://schemas.microsoft.com/office/drawing/2014/main" id="{8C54815D-C3CC-179B-E470-6E18238B9CD1}"/>
              </a:ext>
            </a:extLst>
          </p:cNvPr>
          <p:cNvPicPr>
            <a:picLocks noChangeAspect="1"/>
          </p:cNvPicPr>
          <p:nvPr/>
        </p:nvPicPr>
        <p:blipFill>
          <a:blip r:embed="rId3"/>
          <a:stretch>
            <a:fillRect/>
          </a:stretch>
        </p:blipFill>
        <p:spPr>
          <a:xfrm>
            <a:off x="0" y="0"/>
            <a:ext cx="1197453" cy="532660"/>
          </a:xfrm>
          <a:prstGeom prst="rect">
            <a:avLst/>
          </a:prstGeom>
        </p:spPr>
      </p:pic>
      <p:pic>
        <p:nvPicPr>
          <p:cNvPr id="7" name="Image 6" descr="Une image contenant logo, Graphique, symbole, conception&#10;&#10;Description générée automatiquement">
            <a:extLst>
              <a:ext uri="{FF2B5EF4-FFF2-40B4-BE49-F238E27FC236}">
                <a16:creationId xmlns:a16="http://schemas.microsoft.com/office/drawing/2014/main" id="{EF8E60C1-105D-BC9A-33CB-DFD93BF63217}"/>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8" name="Google Shape;2277;p7">
            <a:extLst>
              <a:ext uri="{FF2B5EF4-FFF2-40B4-BE49-F238E27FC236}">
                <a16:creationId xmlns:a16="http://schemas.microsoft.com/office/drawing/2014/main" id="{E7A3F50C-79B3-25EC-1A6E-E1E54A6CDAAA}"/>
              </a:ext>
            </a:extLst>
          </p:cNvPr>
          <p:cNvSpPr txBox="1">
            <a:spLocks/>
          </p:cNvSpPr>
          <p:nvPr/>
        </p:nvSpPr>
        <p:spPr>
          <a:xfrm>
            <a:off x="0" y="10508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0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lgn="ctr">
              <a:buSzPts val="3300"/>
            </a:pPr>
            <a:r>
              <a:rPr lang="fr-FR" sz="2800" dirty="0"/>
              <a:t>Contexte</a:t>
            </a:r>
            <a:endParaRPr lang="fr-FR"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6"/>
          <p:cNvSpPr txBox="1">
            <a:spLocks noGrp="1"/>
          </p:cNvSpPr>
          <p:nvPr>
            <p:ph type="title"/>
          </p:nvPr>
        </p:nvSpPr>
        <p:spPr>
          <a:xfrm>
            <a:off x="5449424" y="1593575"/>
            <a:ext cx="3605799"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4000" dirty="0"/>
              <a:t>Les matrices PESTEL/SWOT</a:t>
            </a:r>
            <a:endParaRPr sz="4000" dirty="0"/>
          </a:p>
        </p:txBody>
      </p:sp>
      <p:sp>
        <p:nvSpPr>
          <p:cNvPr id="2272" name="Google Shape;2272;p6"/>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02</a:t>
            </a:r>
            <a:endParaRPr sz="10000"/>
          </a:p>
        </p:txBody>
      </p:sp>
      <p:pic>
        <p:nvPicPr>
          <p:cNvPr id="3" name="Image 2" descr="Une image contenant Police, capture d’écran, Graphique, noir&#10;&#10;Description générée automatiquement">
            <a:extLst>
              <a:ext uri="{FF2B5EF4-FFF2-40B4-BE49-F238E27FC236}">
                <a16:creationId xmlns:a16="http://schemas.microsoft.com/office/drawing/2014/main" id="{6F5D92AC-765A-1F7D-54CE-EDA98A8FB928}"/>
              </a:ext>
            </a:extLst>
          </p:cNvPr>
          <p:cNvPicPr>
            <a:picLocks noChangeAspect="1"/>
          </p:cNvPicPr>
          <p:nvPr/>
        </p:nvPicPr>
        <p:blipFill>
          <a:blip r:embed="rId3"/>
          <a:stretch>
            <a:fillRect/>
          </a:stretch>
        </p:blipFill>
        <p:spPr>
          <a:xfrm>
            <a:off x="0" y="186431"/>
            <a:ext cx="1197453" cy="532660"/>
          </a:xfrm>
          <a:prstGeom prst="rect">
            <a:avLst/>
          </a:prstGeom>
        </p:spPr>
      </p:pic>
      <p:pic>
        <p:nvPicPr>
          <p:cNvPr id="5" name="Image 4" descr="Une image contenant logo, Graphique, symbole, conception&#10;&#10;Description générée automatiquement">
            <a:extLst>
              <a:ext uri="{FF2B5EF4-FFF2-40B4-BE49-F238E27FC236}">
                <a16:creationId xmlns:a16="http://schemas.microsoft.com/office/drawing/2014/main" id="{37649118-0B27-D51B-B801-BB07CBE84596}"/>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6" name="ZoneTexte 5">
            <a:extLst>
              <a:ext uri="{FF2B5EF4-FFF2-40B4-BE49-F238E27FC236}">
                <a16:creationId xmlns:a16="http://schemas.microsoft.com/office/drawing/2014/main" id="{5C96FEA4-B3CD-56E9-F6E1-A82B867EC930}"/>
              </a:ext>
            </a:extLst>
          </p:cNvPr>
          <p:cNvSpPr txBox="1"/>
          <p:nvPr/>
        </p:nvSpPr>
        <p:spPr>
          <a:xfrm>
            <a:off x="4724400" y="4800557"/>
            <a:ext cx="3605799" cy="276999"/>
          </a:xfrm>
          <a:prstGeom prst="rect">
            <a:avLst/>
          </a:prstGeom>
          <a:noFill/>
        </p:spPr>
        <p:txBody>
          <a:bodyPr wrap="square" rtlCol="0">
            <a:spAutoFit/>
          </a:bodyPr>
          <a:lstStyle/>
          <a:p>
            <a:r>
              <a:rPr lang="fr-FR" sz="1200" dirty="0">
                <a:solidFill>
                  <a:schemeClr val="bg1"/>
                </a:solidFill>
                <a:latin typeface="Space Grotesk" panose="020B0604020202020204" charset="0"/>
                <a:cs typeface="Space Grotesk" panose="020B0604020202020204" charset="0"/>
              </a:rPr>
              <a:t>Information détaillée dans les fichiers joints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0" name="Google Shape;2278;p7">
            <a:extLst>
              <a:ext uri="{FF2B5EF4-FFF2-40B4-BE49-F238E27FC236}">
                <a16:creationId xmlns:a16="http://schemas.microsoft.com/office/drawing/2014/main" id="{0619D86D-423B-6C07-E6C5-97B5961D2F33}"/>
              </a:ext>
            </a:extLst>
          </p:cNvPr>
          <p:cNvSpPr/>
          <p:nvPr/>
        </p:nvSpPr>
        <p:spPr>
          <a:xfrm>
            <a:off x="233020" y="816038"/>
            <a:ext cx="3858774" cy="1341898"/>
          </a:xfrm>
          <a:prstGeom prst="roundRect">
            <a:avLst>
              <a:gd name="adj" fmla="val 9920"/>
            </a:avLst>
          </a:prstGeom>
          <a:solidFill>
            <a:schemeClr val="dk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050" b="0" i="0" u="none" strike="noStrike" cap="none" dirty="0">
                <a:solidFill>
                  <a:schemeClr val="bg1"/>
                </a:solidFill>
                <a:latin typeface="Space Grotesk" panose="020B0604020202020204" charset="0"/>
                <a:cs typeface="Space Grotesk" panose="020B0604020202020204" charset="0"/>
                <a:sym typeface="Arial"/>
              </a:rPr>
              <a:t> </a:t>
            </a:r>
            <a:endParaRPr lang="fr-FR" sz="1050" dirty="0">
              <a:solidFill>
                <a:schemeClr val="bg1"/>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endParaRPr lang="fr-F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1" name="Google Shape;2278;p7">
            <a:extLst>
              <a:ext uri="{FF2B5EF4-FFF2-40B4-BE49-F238E27FC236}">
                <a16:creationId xmlns:a16="http://schemas.microsoft.com/office/drawing/2014/main" id="{B4648F7D-A72C-475A-167A-2C721F50B15E}"/>
              </a:ext>
            </a:extLst>
          </p:cNvPr>
          <p:cNvSpPr/>
          <p:nvPr/>
        </p:nvSpPr>
        <p:spPr>
          <a:xfrm>
            <a:off x="232379" y="2164939"/>
            <a:ext cx="3858775" cy="1396463"/>
          </a:xfrm>
          <a:prstGeom prst="roundRect">
            <a:avLst>
              <a:gd name="adj" fmla="val 9920"/>
            </a:avLst>
          </a:prstGeom>
          <a:solidFill>
            <a:schemeClr val="tx1">
              <a:lumMod val="75000"/>
            </a:schemeClr>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050" b="0" i="0" u="none" strike="noStrike" cap="none" dirty="0">
                <a:solidFill>
                  <a:schemeClr val="bg1"/>
                </a:solidFill>
                <a:latin typeface="Space Grotesk" panose="020B0604020202020204" charset="0"/>
                <a:cs typeface="Space Grotesk" panose="020B0604020202020204" charset="0"/>
                <a:sym typeface="Arial"/>
              </a:rPr>
              <a:t> </a:t>
            </a:r>
            <a:endParaRPr lang="fr-FR" sz="1050" dirty="0">
              <a:solidFill>
                <a:schemeClr val="bg1"/>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endParaRPr lang="fr-F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 name="Google Shape;2278;p7">
            <a:extLst>
              <a:ext uri="{FF2B5EF4-FFF2-40B4-BE49-F238E27FC236}">
                <a16:creationId xmlns:a16="http://schemas.microsoft.com/office/drawing/2014/main" id="{3FA9DA14-7210-211E-D15B-E0B13EA88447}"/>
              </a:ext>
            </a:extLst>
          </p:cNvPr>
          <p:cNvSpPr/>
          <p:nvPr/>
        </p:nvSpPr>
        <p:spPr>
          <a:xfrm>
            <a:off x="5117701" y="809075"/>
            <a:ext cx="3801092" cy="1355864"/>
          </a:xfrm>
          <a:prstGeom prst="roundRect">
            <a:avLst>
              <a:gd name="adj" fmla="val 9920"/>
            </a:avLst>
          </a:prstGeom>
          <a:solidFill>
            <a:schemeClr val="tx1">
              <a:lumMod val="40000"/>
              <a:lumOff val="60000"/>
            </a:schemeClr>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050" b="0" i="0" u="none" strike="noStrike" cap="none" dirty="0">
                <a:solidFill>
                  <a:schemeClr val="bg1"/>
                </a:solidFill>
                <a:latin typeface="Space Grotesk" panose="020B0604020202020204" charset="0"/>
                <a:cs typeface="Space Grotesk" panose="020B0604020202020204" charset="0"/>
                <a:sym typeface="Arial"/>
              </a:rPr>
              <a:t> </a:t>
            </a:r>
            <a:endParaRPr lang="fr-FR" sz="1050" dirty="0">
              <a:solidFill>
                <a:schemeClr val="bg1"/>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endParaRPr lang="fr-F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3" name="Google Shape;2278;p7">
            <a:extLst>
              <a:ext uri="{FF2B5EF4-FFF2-40B4-BE49-F238E27FC236}">
                <a16:creationId xmlns:a16="http://schemas.microsoft.com/office/drawing/2014/main" id="{AFD01AB2-056F-B524-69E9-BC6D2C99E665}"/>
              </a:ext>
            </a:extLst>
          </p:cNvPr>
          <p:cNvSpPr/>
          <p:nvPr/>
        </p:nvSpPr>
        <p:spPr>
          <a:xfrm>
            <a:off x="5117700" y="2171902"/>
            <a:ext cx="3801092" cy="1389458"/>
          </a:xfrm>
          <a:prstGeom prst="roundRect">
            <a:avLst>
              <a:gd name="adj" fmla="val 9920"/>
            </a:avLst>
          </a:prstGeom>
          <a:solidFill>
            <a:srgbClr val="AD227F"/>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050" b="0" i="0" u="none" strike="noStrike" cap="none" dirty="0">
                <a:solidFill>
                  <a:schemeClr val="bg1"/>
                </a:solidFill>
                <a:latin typeface="Space Grotesk" panose="020B0604020202020204" charset="0"/>
                <a:cs typeface="Space Grotesk" panose="020B0604020202020204" charset="0"/>
                <a:sym typeface="Arial"/>
              </a:rPr>
              <a:t> </a:t>
            </a:r>
            <a:endParaRPr lang="fr-FR" sz="1050" dirty="0">
              <a:solidFill>
                <a:schemeClr val="bg1"/>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endParaRPr lang="fr-F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5" name="Google Shape;2278;p7">
            <a:extLst>
              <a:ext uri="{FF2B5EF4-FFF2-40B4-BE49-F238E27FC236}">
                <a16:creationId xmlns:a16="http://schemas.microsoft.com/office/drawing/2014/main" id="{7210E946-EFA9-6548-F6BC-FE984B554B6D}"/>
              </a:ext>
            </a:extLst>
          </p:cNvPr>
          <p:cNvSpPr/>
          <p:nvPr/>
        </p:nvSpPr>
        <p:spPr>
          <a:xfrm>
            <a:off x="4577910" y="3561360"/>
            <a:ext cx="4340882" cy="1341898"/>
          </a:xfrm>
          <a:prstGeom prst="roundRect">
            <a:avLst>
              <a:gd name="adj" fmla="val 9920"/>
            </a:avLst>
          </a:prstGeom>
          <a:noFill/>
          <a:ln w="9525" cap="flat" cmpd="sng">
            <a:solidFill>
              <a:schemeClr val="tx1">
                <a:lumMod val="50000"/>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050" b="0" i="0" u="none" strike="noStrike" cap="none" dirty="0">
                <a:solidFill>
                  <a:schemeClr val="bg1"/>
                </a:solidFill>
                <a:latin typeface="Space Grotesk" panose="020B0604020202020204" charset="0"/>
                <a:cs typeface="Space Grotesk" panose="020B0604020202020204" charset="0"/>
                <a:sym typeface="Arial"/>
              </a:rPr>
              <a:t> </a:t>
            </a:r>
            <a:endParaRPr lang="fr-FR" sz="1050" dirty="0">
              <a:solidFill>
                <a:schemeClr val="bg1"/>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endParaRPr lang="fr-F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4" name="Google Shape;2278;p7">
            <a:extLst>
              <a:ext uri="{FF2B5EF4-FFF2-40B4-BE49-F238E27FC236}">
                <a16:creationId xmlns:a16="http://schemas.microsoft.com/office/drawing/2014/main" id="{7383581B-FF0D-1231-9061-FF9D202E3E63}"/>
              </a:ext>
            </a:extLst>
          </p:cNvPr>
          <p:cNvSpPr/>
          <p:nvPr/>
        </p:nvSpPr>
        <p:spPr>
          <a:xfrm>
            <a:off x="225208" y="3568405"/>
            <a:ext cx="4346792" cy="1341898"/>
          </a:xfrm>
          <a:prstGeom prst="roundRect">
            <a:avLst>
              <a:gd name="adj" fmla="val 9920"/>
            </a:avLst>
          </a:prstGeom>
          <a:solidFill>
            <a:schemeClr val="bg2">
              <a:lumMod val="60000"/>
              <a:lumOff val="40000"/>
            </a:schemeClr>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050" b="0" i="0" u="none" strike="noStrike" cap="none" dirty="0">
                <a:solidFill>
                  <a:schemeClr val="bg1"/>
                </a:solidFill>
                <a:latin typeface="Space Grotesk" panose="020B0604020202020204" charset="0"/>
                <a:cs typeface="Space Grotesk" panose="020B0604020202020204" charset="0"/>
                <a:sym typeface="Arial"/>
              </a:rPr>
              <a:t> </a:t>
            </a:r>
            <a:endParaRPr lang="fr-FR" sz="1050" dirty="0">
              <a:solidFill>
                <a:schemeClr val="bg1"/>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endParaRPr lang="fr-F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94" name="Google Shape;2294;p8"/>
          <p:cNvSpPr/>
          <p:nvPr/>
        </p:nvSpPr>
        <p:spPr>
          <a:xfrm>
            <a:off x="4083728" y="1120667"/>
            <a:ext cx="1033972" cy="2447655"/>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8"/>
          <p:cNvSpPr txBox="1">
            <a:spLocks noGrp="1"/>
          </p:cNvSpPr>
          <p:nvPr>
            <p:ph type="title" idx="4"/>
          </p:nvPr>
        </p:nvSpPr>
        <p:spPr>
          <a:xfrm>
            <a:off x="1698876" y="3384455"/>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sz="1600" u="sng" dirty="0"/>
              <a:t>Environmental</a:t>
            </a:r>
            <a:endParaRPr sz="1600" u="sng" dirty="0"/>
          </a:p>
        </p:txBody>
      </p:sp>
      <p:sp>
        <p:nvSpPr>
          <p:cNvPr id="2297" name="Google Shape;2297;p8"/>
          <p:cNvSpPr txBox="1">
            <a:spLocks noGrp="1"/>
          </p:cNvSpPr>
          <p:nvPr>
            <p:ph type="title" idx="2"/>
          </p:nvPr>
        </p:nvSpPr>
        <p:spPr>
          <a:xfrm>
            <a:off x="1701881" y="1958917"/>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sz="1600" u="sng" dirty="0"/>
              <a:t>Socioculturel</a:t>
            </a:r>
            <a:endParaRPr sz="1600" u="sng" dirty="0"/>
          </a:p>
        </p:txBody>
      </p:sp>
      <p:sp>
        <p:nvSpPr>
          <p:cNvPr id="2299" name="Google Shape;2299;p8"/>
          <p:cNvSpPr txBox="1">
            <a:spLocks noGrp="1"/>
          </p:cNvSpPr>
          <p:nvPr>
            <p:ph type="subTitle" idx="1"/>
          </p:nvPr>
        </p:nvSpPr>
        <p:spPr>
          <a:xfrm>
            <a:off x="197411" y="981473"/>
            <a:ext cx="3630952" cy="119669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fr-FR" sz="1000" dirty="0">
                <a:effectLst/>
                <a:latin typeface="Space Grotesk" panose="020B0604020202020204" charset="0"/>
                <a:ea typeface="Aptos" panose="020B0004020202020204" pitchFamily="34" charset="0"/>
                <a:cs typeface="Space Grotesk" panose="020B0604020202020204" charset="0"/>
              </a:rPr>
              <a:t>Soutien fiscal et financier de l’état </a:t>
            </a:r>
            <a:r>
              <a:rPr lang="fr-FR" sz="1000" b="1" dirty="0">
                <a:effectLst/>
                <a:latin typeface="Space Grotesk" panose="020B0604020202020204" charset="0"/>
                <a:ea typeface="Aptos" panose="020B0004020202020204" pitchFamily="34" charset="0"/>
                <a:cs typeface="Space Grotesk" panose="020B0604020202020204" charset="0"/>
              </a:rPr>
              <a:t>Français</a:t>
            </a:r>
            <a:r>
              <a:rPr lang="fr-FR" sz="1000" dirty="0">
                <a:effectLst/>
                <a:latin typeface="Space Grotesk" panose="020B0604020202020204" charset="0"/>
                <a:ea typeface="Aptos" panose="020B0004020202020204" pitchFamily="34" charset="0"/>
                <a:cs typeface="Space Grotesk" panose="020B0604020202020204" charset="0"/>
              </a:rPr>
              <a:t> (CIJV, FAJV, CIR, JEI, …). Freins : Les critères d’éligibilité peuvent être difficiles à atteindre.</a:t>
            </a:r>
          </a:p>
          <a:p>
            <a:pPr marL="0" lvl="0" indent="0" rtl="0">
              <a:lnSpc>
                <a:spcPct val="100000"/>
              </a:lnSpc>
              <a:spcBef>
                <a:spcPts val="0"/>
              </a:spcBef>
              <a:spcAft>
                <a:spcPts val="0"/>
              </a:spcAft>
              <a:buClr>
                <a:schemeClr val="dk1"/>
              </a:buClr>
              <a:buSzPts val="1100"/>
              <a:buFont typeface="Arial"/>
              <a:buNone/>
            </a:pPr>
            <a:r>
              <a:rPr lang="fr-FR" sz="1000" b="1" dirty="0">
                <a:latin typeface="Space Grotesk" panose="020B0604020202020204" charset="0"/>
                <a:cs typeface="Space Grotesk" panose="020B0604020202020204" charset="0"/>
              </a:rPr>
              <a:t>International : </a:t>
            </a:r>
            <a:r>
              <a:rPr lang="fr-FR" sz="1000" dirty="0">
                <a:latin typeface="Space Grotesk" panose="020B0604020202020204" charset="0"/>
                <a:cs typeface="Space Grotesk" panose="020B0604020202020204" charset="0"/>
              </a:rPr>
              <a:t>Des accords de libre-échange facilitent les transactions. </a:t>
            </a:r>
            <a:r>
              <a:rPr lang="fr-FR" sz="1000" dirty="0">
                <a:effectLst/>
                <a:latin typeface="Space Grotesk" panose="020B0604020202020204" charset="0"/>
                <a:ea typeface="Aptos" panose="020B0004020202020204" pitchFamily="34" charset="0"/>
                <a:cs typeface="Space Grotesk" panose="020B0604020202020204" charset="0"/>
              </a:rPr>
              <a:t>Freins : Les tensions géopolitique et commerciales peuvent créer des barrières d’accès à certains marchés </a:t>
            </a:r>
            <a:endParaRPr sz="1000" dirty="0">
              <a:latin typeface="Space Grotesk" panose="020B0604020202020204" charset="0"/>
              <a:cs typeface="Space Grotesk" panose="020B0604020202020204" charset="0"/>
            </a:endParaRPr>
          </a:p>
        </p:txBody>
      </p:sp>
      <p:sp>
        <p:nvSpPr>
          <p:cNvPr id="2300" name="Google Shape;2300;p8"/>
          <p:cNvSpPr txBox="1">
            <a:spLocks noGrp="1"/>
          </p:cNvSpPr>
          <p:nvPr>
            <p:ph type="title"/>
          </p:nvPr>
        </p:nvSpPr>
        <p:spPr>
          <a:xfrm>
            <a:off x="1672649" y="592967"/>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sz="1600" u="sng" dirty="0"/>
              <a:t>Politique</a:t>
            </a:r>
            <a:endParaRPr sz="1600" u="sng" dirty="0"/>
          </a:p>
        </p:txBody>
      </p:sp>
      <p:sp>
        <p:nvSpPr>
          <p:cNvPr id="2301" name="Google Shape;2301;p8"/>
          <p:cNvSpPr txBox="1">
            <a:spLocks noGrp="1"/>
          </p:cNvSpPr>
          <p:nvPr>
            <p:ph type="title" idx="6"/>
          </p:nvPr>
        </p:nvSpPr>
        <p:spPr>
          <a:xfrm>
            <a:off x="3097050" y="93555"/>
            <a:ext cx="3858774" cy="56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800" dirty="0"/>
              <a:t>Matrice PESTEL</a:t>
            </a:r>
            <a:endParaRPr sz="2800" dirty="0">
              <a:latin typeface="Space Grotesk"/>
              <a:ea typeface="Space Grotesk"/>
              <a:cs typeface="Space Grotesk"/>
              <a:sym typeface="Space Grotesk"/>
            </a:endParaRPr>
          </a:p>
        </p:txBody>
      </p:sp>
      <p:sp>
        <p:nvSpPr>
          <p:cNvPr id="2302" name="Google Shape;2302;p8"/>
          <p:cNvSpPr txBox="1"/>
          <p:nvPr/>
        </p:nvSpPr>
        <p:spPr>
          <a:xfrm>
            <a:off x="3840750" y="81603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P</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3" name="Google Shape;2303;p8"/>
          <p:cNvSpPr txBox="1"/>
          <p:nvPr/>
        </p:nvSpPr>
        <p:spPr>
          <a:xfrm>
            <a:off x="4800340" y="81603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E</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4" name="Google Shape;2304;p8"/>
          <p:cNvSpPr txBox="1"/>
          <p:nvPr/>
        </p:nvSpPr>
        <p:spPr>
          <a:xfrm>
            <a:off x="3839978" y="2034862"/>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S</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5" name="Google Shape;2305;p8"/>
          <p:cNvSpPr txBox="1"/>
          <p:nvPr/>
        </p:nvSpPr>
        <p:spPr>
          <a:xfrm>
            <a:off x="4800340" y="2043376"/>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T</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6" name="Google Shape;2306;p8"/>
          <p:cNvSpPr txBox="1"/>
          <p:nvPr/>
        </p:nvSpPr>
        <p:spPr>
          <a:xfrm>
            <a:off x="3840750" y="329755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E</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7" name="Google Shape;2307;p8"/>
          <p:cNvSpPr txBox="1"/>
          <p:nvPr/>
        </p:nvSpPr>
        <p:spPr>
          <a:xfrm>
            <a:off x="4800340" y="3289315"/>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L</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8" name="Google Shape;2308;p8"/>
          <p:cNvSpPr txBox="1">
            <a:spLocks noGrp="1"/>
          </p:cNvSpPr>
          <p:nvPr>
            <p:ph type="title" idx="7"/>
          </p:nvPr>
        </p:nvSpPr>
        <p:spPr>
          <a:xfrm>
            <a:off x="5303251" y="593320"/>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600" u="sng" dirty="0"/>
              <a:t>Economique</a:t>
            </a:r>
            <a:endParaRPr sz="1600" u="sng" dirty="0"/>
          </a:p>
        </p:txBody>
      </p:sp>
      <p:sp>
        <p:nvSpPr>
          <p:cNvPr id="2310" name="Google Shape;2310;p8"/>
          <p:cNvSpPr txBox="1">
            <a:spLocks noGrp="1"/>
          </p:cNvSpPr>
          <p:nvPr>
            <p:ph type="title" idx="9"/>
          </p:nvPr>
        </p:nvSpPr>
        <p:spPr>
          <a:xfrm>
            <a:off x="5274019" y="1957046"/>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600" u="sng" dirty="0"/>
              <a:t>Technologique</a:t>
            </a:r>
            <a:endParaRPr sz="1600" u="sng" dirty="0"/>
          </a:p>
        </p:txBody>
      </p:sp>
      <p:sp>
        <p:nvSpPr>
          <p:cNvPr id="2312" name="Google Shape;2312;p8"/>
          <p:cNvSpPr txBox="1">
            <a:spLocks noGrp="1"/>
          </p:cNvSpPr>
          <p:nvPr>
            <p:ph type="title" idx="14"/>
          </p:nvPr>
        </p:nvSpPr>
        <p:spPr>
          <a:xfrm>
            <a:off x="5324446" y="3376585"/>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sz="1600" u="sng" dirty="0"/>
              <a:t>Legal</a:t>
            </a:r>
            <a:endParaRPr sz="1600" u="sng" dirty="0"/>
          </a:p>
        </p:txBody>
      </p:sp>
      <p:pic>
        <p:nvPicPr>
          <p:cNvPr id="2" name="Image 1" descr="Une image contenant Police, capture d’écran, Graphique, noir&#10;&#10;Description générée automatiquement">
            <a:extLst>
              <a:ext uri="{FF2B5EF4-FFF2-40B4-BE49-F238E27FC236}">
                <a16:creationId xmlns:a16="http://schemas.microsoft.com/office/drawing/2014/main" id="{B67B9298-61A1-5C85-E8B2-18B977B33703}"/>
              </a:ext>
            </a:extLst>
          </p:cNvPr>
          <p:cNvPicPr>
            <a:picLocks noChangeAspect="1"/>
          </p:cNvPicPr>
          <p:nvPr/>
        </p:nvPicPr>
        <p:blipFill>
          <a:blip r:embed="rId3"/>
          <a:stretch>
            <a:fillRect/>
          </a:stretch>
        </p:blipFill>
        <p:spPr>
          <a:xfrm>
            <a:off x="0" y="52081"/>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D2A222D6-FC3C-D9B1-F378-3F2721D6E3AD}"/>
              </a:ext>
            </a:extLst>
          </p:cNvPr>
          <p:cNvPicPr>
            <a:picLocks noChangeAspect="1"/>
          </p:cNvPicPr>
          <p:nvPr/>
        </p:nvPicPr>
        <p:blipFill>
          <a:blip r:embed="rId4"/>
          <a:stretch>
            <a:fillRect/>
          </a:stretch>
        </p:blipFill>
        <p:spPr>
          <a:xfrm>
            <a:off x="7959519" y="4352882"/>
            <a:ext cx="1421814" cy="914400"/>
          </a:xfrm>
          <a:prstGeom prst="rect">
            <a:avLst/>
          </a:prstGeom>
        </p:spPr>
      </p:pic>
      <p:sp>
        <p:nvSpPr>
          <p:cNvPr id="6" name="Google Shape;2299;p8">
            <a:extLst>
              <a:ext uri="{FF2B5EF4-FFF2-40B4-BE49-F238E27FC236}">
                <a16:creationId xmlns:a16="http://schemas.microsoft.com/office/drawing/2014/main" id="{D13F2698-63C8-B4C0-F0D7-A80EBAABA8FC}"/>
              </a:ext>
            </a:extLst>
          </p:cNvPr>
          <p:cNvSpPr txBox="1">
            <a:spLocks/>
          </p:cNvSpPr>
          <p:nvPr/>
        </p:nvSpPr>
        <p:spPr>
          <a:xfrm>
            <a:off x="5307549" y="974428"/>
            <a:ext cx="3630952" cy="1196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lgn="l">
              <a:buClr>
                <a:schemeClr val="dk1"/>
              </a:buClr>
              <a:buSzPts val="1100"/>
              <a:buFont typeface="Arial"/>
              <a:buNone/>
            </a:pPr>
            <a:r>
              <a:rPr lang="fr-FR" sz="1000" b="1" dirty="0">
                <a:latin typeface="Space Grotesk" panose="020B0604020202020204" charset="0"/>
                <a:cs typeface="Space Grotesk" panose="020B0604020202020204" charset="0"/>
              </a:rPr>
              <a:t>France : </a:t>
            </a:r>
            <a:r>
              <a:rPr lang="fr-FR" sz="1000" dirty="0">
                <a:latin typeface="Space Grotesk" panose="020B0604020202020204" charset="0"/>
                <a:cs typeface="Space Grotesk" panose="020B0604020202020204" charset="0"/>
              </a:rPr>
              <a:t>CA de l’industrie du jeux vidéo s’élève à 6,1 milliards € (+10% par rapport à 2022). Freins : </a:t>
            </a:r>
            <a:r>
              <a:rPr lang="fr-FR" sz="1000" dirty="0">
                <a:effectLst/>
                <a:latin typeface="Space Grotesk" panose="020B0604020202020204" charset="0"/>
                <a:ea typeface="Aptos" panose="020B0004020202020204" pitchFamily="34" charset="0"/>
                <a:cs typeface="Space Grotesk" panose="020B0604020202020204" charset="0"/>
              </a:rPr>
              <a:t>Les nouvelles régulations sur la vente de jeux PEGI 18, l’inflation et la fiscalité. </a:t>
            </a:r>
          </a:p>
          <a:p>
            <a:pPr marL="0" indent="0" algn="l">
              <a:buClr>
                <a:schemeClr val="dk1"/>
              </a:buClr>
              <a:buSzPts val="1100"/>
              <a:buFont typeface="Arial"/>
              <a:buNone/>
            </a:pPr>
            <a:r>
              <a:rPr lang="fr-FR" sz="1000" b="1" dirty="0">
                <a:latin typeface="Space Grotesk" panose="020B0604020202020204" charset="0"/>
                <a:cs typeface="Space Grotesk" panose="020B0604020202020204" charset="0"/>
              </a:rPr>
              <a:t>International : </a:t>
            </a:r>
            <a:r>
              <a:rPr lang="fr-FR" sz="1000" dirty="0">
                <a:effectLst/>
                <a:latin typeface="Space Grotesk" panose="020B0604020202020204" charset="0"/>
                <a:ea typeface="Aptos" panose="020B0004020202020204" pitchFamily="34" charset="0"/>
                <a:cs typeface="Space Grotesk" panose="020B0604020202020204" charset="0"/>
              </a:rPr>
              <a:t>En 2021, l’industrie du jeu vidéo a atteint 300 milliards $ de CA avec 2,7 milliards de joueurs dans le monde. Freins : Les fluctuations monétaires</a:t>
            </a:r>
            <a:endParaRPr lang="fr-FR" sz="1000" dirty="0">
              <a:latin typeface="Space Grotesk" panose="020B0604020202020204" charset="0"/>
              <a:cs typeface="Space Grotesk" panose="020B0604020202020204" charset="0"/>
            </a:endParaRPr>
          </a:p>
        </p:txBody>
      </p:sp>
      <p:sp>
        <p:nvSpPr>
          <p:cNvPr id="10" name="Google Shape;2299;p8">
            <a:extLst>
              <a:ext uri="{FF2B5EF4-FFF2-40B4-BE49-F238E27FC236}">
                <a16:creationId xmlns:a16="http://schemas.microsoft.com/office/drawing/2014/main" id="{70FC12D5-8C8E-49BE-A307-E1DA37F55CB6}"/>
              </a:ext>
            </a:extLst>
          </p:cNvPr>
          <p:cNvSpPr txBox="1">
            <a:spLocks/>
          </p:cNvSpPr>
          <p:nvPr/>
        </p:nvSpPr>
        <p:spPr>
          <a:xfrm>
            <a:off x="233019" y="2347186"/>
            <a:ext cx="3630952" cy="1196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buClr>
                <a:schemeClr val="dk1"/>
              </a:buClr>
              <a:buSzPts val="1100"/>
              <a:buFont typeface="Arial"/>
              <a:buNone/>
            </a:pPr>
            <a:r>
              <a:rPr lang="fr-FR" sz="1000" b="1" dirty="0">
                <a:latin typeface="Space Grotesk" panose="020B0604020202020204" charset="0"/>
                <a:cs typeface="Space Grotesk" panose="020B0604020202020204" charset="0"/>
              </a:rPr>
              <a:t>France : </a:t>
            </a:r>
            <a:r>
              <a:rPr lang="fr-FR" sz="1000" dirty="0">
                <a:latin typeface="Space Grotesk" panose="020B0604020202020204" charset="0"/>
                <a:cs typeface="Space Grotesk" panose="020B0604020202020204" charset="0"/>
              </a:rPr>
              <a:t>2022, 39% des Français jouent régulièrement (en Hausse par rapport à 2019 (32%)). Les femmes représentent 48% des joueurs. L’émergence de </a:t>
            </a:r>
            <a:r>
              <a:rPr lang="fr-FR" sz="1000" dirty="0" err="1">
                <a:latin typeface="Space Grotesk" panose="020B0604020202020204" charset="0"/>
                <a:cs typeface="Space Grotesk" panose="020B0604020202020204" charset="0"/>
              </a:rPr>
              <a:t>l’Esport</a:t>
            </a:r>
            <a:r>
              <a:rPr lang="fr-FR" sz="1000" dirty="0">
                <a:latin typeface="Space Grotesk" panose="020B0604020202020204" charset="0"/>
                <a:cs typeface="Space Grotesk" panose="020B0604020202020204" charset="0"/>
              </a:rPr>
              <a:t>. Un intérêt croissant pour les jeux rétro.</a:t>
            </a:r>
          </a:p>
          <a:p>
            <a:pPr marL="0" indent="0">
              <a:buClr>
                <a:schemeClr val="dk1"/>
              </a:buClr>
              <a:buSzPts val="1100"/>
              <a:buFont typeface="Arial"/>
              <a:buNone/>
            </a:pPr>
            <a:r>
              <a:rPr lang="fr-FR" sz="1000" b="1" dirty="0">
                <a:latin typeface="Space Grotesk" panose="020B0604020202020204" charset="0"/>
                <a:cs typeface="Space Grotesk" panose="020B0604020202020204" charset="0"/>
              </a:rPr>
              <a:t>International : </a:t>
            </a:r>
            <a:r>
              <a:rPr lang="fr-FR" sz="1000" dirty="0">
                <a:latin typeface="Space Grotesk" panose="020B0604020202020204" charset="0"/>
                <a:cs typeface="Space Grotesk" panose="020B0604020202020204" charset="0"/>
              </a:rPr>
              <a:t>Croissance pour les jeux mobile (50% des revenus de l’industrie). Expansion du cloud gaming. Différences culturelles sur les genres de jeux vidéo. </a:t>
            </a:r>
            <a:endParaRPr lang="fr-FR" sz="1000" b="1" dirty="0">
              <a:latin typeface="Space Grotesk" panose="020B0604020202020204" charset="0"/>
              <a:cs typeface="Space Grotesk" panose="020B0604020202020204" charset="0"/>
            </a:endParaRPr>
          </a:p>
        </p:txBody>
      </p:sp>
      <p:sp>
        <p:nvSpPr>
          <p:cNvPr id="17" name="Google Shape;2299;p8">
            <a:extLst>
              <a:ext uri="{FF2B5EF4-FFF2-40B4-BE49-F238E27FC236}">
                <a16:creationId xmlns:a16="http://schemas.microsoft.com/office/drawing/2014/main" id="{4604EAEC-55B8-44F5-A42F-460C58C5C991}"/>
              </a:ext>
            </a:extLst>
          </p:cNvPr>
          <p:cNvSpPr txBox="1">
            <a:spLocks/>
          </p:cNvSpPr>
          <p:nvPr/>
        </p:nvSpPr>
        <p:spPr>
          <a:xfrm>
            <a:off x="5287840" y="2364706"/>
            <a:ext cx="3630952" cy="1196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lgn="l">
              <a:buClr>
                <a:schemeClr val="dk1"/>
              </a:buClr>
              <a:buSzPts val="1100"/>
              <a:buFont typeface="Arial"/>
              <a:buNone/>
            </a:pPr>
            <a:r>
              <a:rPr lang="fr-FR" sz="1000" b="1" dirty="0">
                <a:latin typeface="Space Grotesk" panose="020B0604020202020204" charset="0"/>
                <a:cs typeface="Space Grotesk" panose="020B0604020202020204" charset="0"/>
              </a:rPr>
              <a:t>France : </a:t>
            </a:r>
            <a:r>
              <a:rPr lang="fr-FR" sz="1000" dirty="0">
                <a:latin typeface="Space Grotesk" panose="020B0604020202020204" charset="0"/>
                <a:cs typeface="Space Grotesk" panose="020B0604020202020204" charset="0"/>
              </a:rPr>
              <a:t>Les dispositif comme le CIR ou le RIAM permettent au studio d’investir dans les technologies de pointe. </a:t>
            </a:r>
          </a:p>
          <a:p>
            <a:pPr marL="0" indent="0" algn="l">
              <a:buClr>
                <a:schemeClr val="dk1"/>
              </a:buClr>
              <a:buSzPts val="1100"/>
              <a:buFont typeface="Arial"/>
              <a:buNone/>
            </a:pPr>
            <a:r>
              <a:rPr lang="fr-FR" sz="1000" b="1" dirty="0">
                <a:latin typeface="Space Grotesk" panose="020B0604020202020204" charset="0"/>
                <a:cs typeface="Space Grotesk" panose="020B0604020202020204" charset="0"/>
              </a:rPr>
              <a:t>International : </a:t>
            </a:r>
            <a:r>
              <a:rPr lang="fr-FR" sz="1000" dirty="0">
                <a:latin typeface="Space Grotesk" panose="020B0604020202020204" charset="0"/>
                <a:cs typeface="Space Grotesk" panose="020B0604020202020204" charset="0"/>
              </a:rPr>
              <a:t>Début d’intégration des blockchains et NFT. La VR et AR gagnent en popularité.</a:t>
            </a:r>
          </a:p>
          <a:p>
            <a:pPr marL="0" indent="0" algn="l">
              <a:buClr>
                <a:schemeClr val="dk1"/>
              </a:buClr>
              <a:buSzPts val="1100"/>
              <a:buFont typeface="Arial"/>
              <a:buNone/>
            </a:pPr>
            <a:r>
              <a:rPr lang="fr-FR" sz="1000" dirty="0">
                <a:latin typeface="Space Grotesk" panose="020B0604020202020204" charset="0"/>
                <a:cs typeface="Space Grotesk" panose="020B0604020202020204" charset="0"/>
              </a:rPr>
              <a:t>Freins : l’accès aux technologies avancées reste coûteux</a:t>
            </a:r>
            <a:endParaRPr lang="fr-FR" sz="1000" b="1" dirty="0">
              <a:latin typeface="Space Grotesk" panose="020B0604020202020204" charset="0"/>
              <a:cs typeface="Space Grotesk" panose="020B0604020202020204" charset="0"/>
            </a:endParaRPr>
          </a:p>
        </p:txBody>
      </p:sp>
      <p:sp>
        <p:nvSpPr>
          <p:cNvPr id="18" name="Google Shape;2299;p8">
            <a:extLst>
              <a:ext uri="{FF2B5EF4-FFF2-40B4-BE49-F238E27FC236}">
                <a16:creationId xmlns:a16="http://schemas.microsoft.com/office/drawing/2014/main" id="{4E796AA4-70FB-7E32-AA37-1516AC6832C1}"/>
              </a:ext>
            </a:extLst>
          </p:cNvPr>
          <p:cNvSpPr txBox="1">
            <a:spLocks/>
          </p:cNvSpPr>
          <p:nvPr/>
        </p:nvSpPr>
        <p:spPr>
          <a:xfrm>
            <a:off x="308100" y="3798901"/>
            <a:ext cx="4302391" cy="959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buClr>
                <a:schemeClr val="dk1"/>
              </a:buClr>
              <a:buSzPts val="1100"/>
              <a:buFont typeface="Arial"/>
              <a:buNone/>
            </a:pPr>
            <a:r>
              <a:rPr lang="fr-FR" sz="1000" b="1" dirty="0">
                <a:latin typeface="Space Grotesk" panose="020B0604020202020204" charset="0"/>
                <a:cs typeface="Space Grotesk" panose="020B0604020202020204" charset="0"/>
              </a:rPr>
              <a:t>France : </a:t>
            </a:r>
            <a:r>
              <a:rPr lang="fr-FR" sz="1000" dirty="0">
                <a:latin typeface="Space Grotesk" panose="020B0604020202020204" charset="0"/>
                <a:cs typeface="Space Grotesk" panose="020B0604020202020204" charset="0"/>
              </a:rPr>
              <a:t>le secteur représente 2% des émissions de CO2 du numérique. Mise en avant d’initiative telle que le slow Play, utilisation de matériels reconditionnés</a:t>
            </a:r>
          </a:p>
          <a:p>
            <a:pPr marL="0" indent="0">
              <a:buClr>
                <a:schemeClr val="dk1"/>
              </a:buClr>
              <a:buSzPts val="1100"/>
              <a:buFont typeface="Arial"/>
              <a:buNone/>
            </a:pPr>
            <a:r>
              <a:rPr lang="fr-FR" sz="1000" b="1" dirty="0">
                <a:latin typeface="Space Grotesk" panose="020B0604020202020204" charset="0"/>
                <a:cs typeface="Space Grotesk" panose="020B0604020202020204" charset="0"/>
              </a:rPr>
              <a:t>International : </a:t>
            </a:r>
            <a:r>
              <a:rPr lang="fr-FR" sz="1000" dirty="0">
                <a:latin typeface="Space Grotesk" panose="020B0604020202020204" charset="0"/>
                <a:cs typeface="Space Grotesk" panose="020B0604020202020204" charset="0"/>
              </a:rPr>
              <a:t>Des géants du secteur participent à l’initiative </a:t>
            </a:r>
            <a:r>
              <a:rPr lang="fr-FR" sz="1000" dirty="0" err="1">
                <a:latin typeface="Space Grotesk" panose="020B0604020202020204" charset="0"/>
                <a:cs typeface="Space Grotesk" panose="020B0604020202020204" charset="0"/>
              </a:rPr>
              <a:t>Playing</a:t>
            </a:r>
            <a:r>
              <a:rPr lang="fr-FR" sz="1000" dirty="0">
                <a:latin typeface="Space Grotesk" panose="020B0604020202020204" charset="0"/>
                <a:cs typeface="Space Grotesk" panose="020B0604020202020204" charset="0"/>
              </a:rPr>
              <a:t> for the Planet de l’ONU. Freins : L’augmentation important de la consommation d’énergie.   </a:t>
            </a:r>
          </a:p>
        </p:txBody>
      </p:sp>
      <p:sp>
        <p:nvSpPr>
          <p:cNvPr id="19" name="Google Shape;2299;p8">
            <a:extLst>
              <a:ext uri="{FF2B5EF4-FFF2-40B4-BE49-F238E27FC236}">
                <a16:creationId xmlns:a16="http://schemas.microsoft.com/office/drawing/2014/main" id="{B4B4D7D1-83F9-B1BD-BD63-F212E60A48AA}"/>
              </a:ext>
            </a:extLst>
          </p:cNvPr>
          <p:cNvSpPr txBox="1">
            <a:spLocks/>
          </p:cNvSpPr>
          <p:nvPr/>
        </p:nvSpPr>
        <p:spPr>
          <a:xfrm>
            <a:off x="4616401" y="3798901"/>
            <a:ext cx="4302391" cy="959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lgn="l">
              <a:buClr>
                <a:schemeClr val="dk1"/>
              </a:buClr>
              <a:buSzPts val="1100"/>
              <a:buFont typeface="Arial"/>
              <a:buNone/>
            </a:pPr>
            <a:r>
              <a:rPr lang="fr-FR" sz="1000" b="1" dirty="0">
                <a:latin typeface="Space Grotesk" panose="020B0604020202020204" charset="0"/>
                <a:cs typeface="Space Grotesk" panose="020B0604020202020204" charset="0"/>
              </a:rPr>
              <a:t>France : </a:t>
            </a:r>
            <a:r>
              <a:rPr lang="fr-FR" sz="1000" dirty="0">
                <a:effectLst/>
                <a:latin typeface="Space Grotesk" panose="020B0604020202020204" charset="0"/>
                <a:ea typeface="Aptos" panose="020B0004020202020204" pitchFamily="34" charset="0"/>
                <a:cs typeface="Space Grotesk" panose="020B0604020202020204" charset="0"/>
              </a:rPr>
              <a:t>Loi sur la protection des mineurs et lutte contre les addictions (2023) </a:t>
            </a:r>
            <a:endParaRPr lang="fr-FR" sz="1000" b="1" dirty="0">
              <a:latin typeface="Space Grotesk" panose="020B0604020202020204" charset="0"/>
              <a:cs typeface="Space Grotesk" panose="020B0604020202020204" charset="0"/>
            </a:endParaRPr>
          </a:p>
          <a:p>
            <a:pPr marL="0" indent="0" algn="l">
              <a:buClr>
                <a:schemeClr val="dk1"/>
              </a:buClr>
              <a:buSzPts val="1100"/>
              <a:buFont typeface="Arial"/>
              <a:buNone/>
            </a:pPr>
            <a:r>
              <a:rPr lang="fr-FR" sz="1000" b="1" dirty="0">
                <a:latin typeface="Space Grotesk" panose="020B0604020202020204" charset="0"/>
                <a:cs typeface="Space Grotesk" panose="020B0604020202020204" charset="0"/>
              </a:rPr>
              <a:t>International : </a:t>
            </a:r>
            <a:r>
              <a:rPr lang="fr-FR" sz="1000" dirty="0">
                <a:latin typeface="Space Grotesk" panose="020B0604020202020204" charset="0"/>
                <a:cs typeface="Space Grotesk" panose="020B0604020202020204" charset="0"/>
              </a:rPr>
              <a:t>secteur de plus en plus restreint légalement afin de protéger en priorité les consommateurs (Loi AB 2426 (USA), </a:t>
            </a:r>
          </a:p>
          <a:p>
            <a:pPr marL="0" indent="0" algn="l">
              <a:buClr>
                <a:schemeClr val="dk1"/>
              </a:buClr>
              <a:buSzPts val="1100"/>
              <a:buFont typeface="Arial"/>
              <a:buNone/>
            </a:pPr>
            <a:r>
              <a:rPr lang="fr-FR" sz="1000" dirty="0">
                <a:latin typeface="Space Grotesk" panose="020B0604020202020204" charset="0"/>
                <a:cs typeface="Space Grotesk" panose="020B0604020202020204" charset="0"/>
              </a:rPr>
              <a:t>Suivi du temps de jeux (chine)…) </a:t>
            </a:r>
          </a:p>
          <a:p>
            <a:pPr marL="0" indent="0" algn="l">
              <a:buClr>
                <a:schemeClr val="dk1"/>
              </a:buClr>
              <a:buSzPts val="1100"/>
            </a:pPr>
            <a:r>
              <a:rPr lang="fr-FR" sz="1000" kern="100" dirty="0">
                <a:effectLst/>
                <a:latin typeface="Space Grotesk" panose="020B0604020202020204" charset="0"/>
                <a:ea typeface="Aptos" panose="020B0004020202020204" pitchFamily="34" charset="0"/>
                <a:cs typeface="Space Grotesk" panose="020B0604020202020204" charset="0"/>
              </a:rPr>
              <a:t>Freins : Les éditeurs doivent investir pour s’y conformer.</a:t>
            </a:r>
          </a:p>
          <a:p>
            <a:pPr marL="0" indent="0" algn="l">
              <a:buClr>
                <a:schemeClr val="dk1"/>
              </a:buClr>
              <a:buSzPts val="1100"/>
              <a:buFont typeface="Arial"/>
              <a:buNone/>
            </a:pPr>
            <a:endParaRPr lang="fr-FR" sz="1000" dirty="0">
              <a:latin typeface="Space Grotesk" panose="020B0604020202020204" charset="0"/>
              <a:cs typeface="Space Grotesk"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7"/>
          <p:cNvSpPr txBox="1">
            <a:spLocks noGrp="1"/>
          </p:cNvSpPr>
          <p:nvPr>
            <p:ph type="title"/>
          </p:nvPr>
        </p:nvSpPr>
        <p:spPr>
          <a:xfrm>
            <a:off x="3114663" y="105080"/>
            <a:ext cx="336158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sz="2800" dirty="0"/>
              <a:t>Matrice SWOT</a:t>
            </a:r>
            <a:endParaRPr sz="2800" b="1" dirty="0"/>
          </a:p>
        </p:txBody>
      </p:sp>
      <p:sp>
        <p:nvSpPr>
          <p:cNvPr id="2278" name="Google Shape;2278;p7"/>
          <p:cNvSpPr/>
          <p:nvPr/>
        </p:nvSpPr>
        <p:spPr>
          <a:xfrm>
            <a:off x="917420" y="987634"/>
            <a:ext cx="3601197" cy="1856286"/>
          </a:xfrm>
          <a:prstGeom prst="roundRect">
            <a:avLst>
              <a:gd name="adj" fmla="val 16667"/>
            </a:avLst>
          </a:prstGeom>
          <a:solidFill>
            <a:schemeClr val="dk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050" b="0" i="0" u="none" strike="noStrike" cap="none" dirty="0">
                <a:solidFill>
                  <a:schemeClr val="bg1"/>
                </a:solidFill>
                <a:latin typeface="Space Grotesk" panose="020B0604020202020204" charset="0"/>
                <a:cs typeface="Space Grotesk" panose="020B0604020202020204" charset="0"/>
                <a:sym typeface="Arial"/>
              </a:rPr>
              <a:t> </a:t>
            </a:r>
            <a:endParaRPr lang="fr-FR" sz="1050" dirty="0">
              <a:solidFill>
                <a:schemeClr val="bg1"/>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endParaRPr lang="fr-F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79" name="Google Shape;2279;p7"/>
          <p:cNvSpPr/>
          <p:nvPr/>
        </p:nvSpPr>
        <p:spPr>
          <a:xfrm>
            <a:off x="4518616" y="983531"/>
            <a:ext cx="3625251" cy="1860389"/>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80" name="Google Shape;2280;p7"/>
          <p:cNvSpPr/>
          <p:nvPr/>
        </p:nvSpPr>
        <p:spPr>
          <a:xfrm>
            <a:off x="917420" y="2843919"/>
            <a:ext cx="3601197" cy="1864555"/>
          </a:xfrm>
          <a:prstGeom prst="roundRect">
            <a:avLst>
              <a:gd name="adj" fmla="val 16667"/>
            </a:avLst>
          </a:prstGeom>
          <a:solidFill>
            <a:srgbClr val="A288E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81" name="Google Shape;2281;p7"/>
          <p:cNvSpPr/>
          <p:nvPr/>
        </p:nvSpPr>
        <p:spPr>
          <a:xfrm>
            <a:off x="4518617" y="2843920"/>
            <a:ext cx="3625250" cy="1868658"/>
          </a:xfrm>
          <a:prstGeom prst="roundRect">
            <a:avLst>
              <a:gd name="adj" fmla="val 16667"/>
            </a:avLst>
          </a:prstGeom>
          <a:solidFill>
            <a:srgbClr val="AD227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dirty="0"/>
          </a:p>
          <a:p>
            <a:pPr marL="0" marR="0" lvl="0" indent="0" algn="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0" marR="0" lvl="0" indent="0" algn="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82" name="Google Shape;2282;p7"/>
          <p:cNvSpPr/>
          <p:nvPr/>
        </p:nvSpPr>
        <p:spPr>
          <a:xfrm>
            <a:off x="3957318" y="2286757"/>
            <a:ext cx="1122597" cy="1122597"/>
          </a:xfrm>
          <a:prstGeom prst="ellipse">
            <a:avLst/>
          </a:prstGeom>
          <a:solidFill>
            <a:srgbClr val="271457"/>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3" name="Google Shape;2283;p7"/>
          <p:cNvSpPr/>
          <p:nvPr/>
        </p:nvSpPr>
        <p:spPr>
          <a:xfrm>
            <a:off x="4322928" y="2663409"/>
            <a:ext cx="361102" cy="361022"/>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4" name="Google Shape;2284;p7"/>
          <p:cNvSpPr txBox="1"/>
          <p:nvPr/>
        </p:nvSpPr>
        <p:spPr>
          <a:xfrm>
            <a:off x="4083534" y="2353555"/>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dirty="0">
                <a:solidFill>
                  <a:schemeClr val="accent2"/>
                </a:solidFill>
                <a:latin typeface="Arial"/>
                <a:ea typeface="Arial"/>
                <a:cs typeface="Arial"/>
                <a:sym typeface="Arial"/>
              </a:rPr>
              <a:t>S</a:t>
            </a:r>
            <a:endParaRPr dirty="0"/>
          </a:p>
        </p:txBody>
      </p:sp>
      <p:sp>
        <p:nvSpPr>
          <p:cNvPr id="2285" name="Google Shape;2285;p7"/>
          <p:cNvSpPr txBox="1"/>
          <p:nvPr/>
        </p:nvSpPr>
        <p:spPr>
          <a:xfrm>
            <a:off x="4536563" y="2371695"/>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W</a:t>
            </a:r>
            <a:endParaRPr/>
          </a:p>
        </p:txBody>
      </p:sp>
      <p:sp>
        <p:nvSpPr>
          <p:cNvPr id="2286" name="Google Shape;2286;p7"/>
          <p:cNvSpPr txBox="1"/>
          <p:nvPr/>
        </p:nvSpPr>
        <p:spPr>
          <a:xfrm>
            <a:off x="4074813" y="2910718"/>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O</a:t>
            </a:r>
            <a:endParaRPr/>
          </a:p>
        </p:txBody>
      </p:sp>
      <p:sp>
        <p:nvSpPr>
          <p:cNvPr id="2287" name="Google Shape;2287;p7"/>
          <p:cNvSpPr txBox="1"/>
          <p:nvPr/>
        </p:nvSpPr>
        <p:spPr>
          <a:xfrm>
            <a:off x="4592602" y="2910718"/>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T</a:t>
            </a:r>
            <a:endParaRPr/>
          </a:p>
        </p:txBody>
      </p:sp>
      <p:cxnSp>
        <p:nvCxnSpPr>
          <p:cNvPr id="2288" name="Google Shape;2288;p7"/>
          <p:cNvCxnSpPr>
            <a:stCxn id="2282" idx="2"/>
            <a:endCxn id="2282" idx="6"/>
          </p:cNvCxnSpPr>
          <p:nvPr/>
        </p:nvCxnSpPr>
        <p:spPr>
          <a:xfrm>
            <a:off x="3957318" y="2848056"/>
            <a:ext cx="1122600" cy="0"/>
          </a:xfrm>
          <a:prstGeom prst="straightConnector1">
            <a:avLst/>
          </a:prstGeom>
          <a:noFill/>
          <a:ln w="19050" cap="flat" cmpd="sng">
            <a:solidFill>
              <a:schemeClr val="lt1"/>
            </a:solidFill>
            <a:prstDash val="solid"/>
            <a:round/>
            <a:headEnd type="none" w="sm" len="sm"/>
            <a:tailEnd type="none" w="sm" len="sm"/>
          </a:ln>
        </p:spPr>
      </p:cxnSp>
      <p:cxnSp>
        <p:nvCxnSpPr>
          <p:cNvPr id="2289" name="Google Shape;2289;p7"/>
          <p:cNvCxnSpPr>
            <a:stCxn id="2282" idx="4"/>
            <a:endCxn id="2282" idx="0"/>
          </p:cNvCxnSpPr>
          <p:nvPr/>
        </p:nvCxnSpPr>
        <p:spPr>
          <a:xfrm rot="10800000">
            <a:off x="4518617" y="2286754"/>
            <a:ext cx="0" cy="1122600"/>
          </a:xfrm>
          <a:prstGeom prst="straightConnector1">
            <a:avLst/>
          </a:prstGeom>
          <a:noFill/>
          <a:ln w="19050" cap="flat" cmpd="sng">
            <a:solidFill>
              <a:schemeClr val="lt1"/>
            </a:solidFill>
            <a:prstDash val="solid"/>
            <a:round/>
            <a:headEnd type="none" w="sm" len="sm"/>
            <a:tailEnd type="none" w="sm" len="sm"/>
          </a:ln>
        </p:spPr>
      </p:cxnSp>
      <p:pic>
        <p:nvPicPr>
          <p:cNvPr id="2" name="Image 1" descr="Une image contenant logo, Graphique, symbole, conception&#10;&#10;Description générée automatiquement">
            <a:extLst>
              <a:ext uri="{FF2B5EF4-FFF2-40B4-BE49-F238E27FC236}">
                <a16:creationId xmlns:a16="http://schemas.microsoft.com/office/drawing/2014/main" id="{3C598B23-2C6D-10E6-F024-0756B159BC9D}"/>
              </a:ext>
            </a:extLst>
          </p:cNvPr>
          <p:cNvPicPr>
            <a:picLocks noChangeAspect="1"/>
          </p:cNvPicPr>
          <p:nvPr/>
        </p:nvPicPr>
        <p:blipFill>
          <a:blip r:embed="rId3"/>
          <a:stretch>
            <a:fillRect/>
          </a:stretch>
        </p:blipFill>
        <p:spPr>
          <a:xfrm>
            <a:off x="7959519" y="4352882"/>
            <a:ext cx="1421814" cy="914400"/>
          </a:xfrm>
          <a:prstGeom prst="rect">
            <a:avLst/>
          </a:prstGeom>
        </p:spPr>
      </p:pic>
      <p:pic>
        <p:nvPicPr>
          <p:cNvPr id="4" name="Image 3" descr="Une image contenant Police, capture d’écran, Graphique, noir&#10;&#10;Description générée automatiquement">
            <a:extLst>
              <a:ext uri="{FF2B5EF4-FFF2-40B4-BE49-F238E27FC236}">
                <a16:creationId xmlns:a16="http://schemas.microsoft.com/office/drawing/2014/main" id="{CDF754B7-C73A-83C8-86EC-F25226C57794}"/>
              </a:ext>
            </a:extLst>
          </p:cNvPr>
          <p:cNvPicPr>
            <a:picLocks noChangeAspect="1"/>
          </p:cNvPicPr>
          <p:nvPr/>
        </p:nvPicPr>
        <p:blipFill>
          <a:blip r:embed="rId4"/>
          <a:stretch>
            <a:fillRect/>
          </a:stretch>
        </p:blipFill>
        <p:spPr>
          <a:xfrm>
            <a:off x="0" y="0"/>
            <a:ext cx="1197453" cy="532660"/>
          </a:xfrm>
          <a:prstGeom prst="rect">
            <a:avLst/>
          </a:prstGeom>
        </p:spPr>
      </p:pic>
      <p:sp>
        <p:nvSpPr>
          <p:cNvPr id="10" name="ZoneTexte 9">
            <a:extLst>
              <a:ext uri="{FF2B5EF4-FFF2-40B4-BE49-F238E27FC236}">
                <a16:creationId xmlns:a16="http://schemas.microsoft.com/office/drawing/2014/main" id="{414A219C-293B-084A-EE74-C0E01ED378D2}"/>
              </a:ext>
            </a:extLst>
          </p:cNvPr>
          <p:cNvSpPr txBox="1"/>
          <p:nvPr/>
        </p:nvSpPr>
        <p:spPr>
          <a:xfrm>
            <a:off x="991617" y="960491"/>
            <a:ext cx="3601193" cy="1569660"/>
          </a:xfrm>
          <a:prstGeom prst="rect">
            <a:avLst/>
          </a:prstGeom>
          <a:noFill/>
        </p:spPr>
        <p:txBody>
          <a:bodyPr wrap="square" rtlCol="0">
            <a:spAutoFit/>
          </a:bodyPr>
          <a:lstStyle/>
          <a:p>
            <a:r>
              <a:rPr lang="fr-FR" sz="1600" b="1" dirty="0">
                <a:solidFill>
                  <a:schemeClr val="bg1"/>
                </a:solidFill>
                <a:latin typeface="Space Grotesk" panose="020B0604020202020204" charset="0"/>
                <a:cs typeface="Space Grotesk" panose="020B0604020202020204" charset="0"/>
              </a:rPr>
              <a:t>  Forces </a:t>
            </a:r>
            <a:endParaRPr lang="fr-FR" dirty="0">
              <a:solidFill>
                <a:schemeClr val="bg1"/>
              </a:solidFill>
            </a:endParaRP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Équipe compétente et multidisciplinaire (développeurs, scénaristes, marketeurs,…) </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Liberté créative du a notre indépendance</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Agilité et flexibilité du à l’engouement d’un nouveau projet important</a:t>
            </a:r>
          </a:p>
        </p:txBody>
      </p:sp>
      <p:sp>
        <p:nvSpPr>
          <p:cNvPr id="11" name="ZoneTexte 10">
            <a:extLst>
              <a:ext uri="{FF2B5EF4-FFF2-40B4-BE49-F238E27FC236}">
                <a16:creationId xmlns:a16="http://schemas.microsoft.com/office/drawing/2014/main" id="{6FB5D5BF-38D7-72A4-0BBD-2B6105F3945F}"/>
              </a:ext>
            </a:extLst>
          </p:cNvPr>
          <p:cNvSpPr txBox="1"/>
          <p:nvPr/>
        </p:nvSpPr>
        <p:spPr>
          <a:xfrm>
            <a:off x="4879719" y="966482"/>
            <a:ext cx="3197498" cy="1877437"/>
          </a:xfrm>
          <a:prstGeom prst="rect">
            <a:avLst/>
          </a:prstGeom>
          <a:noFill/>
        </p:spPr>
        <p:txBody>
          <a:bodyPr wrap="square" rtlCol="0">
            <a:spAutoFit/>
          </a:bodyPr>
          <a:lstStyle/>
          <a:p>
            <a:pPr algn="r"/>
            <a:r>
              <a:rPr lang="fr-FR" sz="1600" b="1" dirty="0">
                <a:solidFill>
                  <a:schemeClr val="bg1"/>
                </a:solidFill>
                <a:latin typeface="Space Grotesk" panose="020B0604020202020204" charset="0"/>
                <a:cs typeface="Space Grotesk" panose="020B0604020202020204" charset="0"/>
              </a:rPr>
              <a:t>  Faiblesses          </a:t>
            </a:r>
            <a:r>
              <a:rPr lang="fr-FR" dirty="0">
                <a:solidFill>
                  <a:schemeClr val="bg1"/>
                </a:solidFill>
              </a:rPr>
              <a:t> </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Manque d’expérience dans le développement d’un jeu triple A</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Risque de dépendance a des partenaires externes pour des compétences particulières</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Risque de dépassement budgétaire</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Manque de notoriété sur les jeux triple A</a:t>
            </a:r>
          </a:p>
        </p:txBody>
      </p:sp>
      <p:sp>
        <p:nvSpPr>
          <p:cNvPr id="12" name="ZoneTexte 11">
            <a:extLst>
              <a:ext uri="{FF2B5EF4-FFF2-40B4-BE49-F238E27FC236}">
                <a16:creationId xmlns:a16="http://schemas.microsoft.com/office/drawing/2014/main" id="{2A381179-731F-3A74-419E-9A651BA53B8C}"/>
              </a:ext>
            </a:extLst>
          </p:cNvPr>
          <p:cNvSpPr txBox="1"/>
          <p:nvPr/>
        </p:nvSpPr>
        <p:spPr>
          <a:xfrm>
            <a:off x="899478" y="2839815"/>
            <a:ext cx="3601193" cy="1723549"/>
          </a:xfrm>
          <a:prstGeom prst="rect">
            <a:avLst/>
          </a:prstGeom>
          <a:noFill/>
        </p:spPr>
        <p:txBody>
          <a:bodyPr wrap="square" rtlCol="0">
            <a:spAutoFit/>
          </a:bodyPr>
          <a:lstStyle/>
          <a:p>
            <a:r>
              <a:rPr lang="fr-FR" sz="1600" b="1" dirty="0">
                <a:solidFill>
                  <a:schemeClr val="bg1"/>
                </a:solidFill>
                <a:latin typeface="Space Grotesk" panose="020B0604020202020204" charset="0"/>
                <a:cs typeface="Space Grotesk" panose="020B0604020202020204" charset="0"/>
              </a:rPr>
              <a:t>  Opportunités </a:t>
            </a:r>
            <a:endParaRPr lang="fr-FR" dirty="0">
              <a:solidFill>
                <a:schemeClr val="bg1"/>
              </a:solidFill>
            </a:endParaRP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Aides financières et fiscale en France</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Marché porteur avec une forte demande</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Les nouvelles technologies et les nouveaux modèles émergents (VR/VA, </a:t>
            </a:r>
            <a:r>
              <a:rPr lang="fr-FR" sz="1000" dirty="0" err="1">
                <a:solidFill>
                  <a:schemeClr val="bg1"/>
                </a:solidFill>
                <a:latin typeface="Space Grotesk" panose="020B0604020202020204" charset="0"/>
                <a:cs typeface="Space Grotesk" panose="020B0604020202020204" charset="0"/>
              </a:rPr>
              <a:t>GaaS</a:t>
            </a:r>
            <a:r>
              <a:rPr lang="fr-FR" sz="1000" dirty="0">
                <a:solidFill>
                  <a:schemeClr val="bg1"/>
                </a:solidFill>
                <a:latin typeface="Space Grotesk" panose="020B0604020202020204" charset="0"/>
                <a:cs typeface="Space Grotesk" panose="020B0604020202020204" charset="0"/>
              </a:rPr>
              <a:t>, Cloud Gaming,…)</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Apparition de l’</a:t>
            </a:r>
            <a:r>
              <a:rPr lang="fr-FR" sz="1000" dirty="0" err="1">
                <a:solidFill>
                  <a:schemeClr val="bg1"/>
                </a:solidFill>
                <a:latin typeface="Space Grotesk" panose="020B0604020202020204" charset="0"/>
                <a:cs typeface="Space Grotesk" panose="020B0604020202020204" charset="0"/>
              </a:rPr>
              <a:t>E-Sport</a:t>
            </a:r>
            <a:r>
              <a:rPr lang="fr-FR" sz="1000" dirty="0">
                <a:solidFill>
                  <a:schemeClr val="bg1"/>
                </a:solidFill>
                <a:latin typeface="Space Grotesk" panose="020B0604020202020204" charset="0"/>
                <a:cs typeface="Space Grotesk" panose="020B0604020202020204" charset="0"/>
              </a:rPr>
              <a:t> </a:t>
            </a:r>
          </a:p>
        </p:txBody>
      </p:sp>
      <p:sp>
        <p:nvSpPr>
          <p:cNvPr id="13" name="ZoneTexte 12">
            <a:extLst>
              <a:ext uri="{FF2B5EF4-FFF2-40B4-BE49-F238E27FC236}">
                <a16:creationId xmlns:a16="http://schemas.microsoft.com/office/drawing/2014/main" id="{4D085AC1-68BF-D146-7685-31654DE72545}"/>
              </a:ext>
            </a:extLst>
          </p:cNvPr>
          <p:cNvSpPr txBox="1"/>
          <p:nvPr/>
        </p:nvSpPr>
        <p:spPr>
          <a:xfrm>
            <a:off x="4666586" y="2835141"/>
            <a:ext cx="3379029" cy="1877437"/>
          </a:xfrm>
          <a:prstGeom prst="rect">
            <a:avLst/>
          </a:prstGeom>
          <a:noFill/>
        </p:spPr>
        <p:txBody>
          <a:bodyPr wrap="square" rtlCol="0">
            <a:spAutoFit/>
          </a:bodyPr>
          <a:lstStyle/>
          <a:p>
            <a:pPr algn="r"/>
            <a:r>
              <a:rPr lang="fr-FR" sz="1600" b="1" dirty="0">
                <a:solidFill>
                  <a:schemeClr val="bg1"/>
                </a:solidFill>
                <a:latin typeface="Space Grotesk" panose="020B0604020202020204" charset="0"/>
                <a:cs typeface="Space Grotesk" panose="020B0604020202020204" charset="0"/>
              </a:rPr>
              <a:t>  Menaces          </a:t>
            </a:r>
            <a:r>
              <a:rPr lang="fr-FR" dirty="0">
                <a:solidFill>
                  <a:schemeClr val="bg1"/>
                </a:solidFill>
              </a:rPr>
              <a:t> </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Concurrences Féroces avec des studios majeur (Ubisoft, Activision,…)</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Règlementation et restrictions croissantes</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Coût croissants de développement et du marketing</a:t>
            </a:r>
          </a:p>
          <a:p>
            <a:endParaRPr lang="fr-FR" sz="1000" dirty="0">
              <a:solidFill>
                <a:schemeClr val="bg1"/>
              </a:solidFill>
              <a:latin typeface="Space Grotesk" panose="020B0604020202020204" charset="0"/>
              <a:cs typeface="Space Grotesk" panose="020B0604020202020204" charset="0"/>
            </a:endParaRPr>
          </a:p>
          <a:p>
            <a:r>
              <a:rPr lang="fr-FR" sz="1000" dirty="0">
                <a:solidFill>
                  <a:schemeClr val="bg1"/>
                </a:solidFill>
                <a:latin typeface="Space Grotesk" panose="020B0604020202020204" charset="0"/>
                <a:cs typeface="Space Grotesk" panose="020B0604020202020204" charset="0"/>
              </a:rPr>
              <a:t>       - Attentes élevées des consommateurs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9"/>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a:t>Analyses des tendances actuelles</a:t>
            </a:r>
            <a:endParaRPr/>
          </a:p>
        </p:txBody>
      </p:sp>
      <p:sp>
        <p:nvSpPr>
          <p:cNvPr id="2321" name="Google Shape;2321;p9"/>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03</a:t>
            </a:r>
            <a:endParaRPr sz="10000"/>
          </a:p>
        </p:txBody>
      </p:sp>
      <p:pic>
        <p:nvPicPr>
          <p:cNvPr id="2" name="Image 1" descr="Une image contenant Police, capture d’écran, Graphique, noir&#10;&#10;Description générée automatiquement">
            <a:extLst>
              <a:ext uri="{FF2B5EF4-FFF2-40B4-BE49-F238E27FC236}">
                <a16:creationId xmlns:a16="http://schemas.microsoft.com/office/drawing/2014/main" id="{50A18536-5CE7-9D0C-00E6-5EAB3DE600DC}"/>
              </a:ext>
            </a:extLst>
          </p:cNvPr>
          <p:cNvPicPr>
            <a:picLocks noChangeAspect="1"/>
          </p:cNvPicPr>
          <p:nvPr/>
        </p:nvPicPr>
        <p:blipFill>
          <a:blip r:embed="rId3"/>
          <a:stretch>
            <a:fillRect/>
          </a:stretch>
        </p:blipFill>
        <p:spPr>
          <a:xfrm>
            <a:off x="0" y="0"/>
            <a:ext cx="1197453" cy="532660"/>
          </a:xfrm>
          <a:prstGeom prst="rect">
            <a:avLst/>
          </a:prstGeom>
        </p:spPr>
      </p:pic>
      <p:pic>
        <p:nvPicPr>
          <p:cNvPr id="3" name="Image 2" descr="Une image contenant logo, Graphique, symbole, conception&#10;&#10;Description générée automatiquement">
            <a:extLst>
              <a:ext uri="{FF2B5EF4-FFF2-40B4-BE49-F238E27FC236}">
                <a16:creationId xmlns:a16="http://schemas.microsoft.com/office/drawing/2014/main" id="{AE51B792-7E3F-F10A-26F4-48BF82E2AF22}"/>
              </a:ext>
            </a:extLst>
          </p:cNvPr>
          <p:cNvPicPr>
            <a:picLocks noChangeAspect="1"/>
          </p:cNvPicPr>
          <p:nvPr/>
        </p:nvPicPr>
        <p:blipFill>
          <a:blip r:embed="rId4"/>
          <a:stretch>
            <a:fillRect/>
          </a:stretch>
        </p:blipFill>
        <p:spPr>
          <a:xfrm>
            <a:off x="7959519" y="4352882"/>
            <a:ext cx="1421814" cy="914400"/>
          </a:xfrm>
          <a:prstGeom prst="rect">
            <a:avLst/>
          </a:prstGeom>
        </p:spPr>
      </p:pic>
    </p:spTree>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18933</TotalTime>
  <Words>3471</Words>
  <Application>Microsoft Office PowerPoint</Application>
  <PresentationFormat>Affichage à l'écran (16:9)</PresentationFormat>
  <Paragraphs>578</Paragraphs>
  <Slides>33</Slides>
  <Notes>33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Dosis</vt:lpstr>
      <vt:lpstr>Arial</vt:lpstr>
      <vt:lpstr>Space Grotesk Light</vt:lpstr>
      <vt:lpstr>Aptos</vt:lpstr>
      <vt:lpstr>Space Grotesk</vt:lpstr>
      <vt:lpstr>Space Grotesk Medium</vt:lpstr>
      <vt:lpstr>Big Data Science Consulting Toolkit by Slidesgo</vt:lpstr>
      <vt:lpstr>Présentation PowerPoint</vt:lpstr>
      <vt:lpstr>Sommaire</vt:lpstr>
      <vt:lpstr>’’ Innover, c’est facile. La difficulté, c’est de transformer une innovation en un vrai business.’’  Michael Dell, fondateur de Dell</vt:lpstr>
      <vt:lpstr>Le contexte</vt:lpstr>
      <vt:lpstr> ESN Data collabore avec UOI Games, acteur majeur de l'industrie du jeu vidéo.    La mission consiste à accompagner UOI Games dans le cadre du lancement de leur premier jeu vidéo Triple A.   UOI Games, a sollicité une analyse approfondie des tendances actuelles et émergentes du marché du jeu vidéo ainsi qu’une étude des préférences des consommateurs. L’objectif est d'identifier des opportunités commerciales et de formuler des recommandations stratégiques sur le segment de clientèle à cibler, ainsi qu'une proposition de jeu vidéo à lancer avec son écosystème. </vt:lpstr>
      <vt:lpstr>Les matrices PESTEL/SWOT</vt:lpstr>
      <vt:lpstr>Environmental</vt:lpstr>
      <vt:lpstr>Matrice SWOT</vt:lpstr>
      <vt:lpstr>Analyses des tendances actuelles</vt:lpstr>
      <vt:lpstr>Tendances actuelles</vt:lpstr>
      <vt:lpstr>Tendances actuelles</vt:lpstr>
      <vt:lpstr>Tendances actuelles</vt:lpstr>
      <vt:lpstr>Tendances actuelles</vt:lpstr>
      <vt:lpstr>Tendances actuelles</vt:lpstr>
      <vt:lpstr>Tendances actuelles</vt:lpstr>
      <vt:lpstr>Les futures tendances et perspectives</vt:lpstr>
      <vt:lpstr>Présentation PowerPoint</vt:lpstr>
      <vt:lpstr>Présentation PowerPoint</vt:lpstr>
      <vt:lpstr>Recommandations stratégiques</vt:lpstr>
      <vt:lpstr>Présentation PowerPoint</vt:lpstr>
      <vt:lpstr>Présentation PowerPoint</vt:lpstr>
      <vt:lpstr>Présentation PowerPoint</vt:lpstr>
      <vt:lpstr>Prévisions de ventes </vt:lpstr>
      <vt:lpstr>Présentation PowerPoint</vt:lpstr>
      <vt:lpstr>Présentation PowerPoint</vt:lpstr>
      <vt:lpstr>Présentation PowerPoint</vt:lpstr>
      <vt:lpstr>Présentation PowerPoint</vt:lpstr>
      <vt:lpstr>Présentation PowerPoint</vt:lpstr>
      <vt:lpstr>Présentation PowerPoint</vt:lpstr>
      <vt:lpstr>270 000</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Jeremy</dc:creator>
  <cp:lastModifiedBy>Matthieu Haïdopoulo</cp:lastModifiedBy>
  <cp:revision>22</cp:revision>
  <dcterms:modified xsi:type="dcterms:W3CDTF">2024-11-05T13:39:37Z</dcterms:modified>
</cp:coreProperties>
</file>