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7" r:id="rId3"/>
    <p:sldId id="257" r:id="rId4"/>
    <p:sldId id="276" r:id="rId5"/>
    <p:sldId id="279" r:id="rId6"/>
    <p:sldId id="280" r:id="rId7"/>
    <p:sldId id="277" r:id="rId8"/>
    <p:sldId id="278" r:id="rId9"/>
    <p:sldId id="259" r:id="rId10"/>
    <p:sldId id="260" r:id="rId11"/>
    <p:sldId id="266" r:id="rId12"/>
    <p:sldId id="261" r:id="rId13"/>
    <p:sldId id="265" r:id="rId14"/>
    <p:sldId id="263" r:id="rId15"/>
    <p:sldId id="275" r:id="rId16"/>
    <p:sldId id="274" r:id="rId17"/>
    <p:sldId id="268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988"/>
    <a:srgbClr val="2C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00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c227a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c227a4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53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658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445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c227a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c227a4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50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61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6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79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15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96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" y="3009207"/>
            <a:ext cx="5480324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2C302F"/>
                </a:solidFill>
              </a:rPr>
              <a:t>Les Plus Beaux Logis de Paris</a:t>
            </a:r>
            <a:endParaRPr sz="2400" dirty="0">
              <a:solidFill>
                <a:srgbClr val="2C302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FF68B-978C-F8A7-F177-714236134CDE}"/>
              </a:ext>
            </a:extLst>
          </p:cNvPr>
          <p:cNvSpPr/>
          <p:nvPr/>
        </p:nvSpPr>
        <p:spPr>
          <a:xfrm>
            <a:off x="710214" y="1077218"/>
            <a:ext cx="1056442" cy="337351"/>
          </a:xfrm>
          <a:prstGeom prst="rect">
            <a:avLst/>
          </a:prstGeom>
          <a:solidFill>
            <a:srgbClr val="1A99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703E9B-5045-83B5-E34D-FAFA2F8C0D82}"/>
              </a:ext>
            </a:extLst>
          </p:cNvPr>
          <p:cNvSpPr txBox="1"/>
          <p:nvPr/>
        </p:nvSpPr>
        <p:spPr>
          <a:xfrm>
            <a:off x="6791418" y="4527807"/>
            <a:ext cx="235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2C302F"/>
                </a:solidFill>
              </a:rPr>
              <a:t>HAÏDOPOULO Matthieu</a:t>
            </a:r>
          </a:p>
          <a:p>
            <a:pPr algn="r"/>
            <a:r>
              <a:rPr lang="fr-FR" dirty="0">
                <a:solidFill>
                  <a:srgbClr val="2C302F"/>
                </a:solidFill>
              </a:rPr>
              <a:t>AOÛT 2024</a:t>
            </a:r>
          </a:p>
        </p:txBody>
      </p:sp>
      <p:pic>
        <p:nvPicPr>
          <p:cNvPr id="5" name="Image 4" descr="Une image contenant noir, capture d’écran, conception&#10;&#10;Description générée automatiquement">
            <a:extLst>
              <a:ext uri="{FF2B5EF4-FFF2-40B4-BE49-F238E27FC236}">
                <a16:creationId xmlns:a16="http://schemas.microsoft.com/office/drawing/2014/main" id="{7957970F-A2B5-4F34-57BD-3762941E7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74"/>
          <a:stretch/>
        </p:blipFill>
        <p:spPr>
          <a:xfrm>
            <a:off x="-349026" y="1077218"/>
            <a:ext cx="5935879" cy="19319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9E8B04-3B12-36C9-831F-6E8486E065C6}"/>
              </a:ext>
            </a:extLst>
          </p:cNvPr>
          <p:cNvSpPr/>
          <p:nvPr/>
        </p:nvSpPr>
        <p:spPr>
          <a:xfrm>
            <a:off x="5165162" y="1566970"/>
            <a:ext cx="1056442" cy="1300518"/>
          </a:xfrm>
          <a:prstGeom prst="rect">
            <a:avLst/>
          </a:prstGeom>
          <a:solidFill>
            <a:srgbClr val="1A99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66FB07-E4C3-038F-C778-975DA2BB6BAC}"/>
              </a:ext>
            </a:extLst>
          </p:cNvPr>
          <p:cNvSpPr txBox="1"/>
          <p:nvPr/>
        </p:nvSpPr>
        <p:spPr>
          <a:xfrm>
            <a:off x="5693383" y="1832508"/>
            <a:ext cx="301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2C302F"/>
                </a:solidFill>
              </a:rPr>
              <a:t>ESN</a:t>
            </a:r>
            <a:r>
              <a:rPr lang="fr-FR" sz="4400" dirty="0">
                <a:solidFill>
                  <a:srgbClr val="2C302F"/>
                </a:solidFill>
              </a:rPr>
              <a:t>DATA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F6FB0A2-08AF-A42F-2649-4F8B31253740}"/>
              </a:ext>
            </a:extLst>
          </p:cNvPr>
          <p:cNvCxnSpPr/>
          <p:nvPr/>
        </p:nvCxnSpPr>
        <p:spPr>
          <a:xfrm>
            <a:off x="5480325" y="1251233"/>
            <a:ext cx="0" cy="1931989"/>
          </a:xfrm>
          <a:prstGeom prst="line">
            <a:avLst/>
          </a:prstGeom>
          <a:ln w="57150">
            <a:solidFill>
              <a:srgbClr val="2C302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IV. Résultat des prédictions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8499F6E-A73F-E02F-A3F8-706B91D148BB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croquis, dessin, bâtiment, noir et blanc&#10;&#10;Description générée automatiquement">
            <a:extLst>
              <a:ext uri="{FF2B5EF4-FFF2-40B4-BE49-F238E27FC236}">
                <a16:creationId xmlns:a16="http://schemas.microsoft.com/office/drawing/2014/main" id="{1A87E1E3-8ED4-8150-3B19-B89D6D23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34" y="1435034"/>
            <a:ext cx="1645563" cy="1645563"/>
          </a:xfrm>
          <a:prstGeom prst="rect">
            <a:avLst/>
          </a:prstGeom>
        </p:spPr>
      </p:pic>
      <p:pic>
        <p:nvPicPr>
          <p:cNvPr id="8" name="Image 7" descr="Une image contenant noir et blanc, bâtiment, monochrome, nuit&#10;&#10;Description générée automatiquement">
            <a:extLst>
              <a:ext uri="{FF2B5EF4-FFF2-40B4-BE49-F238E27FC236}">
                <a16:creationId xmlns:a16="http://schemas.microsoft.com/office/drawing/2014/main" id="{802589AC-F3BE-0DA7-5EC6-EAE6F7951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597" y="1428225"/>
            <a:ext cx="1681436" cy="1681436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B0D5B4-8804-4842-BCFC-2F5FA535E71E}"/>
              </a:ext>
            </a:extLst>
          </p:cNvPr>
          <p:cNvCxnSpPr>
            <a:cxnSpLocks/>
          </p:cNvCxnSpPr>
          <p:nvPr/>
        </p:nvCxnSpPr>
        <p:spPr>
          <a:xfrm>
            <a:off x="4555767" y="1531319"/>
            <a:ext cx="16233" cy="2667819"/>
          </a:xfrm>
          <a:prstGeom prst="line">
            <a:avLst/>
          </a:prstGeom>
          <a:ln w="3810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9CDBD30-F4F2-BED6-1224-4FE2D768E453}"/>
              </a:ext>
            </a:extLst>
          </p:cNvPr>
          <p:cNvSpPr txBox="1"/>
          <p:nvPr/>
        </p:nvSpPr>
        <p:spPr>
          <a:xfrm>
            <a:off x="5121397" y="2965877"/>
            <a:ext cx="261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Segment </a:t>
            </a:r>
            <a:r>
              <a:rPr lang="fr-FR" dirty="0" err="1"/>
              <a:t>corporate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16F48D-1FC3-D4E2-A489-B23E63E2E13C}"/>
              </a:ext>
            </a:extLst>
          </p:cNvPr>
          <p:cNvSpPr txBox="1"/>
          <p:nvPr/>
        </p:nvSpPr>
        <p:spPr>
          <a:xfrm>
            <a:off x="1277295" y="2986865"/>
            <a:ext cx="2610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Segment particulier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33AB68-6152-C4ED-39BA-535990276616}"/>
              </a:ext>
            </a:extLst>
          </p:cNvPr>
          <p:cNvSpPr txBox="1"/>
          <p:nvPr/>
        </p:nvSpPr>
        <p:spPr>
          <a:xfrm>
            <a:off x="5493242" y="3454616"/>
            <a:ext cx="18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1A9988"/>
                </a:solidFill>
                <a:latin typeface="Montserrat" panose="00000500000000000000" pitchFamily="2" charset="0"/>
              </a:rPr>
              <a:t>98.56 M€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E2EC7A-405B-E9F6-8EB6-3EE23E29DA58}"/>
              </a:ext>
            </a:extLst>
          </p:cNvPr>
          <p:cNvSpPr txBox="1"/>
          <p:nvPr/>
        </p:nvSpPr>
        <p:spPr>
          <a:xfrm>
            <a:off x="1649140" y="3454617"/>
            <a:ext cx="186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1A9988"/>
                </a:solidFill>
                <a:latin typeface="Montserrat" panose="00000500000000000000" pitchFamily="2" charset="0"/>
              </a:rPr>
              <a:t>70.83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B489CD2-449B-BE00-E71D-D88E2E85D136}"/>
              </a:ext>
            </a:extLst>
          </p:cNvPr>
          <p:cNvSpPr txBox="1"/>
          <p:nvPr/>
        </p:nvSpPr>
        <p:spPr>
          <a:xfrm>
            <a:off x="579636" y="4144653"/>
            <a:ext cx="79847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6">
                    <a:lumMod val="50000"/>
                  </a:schemeClr>
                </a:solidFill>
              </a:rPr>
              <a:t>À noter :</a:t>
            </a:r>
            <a:endParaRPr lang="fr-FR" sz="1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- Les résultats présentés sont des prédictions avec une marge d’erreur absolue moyenne de 6,91 %</a:t>
            </a:r>
          </a:p>
          <a:p>
            <a:pPr algn="ctr"/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- Ces résultats peuvent être améliorés avec plus de temps, notamment en optimisant les différents paramètres de l’algorithme </a:t>
            </a:r>
          </a:p>
          <a:p>
            <a:pPr algn="ctr"/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- Des événements externes, tels qu'une crise économique, peuvent influencer ces résultats</a:t>
            </a:r>
          </a:p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Raleway" pitchFamily="2" charset="0"/>
              </a:rPr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6E709E-155B-8567-4635-F2E44A808EDC}"/>
              </a:ext>
            </a:extLst>
          </p:cNvPr>
          <p:cNvSpPr txBox="1"/>
          <p:nvPr/>
        </p:nvSpPr>
        <p:spPr>
          <a:xfrm>
            <a:off x="1741546" y="1113988"/>
            <a:ext cx="56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1400" b="1" i="1" dirty="0">
                <a:latin typeface="Raleway" pitchFamily="2" charset="0"/>
                <a:ea typeface="Montserrat"/>
                <a:cs typeface="Montserrat"/>
                <a:sym typeface="Montserrat"/>
              </a:rPr>
              <a:t>valorisation du portefeuille des actifs au 31 décembre 2022</a:t>
            </a:r>
            <a:endParaRPr lang="fr-FR" b="1" dirty="0">
              <a:latin typeface="Raleway" pitchFamily="2" charset="0"/>
            </a:endParaRPr>
          </a:p>
        </p:txBody>
      </p:sp>
      <p:pic>
        <p:nvPicPr>
          <p:cNvPr id="2" name="Image 1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80F694D4-E02C-400D-4300-C37750D60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" y="3009207"/>
            <a:ext cx="5480324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2C302F"/>
                </a:solidFill>
              </a:rPr>
              <a:t>Les Plus Beaux Logis de Paris</a:t>
            </a:r>
            <a:endParaRPr sz="2400" dirty="0">
              <a:solidFill>
                <a:srgbClr val="2C302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FF68B-978C-F8A7-F177-714236134CDE}"/>
              </a:ext>
            </a:extLst>
          </p:cNvPr>
          <p:cNvSpPr/>
          <p:nvPr/>
        </p:nvSpPr>
        <p:spPr>
          <a:xfrm>
            <a:off x="710214" y="1077218"/>
            <a:ext cx="1056442" cy="337351"/>
          </a:xfrm>
          <a:prstGeom prst="rect">
            <a:avLst/>
          </a:prstGeom>
          <a:solidFill>
            <a:srgbClr val="1A99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noir, capture d’écran, conception&#10;&#10;Description générée automatiquement">
            <a:extLst>
              <a:ext uri="{FF2B5EF4-FFF2-40B4-BE49-F238E27FC236}">
                <a16:creationId xmlns:a16="http://schemas.microsoft.com/office/drawing/2014/main" id="{7957970F-A2B5-4F34-57BD-3762941E7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74"/>
          <a:stretch/>
        </p:blipFill>
        <p:spPr>
          <a:xfrm>
            <a:off x="-349026" y="1077218"/>
            <a:ext cx="5935879" cy="19319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9E8B04-3B12-36C9-831F-6E8486E065C6}"/>
              </a:ext>
            </a:extLst>
          </p:cNvPr>
          <p:cNvSpPr/>
          <p:nvPr/>
        </p:nvSpPr>
        <p:spPr>
          <a:xfrm>
            <a:off x="5165162" y="1566970"/>
            <a:ext cx="1056442" cy="1300518"/>
          </a:xfrm>
          <a:prstGeom prst="rect">
            <a:avLst/>
          </a:prstGeom>
          <a:solidFill>
            <a:srgbClr val="1A99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66FB07-E4C3-038F-C778-975DA2BB6BAC}"/>
              </a:ext>
            </a:extLst>
          </p:cNvPr>
          <p:cNvSpPr txBox="1"/>
          <p:nvPr/>
        </p:nvSpPr>
        <p:spPr>
          <a:xfrm>
            <a:off x="5693383" y="1832508"/>
            <a:ext cx="301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2C302F"/>
                </a:solidFill>
              </a:rPr>
              <a:t>ESN</a:t>
            </a:r>
            <a:r>
              <a:rPr lang="fr-FR" sz="4400" dirty="0">
                <a:solidFill>
                  <a:srgbClr val="2C302F"/>
                </a:solidFill>
              </a:rPr>
              <a:t>DATA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F6FB0A2-08AF-A42F-2649-4F8B31253740}"/>
              </a:ext>
            </a:extLst>
          </p:cNvPr>
          <p:cNvCxnSpPr/>
          <p:nvPr/>
        </p:nvCxnSpPr>
        <p:spPr>
          <a:xfrm>
            <a:off x="5480325" y="1251233"/>
            <a:ext cx="0" cy="1931989"/>
          </a:xfrm>
          <a:prstGeom prst="line">
            <a:avLst/>
          </a:prstGeom>
          <a:ln w="57150">
            <a:solidFill>
              <a:srgbClr val="2C302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3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Plus Beaux Logis de Paris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04F7CE30-227B-8CD8-0B26-2C08A9641F8E}"/>
              </a:ext>
            </a:extLst>
          </p:cNvPr>
          <p:cNvSpPr txBox="1">
            <a:spLocks/>
          </p:cNvSpPr>
          <p:nvPr/>
        </p:nvSpPr>
        <p:spPr>
          <a:xfrm>
            <a:off x="727650" y="605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1910">
              <a:buSzPts val="2940"/>
            </a:pPr>
            <a:r>
              <a:rPr lang="fr-FR" sz="2940" dirty="0">
                <a:solidFill>
                  <a:srgbClr val="2C302F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lang="fr-FR" sz="2520" dirty="0">
              <a:solidFill>
                <a:srgbClr val="2C302F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B749564-9677-43A5-EE8D-AC9E4C2BDA9A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0B4FA057-F618-2BD7-7DF7-7E9806BD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  <p:sp>
        <p:nvSpPr>
          <p:cNvPr id="19" name="Google Shape;91;p14">
            <a:extLst>
              <a:ext uri="{FF2B5EF4-FFF2-40B4-BE49-F238E27FC236}">
                <a16:creationId xmlns:a16="http://schemas.microsoft.com/office/drawing/2014/main" id="{C115B66C-075F-C260-2694-6084B0385D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7650" y="1334364"/>
            <a:ext cx="7555216" cy="3330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r>
              <a:rPr lang="fr-FR" sz="1400" b="1" dirty="0">
                <a:solidFill>
                  <a:schemeClr val="bg2"/>
                </a:solidFill>
                <a:latin typeface="+mj-lt"/>
              </a:rPr>
              <a:t>Client :</a:t>
            </a:r>
            <a:r>
              <a:rPr lang="fr-FR" sz="1400" dirty="0">
                <a:solidFill>
                  <a:schemeClr val="bg2"/>
                </a:solidFill>
                <a:latin typeface="+mj-lt"/>
              </a:rPr>
              <a:t> </a:t>
            </a:r>
          </a:p>
          <a:p>
            <a:endParaRPr lang="fr-FR" sz="1400" dirty="0">
              <a:solidFill>
                <a:schemeClr val="bg2"/>
              </a:solidFill>
              <a:latin typeface="+mj-lt"/>
            </a:endParaRPr>
          </a:p>
          <a:p>
            <a:r>
              <a:rPr lang="fr-FR" sz="1400" dirty="0">
                <a:solidFill>
                  <a:schemeClr val="bg2"/>
                </a:solidFill>
                <a:latin typeface="+mj-lt"/>
              </a:rPr>
              <a:t>Société de gestion immobilière : </a:t>
            </a:r>
          </a:p>
          <a:p>
            <a:r>
              <a:rPr lang="fr-FR" sz="1400" dirty="0">
                <a:solidFill>
                  <a:schemeClr val="bg2"/>
                </a:solidFill>
                <a:latin typeface="+mj-lt"/>
              </a:rPr>
              <a:t>- Département </a:t>
            </a:r>
            <a:r>
              <a:rPr lang="fr-FR" sz="1400" dirty="0" err="1">
                <a:solidFill>
                  <a:schemeClr val="bg2"/>
                </a:solidFill>
                <a:latin typeface="+mj-lt"/>
              </a:rPr>
              <a:t>Corporate</a:t>
            </a:r>
            <a:r>
              <a:rPr lang="fr-FR" sz="1400" dirty="0">
                <a:solidFill>
                  <a:schemeClr val="bg2"/>
                </a:solidFill>
                <a:latin typeface="+mj-lt"/>
              </a:rPr>
              <a:t>.</a:t>
            </a:r>
          </a:p>
          <a:p>
            <a:endParaRPr lang="fr-FR" sz="1400" dirty="0">
              <a:solidFill>
                <a:schemeClr val="bg2"/>
              </a:solidFill>
              <a:latin typeface="+mj-lt"/>
            </a:endParaRPr>
          </a:p>
          <a:p>
            <a:endParaRPr lang="fr-FR" sz="1400" dirty="0">
              <a:solidFill>
                <a:schemeClr val="bg2"/>
              </a:solidFill>
              <a:latin typeface="+mj-lt"/>
            </a:endParaRPr>
          </a:p>
          <a:p>
            <a:r>
              <a:rPr lang="fr-FR" sz="1400" b="1" dirty="0">
                <a:solidFill>
                  <a:schemeClr val="bg2"/>
                </a:solidFill>
                <a:latin typeface="+mj-lt"/>
              </a:rPr>
              <a:t>Situation :</a:t>
            </a:r>
          </a:p>
          <a:p>
            <a:endParaRPr lang="fr-FR" sz="1400" dirty="0">
              <a:solidFill>
                <a:schemeClr val="bg2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2"/>
                </a:solidFill>
                <a:latin typeface="+mj-lt"/>
              </a:rPr>
              <a:t>L'entreprise doit réagir rapidement aux opportunités d'achat de biens immobiliers pour maximiser la rentabilité.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2"/>
                </a:solidFill>
                <a:latin typeface="+mj-lt"/>
              </a:rPr>
              <a:t>Actuellement, le processus d'identification de la nature des biens (commercial, médical, résidentiel, etc.) est manuel et chronophage, nécessitant des enquêtes téléphoniques par les conseillers.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2"/>
                </a:solidFill>
                <a:latin typeface="+mj-lt"/>
              </a:rPr>
              <a:t>Cette approche ralentit la prise de décision et impacte la compétitivité de l'entreprise sur le marché.</a:t>
            </a:r>
          </a:p>
          <a:p>
            <a:pPr marL="146050" indent="0"/>
            <a:endParaRPr lang="fr-FR" sz="1400" dirty="0">
              <a:solidFill>
                <a:schemeClr val="bg2"/>
              </a:solidFill>
              <a:latin typeface="+mj-lt"/>
            </a:endParaRPr>
          </a:p>
          <a:p>
            <a:r>
              <a:rPr lang="fr-FR" sz="1400" b="1" dirty="0">
                <a:solidFill>
                  <a:schemeClr val="bg2"/>
                </a:solidFill>
                <a:latin typeface="+mj-lt"/>
              </a:rPr>
              <a:t>Objectif :</a:t>
            </a:r>
          </a:p>
          <a:p>
            <a:endParaRPr lang="fr-FR" sz="1400" dirty="0">
              <a:solidFill>
                <a:schemeClr val="bg2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2"/>
                </a:solidFill>
                <a:latin typeface="+mj-lt"/>
              </a:rPr>
              <a:t>Développer un algorithme de clustering pour automatiser la classification des opportunités d'achat et optimiser le processus de décision.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" name="Image 19" descr="Une image contenant noir, capture d’écran, conception&#10;&#10;Description générée automatiquement">
            <a:extLst>
              <a:ext uri="{FF2B5EF4-FFF2-40B4-BE49-F238E27FC236}">
                <a16:creationId xmlns:a16="http://schemas.microsoft.com/office/drawing/2014/main" id="{E9DF6BE9-7D18-9993-F79B-EB0640ED6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058" y="858826"/>
            <a:ext cx="2564400" cy="11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3820DBF1-1453-29F4-09B3-86909A34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217" y="1848270"/>
            <a:ext cx="3564065" cy="2533396"/>
          </a:xfrm>
          <a:prstGeom prst="rect">
            <a:avLst/>
          </a:prstGeom>
        </p:spPr>
      </p:pic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I. Méthodologie suivie - Clustering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0A3BE97-53AF-C0CA-1ACC-A9BC00EF69B2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4391929-2278-CEFF-C73D-2CE23E69AD2C}"/>
              </a:ext>
            </a:extLst>
          </p:cNvPr>
          <p:cNvSpPr txBox="1"/>
          <p:nvPr/>
        </p:nvSpPr>
        <p:spPr>
          <a:xfrm>
            <a:off x="501268" y="1683807"/>
            <a:ext cx="5331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1200" b="1" dirty="0"/>
              <a:t>Chargement et préparation des données : </a:t>
            </a:r>
          </a:p>
          <a:p>
            <a:pPr marL="400050" indent="-400050">
              <a:buAutoNum type="romanUcPeriod"/>
            </a:pPr>
            <a:endParaRPr lang="fr-FR" sz="1200" b="1" dirty="0"/>
          </a:p>
          <a:p>
            <a:r>
              <a:rPr lang="fr-FR" sz="1200" dirty="0"/>
              <a:t>	- Création de la variable prix_m2</a:t>
            </a:r>
          </a:p>
          <a:p>
            <a:r>
              <a:rPr lang="fr-FR" sz="1200" dirty="0"/>
              <a:t>	- Élaboration d’un nouveau </a:t>
            </a:r>
            <a:r>
              <a:rPr lang="fr-FR" sz="1200" dirty="0" err="1"/>
              <a:t>dataset</a:t>
            </a:r>
            <a:r>
              <a:rPr lang="fr-FR" sz="1200" dirty="0"/>
              <a:t> avec les 	variables clés pour le clustering : code postal et prix_m2 	(</a:t>
            </a:r>
            <a:r>
              <a:rPr lang="fr-FR" sz="1200" dirty="0" err="1"/>
              <a:t>cf</a:t>
            </a:r>
            <a:r>
              <a:rPr lang="fr-FR" sz="1200" dirty="0"/>
              <a:t> partie I)</a:t>
            </a:r>
          </a:p>
          <a:p>
            <a:endParaRPr lang="fr-FR" sz="1200" dirty="0"/>
          </a:p>
          <a:p>
            <a:endParaRPr lang="fr-FR" sz="1200" dirty="0"/>
          </a:p>
          <a:p>
            <a:pPr marL="400050" indent="-400050">
              <a:buAutoNum type="romanUcPeriod" startAt="2"/>
            </a:pPr>
            <a:r>
              <a:rPr lang="fr-FR" sz="1200" b="1" dirty="0"/>
              <a:t>Visualisation des données  : </a:t>
            </a:r>
          </a:p>
          <a:p>
            <a:endParaRPr lang="fr-FR" sz="1200" b="1" dirty="0"/>
          </a:p>
          <a:p>
            <a:r>
              <a:rPr lang="fr-FR" sz="1200" dirty="0"/>
              <a:t>	- Création d’un graphique pour visualisation du nouveau 	</a:t>
            </a:r>
            <a:r>
              <a:rPr lang="fr-FR" sz="1200" dirty="0" err="1"/>
              <a:t>dataset</a:t>
            </a:r>
            <a:r>
              <a:rPr lang="fr-FR" sz="1200" dirty="0"/>
              <a:t> </a:t>
            </a:r>
          </a:p>
          <a:p>
            <a:r>
              <a:rPr lang="fr-FR" sz="1200" dirty="0"/>
              <a:t>	- Identification visuelle des deux groupes recherchés </a:t>
            </a:r>
          </a:p>
          <a:p>
            <a:endParaRPr lang="fr-FR" sz="1200" dirty="0"/>
          </a:p>
          <a:p>
            <a:endParaRPr lang="fr-FR" sz="1200" dirty="0"/>
          </a:p>
        </p:txBody>
      </p:sp>
      <p:pic>
        <p:nvPicPr>
          <p:cNvPr id="10" name="Image 9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78BB481B-E28C-CE14-1E60-FCFD97BAF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I. Méthodologie suivie - Clustering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0A3BE97-53AF-C0CA-1ACC-A9BC00EF69B2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4391929-2278-CEFF-C73D-2CE23E69AD2C}"/>
              </a:ext>
            </a:extLst>
          </p:cNvPr>
          <p:cNvSpPr txBox="1"/>
          <p:nvPr/>
        </p:nvSpPr>
        <p:spPr>
          <a:xfrm>
            <a:off x="465758" y="1864177"/>
            <a:ext cx="47365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III. Création de l’algorithme :</a:t>
            </a:r>
          </a:p>
          <a:p>
            <a:endParaRPr lang="fr-FR" sz="1200" dirty="0"/>
          </a:p>
          <a:p>
            <a:pPr lvl="1"/>
            <a:r>
              <a:rPr lang="fr-FR" sz="1200" dirty="0"/>
              <a:t>	- Élaboration d’un graphique pour visualiser les 	résultats</a:t>
            </a:r>
          </a:p>
          <a:p>
            <a:pPr lvl="1"/>
            <a:endParaRPr lang="fr-FR" sz="1200" dirty="0"/>
          </a:p>
          <a:p>
            <a:r>
              <a:rPr lang="fr-FR" sz="1200" dirty="0"/>
              <a:t>	- Évaluation de la qualité des clusters à l'aide du 	score de silhouette (0,91)</a:t>
            </a:r>
          </a:p>
          <a:p>
            <a:endParaRPr lang="fr-FR" sz="1200" dirty="0"/>
          </a:p>
          <a:p>
            <a:r>
              <a:rPr lang="fr-FR" sz="1200" dirty="0"/>
              <a:t>	- Fusion des données de base avec les résultats du 	clustering (détails sur la slide suivante)</a:t>
            </a:r>
          </a:p>
          <a:p>
            <a:endParaRPr lang="fr-FR" sz="1200" dirty="0"/>
          </a:p>
        </p:txBody>
      </p:sp>
      <p:pic>
        <p:nvPicPr>
          <p:cNvPr id="7" name="Image 6" descr="Une image contenant capture d’écran, texte, diagramme, Tracé&#10;&#10;Description générée automatiquement">
            <a:extLst>
              <a:ext uri="{FF2B5EF4-FFF2-40B4-BE49-F238E27FC236}">
                <a16:creationId xmlns:a16="http://schemas.microsoft.com/office/drawing/2014/main" id="{E3463177-CE13-BABA-FEEB-1924C44F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24" y="1864177"/>
            <a:ext cx="3528233" cy="2530269"/>
          </a:xfrm>
          <a:prstGeom prst="rect">
            <a:avLst/>
          </a:prstGeom>
        </p:spPr>
      </p:pic>
      <p:pic>
        <p:nvPicPr>
          <p:cNvPr id="6" name="Image 5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F530A226-2E31-8343-FFB2-84DBC2C4F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563111D-BD10-47E0-14DF-657B02B8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0" y="1908702"/>
            <a:ext cx="5423118" cy="2139514"/>
          </a:xfrm>
          <a:prstGeom prst="rect">
            <a:avLst/>
          </a:prstGeom>
        </p:spPr>
      </p:pic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II. Résultat de la classification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4A4CB09-D23B-6B0F-E3EE-ECAE65EBFB21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A2709497-F493-EDC7-A46A-41A6910860F1}"/>
              </a:ext>
            </a:extLst>
          </p:cNvPr>
          <p:cNvSpPr txBox="1"/>
          <p:nvPr/>
        </p:nvSpPr>
        <p:spPr>
          <a:xfrm>
            <a:off x="1145219" y="1248410"/>
            <a:ext cx="614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Exportation des résultats :</a:t>
            </a:r>
            <a:r>
              <a:rPr lang="fr-FR" sz="1200" dirty="0"/>
              <a:t> </a:t>
            </a:r>
          </a:p>
          <a:p>
            <a:r>
              <a:rPr lang="fr-FR" sz="1200" dirty="0"/>
              <a:t>Sauvegarde des résultats dans un fichier CSV pour une réutilisation par les équipes.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34485-801F-F27A-6A2B-9B257270D935}"/>
              </a:ext>
            </a:extLst>
          </p:cNvPr>
          <p:cNvSpPr/>
          <p:nvPr/>
        </p:nvSpPr>
        <p:spPr>
          <a:xfrm>
            <a:off x="4092607" y="1828800"/>
            <a:ext cx="1914232" cy="2281561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06D506B-D19A-2CA7-8803-1BA799F33698}"/>
              </a:ext>
            </a:extLst>
          </p:cNvPr>
          <p:cNvSpPr txBox="1"/>
          <p:nvPr/>
        </p:nvSpPr>
        <p:spPr>
          <a:xfrm>
            <a:off x="1953087" y="4179684"/>
            <a:ext cx="949912" cy="646331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Résultat du clustering 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CAAB7E91-0090-C1CA-FCAF-5423B82BC3F4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 rot="5400000">
            <a:off x="3780117" y="3233243"/>
            <a:ext cx="392489" cy="2146724"/>
          </a:xfrm>
          <a:prstGeom prst="bentConnector2">
            <a:avLst/>
          </a:prstGeom>
          <a:ln w="1905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3A60014F-E7FF-6B15-6AEF-0B8E75E6A411}"/>
              </a:ext>
            </a:extLst>
          </p:cNvPr>
          <p:cNvSpPr txBox="1"/>
          <p:nvPr/>
        </p:nvSpPr>
        <p:spPr>
          <a:xfrm>
            <a:off x="6152225" y="1786920"/>
            <a:ext cx="2672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6">
                    <a:lumMod val="50000"/>
                  </a:schemeClr>
                </a:solidFill>
              </a:rPr>
              <a:t>À noter :</a:t>
            </a:r>
          </a:p>
          <a:p>
            <a:endParaRPr lang="fr-F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- Les résultats présentés sont des prédictions. Des variations peuvent survenir si de nouveaux éléments influencent la variable "prix au mètre carré" (prix_m2)</a:t>
            </a:r>
          </a:p>
          <a:p>
            <a:endParaRPr lang="fr-FR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- L'algorithme a été appliqué exclusivement sur des biens situés dans le 19ᵉ arrondissement.</a:t>
            </a:r>
          </a:p>
          <a:p>
            <a:pPr algn="ctr"/>
            <a:endParaRPr lang="fr-FR" sz="1200" b="1" dirty="0">
              <a:solidFill>
                <a:schemeClr val="accent6">
                  <a:lumMod val="50000"/>
                </a:schemeClr>
              </a:solidFill>
              <a:latin typeface="Raleway" pitchFamily="2" charset="0"/>
            </a:endParaRPr>
          </a:p>
        </p:txBody>
      </p:sp>
      <p:pic>
        <p:nvPicPr>
          <p:cNvPr id="43" name="Image 42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E306F84B-4E73-E001-DED7-6664E8490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0" y="4063241"/>
            <a:ext cx="5480324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2C302F"/>
                </a:solidFill>
              </a:rPr>
              <a:t>Les Plus Beaux Logis de Paris</a:t>
            </a:r>
            <a:endParaRPr sz="1800" dirty="0">
              <a:solidFill>
                <a:srgbClr val="2C302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FF68B-978C-F8A7-F177-714236134CDE}"/>
              </a:ext>
            </a:extLst>
          </p:cNvPr>
          <p:cNvSpPr/>
          <p:nvPr/>
        </p:nvSpPr>
        <p:spPr>
          <a:xfrm>
            <a:off x="710214" y="1077218"/>
            <a:ext cx="1056442" cy="337351"/>
          </a:xfrm>
          <a:prstGeom prst="rect">
            <a:avLst/>
          </a:prstGeom>
          <a:solidFill>
            <a:srgbClr val="1A99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noir, capture d’écran, conception&#10;&#10;Description générée automatiquement">
            <a:extLst>
              <a:ext uri="{FF2B5EF4-FFF2-40B4-BE49-F238E27FC236}">
                <a16:creationId xmlns:a16="http://schemas.microsoft.com/office/drawing/2014/main" id="{7957970F-A2B5-4F34-57BD-3762941E7E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74"/>
          <a:stretch/>
        </p:blipFill>
        <p:spPr>
          <a:xfrm>
            <a:off x="402109" y="2610322"/>
            <a:ext cx="4545732" cy="1479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9E8B04-3B12-36C9-831F-6E8486E065C6}"/>
              </a:ext>
            </a:extLst>
          </p:cNvPr>
          <p:cNvSpPr/>
          <p:nvPr/>
        </p:nvSpPr>
        <p:spPr>
          <a:xfrm>
            <a:off x="5165162" y="1566970"/>
            <a:ext cx="1056442" cy="1300518"/>
          </a:xfrm>
          <a:prstGeom prst="rect">
            <a:avLst/>
          </a:prstGeom>
          <a:solidFill>
            <a:srgbClr val="1A99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66FB07-E4C3-038F-C778-975DA2BB6BAC}"/>
              </a:ext>
            </a:extLst>
          </p:cNvPr>
          <p:cNvSpPr txBox="1"/>
          <p:nvPr/>
        </p:nvSpPr>
        <p:spPr>
          <a:xfrm>
            <a:off x="5693383" y="1832508"/>
            <a:ext cx="301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2C302F"/>
                </a:solidFill>
              </a:rPr>
              <a:t>MERCI</a:t>
            </a:r>
            <a:endParaRPr lang="fr-FR" sz="4400" dirty="0">
              <a:solidFill>
                <a:srgbClr val="2C302F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F6FB0A2-08AF-A42F-2649-4F8B31253740}"/>
              </a:ext>
            </a:extLst>
          </p:cNvPr>
          <p:cNvCxnSpPr/>
          <p:nvPr/>
        </p:nvCxnSpPr>
        <p:spPr>
          <a:xfrm>
            <a:off x="5480325" y="1251233"/>
            <a:ext cx="0" cy="1931989"/>
          </a:xfrm>
          <a:prstGeom prst="line">
            <a:avLst/>
          </a:prstGeom>
          <a:ln w="57150">
            <a:solidFill>
              <a:srgbClr val="2C302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47A5C133-68D2-C93C-694E-B1191027E0B9}"/>
              </a:ext>
            </a:extLst>
          </p:cNvPr>
          <p:cNvSpPr txBox="1"/>
          <p:nvPr/>
        </p:nvSpPr>
        <p:spPr>
          <a:xfrm>
            <a:off x="1238435" y="1118332"/>
            <a:ext cx="301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2C302F"/>
                </a:solidFill>
              </a:rPr>
              <a:t>ESN</a:t>
            </a:r>
            <a:r>
              <a:rPr lang="fr-FR" sz="4400" dirty="0">
                <a:solidFill>
                  <a:srgbClr val="2C302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54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Les Plus Beaux Logis de Paris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Partie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572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27650" y="1397201"/>
            <a:ext cx="7555216" cy="3228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fr-FR" sz="1400" b="1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Client :</a:t>
            </a:r>
            <a:r>
              <a:rPr lang="fr-FR" sz="1400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endParaRPr lang="fr-FR" sz="1400" dirty="0">
              <a:solidFill>
                <a:schemeClr val="bg2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Société de gestion immobilière : </a:t>
            </a:r>
          </a:p>
          <a:p>
            <a:endParaRPr lang="fr-FR" sz="1400" dirty="0">
              <a:solidFill>
                <a:schemeClr val="bg2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fr-FR" sz="1400" b="1" dirty="0">
              <a:solidFill>
                <a:schemeClr val="bg2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fr-FR" sz="1400" b="1" dirty="0">
              <a:solidFill>
                <a:schemeClr val="bg2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b="1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Situation :</a:t>
            </a:r>
          </a:p>
          <a:p>
            <a:endParaRPr lang="fr-FR" sz="1400" dirty="0">
              <a:solidFill>
                <a:schemeClr val="bg2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L'entreprise, en difficulté financière, doit vendre une partie de ses actifs pour renforcer sa trésorerie.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Maurice Delattre, fondateur et dirigeant de l'entreprise, cherche à déterminer quel segment d'actifs céder : l'offre "</a:t>
            </a:r>
            <a:r>
              <a:rPr lang="fr-FR" sz="1400" dirty="0" err="1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Corporate</a:t>
            </a:r>
            <a:r>
              <a:rPr lang="fr-FR" sz="1400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" (entreprises et collectivités) ou l'offre "Particulier".</a:t>
            </a:r>
          </a:p>
          <a:p>
            <a:pPr marL="146050" indent="0"/>
            <a:endParaRPr lang="fr-FR" sz="1400" dirty="0">
              <a:solidFill>
                <a:schemeClr val="bg2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/>
            <a:endParaRPr lang="fr-FR" sz="1400" dirty="0">
              <a:solidFill>
                <a:schemeClr val="bg2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b="1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Objectif :</a:t>
            </a:r>
          </a:p>
          <a:p>
            <a:endParaRPr lang="fr-FR" sz="1400" dirty="0">
              <a:solidFill>
                <a:schemeClr val="bg2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Analyser les données de marché et utiliser des techniques de data science pour prédire l'évolution des valorisations des deux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Formuler des recommandations sur le segment à céder pour sécuriser la trésorerie et réduire les risques liés au marché immobilier.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 1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70021D81-C02D-7627-00B1-CB149664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04F7CE30-227B-8CD8-0B26-2C08A9641F8E}"/>
              </a:ext>
            </a:extLst>
          </p:cNvPr>
          <p:cNvSpPr txBox="1">
            <a:spLocks/>
          </p:cNvSpPr>
          <p:nvPr/>
        </p:nvSpPr>
        <p:spPr>
          <a:xfrm>
            <a:off x="727650" y="605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1910">
              <a:buSzPts val="2940"/>
            </a:pPr>
            <a:r>
              <a:rPr lang="fr-FR" sz="2940" dirty="0">
                <a:solidFill>
                  <a:srgbClr val="2C302F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lang="fr-FR" sz="2520" dirty="0">
              <a:solidFill>
                <a:srgbClr val="2C302F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B749564-9677-43A5-EE8D-AC9E4C2BDA9A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noir, capture d’écran, conception&#10;&#10;Description générée automatiquement">
            <a:extLst>
              <a:ext uri="{FF2B5EF4-FFF2-40B4-BE49-F238E27FC236}">
                <a16:creationId xmlns:a16="http://schemas.microsoft.com/office/drawing/2014/main" id="{592E2239-4741-23D9-2FD2-4AB34FD3D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058" y="858826"/>
            <a:ext cx="2564400" cy="1118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49" y="605575"/>
            <a:ext cx="817665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sym typeface="Montserrat"/>
              </a:rPr>
              <a:t>Exploration et nettoyage des données</a:t>
            </a:r>
            <a:endParaRPr sz="2520" dirty="0"/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BDECCC6-193D-0A40-B02F-3AAD6CD87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9" y="1959350"/>
            <a:ext cx="3972496" cy="2301950"/>
          </a:xfrm>
          <a:prstGeom prst="rect">
            <a:avLst/>
          </a:prstGeom>
          <a:ln>
            <a:solidFill>
              <a:srgbClr val="2C302F"/>
            </a:solidFill>
          </a:ln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44CBAE2-0892-A8D6-F7E8-30655E714F3E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211D4-BCE7-0554-B783-F7534434DE2A}"/>
              </a:ext>
            </a:extLst>
          </p:cNvPr>
          <p:cNvSpPr txBox="1"/>
          <p:nvPr/>
        </p:nvSpPr>
        <p:spPr>
          <a:xfrm>
            <a:off x="5832427" y="1450459"/>
            <a:ext cx="2583923" cy="246221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rgbClr val="2C302F"/>
                </a:solidFill>
              </a:rPr>
              <a:t>Nombres de transactions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C732B9-5B56-B14B-39D7-6D581A2DE4A3}"/>
              </a:ext>
            </a:extLst>
          </p:cNvPr>
          <p:cNvSpPr txBox="1"/>
          <p:nvPr/>
        </p:nvSpPr>
        <p:spPr>
          <a:xfrm>
            <a:off x="5814123" y="4422873"/>
            <a:ext cx="2599288" cy="246221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Zéros valeur nulles/manquantes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762646-9384-B6B2-42CF-AF5B4746D4BF}"/>
              </a:ext>
            </a:extLst>
          </p:cNvPr>
          <p:cNvSpPr txBox="1"/>
          <p:nvPr/>
        </p:nvSpPr>
        <p:spPr>
          <a:xfrm>
            <a:off x="5814124" y="1819791"/>
            <a:ext cx="2602226" cy="400110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Date des transactions, entre le :</a:t>
            </a:r>
          </a:p>
          <a:p>
            <a:pPr algn="ctr"/>
            <a:r>
              <a:rPr lang="fr-FR" sz="1000" b="1" dirty="0"/>
              <a:t> 02/01/2017 </a:t>
            </a:r>
            <a:r>
              <a:rPr lang="fr-FR" sz="1000" dirty="0"/>
              <a:t>et le </a:t>
            </a:r>
            <a:r>
              <a:rPr lang="fr-FR" sz="1000" b="1" dirty="0"/>
              <a:t>31/12/2021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C510A-3326-05C5-DB07-ACC6C9D84713}"/>
              </a:ext>
            </a:extLst>
          </p:cNvPr>
          <p:cNvSpPr/>
          <p:nvPr/>
        </p:nvSpPr>
        <p:spPr>
          <a:xfrm>
            <a:off x="1541845" y="1888944"/>
            <a:ext cx="949440" cy="275208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371C0A46-80BD-3BD7-E0C9-79E920C4D474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rot="5400000" flipH="1" flipV="1">
            <a:off x="3766809" y="-176674"/>
            <a:ext cx="315374" cy="3815862"/>
          </a:xfrm>
          <a:prstGeom prst="bentConnector2">
            <a:avLst/>
          </a:prstGeom>
          <a:ln w="1905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52DC3-2204-7791-6F0A-A7D1106ED011}"/>
              </a:ext>
            </a:extLst>
          </p:cNvPr>
          <p:cNvSpPr/>
          <p:nvPr/>
        </p:nvSpPr>
        <p:spPr>
          <a:xfrm>
            <a:off x="2312241" y="2561069"/>
            <a:ext cx="1115189" cy="1794720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FFB477-71C2-1920-AA7D-5D4070E70C22}"/>
              </a:ext>
            </a:extLst>
          </p:cNvPr>
          <p:cNvSpPr/>
          <p:nvPr/>
        </p:nvSpPr>
        <p:spPr>
          <a:xfrm>
            <a:off x="629339" y="2593919"/>
            <a:ext cx="1507216" cy="255764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DFB7B3F4-02B4-9EAA-76AD-18B550DA9C9A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 flipV="1">
            <a:off x="2136556" y="2019845"/>
            <a:ext cx="3677569" cy="701955"/>
          </a:xfrm>
          <a:prstGeom prst="bentConnector3">
            <a:avLst>
              <a:gd name="adj1" fmla="val 29722"/>
            </a:avLst>
          </a:prstGeom>
          <a:ln w="1905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A65372-198B-D707-D1D1-A0C6585CFB77}"/>
              </a:ext>
            </a:extLst>
          </p:cNvPr>
          <p:cNvSpPr/>
          <p:nvPr/>
        </p:nvSpPr>
        <p:spPr>
          <a:xfrm>
            <a:off x="637915" y="3735957"/>
            <a:ext cx="1498639" cy="334121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2A18612-994C-8721-55EE-8928DEB23330}"/>
              </a:ext>
            </a:extLst>
          </p:cNvPr>
          <p:cNvSpPr txBox="1"/>
          <p:nvPr/>
        </p:nvSpPr>
        <p:spPr>
          <a:xfrm>
            <a:off x="5812655" y="3287294"/>
            <a:ext cx="2602227" cy="553998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Code et type de local liés :</a:t>
            </a:r>
          </a:p>
          <a:p>
            <a:pPr algn="ctr"/>
            <a:r>
              <a:rPr lang="fr-FR" sz="1000" dirty="0"/>
              <a:t>2 = Appartement (24353 transactions)</a:t>
            </a:r>
          </a:p>
          <a:p>
            <a:pPr algn="ctr"/>
            <a:r>
              <a:rPr lang="fr-FR" sz="1000" dirty="0"/>
              <a:t>4 = local commercial,…(1843 transactions)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AE063AFC-DD76-6368-66EE-44CBDD490521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rot="10800000" flipV="1">
            <a:off x="2136555" y="3564292"/>
            <a:ext cx="3676101" cy="338725"/>
          </a:xfrm>
          <a:prstGeom prst="bentConnector3">
            <a:avLst>
              <a:gd name="adj1" fmla="val 19571"/>
            </a:avLst>
          </a:prstGeom>
          <a:ln w="1905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C2E2921-AD1F-BFB4-1201-8C61057D8416}"/>
              </a:ext>
            </a:extLst>
          </p:cNvPr>
          <p:cNvSpPr/>
          <p:nvPr/>
        </p:nvSpPr>
        <p:spPr>
          <a:xfrm>
            <a:off x="629337" y="4085921"/>
            <a:ext cx="1498639" cy="181461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3B12223-B33C-DC6D-7248-4FBB2877C91D}"/>
              </a:ext>
            </a:extLst>
          </p:cNvPr>
          <p:cNvSpPr txBox="1"/>
          <p:nvPr/>
        </p:nvSpPr>
        <p:spPr>
          <a:xfrm>
            <a:off x="5824743" y="3936125"/>
            <a:ext cx="2599289" cy="400110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Surface des biens</a:t>
            </a:r>
          </a:p>
          <a:p>
            <a:pPr algn="ctr"/>
            <a:r>
              <a:rPr lang="fr-FR" sz="1000" dirty="0"/>
              <a:t>Comprise entre : </a:t>
            </a:r>
            <a:r>
              <a:rPr lang="fr-FR" sz="1000" b="1" dirty="0"/>
              <a:t>11 et 3945 M²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DBC00154-D928-07A3-D43D-EFFE0B7B2487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rot="10800000" flipV="1">
            <a:off x="2127977" y="4136180"/>
            <a:ext cx="3696767" cy="40472"/>
          </a:xfrm>
          <a:prstGeom prst="bentConnector3">
            <a:avLst>
              <a:gd name="adj1" fmla="val 32229"/>
            </a:avLst>
          </a:prstGeom>
          <a:ln w="1905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B83C1C-C547-F19D-DB42-81B4AD4108F2}"/>
              </a:ext>
            </a:extLst>
          </p:cNvPr>
          <p:cNvSpPr/>
          <p:nvPr/>
        </p:nvSpPr>
        <p:spPr>
          <a:xfrm>
            <a:off x="637915" y="3399490"/>
            <a:ext cx="1498639" cy="320624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ECBC5B6-533A-4327-0D7C-09010FE67C18}"/>
              </a:ext>
            </a:extLst>
          </p:cNvPr>
          <p:cNvSpPr txBox="1"/>
          <p:nvPr/>
        </p:nvSpPr>
        <p:spPr>
          <a:xfrm>
            <a:off x="5814124" y="2776378"/>
            <a:ext cx="2599288" cy="400110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Code postal et commune liés : Contient les 20 arrondissements Parisiens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A3D6582B-AD2B-98F3-A46D-7F036F40578D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rot="10800000" flipV="1">
            <a:off x="2136554" y="2976432"/>
            <a:ext cx="3677570" cy="583369"/>
          </a:xfrm>
          <a:prstGeom prst="bentConnector3">
            <a:avLst>
              <a:gd name="adj1" fmla="val 22239"/>
            </a:avLst>
          </a:prstGeom>
          <a:ln w="1905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5C75696-D906-7C05-FF00-60D1137027CD}"/>
              </a:ext>
            </a:extLst>
          </p:cNvPr>
          <p:cNvSpPr/>
          <p:nvPr/>
        </p:nvSpPr>
        <p:spPr>
          <a:xfrm>
            <a:off x="629340" y="2861847"/>
            <a:ext cx="1511998" cy="212562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774A028-63CE-45C4-58CF-F21A01DBFFCF}"/>
              </a:ext>
            </a:extLst>
          </p:cNvPr>
          <p:cNvSpPr txBox="1"/>
          <p:nvPr/>
        </p:nvSpPr>
        <p:spPr>
          <a:xfrm>
            <a:off x="5817062" y="2291694"/>
            <a:ext cx="2599288" cy="400110"/>
          </a:xfrm>
          <a:prstGeom prst="rect">
            <a:avLst/>
          </a:prstGeom>
          <a:noFill/>
          <a:ln w="19050">
            <a:solidFill>
              <a:srgbClr val="1A998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Prix de ventes des biens</a:t>
            </a:r>
          </a:p>
          <a:p>
            <a:pPr algn="ctr"/>
            <a:r>
              <a:rPr lang="fr-FR" sz="1000" dirty="0"/>
              <a:t>Comprise entre : </a:t>
            </a:r>
            <a:r>
              <a:rPr lang="fr-FR" sz="1000" b="1" dirty="0"/>
              <a:t>85K€ et 38,5M€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0BF5CC56-9EEB-8853-F929-1AEDDA105A0F}"/>
              </a:ext>
            </a:extLst>
          </p:cNvPr>
          <p:cNvCxnSpPr>
            <a:cxnSpLocks/>
            <a:stCxn id="63" idx="1"/>
            <a:endCxn id="62" idx="3"/>
          </p:cNvCxnSpPr>
          <p:nvPr/>
        </p:nvCxnSpPr>
        <p:spPr>
          <a:xfrm rot="10800000" flipV="1">
            <a:off x="2141338" y="2491748"/>
            <a:ext cx="3675724" cy="476379"/>
          </a:xfrm>
          <a:prstGeom prst="bentConnector3">
            <a:avLst>
              <a:gd name="adj1" fmla="val 26089"/>
            </a:avLst>
          </a:prstGeom>
          <a:ln w="1905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E9D5A535-11B0-D526-50ED-2F9CB7B3216F}"/>
              </a:ext>
            </a:extLst>
          </p:cNvPr>
          <p:cNvCxnSpPr>
            <a:cxnSpLocks/>
            <a:stCxn id="13" idx="1"/>
            <a:endCxn id="21" idx="2"/>
          </p:cNvCxnSpPr>
          <p:nvPr/>
        </p:nvCxnSpPr>
        <p:spPr>
          <a:xfrm rot="10800000">
            <a:off x="2869837" y="4355790"/>
            <a:ext cx="2944287" cy="190195"/>
          </a:xfrm>
          <a:prstGeom prst="bentConnector2">
            <a:avLst/>
          </a:prstGeom>
          <a:ln w="1905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 94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77B3AD30-65F4-54D3-CBB2-D0AE9EBC7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44CBAE2-0892-A8D6-F7E8-30655E714F3E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90F881A8-A953-9295-1CFD-7D79B4E9CF45}"/>
              </a:ext>
            </a:extLst>
          </p:cNvPr>
          <p:cNvSpPr txBox="1"/>
          <p:nvPr/>
        </p:nvSpPr>
        <p:spPr>
          <a:xfrm>
            <a:off x="3907085" y="1624476"/>
            <a:ext cx="2894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2"/>
                </a:solidFill>
              </a:rPr>
              <a:t>Vérification de doublons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8F5BD1-02B3-505E-1BFF-FBBAC922B824}"/>
              </a:ext>
            </a:extLst>
          </p:cNvPr>
          <p:cNvSpPr txBox="1"/>
          <p:nvPr/>
        </p:nvSpPr>
        <p:spPr>
          <a:xfrm>
            <a:off x="497101" y="1762976"/>
            <a:ext cx="1456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Traitements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7E1626-A185-25AE-5A49-19BAF7A64397}"/>
              </a:ext>
            </a:extLst>
          </p:cNvPr>
          <p:cNvSpPr txBox="1"/>
          <p:nvPr/>
        </p:nvSpPr>
        <p:spPr>
          <a:xfrm>
            <a:off x="710215" y="3544768"/>
            <a:ext cx="114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Remarque</a:t>
            </a:r>
          </a:p>
        </p:txBody>
      </p:sp>
      <p:pic>
        <p:nvPicPr>
          <p:cNvPr id="14" name="Image 13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671B3FFE-5D9C-85CF-D3E3-76D79168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8D0F2AC-BCB4-E404-7E36-45B26EB727C1}"/>
              </a:ext>
            </a:extLst>
          </p:cNvPr>
          <p:cNvCxnSpPr>
            <a:cxnSpLocks/>
          </p:cNvCxnSpPr>
          <p:nvPr/>
        </p:nvCxnSpPr>
        <p:spPr>
          <a:xfrm>
            <a:off x="2088431" y="1683816"/>
            <a:ext cx="10990" cy="3083318"/>
          </a:xfrm>
          <a:prstGeom prst="line">
            <a:avLst/>
          </a:prstGeom>
          <a:ln w="3810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D57B3DC-F365-3937-3325-326697C0D316}"/>
              </a:ext>
            </a:extLst>
          </p:cNvPr>
          <p:cNvSpPr txBox="1"/>
          <p:nvPr/>
        </p:nvSpPr>
        <p:spPr>
          <a:xfrm>
            <a:off x="2366096" y="2529105"/>
            <a:ext cx="5976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À la même date de transaction, des biens ayant la même adresse et la même superficie ont été vendus à des prix différents.</a:t>
            </a:r>
            <a:br>
              <a:rPr lang="fr-FR" sz="1200" dirty="0"/>
            </a:br>
            <a:r>
              <a:rPr lang="fr-FR" sz="1200" dirty="0"/>
              <a:t>Dans le doute quant à savoir s'il s'agit de biens distincts à la même adresse, les doublons ont été supprimés. La valeur foncière retenue est la moyenne des prix de ces doublons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2DF4795-97B1-5D7D-FBEE-CED0B4F89548}"/>
              </a:ext>
            </a:extLst>
          </p:cNvPr>
          <p:cNvSpPr txBox="1"/>
          <p:nvPr/>
        </p:nvSpPr>
        <p:spPr>
          <a:xfrm>
            <a:off x="2362868" y="3936137"/>
            <a:ext cx="628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Une même adresse peut être associée à plusieurs types de locaux, avec des superficies variées.</a:t>
            </a:r>
            <a:br>
              <a:rPr lang="fr-FR" sz="1200" dirty="0"/>
            </a:br>
            <a:r>
              <a:rPr lang="fr-FR" sz="1200" dirty="0"/>
              <a:t>La conclusion de cette observation est que l'adresse manque de précision.</a:t>
            </a:r>
            <a:br>
              <a:rPr lang="fr-FR" sz="1200" dirty="0"/>
            </a:br>
            <a:r>
              <a:rPr lang="fr-FR" sz="1200" b="1" dirty="0"/>
              <a:t>Un immeuble = une adresse = plusieurs biens.</a:t>
            </a:r>
            <a:endParaRPr lang="fr-FR" sz="1200" dirty="0"/>
          </a:p>
        </p:txBody>
      </p:sp>
      <p:sp>
        <p:nvSpPr>
          <p:cNvPr id="29" name="Google Shape;98;p15">
            <a:extLst>
              <a:ext uri="{FF2B5EF4-FFF2-40B4-BE49-F238E27FC236}">
                <a16:creationId xmlns:a16="http://schemas.microsoft.com/office/drawing/2014/main" id="{E7B67FCA-8C5B-B743-0A3C-B0CD44281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49" y="605575"/>
            <a:ext cx="817665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sym typeface="Montserrat"/>
              </a:rPr>
              <a:t>Exploration et nettoyage des données</a:t>
            </a:r>
            <a:endParaRPr sz="2520" dirty="0"/>
          </a:p>
        </p:txBody>
      </p:sp>
    </p:spTree>
    <p:extLst>
      <p:ext uri="{BB962C8B-B14F-4D97-AF65-F5344CB8AC3E}">
        <p14:creationId xmlns:p14="http://schemas.microsoft.com/office/powerpoint/2010/main" val="82381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capture d’écran, texte, ligne, diagramme&#10;&#10;Description générée automatiquement">
            <a:extLst>
              <a:ext uri="{FF2B5EF4-FFF2-40B4-BE49-F238E27FC236}">
                <a16:creationId xmlns:a16="http://schemas.microsoft.com/office/drawing/2014/main" id="{776DF146-8A70-3FF6-B8BA-EBAB1757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31" y="3554729"/>
            <a:ext cx="3776139" cy="123470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44CBAE2-0892-A8D6-F7E8-30655E714F3E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38F5BD1-02B3-505E-1BFF-FBBAC922B824}"/>
              </a:ext>
            </a:extLst>
          </p:cNvPr>
          <p:cNvSpPr txBox="1"/>
          <p:nvPr/>
        </p:nvSpPr>
        <p:spPr>
          <a:xfrm>
            <a:off x="497101" y="1762976"/>
            <a:ext cx="1456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Traitements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7E1626-A185-25AE-5A49-19BAF7A64397}"/>
              </a:ext>
            </a:extLst>
          </p:cNvPr>
          <p:cNvSpPr txBox="1"/>
          <p:nvPr/>
        </p:nvSpPr>
        <p:spPr>
          <a:xfrm>
            <a:off x="710215" y="3544768"/>
            <a:ext cx="1145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Remarque</a:t>
            </a:r>
          </a:p>
        </p:txBody>
      </p:sp>
      <p:pic>
        <p:nvPicPr>
          <p:cNvPr id="14" name="Image 13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671B3FFE-5D9C-85CF-D3E3-76D791682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  <p:sp>
        <p:nvSpPr>
          <p:cNvPr id="29" name="Google Shape;98;p15">
            <a:extLst>
              <a:ext uri="{FF2B5EF4-FFF2-40B4-BE49-F238E27FC236}">
                <a16:creationId xmlns:a16="http://schemas.microsoft.com/office/drawing/2014/main" id="{E7B67FCA-8C5B-B743-0A3C-B0CD44281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49" y="605575"/>
            <a:ext cx="817665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sym typeface="Montserrat"/>
              </a:rPr>
              <a:t>Exploration et nettoyage des données</a:t>
            </a:r>
            <a:endParaRPr sz="252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6AC1BB-7835-B2C2-9888-C8CB6784397D}"/>
              </a:ext>
            </a:extLst>
          </p:cNvPr>
          <p:cNvSpPr txBox="1"/>
          <p:nvPr/>
        </p:nvSpPr>
        <p:spPr>
          <a:xfrm>
            <a:off x="2332417" y="1609088"/>
            <a:ext cx="289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Vérification </a:t>
            </a:r>
            <a:r>
              <a:rPr lang="fr-FR" sz="1200" b="1" dirty="0" err="1"/>
              <a:t>outliers</a:t>
            </a:r>
            <a:r>
              <a:rPr lang="fr-FR" sz="1200" b="1" dirty="0"/>
              <a:t> </a:t>
            </a:r>
          </a:p>
          <a:p>
            <a:pPr algn="ctr"/>
            <a:r>
              <a:rPr lang="fr-FR" sz="1200" b="1" dirty="0"/>
              <a:t>(surface, valeur foncière)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6FE29FA-A663-DE85-35C7-717227B1D77B}"/>
              </a:ext>
            </a:extLst>
          </p:cNvPr>
          <p:cNvSpPr txBox="1"/>
          <p:nvPr/>
        </p:nvSpPr>
        <p:spPr>
          <a:xfrm>
            <a:off x="5884373" y="2694559"/>
            <a:ext cx="289421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colonne supplémentaire : </a:t>
            </a:r>
          </a:p>
          <a:p>
            <a:pPr algn="ctr"/>
            <a:r>
              <a:rPr lang="fr-FR" sz="1200" dirty="0"/>
              <a:t>prix_m2 = </a:t>
            </a:r>
            <a:r>
              <a:rPr lang="fr-FR" sz="1200" dirty="0" err="1"/>
              <a:t>valeur_fonciere</a:t>
            </a:r>
            <a:r>
              <a:rPr lang="fr-FR" sz="1200" dirty="0"/>
              <a:t> / </a:t>
            </a:r>
            <a:r>
              <a:rPr lang="fr-FR" sz="1200" dirty="0" err="1"/>
              <a:t>surface_réelle</a:t>
            </a:r>
            <a:endParaRPr lang="fr-FR" sz="1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08AEC9-3FB5-B197-09B7-2C4BE7CA92F2}"/>
              </a:ext>
            </a:extLst>
          </p:cNvPr>
          <p:cNvSpPr txBox="1"/>
          <p:nvPr/>
        </p:nvSpPr>
        <p:spPr>
          <a:xfrm>
            <a:off x="5884373" y="1609088"/>
            <a:ext cx="277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Modification des colonnes actuelles pour améliorer les analyses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DA9246F-3729-7415-31E8-668337F0C3B0}"/>
              </a:ext>
            </a:extLst>
          </p:cNvPr>
          <p:cNvSpPr txBox="1"/>
          <p:nvPr/>
        </p:nvSpPr>
        <p:spPr>
          <a:xfrm>
            <a:off x="5677948" y="3676151"/>
            <a:ext cx="33070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Suppression des colonnes adresse (non pertinente pour nos analyses) et nom de commune (doublons avec le code postal)</a:t>
            </a:r>
          </a:p>
          <a:p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E2534AA-3497-24D3-97FD-47D790BD96CB}"/>
              </a:ext>
            </a:extLst>
          </p:cNvPr>
          <p:cNvCxnSpPr>
            <a:cxnSpLocks/>
          </p:cNvCxnSpPr>
          <p:nvPr/>
        </p:nvCxnSpPr>
        <p:spPr>
          <a:xfrm>
            <a:off x="2088431" y="1683816"/>
            <a:ext cx="10990" cy="3083318"/>
          </a:xfrm>
          <a:prstGeom prst="line">
            <a:avLst/>
          </a:prstGeom>
          <a:ln w="3810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F8E0A60-1C68-AA83-375D-03857D00C90E}"/>
              </a:ext>
            </a:extLst>
          </p:cNvPr>
          <p:cNvSpPr txBox="1"/>
          <p:nvPr/>
        </p:nvSpPr>
        <p:spPr>
          <a:xfrm>
            <a:off x="2615221" y="2539066"/>
            <a:ext cx="2625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Certaines valeurs sortent du lot comparer aux autres mais les valeurs semblent normales</a:t>
            </a:r>
          </a:p>
          <a:p>
            <a:pPr algn="ctr"/>
            <a:r>
              <a:rPr lang="fr-FR" sz="1200" dirty="0"/>
              <a:t>Vérification faite visuellement avec un graphique   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5886160-31B5-D881-7651-E7282E9F2AA2}"/>
              </a:ext>
            </a:extLst>
          </p:cNvPr>
          <p:cNvCxnSpPr>
            <a:cxnSpLocks/>
          </p:cNvCxnSpPr>
          <p:nvPr/>
        </p:nvCxnSpPr>
        <p:spPr>
          <a:xfrm>
            <a:off x="5756495" y="1683816"/>
            <a:ext cx="10990" cy="3083318"/>
          </a:xfrm>
          <a:prstGeom prst="line">
            <a:avLst/>
          </a:prstGeom>
          <a:ln w="3810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0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 lvl="0" algn="l" rtl="0">
              <a:spcBef>
                <a:spcPts val="0"/>
              </a:spcBef>
              <a:spcAft>
                <a:spcPts val="0"/>
              </a:spcAft>
              <a:buSzPts val="2940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II. Analyse du marché de l’immobilier</a:t>
            </a:r>
            <a:endParaRPr sz="2520" dirty="0"/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F0A919F2-C4C6-CB53-2F73-4E50D417621E}"/>
              </a:ext>
            </a:extLst>
          </p:cNvPr>
          <p:cNvSpPr txBox="1">
            <a:spLocks/>
          </p:cNvSpPr>
          <p:nvPr/>
        </p:nvSpPr>
        <p:spPr>
          <a:xfrm>
            <a:off x="1420347" y="1031571"/>
            <a:ext cx="6303305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1910" algn="ctr">
              <a:buSzPts val="2940"/>
            </a:pPr>
            <a:r>
              <a:rPr lang="fr-FR" sz="1400" dirty="0"/>
              <a:t>Evolution du prix au mètre carré par type de local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50AACBB-9675-1532-3FDE-9FD5EE7282B3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E31B326F-9C2B-C951-509F-4CAC42CF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657" y="1566771"/>
            <a:ext cx="3799692" cy="3527897"/>
          </a:xfrm>
          <a:prstGeom prst="rect">
            <a:avLst/>
          </a:prstGeom>
        </p:spPr>
      </p:pic>
      <p:pic>
        <p:nvPicPr>
          <p:cNvPr id="2" name="Image 1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67215DCD-41AA-C64C-172E-57428DEC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BDDA701-82F8-1EB6-5F5A-AC490D3E9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85" y="1633359"/>
            <a:ext cx="38443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Prix au mètre carré 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Les locaux commerciaux affichent des tarifs plus élevés que les appartements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Tendances jusqu'en 2019 :</a:t>
            </a: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Une augmentation constante des prix a été observée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Période 2019-2020 :</a:t>
            </a: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Stagnation des prix pour les locaux commerciaux </a:t>
            </a:r>
            <a:r>
              <a:rPr lang="fr-FR" altLang="fr-FR" sz="1200" dirty="0">
                <a:solidFill>
                  <a:schemeClr val="bg2"/>
                </a:solidFill>
                <a:latin typeface="Arial" panose="020B0604020202020204" pitchFamily="34" charset="0"/>
              </a:rPr>
              <a:t>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égère augmentation pour les appartements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Période 2020-2021 :</a:t>
            </a: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Légère hausse des prix pour les locaux commerciaux, Baisse pour les appartements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3FD461-43E0-B30A-E35F-50C503509977}"/>
              </a:ext>
            </a:extLst>
          </p:cNvPr>
          <p:cNvSpPr txBox="1"/>
          <p:nvPr/>
        </p:nvSpPr>
        <p:spPr>
          <a:xfrm>
            <a:off x="594007" y="4311015"/>
            <a:ext cx="3977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>
                    <a:lumMod val="50000"/>
                  </a:schemeClr>
                </a:solidFill>
              </a:rPr>
              <a:t>À noter :</a:t>
            </a:r>
            <a:br>
              <a:rPr lang="fr-FR" sz="1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La tendance d’évolution des prix change à partir de 2019. Des événements particuliers peuvent potentiellement expliquer cela. À approfondir</a:t>
            </a:r>
            <a:endParaRPr lang="fr-FR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99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 lvl="0" algn="l" rtl="0">
              <a:spcBef>
                <a:spcPts val="0"/>
              </a:spcBef>
              <a:spcAft>
                <a:spcPts val="0"/>
              </a:spcAft>
              <a:buSzPts val="2940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II. Analyse du marché de l’immobilier</a:t>
            </a:r>
            <a:endParaRPr sz="2520" dirty="0"/>
          </a:p>
        </p:txBody>
      </p:sp>
      <p:sp>
        <p:nvSpPr>
          <p:cNvPr id="4" name="Google Shape;98;p15">
            <a:extLst>
              <a:ext uri="{FF2B5EF4-FFF2-40B4-BE49-F238E27FC236}">
                <a16:creationId xmlns:a16="http://schemas.microsoft.com/office/drawing/2014/main" id="{F0A919F2-C4C6-CB53-2F73-4E50D417621E}"/>
              </a:ext>
            </a:extLst>
          </p:cNvPr>
          <p:cNvSpPr txBox="1">
            <a:spLocks/>
          </p:cNvSpPr>
          <p:nvPr/>
        </p:nvSpPr>
        <p:spPr>
          <a:xfrm>
            <a:off x="727650" y="1140775"/>
            <a:ext cx="822976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1910">
              <a:buSzPts val="2940"/>
            </a:pPr>
            <a:r>
              <a:rPr lang="fr-FR" sz="1800" dirty="0"/>
              <a:t>Evolution du prix au mètre carré des appartements par arrondissements  </a:t>
            </a:r>
            <a:endParaRPr lang="fr-FR" sz="1000" dirty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6234BF49-6B78-EF18-BC5F-D2E4F9D87379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94C28B57-7CD2-EA85-DF06-206E3A137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28D36F3-4651-103D-CFC8-F7BB9952B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63" y="1884585"/>
            <a:ext cx="408148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Évolution des prix par arrondissement 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Chaque arrondissement présente une dynamique propre en termes de prix</a:t>
            </a:r>
            <a:r>
              <a:rPr lang="fr-FR" sz="1200" dirty="0"/>
              <a:t>, qui ne suit pas nécessairement la moyenne observée précédemment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Influence géographique :</a:t>
            </a: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Le prix au mètre carré varie en fonction de l'arrondissement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Corrélations statistiques (test de Pearson)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     - Entre la date et prix au mètre carré: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200" b="1" dirty="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  <a:r>
              <a:rPr lang="fr-FR" altLang="fr-FR" sz="1200" dirty="0">
                <a:solidFill>
                  <a:schemeClr val="bg2"/>
                </a:solidFill>
                <a:latin typeface="Arial" panose="020B0604020202020204" pitchFamily="34" charset="0"/>
              </a:rPr>
              <a:t>-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Corrélation positive observée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200" dirty="0">
                <a:solidFill>
                  <a:schemeClr val="bg2"/>
                </a:solidFill>
                <a:latin typeface="Arial" panose="020B0604020202020204" pitchFamily="34" charset="0"/>
              </a:rPr>
              <a:t>     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- Entre la </a:t>
            </a:r>
            <a:r>
              <a:rPr lang="fr-FR" altLang="fr-FR" sz="1200" b="1" dirty="0">
                <a:solidFill>
                  <a:schemeClr val="bg2"/>
                </a:solidFill>
                <a:latin typeface="Arial" panose="020B0604020202020204" pitchFamily="34" charset="0"/>
              </a:rPr>
              <a:t>v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aleur foncière et surface :</a:t>
            </a: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	-Corrélation positive observée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11011D2C-CCF8-630C-4343-921FF59C4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75975"/>
            <a:ext cx="4501911" cy="33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49" y="617250"/>
            <a:ext cx="795439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III. Méthodologie suivie - Prédiction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C6462E0-2FD6-70AC-674B-AEA89C880FB6}"/>
              </a:ext>
            </a:extLst>
          </p:cNvPr>
          <p:cNvCxnSpPr>
            <a:cxnSpLocks/>
          </p:cNvCxnSpPr>
          <p:nvPr/>
        </p:nvCxnSpPr>
        <p:spPr>
          <a:xfrm>
            <a:off x="834500" y="1207363"/>
            <a:ext cx="781236" cy="0"/>
          </a:xfrm>
          <a:prstGeom prst="line">
            <a:avLst/>
          </a:prstGeom>
          <a:ln w="57150">
            <a:solidFill>
              <a:srgbClr val="1A998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Police, capture d’écran, Graphique, noir&#10;&#10;Description générée automatiquement">
            <a:extLst>
              <a:ext uri="{FF2B5EF4-FFF2-40B4-BE49-F238E27FC236}">
                <a16:creationId xmlns:a16="http://schemas.microsoft.com/office/drawing/2014/main" id="{6A0163C2-4F2D-1700-0F01-900833D4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28" y="-23946"/>
            <a:ext cx="1361372" cy="605576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4FF2413-F534-2311-B105-A6B7C08F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49" y="1376848"/>
            <a:ext cx="819440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Dimensions utilisées pour la prédiction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Surface réelle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Localisation (code postal)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Type de bien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romanUcPeriod"/>
              <a:tabLst/>
            </a:pPr>
            <a:r>
              <a:rPr lang="fr-FR" altLang="fr-FR" sz="1200" b="1" dirty="0">
                <a:solidFill>
                  <a:schemeClr val="bg2"/>
                </a:solidFill>
                <a:latin typeface="Arial" panose="020B0604020202020204" pitchFamily="34" charset="0"/>
              </a:rPr>
              <a:t>Paramétrage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de l’algorithme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Encodage des variables :</a:t>
            </a: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	type de bien et code postal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Transformation de la variable date en 3 variables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200" dirty="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jours, mois et année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	pour qu'elle soit utilisable dans le 	modèle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II. Entraînement de l’algorithme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Division des données en deux groupes : </a:t>
            </a:r>
            <a:endParaRPr lang="fr-FR" altLang="fr-FR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	ensemble d’entraînement (⅔) et 	ensemble de test (⅓)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Entraînement de l’algorithme sur l'ensemble d’entraînement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III. Résultats de la prédiction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Prédiction réalisée sur l’ensemble de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Évaluation de la performance du modèle</a:t>
            </a:r>
            <a:r>
              <a:rPr lang="fr-FR" altLang="fr-FR" sz="1200" dirty="0">
                <a:solidFill>
                  <a:schemeClr val="bg2"/>
                </a:solidFill>
                <a:latin typeface="Arial" panose="020B0604020202020204" pitchFamily="34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	coeffic</a:t>
            </a:r>
            <a:r>
              <a:rPr lang="fr-FR" altLang="fr-FR" sz="1200" dirty="0">
                <a:solidFill>
                  <a:schemeClr val="bg2"/>
                </a:solidFill>
                <a:latin typeface="Arial" panose="020B0604020202020204" pitchFamily="34" charset="0"/>
              </a:rPr>
              <a:t>ient de détermination (R^2 = 0,98)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200" dirty="0">
                <a:solidFill>
                  <a:schemeClr val="bg2"/>
                </a:solidFill>
                <a:latin typeface="Arial" panose="020B0604020202020204" pitchFamily="34" charset="0"/>
              </a:rPr>
              <a:t>	% d’erreur absolue moyenne : 6,91%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IV. Prédiction sur le portefeuille d’actifs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Les résultats seront présentés dans la slide suivante.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155C813-861D-AFA7-34B5-9705FD7FF879}"/>
              </a:ext>
            </a:extLst>
          </p:cNvPr>
          <p:cNvCxnSpPr>
            <a:cxnSpLocks/>
          </p:cNvCxnSpPr>
          <p:nvPr/>
        </p:nvCxnSpPr>
        <p:spPr>
          <a:xfrm>
            <a:off x="4555767" y="1531319"/>
            <a:ext cx="16233" cy="2667819"/>
          </a:xfrm>
          <a:prstGeom prst="line">
            <a:avLst/>
          </a:prstGeom>
          <a:ln w="38100">
            <a:solidFill>
              <a:srgbClr val="1A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17584</TotalTime>
  <Words>1143</Words>
  <Application>Microsoft Office PowerPoint</Application>
  <PresentationFormat>Affichage à l'écran (16:9)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Lato</vt:lpstr>
      <vt:lpstr>Montserrat</vt:lpstr>
      <vt:lpstr>Arial</vt:lpstr>
      <vt:lpstr>Raleway</vt:lpstr>
      <vt:lpstr>Streamline</vt:lpstr>
      <vt:lpstr>Les Plus Beaux Logis de Paris</vt:lpstr>
      <vt:lpstr>Les Plus Beaux Logis de Paris Partie 1</vt:lpstr>
      <vt:lpstr>Présentation PowerPoint</vt:lpstr>
      <vt:lpstr>Exploration et nettoyage des données</vt:lpstr>
      <vt:lpstr>Exploration et nettoyage des données</vt:lpstr>
      <vt:lpstr>Exploration et nettoyage des données</vt:lpstr>
      <vt:lpstr>II. Analyse du marché de l’immobilier</vt:lpstr>
      <vt:lpstr>II. Analyse du marché de l’immobilier</vt:lpstr>
      <vt:lpstr>III. Méthodologie suivie - Prédiction    </vt:lpstr>
      <vt:lpstr>IV. Résultat des prédictions   </vt:lpstr>
      <vt:lpstr>Les Plus Beaux Logis de Paris</vt:lpstr>
      <vt:lpstr>Les Plus Beaux Logis de Paris Partie 2</vt:lpstr>
      <vt:lpstr>Présentation PowerPoint</vt:lpstr>
      <vt:lpstr>I. Méthodologie suivie - Clustering    </vt:lpstr>
      <vt:lpstr>I. Méthodologie suivie - Clustering    </vt:lpstr>
      <vt:lpstr>II. Résultat de la classification   </vt:lpstr>
      <vt:lpstr>Les Plus Beaux Logis de Paris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Matthieu Haïdopoulo</dc:creator>
  <cp:lastModifiedBy>Matthieu Haïdopoulo</cp:lastModifiedBy>
  <cp:revision>7</cp:revision>
  <dcterms:modified xsi:type="dcterms:W3CDTF">2024-08-20T12:57:58Z</dcterms:modified>
</cp:coreProperties>
</file>