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3" r:id="rId4"/>
    <p:sldId id="270" r:id="rId5"/>
    <p:sldId id="266" r:id="rId6"/>
    <p:sldId id="272" r:id="rId7"/>
    <p:sldId id="267" r:id="rId8"/>
    <p:sldId id="268" r:id="rId9"/>
    <p:sldId id="259" r:id="rId10"/>
    <p:sldId id="281" r:id="rId11"/>
    <p:sldId id="260" r:id="rId12"/>
    <p:sldId id="275" r:id="rId13"/>
    <p:sldId id="276" r:id="rId14"/>
    <p:sldId id="277" r:id="rId15"/>
    <p:sldId id="274" r:id="rId16"/>
    <p:sldId id="261" r:id="rId17"/>
    <p:sldId id="280" r:id="rId18"/>
  </p:sldIdLst>
  <p:sldSz cx="9144000" cy="5143500" type="screen16x9"/>
  <p:notesSz cx="6858000" cy="9144000"/>
  <p:embeddedFontLs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40"/>
    <a:srgbClr val="7983F9"/>
    <a:srgbClr val="A4ADF8"/>
    <a:srgbClr val="AD283B"/>
    <a:srgbClr val="CFD9FB"/>
    <a:srgbClr val="85FFEB"/>
    <a:srgbClr val="E6929E"/>
    <a:srgbClr val="DC66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104" y="216"/>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6659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2076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88352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074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940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5371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090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895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136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1561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8156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753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D283B"/>
              </a:solidFill>
              <a:latin typeface="Arial"/>
              <a:ea typeface="Arial"/>
              <a:cs typeface="Arial"/>
              <a:sym typeface="Arial"/>
            </a:endParaRPr>
          </a:p>
        </p:txBody>
      </p:sp>
      <p:sp>
        <p:nvSpPr>
          <p:cNvPr id="55" name="Google Shape;55;p1"/>
          <p:cNvSpPr txBox="1"/>
          <p:nvPr/>
        </p:nvSpPr>
        <p:spPr>
          <a:xfrm>
            <a:off x="1385723" y="1247004"/>
            <a:ext cx="5362113" cy="1864311"/>
          </a:xfrm>
          <a:prstGeom prst="rect">
            <a:avLst/>
          </a:prstGeom>
          <a:noFill/>
          <a:ln>
            <a:noFill/>
          </a:ln>
        </p:spPr>
        <p:txBody>
          <a:bodyPr spcFirstLastPara="1" wrap="square" lIns="91425" tIns="91425" rIns="91425" bIns="91425" anchor="b" anchorCtr="0">
            <a:normAutofit/>
          </a:bodyPr>
          <a:lstStyle/>
          <a:p>
            <a:pPr marL="0" marR="0" lvl="0" indent="0" algn="r" rtl="0">
              <a:lnSpc>
                <a:spcPct val="100000"/>
              </a:lnSpc>
              <a:spcBef>
                <a:spcPts val="0"/>
              </a:spcBef>
              <a:spcAft>
                <a:spcPts val="0"/>
              </a:spcAft>
              <a:buClr>
                <a:srgbClr val="000000"/>
              </a:buClr>
              <a:buSzPct val="100000"/>
              <a:buFont typeface="Arial"/>
              <a:buNone/>
            </a:pPr>
            <a:r>
              <a:rPr lang="fr" sz="5200" b="1" i="0" u="none" strike="noStrike" cap="none" dirty="0">
                <a:solidFill>
                  <a:srgbClr val="F3F3F3"/>
                </a:solidFill>
                <a:latin typeface="Montserrat"/>
                <a:ea typeface="Montserrat"/>
                <a:cs typeface="Montserrat"/>
                <a:sym typeface="Montserrat"/>
              </a:rPr>
              <a:t>B</a:t>
            </a:r>
            <a:r>
              <a:rPr lang="fr" sz="5200" b="1" i="0" u="none" strike="noStrike" cap="none" dirty="0">
                <a:solidFill>
                  <a:srgbClr val="AD283B"/>
                </a:solidFill>
                <a:latin typeface="Montserrat"/>
                <a:ea typeface="Montserrat"/>
                <a:cs typeface="Montserrat"/>
                <a:sym typeface="Montserrat"/>
              </a:rPr>
              <a:t>O</a:t>
            </a:r>
            <a:r>
              <a:rPr lang="fr" sz="5200" b="1" i="0" u="none" strike="noStrike" cap="none" dirty="0">
                <a:solidFill>
                  <a:srgbClr val="F3F3F3"/>
                </a:solidFill>
                <a:latin typeface="Montserrat"/>
                <a:ea typeface="Montserrat"/>
                <a:cs typeface="Montserrat"/>
                <a:sym typeface="Montserrat"/>
              </a:rPr>
              <a:t>TTLE</a:t>
            </a:r>
            <a:r>
              <a:rPr lang="fr" sz="5200" b="1" i="0" u="none" strike="noStrike" cap="none" dirty="0">
                <a:solidFill>
                  <a:srgbClr val="AD283B"/>
                </a:solidFill>
                <a:latin typeface="Montserrat"/>
                <a:ea typeface="Montserrat"/>
                <a:cs typeface="Montserrat"/>
                <a:sym typeface="Montserrat"/>
              </a:rPr>
              <a:t>NECK</a:t>
            </a:r>
          </a:p>
          <a:p>
            <a:pPr marL="0" marR="0" lvl="0" indent="0" algn="r" rtl="0">
              <a:lnSpc>
                <a:spcPct val="100000"/>
              </a:lnSpc>
              <a:spcBef>
                <a:spcPts val="0"/>
              </a:spcBef>
              <a:spcAft>
                <a:spcPts val="0"/>
              </a:spcAft>
              <a:buClr>
                <a:srgbClr val="000000"/>
              </a:buClr>
              <a:buSzPct val="100000"/>
              <a:buFont typeface="Arial"/>
              <a:buNone/>
            </a:pPr>
            <a:r>
              <a:rPr lang="fr" sz="2400" b="1" dirty="0">
                <a:solidFill>
                  <a:srgbClr val="F3F3F3"/>
                </a:solidFill>
                <a:latin typeface="Montserrat"/>
                <a:ea typeface="Montserrat"/>
                <a:cs typeface="Montserrat"/>
                <a:sym typeface="Montserrat"/>
              </a:rPr>
              <a:t>FINE WINE SPIRIT</a:t>
            </a:r>
            <a:endParaRPr sz="2400" b="1"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5714689" y="4062350"/>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Haïdopoulo Matthieu</a:t>
            </a:r>
            <a:endParaRPr lang="fr" sz="2800" b="0" i="0" u="none" strike="noStrike" cap="none"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5714689" y="4596500"/>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Juin 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9" name="Image 8" descr="Une image contenant capture d’écran, ligne, Rectangle, diagramme&#10;&#10;Description générée automatiquement">
            <a:extLst>
              <a:ext uri="{FF2B5EF4-FFF2-40B4-BE49-F238E27FC236}">
                <a16:creationId xmlns:a16="http://schemas.microsoft.com/office/drawing/2014/main" id="{5D363749-3C1A-7231-7EB4-F432991ACADC}"/>
              </a:ext>
            </a:extLst>
          </p:cNvPr>
          <p:cNvPicPr>
            <a:picLocks noChangeAspect="1"/>
          </p:cNvPicPr>
          <p:nvPr/>
        </p:nvPicPr>
        <p:blipFill>
          <a:blip r:embed="rId3"/>
          <a:stretch>
            <a:fillRect/>
          </a:stretch>
        </p:blipFill>
        <p:spPr>
          <a:xfrm>
            <a:off x="1902303" y="1913848"/>
            <a:ext cx="6780848" cy="1974171"/>
          </a:xfrm>
          <a:prstGeom prst="rect">
            <a:avLst/>
          </a:prstGeom>
        </p:spPr>
      </p:pic>
      <p:sp>
        <p:nvSpPr>
          <p:cNvPr id="22" name="Rectangle 21">
            <a:extLst>
              <a:ext uri="{FF2B5EF4-FFF2-40B4-BE49-F238E27FC236}">
                <a16:creationId xmlns:a16="http://schemas.microsoft.com/office/drawing/2014/main" id="{EBD8A6C6-DEC2-47B8-AA01-853C86AEC0DA}"/>
              </a:ext>
            </a:extLst>
          </p:cNvPr>
          <p:cNvSpPr/>
          <p:nvPr/>
        </p:nvSpPr>
        <p:spPr>
          <a:xfrm>
            <a:off x="3444452" y="3563529"/>
            <a:ext cx="388620" cy="184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descr="Une image contenant fruit, raisin, intérieur, nature morte&#10;&#10;Description générée automatiquement">
            <a:extLst>
              <a:ext uri="{FF2B5EF4-FFF2-40B4-BE49-F238E27FC236}">
                <a16:creationId xmlns:a16="http://schemas.microsoft.com/office/drawing/2014/main" id="{34E1C8FE-B87F-2DDA-855B-418D17EB20CA}"/>
              </a:ext>
            </a:extLst>
          </p:cNvPr>
          <p:cNvPicPr>
            <a:picLocks noChangeAspect="1"/>
          </p:cNvPicPr>
          <p:nvPr/>
        </p:nvPicPr>
        <p:blipFill>
          <a:blip r:embed="rId4"/>
          <a:stretch>
            <a:fillRect/>
          </a:stretch>
        </p:blipFill>
        <p:spPr>
          <a:xfrm>
            <a:off x="1" y="3169328"/>
            <a:ext cx="1974172" cy="1974172"/>
          </a:xfrm>
          <a:prstGeom prst="rect">
            <a:avLst/>
          </a:prstGeom>
        </p:spPr>
      </p:pic>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univariées du prix</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Graphique, logo, graphisme&#10;&#10;Description générée automatiquement">
            <a:extLst>
              <a:ext uri="{FF2B5EF4-FFF2-40B4-BE49-F238E27FC236}">
                <a16:creationId xmlns:a16="http://schemas.microsoft.com/office/drawing/2014/main" id="{F439DAE8-B1EA-FB3E-2F5C-997603363EA1}"/>
              </a:ext>
            </a:extLst>
          </p:cNvPr>
          <p:cNvPicPr>
            <a:picLocks noChangeAspect="1"/>
          </p:cNvPicPr>
          <p:nvPr/>
        </p:nvPicPr>
        <p:blipFill>
          <a:blip r:embed="rId5"/>
          <a:stretch>
            <a:fillRect/>
          </a:stretch>
        </p:blipFill>
        <p:spPr>
          <a:xfrm>
            <a:off x="7920263" y="4371844"/>
            <a:ext cx="1223737" cy="771656"/>
          </a:xfrm>
          <a:prstGeom prst="rect">
            <a:avLst/>
          </a:prstGeom>
        </p:spPr>
      </p:pic>
      <p:sp>
        <p:nvSpPr>
          <p:cNvPr id="10" name="ZoneTexte 9">
            <a:extLst>
              <a:ext uri="{FF2B5EF4-FFF2-40B4-BE49-F238E27FC236}">
                <a16:creationId xmlns:a16="http://schemas.microsoft.com/office/drawing/2014/main" id="{6FEA3359-2C90-E22E-46A5-C5690D0A22DE}"/>
              </a:ext>
            </a:extLst>
          </p:cNvPr>
          <p:cNvSpPr txBox="1"/>
          <p:nvPr/>
        </p:nvSpPr>
        <p:spPr>
          <a:xfrm>
            <a:off x="1897397" y="1734113"/>
            <a:ext cx="2583281" cy="230832"/>
          </a:xfrm>
          <a:prstGeom prst="rect">
            <a:avLst/>
          </a:prstGeom>
          <a:noFill/>
        </p:spPr>
        <p:txBody>
          <a:bodyPr wrap="square" rtlCol="0">
            <a:spAutoFit/>
          </a:bodyPr>
          <a:lstStyle/>
          <a:p>
            <a:r>
              <a:rPr lang="fr-FR" sz="900" dirty="0">
                <a:solidFill>
                  <a:schemeClr val="tx2">
                    <a:lumMod val="50000"/>
                  </a:schemeClr>
                </a:solidFill>
                <a:latin typeface="Montserrat" panose="00000500000000000000" pitchFamily="2" charset="0"/>
              </a:rPr>
              <a:t>Répartition des prix de ventes</a:t>
            </a:r>
          </a:p>
        </p:txBody>
      </p:sp>
      <p:sp>
        <p:nvSpPr>
          <p:cNvPr id="12" name="ZoneTexte 11">
            <a:extLst>
              <a:ext uri="{FF2B5EF4-FFF2-40B4-BE49-F238E27FC236}">
                <a16:creationId xmlns:a16="http://schemas.microsoft.com/office/drawing/2014/main" id="{5D92DCBB-CFE7-2F26-AB0F-41BDB8BB1A8A}"/>
              </a:ext>
            </a:extLst>
          </p:cNvPr>
          <p:cNvSpPr txBox="1"/>
          <p:nvPr/>
        </p:nvSpPr>
        <p:spPr>
          <a:xfrm>
            <a:off x="4446751" y="4074920"/>
            <a:ext cx="3914015" cy="338554"/>
          </a:xfrm>
          <a:prstGeom prst="rect">
            <a:avLst/>
          </a:prstGeom>
          <a:noFill/>
        </p:spPr>
        <p:txBody>
          <a:bodyPr wrap="square" rtlCol="0">
            <a:spAutoFit/>
          </a:bodyPr>
          <a:lstStyle/>
          <a:p>
            <a:pPr algn="ctr"/>
            <a:r>
              <a:rPr lang="fr-FR" sz="800" dirty="0" err="1">
                <a:solidFill>
                  <a:schemeClr val="tx2">
                    <a:lumMod val="50000"/>
                  </a:schemeClr>
                </a:solidFill>
                <a:latin typeface="Montserrat" panose="00000500000000000000" pitchFamily="2" charset="0"/>
              </a:rPr>
              <a:t>Outliers</a:t>
            </a:r>
            <a:endParaRPr lang="fr-FR" sz="800" dirty="0">
              <a:solidFill>
                <a:schemeClr val="tx2">
                  <a:lumMod val="50000"/>
                </a:schemeClr>
              </a:solidFill>
              <a:latin typeface="Montserrat" panose="00000500000000000000" pitchFamily="2" charset="0"/>
            </a:endParaRPr>
          </a:p>
          <a:p>
            <a:pPr algn="ctr"/>
            <a:r>
              <a:rPr lang="fr-FR" sz="800" dirty="0">
                <a:solidFill>
                  <a:schemeClr val="tx2">
                    <a:lumMod val="50000"/>
                  </a:schemeClr>
                </a:solidFill>
                <a:latin typeface="Montserrat" panose="00000500000000000000" pitchFamily="2" charset="0"/>
              </a:rPr>
              <a:t> représentants 4,19% des articles vendu sur le site</a:t>
            </a:r>
          </a:p>
        </p:txBody>
      </p:sp>
      <p:cxnSp>
        <p:nvCxnSpPr>
          <p:cNvPr id="14" name="Connecteur droit 13">
            <a:extLst>
              <a:ext uri="{FF2B5EF4-FFF2-40B4-BE49-F238E27FC236}">
                <a16:creationId xmlns:a16="http://schemas.microsoft.com/office/drawing/2014/main" id="{06689DB2-77D9-7049-79EA-2B0C42B5F0E7}"/>
              </a:ext>
            </a:extLst>
          </p:cNvPr>
          <p:cNvCxnSpPr>
            <a:cxnSpLocks/>
          </p:cNvCxnSpPr>
          <p:nvPr/>
        </p:nvCxnSpPr>
        <p:spPr>
          <a:xfrm>
            <a:off x="3293365" y="1957229"/>
            <a:ext cx="0" cy="1974171"/>
          </a:xfrm>
          <a:prstGeom prst="line">
            <a:avLst/>
          </a:prstGeom>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DA8634B8-B117-7F71-221E-37BC1DFE896E}"/>
              </a:ext>
            </a:extLst>
          </p:cNvPr>
          <p:cNvSpPr txBox="1"/>
          <p:nvPr/>
        </p:nvSpPr>
        <p:spPr>
          <a:xfrm>
            <a:off x="2864611" y="3974781"/>
            <a:ext cx="935477" cy="461665"/>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75% de nos produits sont sous ce seuil</a:t>
            </a:r>
          </a:p>
        </p:txBody>
      </p:sp>
      <p:sp>
        <p:nvSpPr>
          <p:cNvPr id="23" name="ZoneTexte 22">
            <a:extLst>
              <a:ext uri="{FF2B5EF4-FFF2-40B4-BE49-F238E27FC236}">
                <a16:creationId xmlns:a16="http://schemas.microsoft.com/office/drawing/2014/main" id="{DE1EB64C-D4B5-8CA1-1704-B8799579EA73}"/>
              </a:ext>
            </a:extLst>
          </p:cNvPr>
          <p:cNvSpPr txBox="1"/>
          <p:nvPr/>
        </p:nvSpPr>
        <p:spPr>
          <a:xfrm>
            <a:off x="1746567" y="3485281"/>
            <a:ext cx="487847" cy="215444"/>
          </a:xfrm>
          <a:prstGeom prst="rect">
            <a:avLst/>
          </a:prstGeom>
          <a:noFill/>
        </p:spPr>
        <p:txBody>
          <a:bodyPr wrap="square" rtlCol="0">
            <a:spAutoFit/>
          </a:bodyPr>
          <a:lstStyle/>
          <a:p>
            <a:r>
              <a:rPr lang="fr-FR" sz="800" b="1" dirty="0">
                <a:solidFill>
                  <a:schemeClr val="accent2">
                    <a:lumMod val="50000"/>
                    <a:lumOff val="50000"/>
                  </a:schemeClr>
                </a:solidFill>
                <a:latin typeface="Montserrat" panose="00000500000000000000" pitchFamily="2" charset="0"/>
              </a:rPr>
              <a:t>prix</a:t>
            </a:r>
          </a:p>
        </p:txBody>
      </p:sp>
      <p:cxnSp>
        <p:nvCxnSpPr>
          <p:cNvPr id="8" name="Connecteur droit 7">
            <a:extLst>
              <a:ext uri="{FF2B5EF4-FFF2-40B4-BE49-F238E27FC236}">
                <a16:creationId xmlns:a16="http://schemas.microsoft.com/office/drawing/2014/main" id="{2340121D-2A7C-31FA-836A-55DF6D2A16E0}"/>
              </a:ext>
            </a:extLst>
          </p:cNvPr>
          <p:cNvCxnSpPr>
            <a:cxnSpLocks/>
          </p:cNvCxnSpPr>
          <p:nvPr/>
        </p:nvCxnSpPr>
        <p:spPr>
          <a:xfrm>
            <a:off x="4446753" y="1957230"/>
            <a:ext cx="0" cy="1974171"/>
          </a:xfrm>
          <a:prstGeom prst="line">
            <a:avLst/>
          </a:prstGeom>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2FC3F1B-EC7A-9EA7-4A45-2245B110B74C}"/>
              </a:ext>
            </a:extLst>
          </p:cNvPr>
          <p:cNvSpPr txBox="1"/>
          <p:nvPr/>
        </p:nvSpPr>
        <p:spPr>
          <a:xfrm>
            <a:off x="2982502" y="3715956"/>
            <a:ext cx="573812" cy="215444"/>
          </a:xfrm>
          <a:prstGeom prst="rect">
            <a:avLst/>
          </a:prstGeom>
          <a:solidFill>
            <a:srgbClr val="A4ADF8"/>
          </a:solidFill>
          <a:ln w="19050">
            <a:solidFill>
              <a:srgbClr val="7983F9"/>
            </a:solidFill>
          </a:ln>
        </p:spPr>
        <p:txBody>
          <a:bodyPr wrap="square" rtlCol="0">
            <a:spAutoFit/>
          </a:bodyPr>
          <a:lstStyle/>
          <a:p>
            <a:r>
              <a:rPr lang="fr-FR" sz="800" b="1" dirty="0">
                <a:latin typeface="Montserrat" panose="00000500000000000000" pitchFamily="2" charset="0"/>
              </a:rPr>
              <a:t>42€08</a:t>
            </a:r>
          </a:p>
        </p:txBody>
      </p:sp>
      <p:graphicFrame>
        <p:nvGraphicFramePr>
          <p:cNvPr id="17" name="Tableau 16">
            <a:extLst>
              <a:ext uri="{FF2B5EF4-FFF2-40B4-BE49-F238E27FC236}">
                <a16:creationId xmlns:a16="http://schemas.microsoft.com/office/drawing/2014/main" id="{7B73BB97-DB74-D3A4-A494-3A08973F3E06}"/>
              </a:ext>
            </a:extLst>
          </p:cNvPr>
          <p:cNvGraphicFramePr>
            <a:graphicFrameLocks noGrp="1"/>
          </p:cNvGraphicFramePr>
          <p:nvPr>
            <p:extLst>
              <p:ext uri="{D42A27DB-BD31-4B8C-83A1-F6EECF244321}">
                <p14:modId xmlns:p14="http://schemas.microsoft.com/office/powerpoint/2010/main" val="310142015"/>
              </p:ext>
            </p:extLst>
          </p:nvPr>
        </p:nvGraphicFramePr>
        <p:xfrm>
          <a:off x="350089" y="1671161"/>
          <a:ext cx="1361135" cy="2470747"/>
        </p:xfrm>
        <a:graphic>
          <a:graphicData uri="http://schemas.openxmlformats.org/drawingml/2006/table">
            <a:tbl>
              <a:tblPr firstRow="1" bandRow="1">
                <a:tableStyleId>{5C22544A-7EE6-4342-B048-85BDC9FD1C3A}</a:tableStyleId>
              </a:tblPr>
              <a:tblGrid>
                <a:gridCol w="773830">
                  <a:extLst>
                    <a:ext uri="{9D8B030D-6E8A-4147-A177-3AD203B41FA5}">
                      <a16:colId xmlns:a16="http://schemas.microsoft.com/office/drawing/2014/main" val="1787159197"/>
                    </a:ext>
                  </a:extLst>
                </a:gridCol>
                <a:gridCol w="587305">
                  <a:extLst>
                    <a:ext uri="{9D8B030D-6E8A-4147-A177-3AD203B41FA5}">
                      <a16:colId xmlns:a16="http://schemas.microsoft.com/office/drawing/2014/main" val="3264658082"/>
                    </a:ext>
                  </a:extLst>
                </a:gridCol>
              </a:tblGrid>
              <a:tr h="276557">
                <a:tc>
                  <a:txBody>
                    <a:bodyPr/>
                    <a:lstStyle/>
                    <a:p>
                      <a:endParaRPr lang="fr-FR" sz="800" b="0" dirty="0"/>
                    </a:p>
                  </a:txBody>
                  <a:tcPr anchor="ctr">
                    <a:solidFill>
                      <a:schemeClr val="bg1"/>
                    </a:solidFill>
                  </a:tcPr>
                </a:tc>
                <a:tc>
                  <a:txBody>
                    <a:bodyPr/>
                    <a:lstStyle/>
                    <a:p>
                      <a:pPr algn="ctr"/>
                      <a:r>
                        <a:rPr lang="fr-FR" sz="800" b="0" dirty="0"/>
                        <a:t>Prix</a:t>
                      </a:r>
                    </a:p>
                  </a:txBody>
                  <a:tcPr anchor="ctr">
                    <a:solidFill>
                      <a:schemeClr val="bg1"/>
                    </a:solidFill>
                  </a:tcPr>
                </a:tc>
                <a:extLst>
                  <a:ext uri="{0D108BD9-81ED-4DB2-BD59-A6C34878D82A}">
                    <a16:rowId xmlns:a16="http://schemas.microsoft.com/office/drawing/2014/main" val="1059855037"/>
                  </a:ext>
                </a:extLst>
              </a:tr>
              <a:tr h="236728">
                <a:tc>
                  <a:txBody>
                    <a:bodyPr/>
                    <a:lstStyle/>
                    <a:p>
                      <a:r>
                        <a:rPr lang="fr-FR" sz="800" b="1" dirty="0">
                          <a:solidFill>
                            <a:srgbClr val="004D40"/>
                          </a:solidFill>
                          <a:latin typeface="Montserrat" panose="00000500000000000000" pitchFamily="2" charset="0"/>
                        </a:rPr>
                        <a:t>Min</a:t>
                      </a:r>
                    </a:p>
                  </a:txBody>
                  <a:tcPr anchor="ctr"/>
                </a:tc>
                <a:tc>
                  <a:txBody>
                    <a:bodyPr/>
                    <a:lstStyle/>
                    <a:p>
                      <a:pPr algn="ctr"/>
                      <a:r>
                        <a:rPr lang="fr-FR" sz="800" b="1" dirty="0">
                          <a:solidFill>
                            <a:srgbClr val="004D40"/>
                          </a:solidFill>
                          <a:latin typeface="Montserrat" panose="00000500000000000000" pitchFamily="2" charset="0"/>
                        </a:rPr>
                        <a:t>5,20€</a:t>
                      </a:r>
                    </a:p>
                  </a:txBody>
                  <a:tcPr anchor="ctr"/>
                </a:tc>
                <a:extLst>
                  <a:ext uri="{0D108BD9-81ED-4DB2-BD59-A6C34878D82A}">
                    <a16:rowId xmlns:a16="http://schemas.microsoft.com/office/drawing/2014/main" val="2521915132"/>
                  </a:ext>
                </a:extLst>
              </a:tr>
              <a:tr h="236728">
                <a:tc>
                  <a:txBody>
                    <a:bodyPr/>
                    <a:lstStyle/>
                    <a:p>
                      <a:r>
                        <a:rPr lang="fr-FR" sz="800" b="1" dirty="0">
                          <a:solidFill>
                            <a:srgbClr val="004D40"/>
                          </a:solidFill>
                          <a:latin typeface="Montserrat" panose="00000500000000000000" pitchFamily="2" charset="0"/>
                        </a:rPr>
                        <a:t>25%</a:t>
                      </a:r>
                    </a:p>
                  </a:txBody>
                  <a:tcPr anchor="ctr"/>
                </a:tc>
                <a:tc>
                  <a:txBody>
                    <a:bodyPr/>
                    <a:lstStyle/>
                    <a:p>
                      <a:pPr algn="ctr"/>
                      <a:r>
                        <a:rPr lang="fr-FR" sz="800" b="1" dirty="0">
                          <a:solidFill>
                            <a:srgbClr val="004D40"/>
                          </a:solidFill>
                          <a:latin typeface="Montserrat" panose="00000500000000000000" pitchFamily="2" charset="0"/>
                        </a:rPr>
                        <a:t>14,06€</a:t>
                      </a:r>
                    </a:p>
                  </a:txBody>
                  <a:tcPr anchor="ctr"/>
                </a:tc>
                <a:extLst>
                  <a:ext uri="{0D108BD9-81ED-4DB2-BD59-A6C34878D82A}">
                    <a16:rowId xmlns:a16="http://schemas.microsoft.com/office/drawing/2014/main" val="1516678564"/>
                  </a:ext>
                </a:extLst>
              </a:tr>
              <a:tr h="236728">
                <a:tc>
                  <a:txBody>
                    <a:bodyPr/>
                    <a:lstStyle/>
                    <a:p>
                      <a:r>
                        <a:rPr lang="fr-FR" sz="800" b="1" dirty="0">
                          <a:solidFill>
                            <a:srgbClr val="004D40"/>
                          </a:solidFill>
                          <a:latin typeface="Montserrat" panose="00000500000000000000" pitchFamily="2" charset="0"/>
                        </a:rPr>
                        <a:t>50%</a:t>
                      </a:r>
                    </a:p>
                  </a:txBody>
                  <a:tcPr anchor="ctr"/>
                </a:tc>
                <a:tc>
                  <a:txBody>
                    <a:bodyPr/>
                    <a:lstStyle/>
                    <a:p>
                      <a:pPr algn="ctr"/>
                      <a:r>
                        <a:rPr lang="fr-FR" sz="800" b="1" dirty="0">
                          <a:solidFill>
                            <a:srgbClr val="004D40"/>
                          </a:solidFill>
                          <a:latin typeface="Montserrat" panose="00000500000000000000" pitchFamily="2" charset="0"/>
                        </a:rPr>
                        <a:t>23,45€</a:t>
                      </a:r>
                    </a:p>
                  </a:txBody>
                  <a:tcPr anchor="ctr"/>
                </a:tc>
                <a:extLst>
                  <a:ext uri="{0D108BD9-81ED-4DB2-BD59-A6C34878D82A}">
                    <a16:rowId xmlns:a16="http://schemas.microsoft.com/office/drawing/2014/main" val="1726620151"/>
                  </a:ext>
                </a:extLst>
              </a:tr>
              <a:tr h="236728">
                <a:tc>
                  <a:txBody>
                    <a:bodyPr/>
                    <a:lstStyle/>
                    <a:p>
                      <a:r>
                        <a:rPr lang="fr-FR" sz="800" b="1" dirty="0">
                          <a:solidFill>
                            <a:srgbClr val="004D40"/>
                          </a:solidFill>
                          <a:latin typeface="Montserrat" panose="00000500000000000000" pitchFamily="2" charset="0"/>
                        </a:rPr>
                        <a:t>75%</a:t>
                      </a:r>
                    </a:p>
                  </a:txBody>
                  <a:tcPr anchor="ctr"/>
                </a:tc>
                <a:tc>
                  <a:txBody>
                    <a:bodyPr/>
                    <a:lstStyle/>
                    <a:p>
                      <a:pPr algn="ctr"/>
                      <a:r>
                        <a:rPr lang="fr-FR" sz="800" b="1" dirty="0">
                          <a:solidFill>
                            <a:srgbClr val="004D40"/>
                          </a:solidFill>
                          <a:latin typeface="Montserrat" panose="00000500000000000000" pitchFamily="2" charset="0"/>
                        </a:rPr>
                        <a:t>42,08€</a:t>
                      </a:r>
                    </a:p>
                  </a:txBody>
                  <a:tcPr anchor="ctr"/>
                </a:tc>
                <a:extLst>
                  <a:ext uri="{0D108BD9-81ED-4DB2-BD59-A6C34878D82A}">
                    <a16:rowId xmlns:a16="http://schemas.microsoft.com/office/drawing/2014/main" val="2837475370"/>
                  </a:ext>
                </a:extLst>
              </a:tr>
              <a:tr h="236728">
                <a:tc>
                  <a:txBody>
                    <a:bodyPr/>
                    <a:lstStyle/>
                    <a:p>
                      <a:r>
                        <a:rPr lang="fr-FR" sz="800" b="1" dirty="0">
                          <a:solidFill>
                            <a:srgbClr val="004D40"/>
                          </a:solidFill>
                          <a:latin typeface="Montserrat" panose="00000500000000000000" pitchFamily="2" charset="0"/>
                        </a:rPr>
                        <a:t>Max</a:t>
                      </a:r>
                    </a:p>
                  </a:txBody>
                  <a:tcPr anchor="ctr"/>
                </a:tc>
                <a:tc>
                  <a:txBody>
                    <a:bodyPr/>
                    <a:lstStyle/>
                    <a:p>
                      <a:pPr algn="ctr"/>
                      <a:r>
                        <a:rPr lang="fr-FR" sz="800" b="1" dirty="0">
                          <a:solidFill>
                            <a:srgbClr val="004D40"/>
                          </a:solidFill>
                          <a:latin typeface="Montserrat" panose="00000500000000000000" pitchFamily="2" charset="0"/>
                        </a:rPr>
                        <a:t>225€</a:t>
                      </a:r>
                    </a:p>
                  </a:txBody>
                  <a:tcPr anchor="ctr"/>
                </a:tc>
                <a:extLst>
                  <a:ext uri="{0D108BD9-81ED-4DB2-BD59-A6C34878D82A}">
                    <a16:rowId xmlns:a16="http://schemas.microsoft.com/office/drawing/2014/main" val="4034102757"/>
                  </a:ext>
                </a:extLst>
              </a:tr>
              <a:tr h="371383">
                <a:tc>
                  <a:txBody>
                    <a:bodyPr/>
                    <a:lstStyle/>
                    <a:p>
                      <a:r>
                        <a:rPr lang="fr-FR" sz="800" b="1" dirty="0">
                          <a:solidFill>
                            <a:srgbClr val="004D40"/>
                          </a:solidFill>
                          <a:latin typeface="Montserrat" panose="00000500000000000000" pitchFamily="2" charset="0"/>
                        </a:rPr>
                        <a:t>Moyenne</a:t>
                      </a:r>
                    </a:p>
                  </a:txBody>
                  <a:tcPr anchor="ctr"/>
                </a:tc>
                <a:tc>
                  <a:txBody>
                    <a:bodyPr/>
                    <a:lstStyle/>
                    <a:p>
                      <a:pPr algn="ctr"/>
                      <a:r>
                        <a:rPr lang="fr-FR" sz="800" b="1" dirty="0">
                          <a:solidFill>
                            <a:srgbClr val="004D40"/>
                          </a:solidFill>
                          <a:latin typeface="Montserrat" panose="00000500000000000000" pitchFamily="2" charset="0"/>
                        </a:rPr>
                        <a:t>32,33€</a:t>
                      </a:r>
                    </a:p>
                  </a:txBody>
                  <a:tcPr anchor="ctr"/>
                </a:tc>
                <a:extLst>
                  <a:ext uri="{0D108BD9-81ED-4DB2-BD59-A6C34878D82A}">
                    <a16:rowId xmlns:a16="http://schemas.microsoft.com/office/drawing/2014/main" val="3646873231"/>
                  </a:ext>
                </a:extLst>
              </a:tr>
              <a:tr h="402439">
                <a:tc>
                  <a:txBody>
                    <a:bodyPr/>
                    <a:lstStyle/>
                    <a:p>
                      <a:r>
                        <a:rPr lang="fr-FR" sz="800" b="1" dirty="0">
                          <a:solidFill>
                            <a:srgbClr val="004D40"/>
                          </a:solidFill>
                          <a:latin typeface="Montserrat" panose="00000500000000000000" pitchFamily="2" charset="0"/>
                        </a:rPr>
                        <a:t>Ecart-type</a:t>
                      </a:r>
                    </a:p>
                  </a:txBody>
                  <a:tcPr anchor="ctr"/>
                </a:tc>
                <a:tc>
                  <a:txBody>
                    <a:bodyPr/>
                    <a:lstStyle/>
                    <a:p>
                      <a:pPr algn="ctr"/>
                      <a:r>
                        <a:rPr lang="fr-FR" sz="800" b="1" dirty="0">
                          <a:solidFill>
                            <a:srgbClr val="004D40"/>
                          </a:solidFill>
                          <a:latin typeface="Montserrat" panose="00000500000000000000" pitchFamily="2" charset="0"/>
                        </a:rPr>
                        <a:t>27,60€</a:t>
                      </a:r>
                    </a:p>
                  </a:txBody>
                  <a:tcPr anchor="ctr"/>
                </a:tc>
                <a:extLst>
                  <a:ext uri="{0D108BD9-81ED-4DB2-BD59-A6C34878D82A}">
                    <a16:rowId xmlns:a16="http://schemas.microsoft.com/office/drawing/2014/main" val="2288033816"/>
                  </a:ext>
                </a:extLst>
              </a:tr>
              <a:tr h="236728">
                <a:tc>
                  <a:txBody>
                    <a:bodyPr/>
                    <a:lstStyle/>
                    <a:p>
                      <a:r>
                        <a:rPr lang="fr-FR" sz="800" b="1" dirty="0" err="1">
                          <a:solidFill>
                            <a:srgbClr val="004D40"/>
                          </a:solidFill>
                          <a:latin typeface="Montserrat" panose="00000500000000000000" pitchFamily="2" charset="0"/>
                        </a:rPr>
                        <a:t>Outliers</a:t>
                      </a:r>
                      <a:endParaRPr lang="fr-FR" sz="800" b="1" dirty="0">
                        <a:solidFill>
                          <a:srgbClr val="004D40"/>
                        </a:solidFill>
                        <a:latin typeface="Montserrat" panose="00000500000000000000" pitchFamily="2" charset="0"/>
                      </a:endParaRPr>
                    </a:p>
                  </a:txBody>
                  <a:tcPr anchor="ctr"/>
                </a:tc>
                <a:tc>
                  <a:txBody>
                    <a:bodyPr/>
                    <a:lstStyle/>
                    <a:p>
                      <a:pPr algn="ctr"/>
                      <a:r>
                        <a:rPr lang="fr-FR" sz="800" b="1" dirty="0">
                          <a:solidFill>
                            <a:srgbClr val="004D40"/>
                          </a:solidFill>
                          <a:latin typeface="Montserrat" panose="00000500000000000000" pitchFamily="2" charset="0"/>
                        </a:rPr>
                        <a:t>84,09€</a:t>
                      </a:r>
                    </a:p>
                  </a:txBody>
                  <a:tcPr anchor="ctr"/>
                </a:tc>
                <a:extLst>
                  <a:ext uri="{0D108BD9-81ED-4DB2-BD59-A6C34878D82A}">
                    <a16:rowId xmlns:a16="http://schemas.microsoft.com/office/drawing/2014/main" val="2989353985"/>
                  </a:ext>
                </a:extLst>
              </a:tr>
            </a:tbl>
          </a:graphicData>
        </a:graphic>
      </p:graphicFrame>
      <p:sp>
        <p:nvSpPr>
          <p:cNvPr id="19" name="ZoneTexte 18">
            <a:extLst>
              <a:ext uri="{FF2B5EF4-FFF2-40B4-BE49-F238E27FC236}">
                <a16:creationId xmlns:a16="http://schemas.microsoft.com/office/drawing/2014/main" id="{42B36675-F623-0D01-F081-A239B0930B3B}"/>
              </a:ext>
            </a:extLst>
          </p:cNvPr>
          <p:cNvSpPr txBox="1"/>
          <p:nvPr/>
        </p:nvSpPr>
        <p:spPr>
          <a:xfrm>
            <a:off x="111196" y="1405925"/>
            <a:ext cx="1801955" cy="600164"/>
          </a:xfrm>
          <a:prstGeom prst="rect">
            <a:avLst/>
          </a:prstGeom>
          <a:noFill/>
        </p:spPr>
        <p:txBody>
          <a:bodyPr wrap="square" rtlCol="0">
            <a:spAutoFit/>
          </a:bodyPr>
          <a:lstStyle/>
          <a:p>
            <a:pPr algn="ctr"/>
            <a:r>
              <a:rPr lang="fr-FR" sz="1100" b="1" dirty="0">
                <a:solidFill>
                  <a:schemeClr val="tx2">
                    <a:lumMod val="50000"/>
                  </a:schemeClr>
                </a:solidFill>
                <a:latin typeface="Montserrat" panose="00000500000000000000" pitchFamily="2" charset="0"/>
              </a:rPr>
              <a:t>Analyse descriptive des prix sur notre site web</a:t>
            </a:r>
          </a:p>
        </p:txBody>
      </p:sp>
      <p:sp>
        <p:nvSpPr>
          <p:cNvPr id="24" name="Rectangle 23">
            <a:extLst>
              <a:ext uri="{FF2B5EF4-FFF2-40B4-BE49-F238E27FC236}">
                <a16:creationId xmlns:a16="http://schemas.microsoft.com/office/drawing/2014/main" id="{4D2E40D7-C345-5272-EA73-F3BC2BD5928A}"/>
              </a:ext>
            </a:extLst>
          </p:cNvPr>
          <p:cNvSpPr/>
          <p:nvPr/>
        </p:nvSpPr>
        <p:spPr>
          <a:xfrm>
            <a:off x="5155825" y="3700725"/>
            <a:ext cx="353417" cy="1872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Accolade fermante 15">
            <a:extLst>
              <a:ext uri="{FF2B5EF4-FFF2-40B4-BE49-F238E27FC236}">
                <a16:creationId xmlns:a16="http://schemas.microsoft.com/office/drawing/2014/main" id="{FDD5A54B-6BF1-971C-8929-8566BFF39A45}"/>
              </a:ext>
            </a:extLst>
          </p:cNvPr>
          <p:cNvSpPr/>
          <p:nvPr/>
        </p:nvSpPr>
        <p:spPr>
          <a:xfrm rot="5400000">
            <a:off x="6224599" y="1922879"/>
            <a:ext cx="358321" cy="3914014"/>
          </a:xfrm>
          <a:prstGeom prst="rightBrace">
            <a:avLst>
              <a:gd name="adj1" fmla="val 115876"/>
              <a:gd name="adj2" fmla="val 50189"/>
            </a:avLst>
          </a:prstGeom>
          <a:ln w="9525">
            <a:solidFill>
              <a:srgbClr val="7983F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ZoneTexte 10">
            <a:extLst>
              <a:ext uri="{FF2B5EF4-FFF2-40B4-BE49-F238E27FC236}">
                <a16:creationId xmlns:a16="http://schemas.microsoft.com/office/drawing/2014/main" id="{59D83B5E-3A94-800B-32D6-33030C71E69F}"/>
              </a:ext>
            </a:extLst>
          </p:cNvPr>
          <p:cNvSpPr txBox="1"/>
          <p:nvPr/>
        </p:nvSpPr>
        <p:spPr>
          <a:xfrm>
            <a:off x="4161536" y="3715956"/>
            <a:ext cx="573812" cy="215444"/>
          </a:xfrm>
          <a:prstGeom prst="rect">
            <a:avLst/>
          </a:prstGeom>
          <a:solidFill>
            <a:srgbClr val="A4ADF8"/>
          </a:solidFill>
          <a:ln w="19050">
            <a:solidFill>
              <a:srgbClr val="7983F9"/>
            </a:solidFill>
          </a:ln>
        </p:spPr>
        <p:txBody>
          <a:bodyPr wrap="square" rtlCol="0">
            <a:spAutoFit/>
          </a:bodyPr>
          <a:lstStyle/>
          <a:p>
            <a:r>
              <a:rPr lang="fr-FR" sz="800" b="1" dirty="0">
                <a:latin typeface="Montserrat" panose="00000500000000000000" pitchFamily="2" charset="0"/>
              </a:rPr>
              <a:t>84€09</a:t>
            </a:r>
          </a:p>
        </p:txBody>
      </p:sp>
      <p:sp>
        <p:nvSpPr>
          <p:cNvPr id="4" name="ZoneTexte 3">
            <a:extLst>
              <a:ext uri="{FF2B5EF4-FFF2-40B4-BE49-F238E27FC236}">
                <a16:creationId xmlns:a16="http://schemas.microsoft.com/office/drawing/2014/main" id="{2962A535-AB76-757D-481B-9B6A32258F75}"/>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9</a:t>
            </a:r>
          </a:p>
        </p:txBody>
      </p:sp>
    </p:spTree>
    <p:extLst>
      <p:ext uri="{BB962C8B-B14F-4D97-AF65-F5344CB8AC3E}">
        <p14:creationId xmlns:p14="http://schemas.microsoft.com/office/powerpoint/2010/main" val="1631533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7" name="Image 6" descr="Une image contenant capture d’écran, texte, ligne, Police&#10;&#10;Description générée automatiquement">
            <a:extLst>
              <a:ext uri="{FF2B5EF4-FFF2-40B4-BE49-F238E27FC236}">
                <a16:creationId xmlns:a16="http://schemas.microsoft.com/office/drawing/2014/main" id="{C5A4428A-A387-96D7-E20B-082E4C3A451D}"/>
              </a:ext>
            </a:extLst>
          </p:cNvPr>
          <p:cNvPicPr>
            <a:picLocks noChangeAspect="1"/>
          </p:cNvPicPr>
          <p:nvPr/>
        </p:nvPicPr>
        <p:blipFill>
          <a:blip r:embed="rId3"/>
          <a:stretch>
            <a:fillRect/>
          </a:stretch>
        </p:blipFill>
        <p:spPr>
          <a:xfrm>
            <a:off x="64461" y="1599788"/>
            <a:ext cx="7978277" cy="2768501"/>
          </a:xfrm>
          <a:prstGeom prst="rect">
            <a:avLst/>
          </a:prstGeom>
        </p:spPr>
      </p:pic>
      <p:sp>
        <p:nvSpPr>
          <p:cNvPr id="9" name="Rectangle 8">
            <a:extLst>
              <a:ext uri="{FF2B5EF4-FFF2-40B4-BE49-F238E27FC236}">
                <a16:creationId xmlns:a16="http://schemas.microsoft.com/office/drawing/2014/main" id="{B2484C7F-9B21-5A34-0711-A2E2CBD96474}"/>
              </a:ext>
            </a:extLst>
          </p:cNvPr>
          <p:cNvSpPr/>
          <p:nvPr/>
        </p:nvSpPr>
        <p:spPr>
          <a:xfrm>
            <a:off x="2760955" y="4218850"/>
            <a:ext cx="994299" cy="2288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descr="Une image contenant Police, Graphique, logo, graphisme&#10;&#10;Description générée automatiquement">
            <a:extLst>
              <a:ext uri="{FF2B5EF4-FFF2-40B4-BE49-F238E27FC236}">
                <a16:creationId xmlns:a16="http://schemas.microsoft.com/office/drawing/2014/main" id="{397ABBCE-1130-4CA7-FBC2-E4FA3D1DB7C5}"/>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500" b="0" i="0" u="none" strike="noStrike" cap="none" dirty="0">
                <a:solidFill>
                  <a:srgbClr val="F3F3F3"/>
                </a:solidFill>
                <a:latin typeface="Montserrat"/>
                <a:ea typeface="Montserrat"/>
                <a:cs typeface="Montserrat"/>
                <a:sym typeface="Montserrat"/>
              </a:rPr>
              <a:t>Analyses univariées du C.A.</a:t>
            </a:r>
          </a:p>
          <a:p>
            <a:pPr marL="0" marR="0" lvl="0" indent="0" algn="l" rtl="0">
              <a:lnSpc>
                <a:spcPct val="100000"/>
              </a:lnSpc>
              <a:spcBef>
                <a:spcPts val="0"/>
              </a:spcBef>
              <a:spcAft>
                <a:spcPts val="0"/>
              </a:spcAft>
              <a:buClr>
                <a:srgbClr val="000000"/>
              </a:buClr>
              <a:buSzPts val="2500"/>
              <a:buFont typeface="Arial"/>
              <a:buNone/>
            </a:pPr>
            <a:endParaRPr lang="fr" sz="2500" b="0" i="0" u="none" strike="noStrike" cap="none" dirty="0">
              <a:solidFill>
                <a:srgbClr val="F3F3F3"/>
              </a:solidFill>
              <a:latin typeface="Montserrat"/>
              <a:ea typeface="Montserrat"/>
              <a:cs typeface="Montserrat"/>
              <a:sym typeface="Montserrat"/>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Espace réservé du texte 4">
            <a:extLst>
              <a:ext uri="{FF2B5EF4-FFF2-40B4-BE49-F238E27FC236}">
                <a16:creationId xmlns:a16="http://schemas.microsoft.com/office/drawing/2014/main" id="{470179B4-81DD-FC01-AA94-BD708BAE1BD9}"/>
              </a:ext>
            </a:extLst>
          </p:cNvPr>
          <p:cNvSpPr>
            <a:spLocks noGrp="1"/>
          </p:cNvSpPr>
          <p:nvPr>
            <p:ph type="body" idx="1"/>
          </p:nvPr>
        </p:nvSpPr>
        <p:spPr>
          <a:xfrm>
            <a:off x="1907032" y="4260589"/>
            <a:ext cx="3348547" cy="1091321"/>
          </a:xfrm>
        </p:spPr>
        <p:txBody>
          <a:bodyPr>
            <a:normAutofit/>
          </a:bodyPr>
          <a:lstStyle/>
          <a:p>
            <a:pPr marL="114300" indent="0" algn="ctr">
              <a:buNone/>
            </a:pPr>
            <a:r>
              <a:rPr lang="fr-FR" sz="1100" b="1" dirty="0">
                <a:solidFill>
                  <a:schemeClr val="tx2">
                    <a:lumMod val="50000"/>
                  </a:schemeClr>
                </a:solidFill>
              </a:rPr>
              <a:t>80% de notre CA est réalisés par</a:t>
            </a:r>
          </a:p>
          <a:p>
            <a:pPr marL="114300" indent="0" algn="ctr">
              <a:buNone/>
            </a:pPr>
            <a:r>
              <a:rPr lang="fr-FR" sz="1100" b="1" dirty="0">
                <a:solidFill>
                  <a:schemeClr val="tx2">
                    <a:lumMod val="50000"/>
                  </a:schemeClr>
                </a:solidFill>
              </a:rPr>
              <a:t> 420 articles soit 58,82%</a:t>
            </a:r>
          </a:p>
        </p:txBody>
      </p:sp>
      <p:pic>
        <p:nvPicPr>
          <p:cNvPr id="3" name="Image 2" descr="Une image contenant fruit, raisin, intérieur, nature morte&#10;&#10;Description générée automatiquement">
            <a:extLst>
              <a:ext uri="{FF2B5EF4-FFF2-40B4-BE49-F238E27FC236}">
                <a16:creationId xmlns:a16="http://schemas.microsoft.com/office/drawing/2014/main" id="{495F1FBE-A26F-32CB-924C-3A0497FB59BE}"/>
              </a:ext>
            </a:extLst>
          </p:cNvPr>
          <p:cNvPicPr>
            <a:picLocks noChangeAspect="1"/>
          </p:cNvPicPr>
          <p:nvPr/>
        </p:nvPicPr>
        <p:blipFill>
          <a:blip r:embed="rId5"/>
          <a:stretch>
            <a:fillRect/>
          </a:stretch>
        </p:blipFill>
        <p:spPr>
          <a:xfrm>
            <a:off x="1" y="3169328"/>
            <a:ext cx="1974172" cy="1974172"/>
          </a:xfrm>
          <a:prstGeom prst="rect">
            <a:avLst/>
          </a:prstGeom>
        </p:spPr>
      </p:pic>
      <p:graphicFrame>
        <p:nvGraphicFramePr>
          <p:cNvPr id="8" name="Tableau 7">
            <a:extLst>
              <a:ext uri="{FF2B5EF4-FFF2-40B4-BE49-F238E27FC236}">
                <a16:creationId xmlns:a16="http://schemas.microsoft.com/office/drawing/2014/main" id="{76B75EC5-23E6-E636-9464-FCA6FB71C75C}"/>
              </a:ext>
            </a:extLst>
          </p:cNvPr>
          <p:cNvGraphicFramePr>
            <a:graphicFrameLocks noGrp="1"/>
          </p:cNvGraphicFramePr>
          <p:nvPr>
            <p:extLst>
              <p:ext uri="{D42A27DB-BD31-4B8C-83A1-F6EECF244321}">
                <p14:modId xmlns:p14="http://schemas.microsoft.com/office/powerpoint/2010/main" val="3081207250"/>
              </p:ext>
            </p:extLst>
          </p:nvPr>
        </p:nvGraphicFramePr>
        <p:xfrm>
          <a:off x="5822615" y="1651276"/>
          <a:ext cx="3068344" cy="1038837"/>
        </p:xfrm>
        <a:graphic>
          <a:graphicData uri="http://schemas.openxmlformats.org/drawingml/2006/table">
            <a:tbl>
              <a:tblPr firstRow="1" bandRow="1">
                <a:tableStyleId>{5C22544A-7EE6-4342-B048-85BDC9FD1C3A}</a:tableStyleId>
              </a:tblPr>
              <a:tblGrid>
                <a:gridCol w="3068344">
                  <a:extLst>
                    <a:ext uri="{9D8B030D-6E8A-4147-A177-3AD203B41FA5}">
                      <a16:colId xmlns:a16="http://schemas.microsoft.com/office/drawing/2014/main" val="3770718765"/>
                    </a:ext>
                  </a:extLst>
                </a:gridCol>
              </a:tblGrid>
              <a:tr h="0">
                <a:tc>
                  <a:txBody>
                    <a:bodyPr/>
                    <a:lstStyle/>
                    <a:p>
                      <a:pPr algn="ctr"/>
                      <a:r>
                        <a:rPr lang="fr-FR" dirty="0">
                          <a:latin typeface="Montserrat" panose="00000500000000000000" pitchFamily="2" charset="0"/>
                        </a:rPr>
                        <a:t>Chiffres d’affaires du sites web sur le mois d’octobre</a:t>
                      </a:r>
                    </a:p>
                  </a:txBody>
                  <a:tcPr anchor="ctr">
                    <a:solidFill>
                      <a:srgbClr val="004D40"/>
                    </a:solidFill>
                  </a:tcPr>
                </a:tc>
                <a:extLst>
                  <a:ext uri="{0D108BD9-81ED-4DB2-BD59-A6C34878D82A}">
                    <a16:rowId xmlns:a16="http://schemas.microsoft.com/office/drawing/2014/main" val="1458573974"/>
                  </a:ext>
                </a:extLst>
              </a:tr>
              <a:tr h="520677">
                <a:tc>
                  <a:txBody>
                    <a:bodyPr/>
                    <a:lstStyle/>
                    <a:p>
                      <a:pPr algn="ctr"/>
                      <a:r>
                        <a:rPr lang="fr-FR" sz="2000" b="1" dirty="0">
                          <a:solidFill>
                            <a:srgbClr val="004D40"/>
                          </a:solidFill>
                          <a:latin typeface="Montserrat" panose="00000500000000000000" pitchFamily="2" charset="0"/>
                        </a:rPr>
                        <a:t>153 748 €10</a:t>
                      </a:r>
                    </a:p>
                  </a:txBody>
                  <a:tcPr anchor="ctr"/>
                </a:tc>
                <a:extLst>
                  <a:ext uri="{0D108BD9-81ED-4DB2-BD59-A6C34878D82A}">
                    <a16:rowId xmlns:a16="http://schemas.microsoft.com/office/drawing/2014/main" val="1459973390"/>
                  </a:ext>
                </a:extLst>
              </a:tr>
            </a:tbl>
          </a:graphicData>
        </a:graphic>
      </p:graphicFrame>
      <p:sp>
        <p:nvSpPr>
          <p:cNvPr id="4" name="ZoneTexte 3">
            <a:extLst>
              <a:ext uri="{FF2B5EF4-FFF2-40B4-BE49-F238E27FC236}">
                <a16:creationId xmlns:a16="http://schemas.microsoft.com/office/drawing/2014/main" id="{13E35B52-0ADE-3951-6BBD-F841AB5AEB70}"/>
              </a:ext>
            </a:extLst>
          </p:cNvPr>
          <p:cNvSpPr txBox="1"/>
          <p:nvPr/>
        </p:nvSpPr>
        <p:spPr>
          <a:xfrm>
            <a:off x="8810625" y="7629"/>
            <a:ext cx="34290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6" name="Image 5" descr="Une image contenant texte, capture d’écran, Police, ligne&#10;&#10;Description générée automatiquement">
            <a:extLst>
              <a:ext uri="{FF2B5EF4-FFF2-40B4-BE49-F238E27FC236}">
                <a16:creationId xmlns:a16="http://schemas.microsoft.com/office/drawing/2014/main" id="{EC637AAD-372E-16F3-55A5-565FF042D510}"/>
              </a:ext>
            </a:extLst>
          </p:cNvPr>
          <p:cNvPicPr>
            <a:picLocks noChangeAspect="1"/>
          </p:cNvPicPr>
          <p:nvPr/>
        </p:nvPicPr>
        <p:blipFill>
          <a:blip r:embed="rId3"/>
          <a:stretch>
            <a:fillRect/>
          </a:stretch>
        </p:blipFill>
        <p:spPr>
          <a:xfrm>
            <a:off x="546682" y="1411853"/>
            <a:ext cx="8500354" cy="2779408"/>
          </a:xfrm>
          <a:prstGeom prst="rect">
            <a:avLst/>
          </a:prstGeom>
        </p:spPr>
      </p:pic>
      <p:pic>
        <p:nvPicPr>
          <p:cNvPr id="2" name="Image 1" descr="Une image contenant Police, Graphique, logo, graphisme&#10;&#10;Description générée automatiquement">
            <a:extLst>
              <a:ext uri="{FF2B5EF4-FFF2-40B4-BE49-F238E27FC236}">
                <a16:creationId xmlns:a16="http://schemas.microsoft.com/office/drawing/2014/main" id="{397ABBCE-1130-4CA7-FBC2-E4FA3D1DB7C5}"/>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500" b="0" i="0" u="none" strike="noStrike" cap="none" dirty="0">
                <a:solidFill>
                  <a:srgbClr val="F3F3F3"/>
                </a:solidFill>
                <a:latin typeface="Montserrat"/>
                <a:ea typeface="Montserrat"/>
                <a:cs typeface="Montserrat"/>
                <a:sym typeface="Montserrat"/>
              </a:rPr>
              <a:t>Analyses univariées des quantités vendues</a:t>
            </a:r>
          </a:p>
          <a:p>
            <a:pPr marL="0" marR="0" lvl="0" indent="0" algn="l" rtl="0">
              <a:lnSpc>
                <a:spcPct val="100000"/>
              </a:lnSpc>
              <a:spcBef>
                <a:spcPts val="0"/>
              </a:spcBef>
              <a:spcAft>
                <a:spcPts val="0"/>
              </a:spcAft>
              <a:buClr>
                <a:srgbClr val="000000"/>
              </a:buClr>
              <a:buSzPts val="2500"/>
              <a:buFont typeface="Arial"/>
              <a:buNone/>
            </a:pPr>
            <a:endParaRPr lang="fr" sz="2500" b="0" i="0" u="none" strike="noStrike" cap="none" dirty="0">
              <a:solidFill>
                <a:srgbClr val="F3F3F3"/>
              </a:solidFill>
              <a:latin typeface="Montserrat"/>
              <a:ea typeface="Montserrat"/>
              <a:cs typeface="Montserrat"/>
              <a:sym typeface="Montserrat"/>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Espace réservé du texte 4">
            <a:extLst>
              <a:ext uri="{FF2B5EF4-FFF2-40B4-BE49-F238E27FC236}">
                <a16:creationId xmlns:a16="http://schemas.microsoft.com/office/drawing/2014/main" id="{470179B4-81DD-FC01-AA94-BD708BAE1BD9}"/>
              </a:ext>
            </a:extLst>
          </p:cNvPr>
          <p:cNvSpPr>
            <a:spLocks noGrp="1"/>
          </p:cNvSpPr>
          <p:nvPr>
            <p:ph type="body" idx="1"/>
          </p:nvPr>
        </p:nvSpPr>
        <p:spPr>
          <a:xfrm>
            <a:off x="2004191" y="4313729"/>
            <a:ext cx="4555525" cy="586745"/>
          </a:xfrm>
        </p:spPr>
        <p:txBody>
          <a:bodyPr>
            <a:normAutofit/>
          </a:bodyPr>
          <a:lstStyle/>
          <a:p>
            <a:pPr marL="114300" indent="0" algn="ctr">
              <a:buNone/>
            </a:pPr>
            <a:r>
              <a:rPr lang="fr-FR" sz="1100" b="1" dirty="0">
                <a:solidFill>
                  <a:schemeClr val="tx2">
                    <a:lumMod val="50000"/>
                  </a:schemeClr>
                </a:solidFill>
                <a:latin typeface="Montserrat" panose="00000500000000000000" pitchFamily="2" charset="0"/>
              </a:rPr>
              <a:t>80% de nos quantités vendues sont réalisés par</a:t>
            </a:r>
          </a:p>
          <a:p>
            <a:pPr marL="114300" indent="0" algn="ctr">
              <a:buNone/>
            </a:pPr>
            <a:r>
              <a:rPr lang="fr-FR" sz="1100" b="1" dirty="0">
                <a:solidFill>
                  <a:schemeClr val="tx2">
                    <a:lumMod val="50000"/>
                  </a:schemeClr>
                </a:solidFill>
                <a:latin typeface="Montserrat" panose="00000500000000000000" pitchFamily="2" charset="0"/>
              </a:rPr>
              <a:t> 424 articles soit 59,38%</a:t>
            </a:r>
          </a:p>
        </p:txBody>
      </p:sp>
      <p:pic>
        <p:nvPicPr>
          <p:cNvPr id="3" name="Image 2" descr="Une image contenant fruit, raisin, intérieur, nature morte&#10;&#10;Description générée automatiquement">
            <a:extLst>
              <a:ext uri="{FF2B5EF4-FFF2-40B4-BE49-F238E27FC236}">
                <a16:creationId xmlns:a16="http://schemas.microsoft.com/office/drawing/2014/main" id="{495F1FBE-A26F-32CB-924C-3A0497FB59BE}"/>
              </a:ext>
            </a:extLst>
          </p:cNvPr>
          <p:cNvPicPr>
            <a:picLocks noChangeAspect="1"/>
          </p:cNvPicPr>
          <p:nvPr/>
        </p:nvPicPr>
        <p:blipFill>
          <a:blip r:embed="rId5"/>
          <a:stretch>
            <a:fillRect/>
          </a:stretch>
        </p:blipFill>
        <p:spPr>
          <a:xfrm>
            <a:off x="1" y="3169328"/>
            <a:ext cx="1974172" cy="1974172"/>
          </a:xfrm>
          <a:prstGeom prst="rect">
            <a:avLst/>
          </a:prstGeom>
        </p:spPr>
      </p:pic>
      <p:sp>
        <p:nvSpPr>
          <p:cNvPr id="7" name="ZoneTexte 6">
            <a:extLst>
              <a:ext uri="{FF2B5EF4-FFF2-40B4-BE49-F238E27FC236}">
                <a16:creationId xmlns:a16="http://schemas.microsoft.com/office/drawing/2014/main" id="{B475F980-E950-EF04-E0CD-4FDE2CF35113}"/>
              </a:ext>
            </a:extLst>
          </p:cNvPr>
          <p:cNvSpPr txBox="1"/>
          <p:nvPr/>
        </p:nvSpPr>
        <p:spPr>
          <a:xfrm>
            <a:off x="507935" y="3237467"/>
            <a:ext cx="1496256" cy="584775"/>
          </a:xfrm>
          <a:prstGeom prst="rect">
            <a:avLst/>
          </a:prstGeom>
          <a:noFill/>
          <a:ln>
            <a:solidFill>
              <a:srgbClr val="7983F9"/>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algn="ctr"/>
            <a:r>
              <a:rPr lang="fr-FR" sz="800" b="1" dirty="0">
                <a:solidFill>
                  <a:schemeClr val="tx2">
                    <a:lumMod val="50000"/>
                  </a:schemeClr>
                </a:solidFill>
                <a:latin typeface="Montserrat" panose="00000500000000000000" pitchFamily="2" charset="0"/>
              </a:rPr>
              <a:t>On peut apercevoir ici que, parmi le nombre d’articles vendus, 3 produits se démarquent  </a:t>
            </a:r>
          </a:p>
        </p:txBody>
      </p:sp>
      <p:sp>
        <p:nvSpPr>
          <p:cNvPr id="4" name="ZoneTexte 3">
            <a:extLst>
              <a:ext uri="{FF2B5EF4-FFF2-40B4-BE49-F238E27FC236}">
                <a16:creationId xmlns:a16="http://schemas.microsoft.com/office/drawing/2014/main" id="{2D56304E-C685-A6AF-1557-2B462A74CD2C}"/>
              </a:ext>
            </a:extLst>
          </p:cNvPr>
          <p:cNvSpPr txBox="1"/>
          <p:nvPr/>
        </p:nvSpPr>
        <p:spPr>
          <a:xfrm>
            <a:off x="8810625" y="7629"/>
            <a:ext cx="34290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11</a:t>
            </a:r>
          </a:p>
        </p:txBody>
      </p:sp>
    </p:spTree>
    <p:extLst>
      <p:ext uri="{BB962C8B-B14F-4D97-AF65-F5344CB8AC3E}">
        <p14:creationId xmlns:p14="http://schemas.microsoft.com/office/powerpoint/2010/main" val="276904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7" name="Image 6" descr="Une image contenant capture d’écran, texte, ligne, Police&#10;&#10;Description générée automatiquement">
            <a:extLst>
              <a:ext uri="{FF2B5EF4-FFF2-40B4-BE49-F238E27FC236}">
                <a16:creationId xmlns:a16="http://schemas.microsoft.com/office/drawing/2014/main" id="{9C8BDA58-FCA2-A38B-57DE-1DDAC4CF5AC8}"/>
              </a:ext>
            </a:extLst>
          </p:cNvPr>
          <p:cNvPicPr>
            <a:picLocks noChangeAspect="1"/>
          </p:cNvPicPr>
          <p:nvPr/>
        </p:nvPicPr>
        <p:blipFill>
          <a:blip r:embed="rId3"/>
          <a:stretch>
            <a:fillRect/>
          </a:stretch>
        </p:blipFill>
        <p:spPr>
          <a:xfrm>
            <a:off x="30984" y="1390200"/>
            <a:ext cx="7586397" cy="2597894"/>
          </a:xfrm>
          <a:prstGeom prst="rect">
            <a:avLst/>
          </a:prstGeom>
        </p:spPr>
      </p:pic>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500" b="0" i="0" u="none" strike="noStrike" cap="none" dirty="0">
                <a:solidFill>
                  <a:srgbClr val="F3F3F3"/>
                </a:solidFill>
                <a:latin typeface="Montserrat"/>
                <a:ea typeface="Montserrat"/>
                <a:cs typeface="Montserrat"/>
                <a:sym typeface="Montserrat"/>
              </a:rPr>
              <a:t>Analyses univariées des </a:t>
            </a:r>
            <a:r>
              <a:rPr lang="fr-FR" sz="2500" dirty="0">
                <a:solidFill>
                  <a:srgbClr val="F3F3F3"/>
                </a:solidFill>
                <a:latin typeface="Montserrat"/>
                <a:ea typeface="Montserrat"/>
                <a:cs typeface="Montserrat"/>
                <a:sym typeface="Montserrat"/>
              </a:rPr>
              <a:t>stocks</a:t>
            </a:r>
            <a:endParaRPr lang="fr-FR" sz="2500" b="0" i="0" u="none" strike="noStrike" cap="none" dirty="0">
              <a:solidFill>
                <a:srgbClr val="F3F3F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500"/>
              <a:buFont typeface="Arial"/>
              <a:buNone/>
            </a:pPr>
            <a:endParaRPr lang="fr" sz="2500" b="0" i="0" u="none" strike="noStrike" cap="none" dirty="0">
              <a:solidFill>
                <a:srgbClr val="F3F3F3"/>
              </a:solidFill>
              <a:latin typeface="Montserrat"/>
              <a:ea typeface="Montserrat"/>
              <a:cs typeface="Montserrat"/>
              <a:sym typeface="Montserrat"/>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Graphique, logo, graphisme&#10;&#10;Description générée automatiquement">
            <a:extLst>
              <a:ext uri="{FF2B5EF4-FFF2-40B4-BE49-F238E27FC236}">
                <a16:creationId xmlns:a16="http://schemas.microsoft.com/office/drawing/2014/main" id="{397ABBCE-1130-4CA7-FBC2-E4FA3D1DB7C5}"/>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5" name="Espace réservé du texte 4">
            <a:extLst>
              <a:ext uri="{FF2B5EF4-FFF2-40B4-BE49-F238E27FC236}">
                <a16:creationId xmlns:a16="http://schemas.microsoft.com/office/drawing/2014/main" id="{470179B4-81DD-FC01-AA94-BD708BAE1BD9}"/>
              </a:ext>
            </a:extLst>
          </p:cNvPr>
          <p:cNvSpPr>
            <a:spLocks noGrp="1"/>
          </p:cNvSpPr>
          <p:nvPr>
            <p:ph type="body" idx="1"/>
          </p:nvPr>
        </p:nvSpPr>
        <p:spPr>
          <a:xfrm>
            <a:off x="1358282" y="4110772"/>
            <a:ext cx="6561981" cy="1267522"/>
          </a:xfrm>
        </p:spPr>
        <p:txBody>
          <a:bodyPr>
            <a:noAutofit/>
          </a:bodyPr>
          <a:lstStyle/>
          <a:p>
            <a:pPr marL="114300" indent="0">
              <a:buNone/>
            </a:pPr>
            <a:r>
              <a:rPr lang="fr-FR" sz="900" dirty="0">
                <a:solidFill>
                  <a:schemeClr val="tx2">
                    <a:lumMod val="50000"/>
                  </a:schemeClr>
                </a:solidFill>
                <a:latin typeface="Montserrat" panose="00000500000000000000" pitchFamily="2" charset="0"/>
              </a:rPr>
              <a:t>Calcul du nombre de mois de stock             nombre d’articles en stock / ventes mensuelles de cet article</a:t>
            </a:r>
          </a:p>
          <a:p>
            <a:pPr marL="114300" indent="0">
              <a:buNone/>
            </a:pPr>
            <a:endParaRPr lang="fr-FR" sz="900" dirty="0">
              <a:solidFill>
                <a:schemeClr val="tx2">
                  <a:lumMod val="50000"/>
                </a:schemeClr>
              </a:solidFill>
              <a:latin typeface="Montserrat" panose="00000500000000000000" pitchFamily="2" charset="0"/>
            </a:endParaRPr>
          </a:p>
          <a:p>
            <a:pPr marL="114300" indent="0">
              <a:buNone/>
            </a:pPr>
            <a:r>
              <a:rPr lang="fr-FR" sz="900" dirty="0">
                <a:solidFill>
                  <a:schemeClr val="tx2">
                    <a:lumMod val="50000"/>
                  </a:schemeClr>
                </a:solidFill>
                <a:latin typeface="Montserrat" panose="00000500000000000000" pitchFamily="2" charset="0"/>
              </a:rPr>
              <a:t>Le graphique ci-dessous représente les articles ayant le plus de mois de stock. Toutefois, il faut garder à l’esprit que beaucoup de ces produits sont des champagnes, et que les ventes tendent à augmenter en fin d’année en raison des fêtes.</a:t>
            </a:r>
          </a:p>
          <a:p>
            <a:pPr marL="114300" indent="0">
              <a:buNone/>
            </a:pPr>
            <a:endParaRPr lang="fr-FR" sz="1000" dirty="0">
              <a:latin typeface="Montserrat" panose="00000500000000000000" pitchFamily="2" charset="0"/>
            </a:endParaRPr>
          </a:p>
        </p:txBody>
      </p:sp>
      <p:graphicFrame>
        <p:nvGraphicFramePr>
          <p:cNvPr id="4" name="Tableau 3">
            <a:extLst>
              <a:ext uri="{FF2B5EF4-FFF2-40B4-BE49-F238E27FC236}">
                <a16:creationId xmlns:a16="http://schemas.microsoft.com/office/drawing/2014/main" id="{73A1F324-ACE0-A934-BC05-1ECB66434BA0}"/>
              </a:ext>
            </a:extLst>
          </p:cNvPr>
          <p:cNvGraphicFramePr>
            <a:graphicFrameLocks noGrp="1"/>
          </p:cNvGraphicFramePr>
          <p:nvPr>
            <p:extLst>
              <p:ext uri="{D42A27DB-BD31-4B8C-83A1-F6EECF244321}">
                <p14:modId xmlns:p14="http://schemas.microsoft.com/office/powerpoint/2010/main" val="3514836838"/>
              </p:ext>
            </p:extLst>
          </p:nvPr>
        </p:nvGraphicFramePr>
        <p:xfrm>
          <a:off x="6370877" y="1583532"/>
          <a:ext cx="2554974" cy="1163320"/>
        </p:xfrm>
        <a:graphic>
          <a:graphicData uri="http://schemas.openxmlformats.org/drawingml/2006/table">
            <a:tbl>
              <a:tblPr firstRow="1" bandRow="1">
                <a:tableStyleId>{5C22544A-7EE6-4342-B048-85BDC9FD1C3A}</a:tableStyleId>
              </a:tblPr>
              <a:tblGrid>
                <a:gridCol w="1432595">
                  <a:extLst>
                    <a:ext uri="{9D8B030D-6E8A-4147-A177-3AD203B41FA5}">
                      <a16:colId xmlns:a16="http://schemas.microsoft.com/office/drawing/2014/main" val="1506539937"/>
                    </a:ext>
                  </a:extLst>
                </a:gridCol>
                <a:gridCol w="1122379">
                  <a:extLst>
                    <a:ext uri="{9D8B030D-6E8A-4147-A177-3AD203B41FA5}">
                      <a16:colId xmlns:a16="http://schemas.microsoft.com/office/drawing/2014/main" val="2825428499"/>
                    </a:ext>
                  </a:extLst>
                </a:gridCol>
              </a:tblGrid>
              <a:tr h="370840">
                <a:tc>
                  <a:txBody>
                    <a:bodyPr/>
                    <a:lstStyle/>
                    <a:p>
                      <a:endParaRPr lang="fr-FR" dirty="0">
                        <a:latin typeface="Montserrat" panose="00000500000000000000" pitchFamily="2" charset="0"/>
                      </a:endParaRPr>
                    </a:p>
                  </a:txBody>
                  <a:tcPr>
                    <a:noFill/>
                  </a:tcPr>
                </a:tc>
                <a:tc>
                  <a:txBody>
                    <a:bodyPr/>
                    <a:lstStyle/>
                    <a:p>
                      <a:pPr algn="ctr"/>
                      <a:r>
                        <a:rPr lang="fr-FR" dirty="0">
                          <a:latin typeface="Montserrat" panose="00000500000000000000" pitchFamily="2" charset="0"/>
                        </a:rPr>
                        <a:t>stock</a:t>
                      </a:r>
                    </a:p>
                  </a:txBody>
                  <a:tcPr anchor="ctr">
                    <a:solidFill>
                      <a:srgbClr val="004D40"/>
                    </a:solidFill>
                  </a:tcPr>
                </a:tc>
                <a:extLst>
                  <a:ext uri="{0D108BD9-81ED-4DB2-BD59-A6C34878D82A}">
                    <a16:rowId xmlns:a16="http://schemas.microsoft.com/office/drawing/2014/main" val="3363392888"/>
                  </a:ext>
                </a:extLst>
              </a:tr>
              <a:tr h="370840">
                <a:tc>
                  <a:txBody>
                    <a:bodyPr/>
                    <a:lstStyle/>
                    <a:p>
                      <a:r>
                        <a:rPr lang="fr-FR" sz="1000" b="1" dirty="0">
                          <a:solidFill>
                            <a:srgbClr val="004D40"/>
                          </a:solidFill>
                          <a:latin typeface="Montserrat" panose="00000500000000000000" pitchFamily="2" charset="0"/>
                        </a:rPr>
                        <a:t>Nombres d’articles en stock</a:t>
                      </a:r>
                    </a:p>
                  </a:txBody>
                  <a:tcPr/>
                </a:tc>
                <a:tc>
                  <a:txBody>
                    <a:bodyPr/>
                    <a:lstStyle/>
                    <a:p>
                      <a:pPr algn="ctr"/>
                      <a:r>
                        <a:rPr lang="fr-FR" sz="1000" b="1" dirty="0">
                          <a:solidFill>
                            <a:srgbClr val="004D40"/>
                          </a:solidFill>
                          <a:latin typeface="Montserrat" panose="00000500000000000000" pitchFamily="2" charset="0"/>
                        </a:rPr>
                        <a:t>16740</a:t>
                      </a:r>
                    </a:p>
                  </a:txBody>
                  <a:tcPr anchor="ctr"/>
                </a:tc>
                <a:extLst>
                  <a:ext uri="{0D108BD9-81ED-4DB2-BD59-A6C34878D82A}">
                    <a16:rowId xmlns:a16="http://schemas.microsoft.com/office/drawing/2014/main" val="3344122769"/>
                  </a:ext>
                </a:extLst>
              </a:tr>
              <a:tr h="370840">
                <a:tc>
                  <a:txBody>
                    <a:bodyPr/>
                    <a:lstStyle/>
                    <a:p>
                      <a:r>
                        <a:rPr lang="fr-FR" sz="1000" b="1" dirty="0">
                          <a:solidFill>
                            <a:srgbClr val="004D40"/>
                          </a:solidFill>
                          <a:latin typeface="Montserrat" panose="00000500000000000000" pitchFamily="2" charset="0"/>
                        </a:rPr>
                        <a:t>Valorisation du stock en €</a:t>
                      </a:r>
                    </a:p>
                  </a:txBody>
                  <a:tcPr/>
                </a:tc>
                <a:tc>
                  <a:txBody>
                    <a:bodyPr/>
                    <a:lstStyle/>
                    <a:p>
                      <a:pPr algn="ctr"/>
                      <a:r>
                        <a:rPr lang="fr-FR" sz="1000" b="1" dirty="0">
                          <a:solidFill>
                            <a:srgbClr val="004D40"/>
                          </a:solidFill>
                          <a:latin typeface="Montserrat" panose="00000500000000000000" pitchFamily="2" charset="0"/>
                        </a:rPr>
                        <a:t>277 328,07€</a:t>
                      </a:r>
                    </a:p>
                  </a:txBody>
                  <a:tcPr anchor="ctr"/>
                </a:tc>
                <a:extLst>
                  <a:ext uri="{0D108BD9-81ED-4DB2-BD59-A6C34878D82A}">
                    <a16:rowId xmlns:a16="http://schemas.microsoft.com/office/drawing/2014/main" val="1262633220"/>
                  </a:ext>
                </a:extLst>
              </a:tr>
            </a:tbl>
          </a:graphicData>
        </a:graphic>
      </p:graphicFrame>
      <p:pic>
        <p:nvPicPr>
          <p:cNvPr id="3" name="Image 2" descr="Une image contenant fruit, raisin, intérieur, nature morte&#10;&#10;Description générée automatiquement">
            <a:extLst>
              <a:ext uri="{FF2B5EF4-FFF2-40B4-BE49-F238E27FC236}">
                <a16:creationId xmlns:a16="http://schemas.microsoft.com/office/drawing/2014/main" id="{495F1FBE-A26F-32CB-924C-3A0497FB59BE}"/>
              </a:ext>
            </a:extLst>
          </p:cNvPr>
          <p:cNvPicPr>
            <a:picLocks noChangeAspect="1"/>
          </p:cNvPicPr>
          <p:nvPr/>
        </p:nvPicPr>
        <p:blipFill>
          <a:blip r:embed="rId5"/>
          <a:stretch>
            <a:fillRect/>
          </a:stretch>
        </p:blipFill>
        <p:spPr>
          <a:xfrm>
            <a:off x="1" y="3169328"/>
            <a:ext cx="1974172" cy="1974172"/>
          </a:xfrm>
          <a:prstGeom prst="rect">
            <a:avLst/>
          </a:prstGeom>
        </p:spPr>
      </p:pic>
      <p:sp>
        <p:nvSpPr>
          <p:cNvPr id="6" name="Flèche : haut 5">
            <a:extLst>
              <a:ext uri="{FF2B5EF4-FFF2-40B4-BE49-F238E27FC236}">
                <a16:creationId xmlns:a16="http://schemas.microsoft.com/office/drawing/2014/main" id="{1E7930AF-FE98-79DB-5998-FC9E0436A717}"/>
              </a:ext>
            </a:extLst>
          </p:cNvPr>
          <p:cNvSpPr/>
          <p:nvPr/>
        </p:nvSpPr>
        <p:spPr>
          <a:xfrm rot="5400000">
            <a:off x="3760841" y="4168380"/>
            <a:ext cx="45719" cy="225083"/>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441B8CD7-AE09-5570-2B1F-8B0748E4E7C1}"/>
              </a:ext>
            </a:extLst>
          </p:cNvPr>
          <p:cNvSpPr txBox="1"/>
          <p:nvPr/>
        </p:nvSpPr>
        <p:spPr>
          <a:xfrm>
            <a:off x="8810625" y="7629"/>
            <a:ext cx="34290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12</a:t>
            </a:r>
          </a:p>
        </p:txBody>
      </p:sp>
    </p:spTree>
    <p:extLst>
      <p:ext uri="{BB962C8B-B14F-4D97-AF65-F5344CB8AC3E}">
        <p14:creationId xmlns:p14="http://schemas.microsoft.com/office/powerpoint/2010/main" val="1355454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 name="Image 7" descr="Une image contenant texte, capture d’écran, Police, Bleu électrique&#10;&#10;Description générée automatiquement">
            <a:extLst>
              <a:ext uri="{FF2B5EF4-FFF2-40B4-BE49-F238E27FC236}">
                <a16:creationId xmlns:a16="http://schemas.microsoft.com/office/drawing/2014/main" id="{2EE9A12B-415C-5EE2-D4B5-A86110F345D3}"/>
              </a:ext>
            </a:extLst>
          </p:cNvPr>
          <p:cNvPicPr>
            <a:picLocks noChangeAspect="1"/>
          </p:cNvPicPr>
          <p:nvPr/>
        </p:nvPicPr>
        <p:blipFill>
          <a:blip r:embed="rId3"/>
          <a:stretch>
            <a:fillRect/>
          </a:stretch>
        </p:blipFill>
        <p:spPr>
          <a:xfrm>
            <a:off x="2107396" y="1205878"/>
            <a:ext cx="6920363" cy="2262789"/>
          </a:xfrm>
          <a:prstGeom prst="rect">
            <a:avLst/>
          </a:prstGeom>
        </p:spPr>
      </p:pic>
      <p:sp>
        <p:nvSpPr>
          <p:cNvPr id="11" name="Rectangle 10">
            <a:extLst>
              <a:ext uri="{FF2B5EF4-FFF2-40B4-BE49-F238E27FC236}">
                <a16:creationId xmlns:a16="http://schemas.microsoft.com/office/drawing/2014/main" id="{4BAB5037-34F3-E308-5D7E-945C11BDC798}"/>
              </a:ext>
            </a:extLst>
          </p:cNvPr>
          <p:cNvSpPr/>
          <p:nvPr/>
        </p:nvSpPr>
        <p:spPr>
          <a:xfrm>
            <a:off x="2038195" y="748678"/>
            <a:ext cx="4086747"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500" b="0" i="0" u="none" strike="noStrike" cap="none" dirty="0">
                <a:solidFill>
                  <a:srgbClr val="F3F3F3"/>
                </a:solidFill>
                <a:latin typeface="Montserrat"/>
                <a:ea typeface="Montserrat"/>
                <a:cs typeface="Montserrat"/>
                <a:sym typeface="Montserrat"/>
              </a:rPr>
              <a:t>Analyses univariées du taux de marge</a:t>
            </a:r>
          </a:p>
          <a:p>
            <a:pPr marL="0" marR="0" lvl="0" indent="0" algn="l" rtl="0">
              <a:lnSpc>
                <a:spcPct val="100000"/>
              </a:lnSpc>
              <a:spcBef>
                <a:spcPts val="0"/>
              </a:spcBef>
              <a:spcAft>
                <a:spcPts val="0"/>
              </a:spcAft>
              <a:buClr>
                <a:srgbClr val="000000"/>
              </a:buClr>
              <a:buSzPts val="2500"/>
              <a:buFont typeface="Arial"/>
              <a:buNone/>
            </a:pPr>
            <a:endParaRPr lang="fr" sz="2500" b="0" i="0" u="none" strike="noStrike" cap="none" dirty="0">
              <a:solidFill>
                <a:srgbClr val="F3F3F3"/>
              </a:solidFill>
              <a:latin typeface="Montserrat"/>
              <a:ea typeface="Montserrat"/>
              <a:cs typeface="Montserrat"/>
              <a:sym typeface="Montserrat"/>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Graphique, logo, graphisme&#10;&#10;Description générée automatiquement">
            <a:extLst>
              <a:ext uri="{FF2B5EF4-FFF2-40B4-BE49-F238E27FC236}">
                <a16:creationId xmlns:a16="http://schemas.microsoft.com/office/drawing/2014/main" id="{397ABBCE-1130-4CA7-FBC2-E4FA3D1DB7C5}"/>
              </a:ext>
            </a:extLst>
          </p:cNvPr>
          <p:cNvPicPr>
            <a:picLocks noChangeAspect="1"/>
          </p:cNvPicPr>
          <p:nvPr/>
        </p:nvPicPr>
        <p:blipFill>
          <a:blip r:embed="rId4"/>
          <a:stretch>
            <a:fillRect/>
          </a:stretch>
        </p:blipFill>
        <p:spPr>
          <a:xfrm>
            <a:off x="7920263" y="4371844"/>
            <a:ext cx="1223737" cy="771656"/>
          </a:xfrm>
          <a:prstGeom prst="rect">
            <a:avLst/>
          </a:prstGeom>
        </p:spPr>
      </p:pic>
      <p:pic>
        <p:nvPicPr>
          <p:cNvPr id="3" name="Image 2" descr="Une image contenant fruit, raisin, intérieur, nature morte&#10;&#10;Description générée automatiquement">
            <a:extLst>
              <a:ext uri="{FF2B5EF4-FFF2-40B4-BE49-F238E27FC236}">
                <a16:creationId xmlns:a16="http://schemas.microsoft.com/office/drawing/2014/main" id="{495F1FBE-A26F-32CB-924C-3A0497FB59BE}"/>
              </a:ext>
            </a:extLst>
          </p:cNvPr>
          <p:cNvPicPr>
            <a:picLocks noChangeAspect="1"/>
          </p:cNvPicPr>
          <p:nvPr/>
        </p:nvPicPr>
        <p:blipFill>
          <a:blip r:embed="rId5"/>
          <a:stretch>
            <a:fillRect/>
          </a:stretch>
        </p:blipFill>
        <p:spPr>
          <a:xfrm>
            <a:off x="1" y="3169328"/>
            <a:ext cx="1974172" cy="1974172"/>
          </a:xfrm>
          <a:prstGeom prst="rect">
            <a:avLst/>
          </a:prstGeom>
        </p:spPr>
      </p:pic>
      <p:sp>
        <p:nvSpPr>
          <p:cNvPr id="5" name="Espace réservé du texte 4">
            <a:extLst>
              <a:ext uri="{FF2B5EF4-FFF2-40B4-BE49-F238E27FC236}">
                <a16:creationId xmlns:a16="http://schemas.microsoft.com/office/drawing/2014/main" id="{470179B4-81DD-FC01-AA94-BD708BAE1BD9}"/>
              </a:ext>
            </a:extLst>
          </p:cNvPr>
          <p:cNvSpPr>
            <a:spLocks noGrp="1"/>
          </p:cNvSpPr>
          <p:nvPr>
            <p:ph type="body" idx="1"/>
          </p:nvPr>
        </p:nvSpPr>
        <p:spPr>
          <a:xfrm>
            <a:off x="1634872" y="3528999"/>
            <a:ext cx="6285391" cy="1685690"/>
          </a:xfrm>
        </p:spPr>
        <p:txBody>
          <a:bodyPr>
            <a:normAutofit lnSpcReduction="10000"/>
          </a:bodyPr>
          <a:lstStyle/>
          <a:p>
            <a:pPr marL="114300" indent="0" algn="ctr">
              <a:buNone/>
            </a:pPr>
            <a:r>
              <a:rPr lang="fr-FR" sz="1100" dirty="0">
                <a:latin typeface="Montserrat" panose="00000500000000000000" pitchFamily="2" charset="0"/>
              </a:rPr>
              <a:t>Création           colonne prix HT           calcul taux de marge</a:t>
            </a:r>
          </a:p>
          <a:p>
            <a:pPr marL="114300" indent="0">
              <a:buNone/>
            </a:pPr>
            <a:endParaRPr lang="fr-FR" sz="1100" dirty="0">
              <a:latin typeface="Montserrat" panose="00000500000000000000" pitchFamily="2" charset="0"/>
            </a:endParaRPr>
          </a:p>
          <a:p>
            <a:pPr marL="114300" indent="0">
              <a:buNone/>
            </a:pPr>
            <a:r>
              <a:rPr lang="fr-FR" sz="1100" dirty="0">
                <a:latin typeface="Montserrat" panose="00000500000000000000" pitchFamily="2" charset="0"/>
              </a:rPr>
              <a:t>Cela va nous permettre de vérifier et de prendre des décisions sur la tarification, ainsi qu’être alertés en cas de besoin si le taux de marge d’un produit n’est pas satisfaisant.</a:t>
            </a:r>
          </a:p>
          <a:p>
            <a:pPr marL="114300" indent="0">
              <a:buNone/>
            </a:pPr>
            <a:endParaRPr lang="fr-FR" sz="1100" dirty="0">
              <a:latin typeface="Montserrat" panose="00000500000000000000" pitchFamily="2" charset="0"/>
            </a:endParaRPr>
          </a:p>
          <a:p>
            <a:pPr marL="114300" indent="0">
              <a:buNone/>
            </a:pPr>
            <a:endParaRPr lang="fr-FR" sz="1100" dirty="0">
              <a:latin typeface="Montserrat" panose="00000500000000000000" pitchFamily="2" charset="0"/>
            </a:endParaRPr>
          </a:p>
          <a:p>
            <a:pPr marL="114300" indent="0" algn="ctr">
              <a:buNone/>
            </a:pPr>
            <a:r>
              <a:rPr lang="fr-FR" sz="1100" dirty="0">
                <a:latin typeface="Montserrat" panose="00000500000000000000" pitchFamily="2" charset="0"/>
              </a:rPr>
              <a:t>Remarque : un article avec un taux de marge négatif a été détecter.</a:t>
            </a:r>
          </a:p>
          <a:p>
            <a:pPr marL="114300" indent="0">
              <a:buNone/>
            </a:pPr>
            <a:endParaRPr lang="fr-FR" sz="1100" dirty="0">
              <a:latin typeface="Montserrat" panose="00000500000000000000" pitchFamily="2" charset="0"/>
            </a:endParaRPr>
          </a:p>
        </p:txBody>
      </p:sp>
      <p:graphicFrame>
        <p:nvGraphicFramePr>
          <p:cNvPr id="6" name="Tableau 5">
            <a:extLst>
              <a:ext uri="{FF2B5EF4-FFF2-40B4-BE49-F238E27FC236}">
                <a16:creationId xmlns:a16="http://schemas.microsoft.com/office/drawing/2014/main" id="{D98535DE-A1B5-10D9-3111-544B034DFB93}"/>
              </a:ext>
            </a:extLst>
          </p:cNvPr>
          <p:cNvGraphicFramePr>
            <a:graphicFrameLocks noGrp="1"/>
          </p:cNvGraphicFramePr>
          <p:nvPr>
            <p:extLst>
              <p:ext uri="{D42A27DB-BD31-4B8C-83A1-F6EECF244321}">
                <p14:modId xmlns:p14="http://schemas.microsoft.com/office/powerpoint/2010/main" val="2118805841"/>
              </p:ext>
            </p:extLst>
          </p:nvPr>
        </p:nvGraphicFramePr>
        <p:xfrm>
          <a:off x="123669" y="1602766"/>
          <a:ext cx="1777012" cy="1277186"/>
        </p:xfrm>
        <a:graphic>
          <a:graphicData uri="http://schemas.openxmlformats.org/drawingml/2006/table">
            <a:tbl>
              <a:tblPr firstRow="1" bandRow="1">
                <a:tableStyleId>{5C22544A-7EE6-4342-B048-85BDC9FD1C3A}</a:tableStyleId>
              </a:tblPr>
              <a:tblGrid>
                <a:gridCol w="941033">
                  <a:extLst>
                    <a:ext uri="{9D8B030D-6E8A-4147-A177-3AD203B41FA5}">
                      <a16:colId xmlns:a16="http://schemas.microsoft.com/office/drawing/2014/main" val="2761921153"/>
                    </a:ext>
                  </a:extLst>
                </a:gridCol>
                <a:gridCol w="835979">
                  <a:extLst>
                    <a:ext uri="{9D8B030D-6E8A-4147-A177-3AD203B41FA5}">
                      <a16:colId xmlns:a16="http://schemas.microsoft.com/office/drawing/2014/main" val="2316197706"/>
                    </a:ext>
                  </a:extLst>
                </a:gridCol>
              </a:tblGrid>
              <a:tr h="454226">
                <a:tc>
                  <a:txBody>
                    <a:bodyPr/>
                    <a:lstStyle/>
                    <a:p>
                      <a:endParaRPr lang="fr-FR" dirty="0"/>
                    </a:p>
                  </a:txBody>
                  <a:tcPr>
                    <a:noFill/>
                  </a:tcPr>
                </a:tc>
                <a:tc>
                  <a:txBody>
                    <a:bodyPr/>
                    <a:lstStyle/>
                    <a:p>
                      <a:pPr algn="ctr"/>
                      <a:r>
                        <a:rPr lang="fr-FR" sz="1100" dirty="0"/>
                        <a:t>Taux de marge</a:t>
                      </a:r>
                    </a:p>
                  </a:txBody>
                  <a:tcPr anchor="ctr">
                    <a:solidFill>
                      <a:srgbClr val="004D40"/>
                    </a:solidFill>
                  </a:tcPr>
                </a:tc>
                <a:extLst>
                  <a:ext uri="{0D108BD9-81ED-4DB2-BD59-A6C34878D82A}">
                    <a16:rowId xmlns:a16="http://schemas.microsoft.com/office/drawing/2014/main" val="3937720123"/>
                  </a:ext>
                </a:extLst>
              </a:tr>
              <a:tr h="267192">
                <a:tc>
                  <a:txBody>
                    <a:bodyPr/>
                    <a:lstStyle/>
                    <a:p>
                      <a:r>
                        <a:rPr lang="fr-FR" sz="1200" b="1" dirty="0">
                          <a:solidFill>
                            <a:srgbClr val="004D40"/>
                          </a:solidFill>
                          <a:latin typeface="Montserrat" panose="00000500000000000000" pitchFamily="2" charset="0"/>
                        </a:rPr>
                        <a:t>Min</a:t>
                      </a:r>
                    </a:p>
                  </a:txBody>
                  <a:tcPr/>
                </a:tc>
                <a:tc>
                  <a:txBody>
                    <a:bodyPr/>
                    <a:lstStyle/>
                    <a:p>
                      <a:pPr algn="ctr"/>
                      <a:r>
                        <a:rPr lang="fr-FR" sz="1200" b="1" dirty="0">
                          <a:solidFill>
                            <a:srgbClr val="AD283B"/>
                          </a:solidFill>
                          <a:latin typeface="Montserrat" panose="00000500000000000000" pitchFamily="2" charset="0"/>
                        </a:rPr>
                        <a:t>-86,4%</a:t>
                      </a:r>
                    </a:p>
                  </a:txBody>
                  <a:tcPr anchor="ctr"/>
                </a:tc>
                <a:extLst>
                  <a:ext uri="{0D108BD9-81ED-4DB2-BD59-A6C34878D82A}">
                    <a16:rowId xmlns:a16="http://schemas.microsoft.com/office/drawing/2014/main" val="266203513"/>
                  </a:ext>
                </a:extLst>
              </a:tr>
              <a:tr h="267192">
                <a:tc>
                  <a:txBody>
                    <a:bodyPr/>
                    <a:lstStyle/>
                    <a:p>
                      <a:r>
                        <a:rPr lang="fr-FR" sz="1200" b="1" dirty="0">
                          <a:solidFill>
                            <a:srgbClr val="004D40"/>
                          </a:solidFill>
                          <a:latin typeface="Montserrat" panose="00000500000000000000" pitchFamily="2" charset="0"/>
                        </a:rPr>
                        <a:t>Max</a:t>
                      </a:r>
                    </a:p>
                  </a:txBody>
                  <a:tcPr/>
                </a:tc>
                <a:tc>
                  <a:txBody>
                    <a:bodyPr/>
                    <a:lstStyle/>
                    <a:p>
                      <a:pPr algn="ctr"/>
                      <a:r>
                        <a:rPr lang="fr-FR" sz="1200" b="1" dirty="0">
                          <a:solidFill>
                            <a:srgbClr val="004D40"/>
                          </a:solidFill>
                          <a:latin typeface="Montserrat" panose="00000500000000000000" pitchFamily="2" charset="0"/>
                        </a:rPr>
                        <a:t>91,41%</a:t>
                      </a:r>
                    </a:p>
                  </a:txBody>
                  <a:tcPr anchor="ctr"/>
                </a:tc>
                <a:extLst>
                  <a:ext uri="{0D108BD9-81ED-4DB2-BD59-A6C34878D82A}">
                    <a16:rowId xmlns:a16="http://schemas.microsoft.com/office/drawing/2014/main" val="2092099150"/>
                  </a:ext>
                </a:extLst>
              </a:tr>
              <a:tr h="267192">
                <a:tc>
                  <a:txBody>
                    <a:bodyPr/>
                    <a:lstStyle/>
                    <a:p>
                      <a:r>
                        <a:rPr lang="fr-FR" sz="1200" b="1" dirty="0">
                          <a:solidFill>
                            <a:srgbClr val="004D40"/>
                          </a:solidFill>
                          <a:latin typeface="Montserrat" panose="00000500000000000000" pitchFamily="2" charset="0"/>
                        </a:rPr>
                        <a:t>Moyenne</a:t>
                      </a:r>
                    </a:p>
                  </a:txBody>
                  <a:tcPr/>
                </a:tc>
                <a:tc>
                  <a:txBody>
                    <a:bodyPr/>
                    <a:lstStyle/>
                    <a:p>
                      <a:pPr algn="ctr"/>
                      <a:r>
                        <a:rPr lang="fr-FR" sz="1200" b="1" dirty="0">
                          <a:solidFill>
                            <a:srgbClr val="004D40"/>
                          </a:solidFill>
                          <a:latin typeface="Montserrat" panose="00000500000000000000" pitchFamily="2" charset="0"/>
                        </a:rPr>
                        <a:t>61,02%</a:t>
                      </a:r>
                    </a:p>
                  </a:txBody>
                  <a:tcPr anchor="ctr"/>
                </a:tc>
                <a:extLst>
                  <a:ext uri="{0D108BD9-81ED-4DB2-BD59-A6C34878D82A}">
                    <a16:rowId xmlns:a16="http://schemas.microsoft.com/office/drawing/2014/main" val="2832529359"/>
                  </a:ext>
                </a:extLst>
              </a:tr>
            </a:tbl>
          </a:graphicData>
        </a:graphic>
      </p:graphicFrame>
      <p:sp>
        <p:nvSpPr>
          <p:cNvPr id="9" name="Rectangle 8">
            <a:extLst>
              <a:ext uri="{FF2B5EF4-FFF2-40B4-BE49-F238E27FC236}">
                <a16:creationId xmlns:a16="http://schemas.microsoft.com/office/drawing/2014/main" id="{AACC86EF-5456-0CC9-142D-94BCB932DA92}"/>
              </a:ext>
            </a:extLst>
          </p:cNvPr>
          <p:cNvSpPr/>
          <p:nvPr/>
        </p:nvSpPr>
        <p:spPr>
          <a:xfrm>
            <a:off x="123669" y="1498269"/>
            <a:ext cx="1850504" cy="5435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FD1D3444-4FBA-7E29-8899-07DEA9EE90BD}"/>
              </a:ext>
            </a:extLst>
          </p:cNvPr>
          <p:cNvSpPr txBox="1"/>
          <p:nvPr/>
        </p:nvSpPr>
        <p:spPr>
          <a:xfrm>
            <a:off x="116241" y="1602765"/>
            <a:ext cx="1777012" cy="400110"/>
          </a:xfrm>
          <a:prstGeom prst="rect">
            <a:avLst/>
          </a:prstGeom>
          <a:noFill/>
        </p:spPr>
        <p:txBody>
          <a:bodyPr wrap="square" rtlCol="0">
            <a:spAutoFit/>
          </a:bodyPr>
          <a:lstStyle/>
          <a:p>
            <a:pPr algn="ctr"/>
            <a:r>
              <a:rPr lang="fr-FR" sz="1000" b="1" dirty="0">
                <a:solidFill>
                  <a:schemeClr val="tx2">
                    <a:lumMod val="50000"/>
                  </a:schemeClr>
                </a:solidFill>
                <a:latin typeface="Montserrat" panose="00000500000000000000" pitchFamily="2" charset="0"/>
              </a:rPr>
              <a:t>Analyse descriptive du taux de marge du site</a:t>
            </a:r>
          </a:p>
        </p:txBody>
      </p:sp>
      <p:sp>
        <p:nvSpPr>
          <p:cNvPr id="12" name="ZoneTexte 11">
            <a:extLst>
              <a:ext uri="{FF2B5EF4-FFF2-40B4-BE49-F238E27FC236}">
                <a16:creationId xmlns:a16="http://schemas.microsoft.com/office/drawing/2014/main" id="{A89E1C01-8306-C835-BCC5-C40C8CEFE312}"/>
              </a:ext>
            </a:extLst>
          </p:cNvPr>
          <p:cNvSpPr txBox="1"/>
          <p:nvPr/>
        </p:nvSpPr>
        <p:spPr>
          <a:xfrm>
            <a:off x="2547493" y="1574388"/>
            <a:ext cx="2521258" cy="215444"/>
          </a:xfrm>
          <a:prstGeom prst="rect">
            <a:avLst/>
          </a:prstGeom>
          <a:noFill/>
        </p:spPr>
        <p:txBody>
          <a:bodyPr wrap="square" rtlCol="0">
            <a:spAutoFit/>
          </a:bodyPr>
          <a:lstStyle/>
          <a:p>
            <a:r>
              <a:rPr lang="fr-FR" sz="800" b="1" dirty="0">
                <a:solidFill>
                  <a:schemeClr val="tx2">
                    <a:lumMod val="50000"/>
                  </a:schemeClr>
                </a:solidFill>
                <a:latin typeface="Montserrat" panose="00000500000000000000" pitchFamily="2" charset="0"/>
              </a:rPr>
              <a:t>Taux de marge moyen par type de produit</a:t>
            </a:r>
          </a:p>
        </p:txBody>
      </p:sp>
      <p:sp>
        <p:nvSpPr>
          <p:cNvPr id="4" name="Flèche : haut 3">
            <a:extLst>
              <a:ext uri="{FF2B5EF4-FFF2-40B4-BE49-F238E27FC236}">
                <a16:creationId xmlns:a16="http://schemas.microsoft.com/office/drawing/2014/main" id="{C7282F8F-19A9-CC88-8616-11A517151427}"/>
              </a:ext>
            </a:extLst>
          </p:cNvPr>
          <p:cNvSpPr/>
          <p:nvPr/>
        </p:nvSpPr>
        <p:spPr>
          <a:xfrm rot="5400000">
            <a:off x="3702114" y="3652053"/>
            <a:ext cx="45719" cy="225083"/>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haut 6">
            <a:extLst>
              <a:ext uri="{FF2B5EF4-FFF2-40B4-BE49-F238E27FC236}">
                <a16:creationId xmlns:a16="http://schemas.microsoft.com/office/drawing/2014/main" id="{27F1A757-2756-CF08-F3AF-7A949F4A503C}"/>
              </a:ext>
            </a:extLst>
          </p:cNvPr>
          <p:cNvSpPr/>
          <p:nvPr/>
        </p:nvSpPr>
        <p:spPr>
          <a:xfrm rot="5400000">
            <a:off x="5132965" y="3652053"/>
            <a:ext cx="45719" cy="225083"/>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E79225E6-1C8C-0B25-7A54-2B927AF0BA4A}"/>
              </a:ext>
            </a:extLst>
          </p:cNvPr>
          <p:cNvSpPr txBox="1"/>
          <p:nvPr/>
        </p:nvSpPr>
        <p:spPr>
          <a:xfrm>
            <a:off x="8810625" y="7629"/>
            <a:ext cx="34290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13</a:t>
            </a:r>
          </a:p>
        </p:txBody>
      </p:sp>
    </p:spTree>
    <p:extLst>
      <p:ext uri="{BB962C8B-B14F-4D97-AF65-F5344CB8AC3E}">
        <p14:creationId xmlns:p14="http://schemas.microsoft.com/office/powerpoint/2010/main" val="40931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7" name="Image 6" descr="Une image contenant texte, capture d’écran, diagramme, Rectangle&#10;&#10;Description générée automatiquement">
            <a:extLst>
              <a:ext uri="{FF2B5EF4-FFF2-40B4-BE49-F238E27FC236}">
                <a16:creationId xmlns:a16="http://schemas.microsoft.com/office/drawing/2014/main" id="{79E426B9-2621-CA59-8F1C-7A1050B3B759}"/>
              </a:ext>
            </a:extLst>
          </p:cNvPr>
          <p:cNvPicPr>
            <a:picLocks noChangeAspect="1"/>
          </p:cNvPicPr>
          <p:nvPr/>
        </p:nvPicPr>
        <p:blipFill>
          <a:blip r:embed="rId3"/>
          <a:stretch>
            <a:fillRect/>
          </a:stretch>
        </p:blipFill>
        <p:spPr>
          <a:xfrm>
            <a:off x="4391275" y="1417556"/>
            <a:ext cx="4140856" cy="3533231"/>
          </a:xfrm>
          <a:prstGeom prst="rect">
            <a:avLst/>
          </a:prstGeom>
        </p:spPr>
      </p:pic>
      <p:pic>
        <p:nvPicPr>
          <p:cNvPr id="3" name="Image 2" descr="Une image contenant fruit, raisin, intérieur, nature morte&#10;&#10;Description générée automatiquement">
            <a:extLst>
              <a:ext uri="{FF2B5EF4-FFF2-40B4-BE49-F238E27FC236}">
                <a16:creationId xmlns:a16="http://schemas.microsoft.com/office/drawing/2014/main" id="{495F1FBE-A26F-32CB-924C-3A0497FB59BE}"/>
              </a:ext>
            </a:extLst>
          </p:cNvPr>
          <p:cNvPicPr>
            <a:picLocks noChangeAspect="1"/>
          </p:cNvPicPr>
          <p:nvPr/>
        </p:nvPicPr>
        <p:blipFill>
          <a:blip r:embed="rId4"/>
          <a:stretch>
            <a:fillRect/>
          </a:stretch>
        </p:blipFill>
        <p:spPr>
          <a:xfrm>
            <a:off x="1" y="3169328"/>
            <a:ext cx="1974172" cy="1974172"/>
          </a:xfrm>
          <a:prstGeom prst="rect">
            <a:avLst/>
          </a:prstGeom>
        </p:spPr>
      </p:pic>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a:t>
            </a:r>
            <a:r>
              <a:rPr lang="fr" sz="2500" dirty="0">
                <a:solidFill>
                  <a:srgbClr val="F3F3F3"/>
                </a:solidFill>
                <a:latin typeface="Montserrat"/>
                <a:ea typeface="Montserrat"/>
                <a:cs typeface="Montserrat"/>
                <a:sym typeface="Montserrat"/>
              </a:rPr>
              <a:t>multivariées</a:t>
            </a:r>
            <a:endParaRPr lang="fr" sz="2500" b="0" i="0" u="none" strike="noStrike" cap="none" dirty="0">
              <a:solidFill>
                <a:srgbClr val="F3F3F3"/>
              </a:solidFill>
              <a:latin typeface="Montserrat"/>
              <a:ea typeface="Montserrat"/>
              <a:cs typeface="Montserrat"/>
              <a:sym typeface="Montserrat"/>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575594" y="1742517"/>
            <a:ext cx="3409027" cy="2853621"/>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100" dirty="0">
                <a:solidFill>
                  <a:schemeClr val="tx2">
                    <a:lumMod val="50000"/>
                  </a:schemeClr>
                </a:solidFill>
                <a:latin typeface="Montserrat"/>
                <a:ea typeface="Montserrat"/>
                <a:cs typeface="Montserrat"/>
                <a:sym typeface="Montserrat"/>
              </a:rPr>
              <a:t>Ce </a:t>
            </a:r>
            <a:r>
              <a:rPr lang="fr-FR" sz="1100" dirty="0" err="1">
                <a:solidFill>
                  <a:schemeClr val="tx2">
                    <a:lumMod val="50000"/>
                  </a:schemeClr>
                </a:solidFill>
                <a:latin typeface="Montserrat"/>
                <a:ea typeface="Montserrat"/>
                <a:cs typeface="Montserrat"/>
                <a:sym typeface="Montserrat"/>
              </a:rPr>
              <a:t>heatmap</a:t>
            </a:r>
            <a:r>
              <a:rPr lang="fr-FR" sz="1100" dirty="0">
                <a:solidFill>
                  <a:schemeClr val="tx2">
                    <a:lumMod val="50000"/>
                  </a:schemeClr>
                </a:solidFill>
                <a:latin typeface="Montserrat"/>
                <a:ea typeface="Montserrat"/>
                <a:cs typeface="Montserrat"/>
                <a:sym typeface="Montserrat"/>
              </a:rPr>
              <a:t> permet de vérifier si des corrélations exister entre nos différentes informations. Il y a : </a:t>
            </a:r>
          </a:p>
          <a:p>
            <a:pPr marL="114300" marR="0" lvl="0" indent="0" algn="l" rtl="0">
              <a:lnSpc>
                <a:spcPct val="115000"/>
              </a:lnSpc>
              <a:spcBef>
                <a:spcPts val="0"/>
              </a:spcBef>
              <a:spcAft>
                <a:spcPts val="0"/>
              </a:spcAft>
              <a:buClr>
                <a:srgbClr val="999999"/>
              </a:buClr>
              <a:buSzPts val="1800"/>
              <a:buNone/>
            </a:pPr>
            <a:endParaRPr lang="fr-FR" sz="1100" dirty="0">
              <a:solidFill>
                <a:schemeClr val="tx2">
                  <a:lumMod val="50000"/>
                </a:schemeClr>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100" dirty="0">
                <a:solidFill>
                  <a:schemeClr val="tx2">
                    <a:lumMod val="50000"/>
                  </a:schemeClr>
                </a:solidFill>
                <a:latin typeface="Montserrat"/>
                <a:ea typeface="Montserrat"/>
                <a:cs typeface="Montserrat"/>
                <a:sym typeface="Montserrat"/>
              </a:rPr>
              <a:t>- une corrélation positive entre le prix </a:t>
            </a:r>
            <a:r>
              <a:rPr lang="fr-FR" sz="1100" dirty="0" err="1">
                <a:solidFill>
                  <a:schemeClr val="tx2">
                    <a:lumMod val="50000"/>
                  </a:schemeClr>
                </a:solidFill>
                <a:latin typeface="Montserrat"/>
                <a:ea typeface="Montserrat"/>
                <a:cs typeface="Montserrat"/>
                <a:sym typeface="Montserrat"/>
              </a:rPr>
              <a:t>ht</a:t>
            </a:r>
            <a:r>
              <a:rPr lang="fr-FR" sz="1100" dirty="0">
                <a:solidFill>
                  <a:schemeClr val="tx2">
                    <a:lumMod val="50000"/>
                  </a:schemeClr>
                </a:solidFill>
                <a:latin typeface="Montserrat"/>
                <a:ea typeface="Montserrat"/>
                <a:cs typeface="Montserrat"/>
                <a:sym typeface="Montserrat"/>
              </a:rPr>
              <a:t>, le prix ttc et le prix d’achat ce qui est totalement normal car ils sont calculés en fonction des uns et des autres.</a:t>
            </a:r>
          </a:p>
          <a:p>
            <a:pPr marR="0" lvl="0" algn="l" rtl="0">
              <a:lnSpc>
                <a:spcPct val="115000"/>
              </a:lnSpc>
              <a:spcBef>
                <a:spcPts val="0"/>
              </a:spcBef>
              <a:spcAft>
                <a:spcPts val="0"/>
              </a:spcAft>
              <a:buClr>
                <a:srgbClr val="999999"/>
              </a:buClr>
              <a:buSzPts val="1800"/>
              <a:buFontTx/>
              <a:buChar char="-"/>
            </a:pPr>
            <a:endParaRPr lang="fr-FR" sz="1100" dirty="0">
              <a:solidFill>
                <a:schemeClr val="tx2">
                  <a:lumMod val="50000"/>
                </a:schemeClr>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100" dirty="0">
                <a:solidFill>
                  <a:schemeClr val="tx2">
                    <a:lumMod val="50000"/>
                  </a:schemeClr>
                </a:solidFill>
                <a:latin typeface="Montserrat"/>
                <a:ea typeface="Montserrat"/>
                <a:cs typeface="Montserrat"/>
                <a:sym typeface="Montserrat"/>
              </a:rPr>
              <a:t>-  une légère corrélation négative entre le taux de marge et les quantités en stock </a:t>
            </a:r>
            <a:endParaRPr sz="1100" dirty="0">
              <a:solidFill>
                <a:schemeClr val="tx2">
                  <a:lumMod val="50000"/>
                </a:schemeClr>
              </a:solidFill>
              <a:latin typeface="Montserrat"/>
              <a:ea typeface="Montserrat"/>
              <a:cs typeface="Montserrat"/>
              <a:sym typeface="Montserrat"/>
            </a:endParaRPr>
          </a:p>
        </p:txBody>
      </p:sp>
      <p:sp>
        <p:nvSpPr>
          <p:cNvPr id="5" name="ZoneTexte 4">
            <a:extLst>
              <a:ext uri="{FF2B5EF4-FFF2-40B4-BE49-F238E27FC236}">
                <a16:creationId xmlns:a16="http://schemas.microsoft.com/office/drawing/2014/main" id="{F7A082FA-7211-39DA-4DCE-16264B545232}"/>
              </a:ext>
            </a:extLst>
          </p:cNvPr>
          <p:cNvSpPr txBox="1"/>
          <p:nvPr/>
        </p:nvSpPr>
        <p:spPr>
          <a:xfrm>
            <a:off x="1591555" y="778364"/>
            <a:ext cx="7425764" cy="461665"/>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500"/>
              <a:buFont typeface="Arial"/>
              <a:buNone/>
            </a:pPr>
            <a:r>
              <a:rPr lang="fr-FR" sz="2400" dirty="0">
                <a:solidFill>
                  <a:srgbClr val="F3F3F3"/>
                </a:solidFill>
                <a:latin typeface="Montserrat"/>
                <a:sym typeface="Montserrat"/>
              </a:rPr>
              <a:t>Corrélations</a:t>
            </a:r>
            <a:endParaRPr lang="fr-FR" sz="2400" dirty="0"/>
          </a:p>
        </p:txBody>
      </p:sp>
      <p:pic>
        <p:nvPicPr>
          <p:cNvPr id="2" name="Image 1" descr="Une image contenant Police, Graphique, logo, graphisme&#10;&#10;Description générée automatiquement">
            <a:extLst>
              <a:ext uri="{FF2B5EF4-FFF2-40B4-BE49-F238E27FC236}">
                <a16:creationId xmlns:a16="http://schemas.microsoft.com/office/drawing/2014/main" id="{397ABBCE-1130-4CA7-FBC2-E4FA3D1DB7C5}"/>
              </a:ext>
            </a:extLst>
          </p:cNvPr>
          <p:cNvPicPr>
            <a:picLocks noChangeAspect="1"/>
          </p:cNvPicPr>
          <p:nvPr/>
        </p:nvPicPr>
        <p:blipFill>
          <a:blip r:embed="rId5"/>
          <a:stretch>
            <a:fillRect/>
          </a:stretch>
        </p:blipFill>
        <p:spPr>
          <a:xfrm>
            <a:off x="7920263" y="4371844"/>
            <a:ext cx="1223737" cy="771656"/>
          </a:xfrm>
          <a:prstGeom prst="rect">
            <a:avLst/>
          </a:prstGeom>
        </p:spPr>
      </p:pic>
      <p:sp>
        <p:nvSpPr>
          <p:cNvPr id="8" name="Rectangle 7">
            <a:extLst>
              <a:ext uri="{FF2B5EF4-FFF2-40B4-BE49-F238E27FC236}">
                <a16:creationId xmlns:a16="http://schemas.microsoft.com/office/drawing/2014/main" id="{C71B9910-5187-2F81-68D3-5F75A6486B36}"/>
              </a:ext>
            </a:extLst>
          </p:cNvPr>
          <p:cNvSpPr/>
          <p:nvPr/>
        </p:nvSpPr>
        <p:spPr>
          <a:xfrm flipV="1">
            <a:off x="5396578" y="1406812"/>
            <a:ext cx="620263" cy="3190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B694F417-B9B3-F06F-0E2A-2CB6C8A89AD6}"/>
              </a:ext>
            </a:extLst>
          </p:cNvPr>
          <p:cNvSpPr txBox="1"/>
          <p:nvPr/>
        </p:nvSpPr>
        <p:spPr>
          <a:xfrm>
            <a:off x="8810625" y="7629"/>
            <a:ext cx="34290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14</a:t>
            </a:r>
          </a:p>
        </p:txBody>
      </p:sp>
    </p:spTree>
    <p:extLst>
      <p:ext uri="{BB962C8B-B14F-4D97-AF65-F5344CB8AC3E}">
        <p14:creationId xmlns:p14="http://schemas.microsoft.com/office/powerpoint/2010/main" val="369856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Actions pour la suite</a:t>
            </a:r>
            <a:endParaRPr/>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Graphique, logo, graphisme&#10;&#10;Description générée automatiquement">
            <a:extLst>
              <a:ext uri="{FF2B5EF4-FFF2-40B4-BE49-F238E27FC236}">
                <a16:creationId xmlns:a16="http://schemas.microsoft.com/office/drawing/2014/main" id="{12176DDD-EB58-3147-F534-610955C4F217}"/>
              </a:ext>
            </a:extLst>
          </p:cNvPr>
          <p:cNvPicPr>
            <a:picLocks noChangeAspect="1"/>
          </p:cNvPicPr>
          <p:nvPr/>
        </p:nvPicPr>
        <p:blipFill>
          <a:blip r:embed="rId3"/>
          <a:stretch>
            <a:fillRect/>
          </a:stretch>
        </p:blipFill>
        <p:spPr>
          <a:xfrm>
            <a:off x="7920263" y="4371844"/>
            <a:ext cx="1223737" cy="771656"/>
          </a:xfrm>
          <a:prstGeom prst="rect">
            <a:avLst/>
          </a:prstGeom>
        </p:spPr>
      </p:pic>
      <p:pic>
        <p:nvPicPr>
          <p:cNvPr id="3" name="Image 2" descr="Une image contenant fruit, raisin, intérieur, nature morte&#10;&#10;Description générée automatiquement">
            <a:extLst>
              <a:ext uri="{FF2B5EF4-FFF2-40B4-BE49-F238E27FC236}">
                <a16:creationId xmlns:a16="http://schemas.microsoft.com/office/drawing/2014/main" id="{CE619D9F-A4FD-B21A-1A7C-CA6C3C196676}"/>
              </a:ext>
            </a:extLst>
          </p:cNvPr>
          <p:cNvPicPr>
            <a:picLocks noChangeAspect="1"/>
          </p:cNvPicPr>
          <p:nvPr/>
        </p:nvPicPr>
        <p:blipFill>
          <a:blip r:embed="rId4"/>
          <a:stretch>
            <a:fillRect/>
          </a:stretch>
        </p:blipFill>
        <p:spPr>
          <a:xfrm>
            <a:off x="1" y="3169328"/>
            <a:ext cx="1974172" cy="1974172"/>
          </a:xfrm>
          <a:prstGeom prst="rect">
            <a:avLst/>
          </a:prstGeom>
        </p:spPr>
      </p:pic>
      <p:sp>
        <p:nvSpPr>
          <p:cNvPr id="4" name="ZoneTexte 3">
            <a:extLst>
              <a:ext uri="{FF2B5EF4-FFF2-40B4-BE49-F238E27FC236}">
                <a16:creationId xmlns:a16="http://schemas.microsoft.com/office/drawing/2014/main" id="{431AC420-4901-8997-DA37-10A0B8552F43}"/>
              </a:ext>
            </a:extLst>
          </p:cNvPr>
          <p:cNvSpPr txBox="1"/>
          <p:nvPr/>
        </p:nvSpPr>
        <p:spPr>
          <a:xfrm>
            <a:off x="586217" y="1583657"/>
            <a:ext cx="8058151" cy="430887"/>
          </a:xfrm>
          <a:prstGeom prst="rect">
            <a:avLst/>
          </a:prstGeom>
          <a:noFill/>
        </p:spPr>
        <p:txBody>
          <a:bodyPr wrap="square" rtlCol="0">
            <a:spAutoFit/>
          </a:bodyPr>
          <a:lstStyle/>
          <a:p>
            <a:r>
              <a:rPr lang="fr-FR" sz="1100" dirty="0">
                <a:solidFill>
                  <a:schemeClr val="tx2">
                    <a:lumMod val="50000"/>
                  </a:schemeClr>
                </a:solidFill>
                <a:latin typeface="Montserrat" panose="00000500000000000000" pitchFamily="2" charset="0"/>
              </a:rPr>
              <a:t>Extraction du nouveau fichier consolider des ventes du sites avec les informations complémentaires afin de pouvoir le réutiliser si besoin. </a:t>
            </a:r>
          </a:p>
        </p:txBody>
      </p:sp>
      <p:sp>
        <p:nvSpPr>
          <p:cNvPr id="5" name="ZoneTexte 4">
            <a:extLst>
              <a:ext uri="{FF2B5EF4-FFF2-40B4-BE49-F238E27FC236}">
                <a16:creationId xmlns:a16="http://schemas.microsoft.com/office/drawing/2014/main" id="{3C4547F6-7A5C-1C24-77BA-1DD6626E13A1}"/>
              </a:ext>
            </a:extLst>
          </p:cNvPr>
          <p:cNvSpPr txBox="1"/>
          <p:nvPr/>
        </p:nvSpPr>
        <p:spPr>
          <a:xfrm>
            <a:off x="581255" y="2177845"/>
            <a:ext cx="3899010" cy="1615827"/>
          </a:xfrm>
          <a:prstGeom prst="rect">
            <a:avLst/>
          </a:prstGeom>
          <a:noFill/>
        </p:spPr>
        <p:txBody>
          <a:bodyPr wrap="square" rtlCol="0">
            <a:spAutoFit/>
          </a:bodyPr>
          <a:lstStyle/>
          <a:p>
            <a:pPr algn="ctr"/>
            <a:r>
              <a:rPr lang="fr-FR" sz="1100" dirty="0">
                <a:solidFill>
                  <a:schemeClr val="tx2">
                    <a:lumMod val="50000"/>
                  </a:schemeClr>
                </a:solidFill>
                <a:latin typeface="Montserrat" panose="00000500000000000000" pitchFamily="2" charset="0"/>
              </a:rPr>
              <a:t>Recommandation :</a:t>
            </a:r>
          </a:p>
          <a:p>
            <a:r>
              <a:rPr lang="fr-FR" sz="1100" dirty="0">
                <a:solidFill>
                  <a:schemeClr val="tx2">
                    <a:lumMod val="50000"/>
                  </a:schemeClr>
                </a:solidFill>
                <a:latin typeface="Montserrat" panose="00000500000000000000" pitchFamily="2" charset="0"/>
              </a:rPr>
              <a:t> </a:t>
            </a:r>
          </a:p>
          <a:p>
            <a:r>
              <a:rPr lang="fr-FR" sz="1100" dirty="0">
                <a:solidFill>
                  <a:schemeClr val="tx2">
                    <a:lumMod val="50000"/>
                  </a:schemeClr>
                </a:solidFill>
                <a:latin typeface="Montserrat" panose="00000500000000000000" pitchFamily="2" charset="0"/>
              </a:rPr>
              <a:t>- Utilisation des mises en forme conditionnelle d’EXCEL pour limiter les erreurs de saisie</a:t>
            </a:r>
          </a:p>
          <a:p>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 Intégration du SKU dans l’ERP</a:t>
            </a:r>
          </a:p>
          <a:p>
            <a:pPr marL="285750" indent="-285750">
              <a:buFontTx/>
              <a:buChar char="-"/>
            </a:pPr>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 Chercher à automatiser la jointure des deux fichiers avec Python ou Power </a:t>
            </a:r>
            <a:r>
              <a:rPr lang="fr-FR" sz="1100" dirty="0" err="1">
                <a:solidFill>
                  <a:schemeClr val="tx2">
                    <a:lumMod val="50000"/>
                  </a:schemeClr>
                </a:solidFill>
                <a:latin typeface="Montserrat" panose="00000500000000000000" pitchFamily="2" charset="0"/>
              </a:rPr>
              <a:t>Query</a:t>
            </a:r>
            <a:endParaRPr lang="fr-FR" sz="1100" dirty="0">
              <a:solidFill>
                <a:schemeClr val="tx2">
                  <a:lumMod val="50000"/>
                </a:schemeClr>
              </a:solidFill>
              <a:latin typeface="Montserrat" panose="00000500000000000000" pitchFamily="2" charset="0"/>
            </a:endParaRPr>
          </a:p>
        </p:txBody>
      </p:sp>
      <p:sp>
        <p:nvSpPr>
          <p:cNvPr id="6" name="ZoneTexte 5">
            <a:extLst>
              <a:ext uri="{FF2B5EF4-FFF2-40B4-BE49-F238E27FC236}">
                <a16:creationId xmlns:a16="http://schemas.microsoft.com/office/drawing/2014/main" id="{67BD408D-929B-78D3-5749-227E68E3DD41}"/>
              </a:ext>
            </a:extLst>
          </p:cNvPr>
          <p:cNvSpPr txBox="1"/>
          <p:nvPr/>
        </p:nvSpPr>
        <p:spPr>
          <a:xfrm>
            <a:off x="8810625" y="7629"/>
            <a:ext cx="34290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15</a:t>
            </a:r>
          </a:p>
        </p:txBody>
      </p:sp>
      <p:sp>
        <p:nvSpPr>
          <p:cNvPr id="7" name="ZoneTexte 6">
            <a:extLst>
              <a:ext uri="{FF2B5EF4-FFF2-40B4-BE49-F238E27FC236}">
                <a16:creationId xmlns:a16="http://schemas.microsoft.com/office/drawing/2014/main" id="{23D7B1B1-824A-CE35-8610-18FF44AF4BD4}"/>
              </a:ext>
            </a:extLst>
          </p:cNvPr>
          <p:cNvSpPr txBox="1"/>
          <p:nvPr/>
        </p:nvSpPr>
        <p:spPr>
          <a:xfrm>
            <a:off x="4772026" y="2111281"/>
            <a:ext cx="4038600" cy="2292935"/>
          </a:xfrm>
          <a:prstGeom prst="rect">
            <a:avLst/>
          </a:prstGeom>
          <a:noFill/>
        </p:spPr>
        <p:txBody>
          <a:bodyPr wrap="square" rtlCol="0">
            <a:spAutoFit/>
          </a:bodyPr>
          <a:lstStyle/>
          <a:p>
            <a:pPr algn="ctr"/>
            <a:r>
              <a:rPr lang="fr-FR" sz="1100" dirty="0">
                <a:solidFill>
                  <a:schemeClr val="tx2">
                    <a:lumMod val="50000"/>
                  </a:schemeClr>
                </a:solidFill>
                <a:latin typeface="Montserrat" panose="00000500000000000000" pitchFamily="2" charset="0"/>
              </a:rPr>
              <a:t>Recommandation d’analyses supplémentaires :</a:t>
            </a:r>
          </a:p>
          <a:p>
            <a:r>
              <a:rPr lang="fr-FR" sz="1100" dirty="0">
                <a:solidFill>
                  <a:schemeClr val="tx2">
                    <a:lumMod val="50000"/>
                  </a:schemeClr>
                </a:solidFill>
                <a:latin typeface="Montserrat" panose="00000500000000000000" pitchFamily="2" charset="0"/>
              </a:rPr>
              <a:t> </a:t>
            </a:r>
          </a:p>
          <a:p>
            <a:r>
              <a:rPr lang="fr-FR" sz="1100" dirty="0">
                <a:solidFill>
                  <a:schemeClr val="tx2">
                    <a:lumMod val="50000"/>
                  </a:schemeClr>
                </a:solidFill>
                <a:latin typeface="Montserrat" panose="00000500000000000000" pitchFamily="2" charset="0"/>
              </a:rPr>
              <a:t>- La répartition des ventes par types de produits </a:t>
            </a:r>
          </a:p>
          <a:p>
            <a:r>
              <a:rPr lang="fr-FR" sz="1100" dirty="0">
                <a:solidFill>
                  <a:schemeClr val="tx2">
                    <a:lumMod val="50000"/>
                  </a:schemeClr>
                </a:solidFill>
                <a:latin typeface="Montserrat" panose="00000500000000000000" pitchFamily="2" charset="0"/>
              </a:rPr>
              <a:t>(quel est le type de produits que nous vendons le plus) </a:t>
            </a:r>
          </a:p>
          <a:p>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 Chiffres d’affaires par type de produit</a:t>
            </a:r>
          </a:p>
          <a:p>
            <a:pPr marL="171450" indent="-171450">
              <a:buFontTx/>
              <a:buChar char="-"/>
            </a:pPr>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 Évolution des ventes par rapport aux autres mois</a:t>
            </a:r>
          </a:p>
          <a:p>
            <a:r>
              <a:rPr lang="fr-FR" sz="1100" dirty="0">
                <a:solidFill>
                  <a:schemeClr val="tx2">
                    <a:lumMod val="50000"/>
                  </a:schemeClr>
                </a:solidFill>
                <a:latin typeface="Montserrat" panose="00000500000000000000" pitchFamily="2" charset="0"/>
              </a:rPr>
              <a:t>(analyses de tendance saisonnière)</a:t>
            </a:r>
          </a:p>
          <a:p>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 Analyses des ventes par segment clients</a:t>
            </a:r>
          </a:p>
          <a:p>
            <a:r>
              <a:rPr lang="fr-FR" sz="1100" dirty="0">
                <a:solidFill>
                  <a:schemeClr val="tx2">
                    <a:lumMod val="50000"/>
                  </a:schemeClr>
                </a:solidFill>
                <a:latin typeface="Montserrat" panose="00000500000000000000" pitchFamily="2" charset="0"/>
              </a:rPr>
              <a:t>(informations supplémentaires à récupérer)</a:t>
            </a:r>
          </a:p>
          <a:p>
            <a:endParaRPr lang="fr-FR" sz="1100" dirty="0">
              <a:solidFill>
                <a:schemeClr val="tx2">
                  <a:lumMod val="50000"/>
                </a:schemeClr>
              </a:solidFill>
              <a:latin typeface="Montserrat" panose="00000500000000000000" pitchFamily="2" charset="0"/>
            </a:endParaRPr>
          </a:p>
        </p:txBody>
      </p:sp>
      <p:cxnSp>
        <p:nvCxnSpPr>
          <p:cNvPr id="16" name="Connecteur droit 15">
            <a:extLst>
              <a:ext uri="{FF2B5EF4-FFF2-40B4-BE49-F238E27FC236}">
                <a16:creationId xmlns:a16="http://schemas.microsoft.com/office/drawing/2014/main" id="{236003A2-C382-C6B3-C056-80227C52F2AA}"/>
              </a:ext>
            </a:extLst>
          </p:cNvPr>
          <p:cNvCxnSpPr>
            <a:cxnSpLocks/>
          </p:cNvCxnSpPr>
          <p:nvPr/>
        </p:nvCxnSpPr>
        <p:spPr>
          <a:xfrm>
            <a:off x="4648200" y="2177845"/>
            <a:ext cx="0" cy="2193999"/>
          </a:xfrm>
          <a:prstGeom prst="line">
            <a:avLst/>
          </a:prstGeom>
          <a:ln>
            <a:solidFill>
              <a:srgbClr val="004D4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D283B"/>
              </a:solidFill>
              <a:latin typeface="Arial"/>
              <a:ea typeface="Arial"/>
              <a:cs typeface="Arial"/>
              <a:sym typeface="Arial"/>
            </a:endParaRPr>
          </a:p>
        </p:txBody>
      </p:sp>
      <p:sp>
        <p:nvSpPr>
          <p:cNvPr id="55" name="Google Shape;55;p1"/>
          <p:cNvSpPr txBox="1"/>
          <p:nvPr/>
        </p:nvSpPr>
        <p:spPr>
          <a:xfrm>
            <a:off x="1385723" y="1247004"/>
            <a:ext cx="5362113" cy="1864311"/>
          </a:xfrm>
          <a:prstGeom prst="rect">
            <a:avLst/>
          </a:prstGeom>
          <a:noFill/>
          <a:ln>
            <a:noFill/>
          </a:ln>
        </p:spPr>
        <p:txBody>
          <a:bodyPr spcFirstLastPara="1" wrap="square" lIns="91425" tIns="91425" rIns="91425" bIns="91425" anchor="b" anchorCtr="0">
            <a:normAutofit/>
          </a:bodyPr>
          <a:lstStyle/>
          <a:p>
            <a:pPr marL="0" marR="0" lvl="0" indent="0" algn="r" rtl="0">
              <a:lnSpc>
                <a:spcPct val="100000"/>
              </a:lnSpc>
              <a:spcBef>
                <a:spcPts val="0"/>
              </a:spcBef>
              <a:spcAft>
                <a:spcPts val="0"/>
              </a:spcAft>
              <a:buClr>
                <a:srgbClr val="000000"/>
              </a:buClr>
              <a:buSzPct val="100000"/>
              <a:buFont typeface="Arial"/>
              <a:buNone/>
            </a:pPr>
            <a:r>
              <a:rPr lang="fr" sz="5200" b="1" i="0" u="none" strike="noStrike" cap="none" dirty="0">
                <a:solidFill>
                  <a:srgbClr val="F3F3F3"/>
                </a:solidFill>
                <a:latin typeface="Montserrat"/>
                <a:ea typeface="Montserrat"/>
                <a:cs typeface="Montserrat"/>
                <a:sym typeface="Montserrat"/>
              </a:rPr>
              <a:t>B</a:t>
            </a:r>
            <a:r>
              <a:rPr lang="fr" sz="5200" b="1" i="0" u="none" strike="noStrike" cap="none" dirty="0">
                <a:solidFill>
                  <a:srgbClr val="AD283B"/>
                </a:solidFill>
                <a:latin typeface="Montserrat"/>
                <a:ea typeface="Montserrat"/>
                <a:cs typeface="Montserrat"/>
                <a:sym typeface="Montserrat"/>
              </a:rPr>
              <a:t>O</a:t>
            </a:r>
            <a:r>
              <a:rPr lang="fr" sz="5200" b="1" i="0" u="none" strike="noStrike" cap="none" dirty="0">
                <a:solidFill>
                  <a:srgbClr val="F3F3F3"/>
                </a:solidFill>
                <a:latin typeface="Montserrat"/>
                <a:ea typeface="Montserrat"/>
                <a:cs typeface="Montserrat"/>
                <a:sym typeface="Montserrat"/>
              </a:rPr>
              <a:t>TTLE</a:t>
            </a:r>
            <a:r>
              <a:rPr lang="fr" sz="5200" b="1" i="0" u="none" strike="noStrike" cap="none" dirty="0">
                <a:solidFill>
                  <a:srgbClr val="AD283B"/>
                </a:solidFill>
                <a:latin typeface="Montserrat"/>
                <a:ea typeface="Montserrat"/>
                <a:cs typeface="Montserrat"/>
                <a:sym typeface="Montserrat"/>
              </a:rPr>
              <a:t>NECK</a:t>
            </a:r>
          </a:p>
          <a:p>
            <a:pPr marL="0" marR="0" lvl="0" indent="0" algn="r" rtl="0">
              <a:lnSpc>
                <a:spcPct val="100000"/>
              </a:lnSpc>
              <a:spcBef>
                <a:spcPts val="0"/>
              </a:spcBef>
              <a:spcAft>
                <a:spcPts val="0"/>
              </a:spcAft>
              <a:buClr>
                <a:srgbClr val="000000"/>
              </a:buClr>
              <a:buSzPct val="100000"/>
              <a:buFont typeface="Arial"/>
              <a:buNone/>
            </a:pPr>
            <a:r>
              <a:rPr lang="fr" sz="2400" b="1" dirty="0">
                <a:solidFill>
                  <a:srgbClr val="F3F3F3"/>
                </a:solidFill>
                <a:latin typeface="Montserrat"/>
                <a:ea typeface="Montserrat"/>
                <a:cs typeface="Montserrat"/>
                <a:sym typeface="Montserrat"/>
              </a:rPr>
              <a:t>FINE WINE SPIRIT</a:t>
            </a:r>
            <a:endParaRPr sz="2400" b="1" i="0" u="none" strike="noStrike" cap="none" dirty="0">
              <a:solidFill>
                <a:srgbClr val="F3F3F3"/>
              </a:solidFill>
              <a:latin typeface="Montserrat"/>
              <a:ea typeface="Montserrat"/>
              <a:cs typeface="Montserrat"/>
              <a:sym typeface="Montserrat"/>
            </a:endParaRPr>
          </a:p>
        </p:txBody>
      </p:sp>
      <p:sp>
        <p:nvSpPr>
          <p:cNvPr id="2" name="Google Shape;56;p1">
            <a:extLst>
              <a:ext uri="{FF2B5EF4-FFF2-40B4-BE49-F238E27FC236}">
                <a16:creationId xmlns:a16="http://schemas.microsoft.com/office/drawing/2014/main" id="{E557448A-1255-0681-660D-DA9ADD33DB1A}"/>
              </a:ext>
            </a:extLst>
          </p:cNvPr>
          <p:cNvSpPr txBox="1"/>
          <p:nvPr/>
        </p:nvSpPr>
        <p:spPr>
          <a:xfrm>
            <a:off x="5810855" y="4672940"/>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dirty="0">
                <a:solidFill>
                  <a:schemeClr val="lt1"/>
                </a:solidFill>
                <a:latin typeface="Montserrat"/>
                <a:ea typeface="Montserrat"/>
                <a:cs typeface="Montserrat"/>
                <a:sym typeface="Montserrat"/>
              </a:rPr>
              <a:t>Haïdopoulo Matthieu</a:t>
            </a:r>
            <a:endParaRPr lang="fr" sz="2800" b="0" i="0" u="none" strike="noStrike" cap="none"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endParaRPr sz="2800" b="0" i="0" u="none" strike="noStrike" cap="none" dirty="0">
              <a:solidFill>
                <a:schemeClr val="lt1"/>
              </a:solidFill>
              <a:latin typeface="Montserrat"/>
              <a:ea typeface="Montserrat"/>
              <a:cs typeface="Montserrat"/>
              <a:sym typeface="Montserrat"/>
            </a:endParaRPr>
          </a:p>
        </p:txBody>
      </p:sp>
      <p:sp>
        <p:nvSpPr>
          <p:cNvPr id="3" name="ZoneTexte 2">
            <a:extLst>
              <a:ext uri="{FF2B5EF4-FFF2-40B4-BE49-F238E27FC236}">
                <a16:creationId xmlns:a16="http://schemas.microsoft.com/office/drawing/2014/main" id="{D3BA98D5-8496-314A-462B-B744C5194E1E}"/>
              </a:ext>
            </a:extLst>
          </p:cNvPr>
          <p:cNvSpPr txBox="1"/>
          <p:nvPr/>
        </p:nvSpPr>
        <p:spPr>
          <a:xfrm>
            <a:off x="6242667" y="3790300"/>
            <a:ext cx="3807680" cy="923330"/>
          </a:xfrm>
          <a:prstGeom prst="rect">
            <a:avLst/>
          </a:prstGeom>
          <a:noFill/>
        </p:spPr>
        <p:txBody>
          <a:bodyPr wrap="square" rtlCol="0">
            <a:spAutoFit/>
          </a:bodyPr>
          <a:lstStyle/>
          <a:p>
            <a:r>
              <a:rPr lang="fr-FR" sz="5400" b="1" dirty="0">
                <a:solidFill>
                  <a:schemeClr val="bg1"/>
                </a:solidFill>
                <a:latin typeface="Montserrat" panose="00000500000000000000" pitchFamily="2" charset="0"/>
              </a:rPr>
              <a:t>Merci </a:t>
            </a:r>
            <a:r>
              <a:rPr lang="fr-FR" sz="5400" b="1" dirty="0">
                <a:solidFill>
                  <a:srgbClr val="AD283B"/>
                </a:solidFill>
                <a:latin typeface="Montserrat" panose="00000500000000000000" pitchFamily="2" charset="0"/>
              </a:rPr>
              <a:t>!</a:t>
            </a:r>
          </a:p>
        </p:txBody>
      </p:sp>
    </p:spTree>
    <p:extLst>
      <p:ext uri="{BB962C8B-B14F-4D97-AF65-F5344CB8AC3E}">
        <p14:creationId xmlns:p14="http://schemas.microsoft.com/office/powerpoint/2010/main" val="21993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1011494" y="1878686"/>
            <a:ext cx="7121011" cy="3199341"/>
          </a:xfrm>
          <a:prstGeom prst="rect">
            <a:avLst/>
          </a:prstGeom>
          <a:noFill/>
          <a:ln>
            <a:noFill/>
          </a:ln>
        </p:spPr>
        <p:txBody>
          <a:bodyPr spcFirstLastPara="1" wrap="square" lIns="91425" tIns="91425" rIns="91425" bIns="91425" anchor="t" anchorCtr="0">
            <a:normAutofit/>
          </a:bodyPr>
          <a:lstStyle/>
          <a:p>
            <a:pPr marL="114300" marR="0" lvl="0" indent="0" algn="ctr" rtl="0">
              <a:lnSpc>
                <a:spcPct val="115000"/>
              </a:lnSpc>
              <a:spcBef>
                <a:spcPts val="0"/>
              </a:spcBef>
              <a:spcAft>
                <a:spcPts val="0"/>
              </a:spcAft>
              <a:buClr>
                <a:srgbClr val="999999"/>
              </a:buClr>
              <a:buSzPts val="1800"/>
              <a:buNone/>
            </a:pPr>
            <a:r>
              <a:rPr lang="fr-FR" b="1" dirty="0">
                <a:solidFill>
                  <a:schemeClr val="tx2">
                    <a:lumMod val="50000"/>
                  </a:schemeClr>
                </a:solidFill>
                <a:latin typeface="Montserrat" panose="00000500000000000000" pitchFamily="2" charset="0"/>
              </a:rPr>
              <a:t>	</a:t>
            </a:r>
            <a:r>
              <a:rPr lang="fr-FR" dirty="0">
                <a:solidFill>
                  <a:schemeClr val="tx2">
                    <a:lumMod val="50000"/>
                  </a:schemeClr>
                </a:solidFill>
                <a:latin typeface="Montserrat" panose="00000500000000000000" pitchFamily="2" charset="0"/>
              </a:rPr>
              <a:t>Nous, </a:t>
            </a:r>
            <a:r>
              <a:rPr lang="fr-FR" b="0" i="0" dirty="0" err="1">
                <a:solidFill>
                  <a:schemeClr val="tx2">
                    <a:lumMod val="50000"/>
                  </a:schemeClr>
                </a:solidFill>
                <a:effectLst/>
                <a:latin typeface="Montserrat" panose="00000500000000000000" pitchFamily="2" charset="0"/>
              </a:rPr>
              <a:t>Bottleneck</a:t>
            </a:r>
            <a:r>
              <a:rPr lang="fr-FR" b="0" i="0" dirty="0">
                <a:solidFill>
                  <a:schemeClr val="tx2">
                    <a:lumMod val="50000"/>
                  </a:schemeClr>
                </a:solidFill>
                <a:effectLst/>
                <a:latin typeface="Montserrat" panose="00000500000000000000" pitchFamily="2" charset="0"/>
              </a:rPr>
              <a:t>, spécialisés dans les vins de prestige, utilisons actuellement des systèmes artisanaux pour l'analyse des données et la gestion des stocks, ce qui rend ces processus complexes. L'objectif est d'optimiser ces processus </a:t>
            </a:r>
            <a:r>
              <a:rPr lang="fr-FR" dirty="0">
                <a:solidFill>
                  <a:schemeClr val="tx2">
                    <a:lumMod val="50000"/>
                  </a:schemeClr>
                </a:solidFill>
                <a:latin typeface="Montserrat" panose="00000500000000000000" pitchFamily="2" charset="0"/>
              </a:rPr>
              <a:t>afin</a:t>
            </a:r>
            <a:r>
              <a:rPr lang="fr-FR" b="0" i="0" dirty="0">
                <a:solidFill>
                  <a:schemeClr val="tx2">
                    <a:lumMod val="50000"/>
                  </a:schemeClr>
                </a:solidFill>
                <a:effectLst/>
                <a:latin typeface="Montserrat" panose="00000500000000000000" pitchFamily="2" charset="0"/>
              </a:rPr>
              <a:t> améliorer la qualité des données et de fournir des analyses précises.</a:t>
            </a:r>
            <a:endParaRPr i="1" dirty="0">
              <a:solidFill>
                <a:schemeClr val="tx2">
                  <a:lumMod val="50000"/>
                </a:schemeClr>
              </a:solidFill>
              <a:latin typeface="Montserrat" panose="00000500000000000000" pitchFamily="2" charset="0"/>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Contexte</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descr="Une image contenant Police, Graphique, logo, graphisme&#10;&#10;Description générée automatiquement">
            <a:extLst>
              <a:ext uri="{FF2B5EF4-FFF2-40B4-BE49-F238E27FC236}">
                <a16:creationId xmlns:a16="http://schemas.microsoft.com/office/drawing/2014/main" id="{6B029A05-4E57-63B3-8BFC-FF6526CE1D53}"/>
              </a:ext>
            </a:extLst>
          </p:cNvPr>
          <p:cNvPicPr>
            <a:picLocks noChangeAspect="1"/>
          </p:cNvPicPr>
          <p:nvPr/>
        </p:nvPicPr>
        <p:blipFill>
          <a:blip r:embed="rId3"/>
          <a:stretch>
            <a:fillRect/>
          </a:stretch>
        </p:blipFill>
        <p:spPr>
          <a:xfrm>
            <a:off x="7920263" y="4371844"/>
            <a:ext cx="1223737" cy="771656"/>
          </a:xfrm>
          <a:prstGeom prst="rect">
            <a:avLst/>
          </a:prstGeom>
        </p:spPr>
      </p:pic>
      <p:pic>
        <p:nvPicPr>
          <p:cNvPr id="5" name="Image 4" descr="Une image contenant fruit, raisin, intérieur, nature morte&#10;&#10;Description générée automatiquement">
            <a:extLst>
              <a:ext uri="{FF2B5EF4-FFF2-40B4-BE49-F238E27FC236}">
                <a16:creationId xmlns:a16="http://schemas.microsoft.com/office/drawing/2014/main" id="{6CA963DD-C149-E40C-4CC4-F7312F607D8A}"/>
              </a:ext>
            </a:extLst>
          </p:cNvPr>
          <p:cNvPicPr>
            <a:picLocks noChangeAspect="1"/>
          </p:cNvPicPr>
          <p:nvPr/>
        </p:nvPicPr>
        <p:blipFill>
          <a:blip r:embed="rId4"/>
          <a:stretch>
            <a:fillRect/>
          </a:stretch>
        </p:blipFill>
        <p:spPr>
          <a:xfrm>
            <a:off x="1" y="3169328"/>
            <a:ext cx="1974172" cy="1974172"/>
          </a:xfrm>
          <a:prstGeom prst="rect">
            <a:avLst/>
          </a:prstGeom>
        </p:spPr>
      </p:pic>
      <p:sp>
        <p:nvSpPr>
          <p:cNvPr id="2" name="ZoneTexte 1">
            <a:extLst>
              <a:ext uri="{FF2B5EF4-FFF2-40B4-BE49-F238E27FC236}">
                <a16:creationId xmlns:a16="http://schemas.microsoft.com/office/drawing/2014/main" id="{2D307FE8-BBBB-0D3F-6290-7316C61475E7}"/>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Image 1" descr="Une image contenant fruit, raisin, intérieur, nature morte&#10;&#10;Description générée automatiquement">
            <a:extLst>
              <a:ext uri="{FF2B5EF4-FFF2-40B4-BE49-F238E27FC236}">
                <a16:creationId xmlns:a16="http://schemas.microsoft.com/office/drawing/2014/main" id="{768495BE-660D-D88D-9209-7D1C9411A323}"/>
              </a:ext>
            </a:extLst>
          </p:cNvPr>
          <p:cNvPicPr>
            <a:picLocks noChangeAspect="1"/>
          </p:cNvPicPr>
          <p:nvPr/>
        </p:nvPicPr>
        <p:blipFill>
          <a:blip r:embed="rId3"/>
          <a:stretch>
            <a:fillRect/>
          </a:stretch>
        </p:blipFill>
        <p:spPr>
          <a:xfrm>
            <a:off x="1" y="3169328"/>
            <a:ext cx="1974172" cy="1974172"/>
          </a:xfrm>
          <a:prstGeom prst="rect">
            <a:avLst/>
          </a:prstGeom>
        </p:spPr>
      </p:pic>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descr="Une image contenant Police, Graphique, logo, graphisme&#10;&#10;Description générée automatiquement">
            <a:extLst>
              <a:ext uri="{FF2B5EF4-FFF2-40B4-BE49-F238E27FC236}">
                <a16:creationId xmlns:a16="http://schemas.microsoft.com/office/drawing/2014/main" id="{6B029A05-4E57-63B3-8BFC-FF6526CE1D53}"/>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4" name="Google Shape;65;p4">
            <a:extLst>
              <a:ext uri="{FF2B5EF4-FFF2-40B4-BE49-F238E27FC236}">
                <a16:creationId xmlns:a16="http://schemas.microsoft.com/office/drawing/2014/main" id="{3AA7477F-7CC0-4187-DE2B-760126D8F1BE}"/>
              </a:ext>
            </a:extLst>
          </p:cNvPr>
          <p:cNvSpPr txBox="1"/>
          <p:nvPr/>
        </p:nvSpPr>
        <p:spPr>
          <a:xfrm>
            <a:off x="1635575" y="7712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Fichier ERP</a:t>
            </a:r>
            <a:endParaRPr sz="2500" b="0" i="0" u="none" strike="noStrike" cap="none" dirty="0">
              <a:solidFill>
                <a:srgbClr val="F3F3F3"/>
              </a:solidFill>
              <a:latin typeface="Montserrat"/>
              <a:ea typeface="Montserrat"/>
              <a:cs typeface="Montserrat"/>
              <a:sym typeface="Montserrat"/>
            </a:endParaRPr>
          </a:p>
        </p:txBody>
      </p:sp>
      <p:pic>
        <p:nvPicPr>
          <p:cNvPr id="11" name="Image 10" descr="Une image contenant texte, capture d’écran, Police, nombre&#10;&#10;Description générée automatiquement">
            <a:extLst>
              <a:ext uri="{FF2B5EF4-FFF2-40B4-BE49-F238E27FC236}">
                <a16:creationId xmlns:a16="http://schemas.microsoft.com/office/drawing/2014/main" id="{58897BDC-2120-7BE4-44A0-FE3747853662}"/>
              </a:ext>
            </a:extLst>
          </p:cNvPr>
          <p:cNvPicPr>
            <a:picLocks noChangeAspect="1"/>
          </p:cNvPicPr>
          <p:nvPr/>
        </p:nvPicPr>
        <p:blipFill>
          <a:blip r:embed="rId5"/>
          <a:stretch>
            <a:fillRect/>
          </a:stretch>
        </p:blipFill>
        <p:spPr>
          <a:xfrm>
            <a:off x="709326" y="2710930"/>
            <a:ext cx="3389707" cy="1135849"/>
          </a:xfrm>
          <a:prstGeom prst="rect">
            <a:avLst/>
          </a:prstGeom>
        </p:spPr>
      </p:pic>
      <p:sp>
        <p:nvSpPr>
          <p:cNvPr id="12" name="Google Shape;63;p4">
            <a:extLst>
              <a:ext uri="{FF2B5EF4-FFF2-40B4-BE49-F238E27FC236}">
                <a16:creationId xmlns:a16="http://schemas.microsoft.com/office/drawing/2014/main" id="{84BEA755-CACD-F95D-C7F6-48944D18D8AA}"/>
              </a:ext>
            </a:extLst>
          </p:cNvPr>
          <p:cNvSpPr txBox="1">
            <a:spLocks/>
          </p:cNvSpPr>
          <p:nvPr/>
        </p:nvSpPr>
        <p:spPr>
          <a:xfrm>
            <a:off x="176432" y="1486640"/>
            <a:ext cx="3954782" cy="487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Information</a:t>
            </a:r>
            <a:r>
              <a:rPr lang="fr-FR" sz="1100" b="1" i="1" dirty="0">
                <a:solidFill>
                  <a:schemeClr val="tx2">
                    <a:lumMod val="50000"/>
                  </a:schemeClr>
                </a:solidFill>
                <a:latin typeface="Montserrat"/>
                <a:ea typeface="Montserrat"/>
                <a:cs typeface="Montserrat"/>
                <a:sym typeface="Montserrat"/>
              </a:rPr>
              <a:t> : Totalité du catalogue produits</a:t>
            </a:r>
          </a:p>
          <a:p>
            <a:pPr marL="114300" indent="0" algn="ctr">
              <a:buClr>
                <a:srgbClr val="999999"/>
              </a:buClr>
              <a:buFont typeface="Arial"/>
              <a:buNone/>
            </a:pPr>
            <a:r>
              <a:rPr lang="fr-FR" sz="800" b="1" i="1" dirty="0">
                <a:solidFill>
                  <a:schemeClr val="tx2">
                    <a:lumMod val="50000"/>
                  </a:schemeClr>
                </a:solidFill>
                <a:latin typeface="Montserrat"/>
                <a:ea typeface="Montserrat"/>
                <a:cs typeface="Montserrat"/>
                <a:sym typeface="Montserrat"/>
              </a:rPr>
              <a:t>825 articles  </a:t>
            </a:r>
          </a:p>
        </p:txBody>
      </p:sp>
      <p:sp>
        <p:nvSpPr>
          <p:cNvPr id="14" name="ZoneTexte 13">
            <a:extLst>
              <a:ext uri="{FF2B5EF4-FFF2-40B4-BE49-F238E27FC236}">
                <a16:creationId xmlns:a16="http://schemas.microsoft.com/office/drawing/2014/main" id="{9F76A57E-3685-40E6-C0A8-9B7CD475936A}"/>
              </a:ext>
            </a:extLst>
          </p:cNvPr>
          <p:cNvSpPr txBox="1"/>
          <p:nvPr/>
        </p:nvSpPr>
        <p:spPr>
          <a:xfrm>
            <a:off x="-104512" y="2063018"/>
            <a:ext cx="1269507" cy="338554"/>
          </a:xfrm>
          <a:prstGeom prst="rect">
            <a:avLst/>
          </a:prstGeom>
          <a:noFill/>
        </p:spPr>
        <p:txBody>
          <a:bodyPr wrap="square" rtlCol="0">
            <a:spAutoFit/>
          </a:bodyPr>
          <a:lstStyle/>
          <a:p>
            <a:pPr algn="ctr"/>
            <a:r>
              <a:rPr lang="fr-FR" sz="800" dirty="0">
                <a:solidFill>
                  <a:schemeClr val="tx2">
                    <a:lumMod val="50000"/>
                  </a:schemeClr>
                </a:solidFill>
                <a:latin typeface="Montserrat" panose="00000500000000000000" pitchFamily="2" charset="0"/>
              </a:rPr>
              <a:t>Identifiant produit </a:t>
            </a:r>
          </a:p>
          <a:p>
            <a:pPr algn="ctr"/>
            <a:r>
              <a:rPr lang="fr-FR" sz="800" dirty="0">
                <a:solidFill>
                  <a:schemeClr val="tx2">
                    <a:lumMod val="50000"/>
                  </a:schemeClr>
                </a:solidFill>
                <a:latin typeface="Montserrat" panose="00000500000000000000" pitchFamily="2" charset="0"/>
              </a:rPr>
              <a:t>(tous uniques)</a:t>
            </a:r>
          </a:p>
        </p:txBody>
      </p:sp>
      <p:sp>
        <p:nvSpPr>
          <p:cNvPr id="15" name="Flèche : haut 14">
            <a:extLst>
              <a:ext uri="{FF2B5EF4-FFF2-40B4-BE49-F238E27FC236}">
                <a16:creationId xmlns:a16="http://schemas.microsoft.com/office/drawing/2014/main" id="{FE794286-8825-2CE1-D3A8-F9CF89278F3D}"/>
              </a:ext>
            </a:extLst>
          </p:cNvPr>
          <p:cNvSpPr/>
          <p:nvPr/>
        </p:nvSpPr>
        <p:spPr>
          <a:xfrm rot="9978404">
            <a:off x="933708" y="2351878"/>
            <a:ext cx="45719" cy="282170"/>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haut 15">
            <a:extLst>
              <a:ext uri="{FF2B5EF4-FFF2-40B4-BE49-F238E27FC236}">
                <a16:creationId xmlns:a16="http://schemas.microsoft.com/office/drawing/2014/main" id="{0EE00BAD-8D09-3C0E-E55E-E3A86ACC7000}"/>
              </a:ext>
            </a:extLst>
          </p:cNvPr>
          <p:cNvSpPr/>
          <p:nvPr/>
        </p:nvSpPr>
        <p:spPr>
          <a:xfrm rot="20570169">
            <a:off x="1822363" y="3935606"/>
            <a:ext cx="45719" cy="282170"/>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FEDC2377-59D1-5542-9312-B99B80A4F9E7}"/>
              </a:ext>
            </a:extLst>
          </p:cNvPr>
          <p:cNvSpPr txBox="1"/>
          <p:nvPr/>
        </p:nvSpPr>
        <p:spPr>
          <a:xfrm>
            <a:off x="1508084" y="4204778"/>
            <a:ext cx="1110829" cy="461665"/>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Mise en vente sur</a:t>
            </a:r>
          </a:p>
          <a:p>
            <a:r>
              <a:rPr lang="fr-FR" sz="800" dirty="0">
                <a:solidFill>
                  <a:schemeClr val="tx2">
                    <a:lumMod val="50000"/>
                  </a:schemeClr>
                </a:solidFill>
                <a:latin typeface="Montserrat" panose="00000500000000000000" pitchFamily="2" charset="0"/>
              </a:rPr>
              <a:t>le site web</a:t>
            </a:r>
          </a:p>
          <a:p>
            <a:r>
              <a:rPr lang="fr-FR" sz="800" dirty="0">
                <a:solidFill>
                  <a:schemeClr val="tx2">
                    <a:lumMod val="50000"/>
                  </a:schemeClr>
                </a:solidFill>
                <a:latin typeface="Montserrat" panose="00000500000000000000" pitchFamily="2" charset="0"/>
              </a:rPr>
              <a:t>(1=oui, 0=non)</a:t>
            </a:r>
          </a:p>
        </p:txBody>
      </p:sp>
      <p:sp>
        <p:nvSpPr>
          <p:cNvPr id="18" name="Flèche : haut 17">
            <a:extLst>
              <a:ext uri="{FF2B5EF4-FFF2-40B4-BE49-F238E27FC236}">
                <a16:creationId xmlns:a16="http://schemas.microsoft.com/office/drawing/2014/main" id="{2FD5F78C-A85C-49E4-1978-FD3BE985D701}"/>
              </a:ext>
            </a:extLst>
          </p:cNvPr>
          <p:cNvSpPr/>
          <p:nvPr/>
        </p:nvSpPr>
        <p:spPr>
          <a:xfrm rot="10800000">
            <a:off x="2026697" y="2397000"/>
            <a:ext cx="45719" cy="225083"/>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61F9D9B9-DAAB-092D-C4CA-07F835F03C89}"/>
              </a:ext>
            </a:extLst>
          </p:cNvPr>
          <p:cNvSpPr txBox="1"/>
          <p:nvPr/>
        </p:nvSpPr>
        <p:spPr>
          <a:xfrm>
            <a:off x="1317814" y="2200432"/>
            <a:ext cx="1269507" cy="215444"/>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Prix de vente TTC</a:t>
            </a:r>
          </a:p>
        </p:txBody>
      </p:sp>
      <p:sp>
        <p:nvSpPr>
          <p:cNvPr id="20" name="Flèche : haut 19">
            <a:extLst>
              <a:ext uri="{FF2B5EF4-FFF2-40B4-BE49-F238E27FC236}">
                <a16:creationId xmlns:a16="http://schemas.microsoft.com/office/drawing/2014/main" id="{38552D0C-FE20-D89A-2399-C4B234D4E832}"/>
              </a:ext>
            </a:extLst>
          </p:cNvPr>
          <p:cNvSpPr/>
          <p:nvPr/>
        </p:nvSpPr>
        <p:spPr>
          <a:xfrm flipH="1">
            <a:off x="2701503" y="3893168"/>
            <a:ext cx="57277" cy="23592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377251CF-182D-9F1B-33E1-EBF34F207F26}"/>
              </a:ext>
            </a:extLst>
          </p:cNvPr>
          <p:cNvSpPr txBox="1"/>
          <p:nvPr/>
        </p:nvSpPr>
        <p:spPr>
          <a:xfrm>
            <a:off x="2618913" y="4119848"/>
            <a:ext cx="1110829" cy="338554"/>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Quantité en stock de l’article</a:t>
            </a:r>
          </a:p>
        </p:txBody>
      </p:sp>
      <p:sp>
        <p:nvSpPr>
          <p:cNvPr id="22" name="Flèche : haut 21">
            <a:extLst>
              <a:ext uri="{FF2B5EF4-FFF2-40B4-BE49-F238E27FC236}">
                <a16:creationId xmlns:a16="http://schemas.microsoft.com/office/drawing/2014/main" id="{65C81C33-E7BB-6440-6807-CD7255532866}"/>
              </a:ext>
            </a:extLst>
          </p:cNvPr>
          <p:cNvSpPr/>
          <p:nvPr/>
        </p:nvSpPr>
        <p:spPr>
          <a:xfrm rot="11320878">
            <a:off x="3228307" y="2344299"/>
            <a:ext cx="45719" cy="297330"/>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50526BEA-60A3-8841-CBD3-32B42F4A9238}"/>
              </a:ext>
            </a:extLst>
          </p:cNvPr>
          <p:cNvSpPr txBox="1"/>
          <p:nvPr/>
        </p:nvSpPr>
        <p:spPr>
          <a:xfrm>
            <a:off x="2514716" y="1998421"/>
            <a:ext cx="1472900" cy="338554"/>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Statut du stock de l’article (en stock ou non</a:t>
            </a:r>
            <a:r>
              <a:rPr lang="fr-FR" sz="800" dirty="0">
                <a:solidFill>
                  <a:schemeClr val="tx1"/>
                </a:solidFill>
                <a:latin typeface="Montserrat" panose="00000500000000000000" pitchFamily="2" charset="0"/>
              </a:rPr>
              <a:t>) </a:t>
            </a:r>
          </a:p>
        </p:txBody>
      </p:sp>
      <p:sp>
        <p:nvSpPr>
          <p:cNvPr id="24" name="Flèche : haut 23">
            <a:extLst>
              <a:ext uri="{FF2B5EF4-FFF2-40B4-BE49-F238E27FC236}">
                <a16:creationId xmlns:a16="http://schemas.microsoft.com/office/drawing/2014/main" id="{F649A1E5-7D52-F57D-2082-0C00ABA44264}"/>
              </a:ext>
            </a:extLst>
          </p:cNvPr>
          <p:cNvSpPr/>
          <p:nvPr/>
        </p:nvSpPr>
        <p:spPr>
          <a:xfrm rot="20570169">
            <a:off x="3971702" y="3884692"/>
            <a:ext cx="45719" cy="282170"/>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39B695E6-DD4D-D5A7-4F3F-F7FA2C515A3B}"/>
              </a:ext>
            </a:extLst>
          </p:cNvPr>
          <p:cNvSpPr txBox="1"/>
          <p:nvPr/>
        </p:nvSpPr>
        <p:spPr>
          <a:xfrm>
            <a:off x="3729742" y="4191330"/>
            <a:ext cx="1110829" cy="215444"/>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Prix d’achat</a:t>
            </a:r>
          </a:p>
        </p:txBody>
      </p:sp>
      <p:graphicFrame>
        <p:nvGraphicFramePr>
          <p:cNvPr id="26" name="Tableau 25">
            <a:extLst>
              <a:ext uri="{FF2B5EF4-FFF2-40B4-BE49-F238E27FC236}">
                <a16:creationId xmlns:a16="http://schemas.microsoft.com/office/drawing/2014/main" id="{80BC845E-B255-82FF-EDE6-18B2F8C7CC16}"/>
              </a:ext>
            </a:extLst>
          </p:cNvPr>
          <p:cNvGraphicFramePr>
            <a:graphicFrameLocks noGrp="1"/>
          </p:cNvGraphicFramePr>
          <p:nvPr>
            <p:extLst>
              <p:ext uri="{D42A27DB-BD31-4B8C-83A1-F6EECF244321}">
                <p14:modId xmlns:p14="http://schemas.microsoft.com/office/powerpoint/2010/main" val="896658800"/>
              </p:ext>
            </p:extLst>
          </p:nvPr>
        </p:nvGraphicFramePr>
        <p:xfrm>
          <a:off x="4871505" y="2049085"/>
          <a:ext cx="3970655" cy="1778000"/>
        </p:xfrm>
        <a:graphic>
          <a:graphicData uri="http://schemas.openxmlformats.org/drawingml/2006/table">
            <a:tbl>
              <a:tblPr firstRow="1" bandRow="1">
                <a:tableStyleId>{5C22544A-7EE6-4342-B048-85BDC9FD1C3A}</a:tableStyleId>
              </a:tblPr>
              <a:tblGrid>
                <a:gridCol w="1071784">
                  <a:extLst>
                    <a:ext uri="{9D8B030D-6E8A-4147-A177-3AD203B41FA5}">
                      <a16:colId xmlns:a16="http://schemas.microsoft.com/office/drawing/2014/main" val="152377221"/>
                    </a:ext>
                  </a:extLst>
                </a:gridCol>
                <a:gridCol w="913543">
                  <a:extLst>
                    <a:ext uri="{9D8B030D-6E8A-4147-A177-3AD203B41FA5}">
                      <a16:colId xmlns:a16="http://schemas.microsoft.com/office/drawing/2014/main" val="2145280925"/>
                    </a:ext>
                  </a:extLst>
                </a:gridCol>
                <a:gridCol w="937762">
                  <a:extLst>
                    <a:ext uri="{9D8B030D-6E8A-4147-A177-3AD203B41FA5}">
                      <a16:colId xmlns:a16="http://schemas.microsoft.com/office/drawing/2014/main" val="3556236161"/>
                    </a:ext>
                  </a:extLst>
                </a:gridCol>
                <a:gridCol w="1047566">
                  <a:extLst>
                    <a:ext uri="{9D8B030D-6E8A-4147-A177-3AD203B41FA5}">
                      <a16:colId xmlns:a16="http://schemas.microsoft.com/office/drawing/2014/main" val="2679883411"/>
                    </a:ext>
                  </a:extLst>
                </a:gridCol>
              </a:tblGrid>
              <a:tr h="370840">
                <a:tc>
                  <a:txBody>
                    <a:bodyPr/>
                    <a:lstStyle/>
                    <a:p>
                      <a:endParaRPr lang="fr-FR" b="1" dirty="0">
                        <a:latin typeface="Montserrat" panose="00000500000000000000" pitchFamily="2" charset="0"/>
                      </a:endParaRPr>
                    </a:p>
                  </a:txBody>
                  <a:tcPr>
                    <a:solidFill>
                      <a:schemeClr val="bg1"/>
                    </a:solidFill>
                  </a:tcPr>
                </a:tc>
                <a:tc>
                  <a:txBody>
                    <a:bodyPr/>
                    <a:lstStyle/>
                    <a:p>
                      <a:pPr algn="ctr"/>
                      <a:r>
                        <a:rPr lang="fr-FR" b="1" dirty="0">
                          <a:latin typeface="Montserrat" panose="00000500000000000000" pitchFamily="2" charset="0"/>
                        </a:rPr>
                        <a:t>Min.</a:t>
                      </a:r>
                    </a:p>
                  </a:txBody>
                  <a:tcPr>
                    <a:solidFill>
                      <a:srgbClr val="004D40"/>
                    </a:solidFill>
                  </a:tcPr>
                </a:tc>
                <a:tc>
                  <a:txBody>
                    <a:bodyPr/>
                    <a:lstStyle/>
                    <a:p>
                      <a:pPr algn="ctr"/>
                      <a:r>
                        <a:rPr lang="fr-FR" b="1" dirty="0">
                          <a:latin typeface="Montserrat" panose="00000500000000000000" pitchFamily="2" charset="0"/>
                        </a:rPr>
                        <a:t>Max.</a:t>
                      </a:r>
                    </a:p>
                  </a:txBody>
                  <a:tcPr>
                    <a:solidFill>
                      <a:srgbClr val="004D40"/>
                    </a:solidFill>
                  </a:tcPr>
                </a:tc>
                <a:tc>
                  <a:txBody>
                    <a:bodyPr/>
                    <a:lstStyle/>
                    <a:p>
                      <a:pPr algn="ctr"/>
                      <a:r>
                        <a:rPr lang="fr-FR" b="1" dirty="0">
                          <a:latin typeface="Montserrat" panose="00000500000000000000" pitchFamily="2" charset="0"/>
                        </a:rPr>
                        <a:t>Moyenne</a:t>
                      </a:r>
                    </a:p>
                  </a:txBody>
                  <a:tcPr>
                    <a:solidFill>
                      <a:srgbClr val="004D40"/>
                    </a:solidFill>
                  </a:tcPr>
                </a:tc>
                <a:extLst>
                  <a:ext uri="{0D108BD9-81ED-4DB2-BD59-A6C34878D82A}">
                    <a16:rowId xmlns:a16="http://schemas.microsoft.com/office/drawing/2014/main" val="3896799163"/>
                  </a:ext>
                </a:extLst>
              </a:tr>
              <a:tr h="370840">
                <a:tc>
                  <a:txBody>
                    <a:bodyPr/>
                    <a:lstStyle/>
                    <a:p>
                      <a:r>
                        <a:rPr lang="fr-FR" b="1" dirty="0">
                          <a:solidFill>
                            <a:srgbClr val="004D40"/>
                          </a:solidFill>
                          <a:latin typeface="Montserrat" panose="00000500000000000000" pitchFamily="2" charset="0"/>
                        </a:rPr>
                        <a:t>Prix</a:t>
                      </a:r>
                    </a:p>
                  </a:txBody>
                  <a:tcPr/>
                </a:tc>
                <a:tc>
                  <a:txBody>
                    <a:bodyPr/>
                    <a:lstStyle/>
                    <a:p>
                      <a:pPr algn="ctr"/>
                      <a:r>
                        <a:rPr lang="fr-FR" b="1" dirty="0">
                          <a:solidFill>
                            <a:srgbClr val="004D40"/>
                          </a:solidFill>
                          <a:latin typeface="Montserrat" panose="00000500000000000000" pitchFamily="2" charset="0"/>
                        </a:rPr>
                        <a:t> 5,20€</a:t>
                      </a:r>
                    </a:p>
                  </a:txBody>
                  <a:tcPr anchor="ctr"/>
                </a:tc>
                <a:tc>
                  <a:txBody>
                    <a:bodyPr/>
                    <a:lstStyle/>
                    <a:p>
                      <a:pPr algn="ctr"/>
                      <a:r>
                        <a:rPr lang="fr-FR" b="1" dirty="0">
                          <a:solidFill>
                            <a:srgbClr val="004D40"/>
                          </a:solidFill>
                          <a:latin typeface="Montserrat" panose="00000500000000000000" pitchFamily="2" charset="0"/>
                        </a:rPr>
                        <a:t>225€ </a:t>
                      </a:r>
                    </a:p>
                  </a:txBody>
                  <a:tcPr anchor="ctr"/>
                </a:tc>
                <a:tc>
                  <a:txBody>
                    <a:bodyPr/>
                    <a:lstStyle/>
                    <a:p>
                      <a:pPr algn="ctr"/>
                      <a:r>
                        <a:rPr lang="fr-FR" b="1" dirty="0">
                          <a:solidFill>
                            <a:srgbClr val="004D40"/>
                          </a:solidFill>
                          <a:latin typeface="Montserrat" panose="00000500000000000000" pitchFamily="2" charset="0"/>
                        </a:rPr>
                        <a:t>32,19€</a:t>
                      </a:r>
                    </a:p>
                  </a:txBody>
                  <a:tcPr anchor="ctr"/>
                </a:tc>
                <a:extLst>
                  <a:ext uri="{0D108BD9-81ED-4DB2-BD59-A6C34878D82A}">
                    <a16:rowId xmlns:a16="http://schemas.microsoft.com/office/drawing/2014/main" val="1952530134"/>
                  </a:ext>
                </a:extLst>
              </a:tr>
              <a:tr h="370840">
                <a:tc>
                  <a:txBody>
                    <a:bodyPr/>
                    <a:lstStyle/>
                    <a:p>
                      <a:r>
                        <a:rPr lang="fr-FR" b="1" dirty="0">
                          <a:solidFill>
                            <a:srgbClr val="004D40"/>
                          </a:solidFill>
                          <a:latin typeface="Montserrat" panose="00000500000000000000" pitchFamily="2" charset="0"/>
                        </a:rPr>
                        <a:t>Quantité stock</a:t>
                      </a:r>
                    </a:p>
                  </a:txBody>
                  <a:tcPr/>
                </a:tc>
                <a:tc>
                  <a:txBody>
                    <a:bodyPr/>
                    <a:lstStyle/>
                    <a:p>
                      <a:pPr algn="ctr"/>
                      <a:r>
                        <a:rPr lang="fr-FR" b="1" dirty="0">
                          <a:solidFill>
                            <a:srgbClr val="004D40"/>
                          </a:solidFill>
                          <a:latin typeface="Montserrat" panose="00000500000000000000" pitchFamily="2" charset="0"/>
                        </a:rPr>
                        <a:t>0</a:t>
                      </a:r>
                    </a:p>
                  </a:txBody>
                  <a:tcPr anchor="ctr"/>
                </a:tc>
                <a:tc>
                  <a:txBody>
                    <a:bodyPr/>
                    <a:lstStyle/>
                    <a:p>
                      <a:pPr algn="ctr"/>
                      <a:r>
                        <a:rPr lang="fr-FR" b="1" dirty="0">
                          <a:solidFill>
                            <a:srgbClr val="004D40"/>
                          </a:solidFill>
                          <a:latin typeface="Montserrat" panose="00000500000000000000" pitchFamily="2" charset="0"/>
                        </a:rPr>
                        <a:t>145</a:t>
                      </a:r>
                    </a:p>
                  </a:txBody>
                  <a:tcPr anchor="ctr"/>
                </a:tc>
                <a:tc>
                  <a:txBody>
                    <a:bodyPr/>
                    <a:lstStyle/>
                    <a:p>
                      <a:pPr algn="ctr"/>
                      <a:r>
                        <a:rPr lang="fr-FR" b="1" dirty="0">
                          <a:solidFill>
                            <a:srgbClr val="004D40"/>
                          </a:solidFill>
                          <a:latin typeface="Montserrat" panose="00000500000000000000" pitchFamily="2" charset="0"/>
                        </a:rPr>
                        <a:t>22</a:t>
                      </a:r>
                    </a:p>
                  </a:txBody>
                  <a:tcPr anchor="ctr"/>
                </a:tc>
                <a:extLst>
                  <a:ext uri="{0D108BD9-81ED-4DB2-BD59-A6C34878D82A}">
                    <a16:rowId xmlns:a16="http://schemas.microsoft.com/office/drawing/2014/main" val="2692933659"/>
                  </a:ext>
                </a:extLst>
              </a:tr>
              <a:tr h="370840">
                <a:tc>
                  <a:txBody>
                    <a:bodyPr/>
                    <a:lstStyle/>
                    <a:p>
                      <a:r>
                        <a:rPr lang="fr-FR" b="1" dirty="0">
                          <a:solidFill>
                            <a:srgbClr val="004D40"/>
                          </a:solidFill>
                          <a:latin typeface="Montserrat" panose="00000500000000000000" pitchFamily="2" charset="0"/>
                        </a:rPr>
                        <a:t>Prix d’achat</a:t>
                      </a:r>
                    </a:p>
                  </a:txBody>
                  <a:tcPr/>
                </a:tc>
                <a:tc>
                  <a:txBody>
                    <a:bodyPr/>
                    <a:lstStyle/>
                    <a:p>
                      <a:pPr algn="ctr"/>
                      <a:r>
                        <a:rPr lang="fr-FR" b="1" dirty="0">
                          <a:solidFill>
                            <a:srgbClr val="004D40"/>
                          </a:solidFill>
                          <a:latin typeface="Montserrat" panose="00000500000000000000" pitchFamily="2" charset="0"/>
                        </a:rPr>
                        <a:t>2,74€</a:t>
                      </a:r>
                    </a:p>
                  </a:txBody>
                  <a:tcPr anchor="ctr"/>
                </a:tc>
                <a:tc>
                  <a:txBody>
                    <a:bodyPr/>
                    <a:lstStyle/>
                    <a:p>
                      <a:pPr algn="ctr"/>
                      <a:r>
                        <a:rPr lang="fr-FR" b="1" dirty="0">
                          <a:solidFill>
                            <a:srgbClr val="004D40"/>
                          </a:solidFill>
                          <a:latin typeface="Montserrat" panose="00000500000000000000" pitchFamily="2" charset="0"/>
                        </a:rPr>
                        <a:t>137,81€</a:t>
                      </a:r>
                    </a:p>
                  </a:txBody>
                  <a:tcPr anchor="ctr"/>
                </a:tc>
                <a:tc>
                  <a:txBody>
                    <a:bodyPr/>
                    <a:lstStyle/>
                    <a:p>
                      <a:pPr algn="ctr"/>
                      <a:r>
                        <a:rPr lang="fr-FR" b="1" dirty="0">
                          <a:solidFill>
                            <a:srgbClr val="004D40"/>
                          </a:solidFill>
                          <a:latin typeface="Montserrat" panose="00000500000000000000" pitchFamily="2" charset="0"/>
                        </a:rPr>
                        <a:t>16,94€</a:t>
                      </a:r>
                    </a:p>
                  </a:txBody>
                  <a:tcPr anchor="ctr"/>
                </a:tc>
                <a:extLst>
                  <a:ext uri="{0D108BD9-81ED-4DB2-BD59-A6C34878D82A}">
                    <a16:rowId xmlns:a16="http://schemas.microsoft.com/office/drawing/2014/main" val="2668695807"/>
                  </a:ext>
                </a:extLst>
              </a:tr>
            </a:tbl>
          </a:graphicData>
        </a:graphic>
      </p:graphicFrame>
      <p:sp>
        <p:nvSpPr>
          <p:cNvPr id="5" name="ZoneTexte 4">
            <a:extLst>
              <a:ext uri="{FF2B5EF4-FFF2-40B4-BE49-F238E27FC236}">
                <a16:creationId xmlns:a16="http://schemas.microsoft.com/office/drawing/2014/main" id="{176AA1A3-D897-4EAA-C2EA-2B8D8A64C169}"/>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2</a:t>
            </a:r>
          </a:p>
        </p:txBody>
      </p:sp>
    </p:spTree>
    <p:extLst>
      <p:ext uri="{BB962C8B-B14F-4D97-AF65-F5344CB8AC3E}">
        <p14:creationId xmlns:p14="http://schemas.microsoft.com/office/powerpoint/2010/main" val="104624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Image 1" descr="Une image contenant fruit, raisin, intérieur, nature morte&#10;&#10;Description générée automatiquement">
            <a:extLst>
              <a:ext uri="{FF2B5EF4-FFF2-40B4-BE49-F238E27FC236}">
                <a16:creationId xmlns:a16="http://schemas.microsoft.com/office/drawing/2014/main" id="{768495BE-660D-D88D-9209-7D1C9411A323}"/>
              </a:ext>
            </a:extLst>
          </p:cNvPr>
          <p:cNvPicPr>
            <a:picLocks noChangeAspect="1"/>
          </p:cNvPicPr>
          <p:nvPr/>
        </p:nvPicPr>
        <p:blipFill>
          <a:blip r:embed="rId3"/>
          <a:stretch>
            <a:fillRect/>
          </a:stretch>
        </p:blipFill>
        <p:spPr>
          <a:xfrm>
            <a:off x="1" y="3169328"/>
            <a:ext cx="1974172" cy="1974172"/>
          </a:xfrm>
          <a:prstGeom prst="rect">
            <a:avLst/>
          </a:prstGeom>
        </p:spPr>
      </p:pic>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descr="Une image contenant Police, Graphique, logo, graphisme&#10;&#10;Description générée automatiquement">
            <a:extLst>
              <a:ext uri="{FF2B5EF4-FFF2-40B4-BE49-F238E27FC236}">
                <a16:creationId xmlns:a16="http://schemas.microsoft.com/office/drawing/2014/main" id="{6B029A05-4E57-63B3-8BFC-FF6526CE1D53}"/>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4" name="Google Shape;65;p4">
            <a:extLst>
              <a:ext uri="{FF2B5EF4-FFF2-40B4-BE49-F238E27FC236}">
                <a16:creationId xmlns:a16="http://schemas.microsoft.com/office/drawing/2014/main" id="{3AA7477F-7CC0-4187-DE2B-760126D8F1BE}"/>
              </a:ext>
            </a:extLst>
          </p:cNvPr>
          <p:cNvSpPr txBox="1"/>
          <p:nvPr/>
        </p:nvSpPr>
        <p:spPr>
          <a:xfrm>
            <a:off x="1635575" y="7712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Fichier ERP</a:t>
            </a:r>
            <a:endParaRPr sz="2500" b="0" i="0" u="none" strike="noStrike" cap="none" dirty="0">
              <a:solidFill>
                <a:srgbClr val="F3F3F3"/>
              </a:solidFill>
              <a:latin typeface="Montserrat"/>
              <a:ea typeface="Montserrat"/>
              <a:cs typeface="Montserrat"/>
              <a:sym typeface="Montserrat"/>
            </a:endParaRPr>
          </a:p>
        </p:txBody>
      </p:sp>
      <p:sp>
        <p:nvSpPr>
          <p:cNvPr id="6" name="Google Shape;63;p4">
            <a:extLst>
              <a:ext uri="{FF2B5EF4-FFF2-40B4-BE49-F238E27FC236}">
                <a16:creationId xmlns:a16="http://schemas.microsoft.com/office/drawing/2014/main" id="{0E6EB665-8D4D-457B-7D1C-6DA99085D1CC}"/>
              </a:ext>
            </a:extLst>
          </p:cNvPr>
          <p:cNvSpPr txBox="1">
            <a:spLocks/>
          </p:cNvSpPr>
          <p:nvPr/>
        </p:nvSpPr>
        <p:spPr>
          <a:xfrm>
            <a:off x="418857" y="1502942"/>
            <a:ext cx="1651248"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100" b="1" i="1" u="sng" dirty="0">
                <a:solidFill>
                  <a:schemeClr val="tx2">
                    <a:lumMod val="50000"/>
                  </a:schemeClr>
                </a:solidFill>
                <a:latin typeface="Montserrat"/>
                <a:ea typeface="Montserrat"/>
                <a:cs typeface="Montserrat"/>
                <a:sym typeface="Montserrat"/>
              </a:rPr>
              <a:t>Traitement</a:t>
            </a:r>
            <a:r>
              <a:rPr lang="fr-FR" sz="1000" b="1" i="1" dirty="0">
                <a:solidFill>
                  <a:schemeClr val="tx2">
                    <a:lumMod val="50000"/>
                  </a:schemeClr>
                </a:solidFill>
                <a:latin typeface="Montserrat"/>
                <a:ea typeface="Montserrat"/>
                <a:cs typeface="Montserrat"/>
                <a:sym typeface="Montserrat"/>
              </a:rPr>
              <a:t> :</a:t>
            </a:r>
          </a:p>
        </p:txBody>
      </p:sp>
      <p:sp>
        <p:nvSpPr>
          <p:cNvPr id="7" name="Google Shape;63;p4">
            <a:extLst>
              <a:ext uri="{FF2B5EF4-FFF2-40B4-BE49-F238E27FC236}">
                <a16:creationId xmlns:a16="http://schemas.microsoft.com/office/drawing/2014/main" id="{2733B8CA-B7AA-7F77-A9C1-E4AAA8761E0F}"/>
              </a:ext>
            </a:extLst>
          </p:cNvPr>
          <p:cNvSpPr txBox="1">
            <a:spLocks/>
          </p:cNvSpPr>
          <p:nvPr/>
        </p:nvSpPr>
        <p:spPr>
          <a:xfrm>
            <a:off x="3464092" y="1502942"/>
            <a:ext cx="1529078"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Remarque</a:t>
            </a:r>
            <a:r>
              <a:rPr lang="fr-FR" sz="1000" b="1" i="1" dirty="0">
                <a:solidFill>
                  <a:schemeClr val="tx2">
                    <a:lumMod val="50000"/>
                  </a:schemeClr>
                </a:solidFill>
                <a:latin typeface="Montserrat"/>
                <a:ea typeface="Montserrat"/>
                <a:cs typeface="Montserrat"/>
                <a:sym typeface="Montserrat"/>
              </a:rPr>
              <a:t> :</a:t>
            </a:r>
          </a:p>
          <a:p>
            <a:pPr marL="114300" indent="0">
              <a:buClrTx/>
              <a:buNone/>
            </a:pPr>
            <a:endParaRPr lang="fr-FR" sz="1100" b="1" i="1" dirty="0">
              <a:solidFill>
                <a:schemeClr val="tx1"/>
              </a:solidFill>
              <a:latin typeface="Montserrat"/>
              <a:ea typeface="Montserrat"/>
              <a:cs typeface="Montserrat"/>
              <a:sym typeface="Montserrat"/>
            </a:endParaRPr>
          </a:p>
        </p:txBody>
      </p:sp>
      <p:sp>
        <p:nvSpPr>
          <p:cNvPr id="5" name="Google Shape;63;p4">
            <a:extLst>
              <a:ext uri="{FF2B5EF4-FFF2-40B4-BE49-F238E27FC236}">
                <a16:creationId xmlns:a16="http://schemas.microsoft.com/office/drawing/2014/main" id="{7DF13336-FCCC-0DCF-0434-8D72E196F7C0}"/>
              </a:ext>
            </a:extLst>
          </p:cNvPr>
          <p:cNvSpPr txBox="1">
            <a:spLocks/>
          </p:cNvSpPr>
          <p:nvPr/>
        </p:nvSpPr>
        <p:spPr>
          <a:xfrm>
            <a:off x="6621279" y="1502942"/>
            <a:ext cx="1866451"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Recommandations</a:t>
            </a:r>
            <a:r>
              <a:rPr lang="fr-FR" sz="1100" b="1" i="1" dirty="0">
                <a:solidFill>
                  <a:schemeClr val="tx2">
                    <a:lumMod val="50000"/>
                  </a:schemeClr>
                </a:solidFill>
                <a:latin typeface="Montserrat"/>
                <a:ea typeface="Montserrat"/>
                <a:cs typeface="Montserrat"/>
                <a:sym typeface="Montserrat"/>
              </a:rPr>
              <a:t> :</a:t>
            </a:r>
          </a:p>
          <a:p>
            <a:pPr>
              <a:buClrTx/>
              <a:buFont typeface="Arial" panose="020B0604020202020204" pitchFamily="34" charset="0"/>
              <a:buChar char="•"/>
            </a:pPr>
            <a:endParaRPr lang="fr-FR" sz="1100" b="1" i="1" dirty="0">
              <a:solidFill>
                <a:schemeClr val="tx1"/>
              </a:solidFill>
              <a:latin typeface="Montserrat"/>
              <a:ea typeface="Montserrat"/>
              <a:cs typeface="Montserrat"/>
              <a:sym typeface="Montserrat"/>
            </a:endParaRPr>
          </a:p>
        </p:txBody>
      </p:sp>
      <p:sp>
        <p:nvSpPr>
          <p:cNvPr id="8" name="Flèche : haut 7">
            <a:extLst>
              <a:ext uri="{FF2B5EF4-FFF2-40B4-BE49-F238E27FC236}">
                <a16:creationId xmlns:a16="http://schemas.microsoft.com/office/drawing/2014/main" id="{329AEA00-E5C4-01F2-01C7-5D31BD13E355}"/>
              </a:ext>
            </a:extLst>
          </p:cNvPr>
          <p:cNvSpPr/>
          <p:nvPr/>
        </p:nvSpPr>
        <p:spPr>
          <a:xfrm rot="5400000">
            <a:off x="2672058" y="1760203"/>
            <a:ext cx="219976" cy="605786"/>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Google Shape;63;p4">
            <a:extLst>
              <a:ext uri="{FF2B5EF4-FFF2-40B4-BE49-F238E27FC236}">
                <a16:creationId xmlns:a16="http://schemas.microsoft.com/office/drawing/2014/main" id="{283BB1EE-CD17-A584-9398-EBDCBD7E0A52}"/>
              </a:ext>
            </a:extLst>
          </p:cNvPr>
          <p:cNvSpPr txBox="1">
            <a:spLocks/>
          </p:cNvSpPr>
          <p:nvPr/>
        </p:nvSpPr>
        <p:spPr>
          <a:xfrm>
            <a:off x="198463" y="1871957"/>
            <a:ext cx="2092036"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Vérification des doublons</a:t>
            </a:r>
          </a:p>
        </p:txBody>
      </p:sp>
      <p:sp>
        <p:nvSpPr>
          <p:cNvPr id="27" name="Google Shape;63;p4">
            <a:extLst>
              <a:ext uri="{FF2B5EF4-FFF2-40B4-BE49-F238E27FC236}">
                <a16:creationId xmlns:a16="http://schemas.microsoft.com/office/drawing/2014/main" id="{002D6865-C4E5-05B9-03F8-976C6609BA1E}"/>
              </a:ext>
            </a:extLst>
          </p:cNvPr>
          <p:cNvSpPr txBox="1">
            <a:spLocks/>
          </p:cNvSpPr>
          <p:nvPr/>
        </p:nvSpPr>
        <p:spPr>
          <a:xfrm>
            <a:off x="3112198" y="1811958"/>
            <a:ext cx="2561240" cy="519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Unicités des identifiants articles</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Pas de problème de doublons</a:t>
            </a:r>
          </a:p>
        </p:txBody>
      </p:sp>
      <p:sp>
        <p:nvSpPr>
          <p:cNvPr id="28" name="Google Shape;63;p4">
            <a:extLst>
              <a:ext uri="{FF2B5EF4-FFF2-40B4-BE49-F238E27FC236}">
                <a16:creationId xmlns:a16="http://schemas.microsoft.com/office/drawing/2014/main" id="{9B9D5C51-BF14-7A7F-573E-14D8545952E2}"/>
              </a:ext>
            </a:extLst>
          </p:cNvPr>
          <p:cNvSpPr txBox="1">
            <a:spLocks/>
          </p:cNvSpPr>
          <p:nvPr/>
        </p:nvSpPr>
        <p:spPr>
          <a:xfrm>
            <a:off x="58598" y="2265794"/>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Vérification de valeurs manquantes</a:t>
            </a:r>
          </a:p>
        </p:txBody>
      </p:sp>
      <p:sp>
        <p:nvSpPr>
          <p:cNvPr id="29" name="Flèche : haut 28">
            <a:extLst>
              <a:ext uri="{FF2B5EF4-FFF2-40B4-BE49-F238E27FC236}">
                <a16:creationId xmlns:a16="http://schemas.microsoft.com/office/drawing/2014/main" id="{AEB4D571-EE13-1E33-A5E2-35E4276AE028}"/>
              </a:ext>
            </a:extLst>
          </p:cNvPr>
          <p:cNvSpPr/>
          <p:nvPr/>
        </p:nvSpPr>
        <p:spPr>
          <a:xfrm rot="5400000">
            <a:off x="2672058" y="2192935"/>
            <a:ext cx="219976" cy="60578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Google Shape;63;p4">
            <a:extLst>
              <a:ext uri="{FF2B5EF4-FFF2-40B4-BE49-F238E27FC236}">
                <a16:creationId xmlns:a16="http://schemas.microsoft.com/office/drawing/2014/main" id="{4BFA19C6-F0B1-1C32-084C-5536B3EA7095}"/>
              </a:ext>
            </a:extLst>
          </p:cNvPr>
          <p:cNvSpPr txBox="1">
            <a:spLocks/>
          </p:cNvSpPr>
          <p:nvPr/>
        </p:nvSpPr>
        <p:spPr>
          <a:xfrm>
            <a:off x="3126358" y="2314764"/>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Aucunes valeurs manquantes</a:t>
            </a:r>
          </a:p>
        </p:txBody>
      </p:sp>
      <p:sp>
        <p:nvSpPr>
          <p:cNvPr id="31" name="ZoneTexte 30">
            <a:extLst>
              <a:ext uri="{FF2B5EF4-FFF2-40B4-BE49-F238E27FC236}">
                <a16:creationId xmlns:a16="http://schemas.microsoft.com/office/drawing/2014/main" id="{C1F0027F-9626-DFC7-77F5-C9FBA007A77B}"/>
              </a:ext>
            </a:extLst>
          </p:cNvPr>
          <p:cNvSpPr txBox="1"/>
          <p:nvPr/>
        </p:nvSpPr>
        <p:spPr>
          <a:xfrm>
            <a:off x="260401" y="3137609"/>
            <a:ext cx="1974172" cy="553998"/>
          </a:xfrm>
          <a:prstGeom prst="rect">
            <a:avLst/>
          </a:prstGeom>
          <a:noFill/>
        </p:spPr>
        <p:txBody>
          <a:bodyPr wrap="square" rtlCol="0">
            <a:spAutoFit/>
          </a:bodyPr>
          <a:lstStyle/>
          <a:p>
            <a:pPr algn="ctr">
              <a:buClr>
                <a:schemeClr val="tx1">
                  <a:lumMod val="95000"/>
                  <a:lumOff val="5000"/>
                </a:schemeClr>
              </a:buClr>
            </a:pPr>
            <a:r>
              <a:rPr lang="fr-FR" sz="1000" b="1" i="1" dirty="0">
                <a:solidFill>
                  <a:schemeClr val="tx2">
                    <a:lumMod val="50000"/>
                  </a:schemeClr>
                </a:solidFill>
                <a:latin typeface="Montserrat"/>
                <a:ea typeface="Montserrat"/>
                <a:cs typeface="Montserrat"/>
                <a:sym typeface="Montserrat"/>
              </a:rPr>
              <a:t>Vérification de l’intégrité des données sur les différentes informations </a:t>
            </a:r>
          </a:p>
        </p:txBody>
      </p:sp>
      <p:sp>
        <p:nvSpPr>
          <p:cNvPr id="32" name="Flèche : haut 31">
            <a:extLst>
              <a:ext uri="{FF2B5EF4-FFF2-40B4-BE49-F238E27FC236}">
                <a16:creationId xmlns:a16="http://schemas.microsoft.com/office/drawing/2014/main" id="{04464DA1-CCDD-6164-DDA6-1866B8A6007E}"/>
              </a:ext>
            </a:extLst>
          </p:cNvPr>
          <p:cNvSpPr/>
          <p:nvPr/>
        </p:nvSpPr>
        <p:spPr>
          <a:xfrm rot="5400000">
            <a:off x="2664432" y="2713422"/>
            <a:ext cx="219976" cy="605786"/>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Flèche : haut 32">
            <a:extLst>
              <a:ext uri="{FF2B5EF4-FFF2-40B4-BE49-F238E27FC236}">
                <a16:creationId xmlns:a16="http://schemas.microsoft.com/office/drawing/2014/main" id="{6796AD2A-3B17-FBC1-E3CF-F318FC2FF920}"/>
              </a:ext>
            </a:extLst>
          </p:cNvPr>
          <p:cNvSpPr/>
          <p:nvPr/>
        </p:nvSpPr>
        <p:spPr>
          <a:xfrm rot="5400000">
            <a:off x="2660520" y="3162417"/>
            <a:ext cx="219976" cy="60578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Flèche : haut 33">
            <a:extLst>
              <a:ext uri="{FF2B5EF4-FFF2-40B4-BE49-F238E27FC236}">
                <a16:creationId xmlns:a16="http://schemas.microsoft.com/office/drawing/2014/main" id="{932053DD-1550-EE4C-FCDA-8320232A797C}"/>
              </a:ext>
            </a:extLst>
          </p:cNvPr>
          <p:cNvSpPr/>
          <p:nvPr/>
        </p:nvSpPr>
        <p:spPr>
          <a:xfrm rot="5400000">
            <a:off x="2655303" y="3605594"/>
            <a:ext cx="219976" cy="605786"/>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Google Shape;63;p4">
            <a:extLst>
              <a:ext uri="{FF2B5EF4-FFF2-40B4-BE49-F238E27FC236}">
                <a16:creationId xmlns:a16="http://schemas.microsoft.com/office/drawing/2014/main" id="{471D8442-8AEF-A1CD-322F-2961A61B207C}"/>
              </a:ext>
            </a:extLst>
          </p:cNvPr>
          <p:cNvSpPr txBox="1">
            <a:spLocks/>
          </p:cNvSpPr>
          <p:nvPr/>
        </p:nvSpPr>
        <p:spPr>
          <a:xfrm>
            <a:off x="2953291" y="2747237"/>
            <a:ext cx="2532921"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u="sng" dirty="0">
                <a:solidFill>
                  <a:schemeClr val="tx2">
                    <a:lumMod val="50000"/>
                  </a:schemeClr>
                </a:solidFill>
                <a:latin typeface="Montserrat"/>
                <a:ea typeface="Montserrat"/>
                <a:cs typeface="Montserrat"/>
                <a:sym typeface="Montserrat"/>
              </a:rPr>
              <a:t>Prix de ventes </a:t>
            </a:r>
            <a:r>
              <a:rPr lang="fr-FR" sz="1000" b="1" i="1" dirty="0">
                <a:solidFill>
                  <a:schemeClr val="tx2">
                    <a:lumMod val="50000"/>
                  </a:schemeClr>
                </a:solidFill>
                <a:latin typeface="Montserrat"/>
                <a:ea typeface="Montserrat"/>
                <a:cs typeface="Montserrat"/>
                <a:sym typeface="Montserrat"/>
              </a:rPr>
              <a:t>: des valeurs négatives ont été remarquées</a:t>
            </a:r>
          </a:p>
        </p:txBody>
      </p:sp>
      <p:sp>
        <p:nvSpPr>
          <p:cNvPr id="36" name="Google Shape;63;p4">
            <a:extLst>
              <a:ext uri="{FF2B5EF4-FFF2-40B4-BE49-F238E27FC236}">
                <a16:creationId xmlns:a16="http://schemas.microsoft.com/office/drawing/2014/main" id="{723A49BF-3085-3EFF-9D11-A0A75666892B}"/>
              </a:ext>
            </a:extLst>
          </p:cNvPr>
          <p:cNvSpPr txBox="1">
            <a:spLocks/>
          </p:cNvSpPr>
          <p:nvPr/>
        </p:nvSpPr>
        <p:spPr>
          <a:xfrm>
            <a:off x="2953290" y="3226830"/>
            <a:ext cx="2532921"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u="sng" dirty="0">
                <a:solidFill>
                  <a:schemeClr val="tx2">
                    <a:lumMod val="50000"/>
                  </a:schemeClr>
                </a:solidFill>
                <a:latin typeface="Montserrat"/>
                <a:ea typeface="Montserrat"/>
                <a:cs typeface="Montserrat"/>
                <a:sym typeface="Montserrat"/>
              </a:rPr>
              <a:t>Quantité stock </a:t>
            </a:r>
            <a:r>
              <a:rPr lang="fr-FR" sz="1000" b="1" i="1" dirty="0">
                <a:solidFill>
                  <a:schemeClr val="tx2">
                    <a:lumMod val="50000"/>
                  </a:schemeClr>
                </a:solidFill>
                <a:latin typeface="Montserrat"/>
                <a:ea typeface="Montserrat"/>
                <a:cs typeface="Montserrat"/>
                <a:sym typeface="Montserrat"/>
              </a:rPr>
              <a:t>: des valeurs négatives ont été remarquées</a:t>
            </a:r>
          </a:p>
        </p:txBody>
      </p:sp>
      <p:sp>
        <p:nvSpPr>
          <p:cNvPr id="37" name="Google Shape;63;p4">
            <a:extLst>
              <a:ext uri="{FF2B5EF4-FFF2-40B4-BE49-F238E27FC236}">
                <a16:creationId xmlns:a16="http://schemas.microsoft.com/office/drawing/2014/main" id="{33F233AA-4A57-7F93-2C97-32EFBD8CE2EE}"/>
              </a:ext>
            </a:extLst>
          </p:cNvPr>
          <p:cNvSpPr txBox="1">
            <a:spLocks/>
          </p:cNvSpPr>
          <p:nvPr/>
        </p:nvSpPr>
        <p:spPr>
          <a:xfrm>
            <a:off x="2953290" y="3661875"/>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u="sng" dirty="0">
                <a:solidFill>
                  <a:schemeClr val="tx2">
                    <a:lumMod val="50000"/>
                  </a:schemeClr>
                </a:solidFill>
                <a:latin typeface="Montserrat"/>
                <a:ea typeface="Montserrat"/>
                <a:cs typeface="Montserrat"/>
                <a:sym typeface="Montserrat"/>
              </a:rPr>
              <a:t>Statut du stock </a:t>
            </a:r>
            <a:r>
              <a:rPr lang="fr-FR" sz="1000" b="1" i="1" dirty="0">
                <a:solidFill>
                  <a:schemeClr val="tx2">
                    <a:lumMod val="50000"/>
                  </a:schemeClr>
                </a:solidFill>
                <a:latin typeface="Montserrat"/>
                <a:ea typeface="Montserrat"/>
                <a:cs typeface="Montserrat"/>
                <a:sym typeface="Montserrat"/>
              </a:rPr>
              <a:t>: des erreurs de concordances ont été remarquées</a:t>
            </a:r>
          </a:p>
        </p:txBody>
      </p:sp>
      <p:sp>
        <p:nvSpPr>
          <p:cNvPr id="10" name="Google Shape;63;p4">
            <a:extLst>
              <a:ext uri="{FF2B5EF4-FFF2-40B4-BE49-F238E27FC236}">
                <a16:creationId xmlns:a16="http://schemas.microsoft.com/office/drawing/2014/main" id="{14E91470-2AA8-4EFF-C026-99C03B9F306E}"/>
              </a:ext>
            </a:extLst>
          </p:cNvPr>
          <p:cNvSpPr txBox="1">
            <a:spLocks/>
          </p:cNvSpPr>
          <p:nvPr/>
        </p:nvSpPr>
        <p:spPr>
          <a:xfrm>
            <a:off x="6307910" y="1853496"/>
            <a:ext cx="2493190" cy="27375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Utilisation dans EXCEL : </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mise en forme conditionnelle :</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Les doublons</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Les valeurs négatives</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Les valeurs manquantes</a:t>
            </a:r>
          </a:p>
          <a:p>
            <a:pPr>
              <a:buClr>
                <a:schemeClr val="tx1">
                  <a:lumMod val="95000"/>
                  <a:lumOff val="5000"/>
                </a:schemeClr>
              </a:buClr>
              <a:buFontTx/>
              <a:buChar char="-"/>
            </a:pPr>
            <a:endParaRPr lang="fr-FR" sz="1000" b="1" i="1" dirty="0">
              <a:solidFill>
                <a:schemeClr val="tx2">
                  <a:lumMod val="50000"/>
                </a:schemeClr>
              </a:solidFill>
              <a:latin typeface="Montserrat"/>
              <a:ea typeface="Montserrat"/>
              <a:cs typeface="Montserrat"/>
              <a:sym typeface="Montserrat"/>
            </a:endParaRP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Fonction SI :</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Automatisation du remplissage pour le statut stock</a:t>
            </a:r>
          </a:p>
          <a:p>
            <a:pPr marL="114300" indent="0">
              <a:buClr>
                <a:schemeClr val="tx1">
                  <a:lumMod val="95000"/>
                  <a:lumOff val="5000"/>
                </a:schemeClr>
              </a:buClr>
              <a:buNone/>
            </a:pPr>
            <a:endParaRPr lang="fr-FR" sz="1000" b="1" i="1" dirty="0">
              <a:solidFill>
                <a:schemeClr val="tx2">
                  <a:lumMod val="50000"/>
                </a:schemeClr>
              </a:solidFill>
              <a:latin typeface="Montserrat"/>
              <a:ea typeface="Montserrat"/>
              <a:cs typeface="Montserrat"/>
              <a:sym typeface="Montserrat"/>
            </a:endParaRP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Intégration du SKU dans le fichier :</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élimination du besoin de la table de liaison</a:t>
            </a:r>
          </a:p>
          <a:p>
            <a:pPr marL="114300" indent="0">
              <a:buClr>
                <a:schemeClr val="tx1">
                  <a:lumMod val="95000"/>
                  <a:lumOff val="5000"/>
                </a:schemeClr>
              </a:buClr>
              <a:buNone/>
            </a:pPr>
            <a:endParaRPr lang="fr-FR" sz="1000" b="1" i="1" dirty="0">
              <a:solidFill>
                <a:schemeClr val="tx2">
                  <a:lumMod val="50000"/>
                </a:schemeClr>
              </a:solidFill>
              <a:latin typeface="Montserrat"/>
              <a:ea typeface="Montserrat"/>
              <a:cs typeface="Montserrat"/>
              <a:sym typeface="Montserrat"/>
            </a:endParaRPr>
          </a:p>
        </p:txBody>
      </p:sp>
      <p:sp>
        <p:nvSpPr>
          <p:cNvPr id="11" name="Flèche : haut 10">
            <a:extLst>
              <a:ext uri="{FF2B5EF4-FFF2-40B4-BE49-F238E27FC236}">
                <a16:creationId xmlns:a16="http://schemas.microsoft.com/office/drawing/2014/main" id="{43F117CE-7A7A-BC85-A815-CEA416463AB2}"/>
              </a:ext>
            </a:extLst>
          </p:cNvPr>
          <p:cNvSpPr/>
          <p:nvPr/>
        </p:nvSpPr>
        <p:spPr>
          <a:xfrm rot="5400000">
            <a:off x="5954303" y="2674378"/>
            <a:ext cx="219976" cy="60578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80D30A9C-534C-FA66-BE50-29056CB95709}"/>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3</a:t>
            </a:r>
          </a:p>
        </p:txBody>
      </p:sp>
    </p:spTree>
    <p:extLst>
      <p:ext uri="{BB962C8B-B14F-4D97-AF65-F5344CB8AC3E}">
        <p14:creationId xmlns:p14="http://schemas.microsoft.com/office/powerpoint/2010/main" val="322805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Image 1" descr="Une image contenant fruit, raisin, intérieur, nature morte&#10;&#10;Description générée automatiquement">
            <a:extLst>
              <a:ext uri="{FF2B5EF4-FFF2-40B4-BE49-F238E27FC236}">
                <a16:creationId xmlns:a16="http://schemas.microsoft.com/office/drawing/2014/main" id="{768495BE-660D-D88D-9209-7D1C9411A323}"/>
              </a:ext>
            </a:extLst>
          </p:cNvPr>
          <p:cNvPicPr>
            <a:picLocks noChangeAspect="1"/>
          </p:cNvPicPr>
          <p:nvPr/>
        </p:nvPicPr>
        <p:blipFill>
          <a:blip r:embed="rId3"/>
          <a:stretch>
            <a:fillRect/>
          </a:stretch>
        </p:blipFill>
        <p:spPr>
          <a:xfrm>
            <a:off x="1" y="3169328"/>
            <a:ext cx="1974172" cy="1974172"/>
          </a:xfrm>
          <a:prstGeom prst="rect">
            <a:avLst/>
          </a:prstGeom>
        </p:spPr>
      </p:pic>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descr="Une image contenant Police, Graphique, logo, graphisme&#10;&#10;Description générée automatiquement">
            <a:extLst>
              <a:ext uri="{FF2B5EF4-FFF2-40B4-BE49-F238E27FC236}">
                <a16:creationId xmlns:a16="http://schemas.microsoft.com/office/drawing/2014/main" id="{6B029A05-4E57-63B3-8BFC-FF6526CE1D53}"/>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4" name="Google Shape;65;p4">
            <a:extLst>
              <a:ext uri="{FF2B5EF4-FFF2-40B4-BE49-F238E27FC236}">
                <a16:creationId xmlns:a16="http://schemas.microsoft.com/office/drawing/2014/main" id="{3AA7477F-7CC0-4187-DE2B-760126D8F1BE}"/>
              </a:ext>
            </a:extLst>
          </p:cNvPr>
          <p:cNvSpPr txBox="1"/>
          <p:nvPr/>
        </p:nvSpPr>
        <p:spPr>
          <a:xfrm>
            <a:off x="1635575" y="7712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Fichier WEB</a:t>
            </a:r>
            <a:endParaRPr sz="2500" b="0" i="0" u="none" strike="noStrike" cap="none" dirty="0">
              <a:solidFill>
                <a:srgbClr val="F3F3F3"/>
              </a:solidFill>
              <a:latin typeface="Montserrat"/>
              <a:ea typeface="Montserrat"/>
              <a:cs typeface="Montserrat"/>
              <a:sym typeface="Montserrat"/>
            </a:endParaRPr>
          </a:p>
        </p:txBody>
      </p:sp>
      <p:sp>
        <p:nvSpPr>
          <p:cNvPr id="12" name="Google Shape;63;p4">
            <a:extLst>
              <a:ext uri="{FF2B5EF4-FFF2-40B4-BE49-F238E27FC236}">
                <a16:creationId xmlns:a16="http://schemas.microsoft.com/office/drawing/2014/main" id="{84BEA755-CACD-F95D-C7F6-48944D18D8AA}"/>
              </a:ext>
            </a:extLst>
          </p:cNvPr>
          <p:cNvSpPr txBox="1">
            <a:spLocks/>
          </p:cNvSpPr>
          <p:nvPr/>
        </p:nvSpPr>
        <p:spPr>
          <a:xfrm>
            <a:off x="193764" y="1435011"/>
            <a:ext cx="4084850" cy="760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Information</a:t>
            </a:r>
            <a:r>
              <a:rPr lang="fr-FR" sz="1100" b="1" i="1" dirty="0">
                <a:solidFill>
                  <a:schemeClr val="tx2">
                    <a:lumMod val="50000"/>
                  </a:schemeClr>
                </a:solidFill>
                <a:latin typeface="Montserrat"/>
                <a:ea typeface="Montserrat"/>
                <a:cs typeface="Montserrat"/>
                <a:sym typeface="Montserrat"/>
              </a:rPr>
              <a:t> : extractions des produits vendu </a:t>
            </a:r>
          </a:p>
          <a:p>
            <a:pPr marL="114300" indent="0" algn="ctr">
              <a:buClr>
                <a:srgbClr val="999999"/>
              </a:buClr>
              <a:buFont typeface="Arial"/>
              <a:buNone/>
            </a:pPr>
            <a:r>
              <a:rPr lang="fr-FR" sz="1100" b="1" i="1" dirty="0">
                <a:solidFill>
                  <a:schemeClr val="tx2">
                    <a:lumMod val="50000"/>
                  </a:schemeClr>
                </a:solidFill>
                <a:latin typeface="Montserrat"/>
                <a:ea typeface="Montserrat"/>
                <a:cs typeface="Montserrat"/>
                <a:sym typeface="Montserrat"/>
              </a:rPr>
              <a:t>                        sur notre site web </a:t>
            </a:r>
          </a:p>
          <a:p>
            <a:pPr marL="114300" indent="0" algn="ctr">
              <a:buClr>
                <a:srgbClr val="999999"/>
              </a:buClr>
              <a:buFont typeface="Arial"/>
              <a:buNone/>
            </a:pPr>
            <a:r>
              <a:rPr lang="fr-FR" sz="800" b="1" i="1" dirty="0">
                <a:solidFill>
                  <a:schemeClr val="tx2">
                    <a:lumMod val="50000"/>
                  </a:schemeClr>
                </a:solidFill>
                <a:latin typeface="Montserrat"/>
                <a:ea typeface="Montserrat"/>
                <a:cs typeface="Montserrat"/>
                <a:sym typeface="Montserrat"/>
              </a:rPr>
              <a:t>                                714 articles (après traitement) </a:t>
            </a:r>
          </a:p>
        </p:txBody>
      </p:sp>
      <p:sp>
        <p:nvSpPr>
          <p:cNvPr id="14" name="ZoneTexte 13">
            <a:extLst>
              <a:ext uri="{FF2B5EF4-FFF2-40B4-BE49-F238E27FC236}">
                <a16:creationId xmlns:a16="http://schemas.microsoft.com/office/drawing/2014/main" id="{9F76A57E-3685-40E6-C0A8-9B7CD475936A}"/>
              </a:ext>
            </a:extLst>
          </p:cNvPr>
          <p:cNvSpPr txBox="1"/>
          <p:nvPr/>
        </p:nvSpPr>
        <p:spPr>
          <a:xfrm>
            <a:off x="-104513" y="2028535"/>
            <a:ext cx="1269507" cy="338554"/>
          </a:xfrm>
          <a:prstGeom prst="rect">
            <a:avLst/>
          </a:prstGeom>
          <a:noFill/>
        </p:spPr>
        <p:txBody>
          <a:bodyPr wrap="square" rtlCol="0">
            <a:spAutoFit/>
          </a:bodyPr>
          <a:lstStyle/>
          <a:p>
            <a:pPr algn="ctr"/>
            <a:r>
              <a:rPr lang="fr-FR" sz="800" dirty="0">
                <a:solidFill>
                  <a:schemeClr val="tx2">
                    <a:lumMod val="50000"/>
                  </a:schemeClr>
                </a:solidFill>
                <a:latin typeface="Montserrat" panose="00000500000000000000" pitchFamily="2" charset="0"/>
              </a:rPr>
              <a:t>Identifiant produit </a:t>
            </a:r>
          </a:p>
          <a:p>
            <a:pPr algn="ctr"/>
            <a:r>
              <a:rPr lang="fr-FR" sz="800" dirty="0">
                <a:solidFill>
                  <a:schemeClr val="tx2">
                    <a:lumMod val="50000"/>
                  </a:schemeClr>
                </a:solidFill>
                <a:latin typeface="Montserrat" panose="00000500000000000000" pitchFamily="2" charset="0"/>
              </a:rPr>
              <a:t>(tous uniques)</a:t>
            </a:r>
          </a:p>
        </p:txBody>
      </p:sp>
      <p:sp>
        <p:nvSpPr>
          <p:cNvPr id="15" name="Flèche : haut 14">
            <a:extLst>
              <a:ext uri="{FF2B5EF4-FFF2-40B4-BE49-F238E27FC236}">
                <a16:creationId xmlns:a16="http://schemas.microsoft.com/office/drawing/2014/main" id="{FE794286-8825-2CE1-D3A8-F9CF89278F3D}"/>
              </a:ext>
            </a:extLst>
          </p:cNvPr>
          <p:cNvSpPr/>
          <p:nvPr/>
        </p:nvSpPr>
        <p:spPr>
          <a:xfrm rot="9978404">
            <a:off x="836479" y="2368491"/>
            <a:ext cx="45719" cy="282170"/>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haut 15">
            <a:extLst>
              <a:ext uri="{FF2B5EF4-FFF2-40B4-BE49-F238E27FC236}">
                <a16:creationId xmlns:a16="http://schemas.microsoft.com/office/drawing/2014/main" id="{0EE00BAD-8D09-3C0E-E55E-E3A86ACC7000}"/>
              </a:ext>
            </a:extLst>
          </p:cNvPr>
          <p:cNvSpPr/>
          <p:nvPr/>
        </p:nvSpPr>
        <p:spPr>
          <a:xfrm rot="19665117">
            <a:off x="1536630" y="3804958"/>
            <a:ext cx="45719" cy="282170"/>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FEDC2377-59D1-5542-9312-B99B80A4F9E7}"/>
              </a:ext>
            </a:extLst>
          </p:cNvPr>
          <p:cNvSpPr txBox="1"/>
          <p:nvPr/>
        </p:nvSpPr>
        <p:spPr>
          <a:xfrm>
            <a:off x="1687237" y="3852712"/>
            <a:ext cx="1110829" cy="461665"/>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Nombres de ventes sur le mois d’octobre</a:t>
            </a:r>
          </a:p>
        </p:txBody>
      </p:sp>
      <p:sp>
        <p:nvSpPr>
          <p:cNvPr id="18" name="Flèche : haut 17">
            <a:extLst>
              <a:ext uri="{FF2B5EF4-FFF2-40B4-BE49-F238E27FC236}">
                <a16:creationId xmlns:a16="http://schemas.microsoft.com/office/drawing/2014/main" id="{2FD5F78C-A85C-49E4-1978-FD3BE985D701}"/>
              </a:ext>
            </a:extLst>
          </p:cNvPr>
          <p:cNvSpPr/>
          <p:nvPr/>
        </p:nvSpPr>
        <p:spPr>
          <a:xfrm rot="12087001">
            <a:off x="2026697" y="2397000"/>
            <a:ext cx="45719" cy="225083"/>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61F9D9B9-DAAB-092D-C4CA-07F835F03C89}"/>
              </a:ext>
            </a:extLst>
          </p:cNvPr>
          <p:cNvSpPr txBox="1"/>
          <p:nvPr/>
        </p:nvSpPr>
        <p:spPr>
          <a:xfrm>
            <a:off x="1656246" y="2210616"/>
            <a:ext cx="1269507" cy="215444"/>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Type de produit</a:t>
            </a:r>
          </a:p>
        </p:txBody>
      </p:sp>
      <p:sp>
        <p:nvSpPr>
          <p:cNvPr id="20" name="Flèche : haut 19">
            <a:extLst>
              <a:ext uri="{FF2B5EF4-FFF2-40B4-BE49-F238E27FC236}">
                <a16:creationId xmlns:a16="http://schemas.microsoft.com/office/drawing/2014/main" id="{38552D0C-FE20-D89A-2399-C4B234D4E832}"/>
              </a:ext>
            </a:extLst>
          </p:cNvPr>
          <p:cNvSpPr/>
          <p:nvPr/>
        </p:nvSpPr>
        <p:spPr>
          <a:xfrm flipH="1">
            <a:off x="3296204" y="3841637"/>
            <a:ext cx="57277" cy="23592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377251CF-182D-9F1B-33E1-EBF34F207F26}"/>
              </a:ext>
            </a:extLst>
          </p:cNvPr>
          <p:cNvSpPr txBox="1"/>
          <p:nvPr/>
        </p:nvSpPr>
        <p:spPr>
          <a:xfrm>
            <a:off x="3157949" y="4063775"/>
            <a:ext cx="1110829" cy="215444"/>
          </a:xfrm>
          <a:prstGeom prst="rect">
            <a:avLst/>
          </a:prstGeom>
          <a:noFill/>
        </p:spPr>
        <p:txBody>
          <a:bodyPr wrap="square" rtlCol="0">
            <a:spAutoFit/>
          </a:bodyPr>
          <a:lstStyle/>
          <a:p>
            <a:r>
              <a:rPr lang="fr-FR" sz="800" dirty="0">
                <a:solidFill>
                  <a:schemeClr val="tx2">
                    <a:lumMod val="50000"/>
                  </a:schemeClr>
                </a:solidFill>
                <a:latin typeface="Montserrat" panose="00000500000000000000" pitchFamily="2" charset="0"/>
              </a:rPr>
              <a:t>Nom de l’article</a:t>
            </a:r>
          </a:p>
        </p:txBody>
      </p:sp>
      <p:pic>
        <p:nvPicPr>
          <p:cNvPr id="5" name="Image 4" descr="Une image contenant texte, capture d’écran, Police, nombre&#10;&#10;Description générée automatiquement">
            <a:extLst>
              <a:ext uri="{FF2B5EF4-FFF2-40B4-BE49-F238E27FC236}">
                <a16:creationId xmlns:a16="http://schemas.microsoft.com/office/drawing/2014/main" id="{222D1E1B-D17A-F60A-1329-61C4183AD1BF}"/>
              </a:ext>
            </a:extLst>
          </p:cNvPr>
          <p:cNvPicPr>
            <a:picLocks noChangeAspect="1"/>
          </p:cNvPicPr>
          <p:nvPr/>
        </p:nvPicPr>
        <p:blipFill>
          <a:blip r:embed="rId5"/>
          <a:stretch>
            <a:fillRect/>
          </a:stretch>
        </p:blipFill>
        <p:spPr>
          <a:xfrm>
            <a:off x="530241" y="2693567"/>
            <a:ext cx="3880606" cy="1036026"/>
          </a:xfrm>
          <a:prstGeom prst="rect">
            <a:avLst/>
          </a:prstGeom>
          <a:ln>
            <a:noFill/>
          </a:ln>
        </p:spPr>
      </p:pic>
      <p:sp>
        <p:nvSpPr>
          <p:cNvPr id="8" name="Rectangle 7">
            <a:extLst>
              <a:ext uri="{FF2B5EF4-FFF2-40B4-BE49-F238E27FC236}">
                <a16:creationId xmlns:a16="http://schemas.microsoft.com/office/drawing/2014/main" id="{99EDE20E-D37C-B1DA-2E98-51C70C2815D3}"/>
              </a:ext>
            </a:extLst>
          </p:cNvPr>
          <p:cNvSpPr/>
          <p:nvPr/>
        </p:nvSpPr>
        <p:spPr>
          <a:xfrm>
            <a:off x="3996034" y="2517726"/>
            <a:ext cx="862759" cy="14266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22E611BD-3954-AF2C-3C04-02909C1AE4B1}"/>
              </a:ext>
            </a:extLst>
          </p:cNvPr>
          <p:cNvSpPr txBox="1"/>
          <p:nvPr/>
        </p:nvSpPr>
        <p:spPr>
          <a:xfrm>
            <a:off x="4843605" y="3475018"/>
            <a:ext cx="3178205" cy="938719"/>
          </a:xfrm>
          <a:prstGeom prst="rect">
            <a:avLst/>
          </a:prstGeom>
          <a:noFill/>
        </p:spPr>
        <p:txBody>
          <a:bodyPr wrap="square" rtlCol="0">
            <a:spAutoFit/>
          </a:bodyPr>
          <a:lstStyle/>
          <a:p>
            <a:r>
              <a:rPr lang="fr-FR" sz="1100" b="1" dirty="0">
                <a:solidFill>
                  <a:schemeClr val="tx2">
                    <a:lumMod val="50000"/>
                  </a:schemeClr>
                </a:solidFill>
                <a:latin typeface="Montserrat" panose="00000500000000000000" pitchFamily="2" charset="0"/>
              </a:rPr>
              <a:t>Les catégories produits sont : </a:t>
            </a:r>
          </a:p>
          <a:p>
            <a:r>
              <a:rPr lang="fr-FR" sz="1100" b="1" dirty="0">
                <a:solidFill>
                  <a:schemeClr val="tx2">
                    <a:lumMod val="50000"/>
                  </a:schemeClr>
                </a:solidFill>
                <a:latin typeface="Montserrat" panose="00000500000000000000" pitchFamily="2" charset="0"/>
              </a:rPr>
              <a:t>- Champagne           - Whisky</a:t>
            </a:r>
          </a:p>
          <a:p>
            <a:r>
              <a:rPr lang="fr-FR" sz="1100" b="1" dirty="0">
                <a:solidFill>
                  <a:schemeClr val="tx2">
                    <a:lumMod val="50000"/>
                  </a:schemeClr>
                </a:solidFill>
                <a:latin typeface="Montserrat" panose="00000500000000000000" pitchFamily="2" charset="0"/>
              </a:rPr>
              <a:t>- Cognac                    - Huiles d’olives</a:t>
            </a:r>
          </a:p>
          <a:p>
            <a:r>
              <a:rPr lang="fr-FR" sz="1100" b="1" dirty="0">
                <a:solidFill>
                  <a:schemeClr val="tx2">
                    <a:lumMod val="50000"/>
                  </a:schemeClr>
                </a:solidFill>
                <a:latin typeface="Montserrat" panose="00000500000000000000" pitchFamily="2" charset="0"/>
              </a:rPr>
              <a:t>- Gin                            - Autres</a:t>
            </a:r>
          </a:p>
          <a:p>
            <a:r>
              <a:rPr lang="fr-FR" sz="1100" b="1" dirty="0">
                <a:latin typeface="Montserrat" panose="00000500000000000000" pitchFamily="2" charset="0"/>
              </a:rPr>
              <a:t>- </a:t>
            </a:r>
            <a:r>
              <a:rPr lang="fr-FR" sz="1100" b="1" dirty="0">
                <a:solidFill>
                  <a:schemeClr val="tx2">
                    <a:lumMod val="50000"/>
                  </a:schemeClr>
                </a:solidFill>
                <a:latin typeface="Montserrat" panose="00000500000000000000" pitchFamily="2" charset="0"/>
              </a:rPr>
              <a:t>Vin</a:t>
            </a:r>
          </a:p>
        </p:txBody>
      </p:sp>
      <p:graphicFrame>
        <p:nvGraphicFramePr>
          <p:cNvPr id="13" name="Tableau 12">
            <a:extLst>
              <a:ext uri="{FF2B5EF4-FFF2-40B4-BE49-F238E27FC236}">
                <a16:creationId xmlns:a16="http://schemas.microsoft.com/office/drawing/2014/main" id="{59663D1F-A002-1CE4-F607-9D55CC8B0996}"/>
              </a:ext>
            </a:extLst>
          </p:cNvPr>
          <p:cNvGraphicFramePr>
            <a:graphicFrameLocks noGrp="1"/>
          </p:cNvGraphicFramePr>
          <p:nvPr>
            <p:extLst>
              <p:ext uri="{D42A27DB-BD31-4B8C-83A1-F6EECF244321}">
                <p14:modId xmlns:p14="http://schemas.microsoft.com/office/powerpoint/2010/main" val="742766415"/>
              </p:ext>
            </p:extLst>
          </p:nvPr>
        </p:nvGraphicFramePr>
        <p:xfrm>
          <a:off x="4737163" y="1990036"/>
          <a:ext cx="4011352" cy="889000"/>
        </p:xfrm>
        <a:graphic>
          <a:graphicData uri="http://schemas.openxmlformats.org/drawingml/2006/table">
            <a:tbl>
              <a:tblPr firstRow="1" bandRow="1">
                <a:tableStyleId>{5C22544A-7EE6-4342-B048-85BDC9FD1C3A}</a:tableStyleId>
              </a:tblPr>
              <a:tblGrid>
                <a:gridCol w="1206313">
                  <a:extLst>
                    <a:ext uri="{9D8B030D-6E8A-4147-A177-3AD203B41FA5}">
                      <a16:colId xmlns:a16="http://schemas.microsoft.com/office/drawing/2014/main" val="4067183740"/>
                    </a:ext>
                  </a:extLst>
                </a:gridCol>
                <a:gridCol w="799363">
                  <a:extLst>
                    <a:ext uri="{9D8B030D-6E8A-4147-A177-3AD203B41FA5}">
                      <a16:colId xmlns:a16="http://schemas.microsoft.com/office/drawing/2014/main" val="2111718616"/>
                    </a:ext>
                  </a:extLst>
                </a:gridCol>
                <a:gridCol w="945223">
                  <a:extLst>
                    <a:ext uri="{9D8B030D-6E8A-4147-A177-3AD203B41FA5}">
                      <a16:colId xmlns:a16="http://schemas.microsoft.com/office/drawing/2014/main" val="790338404"/>
                    </a:ext>
                  </a:extLst>
                </a:gridCol>
                <a:gridCol w="1060453">
                  <a:extLst>
                    <a:ext uri="{9D8B030D-6E8A-4147-A177-3AD203B41FA5}">
                      <a16:colId xmlns:a16="http://schemas.microsoft.com/office/drawing/2014/main" val="1616358672"/>
                    </a:ext>
                  </a:extLst>
                </a:gridCol>
              </a:tblGrid>
              <a:tr h="370840">
                <a:tc>
                  <a:txBody>
                    <a:bodyPr/>
                    <a:lstStyle/>
                    <a:p>
                      <a:endParaRPr lang="fr-FR" b="1" dirty="0">
                        <a:latin typeface="Montserrat" panose="00000500000000000000" pitchFamily="2" charset="0"/>
                      </a:endParaRPr>
                    </a:p>
                  </a:txBody>
                  <a:tcPr>
                    <a:solidFill>
                      <a:schemeClr val="bg1"/>
                    </a:solidFill>
                  </a:tcPr>
                </a:tc>
                <a:tc>
                  <a:txBody>
                    <a:bodyPr/>
                    <a:lstStyle/>
                    <a:p>
                      <a:pPr algn="ctr"/>
                      <a:r>
                        <a:rPr lang="fr-FR" b="1" dirty="0">
                          <a:latin typeface="Montserrat" panose="00000500000000000000" pitchFamily="2" charset="0"/>
                        </a:rPr>
                        <a:t>Min.</a:t>
                      </a:r>
                    </a:p>
                  </a:txBody>
                  <a:tcPr>
                    <a:solidFill>
                      <a:srgbClr val="004D40"/>
                    </a:solidFill>
                  </a:tcPr>
                </a:tc>
                <a:tc>
                  <a:txBody>
                    <a:bodyPr/>
                    <a:lstStyle/>
                    <a:p>
                      <a:pPr algn="ctr"/>
                      <a:r>
                        <a:rPr lang="fr-FR" b="1" dirty="0">
                          <a:latin typeface="Montserrat" panose="00000500000000000000" pitchFamily="2" charset="0"/>
                        </a:rPr>
                        <a:t>Max.</a:t>
                      </a:r>
                    </a:p>
                  </a:txBody>
                  <a:tcPr>
                    <a:solidFill>
                      <a:srgbClr val="004D40"/>
                    </a:solidFill>
                  </a:tcPr>
                </a:tc>
                <a:tc>
                  <a:txBody>
                    <a:bodyPr/>
                    <a:lstStyle/>
                    <a:p>
                      <a:pPr algn="ctr"/>
                      <a:r>
                        <a:rPr lang="fr-FR" b="1" dirty="0">
                          <a:latin typeface="Montserrat" panose="00000500000000000000" pitchFamily="2" charset="0"/>
                        </a:rPr>
                        <a:t>Moyenne</a:t>
                      </a:r>
                    </a:p>
                  </a:txBody>
                  <a:tcPr>
                    <a:solidFill>
                      <a:srgbClr val="004D40"/>
                    </a:solidFill>
                  </a:tcPr>
                </a:tc>
                <a:extLst>
                  <a:ext uri="{0D108BD9-81ED-4DB2-BD59-A6C34878D82A}">
                    <a16:rowId xmlns:a16="http://schemas.microsoft.com/office/drawing/2014/main" val="4120069070"/>
                  </a:ext>
                </a:extLst>
              </a:tr>
              <a:tr h="370840">
                <a:tc>
                  <a:txBody>
                    <a:bodyPr/>
                    <a:lstStyle/>
                    <a:p>
                      <a:r>
                        <a:rPr lang="fr-FR" b="1" dirty="0">
                          <a:solidFill>
                            <a:srgbClr val="004D40"/>
                          </a:solidFill>
                          <a:latin typeface="Montserrat" panose="00000500000000000000" pitchFamily="2" charset="0"/>
                        </a:rPr>
                        <a:t>Nombres de ventes </a:t>
                      </a:r>
                    </a:p>
                  </a:txBody>
                  <a:tcPr>
                    <a:solidFill>
                      <a:srgbClr val="CFD9FB"/>
                    </a:solidFill>
                  </a:tcPr>
                </a:tc>
                <a:tc>
                  <a:txBody>
                    <a:bodyPr/>
                    <a:lstStyle/>
                    <a:p>
                      <a:pPr algn="ctr"/>
                      <a:r>
                        <a:rPr lang="fr-FR" b="1" dirty="0">
                          <a:solidFill>
                            <a:srgbClr val="004D40"/>
                          </a:solidFill>
                          <a:latin typeface="Montserrat" panose="00000500000000000000" pitchFamily="2" charset="0"/>
                        </a:rPr>
                        <a:t>0</a:t>
                      </a:r>
                    </a:p>
                  </a:txBody>
                  <a:tcPr anchor="ctr">
                    <a:solidFill>
                      <a:srgbClr val="CFD9FB"/>
                    </a:solidFill>
                  </a:tcPr>
                </a:tc>
                <a:tc>
                  <a:txBody>
                    <a:bodyPr/>
                    <a:lstStyle/>
                    <a:p>
                      <a:pPr algn="ctr"/>
                      <a:r>
                        <a:rPr lang="fr-FR" b="1" dirty="0">
                          <a:solidFill>
                            <a:srgbClr val="004D40"/>
                          </a:solidFill>
                          <a:latin typeface="Montserrat" panose="00000500000000000000" pitchFamily="2" charset="0"/>
                        </a:rPr>
                        <a:t>122</a:t>
                      </a:r>
                    </a:p>
                  </a:txBody>
                  <a:tcPr anchor="ctr">
                    <a:solidFill>
                      <a:srgbClr val="CFD9FB"/>
                    </a:solidFill>
                  </a:tcPr>
                </a:tc>
                <a:tc>
                  <a:txBody>
                    <a:bodyPr/>
                    <a:lstStyle/>
                    <a:p>
                      <a:pPr algn="ctr"/>
                      <a:r>
                        <a:rPr lang="fr-FR" b="1" dirty="0">
                          <a:solidFill>
                            <a:srgbClr val="004D40"/>
                          </a:solidFill>
                          <a:latin typeface="Montserrat" panose="00000500000000000000" pitchFamily="2" charset="0"/>
                        </a:rPr>
                        <a:t>8,5</a:t>
                      </a:r>
                    </a:p>
                  </a:txBody>
                  <a:tcPr anchor="ctr"/>
                </a:tc>
                <a:extLst>
                  <a:ext uri="{0D108BD9-81ED-4DB2-BD59-A6C34878D82A}">
                    <a16:rowId xmlns:a16="http://schemas.microsoft.com/office/drawing/2014/main" val="1933934326"/>
                  </a:ext>
                </a:extLst>
              </a:tr>
            </a:tbl>
          </a:graphicData>
        </a:graphic>
      </p:graphicFrame>
      <p:sp>
        <p:nvSpPr>
          <p:cNvPr id="9" name="ZoneTexte 8">
            <a:extLst>
              <a:ext uri="{FF2B5EF4-FFF2-40B4-BE49-F238E27FC236}">
                <a16:creationId xmlns:a16="http://schemas.microsoft.com/office/drawing/2014/main" id="{39FAC22B-B7FE-CD99-174D-AC56EF286EDF}"/>
              </a:ext>
            </a:extLst>
          </p:cNvPr>
          <p:cNvSpPr txBox="1"/>
          <p:nvPr/>
        </p:nvSpPr>
        <p:spPr>
          <a:xfrm>
            <a:off x="2798066" y="2029967"/>
            <a:ext cx="5168886" cy="461665"/>
          </a:xfrm>
          <a:prstGeom prst="rect">
            <a:avLst/>
          </a:prstGeom>
          <a:noFill/>
        </p:spPr>
        <p:txBody>
          <a:bodyPr wrap="square" rtlCol="0">
            <a:spAutoFit/>
          </a:bodyPr>
          <a:lstStyle/>
          <a:p>
            <a:r>
              <a:rPr lang="fr-FR" sz="800" b="1" dirty="0">
                <a:solidFill>
                  <a:schemeClr val="tx2">
                    <a:lumMod val="50000"/>
                  </a:schemeClr>
                </a:solidFill>
                <a:latin typeface="Montserrat" panose="00000500000000000000" pitchFamily="2" charset="0"/>
              </a:rPr>
              <a:t>Avant traitement, le fichier comportait :  </a:t>
            </a:r>
          </a:p>
          <a:p>
            <a:r>
              <a:rPr lang="fr-FR" sz="800" b="1" dirty="0">
                <a:solidFill>
                  <a:schemeClr val="tx2">
                    <a:lumMod val="50000"/>
                  </a:schemeClr>
                </a:solidFill>
                <a:latin typeface="Montserrat" panose="00000500000000000000" pitchFamily="2" charset="0"/>
              </a:rPr>
              <a:t>29 colonnes</a:t>
            </a:r>
          </a:p>
          <a:p>
            <a:r>
              <a:rPr lang="fr-FR" sz="800" b="1" dirty="0">
                <a:solidFill>
                  <a:schemeClr val="tx2">
                    <a:lumMod val="50000"/>
                  </a:schemeClr>
                </a:solidFill>
                <a:latin typeface="Montserrat" panose="00000500000000000000" pitchFamily="2" charset="0"/>
              </a:rPr>
              <a:t>1513 lignes   </a:t>
            </a:r>
          </a:p>
        </p:txBody>
      </p:sp>
      <p:sp>
        <p:nvSpPr>
          <p:cNvPr id="6" name="ZoneTexte 5">
            <a:extLst>
              <a:ext uri="{FF2B5EF4-FFF2-40B4-BE49-F238E27FC236}">
                <a16:creationId xmlns:a16="http://schemas.microsoft.com/office/drawing/2014/main" id="{AFDB024A-35A6-5B1E-6B0F-E69788B10CE7}"/>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4</a:t>
            </a:r>
          </a:p>
        </p:txBody>
      </p:sp>
    </p:spTree>
    <p:extLst>
      <p:ext uri="{BB962C8B-B14F-4D97-AF65-F5344CB8AC3E}">
        <p14:creationId xmlns:p14="http://schemas.microsoft.com/office/powerpoint/2010/main" val="40397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Image 1" descr="Une image contenant fruit, raisin, intérieur, nature morte&#10;&#10;Description générée automatiquement">
            <a:extLst>
              <a:ext uri="{FF2B5EF4-FFF2-40B4-BE49-F238E27FC236}">
                <a16:creationId xmlns:a16="http://schemas.microsoft.com/office/drawing/2014/main" id="{768495BE-660D-D88D-9209-7D1C9411A323}"/>
              </a:ext>
            </a:extLst>
          </p:cNvPr>
          <p:cNvPicPr>
            <a:picLocks noChangeAspect="1"/>
          </p:cNvPicPr>
          <p:nvPr/>
        </p:nvPicPr>
        <p:blipFill>
          <a:blip r:embed="rId3"/>
          <a:stretch>
            <a:fillRect/>
          </a:stretch>
        </p:blipFill>
        <p:spPr>
          <a:xfrm>
            <a:off x="1" y="3169328"/>
            <a:ext cx="1974172" cy="1974172"/>
          </a:xfrm>
          <a:prstGeom prst="rect">
            <a:avLst/>
          </a:prstGeom>
        </p:spPr>
      </p:pic>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descr="Une image contenant Police, Graphique, logo, graphisme&#10;&#10;Description générée automatiquement">
            <a:extLst>
              <a:ext uri="{FF2B5EF4-FFF2-40B4-BE49-F238E27FC236}">
                <a16:creationId xmlns:a16="http://schemas.microsoft.com/office/drawing/2014/main" id="{6B029A05-4E57-63B3-8BFC-FF6526CE1D53}"/>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4" name="Google Shape;65;p4">
            <a:extLst>
              <a:ext uri="{FF2B5EF4-FFF2-40B4-BE49-F238E27FC236}">
                <a16:creationId xmlns:a16="http://schemas.microsoft.com/office/drawing/2014/main" id="{3AA7477F-7CC0-4187-DE2B-760126D8F1BE}"/>
              </a:ext>
            </a:extLst>
          </p:cNvPr>
          <p:cNvSpPr txBox="1"/>
          <p:nvPr/>
        </p:nvSpPr>
        <p:spPr>
          <a:xfrm>
            <a:off x="1635575" y="7712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Fichier WEB</a:t>
            </a:r>
            <a:endParaRPr sz="2500" b="0" i="0" u="none" strike="noStrike" cap="none" dirty="0">
              <a:solidFill>
                <a:srgbClr val="F3F3F3"/>
              </a:solidFill>
              <a:latin typeface="Montserrat"/>
              <a:ea typeface="Montserrat"/>
              <a:cs typeface="Montserrat"/>
              <a:sym typeface="Montserrat"/>
            </a:endParaRPr>
          </a:p>
        </p:txBody>
      </p:sp>
      <p:sp>
        <p:nvSpPr>
          <p:cNvPr id="6" name="Google Shape;63;p4">
            <a:extLst>
              <a:ext uri="{FF2B5EF4-FFF2-40B4-BE49-F238E27FC236}">
                <a16:creationId xmlns:a16="http://schemas.microsoft.com/office/drawing/2014/main" id="{0E6EB665-8D4D-457B-7D1C-6DA99085D1CC}"/>
              </a:ext>
            </a:extLst>
          </p:cNvPr>
          <p:cNvSpPr txBox="1">
            <a:spLocks/>
          </p:cNvSpPr>
          <p:nvPr/>
        </p:nvSpPr>
        <p:spPr>
          <a:xfrm>
            <a:off x="418857" y="1502942"/>
            <a:ext cx="1651248"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100" b="1" i="1" u="sng" dirty="0">
                <a:solidFill>
                  <a:schemeClr val="tx2">
                    <a:lumMod val="50000"/>
                  </a:schemeClr>
                </a:solidFill>
                <a:latin typeface="Montserrat"/>
                <a:ea typeface="Montserrat"/>
                <a:cs typeface="Montserrat"/>
                <a:sym typeface="Montserrat"/>
              </a:rPr>
              <a:t>Traitement</a:t>
            </a:r>
            <a:r>
              <a:rPr lang="fr-FR" sz="1000" b="1" i="1" dirty="0">
                <a:solidFill>
                  <a:schemeClr val="tx2">
                    <a:lumMod val="50000"/>
                  </a:schemeClr>
                </a:solidFill>
                <a:latin typeface="Montserrat"/>
                <a:ea typeface="Montserrat"/>
                <a:cs typeface="Montserrat"/>
                <a:sym typeface="Montserrat"/>
              </a:rPr>
              <a:t> :</a:t>
            </a:r>
          </a:p>
        </p:txBody>
      </p:sp>
      <p:sp>
        <p:nvSpPr>
          <p:cNvPr id="7" name="Google Shape;63;p4">
            <a:extLst>
              <a:ext uri="{FF2B5EF4-FFF2-40B4-BE49-F238E27FC236}">
                <a16:creationId xmlns:a16="http://schemas.microsoft.com/office/drawing/2014/main" id="{2733B8CA-B7AA-7F77-A9C1-E4AAA8761E0F}"/>
              </a:ext>
            </a:extLst>
          </p:cNvPr>
          <p:cNvSpPr txBox="1">
            <a:spLocks/>
          </p:cNvSpPr>
          <p:nvPr/>
        </p:nvSpPr>
        <p:spPr>
          <a:xfrm>
            <a:off x="3464092" y="1502942"/>
            <a:ext cx="1529078"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Remarque</a:t>
            </a:r>
            <a:r>
              <a:rPr lang="fr-FR" sz="1000" b="1" i="1" dirty="0">
                <a:solidFill>
                  <a:schemeClr val="tx1"/>
                </a:solidFill>
                <a:latin typeface="Montserrat"/>
                <a:ea typeface="Montserrat"/>
                <a:cs typeface="Montserrat"/>
                <a:sym typeface="Montserrat"/>
              </a:rPr>
              <a:t> :</a:t>
            </a:r>
          </a:p>
          <a:p>
            <a:pPr marL="114300" indent="0">
              <a:buClrTx/>
              <a:buNone/>
            </a:pPr>
            <a:endParaRPr lang="fr-FR" sz="1100" b="1" i="1" dirty="0">
              <a:solidFill>
                <a:schemeClr val="tx1"/>
              </a:solidFill>
              <a:latin typeface="Montserrat"/>
              <a:ea typeface="Montserrat"/>
              <a:cs typeface="Montserrat"/>
              <a:sym typeface="Montserrat"/>
            </a:endParaRPr>
          </a:p>
        </p:txBody>
      </p:sp>
      <p:sp>
        <p:nvSpPr>
          <p:cNvPr id="5" name="Google Shape;63;p4">
            <a:extLst>
              <a:ext uri="{FF2B5EF4-FFF2-40B4-BE49-F238E27FC236}">
                <a16:creationId xmlns:a16="http://schemas.microsoft.com/office/drawing/2014/main" id="{7DF13336-FCCC-0DCF-0434-8D72E196F7C0}"/>
              </a:ext>
            </a:extLst>
          </p:cNvPr>
          <p:cNvSpPr txBox="1">
            <a:spLocks/>
          </p:cNvSpPr>
          <p:nvPr/>
        </p:nvSpPr>
        <p:spPr>
          <a:xfrm>
            <a:off x="6867566" y="1502942"/>
            <a:ext cx="1857577"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Recommandations</a:t>
            </a:r>
            <a:r>
              <a:rPr lang="fr-FR" sz="1100" b="1" i="1" dirty="0">
                <a:solidFill>
                  <a:schemeClr val="tx1"/>
                </a:solidFill>
                <a:latin typeface="Montserrat"/>
                <a:ea typeface="Montserrat"/>
                <a:cs typeface="Montserrat"/>
                <a:sym typeface="Montserrat"/>
              </a:rPr>
              <a:t> :</a:t>
            </a:r>
          </a:p>
          <a:p>
            <a:pPr>
              <a:buClrTx/>
              <a:buFont typeface="Arial" panose="020B0604020202020204" pitchFamily="34" charset="0"/>
              <a:buChar char="•"/>
            </a:pPr>
            <a:endParaRPr lang="fr-FR" sz="1100" b="1" i="1" dirty="0">
              <a:solidFill>
                <a:schemeClr val="tx1"/>
              </a:solidFill>
              <a:latin typeface="Montserrat"/>
              <a:ea typeface="Montserrat"/>
              <a:cs typeface="Montserrat"/>
              <a:sym typeface="Montserrat"/>
            </a:endParaRPr>
          </a:p>
        </p:txBody>
      </p:sp>
      <p:sp>
        <p:nvSpPr>
          <p:cNvPr id="8" name="Flèche : haut 7">
            <a:extLst>
              <a:ext uri="{FF2B5EF4-FFF2-40B4-BE49-F238E27FC236}">
                <a16:creationId xmlns:a16="http://schemas.microsoft.com/office/drawing/2014/main" id="{329AEA00-E5C4-01F2-01C7-5D31BD13E355}"/>
              </a:ext>
            </a:extLst>
          </p:cNvPr>
          <p:cNvSpPr/>
          <p:nvPr/>
        </p:nvSpPr>
        <p:spPr>
          <a:xfrm rot="5400000">
            <a:off x="2672058" y="1760203"/>
            <a:ext cx="219976" cy="605786"/>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Google Shape;63;p4">
            <a:extLst>
              <a:ext uri="{FF2B5EF4-FFF2-40B4-BE49-F238E27FC236}">
                <a16:creationId xmlns:a16="http://schemas.microsoft.com/office/drawing/2014/main" id="{283BB1EE-CD17-A584-9398-EBDCBD7E0A52}"/>
              </a:ext>
            </a:extLst>
          </p:cNvPr>
          <p:cNvSpPr txBox="1">
            <a:spLocks/>
          </p:cNvSpPr>
          <p:nvPr/>
        </p:nvSpPr>
        <p:spPr>
          <a:xfrm>
            <a:off x="198463" y="1871957"/>
            <a:ext cx="2092036" cy="39006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Vérification des doublons</a:t>
            </a:r>
          </a:p>
        </p:txBody>
      </p:sp>
      <p:sp>
        <p:nvSpPr>
          <p:cNvPr id="27" name="Google Shape;63;p4">
            <a:extLst>
              <a:ext uri="{FF2B5EF4-FFF2-40B4-BE49-F238E27FC236}">
                <a16:creationId xmlns:a16="http://schemas.microsoft.com/office/drawing/2014/main" id="{002D6865-C4E5-05B9-03F8-976C6609BA1E}"/>
              </a:ext>
            </a:extLst>
          </p:cNvPr>
          <p:cNvSpPr txBox="1">
            <a:spLocks/>
          </p:cNvSpPr>
          <p:nvPr/>
        </p:nvSpPr>
        <p:spPr>
          <a:xfrm>
            <a:off x="3112198" y="1811958"/>
            <a:ext cx="2561240" cy="5192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Tous les SKU étaient en doublons</a:t>
            </a:r>
          </a:p>
        </p:txBody>
      </p:sp>
      <p:sp>
        <p:nvSpPr>
          <p:cNvPr id="28" name="Google Shape;63;p4">
            <a:extLst>
              <a:ext uri="{FF2B5EF4-FFF2-40B4-BE49-F238E27FC236}">
                <a16:creationId xmlns:a16="http://schemas.microsoft.com/office/drawing/2014/main" id="{9B9D5C51-BF14-7A7F-573E-14D8545952E2}"/>
              </a:ext>
            </a:extLst>
          </p:cNvPr>
          <p:cNvSpPr txBox="1">
            <a:spLocks/>
          </p:cNvSpPr>
          <p:nvPr/>
        </p:nvSpPr>
        <p:spPr>
          <a:xfrm>
            <a:off x="58598" y="2265794"/>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Vérification de valeurs manquantes</a:t>
            </a:r>
          </a:p>
        </p:txBody>
      </p:sp>
      <p:sp>
        <p:nvSpPr>
          <p:cNvPr id="29" name="Flèche : haut 28">
            <a:extLst>
              <a:ext uri="{FF2B5EF4-FFF2-40B4-BE49-F238E27FC236}">
                <a16:creationId xmlns:a16="http://schemas.microsoft.com/office/drawing/2014/main" id="{AEB4D571-EE13-1E33-A5E2-35E4276AE028}"/>
              </a:ext>
            </a:extLst>
          </p:cNvPr>
          <p:cNvSpPr/>
          <p:nvPr/>
        </p:nvSpPr>
        <p:spPr>
          <a:xfrm rot="5400000">
            <a:off x="2672058" y="2192935"/>
            <a:ext cx="219976" cy="60578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Google Shape;63;p4">
            <a:extLst>
              <a:ext uri="{FF2B5EF4-FFF2-40B4-BE49-F238E27FC236}">
                <a16:creationId xmlns:a16="http://schemas.microsoft.com/office/drawing/2014/main" id="{4BFA19C6-F0B1-1C32-084C-5536B3EA7095}"/>
              </a:ext>
            </a:extLst>
          </p:cNvPr>
          <p:cNvSpPr txBox="1">
            <a:spLocks/>
          </p:cNvSpPr>
          <p:nvPr/>
        </p:nvSpPr>
        <p:spPr>
          <a:xfrm>
            <a:off x="3112198" y="2214032"/>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85 SKU non renseignés </a:t>
            </a:r>
          </a:p>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(lignes non renseignées)</a:t>
            </a:r>
          </a:p>
        </p:txBody>
      </p:sp>
      <p:sp>
        <p:nvSpPr>
          <p:cNvPr id="31" name="ZoneTexte 30">
            <a:extLst>
              <a:ext uri="{FF2B5EF4-FFF2-40B4-BE49-F238E27FC236}">
                <a16:creationId xmlns:a16="http://schemas.microsoft.com/office/drawing/2014/main" id="{C1F0027F-9626-DFC7-77F5-C9FBA007A77B}"/>
              </a:ext>
            </a:extLst>
          </p:cNvPr>
          <p:cNvSpPr txBox="1"/>
          <p:nvPr/>
        </p:nvSpPr>
        <p:spPr>
          <a:xfrm>
            <a:off x="251439" y="3479637"/>
            <a:ext cx="1974172" cy="553998"/>
          </a:xfrm>
          <a:prstGeom prst="rect">
            <a:avLst/>
          </a:prstGeom>
          <a:noFill/>
        </p:spPr>
        <p:txBody>
          <a:bodyPr wrap="square" rtlCol="0">
            <a:spAutoFit/>
          </a:bodyPr>
          <a:lstStyle/>
          <a:p>
            <a:pPr algn="ctr">
              <a:buClr>
                <a:schemeClr val="tx1">
                  <a:lumMod val="95000"/>
                  <a:lumOff val="5000"/>
                </a:schemeClr>
              </a:buClr>
            </a:pPr>
            <a:r>
              <a:rPr lang="fr-FR" sz="1000" b="1" i="1" dirty="0">
                <a:solidFill>
                  <a:schemeClr val="tx2">
                    <a:lumMod val="50000"/>
                  </a:schemeClr>
                </a:solidFill>
                <a:latin typeface="Montserrat"/>
                <a:ea typeface="Montserrat"/>
                <a:cs typeface="Montserrat"/>
                <a:sym typeface="Montserrat"/>
              </a:rPr>
              <a:t>Vérification de l’intégrité des données sur les différentes informations </a:t>
            </a:r>
          </a:p>
        </p:txBody>
      </p:sp>
      <p:sp>
        <p:nvSpPr>
          <p:cNvPr id="32" name="Flèche : haut 31">
            <a:extLst>
              <a:ext uri="{FF2B5EF4-FFF2-40B4-BE49-F238E27FC236}">
                <a16:creationId xmlns:a16="http://schemas.microsoft.com/office/drawing/2014/main" id="{04464DA1-CCDD-6164-DDA6-1866B8A6007E}"/>
              </a:ext>
            </a:extLst>
          </p:cNvPr>
          <p:cNvSpPr/>
          <p:nvPr/>
        </p:nvSpPr>
        <p:spPr>
          <a:xfrm rot="5400000">
            <a:off x="2664432" y="2713422"/>
            <a:ext cx="219976" cy="605786"/>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Flèche : haut 32">
            <a:extLst>
              <a:ext uri="{FF2B5EF4-FFF2-40B4-BE49-F238E27FC236}">
                <a16:creationId xmlns:a16="http://schemas.microsoft.com/office/drawing/2014/main" id="{6796AD2A-3B17-FBC1-E3CF-F318FC2FF920}"/>
              </a:ext>
            </a:extLst>
          </p:cNvPr>
          <p:cNvSpPr/>
          <p:nvPr/>
        </p:nvSpPr>
        <p:spPr>
          <a:xfrm rot="5400000">
            <a:off x="2660520" y="3614895"/>
            <a:ext cx="219976" cy="60578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Flèche : haut 33">
            <a:extLst>
              <a:ext uri="{FF2B5EF4-FFF2-40B4-BE49-F238E27FC236}">
                <a16:creationId xmlns:a16="http://schemas.microsoft.com/office/drawing/2014/main" id="{932053DD-1550-EE4C-FCDA-8320232A797C}"/>
              </a:ext>
            </a:extLst>
          </p:cNvPr>
          <p:cNvSpPr/>
          <p:nvPr/>
        </p:nvSpPr>
        <p:spPr>
          <a:xfrm rot="5400000">
            <a:off x="2660520" y="4178939"/>
            <a:ext cx="219976" cy="605786"/>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Google Shape;63;p4">
            <a:extLst>
              <a:ext uri="{FF2B5EF4-FFF2-40B4-BE49-F238E27FC236}">
                <a16:creationId xmlns:a16="http://schemas.microsoft.com/office/drawing/2014/main" id="{A2EA819E-7041-3E9F-DDD2-7EBE7F47D9A7}"/>
              </a:ext>
            </a:extLst>
          </p:cNvPr>
          <p:cNvSpPr txBox="1">
            <a:spLocks/>
          </p:cNvSpPr>
          <p:nvPr/>
        </p:nvSpPr>
        <p:spPr>
          <a:xfrm>
            <a:off x="55914" y="2797836"/>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Suppression des colonnes et lignes non pertinentes</a:t>
            </a:r>
          </a:p>
        </p:txBody>
      </p:sp>
      <p:sp>
        <p:nvSpPr>
          <p:cNvPr id="10" name="Google Shape;63;p4">
            <a:extLst>
              <a:ext uri="{FF2B5EF4-FFF2-40B4-BE49-F238E27FC236}">
                <a16:creationId xmlns:a16="http://schemas.microsoft.com/office/drawing/2014/main" id="{3A412F85-8FEE-38DA-D6D5-764588C53FDD}"/>
              </a:ext>
            </a:extLst>
          </p:cNvPr>
          <p:cNvSpPr txBox="1">
            <a:spLocks/>
          </p:cNvSpPr>
          <p:nvPr/>
        </p:nvSpPr>
        <p:spPr>
          <a:xfrm>
            <a:off x="2906436" y="2750535"/>
            <a:ext cx="2988337"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Beaucoup de colonnes non pertinentes donc supprimé</a:t>
            </a:r>
          </a:p>
          <a:p>
            <a:pPr marL="114300" indent="0" algn="ctr">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Suppression des lignes vides et des doublons </a:t>
            </a:r>
          </a:p>
        </p:txBody>
      </p:sp>
      <p:sp>
        <p:nvSpPr>
          <p:cNvPr id="11" name="Google Shape;63;p4">
            <a:extLst>
              <a:ext uri="{FF2B5EF4-FFF2-40B4-BE49-F238E27FC236}">
                <a16:creationId xmlns:a16="http://schemas.microsoft.com/office/drawing/2014/main" id="{77FB87E4-E03B-1DD6-9BAD-1E86BE05D2FA}"/>
              </a:ext>
            </a:extLst>
          </p:cNvPr>
          <p:cNvSpPr txBox="1">
            <a:spLocks/>
          </p:cNvSpPr>
          <p:nvPr/>
        </p:nvSpPr>
        <p:spPr>
          <a:xfrm>
            <a:off x="3112198" y="3574367"/>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u="sng" dirty="0">
                <a:solidFill>
                  <a:schemeClr val="tx2">
                    <a:lumMod val="50000"/>
                  </a:schemeClr>
                </a:solidFill>
                <a:latin typeface="Montserrat"/>
                <a:ea typeface="Montserrat"/>
                <a:cs typeface="Montserrat"/>
                <a:sym typeface="Montserrat"/>
              </a:rPr>
              <a:t>Nombres de ventes </a:t>
            </a:r>
            <a:r>
              <a:rPr lang="fr-FR" sz="1000" b="1" i="1" dirty="0">
                <a:solidFill>
                  <a:schemeClr val="tx2">
                    <a:lumMod val="50000"/>
                  </a:schemeClr>
                </a:solidFill>
                <a:latin typeface="Montserrat"/>
                <a:ea typeface="Montserrat"/>
                <a:cs typeface="Montserrat"/>
                <a:sym typeface="Montserrat"/>
              </a:rPr>
              <a:t>: deux lignes avec des valeurs négatives (lignes supprimés) </a:t>
            </a:r>
          </a:p>
        </p:txBody>
      </p:sp>
      <p:sp>
        <p:nvSpPr>
          <p:cNvPr id="12" name="Google Shape;63;p4">
            <a:extLst>
              <a:ext uri="{FF2B5EF4-FFF2-40B4-BE49-F238E27FC236}">
                <a16:creationId xmlns:a16="http://schemas.microsoft.com/office/drawing/2014/main" id="{13A664EF-4912-98C3-8622-936A1FD99933}"/>
              </a:ext>
            </a:extLst>
          </p:cNvPr>
          <p:cNvSpPr txBox="1">
            <a:spLocks/>
          </p:cNvSpPr>
          <p:nvPr/>
        </p:nvSpPr>
        <p:spPr>
          <a:xfrm>
            <a:off x="3073401" y="4171563"/>
            <a:ext cx="2359854" cy="460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000" b="1" i="1" u="sng" dirty="0">
                <a:solidFill>
                  <a:schemeClr val="tx2">
                    <a:lumMod val="50000"/>
                  </a:schemeClr>
                </a:solidFill>
                <a:latin typeface="Montserrat"/>
                <a:ea typeface="Montserrat"/>
                <a:cs typeface="Montserrat"/>
                <a:sym typeface="Montserrat"/>
              </a:rPr>
              <a:t>Catégorie de produits </a:t>
            </a:r>
            <a:r>
              <a:rPr lang="fr-FR" sz="1000" b="1" i="1" dirty="0">
                <a:solidFill>
                  <a:schemeClr val="tx2">
                    <a:lumMod val="50000"/>
                  </a:schemeClr>
                </a:solidFill>
                <a:latin typeface="Montserrat"/>
                <a:ea typeface="Montserrat"/>
                <a:cs typeface="Montserrat"/>
                <a:sym typeface="Montserrat"/>
              </a:rPr>
              <a:t>: pas de problème de variation orthographique </a:t>
            </a:r>
          </a:p>
        </p:txBody>
      </p:sp>
      <p:sp>
        <p:nvSpPr>
          <p:cNvPr id="13" name="Google Shape;63;p4">
            <a:extLst>
              <a:ext uri="{FF2B5EF4-FFF2-40B4-BE49-F238E27FC236}">
                <a16:creationId xmlns:a16="http://schemas.microsoft.com/office/drawing/2014/main" id="{0B837E07-479D-1816-DF02-E4DA6EAE51A9}"/>
              </a:ext>
            </a:extLst>
          </p:cNvPr>
          <p:cNvSpPr txBox="1">
            <a:spLocks/>
          </p:cNvSpPr>
          <p:nvPr/>
        </p:nvSpPr>
        <p:spPr>
          <a:xfrm>
            <a:off x="6385441" y="1778000"/>
            <a:ext cx="2601796" cy="294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Utilisation dans EXCEL : </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mise en forme conditionnelle :</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Les doublons</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Les valeurs négatives</a:t>
            </a: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          - Les valeurs manquantes</a:t>
            </a:r>
          </a:p>
          <a:p>
            <a:pPr marL="114300" indent="0">
              <a:buClr>
                <a:schemeClr val="tx1">
                  <a:lumMod val="95000"/>
                  <a:lumOff val="5000"/>
                </a:schemeClr>
              </a:buClr>
              <a:buNone/>
            </a:pPr>
            <a:endParaRPr lang="fr-FR" sz="1000" b="1" i="1" dirty="0">
              <a:solidFill>
                <a:schemeClr val="tx2">
                  <a:lumMod val="50000"/>
                </a:schemeClr>
              </a:solidFill>
              <a:latin typeface="Montserrat"/>
              <a:ea typeface="Montserrat"/>
              <a:cs typeface="Montserrat"/>
              <a:sym typeface="Montserrat"/>
            </a:endParaRPr>
          </a:p>
          <a:p>
            <a:pPr marL="114300" indent="0">
              <a:buClr>
                <a:schemeClr val="tx1">
                  <a:lumMod val="95000"/>
                  <a:lumOff val="5000"/>
                </a:schemeClr>
              </a:buClr>
              <a:buNone/>
            </a:pPr>
            <a:r>
              <a:rPr lang="fr-FR" sz="1000" b="1" i="1" dirty="0">
                <a:solidFill>
                  <a:schemeClr val="tx2">
                    <a:lumMod val="50000"/>
                  </a:schemeClr>
                </a:solidFill>
                <a:latin typeface="Montserrat"/>
                <a:ea typeface="Montserrat"/>
                <a:cs typeface="Montserrat"/>
                <a:sym typeface="Montserrat"/>
              </a:rPr>
              <a:t>Uniformisation de la codification des SKU  </a:t>
            </a:r>
          </a:p>
          <a:p>
            <a:pPr marL="114300" indent="0">
              <a:buClr>
                <a:schemeClr val="tx1">
                  <a:lumMod val="95000"/>
                  <a:lumOff val="5000"/>
                </a:schemeClr>
              </a:buClr>
              <a:buNone/>
            </a:pPr>
            <a:endParaRPr lang="fr-FR" sz="1000" b="1" i="1" dirty="0">
              <a:solidFill>
                <a:schemeClr val="tx2">
                  <a:lumMod val="50000"/>
                </a:schemeClr>
              </a:solidFill>
              <a:latin typeface="Montserrat"/>
              <a:ea typeface="Montserrat"/>
              <a:cs typeface="Montserrat"/>
              <a:sym typeface="Montserrat"/>
            </a:endParaRPr>
          </a:p>
        </p:txBody>
      </p:sp>
      <p:sp>
        <p:nvSpPr>
          <p:cNvPr id="14" name="Flèche : haut 13">
            <a:extLst>
              <a:ext uri="{FF2B5EF4-FFF2-40B4-BE49-F238E27FC236}">
                <a16:creationId xmlns:a16="http://schemas.microsoft.com/office/drawing/2014/main" id="{34DEAFB3-487E-64EF-1CA9-42E46AA620E8}"/>
              </a:ext>
            </a:extLst>
          </p:cNvPr>
          <p:cNvSpPr/>
          <p:nvPr/>
        </p:nvSpPr>
        <p:spPr>
          <a:xfrm rot="5400000">
            <a:off x="6084358" y="2724977"/>
            <a:ext cx="219976" cy="605786"/>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47416A10-01C5-2BC7-5DAB-C4472FE6B0C3}"/>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5</a:t>
            </a:r>
          </a:p>
        </p:txBody>
      </p:sp>
    </p:spTree>
    <p:extLst>
      <p:ext uri="{BB962C8B-B14F-4D97-AF65-F5344CB8AC3E}">
        <p14:creationId xmlns:p14="http://schemas.microsoft.com/office/powerpoint/2010/main" val="231600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2" name="Image 1" descr="Une image contenant fruit, raisin, intérieur, nature morte&#10;&#10;Description générée automatiquement">
            <a:extLst>
              <a:ext uri="{FF2B5EF4-FFF2-40B4-BE49-F238E27FC236}">
                <a16:creationId xmlns:a16="http://schemas.microsoft.com/office/drawing/2014/main" id="{768495BE-660D-D88D-9209-7D1C9411A323}"/>
              </a:ext>
            </a:extLst>
          </p:cNvPr>
          <p:cNvPicPr>
            <a:picLocks noChangeAspect="1"/>
          </p:cNvPicPr>
          <p:nvPr/>
        </p:nvPicPr>
        <p:blipFill>
          <a:blip r:embed="rId3"/>
          <a:stretch>
            <a:fillRect/>
          </a:stretch>
        </p:blipFill>
        <p:spPr>
          <a:xfrm>
            <a:off x="1" y="3169328"/>
            <a:ext cx="1974172" cy="1974172"/>
          </a:xfrm>
          <a:prstGeom prst="rect">
            <a:avLst/>
          </a:prstGeom>
        </p:spPr>
      </p:pic>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descr="Une image contenant Police, Graphique, logo, graphisme&#10;&#10;Description générée automatiquement">
            <a:extLst>
              <a:ext uri="{FF2B5EF4-FFF2-40B4-BE49-F238E27FC236}">
                <a16:creationId xmlns:a16="http://schemas.microsoft.com/office/drawing/2014/main" id="{6B029A05-4E57-63B3-8BFC-FF6526CE1D53}"/>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4" name="Google Shape;65;p4">
            <a:extLst>
              <a:ext uri="{FF2B5EF4-FFF2-40B4-BE49-F238E27FC236}">
                <a16:creationId xmlns:a16="http://schemas.microsoft.com/office/drawing/2014/main" id="{3AA7477F-7CC0-4187-DE2B-760126D8F1BE}"/>
              </a:ext>
            </a:extLst>
          </p:cNvPr>
          <p:cNvSpPr txBox="1"/>
          <p:nvPr/>
        </p:nvSpPr>
        <p:spPr>
          <a:xfrm>
            <a:off x="1635575" y="7712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Fichier LIAISON</a:t>
            </a:r>
            <a:endParaRPr sz="2500" b="0" i="0" u="none" strike="noStrike" cap="none" dirty="0">
              <a:solidFill>
                <a:srgbClr val="F3F3F3"/>
              </a:solidFill>
              <a:latin typeface="Montserrat"/>
              <a:ea typeface="Montserrat"/>
              <a:cs typeface="Montserrat"/>
              <a:sym typeface="Montserrat"/>
            </a:endParaRPr>
          </a:p>
        </p:txBody>
      </p:sp>
      <p:sp>
        <p:nvSpPr>
          <p:cNvPr id="6" name="Google Shape;63;p4">
            <a:extLst>
              <a:ext uri="{FF2B5EF4-FFF2-40B4-BE49-F238E27FC236}">
                <a16:creationId xmlns:a16="http://schemas.microsoft.com/office/drawing/2014/main" id="{0E6EB665-8D4D-457B-7D1C-6DA99085D1CC}"/>
              </a:ext>
            </a:extLst>
          </p:cNvPr>
          <p:cNvSpPr txBox="1">
            <a:spLocks/>
          </p:cNvSpPr>
          <p:nvPr/>
        </p:nvSpPr>
        <p:spPr>
          <a:xfrm>
            <a:off x="4742220" y="2012427"/>
            <a:ext cx="4208016" cy="22745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chemeClr val="tx1">
                  <a:lumMod val="95000"/>
                  <a:lumOff val="5000"/>
                </a:schemeClr>
              </a:buClr>
              <a:buNone/>
            </a:pPr>
            <a:r>
              <a:rPr lang="fr-FR" sz="1200" b="1" i="1" u="sng" dirty="0">
                <a:solidFill>
                  <a:schemeClr val="tx2">
                    <a:lumMod val="50000"/>
                  </a:schemeClr>
                </a:solidFill>
                <a:latin typeface="Montserrat"/>
                <a:ea typeface="Montserrat"/>
                <a:cs typeface="Montserrat"/>
                <a:sym typeface="Montserrat"/>
              </a:rPr>
              <a:t>Traitement</a:t>
            </a:r>
            <a:r>
              <a:rPr lang="fr-FR" sz="1200" b="1" i="1" dirty="0">
                <a:solidFill>
                  <a:schemeClr val="tx2">
                    <a:lumMod val="50000"/>
                  </a:schemeClr>
                </a:solidFill>
                <a:latin typeface="Montserrat"/>
                <a:ea typeface="Montserrat"/>
                <a:cs typeface="Montserrat"/>
                <a:sym typeface="Montserrat"/>
              </a:rPr>
              <a:t> :</a:t>
            </a:r>
          </a:p>
          <a:p>
            <a:pPr>
              <a:buClr>
                <a:schemeClr val="tx1">
                  <a:lumMod val="95000"/>
                  <a:lumOff val="5000"/>
                </a:schemeClr>
              </a:buClr>
              <a:buFont typeface="Arial" panose="020B0604020202020204" pitchFamily="34" charset="0"/>
              <a:buChar char="•"/>
            </a:pPr>
            <a:r>
              <a:rPr lang="fr-FR" sz="1200" b="1" i="1" dirty="0">
                <a:solidFill>
                  <a:schemeClr val="tx2">
                    <a:lumMod val="50000"/>
                  </a:schemeClr>
                </a:solidFill>
                <a:latin typeface="Montserrat"/>
                <a:ea typeface="Montserrat"/>
                <a:cs typeface="Montserrat"/>
                <a:sym typeface="Montserrat"/>
              </a:rPr>
              <a:t>Vérification de doublons.</a:t>
            </a:r>
          </a:p>
          <a:p>
            <a:pPr>
              <a:buClr>
                <a:schemeClr val="tx1">
                  <a:lumMod val="95000"/>
                  <a:lumOff val="5000"/>
                </a:schemeClr>
              </a:buClr>
              <a:buFont typeface="Arial" panose="020B0604020202020204" pitchFamily="34" charset="0"/>
              <a:buChar char="•"/>
            </a:pPr>
            <a:r>
              <a:rPr lang="fr-FR" sz="1200" b="1" i="1" dirty="0">
                <a:solidFill>
                  <a:schemeClr val="tx2">
                    <a:lumMod val="50000"/>
                  </a:schemeClr>
                </a:solidFill>
                <a:latin typeface="Montserrat"/>
                <a:ea typeface="Montserrat"/>
                <a:cs typeface="Montserrat"/>
                <a:sym typeface="Montserrat"/>
              </a:rPr>
              <a:t>Vérifications de valeurs manquantes</a:t>
            </a:r>
          </a:p>
          <a:p>
            <a:pPr>
              <a:buClr>
                <a:schemeClr val="tx1">
                  <a:lumMod val="95000"/>
                  <a:lumOff val="5000"/>
                </a:schemeClr>
              </a:buClr>
              <a:buFont typeface="Arial" panose="020B0604020202020204" pitchFamily="34" charset="0"/>
              <a:buChar char="•"/>
            </a:pPr>
            <a:r>
              <a:rPr lang="fr-FR" sz="1200" b="1" i="1" dirty="0">
                <a:solidFill>
                  <a:schemeClr val="tx2">
                    <a:lumMod val="50000"/>
                  </a:schemeClr>
                </a:solidFill>
                <a:latin typeface="Montserrat"/>
                <a:ea typeface="Montserrat"/>
                <a:cs typeface="Montserrat"/>
                <a:sym typeface="Montserrat"/>
              </a:rPr>
              <a:t>Vérification de l’intégrité des données sur les différentes informations</a:t>
            </a:r>
          </a:p>
          <a:p>
            <a:pPr>
              <a:buClr>
                <a:schemeClr val="tx1">
                  <a:lumMod val="95000"/>
                  <a:lumOff val="5000"/>
                </a:schemeClr>
              </a:buClr>
              <a:buFont typeface="Arial" panose="020B0604020202020204" pitchFamily="34" charset="0"/>
              <a:buChar char="•"/>
            </a:pPr>
            <a:r>
              <a:rPr lang="fr-FR" sz="1200" b="1" i="1" dirty="0">
                <a:solidFill>
                  <a:schemeClr val="tx2">
                    <a:lumMod val="50000"/>
                  </a:schemeClr>
                </a:solidFill>
                <a:latin typeface="Montserrat"/>
                <a:ea typeface="Montserrat"/>
                <a:cs typeface="Montserrat"/>
                <a:sym typeface="Montserrat"/>
              </a:rPr>
              <a:t>Vérification de correspondance entre les identifiants  </a:t>
            </a:r>
          </a:p>
        </p:txBody>
      </p:sp>
      <p:sp>
        <p:nvSpPr>
          <p:cNvPr id="7" name="Google Shape;63;p4">
            <a:extLst>
              <a:ext uri="{FF2B5EF4-FFF2-40B4-BE49-F238E27FC236}">
                <a16:creationId xmlns:a16="http://schemas.microsoft.com/office/drawing/2014/main" id="{2733B8CA-B7AA-7F77-A9C1-E4AAA8761E0F}"/>
              </a:ext>
            </a:extLst>
          </p:cNvPr>
          <p:cNvSpPr txBox="1">
            <a:spLocks/>
          </p:cNvSpPr>
          <p:nvPr/>
        </p:nvSpPr>
        <p:spPr>
          <a:xfrm>
            <a:off x="1974173" y="4554133"/>
            <a:ext cx="5946090" cy="456141"/>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Clr>
                <a:srgbClr val="999999"/>
              </a:buClr>
              <a:buFont typeface="Arial"/>
              <a:buNone/>
            </a:pPr>
            <a:r>
              <a:rPr lang="fr-FR" sz="1200" b="1" i="1" dirty="0">
                <a:solidFill>
                  <a:schemeClr val="tx2">
                    <a:lumMod val="50000"/>
                  </a:schemeClr>
                </a:solidFill>
                <a:latin typeface="Montserrat"/>
                <a:ea typeface="Montserrat"/>
                <a:cs typeface="Montserrat"/>
                <a:sym typeface="Montserrat"/>
              </a:rPr>
              <a:t>* remarque : il y a 825 articles (totalité de l'ERP) mais uniquement 734 produits web (les 714 de l’extraction du site et les 20 en plus sont les nouveautés pas encore incluses sur le site) </a:t>
            </a:r>
          </a:p>
        </p:txBody>
      </p:sp>
      <p:sp>
        <p:nvSpPr>
          <p:cNvPr id="12" name="Google Shape;63;p4">
            <a:extLst>
              <a:ext uri="{FF2B5EF4-FFF2-40B4-BE49-F238E27FC236}">
                <a16:creationId xmlns:a16="http://schemas.microsoft.com/office/drawing/2014/main" id="{84BEA755-CACD-F95D-C7F6-48944D18D8AA}"/>
              </a:ext>
            </a:extLst>
          </p:cNvPr>
          <p:cNvSpPr txBox="1">
            <a:spLocks/>
          </p:cNvSpPr>
          <p:nvPr/>
        </p:nvSpPr>
        <p:spPr>
          <a:xfrm>
            <a:off x="193764" y="1435011"/>
            <a:ext cx="4084850" cy="7601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Clr>
                <a:srgbClr val="999999"/>
              </a:buClr>
              <a:buFont typeface="Arial"/>
              <a:buNone/>
            </a:pPr>
            <a:r>
              <a:rPr lang="fr-FR" sz="1100" b="1" i="1" u="sng" dirty="0">
                <a:solidFill>
                  <a:schemeClr val="tx2">
                    <a:lumMod val="50000"/>
                  </a:schemeClr>
                </a:solidFill>
                <a:latin typeface="Montserrat"/>
                <a:ea typeface="Montserrat"/>
                <a:cs typeface="Montserrat"/>
                <a:sym typeface="Montserrat"/>
              </a:rPr>
              <a:t>Information</a:t>
            </a:r>
            <a:r>
              <a:rPr lang="fr-FR" sz="1100" b="1" i="1" dirty="0">
                <a:solidFill>
                  <a:schemeClr val="tx2">
                    <a:lumMod val="50000"/>
                  </a:schemeClr>
                </a:solidFill>
                <a:latin typeface="Montserrat"/>
                <a:ea typeface="Montserrat"/>
                <a:cs typeface="Montserrat"/>
                <a:sym typeface="Montserrat"/>
              </a:rPr>
              <a:t> : table de liaison entre les identifiants de l'ERP et du web </a:t>
            </a:r>
          </a:p>
          <a:p>
            <a:pPr marL="114300" indent="0" algn="ctr">
              <a:buClr>
                <a:srgbClr val="999999"/>
              </a:buClr>
              <a:buFont typeface="Arial"/>
              <a:buNone/>
            </a:pPr>
            <a:r>
              <a:rPr lang="fr-FR" sz="800" b="1" i="1" dirty="0">
                <a:solidFill>
                  <a:schemeClr val="tx2">
                    <a:lumMod val="50000"/>
                  </a:schemeClr>
                </a:solidFill>
                <a:latin typeface="Montserrat"/>
                <a:ea typeface="Montserrat"/>
                <a:cs typeface="Montserrat"/>
                <a:sym typeface="Montserrat"/>
              </a:rPr>
              <a:t>825 articles *</a:t>
            </a:r>
          </a:p>
        </p:txBody>
      </p:sp>
      <p:sp>
        <p:nvSpPr>
          <p:cNvPr id="14" name="ZoneTexte 13">
            <a:extLst>
              <a:ext uri="{FF2B5EF4-FFF2-40B4-BE49-F238E27FC236}">
                <a16:creationId xmlns:a16="http://schemas.microsoft.com/office/drawing/2014/main" id="{9F76A57E-3685-40E6-C0A8-9B7CD475936A}"/>
              </a:ext>
            </a:extLst>
          </p:cNvPr>
          <p:cNvSpPr txBox="1"/>
          <p:nvPr/>
        </p:nvSpPr>
        <p:spPr>
          <a:xfrm>
            <a:off x="272453" y="2350524"/>
            <a:ext cx="1361346" cy="461665"/>
          </a:xfrm>
          <a:prstGeom prst="rect">
            <a:avLst/>
          </a:prstGeom>
          <a:noFill/>
        </p:spPr>
        <p:txBody>
          <a:bodyPr wrap="square" rtlCol="0">
            <a:spAutoFit/>
          </a:bodyPr>
          <a:lstStyle/>
          <a:p>
            <a:pPr algn="ctr"/>
            <a:r>
              <a:rPr lang="fr-FR" sz="800" dirty="0">
                <a:solidFill>
                  <a:schemeClr val="tx2">
                    <a:lumMod val="50000"/>
                  </a:schemeClr>
                </a:solidFill>
                <a:latin typeface="Montserrat" panose="00000500000000000000" pitchFamily="2" charset="0"/>
              </a:rPr>
              <a:t>Identifiant des articles sur le web = SKU  </a:t>
            </a:r>
          </a:p>
          <a:p>
            <a:pPr algn="ctr"/>
            <a:r>
              <a:rPr lang="fr-FR" sz="800" dirty="0">
                <a:solidFill>
                  <a:schemeClr val="tx2">
                    <a:lumMod val="50000"/>
                  </a:schemeClr>
                </a:solidFill>
                <a:latin typeface="Montserrat" panose="00000500000000000000" pitchFamily="2" charset="0"/>
              </a:rPr>
              <a:t>(tous uniques)</a:t>
            </a:r>
          </a:p>
        </p:txBody>
      </p:sp>
      <p:sp>
        <p:nvSpPr>
          <p:cNvPr id="23" name="ZoneTexte 22">
            <a:extLst>
              <a:ext uri="{FF2B5EF4-FFF2-40B4-BE49-F238E27FC236}">
                <a16:creationId xmlns:a16="http://schemas.microsoft.com/office/drawing/2014/main" id="{50526BEA-60A3-8841-CBD3-32B42F4A9238}"/>
              </a:ext>
            </a:extLst>
          </p:cNvPr>
          <p:cNvSpPr txBox="1"/>
          <p:nvPr/>
        </p:nvSpPr>
        <p:spPr>
          <a:xfrm>
            <a:off x="3147641" y="2259063"/>
            <a:ext cx="1472900" cy="461665"/>
          </a:xfrm>
          <a:prstGeom prst="rect">
            <a:avLst/>
          </a:prstGeom>
          <a:noFill/>
        </p:spPr>
        <p:txBody>
          <a:bodyPr wrap="square" rtlCol="0">
            <a:spAutoFit/>
          </a:bodyPr>
          <a:lstStyle/>
          <a:p>
            <a:pPr algn="ctr"/>
            <a:r>
              <a:rPr lang="fr-FR" sz="800" dirty="0">
                <a:solidFill>
                  <a:schemeClr val="tx2">
                    <a:lumMod val="50000"/>
                  </a:schemeClr>
                </a:solidFill>
                <a:latin typeface="Montserrat" panose="00000500000000000000" pitchFamily="2" charset="0"/>
              </a:rPr>
              <a:t>Identifiant produit du fichier ERP </a:t>
            </a:r>
          </a:p>
          <a:p>
            <a:pPr algn="ctr"/>
            <a:r>
              <a:rPr lang="fr-FR" sz="800" dirty="0">
                <a:solidFill>
                  <a:schemeClr val="tx2">
                    <a:lumMod val="50000"/>
                  </a:schemeClr>
                </a:solidFill>
                <a:latin typeface="Montserrat" panose="00000500000000000000" pitchFamily="2" charset="0"/>
              </a:rPr>
              <a:t>(tous uniques)</a:t>
            </a:r>
          </a:p>
        </p:txBody>
      </p:sp>
      <p:pic>
        <p:nvPicPr>
          <p:cNvPr id="8" name="Image 7" descr="Une image contenant texte, capture d’écran, Police, nombre&#10;&#10;Description générée automatiquement">
            <a:extLst>
              <a:ext uri="{FF2B5EF4-FFF2-40B4-BE49-F238E27FC236}">
                <a16:creationId xmlns:a16="http://schemas.microsoft.com/office/drawing/2014/main" id="{7953D442-9CAD-831C-0C87-64BA2F192815}"/>
              </a:ext>
            </a:extLst>
          </p:cNvPr>
          <p:cNvPicPr>
            <a:picLocks noChangeAspect="1"/>
          </p:cNvPicPr>
          <p:nvPr/>
        </p:nvPicPr>
        <p:blipFill>
          <a:blip r:embed="rId5"/>
          <a:stretch>
            <a:fillRect/>
          </a:stretch>
        </p:blipFill>
        <p:spPr>
          <a:xfrm>
            <a:off x="1633799" y="2602714"/>
            <a:ext cx="1691273" cy="1784656"/>
          </a:xfrm>
          <a:prstGeom prst="rect">
            <a:avLst/>
          </a:prstGeom>
        </p:spPr>
      </p:pic>
      <p:sp>
        <p:nvSpPr>
          <p:cNvPr id="15" name="Flèche : haut 14">
            <a:extLst>
              <a:ext uri="{FF2B5EF4-FFF2-40B4-BE49-F238E27FC236}">
                <a16:creationId xmlns:a16="http://schemas.microsoft.com/office/drawing/2014/main" id="{FE794286-8825-2CE1-D3A8-F9CF89278F3D}"/>
              </a:ext>
            </a:extLst>
          </p:cNvPr>
          <p:cNvSpPr/>
          <p:nvPr/>
        </p:nvSpPr>
        <p:spPr>
          <a:xfrm rot="6954369">
            <a:off x="1633417" y="2479961"/>
            <a:ext cx="45719" cy="282170"/>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haut 15">
            <a:extLst>
              <a:ext uri="{FF2B5EF4-FFF2-40B4-BE49-F238E27FC236}">
                <a16:creationId xmlns:a16="http://schemas.microsoft.com/office/drawing/2014/main" id="{0EE00BAD-8D09-3C0E-E55E-E3A86ACC7000}"/>
              </a:ext>
            </a:extLst>
          </p:cNvPr>
          <p:cNvSpPr/>
          <p:nvPr/>
        </p:nvSpPr>
        <p:spPr>
          <a:xfrm rot="13497019">
            <a:off x="3351790" y="2479960"/>
            <a:ext cx="45719" cy="282170"/>
          </a:xfrm>
          <a:prstGeom prst="upArrow">
            <a:avLst>
              <a:gd name="adj1" fmla="val 50000"/>
              <a:gd name="adj2" fmla="val 99460"/>
            </a:avLst>
          </a:prstGeom>
          <a:solidFill>
            <a:srgbClr val="AD283B"/>
          </a:solidFill>
          <a:ln>
            <a:solidFill>
              <a:srgbClr val="AD283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7BAF7EF1-0F64-B118-A853-CB64FAB3D816}"/>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6</a:t>
            </a:r>
          </a:p>
        </p:txBody>
      </p:sp>
    </p:spTree>
    <p:extLst>
      <p:ext uri="{BB962C8B-B14F-4D97-AF65-F5344CB8AC3E}">
        <p14:creationId xmlns:p14="http://schemas.microsoft.com/office/powerpoint/2010/main" val="341143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11" name="Flèche : courbe vers le bas 10">
            <a:extLst>
              <a:ext uri="{FF2B5EF4-FFF2-40B4-BE49-F238E27FC236}">
                <a16:creationId xmlns:a16="http://schemas.microsoft.com/office/drawing/2014/main" id="{F1B74B80-DD9D-547A-6F09-DA538020354D}"/>
              </a:ext>
            </a:extLst>
          </p:cNvPr>
          <p:cNvSpPr/>
          <p:nvPr/>
        </p:nvSpPr>
        <p:spPr>
          <a:xfrm>
            <a:off x="549734" y="1965388"/>
            <a:ext cx="3764134" cy="377818"/>
          </a:xfrm>
          <a:prstGeom prst="curvedDownArrow">
            <a:avLst>
              <a:gd name="adj1" fmla="val 25000"/>
              <a:gd name="adj2" fmla="val 50000"/>
              <a:gd name="adj3" fmla="val 25000"/>
            </a:avLst>
          </a:prstGeom>
          <a:solidFill>
            <a:srgbClr val="004D40"/>
          </a:solidFill>
          <a:ln>
            <a:solidFill>
              <a:srgbClr val="004D40"/>
            </a:solidFill>
          </a:ln>
          <a:effectLst/>
          <a:scene3d>
            <a:camera prst="orthographicFront">
              <a:rot lat="4" lon="12299998"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Graphique, logo, graphisme&#10;&#10;Description générée automatiquement">
            <a:extLst>
              <a:ext uri="{FF2B5EF4-FFF2-40B4-BE49-F238E27FC236}">
                <a16:creationId xmlns:a16="http://schemas.microsoft.com/office/drawing/2014/main" id="{B4C6CF62-B0A0-BCE8-F5AD-B718E9AA0875}"/>
              </a:ext>
            </a:extLst>
          </p:cNvPr>
          <p:cNvPicPr>
            <a:picLocks noChangeAspect="1"/>
          </p:cNvPicPr>
          <p:nvPr/>
        </p:nvPicPr>
        <p:blipFill>
          <a:blip r:embed="rId3"/>
          <a:stretch>
            <a:fillRect/>
          </a:stretch>
        </p:blipFill>
        <p:spPr>
          <a:xfrm>
            <a:off x="7920263" y="4371844"/>
            <a:ext cx="1223737" cy="771656"/>
          </a:xfrm>
          <a:prstGeom prst="rect">
            <a:avLst/>
          </a:prstGeom>
        </p:spPr>
      </p:pic>
      <p:pic>
        <p:nvPicPr>
          <p:cNvPr id="3" name="Image 2" descr="Une image contenant fruit, raisin, intérieur, nature morte&#10;&#10;Description générée automatiquement">
            <a:extLst>
              <a:ext uri="{FF2B5EF4-FFF2-40B4-BE49-F238E27FC236}">
                <a16:creationId xmlns:a16="http://schemas.microsoft.com/office/drawing/2014/main" id="{91032CFD-5C0C-78A1-6EB9-472888F8AA0C}"/>
              </a:ext>
            </a:extLst>
          </p:cNvPr>
          <p:cNvPicPr>
            <a:picLocks noChangeAspect="1"/>
          </p:cNvPicPr>
          <p:nvPr/>
        </p:nvPicPr>
        <p:blipFill>
          <a:blip r:embed="rId4"/>
          <a:stretch>
            <a:fillRect/>
          </a:stretch>
        </p:blipFill>
        <p:spPr>
          <a:xfrm>
            <a:off x="1" y="3169328"/>
            <a:ext cx="1974172" cy="1974172"/>
          </a:xfrm>
          <a:prstGeom prst="rect">
            <a:avLst/>
          </a:prstGeom>
        </p:spPr>
      </p:pic>
      <p:pic>
        <p:nvPicPr>
          <p:cNvPr id="5" name="Image 4" descr="Une image contenant texte, capture d’écran, Police, nombre&#10;&#10;Description générée automatiquement">
            <a:extLst>
              <a:ext uri="{FF2B5EF4-FFF2-40B4-BE49-F238E27FC236}">
                <a16:creationId xmlns:a16="http://schemas.microsoft.com/office/drawing/2014/main" id="{1F7B9235-D6F8-D611-ADFD-A6EF1663661E}"/>
              </a:ext>
            </a:extLst>
          </p:cNvPr>
          <p:cNvPicPr>
            <a:picLocks noChangeAspect="1"/>
          </p:cNvPicPr>
          <p:nvPr/>
        </p:nvPicPr>
        <p:blipFill>
          <a:blip r:embed="rId5"/>
          <a:stretch>
            <a:fillRect/>
          </a:stretch>
        </p:blipFill>
        <p:spPr>
          <a:xfrm>
            <a:off x="5229442" y="2400759"/>
            <a:ext cx="2690821" cy="901661"/>
          </a:xfrm>
          <a:prstGeom prst="rect">
            <a:avLst/>
          </a:prstGeom>
          <a:ln>
            <a:solidFill>
              <a:schemeClr val="tx1"/>
            </a:solidFill>
          </a:ln>
        </p:spPr>
      </p:pic>
      <p:pic>
        <p:nvPicPr>
          <p:cNvPr id="8" name="Image 7" descr="Une image contenant texte, capture d’écran, Police, nombre&#10;&#10;Description générée automatiquement">
            <a:extLst>
              <a:ext uri="{FF2B5EF4-FFF2-40B4-BE49-F238E27FC236}">
                <a16:creationId xmlns:a16="http://schemas.microsoft.com/office/drawing/2014/main" id="{117A7EDF-09D1-68AB-A269-930777F15383}"/>
              </a:ext>
            </a:extLst>
          </p:cNvPr>
          <p:cNvPicPr>
            <a:picLocks noChangeAspect="1"/>
          </p:cNvPicPr>
          <p:nvPr/>
        </p:nvPicPr>
        <p:blipFill>
          <a:blip r:embed="rId6"/>
          <a:stretch>
            <a:fillRect/>
          </a:stretch>
        </p:blipFill>
        <p:spPr>
          <a:xfrm>
            <a:off x="3936952" y="2400759"/>
            <a:ext cx="854481" cy="901661"/>
          </a:xfrm>
          <a:prstGeom prst="rect">
            <a:avLst/>
          </a:prstGeom>
          <a:ln>
            <a:solidFill>
              <a:schemeClr val="tx1"/>
            </a:solidFill>
          </a:ln>
        </p:spPr>
      </p:pic>
      <p:sp>
        <p:nvSpPr>
          <p:cNvPr id="9" name="Flèche : courbe vers le bas 8">
            <a:extLst>
              <a:ext uri="{FF2B5EF4-FFF2-40B4-BE49-F238E27FC236}">
                <a16:creationId xmlns:a16="http://schemas.microsoft.com/office/drawing/2014/main" id="{FEE074F6-32D5-9C18-F9F3-DE598993746C}"/>
              </a:ext>
            </a:extLst>
          </p:cNvPr>
          <p:cNvSpPr/>
          <p:nvPr/>
        </p:nvSpPr>
        <p:spPr>
          <a:xfrm>
            <a:off x="4605409" y="1975990"/>
            <a:ext cx="1100831" cy="367616"/>
          </a:xfrm>
          <a:prstGeom prst="curvedDownArrow">
            <a:avLst/>
          </a:prstGeom>
          <a:solidFill>
            <a:srgbClr val="AD283B"/>
          </a:solidFill>
          <a:ln>
            <a:solidFill>
              <a:srgbClr val="AD283B"/>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5EB2BA58-9349-C036-69F6-A75860C96D8A}"/>
              </a:ext>
            </a:extLst>
          </p:cNvPr>
          <p:cNvSpPr txBox="1"/>
          <p:nvPr/>
        </p:nvSpPr>
        <p:spPr>
          <a:xfrm>
            <a:off x="5582190" y="2004652"/>
            <a:ext cx="1985323" cy="338554"/>
          </a:xfrm>
          <a:prstGeom prst="rect">
            <a:avLst/>
          </a:prstGeom>
          <a:noFill/>
        </p:spPr>
        <p:txBody>
          <a:bodyPr wrap="square" rtlCol="0">
            <a:spAutoFit/>
          </a:bodyPr>
          <a:lstStyle/>
          <a:p>
            <a:pPr algn="ctr"/>
            <a:r>
              <a:rPr lang="fr-FR" sz="800" dirty="0">
                <a:solidFill>
                  <a:schemeClr val="tx2">
                    <a:lumMod val="50000"/>
                  </a:schemeClr>
                </a:solidFill>
                <a:latin typeface="Montserrat" panose="00000500000000000000" pitchFamily="2" charset="0"/>
              </a:rPr>
              <a:t>Jointure grâce à l’identifiant qui est le même dans les deux fichiers</a:t>
            </a:r>
          </a:p>
        </p:txBody>
      </p:sp>
      <p:pic>
        <p:nvPicPr>
          <p:cNvPr id="13" name="Image 12" descr="Une image contenant texte, capture d’écran, Police, nombre&#10;&#10;Description générée automatiquement">
            <a:extLst>
              <a:ext uri="{FF2B5EF4-FFF2-40B4-BE49-F238E27FC236}">
                <a16:creationId xmlns:a16="http://schemas.microsoft.com/office/drawing/2014/main" id="{5EF1EEB7-F704-5804-BD33-756B8577E210}"/>
              </a:ext>
            </a:extLst>
          </p:cNvPr>
          <p:cNvPicPr>
            <a:picLocks noChangeAspect="1"/>
          </p:cNvPicPr>
          <p:nvPr/>
        </p:nvPicPr>
        <p:blipFill>
          <a:blip r:embed="rId7"/>
          <a:stretch>
            <a:fillRect/>
          </a:stretch>
        </p:blipFill>
        <p:spPr>
          <a:xfrm>
            <a:off x="416792" y="2393492"/>
            <a:ext cx="3301155" cy="881327"/>
          </a:xfrm>
          <a:prstGeom prst="rect">
            <a:avLst/>
          </a:prstGeom>
          <a:ln>
            <a:solidFill>
              <a:schemeClr val="tx1"/>
            </a:solidFill>
          </a:ln>
        </p:spPr>
      </p:pic>
      <p:sp>
        <p:nvSpPr>
          <p:cNvPr id="14" name="ZoneTexte 13">
            <a:extLst>
              <a:ext uri="{FF2B5EF4-FFF2-40B4-BE49-F238E27FC236}">
                <a16:creationId xmlns:a16="http://schemas.microsoft.com/office/drawing/2014/main" id="{FEB3648E-5B22-A3B4-D820-7736B27D7BB1}"/>
              </a:ext>
            </a:extLst>
          </p:cNvPr>
          <p:cNvSpPr txBox="1"/>
          <p:nvPr/>
        </p:nvSpPr>
        <p:spPr>
          <a:xfrm>
            <a:off x="1457200" y="2033429"/>
            <a:ext cx="2075895" cy="338554"/>
          </a:xfrm>
          <a:prstGeom prst="rect">
            <a:avLst/>
          </a:prstGeom>
          <a:noFill/>
        </p:spPr>
        <p:txBody>
          <a:bodyPr wrap="square" rtlCol="0">
            <a:spAutoFit/>
          </a:bodyPr>
          <a:lstStyle/>
          <a:p>
            <a:pPr algn="ctr"/>
            <a:r>
              <a:rPr lang="fr-FR" sz="800" dirty="0">
                <a:solidFill>
                  <a:schemeClr val="tx2">
                    <a:lumMod val="50000"/>
                  </a:schemeClr>
                </a:solidFill>
                <a:latin typeface="Montserrat" panose="00000500000000000000" pitchFamily="2" charset="0"/>
              </a:rPr>
              <a:t>Jointure grâce au SKU et à </a:t>
            </a:r>
            <a:r>
              <a:rPr lang="fr-FR" sz="800" dirty="0" err="1">
                <a:solidFill>
                  <a:schemeClr val="tx2">
                    <a:lumMod val="50000"/>
                  </a:schemeClr>
                </a:solidFill>
                <a:latin typeface="Montserrat" panose="00000500000000000000" pitchFamily="2" charset="0"/>
              </a:rPr>
              <a:t>id_web</a:t>
            </a:r>
            <a:r>
              <a:rPr lang="fr-FR" sz="800" dirty="0">
                <a:solidFill>
                  <a:schemeClr val="tx2">
                    <a:lumMod val="50000"/>
                  </a:schemeClr>
                </a:solidFill>
                <a:latin typeface="Montserrat" panose="00000500000000000000" pitchFamily="2" charset="0"/>
              </a:rPr>
              <a:t> qui représente la même information</a:t>
            </a:r>
          </a:p>
        </p:txBody>
      </p:sp>
      <p:sp>
        <p:nvSpPr>
          <p:cNvPr id="15" name="ZoneTexte 14">
            <a:extLst>
              <a:ext uri="{FF2B5EF4-FFF2-40B4-BE49-F238E27FC236}">
                <a16:creationId xmlns:a16="http://schemas.microsoft.com/office/drawing/2014/main" id="{3956A293-44A5-016F-3F81-7A80212419FF}"/>
              </a:ext>
            </a:extLst>
          </p:cNvPr>
          <p:cNvSpPr txBox="1"/>
          <p:nvPr/>
        </p:nvSpPr>
        <p:spPr>
          <a:xfrm>
            <a:off x="315156" y="1483040"/>
            <a:ext cx="8717871" cy="400110"/>
          </a:xfrm>
          <a:prstGeom prst="rect">
            <a:avLst/>
          </a:prstGeom>
          <a:noFill/>
        </p:spPr>
        <p:txBody>
          <a:bodyPr wrap="square" rtlCol="0">
            <a:spAutoFit/>
          </a:bodyPr>
          <a:lstStyle/>
          <a:p>
            <a:r>
              <a:rPr lang="fr-FR" sz="1000" dirty="0">
                <a:solidFill>
                  <a:schemeClr val="tx2">
                    <a:lumMod val="50000"/>
                  </a:schemeClr>
                </a:solidFill>
                <a:latin typeface="Montserrat" panose="00000500000000000000" pitchFamily="2" charset="0"/>
              </a:rPr>
              <a:t>Pour faciliter l'analyse des informations          fusion des trois fichiers en une seule table. </a:t>
            </a:r>
          </a:p>
          <a:p>
            <a:r>
              <a:rPr lang="fr-FR" sz="1000" dirty="0">
                <a:solidFill>
                  <a:schemeClr val="tx2">
                    <a:lumMod val="50000"/>
                  </a:schemeClr>
                </a:solidFill>
                <a:latin typeface="Montserrat" panose="00000500000000000000" pitchFamily="2" charset="0"/>
              </a:rPr>
              <a:t>Cette consolidation permet de travailler plus efficacement en ayant toutes les données pertinentes regroupées au même endroit.</a:t>
            </a:r>
          </a:p>
        </p:txBody>
      </p:sp>
      <p:pic>
        <p:nvPicPr>
          <p:cNvPr id="16" name="Image 15" descr="Une image contenant texte, Police, ligne, nombre&#10;&#10;Description générée automatiquement">
            <a:extLst>
              <a:ext uri="{FF2B5EF4-FFF2-40B4-BE49-F238E27FC236}">
                <a16:creationId xmlns:a16="http://schemas.microsoft.com/office/drawing/2014/main" id="{951303B5-B462-6A0D-55EC-D23A74646014}"/>
              </a:ext>
            </a:extLst>
          </p:cNvPr>
          <p:cNvPicPr>
            <a:picLocks noChangeAspect="1"/>
          </p:cNvPicPr>
          <p:nvPr/>
        </p:nvPicPr>
        <p:blipFill>
          <a:blip r:embed="rId8"/>
          <a:stretch>
            <a:fillRect/>
          </a:stretch>
        </p:blipFill>
        <p:spPr>
          <a:xfrm>
            <a:off x="1669002" y="3967492"/>
            <a:ext cx="5805996" cy="1021770"/>
          </a:xfrm>
          <a:prstGeom prst="rect">
            <a:avLst/>
          </a:prstGeom>
          <a:ln>
            <a:solidFill>
              <a:schemeClr val="tx1"/>
            </a:solidFill>
          </a:ln>
        </p:spPr>
      </p:pic>
      <p:sp>
        <p:nvSpPr>
          <p:cNvPr id="17" name="Flèche : bas 16">
            <a:extLst>
              <a:ext uri="{FF2B5EF4-FFF2-40B4-BE49-F238E27FC236}">
                <a16:creationId xmlns:a16="http://schemas.microsoft.com/office/drawing/2014/main" id="{ECC1E439-3AEC-0035-FF17-D23FCF421B3B}"/>
              </a:ext>
            </a:extLst>
          </p:cNvPr>
          <p:cNvSpPr/>
          <p:nvPr/>
        </p:nvSpPr>
        <p:spPr>
          <a:xfrm>
            <a:off x="4110361" y="3376151"/>
            <a:ext cx="461639" cy="517609"/>
          </a:xfrm>
          <a:prstGeom prst="downArrow">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 haut 3">
            <a:extLst>
              <a:ext uri="{FF2B5EF4-FFF2-40B4-BE49-F238E27FC236}">
                <a16:creationId xmlns:a16="http://schemas.microsoft.com/office/drawing/2014/main" id="{E99C7CF7-800B-86D9-8C1B-BE41E11CDD9A}"/>
              </a:ext>
            </a:extLst>
          </p:cNvPr>
          <p:cNvSpPr/>
          <p:nvPr/>
        </p:nvSpPr>
        <p:spPr>
          <a:xfrm rot="5400000">
            <a:off x="3038751" y="1490081"/>
            <a:ext cx="45719" cy="225083"/>
          </a:xfrm>
          <a:prstGeom prst="upArrow">
            <a:avLst>
              <a:gd name="adj1" fmla="val 50000"/>
              <a:gd name="adj2" fmla="val 99460"/>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1A1D8B39-C593-7BFF-6DB8-98D1A89D4039}"/>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7</a:t>
            </a:r>
          </a:p>
        </p:txBody>
      </p:sp>
    </p:spTree>
    <p:extLst>
      <p:ext uri="{BB962C8B-B14F-4D97-AF65-F5344CB8AC3E}">
        <p14:creationId xmlns:p14="http://schemas.microsoft.com/office/powerpoint/2010/main" val="361665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26" name="Tableau 25">
            <a:extLst>
              <a:ext uri="{FF2B5EF4-FFF2-40B4-BE49-F238E27FC236}">
                <a16:creationId xmlns:a16="http://schemas.microsoft.com/office/drawing/2014/main" id="{D6B0C329-F397-8399-C447-96E811688BF8}"/>
              </a:ext>
            </a:extLst>
          </p:cNvPr>
          <p:cNvGraphicFramePr>
            <a:graphicFrameLocks noGrp="1"/>
          </p:cNvGraphicFramePr>
          <p:nvPr>
            <p:extLst>
              <p:ext uri="{D42A27DB-BD31-4B8C-83A1-F6EECF244321}">
                <p14:modId xmlns:p14="http://schemas.microsoft.com/office/powerpoint/2010/main" val="2813050610"/>
              </p:ext>
            </p:extLst>
          </p:nvPr>
        </p:nvGraphicFramePr>
        <p:xfrm>
          <a:off x="350089" y="1671161"/>
          <a:ext cx="1327791" cy="2470747"/>
        </p:xfrm>
        <a:graphic>
          <a:graphicData uri="http://schemas.openxmlformats.org/drawingml/2006/table">
            <a:tbl>
              <a:tblPr firstRow="1" bandRow="1">
                <a:tableStyleId>{5C22544A-7EE6-4342-B048-85BDC9FD1C3A}</a:tableStyleId>
              </a:tblPr>
              <a:tblGrid>
                <a:gridCol w="754872">
                  <a:extLst>
                    <a:ext uri="{9D8B030D-6E8A-4147-A177-3AD203B41FA5}">
                      <a16:colId xmlns:a16="http://schemas.microsoft.com/office/drawing/2014/main" val="1787159197"/>
                    </a:ext>
                  </a:extLst>
                </a:gridCol>
                <a:gridCol w="572919">
                  <a:extLst>
                    <a:ext uri="{9D8B030D-6E8A-4147-A177-3AD203B41FA5}">
                      <a16:colId xmlns:a16="http://schemas.microsoft.com/office/drawing/2014/main" val="3264658082"/>
                    </a:ext>
                  </a:extLst>
                </a:gridCol>
              </a:tblGrid>
              <a:tr h="276557">
                <a:tc>
                  <a:txBody>
                    <a:bodyPr/>
                    <a:lstStyle/>
                    <a:p>
                      <a:endParaRPr lang="fr-FR" sz="800" b="0" dirty="0"/>
                    </a:p>
                  </a:txBody>
                  <a:tcPr anchor="ctr">
                    <a:solidFill>
                      <a:schemeClr val="bg1"/>
                    </a:solidFill>
                  </a:tcPr>
                </a:tc>
                <a:tc>
                  <a:txBody>
                    <a:bodyPr/>
                    <a:lstStyle/>
                    <a:p>
                      <a:pPr algn="ctr"/>
                      <a:r>
                        <a:rPr lang="fr-FR" sz="800" b="0" dirty="0"/>
                        <a:t>Prix</a:t>
                      </a:r>
                    </a:p>
                  </a:txBody>
                  <a:tcPr anchor="ctr">
                    <a:solidFill>
                      <a:schemeClr val="bg1"/>
                    </a:solidFill>
                  </a:tcPr>
                </a:tc>
                <a:extLst>
                  <a:ext uri="{0D108BD9-81ED-4DB2-BD59-A6C34878D82A}">
                    <a16:rowId xmlns:a16="http://schemas.microsoft.com/office/drawing/2014/main" val="1059855037"/>
                  </a:ext>
                </a:extLst>
              </a:tr>
              <a:tr h="236728">
                <a:tc>
                  <a:txBody>
                    <a:bodyPr/>
                    <a:lstStyle/>
                    <a:p>
                      <a:r>
                        <a:rPr lang="fr-FR" sz="800" b="1" dirty="0">
                          <a:solidFill>
                            <a:srgbClr val="004D40"/>
                          </a:solidFill>
                          <a:latin typeface="Montserrat" panose="00000500000000000000" pitchFamily="2" charset="0"/>
                        </a:rPr>
                        <a:t>Min</a:t>
                      </a:r>
                    </a:p>
                  </a:txBody>
                  <a:tcPr anchor="ctr"/>
                </a:tc>
                <a:tc>
                  <a:txBody>
                    <a:bodyPr/>
                    <a:lstStyle/>
                    <a:p>
                      <a:pPr algn="ctr"/>
                      <a:r>
                        <a:rPr lang="fr-FR" sz="800" b="1" dirty="0">
                          <a:solidFill>
                            <a:srgbClr val="004D40"/>
                          </a:solidFill>
                          <a:latin typeface="Montserrat" panose="00000500000000000000" pitchFamily="2" charset="0"/>
                        </a:rPr>
                        <a:t>5,20€</a:t>
                      </a:r>
                    </a:p>
                  </a:txBody>
                  <a:tcPr anchor="ctr"/>
                </a:tc>
                <a:extLst>
                  <a:ext uri="{0D108BD9-81ED-4DB2-BD59-A6C34878D82A}">
                    <a16:rowId xmlns:a16="http://schemas.microsoft.com/office/drawing/2014/main" val="2521915132"/>
                  </a:ext>
                </a:extLst>
              </a:tr>
              <a:tr h="236728">
                <a:tc>
                  <a:txBody>
                    <a:bodyPr/>
                    <a:lstStyle/>
                    <a:p>
                      <a:r>
                        <a:rPr lang="fr-FR" sz="800" b="1" dirty="0">
                          <a:solidFill>
                            <a:srgbClr val="004D40"/>
                          </a:solidFill>
                          <a:latin typeface="Montserrat" panose="00000500000000000000" pitchFamily="2" charset="0"/>
                        </a:rPr>
                        <a:t>25%</a:t>
                      </a:r>
                    </a:p>
                  </a:txBody>
                  <a:tcPr anchor="ctr"/>
                </a:tc>
                <a:tc>
                  <a:txBody>
                    <a:bodyPr/>
                    <a:lstStyle/>
                    <a:p>
                      <a:pPr algn="ctr"/>
                      <a:r>
                        <a:rPr lang="fr-FR" sz="800" b="1" dirty="0">
                          <a:solidFill>
                            <a:srgbClr val="004D40"/>
                          </a:solidFill>
                          <a:latin typeface="Montserrat" panose="00000500000000000000" pitchFamily="2" charset="0"/>
                        </a:rPr>
                        <a:t>14,06€</a:t>
                      </a:r>
                    </a:p>
                  </a:txBody>
                  <a:tcPr anchor="ctr"/>
                </a:tc>
                <a:extLst>
                  <a:ext uri="{0D108BD9-81ED-4DB2-BD59-A6C34878D82A}">
                    <a16:rowId xmlns:a16="http://schemas.microsoft.com/office/drawing/2014/main" val="1516678564"/>
                  </a:ext>
                </a:extLst>
              </a:tr>
              <a:tr h="236728">
                <a:tc>
                  <a:txBody>
                    <a:bodyPr/>
                    <a:lstStyle/>
                    <a:p>
                      <a:r>
                        <a:rPr lang="fr-FR" sz="800" b="1" dirty="0">
                          <a:solidFill>
                            <a:srgbClr val="004D40"/>
                          </a:solidFill>
                          <a:latin typeface="Montserrat" panose="00000500000000000000" pitchFamily="2" charset="0"/>
                        </a:rPr>
                        <a:t>50%</a:t>
                      </a:r>
                    </a:p>
                  </a:txBody>
                  <a:tcPr anchor="ctr"/>
                </a:tc>
                <a:tc>
                  <a:txBody>
                    <a:bodyPr/>
                    <a:lstStyle/>
                    <a:p>
                      <a:pPr algn="ctr"/>
                      <a:r>
                        <a:rPr lang="fr-FR" sz="800" b="1" dirty="0">
                          <a:solidFill>
                            <a:srgbClr val="004D40"/>
                          </a:solidFill>
                          <a:latin typeface="Montserrat" panose="00000500000000000000" pitchFamily="2" charset="0"/>
                        </a:rPr>
                        <a:t>23,45€</a:t>
                      </a:r>
                    </a:p>
                  </a:txBody>
                  <a:tcPr anchor="ctr"/>
                </a:tc>
                <a:extLst>
                  <a:ext uri="{0D108BD9-81ED-4DB2-BD59-A6C34878D82A}">
                    <a16:rowId xmlns:a16="http://schemas.microsoft.com/office/drawing/2014/main" val="1726620151"/>
                  </a:ext>
                </a:extLst>
              </a:tr>
              <a:tr h="236728">
                <a:tc>
                  <a:txBody>
                    <a:bodyPr/>
                    <a:lstStyle/>
                    <a:p>
                      <a:r>
                        <a:rPr lang="fr-FR" sz="800" b="1" dirty="0">
                          <a:solidFill>
                            <a:srgbClr val="004D40"/>
                          </a:solidFill>
                          <a:latin typeface="Montserrat" panose="00000500000000000000" pitchFamily="2" charset="0"/>
                        </a:rPr>
                        <a:t>75%</a:t>
                      </a:r>
                    </a:p>
                  </a:txBody>
                  <a:tcPr anchor="ctr"/>
                </a:tc>
                <a:tc>
                  <a:txBody>
                    <a:bodyPr/>
                    <a:lstStyle/>
                    <a:p>
                      <a:pPr algn="ctr"/>
                      <a:r>
                        <a:rPr lang="fr-FR" sz="800" b="1" dirty="0">
                          <a:solidFill>
                            <a:srgbClr val="004D40"/>
                          </a:solidFill>
                          <a:latin typeface="Montserrat" panose="00000500000000000000" pitchFamily="2" charset="0"/>
                        </a:rPr>
                        <a:t>42,08€</a:t>
                      </a:r>
                    </a:p>
                  </a:txBody>
                  <a:tcPr anchor="ctr"/>
                </a:tc>
                <a:extLst>
                  <a:ext uri="{0D108BD9-81ED-4DB2-BD59-A6C34878D82A}">
                    <a16:rowId xmlns:a16="http://schemas.microsoft.com/office/drawing/2014/main" val="2837475370"/>
                  </a:ext>
                </a:extLst>
              </a:tr>
              <a:tr h="236728">
                <a:tc>
                  <a:txBody>
                    <a:bodyPr/>
                    <a:lstStyle/>
                    <a:p>
                      <a:r>
                        <a:rPr lang="fr-FR" sz="800" b="1" dirty="0">
                          <a:solidFill>
                            <a:srgbClr val="004D40"/>
                          </a:solidFill>
                          <a:latin typeface="Montserrat" panose="00000500000000000000" pitchFamily="2" charset="0"/>
                        </a:rPr>
                        <a:t>Max</a:t>
                      </a:r>
                    </a:p>
                  </a:txBody>
                  <a:tcPr anchor="ctr"/>
                </a:tc>
                <a:tc>
                  <a:txBody>
                    <a:bodyPr/>
                    <a:lstStyle/>
                    <a:p>
                      <a:pPr algn="ctr"/>
                      <a:r>
                        <a:rPr lang="fr-FR" sz="800" b="1" dirty="0">
                          <a:solidFill>
                            <a:srgbClr val="004D40"/>
                          </a:solidFill>
                          <a:latin typeface="Montserrat" panose="00000500000000000000" pitchFamily="2" charset="0"/>
                        </a:rPr>
                        <a:t>225€</a:t>
                      </a:r>
                    </a:p>
                  </a:txBody>
                  <a:tcPr anchor="ctr"/>
                </a:tc>
                <a:extLst>
                  <a:ext uri="{0D108BD9-81ED-4DB2-BD59-A6C34878D82A}">
                    <a16:rowId xmlns:a16="http://schemas.microsoft.com/office/drawing/2014/main" val="4034102757"/>
                  </a:ext>
                </a:extLst>
              </a:tr>
              <a:tr h="371383">
                <a:tc>
                  <a:txBody>
                    <a:bodyPr/>
                    <a:lstStyle/>
                    <a:p>
                      <a:r>
                        <a:rPr lang="fr-FR" sz="800" b="1" dirty="0">
                          <a:solidFill>
                            <a:srgbClr val="004D40"/>
                          </a:solidFill>
                          <a:latin typeface="Montserrat" panose="00000500000000000000" pitchFamily="2" charset="0"/>
                        </a:rPr>
                        <a:t>Moyenne</a:t>
                      </a:r>
                    </a:p>
                  </a:txBody>
                  <a:tcPr anchor="ctr"/>
                </a:tc>
                <a:tc>
                  <a:txBody>
                    <a:bodyPr/>
                    <a:lstStyle/>
                    <a:p>
                      <a:pPr algn="ctr"/>
                      <a:r>
                        <a:rPr lang="fr-FR" sz="800" b="1" dirty="0">
                          <a:solidFill>
                            <a:srgbClr val="004D40"/>
                          </a:solidFill>
                          <a:latin typeface="Montserrat" panose="00000500000000000000" pitchFamily="2" charset="0"/>
                        </a:rPr>
                        <a:t>32,33€</a:t>
                      </a:r>
                    </a:p>
                  </a:txBody>
                  <a:tcPr anchor="ctr"/>
                </a:tc>
                <a:extLst>
                  <a:ext uri="{0D108BD9-81ED-4DB2-BD59-A6C34878D82A}">
                    <a16:rowId xmlns:a16="http://schemas.microsoft.com/office/drawing/2014/main" val="3646873231"/>
                  </a:ext>
                </a:extLst>
              </a:tr>
              <a:tr h="402439">
                <a:tc>
                  <a:txBody>
                    <a:bodyPr/>
                    <a:lstStyle/>
                    <a:p>
                      <a:r>
                        <a:rPr lang="fr-FR" sz="800" b="1" dirty="0">
                          <a:solidFill>
                            <a:srgbClr val="004D40"/>
                          </a:solidFill>
                          <a:latin typeface="Montserrat" panose="00000500000000000000" pitchFamily="2" charset="0"/>
                        </a:rPr>
                        <a:t>Ecart-type</a:t>
                      </a:r>
                    </a:p>
                  </a:txBody>
                  <a:tcPr anchor="ctr"/>
                </a:tc>
                <a:tc>
                  <a:txBody>
                    <a:bodyPr/>
                    <a:lstStyle/>
                    <a:p>
                      <a:pPr algn="ctr"/>
                      <a:r>
                        <a:rPr lang="fr-FR" sz="800" b="1" dirty="0">
                          <a:solidFill>
                            <a:srgbClr val="004D40"/>
                          </a:solidFill>
                          <a:latin typeface="Montserrat" panose="00000500000000000000" pitchFamily="2" charset="0"/>
                        </a:rPr>
                        <a:t>27,60€</a:t>
                      </a:r>
                    </a:p>
                  </a:txBody>
                  <a:tcPr anchor="ctr"/>
                </a:tc>
                <a:extLst>
                  <a:ext uri="{0D108BD9-81ED-4DB2-BD59-A6C34878D82A}">
                    <a16:rowId xmlns:a16="http://schemas.microsoft.com/office/drawing/2014/main" val="2288033816"/>
                  </a:ext>
                </a:extLst>
              </a:tr>
              <a:tr h="236728">
                <a:tc>
                  <a:txBody>
                    <a:bodyPr/>
                    <a:lstStyle/>
                    <a:p>
                      <a:r>
                        <a:rPr lang="fr-FR" sz="800" b="1" dirty="0" err="1">
                          <a:solidFill>
                            <a:srgbClr val="004D40"/>
                          </a:solidFill>
                          <a:latin typeface="Montserrat" panose="00000500000000000000" pitchFamily="2" charset="0"/>
                        </a:rPr>
                        <a:t>Outliers</a:t>
                      </a:r>
                      <a:endParaRPr lang="fr-FR" sz="800" b="1" dirty="0">
                        <a:solidFill>
                          <a:srgbClr val="004D40"/>
                        </a:solidFill>
                        <a:latin typeface="Montserrat" panose="00000500000000000000" pitchFamily="2" charset="0"/>
                      </a:endParaRPr>
                    </a:p>
                  </a:txBody>
                  <a:tcPr anchor="ctr"/>
                </a:tc>
                <a:tc>
                  <a:txBody>
                    <a:bodyPr/>
                    <a:lstStyle/>
                    <a:p>
                      <a:pPr algn="ctr"/>
                      <a:r>
                        <a:rPr lang="fr-FR" sz="800" b="1" dirty="0">
                          <a:solidFill>
                            <a:srgbClr val="004D40"/>
                          </a:solidFill>
                          <a:latin typeface="Montserrat" panose="00000500000000000000" pitchFamily="2" charset="0"/>
                        </a:rPr>
                        <a:t>84,09€</a:t>
                      </a:r>
                    </a:p>
                  </a:txBody>
                  <a:tcPr anchor="ctr"/>
                </a:tc>
                <a:extLst>
                  <a:ext uri="{0D108BD9-81ED-4DB2-BD59-A6C34878D82A}">
                    <a16:rowId xmlns:a16="http://schemas.microsoft.com/office/drawing/2014/main" val="2989353985"/>
                  </a:ext>
                </a:extLst>
              </a:tr>
            </a:tbl>
          </a:graphicData>
        </a:graphic>
      </p:graphicFrame>
      <p:sp>
        <p:nvSpPr>
          <p:cNvPr id="22" name="Rectangle 21">
            <a:extLst>
              <a:ext uri="{FF2B5EF4-FFF2-40B4-BE49-F238E27FC236}">
                <a16:creationId xmlns:a16="http://schemas.microsoft.com/office/drawing/2014/main" id="{EBD8A6C6-DEC2-47B8-AA01-853C86AEC0DA}"/>
              </a:ext>
            </a:extLst>
          </p:cNvPr>
          <p:cNvSpPr/>
          <p:nvPr/>
        </p:nvSpPr>
        <p:spPr>
          <a:xfrm>
            <a:off x="2385226" y="2882402"/>
            <a:ext cx="388620" cy="184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descr="Une image contenant fruit, raisin, intérieur, nature morte&#10;&#10;Description générée automatiquement">
            <a:extLst>
              <a:ext uri="{FF2B5EF4-FFF2-40B4-BE49-F238E27FC236}">
                <a16:creationId xmlns:a16="http://schemas.microsoft.com/office/drawing/2014/main" id="{34E1C8FE-B87F-2DDA-855B-418D17EB20CA}"/>
              </a:ext>
            </a:extLst>
          </p:cNvPr>
          <p:cNvPicPr>
            <a:picLocks noChangeAspect="1"/>
          </p:cNvPicPr>
          <p:nvPr/>
        </p:nvPicPr>
        <p:blipFill>
          <a:blip r:embed="rId3"/>
          <a:stretch>
            <a:fillRect/>
          </a:stretch>
        </p:blipFill>
        <p:spPr>
          <a:xfrm>
            <a:off x="1" y="3169328"/>
            <a:ext cx="1974172" cy="1974172"/>
          </a:xfrm>
          <a:prstGeom prst="rect">
            <a:avLst/>
          </a:prstGeom>
        </p:spPr>
      </p:pic>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univariées du prix</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Image 1" descr="Une image contenant Police, Graphique, logo, graphisme&#10;&#10;Description générée automatiquement">
            <a:extLst>
              <a:ext uri="{FF2B5EF4-FFF2-40B4-BE49-F238E27FC236}">
                <a16:creationId xmlns:a16="http://schemas.microsoft.com/office/drawing/2014/main" id="{F439DAE8-B1EA-FB3E-2F5C-997603363EA1}"/>
              </a:ext>
            </a:extLst>
          </p:cNvPr>
          <p:cNvPicPr>
            <a:picLocks noChangeAspect="1"/>
          </p:cNvPicPr>
          <p:nvPr/>
        </p:nvPicPr>
        <p:blipFill>
          <a:blip r:embed="rId4"/>
          <a:stretch>
            <a:fillRect/>
          </a:stretch>
        </p:blipFill>
        <p:spPr>
          <a:xfrm>
            <a:off x="7920263" y="4371844"/>
            <a:ext cx="1223737" cy="771656"/>
          </a:xfrm>
          <a:prstGeom prst="rect">
            <a:avLst/>
          </a:prstGeom>
        </p:spPr>
      </p:pic>
      <p:sp>
        <p:nvSpPr>
          <p:cNvPr id="12" name="ZoneTexte 11">
            <a:extLst>
              <a:ext uri="{FF2B5EF4-FFF2-40B4-BE49-F238E27FC236}">
                <a16:creationId xmlns:a16="http://schemas.microsoft.com/office/drawing/2014/main" id="{5D92DCBB-CFE7-2F26-AB0F-41BDB8BB1A8A}"/>
              </a:ext>
            </a:extLst>
          </p:cNvPr>
          <p:cNvSpPr txBox="1"/>
          <p:nvPr/>
        </p:nvSpPr>
        <p:spPr>
          <a:xfrm>
            <a:off x="111196" y="1405925"/>
            <a:ext cx="1801955" cy="600164"/>
          </a:xfrm>
          <a:prstGeom prst="rect">
            <a:avLst/>
          </a:prstGeom>
          <a:noFill/>
        </p:spPr>
        <p:txBody>
          <a:bodyPr wrap="square" rtlCol="0">
            <a:spAutoFit/>
          </a:bodyPr>
          <a:lstStyle/>
          <a:p>
            <a:pPr algn="ctr"/>
            <a:r>
              <a:rPr lang="fr-FR" sz="1100" b="1" dirty="0">
                <a:solidFill>
                  <a:schemeClr val="tx2">
                    <a:lumMod val="50000"/>
                  </a:schemeClr>
                </a:solidFill>
                <a:latin typeface="Montserrat" panose="00000500000000000000" pitchFamily="2" charset="0"/>
              </a:rPr>
              <a:t>Analyse descriptive des prix sur notre site web</a:t>
            </a:r>
          </a:p>
        </p:txBody>
      </p:sp>
      <p:sp>
        <p:nvSpPr>
          <p:cNvPr id="25" name="ZoneTexte 24">
            <a:extLst>
              <a:ext uri="{FF2B5EF4-FFF2-40B4-BE49-F238E27FC236}">
                <a16:creationId xmlns:a16="http://schemas.microsoft.com/office/drawing/2014/main" id="{ABAA92C1-EA5F-F3F0-DC76-FFAAA89CB5C3}"/>
              </a:ext>
            </a:extLst>
          </p:cNvPr>
          <p:cNvSpPr txBox="1"/>
          <p:nvPr/>
        </p:nvSpPr>
        <p:spPr>
          <a:xfrm>
            <a:off x="2213066" y="1522723"/>
            <a:ext cx="3396818" cy="3123932"/>
          </a:xfrm>
          <a:prstGeom prst="rect">
            <a:avLst/>
          </a:prstGeom>
          <a:noFill/>
        </p:spPr>
        <p:txBody>
          <a:bodyPr wrap="square" rtlCol="0">
            <a:spAutoFit/>
          </a:bodyPr>
          <a:lstStyle/>
          <a:p>
            <a:pPr algn="ctr"/>
            <a:r>
              <a:rPr lang="fr-FR" sz="1100" b="1" dirty="0">
                <a:solidFill>
                  <a:schemeClr val="tx2">
                    <a:lumMod val="50000"/>
                  </a:schemeClr>
                </a:solidFill>
                <a:latin typeface="Montserrat" panose="00000500000000000000" pitchFamily="2" charset="0"/>
              </a:rPr>
              <a:t>Identification des </a:t>
            </a:r>
            <a:r>
              <a:rPr lang="fr-FR" sz="1100" b="1" dirty="0" err="1">
                <a:solidFill>
                  <a:schemeClr val="tx2">
                    <a:lumMod val="50000"/>
                  </a:schemeClr>
                </a:solidFill>
                <a:latin typeface="Montserrat" panose="00000500000000000000" pitchFamily="2" charset="0"/>
              </a:rPr>
              <a:t>outliers</a:t>
            </a:r>
            <a:endParaRPr lang="fr-FR" sz="1100" b="1" dirty="0">
              <a:solidFill>
                <a:schemeClr val="tx2">
                  <a:lumMod val="50000"/>
                </a:schemeClr>
              </a:solidFill>
              <a:latin typeface="Montserrat" panose="00000500000000000000" pitchFamily="2" charset="0"/>
            </a:endParaRPr>
          </a:p>
          <a:p>
            <a:pPr algn="ctr"/>
            <a:endParaRPr lang="fr-FR" sz="1100" b="1"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Utilisation de la limite supérieure (</a:t>
            </a:r>
            <a:r>
              <a:rPr lang="fr-FR" sz="1100" dirty="0" err="1">
                <a:solidFill>
                  <a:schemeClr val="tx2">
                    <a:lumMod val="50000"/>
                  </a:schemeClr>
                </a:solidFill>
                <a:latin typeface="Montserrat" panose="00000500000000000000" pitchFamily="2" charset="0"/>
              </a:rPr>
              <a:t>upper</a:t>
            </a:r>
            <a:r>
              <a:rPr lang="fr-FR" sz="1100" dirty="0">
                <a:solidFill>
                  <a:schemeClr val="tx2">
                    <a:lumMod val="50000"/>
                  </a:schemeClr>
                </a:solidFill>
                <a:latin typeface="Montserrat" panose="00000500000000000000" pitchFamily="2" charset="0"/>
              </a:rPr>
              <a:t> </a:t>
            </a:r>
            <a:r>
              <a:rPr lang="fr-FR" sz="1100" dirty="0" err="1">
                <a:solidFill>
                  <a:schemeClr val="tx2">
                    <a:lumMod val="50000"/>
                  </a:schemeClr>
                </a:solidFill>
                <a:latin typeface="Montserrat" panose="00000500000000000000" pitchFamily="2" charset="0"/>
              </a:rPr>
              <a:t>fence</a:t>
            </a:r>
            <a:r>
              <a:rPr lang="fr-FR" sz="1100" dirty="0">
                <a:solidFill>
                  <a:schemeClr val="tx2">
                    <a:lumMod val="50000"/>
                  </a:schemeClr>
                </a:solidFill>
                <a:latin typeface="Montserrat" panose="00000500000000000000" pitchFamily="2" charset="0"/>
              </a:rPr>
              <a:t>)</a:t>
            </a:r>
            <a:r>
              <a:rPr lang="fr-FR" sz="1100" b="0" i="0" dirty="0">
                <a:solidFill>
                  <a:schemeClr val="tx2">
                    <a:lumMod val="50000"/>
                  </a:schemeClr>
                </a:solidFill>
                <a:effectLst/>
                <a:highlight>
                  <a:srgbClr val="FFFFFF"/>
                </a:highlight>
                <a:latin typeface="Montserrat" panose="00000500000000000000" pitchFamily="2" charset="0"/>
              </a:rPr>
              <a:t> : Q3 + (1,5 *(Q3-Q1))</a:t>
            </a:r>
          </a:p>
          <a:p>
            <a:endParaRPr lang="fr-FR" sz="1100" dirty="0">
              <a:solidFill>
                <a:schemeClr val="tx2">
                  <a:lumMod val="50000"/>
                </a:schemeClr>
              </a:solidFill>
              <a:highlight>
                <a:srgbClr val="FFFFFF"/>
              </a:highlight>
              <a:latin typeface="Montserrat" panose="00000500000000000000" pitchFamily="2" charset="0"/>
            </a:endParaRPr>
          </a:p>
          <a:p>
            <a:endParaRPr lang="fr-FR" sz="1100" b="0" i="0" dirty="0">
              <a:solidFill>
                <a:schemeClr val="tx2">
                  <a:lumMod val="50000"/>
                </a:schemeClr>
              </a:solidFill>
              <a:effectLst/>
              <a:highlight>
                <a:srgbClr val="FFFFFF"/>
              </a:highlight>
              <a:latin typeface="Montserrat" panose="00000500000000000000" pitchFamily="2" charset="0"/>
            </a:endParaRPr>
          </a:p>
          <a:p>
            <a:endParaRPr lang="fr-FR" sz="1100" dirty="0">
              <a:solidFill>
                <a:schemeClr val="tx2">
                  <a:lumMod val="50000"/>
                </a:schemeClr>
              </a:solidFill>
              <a:highlight>
                <a:srgbClr val="FFFFFF"/>
              </a:highlight>
              <a:latin typeface="Montserrat" panose="00000500000000000000" pitchFamily="2" charset="0"/>
            </a:endParaRPr>
          </a:p>
          <a:p>
            <a:endParaRPr lang="fr-FR" sz="1100" b="0" i="0" dirty="0">
              <a:solidFill>
                <a:schemeClr val="tx2">
                  <a:lumMod val="50000"/>
                </a:schemeClr>
              </a:solidFill>
              <a:effectLst/>
              <a:highlight>
                <a:srgbClr val="FFFFFF"/>
              </a:highlight>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pPr algn="ctr"/>
            <a:r>
              <a:rPr lang="fr-FR" sz="1100" b="1" dirty="0">
                <a:solidFill>
                  <a:schemeClr val="tx2">
                    <a:lumMod val="50000"/>
                  </a:schemeClr>
                </a:solidFill>
                <a:latin typeface="Montserrat" panose="00000500000000000000" pitchFamily="2" charset="0"/>
              </a:rPr>
              <a:t>84,09 €</a:t>
            </a:r>
          </a:p>
          <a:p>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Représentent 4,34 % des articles vendus </a:t>
            </a:r>
          </a:p>
          <a:p>
            <a:endParaRPr lang="fr-FR" sz="1100" dirty="0">
              <a:solidFill>
                <a:schemeClr val="tx2">
                  <a:lumMod val="50000"/>
                </a:schemeClr>
              </a:solidFill>
              <a:latin typeface="Montserrat" panose="00000500000000000000" pitchFamily="2" charset="0"/>
            </a:endParaRPr>
          </a:p>
          <a:p>
            <a:r>
              <a:rPr lang="fr-FR" sz="1100" dirty="0">
                <a:solidFill>
                  <a:schemeClr val="tx2">
                    <a:lumMod val="50000"/>
                  </a:schemeClr>
                </a:solidFill>
                <a:latin typeface="Montserrat" panose="00000500000000000000" pitchFamily="2" charset="0"/>
              </a:rPr>
              <a:t>Justifiés, car ils ont tous trouvé preneur ; aucun de ces articles n'est resté invendu, avec une moyenne de 4,19 articles vendus</a:t>
            </a:r>
          </a:p>
          <a:p>
            <a:pPr algn="ctr"/>
            <a:endParaRPr lang="fr-FR" sz="1000" b="1" dirty="0">
              <a:latin typeface="Montserrat" panose="00000500000000000000" pitchFamily="2" charset="0"/>
            </a:endParaRPr>
          </a:p>
        </p:txBody>
      </p:sp>
      <p:sp>
        <p:nvSpPr>
          <p:cNvPr id="27" name="ZoneTexte 26">
            <a:extLst>
              <a:ext uri="{FF2B5EF4-FFF2-40B4-BE49-F238E27FC236}">
                <a16:creationId xmlns:a16="http://schemas.microsoft.com/office/drawing/2014/main" id="{F9CB0154-AFC1-6161-3BC4-11FE7F918C42}"/>
              </a:ext>
            </a:extLst>
          </p:cNvPr>
          <p:cNvSpPr txBox="1"/>
          <p:nvPr/>
        </p:nvSpPr>
        <p:spPr>
          <a:xfrm>
            <a:off x="5658231" y="1506150"/>
            <a:ext cx="3396817" cy="2800767"/>
          </a:xfrm>
          <a:prstGeom prst="rect">
            <a:avLst/>
          </a:prstGeom>
          <a:noFill/>
        </p:spPr>
        <p:txBody>
          <a:bodyPr wrap="square" rtlCol="0">
            <a:spAutoFit/>
          </a:bodyPr>
          <a:lstStyle/>
          <a:p>
            <a:pPr algn="ctr"/>
            <a:r>
              <a:rPr lang="fr-FR" sz="1100" b="1" dirty="0">
                <a:solidFill>
                  <a:schemeClr val="tx2">
                    <a:lumMod val="50000"/>
                  </a:schemeClr>
                </a:solidFill>
                <a:latin typeface="Montserrat" panose="00000500000000000000" pitchFamily="2" charset="0"/>
              </a:rPr>
              <a:t>Création d’une colonne Z-score</a:t>
            </a:r>
          </a:p>
          <a:p>
            <a:pPr algn="ctr"/>
            <a:endParaRPr lang="fr-FR" sz="1100" b="1" dirty="0">
              <a:solidFill>
                <a:schemeClr val="tx2">
                  <a:lumMod val="50000"/>
                </a:schemeClr>
              </a:solidFill>
              <a:latin typeface="Montserrat" panose="00000500000000000000" pitchFamily="2" charset="0"/>
            </a:endParaRPr>
          </a:p>
          <a:p>
            <a:pPr algn="ctr"/>
            <a:endParaRPr lang="fr-FR" sz="1100" b="1" dirty="0">
              <a:solidFill>
                <a:schemeClr val="tx2">
                  <a:lumMod val="50000"/>
                </a:schemeClr>
              </a:solidFill>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endParaRPr lang="fr-FR" sz="1100" dirty="0">
              <a:solidFill>
                <a:schemeClr val="tx2">
                  <a:lumMod val="50000"/>
                </a:schemeClr>
              </a:solidFill>
              <a:latin typeface="Montserrat" panose="00000500000000000000" pitchFamily="2" charset="0"/>
            </a:endParaRPr>
          </a:p>
          <a:p>
            <a:pPr marL="171450" indent="-171450">
              <a:buFontTx/>
              <a:buChar char="-"/>
            </a:pPr>
            <a:r>
              <a:rPr lang="fr-FR" sz="1100" dirty="0">
                <a:solidFill>
                  <a:schemeClr val="tx2">
                    <a:lumMod val="50000"/>
                  </a:schemeClr>
                </a:solidFill>
                <a:latin typeface="Montserrat" panose="00000500000000000000" pitchFamily="2" charset="0"/>
              </a:rPr>
              <a:t>Segmenter nos produits en différentes catégories de prix.</a:t>
            </a:r>
          </a:p>
          <a:p>
            <a:endParaRPr lang="fr-FR" sz="1100" dirty="0">
              <a:solidFill>
                <a:schemeClr val="tx2">
                  <a:lumMod val="50000"/>
                </a:schemeClr>
              </a:solidFill>
              <a:latin typeface="Montserrat" panose="00000500000000000000" pitchFamily="2" charset="0"/>
            </a:endParaRPr>
          </a:p>
          <a:p>
            <a:pPr marL="171450" indent="-171450">
              <a:buFontTx/>
              <a:buChar char="-"/>
            </a:pPr>
            <a:r>
              <a:rPr lang="fr-FR" sz="1100" dirty="0">
                <a:solidFill>
                  <a:schemeClr val="tx2">
                    <a:lumMod val="50000"/>
                  </a:schemeClr>
                </a:solidFill>
                <a:latin typeface="Montserrat" panose="00000500000000000000" pitchFamily="2" charset="0"/>
              </a:rPr>
              <a:t>Prendre des Décision sur la Tarification, en identifiant les produits avec le z-scores, vous pouvez évaluer si ces prix sont justifiés.</a:t>
            </a:r>
          </a:p>
          <a:p>
            <a:r>
              <a:rPr lang="fr-FR" sz="1100" dirty="0">
                <a:solidFill>
                  <a:schemeClr val="tx2">
                    <a:lumMod val="50000"/>
                  </a:schemeClr>
                </a:solidFill>
                <a:latin typeface="Montserrat" panose="00000500000000000000" pitchFamily="2" charset="0"/>
              </a:rPr>
              <a:t> </a:t>
            </a:r>
            <a:endParaRPr lang="fr-FR" dirty="0"/>
          </a:p>
        </p:txBody>
      </p:sp>
      <p:sp>
        <p:nvSpPr>
          <p:cNvPr id="4" name="Flèche : bas 3">
            <a:extLst>
              <a:ext uri="{FF2B5EF4-FFF2-40B4-BE49-F238E27FC236}">
                <a16:creationId xmlns:a16="http://schemas.microsoft.com/office/drawing/2014/main" id="{6BBF8DEA-8816-E418-8E53-840D387D20A9}"/>
              </a:ext>
            </a:extLst>
          </p:cNvPr>
          <p:cNvSpPr/>
          <p:nvPr/>
        </p:nvSpPr>
        <p:spPr>
          <a:xfrm>
            <a:off x="6849358" y="1877417"/>
            <a:ext cx="878890" cy="763479"/>
          </a:xfrm>
          <a:prstGeom prst="downArrow">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7884CE54-C860-4BFA-97CA-36B0DF4618D3}"/>
              </a:ext>
            </a:extLst>
          </p:cNvPr>
          <p:cNvSpPr txBox="1"/>
          <p:nvPr/>
        </p:nvSpPr>
        <p:spPr>
          <a:xfrm>
            <a:off x="7017715" y="2094626"/>
            <a:ext cx="715738" cy="276999"/>
          </a:xfrm>
          <a:prstGeom prst="rect">
            <a:avLst/>
          </a:prstGeom>
          <a:noFill/>
        </p:spPr>
        <p:txBody>
          <a:bodyPr wrap="square" rtlCol="0">
            <a:spAutoFit/>
          </a:bodyPr>
          <a:lstStyle/>
          <a:p>
            <a:r>
              <a:rPr lang="fr-FR" sz="1200" dirty="0">
                <a:solidFill>
                  <a:schemeClr val="bg1"/>
                </a:solidFill>
                <a:latin typeface="Montserrat" panose="00000500000000000000" pitchFamily="2" charset="0"/>
              </a:rPr>
              <a:t>Pour</a:t>
            </a:r>
          </a:p>
        </p:txBody>
      </p:sp>
      <p:sp>
        <p:nvSpPr>
          <p:cNvPr id="6" name="Flèche : bas 5">
            <a:extLst>
              <a:ext uri="{FF2B5EF4-FFF2-40B4-BE49-F238E27FC236}">
                <a16:creationId xmlns:a16="http://schemas.microsoft.com/office/drawing/2014/main" id="{06DB4D4B-D35A-908A-D5EF-40A5CC955CA6}"/>
              </a:ext>
            </a:extLst>
          </p:cNvPr>
          <p:cNvSpPr/>
          <p:nvPr/>
        </p:nvSpPr>
        <p:spPr>
          <a:xfrm>
            <a:off x="3444726" y="2357665"/>
            <a:ext cx="878890" cy="763479"/>
          </a:xfrm>
          <a:prstGeom prst="downArrow">
            <a:avLst/>
          </a:prstGeom>
          <a:solidFill>
            <a:srgbClr val="004D40"/>
          </a:solidFill>
          <a:ln>
            <a:solidFill>
              <a:srgbClr val="004D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7ACCB23D-FBD5-60C1-AF2A-CB7D0D7E4240}"/>
              </a:ext>
            </a:extLst>
          </p:cNvPr>
          <p:cNvSpPr txBox="1"/>
          <p:nvPr/>
        </p:nvSpPr>
        <p:spPr>
          <a:xfrm>
            <a:off x="3451500" y="2543848"/>
            <a:ext cx="878890" cy="430887"/>
          </a:xfrm>
          <a:prstGeom prst="rect">
            <a:avLst/>
          </a:prstGeom>
          <a:noFill/>
        </p:spPr>
        <p:txBody>
          <a:bodyPr wrap="square" rtlCol="0">
            <a:spAutoFit/>
          </a:bodyPr>
          <a:lstStyle/>
          <a:p>
            <a:pPr algn="ctr"/>
            <a:r>
              <a:rPr lang="fr-FR" sz="1100" dirty="0">
                <a:solidFill>
                  <a:schemeClr val="bg1"/>
                </a:solidFill>
                <a:latin typeface="Montserrat" panose="00000500000000000000" pitchFamily="2" charset="0"/>
              </a:rPr>
              <a:t>Seuil</a:t>
            </a:r>
          </a:p>
          <a:p>
            <a:pPr algn="ctr"/>
            <a:r>
              <a:rPr lang="fr-FR" sz="1100" dirty="0" err="1">
                <a:solidFill>
                  <a:schemeClr val="bg1"/>
                </a:solidFill>
                <a:latin typeface="Montserrat" panose="00000500000000000000" pitchFamily="2" charset="0"/>
              </a:rPr>
              <a:t>outliers</a:t>
            </a:r>
            <a:endParaRPr lang="fr-FR" sz="1100" dirty="0">
              <a:solidFill>
                <a:schemeClr val="bg1"/>
              </a:solidFill>
              <a:latin typeface="Montserrat" panose="00000500000000000000" pitchFamily="2" charset="0"/>
            </a:endParaRPr>
          </a:p>
        </p:txBody>
      </p:sp>
      <p:sp>
        <p:nvSpPr>
          <p:cNvPr id="8" name="ZoneTexte 7">
            <a:extLst>
              <a:ext uri="{FF2B5EF4-FFF2-40B4-BE49-F238E27FC236}">
                <a16:creationId xmlns:a16="http://schemas.microsoft.com/office/drawing/2014/main" id="{891550C3-BDB9-A70B-E7C6-5A8053C3850B}"/>
              </a:ext>
            </a:extLst>
          </p:cNvPr>
          <p:cNvSpPr txBox="1"/>
          <p:nvPr/>
        </p:nvSpPr>
        <p:spPr>
          <a:xfrm>
            <a:off x="8905875" y="7629"/>
            <a:ext cx="247650" cy="246221"/>
          </a:xfrm>
          <a:prstGeom prst="rect">
            <a:avLst/>
          </a:prstGeom>
          <a:noFill/>
        </p:spPr>
        <p:txBody>
          <a:bodyPr wrap="square" rtlCol="0">
            <a:spAutoFit/>
          </a:bodyPr>
          <a:lstStyle/>
          <a:p>
            <a:r>
              <a:rPr lang="fr-FR" sz="1000" b="1" dirty="0">
                <a:solidFill>
                  <a:schemeClr val="bg1"/>
                </a:solidFill>
                <a:latin typeface="Montserrat" panose="00000500000000000000" pitchFamily="2" charset="0"/>
              </a:rPr>
              <a:t>8</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24579</TotalTime>
  <Words>1305</Words>
  <Application>Microsoft Office PowerPoint</Application>
  <PresentationFormat>Affichage à l'écran (16:9)</PresentationFormat>
  <Paragraphs>281</Paragraphs>
  <Slides>17</Slides>
  <Notes>17</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17</vt:i4>
      </vt:variant>
    </vt:vector>
  </HeadingPairs>
  <TitlesOfParts>
    <vt:vector size="20" baseType="lpstr">
      <vt:lpstr>Arial</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Haïdopoulo</dc:creator>
  <cp:lastModifiedBy>Matthieu Haïdopoulo</cp:lastModifiedBy>
  <cp:revision>7</cp:revision>
  <dcterms:modified xsi:type="dcterms:W3CDTF">2024-07-05T09:47:23Z</dcterms:modified>
</cp:coreProperties>
</file>