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3" r:id="rId3"/>
    <p:sldId id="264" r:id="rId4"/>
    <p:sldId id="258" r:id="rId5"/>
    <p:sldId id="265" r:id="rId6"/>
    <p:sldId id="271" r:id="rId7"/>
    <p:sldId id="269" r:id="rId8"/>
    <p:sldId id="259" r:id="rId9"/>
    <p:sldId id="272" r:id="rId10"/>
    <p:sldId id="274" r:id="rId11"/>
    <p:sldId id="275" r:id="rId12"/>
    <p:sldId id="278" r:id="rId13"/>
    <p:sldId id="260" r:id="rId14"/>
    <p:sldId id="261" r:id="rId15"/>
    <p:sldId id="262" r:id="rId16"/>
  </p:sldIdLst>
  <p:sldSz cx="9144000" cy="5143500" type="screen16x9"/>
  <p:notesSz cx="6858000" cy="9144000"/>
  <p:embeddedFontLs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Titillium Web"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PQChcynK0uSiMmFn/cMlX7yPp1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EF515-848F-4F8B-91C4-0691E43870A3}" v="1284" dt="2024-04-02T13:16:02.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06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7077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541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818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534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
        <p:cNvGrpSpPr/>
        <p:nvPr/>
      </p:nvGrpSpPr>
      <p:grpSpPr>
        <a:xfrm>
          <a:off x="0" y="0"/>
          <a:ext cx="0" cy="0"/>
          <a:chOff x="0" y="0"/>
          <a:chExt cx="0" cy="0"/>
        </a:xfrm>
      </p:grpSpPr>
      <p:grpSp>
        <p:nvGrpSpPr>
          <p:cNvPr id="10" name="Google Shape;10;p9"/>
          <p:cNvGrpSpPr/>
          <p:nvPr/>
        </p:nvGrpSpPr>
        <p:grpSpPr>
          <a:xfrm>
            <a:off x="6866714" y="1255"/>
            <a:ext cx="2267380" cy="2601741"/>
            <a:chOff x="6790514" y="1255"/>
            <a:chExt cx="2267380" cy="2601741"/>
          </a:xfrm>
        </p:grpSpPr>
        <p:grpSp>
          <p:nvGrpSpPr>
            <p:cNvPr id="11" name="Google Shape;11;p9"/>
            <p:cNvGrpSpPr/>
            <p:nvPr/>
          </p:nvGrpSpPr>
          <p:grpSpPr>
            <a:xfrm>
              <a:off x="7067536" y="1255"/>
              <a:ext cx="1990358" cy="1990303"/>
              <a:chOff x="7067536" y="1255"/>
              <a:chExt cx="1990358" cy="1990303"/>
            </a:xfrm>
          </p:grpSpPr>
          <p:sp>
            <p:nvSpPr>
              <p:cNvPr id="12" name="Google Shape;12;p9"/>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9"/>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9"/>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9"/>
            <p:cNvGrpSpPr/>
            <p:nvPr/>
          </p:nvGrpSpPr>
          <p:grpSpPr>
            <a:xfrm>
              <a:off x="8207126" y="1807997"/>
              <a:ext cx="795000" cy="795000"/>
              <a:chOff x="8207126" y="1807997"/>
              <a:chExt cx="795000" cy="795000"/>
            </a:xfrm>
          </p:grpSpPr>
          <p:sp>
            <p:nvSpPr>
              <p:cNvPr id="16" name="Google Shape;16;p9"/>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9"/>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9"/>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19;p9"/>
            <p:cNvGrpSpPr/>
            <p:nvPr/>
          </p:nvGrpSpPr>
          <p:grpSpPr>
            <a:xfrm>
              <a:off x="6790514" y="118857"/>
              <a:ext cx="548700" cy="548700"/>
              <a:chOff x="6790514" y="118857"/>
              <a:chExt cx="548700" cy="548700"/>
            </a:xfrm>
          </p:grpSpPr>
          <p:sp>
            <p:nvSpPr>
              <p:cNvPr id="20" name="Google Shape;20;p9"/>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9"/>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9"/>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3" name="Google Shape;23;p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grpSp>
        <p:nvGrpSpPr>
          <p:cNvPr id="266" name="Google Shape;266;p18"/>
          <p:cNvGrpSpPr/>
          <p:nvPr/>
        </p:nvGrpSpPr>
        <p:grpSpPr>
          <a:xfrm>
            <a:off x="713373" y="3847119"/>
            <a:ext cx="825392" cy="825392"/>
            <a:chOff x="348199" y="179450"/>
            <a:chExt cx="1116300" cy="1116300"/>
          </a:xfrm>
        </p:grpSpPr>
        <p:sp>
          <p:nvSpPr>
            <p:cNvPr id="267" name="Google Shape;267;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18"/>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70" name="Google Shape;270;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grpSp>
        <p:nvGrpSpPr>
          <p:cNvPr id="25" name="Google Shape;25;p10"/>
          <p:cNvGrpSpPr/>
          <p:nvPr/>
        </p:nvGrpSpPr>
        <p:grpSpPr>
          <a:xfrm>
            <a:off x="625966" y="299376"/>
            <a:ext cx="999312" cy="999312"/>
            <a:chOff x="348199" y="179450"/>
            <a:chExt cx="1116300" cy="1116300"/>
          </a:xfrm>
        </p:grpSpPr>
        <p:sp>
          <p:nvSpPr>
            <p:cNvPr id="26" name="Google Shape;26;p1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1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0" name="Google Shape;30;p1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grpSp>
        <p:nvGrpSpPr>
          <p:cNvPr id="32" name="Google Shape;32;p11"/>
          <p:cNvGrpSpPr/>
          <p:nvPr/>
        </p:nvGrpSpPr>
        <p:grpSpPr>
          <a:xfrm>
            <a:off x="52" y="4099200"/>
            <a:ext cx="9144036" cy="1044300"/>
            <a:chOff x="52" y="4099200"/>
            <a:chExt cx="9144036" cy="1044300"/>
          </a:xfrm>
        </p:grpSpPr>
        <p:grpSp>
          <p:nvGrpSpPr>
            <p:cNvPr id="33" name="Google Shape;33;p11"/>
            <p:cNvGrpSpPr/>
            <p:nvPr/>
          </p:nvGrpSpPr>
          <p:grpSpPr>
            <a:xfrm>
              <a:off x="52" y="4309200"/>
              <a:ext cx="231622" cy="834300"/>
              <a:chOff x="2688737" y="4301380"/>
              <a:chExt cx="231900" cy="834300"/>
            </a:xfrm>
          </p:grpSpPr>
          <p:sp>
            <p:nvSpPr>
              <p:cNvPr id="34" name="Google Shape;34;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38;p11"/>
            <p:cNvGrpSpPr/>
            <p:nvPr/>
          </p:nvGrpSpPr>
          <p:grpSpPr>
            <a:xfrm>
              <a:off x="371406" y="4099200"/>
              <a:ext cx="231622" cy="1044300"/>
              <a:chOff x="2688737" y="4091380"/>
              <a:chExt cx="231900" cy="1044300"/>
            </a:xfrm>
          </p:grpSpPr>
          <p:sp>
            <p:nvSpPr>
              <p:cNvPr id="39" name="Google Shape;39;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1"/>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44;p11"/>
            <p:cNvGrpSpPr/>
            <p:nvPr/>
          </p:nvGrpSpPr>
          <p:grpSpPr>
            <a:xfrm>
              <a:off x="742761" y="4309200"/>
              <a:ext cx="231622" cy="834300"/>
              <a:chOff x="2688737" y="4301380"/>
              <a:chExt cx="231900" cy="834300"/>
            </a:xfrm>
          </p:grpSpPr>
          <p:sp>
            <p:nvSpPr>
              <p:cNvPr id="45" name="Google Shape;45;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11"/>
            <p:cNvGrpSpPr/>
            <p:nvPr/>
          </p:nvGrpSpPr>
          <p:grpSpPr>
            <a:xfrm>
              <a:off x="1114115" y="4518900"/>
              <a:ext cx="231622" cy="624600"/>
              <a:chOff x="2688737" y="4511080"/>
              <a:chExt cx="231900" cy="624600"/>
            </a:xfrm>
          </p:grpSpPr>
          <p:sp>
            <p:nvSpPr>
              <p:cNvPr id="50" name="Google Shape;50;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11"/>
            <p:cNvGrpSpPr/>
            <p:nvPr/>
          </p:nvGrpSpPr>
          <p:grpSpPr>
            <a:xfrm>
              <a:off x="1856753" y="4099200"/>
              <a:ext cx="231600" cy="1044300"/>
              <a:chOff x="1856753" y="4099200"/>
              <a:chExt cx="231600" cy="1044300"/>
            </a:xfrm>
          </p:grpSpPr>
          <p:sp>
            <p:nvSpPr>
              <p:cNvPr id="54" name="Google Shape;54;p11"/>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1"/>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1"/>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1"/>
            <p:cNvGrpSpPr/>
            <p:nvPr/>
          </p:nvGrpSpPr>
          <p:grpSpPr>
            <a:xfrm>
              <a:off x="2228107" y="4309200"/>
              <a:ext cx="231600" cy="834300"/>
              <a:chOff x="2228107" y="4309200"/>
              <a:chExt cx="231600" cy="834300"/>
            </a:xfrm>
          </p:grpSpPr>
          <p:sp>
            <p:nvSpPr>
              <p:cNvPr id="60" name="Google Shape;60;p11"/>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1"/>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1"/>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1"/>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11"/>
            <p:cNvGrpSpPr/>
            <p:nvPr/>
          </p:nvGrpSpPr>
          <p:grpSpPr>
            <a:xfrm>
              <a:off x="2599462" y="4518900"/>
              <a:ext cx="231600" cy="624600"/>
              <a:chOff x="2599462" y="4518900"/>
              <a:chExt cx="231600" cy="624600"/>
            </a:xfrm>
          </p:grpSpPr>
          <p:sp>
            <p:nvSpPr>
              <p:cNvPr id="65" name="Google Shape;65;p11"/>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1"/>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1"/>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11"/>
            <p:cNvGrpSpPr/>
            <p:nvPr/>
          </p:nvGrpSpPr>
          <p:grpSpPr>
            <a:xfrm>
              <a:off x="3342171" y="4099200"/>
              <a:ext cx="231600" cy="1044300"/>
              <a:chOff x="3342171" y="4099200"/>
              <a:chExt cx="231600" cy="1044300"/>
            </a:xfrm>
          </p:grpSpPr>
          <p:sp>
            <p:nvSpPr>
              <p:cNvPr id="69" name="Google Shape;69;p11"/>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1"/>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1"/>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1"/>
            <p:cNvGrpSpPr/>
            <p:nvPr/>
          </p:nvGrpSpPr>
          <p:grpSpPr>
            <a:xfrm>
              <a:off x="3713525" y="4309200"/>
              <a:ext cx="231600" cy="834300"/>
              <a:chOff x="3713525" y="4309200"/>
              <a:chExt cx="231600" cy="834300"/>
            </a:xfrm>
          </p:grpSpPr>
          <p:sp>
            <p:nvSpPr>
              <p:cNvPr id="75" name="Google Shape;75;p11"/>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1"/>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1"/>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11"/>
            <p:cNvGrpSpPr/>
            <p:nvPr/>
          </p:nvGrpSpPr>
          <p:grpSpPr>
            <a:xfrm>
              <a:off x="1485398" y="4309200"/>
              <a:ext cx="231600" cy="834300"/>
              <a:chOff x="1485398" y="4309200"/>
              <a:chExt cx="231600" cy="834300"/>
            </a:xfrm>
          </p:grpSpPr>
          <p:sp>
            <p:nvSpPr>
              <p:cNvPr id="80" name="Google Shape;80;p11"/>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1"/>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 name="Google Shape;84;p11"/>
            <p:cNvGrpSpPr/>
            <p:nvPr/>
          </p:nvGrpSpPr>
          <p:grpSpPr>
            <a:xfrm>
              <a:off x="4084879" y="4518900"/>
              <a:ext cx="231600" cy="624600"/>
              <a:chOff x="4084879" y="4518900"/>
              <a:chExt cx="231600" cy="624600"/>
            </a:xfrm>
          </p:grpSpPr>
          <p:sp>
            <p:nvSpPr>
              <p:cNvPr id="85" name="Google Shape;85;p11"/>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1"/>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1"/>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11"/>
            <p:cNvGrpSpPr/>
            <p:nvPr/>
          </p:nvGrpSpPr>
          <p:grpSpPr>
            <a:xfrm>
              <a:off x="2970816" y="4309200"/>
              <a:ext cx="231600" cy="834300"/>
              <a:chOff x="2970816" y="4309200"/>
              <a:chExt cx="231600" cy="834300"/>
            </a:xfrm>
          </p:grpSpPr>
          <p:sp>
            <p:nvSpPr>
              <p:cNvPr id="89" name="Google Shape;89;p11"/>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1"/>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1"/>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1"/>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1"/>
            <p:cNvGrpSpPr/>
            <p:nvPr/>
          </p:nvGrpSpPr>
          <p:grpSpPr>
            <a:xfrm>
              <a:off x="4456234" y="4309200"/>
              <a:ext cx="231600" cy="834300"/>
              <a:chOff x="4456234" y="4309200"/>
              <a:chExt cx="231600" cy="834300"/>
            </a:xfrm>
          </p:grpSpPr>
          <p:sp>
            <p:nvSpPr>
              <p:cNvPr id="94" name="Google Shape;94;p11"/>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1"/>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1"/>
            <p:cNvGrpSpPr/>
            <p:nvPr/>
          </p:nvGrpSpPr>
          <p:grpSpPr>
            <a:xfrm>
              <a:off x="4827588" y="4099200"/>
              <a:ext cx="231600" cy="1044300"/>
              <a:chOff x="4827588" y="4099200"/>
              <a:chExt cx="231600" cy="1044300"/>
            </a:xfrm>
          </p:grpSpPr>
          <p:sp>
            <p:nvSpPr>
              <p:cNvPr id="99" name="Google Shape;99;p11"/>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1"/>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1"/>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1"/>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1"/>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 name="Google Shape;104;p11"/>
            <p:cNvGrpSpPr/>
            <p:nvPr/>
          </p:nvGrpSpPr>
          <p:grpSpPr>
            <a:xfrm>
              <a:off x="5198943" y="4309200"/>
              <a:ext cx="231600" cy="834300"/>
              <a:chOff x="5198943" y="4309200"/>
              <a:chExt cx="231600" cy="834300"/>
            </a:xfrm>
          </p:grpSpPr>
          <p:sp>
            <p:nvSpPr>
              <p:cNvPr id="105" name="Google Shape;105;p11"/>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1"/>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1"/>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11"/>
            <p:cNvGrpSpPr/>
            <p:nvPr/>
          </p:nvGrpSpPr>
          <p:grpSpPr>
            <a:xfrm>
              <a:off x="5570297" y="4518900"/>
              <a:ext cx="231600" cy="624600"/>
              <a:chOff x="5570297" y="4518900"/>
              <a:chExt cx="231600" cy="624600"/>
            </a:xfrm>
          </p:grpSpPr>
          <p:sp>
            <p:nvSpPr>
              <p:cNvPr id="110" name="Google Shape;110;p11"/>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11"/>
            <p:cNvGrpSpPr/>
            <p:nvPr/>
          </p:nvGrpSpPr>
          <p:grpSpPr>
            <a:xfrm>
              <a:off x="5941652" y="4309200"/>
              <a:ext cx="231600" cy="834300"/>
              <a:chOff x="5941652" y="4309200"/>
              <a:chExt cx="231600" cy="834300"/>
            </a:xfrm>
          </p:grpSpPr>
          <p:sp>
            <p:nvSpPr>
              <p:cNvPr id="114" name="Google Shape;114;p11"/>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11"/>
            <p:cNvGrpSpPr/>
            <p:nvPr/>
          </p:nvGrpSpPr>
          <p:grpSpPr>
            <a:xfrm>
              <a:off x="6313006" y="4099200"/>
              <a:ext cx="231600" cy="1044300"/>
              <a:chOff x="6313006" y="4099200"/>
              <a:chExt cx="231600" cy="1044300"/>
            </a:xfrm>
          </p:grpSpPr>
          <p:sp>
            <p:nvSpPr>
              <p:cNvPr id="119" name="Google Shape;119;p11"/>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11"/>
            <p:cNvGrpSpPr/>
            <p:nvPr/>
          </p:nvGrpSpPr>
          <p:grpSpPr>
            <a:xfrm>
              <a:off x="6684361" y="4309200"/>
              <a:ext cx="231600" cy="834300"/>
              <a:chOff x="6684361" y="4309200"/>
              <a:chExt cx="231600" cy="834300"/>
            </a:xfrm>
          </p:grpSpPr>
          <p:sp>
            <p:nvSpPr>
              <p:cNvPr id="125" name="Google Shape;125;p11"/>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11"/>
            <p:cNvGrpSpPr/>
            <p:nvPr/>
          </p:nvGrpSpPr>
          <p:grpSpPr>
            <a:xfrm>
              <a:off x="7055715" y="4518900"/>
              <a:ext cx="231600" cy="624600"/>
              <a:chOff x="7055715" y="4518900"/>
              <a:chExt cx="231600" cy="624600"/>
            </a:xfrm>
          </p:grpSpPr>
          <p:sp>
            <p:nvSpPr>
              <p:cNvPr id="130" name="Google Shape;130;p11"/>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1"/>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1"/>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11"/>
            <p:cNvGrpSpPr/>
            <p:nvPr/>
          </p:nvGrpSpPr>
          <p:grpSpPr>
            <a:xfrm>
              <a:off x="7798424" y="4099200"/>
              <a:ext cx="231600" cy="1044300"/>
              <a:chOff x="7798424" y="4099200"/>
              <a:chExt cx="231600" cy="1044300"/>
            </a:xfrm>
          </p:grpSpPr>
          <p:sp>
            <p:nvSpPr>
              <p:cNvPr id="134" name="Google Shape;134;p11"/>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1"/>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1"/>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1"/>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1"/>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1"/>
            <p:cNvGrpSpPr/>
            <p:nvPr/>
          </p:nvGrpSpPr>
          <p:grpSpPr>
            <a:xfrm>
              <a:off x="8169779" y="4309200"/>
              <a:ext cx="231600" cy="834300"/>
              <a:chOff x="8169779" y="4309200"/>
              <a:chExt cx="231600" cy="834300"/>
            </a:xfrm>
          </p:grpSpPr>
          <p:sp>
            <p:nvSpPr>
              <p:cNvPr id="140" name="Google Shape;140;p11"/>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1"/>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1"/>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1"/>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11"/>
            <p:cNvGrpSpPr/>
            <p:nvPr/>
          </p:nvGrpSpPr>
          <p:grpSpPr>
            <a:xfrm>
              <a:off x="7427070" y="4309200"/>
              <a:ext cx="231600" cy="834300"/>
              <a:chOff x="7427070" y="4309200"/>
              <a:chExt cx="231600" cy="834300"/>
            </a:xfrm>
          </p:grpSpPr>
          <p:sp>
            <p:nvSpPr>
              <p:cNvPr id="145" name="Google Shape;145;p11"/>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1"/>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1"/>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11"/>
            <p:cNvGrpSpPr/>
            <p:nvPr/>
          </p:nvGrpSpPr>
          <p:grpSpPr>
            <a:xfrm>
              <a:off x="8541133" y="4518900"/>
              <a:ext cx="231600" cy="624600"/>
              <a:chOff x="8541133" y="4518900"/>
              <a:chExt cx="231600" cy="624600"/>
            </a:xfrm>
          </p:grpSpPr>
          <p:sp>
            <p:nvSpPr>
              <p:cNvPr id="150" name="Google Shape;150;p11"/>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1"/>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1"/>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11"/>
            <p:cNvGrpSpPr/>
            <p:nvPr/>
          </p:nvGrpSpPr>
          <p:grpSpPr>
            <a:xfrm>
              <a:off x="8912488" y="4309200"/>
              <a:ext cx="231600" cy="834300"/>
              <a:chOff x="8912488" y="4309200"/>
              <a:chExt cx="231600" cy="834300"/>
            </a:xfrm>
          </p:grpSpPr>
          <p:sp>
            <p:nvSpPr>
              <p:cNvPr id="154" name="Google Shape;154;p11"/>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1"/>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1"/>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1"/>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8" name="Google Shape;158;p11"/>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9" name="Google Shape;159;p11"/>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60" name="Google Shape;160;p1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1"/>
        <p:cNvGrpSpPr/>
        <p:nvPr/>
      </p:nvGrpSpPr>
      <p:grpSpPr>
        <a:xfrm>
          <a:off x="0" y="0"/>
          <a:ext cx="0" cy="0"/>
          <a:chOff x="0" y="0"/>
          <a:chExt cx="0" cy="0"/>
        </a:xfrm>
      </p:grpSpPr>
      <p:grpSp>
        <p:nvGrpSpPr>
          <p:cNvPr id="162" name="Google Shape;162;p12"/>
          <p:cNvGrpSpPr/>
          <p:nvPr/>
        </p:nvGrpSpPr>
        <p:grpSpPr>
          <a:xfrm>
            <a:off x="7343003" y="3409675"/>
            <a:ext cx="1691422" cy="1732548"/>
            <a:chOff x="7343003" y="3409675"/>
            <a:chExt cx="1691422" cy="1732548"/>
          </a:xfrm>
        </p:grpSpPr>
        <p:grpSp>
          <p:nvGrpSpPr>
            <p:cNvPr id="163" name="Google Shape;163;p12"/>
            <p:cNvGrpSpPr/>
            <p:nvPr/>
          </p:nvGrpSpPr>
          <p:grpSpPr>
            <a:xfrm>
              <a:off x="7343003" y="4453711"/>
              <a:ext cx="316800" cy="688512"/>
              <a:chOff x="7343003" y="4453711"/>
              <a:chExt cx="316800" cy="688512"/>
            </a:xfrm>
          </p:grpSpPr>
          <p:sp>
            <p:nvSpPr>
              <p:cNvPr id="164" name="Google Shape;164;p12"/>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2"/>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 name="Google Shape;166;p12"/>
            <p:cNvGrpSpPr/>
            <p:nvPr/>
          </p:nvGrpSpPr>
          <p:grpSpPr>
            <a:xfrm>
              <a:off x="7801210" y="4105700"/>
              <a:ext cx="316800" cy="1036523"/>
              <a:chOff x="7801210" y="4105700"/>
              <a:chExt cx="316800" cy="1036523"/>
            </a:xfrm>
          </p:grpSpPr>
          <p:sp>
            <p:nvSpPr>
              <p:cNvPr id="167" name="Google Shape;167;p12"/>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2"/>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2"/>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12"/>
            <p:cNvGrpSpPr/>
            <p:nvPr/>
          </p:nvGrpSpPr>
          <p:grpSpPr>
            <a:xfrm>
              <a:off x="8259418" y="3757688"/>
              <a:ext cx="316800" cy="1384535"/>
              <a:chOff x="8259418" y="3757688"/>
              <a:chExt cx="316800" cy="1384535"/>
            </a:xfrm>
          </p:grpSpPr>
          <p:sp>
            <p:nvSpPr>
              <p:cNvPr id="171" name="Google Shape;171;p12"/>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2"/>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2"/>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2"/>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12"/>
            <p:cNvGrpSpPr/>
            <p:nvPr/>
          </p:nvGrpSpPr>
          <p:grpSpPr>
            <a:xfrm>
              <a:off x="8717625" y="3409675"/>
              <a:ext cx="316800" cy="1732548"/>
              <a:chOff x="8717625" y="3409675"/>
              <a:chExt cx="316800" cy="1732548"/>
            </a:xfrm>
          </p:grpSpPr>
          <p:sp>
            <p:nvSpPr>
              <p:cNvPr id="176" name="Google Shape;176;p12"/>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2"/>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2"/>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2"/>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2"/>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1" name="Google Shape;181;p12"/>
          <p:cNvGrpSpPr/>
          <p:nvPr/>
        </p:nvGrpSpPr>
        <p:grpSpPr>
          <a:xfrm>
            <a:off x="5043503" y="0"/>
            <a:ext cx="3814072" cy="3839102"/>
            <a:chOff x="5043503" y="0"/>
            <a:chExt cx="3814072" cy="3839102"/>
          </a:xfrm>
        </p:grpSpPr>
        <p:sp>
          <p:nvSpPr>
            <p:cNvPr id="182" name="Google Shape;182;p12"/>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2"/>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 name="Google Shape;184;p12"/>
            <p:cNvGrpSpPr/>
            <p:nvPr/>
          </p:nvGrpSpPr>
          <p:grpSpPr>
            <a:xfrm>
              <a:off x="7647812" y="2704283"/>
              <a:ext cx="635219" cy="635219"/>
              <a:chOff x="6725724" y="2701260"/>
              <a:chExt cx="1208101" cy="1208100"/>
            </a:xfrm>
          </p:grpSpPr>
          <p:sp>
            <p:nvSpPr>
              <p:cNvPr id="185" name="Google Shape;185;p12"/>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2"/>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12"/>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9" name="Google Shape;189;p12"/>
            <p:cNvGrpSpPr/>
            <p:nvPr/>
          </p:nvGrpSpPr>
          <p:grpSpPr>
            <a:xfrm>
              <a:off x="7952720" y="179238"/>
              <a:ext cx="873165" cy="873003"/>
              <a:chOff x="7754428" y="208725"/>
              <a:chExt cx="541800" cy="541800"/>
            </a:xfrm>
          </p:grpSpPr>
          <p:sp>
            <p:nvSpPr>
              <p:cNvPr id="190" name="Google Shape;190;p12"/>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2" name="Google Shape;192;p12"/>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12"/>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99" name="Google Shape;199;p12"/>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00" name="Google Shape;200;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1"/>
        <p:cNvGrpSpPr/>
        <p:nvPr/>
      </p:nvGrpSpPr>
      <p:grpSpPr>
        <a:xfrm>
          <a:off x="0" y="0"/>
          <a:ext cx="0" cy="0"/>
          <a:chOff x="0" y="0"/>
          <a:chExt cx="0" cy="0"/>
        </a:xfrm>
      </p:grpSpPr>
      <p:grpSp>
        <p:nvGrpSpPr>
          <p:cNvPr id="202" name="Google Shape;202;p13"/>
          <p:cNvGrpSpPr/>
          <p:nvPr/>
        </p:nvGrpSpPr>
        <p:grpSpPr>
          <a:xfrm>
            <a:off x="146769" y="3406"/>
            <a:ext cx="1233214" cy="1384535"/>
            <a:chOff x="146769" y="3406"/>
            <a:chExt cx="1233214" cy="1384535"/>
          </a:xfrm>
        </p:grpSpPr>
        <p:grpSp>
          <p:nvGrpSpPr>
            <p:cNvPr id="203" name="Google Shape;203;p13"/>
            <p:cNvGrpSpPr/>
            <p:nvPr/>
          </p:nvGrpSpPr>
          <p:grpSpPr>
            <a:xfrm>
              <a:off x="1063183" y="3406"/>
              <a:ext cx="316800" cy="688513"/>
              <a:chOff x="1063183" y="3406"/>
              <a:chExt cx="316800" cy="688513"/>
            </a:xfrm>
          </p:grpSpPr>
          <p:sp>
            <p:nvSpPr>
              <p:cNvPr id="204" name="Google Shape;204;p13"/>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3"/>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13"/>
            <p:cNvGrpSpPr/>
            <p:nvPr/>
          </p:nvGrpSpPr>
          <p:grpSpPr>
            <a:xfrm>
              <a:off x="604976" y="3406"/>
              <a:ext cx="316800" cy="1036524"/>
              <a:chOff x="604976" y="3406"/>
              <a:chExt cx="316800" cy="1036524"/>
            </a:xfrm>
          </p:grpSpPr>
          <p:sp>
            <p:nvSpPr>
              <p:cNvPr id="207" name="Google Shape;207;p13"/>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3"/>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3"/>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13"/>
            <p:cNvGrpSpPr/>
            <p:nvPr/>
          </p:nvGrpSpPr>
          <p:grpSpPr>
            <a:xfrm>
              <a:off x="146769" y="3406"/>
              <a:ext cx="316800" cy="1384535"/>
              <a:chOff x="146769" y="3406"/>
              <a:chExt cx="316800" cy="1384535"/>
            </a:xfrm>
          </p:grpSpPr>
          <p:sp>
            <p:nvSpPr>
              <p:cNvPr id="211" name="Google Shape;211;p13"/>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3"/>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3"/>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3"/>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5" name="Google Shape;215;p13"/>
          <p:cNvGrpSpPr/>
          <p:nvPr/>
        </p:nvGrpSpPr>
        <p:grpSpPr>
          <a:xfrm>
            <a:off x="6775084" y="2904008"/>
            <a:ext cx="2186147" cy="2239500"/>
            <a:chOff x="6775084" y="2904008"/>
            <a:chExt cx="2186147" cy="2239500"/>
          </a:xfrm>
        </p:grpSpPr>
        <p:grpSp>
          <p:nvGrpSpPr>
            <p:cNvPr id="216" name="Google Shape;216;p13"/>
            <p:cNvGrpSpPr/>
            <p:nvPr/>
          </p:nvGrpSpPr>
          <p:grpSpPr>
            <a:xfrm>
              <a:off x="6775084" y="4253708"/>
              <a:ext cx="409500" cy="889800"/>
              <a:chOff x="6775084" y="4253708"/>
              <a:chExt cx="409500" cy="889800"/>
            </a:xfrm>
          </p:grpSpPr>
          <p:sp>
            <p:nvSpPr>
              <p:cNvPr id="217" name="Google Shape;217;p13"/>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3"/>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3"/>
            <p:cNvGrpSpPr/>
            <p:nvPr/>
          </p:nvGrpSpPr>
          <p:grpSpPr>
            <a:xfrm>
              <a:off x="7367299" y="3804008"/>
              <a:ext cx="409500" cy="1339500"/>
              <a:chOff x="7367299" y="3804008"/>
              <a:chExt cx="409500" cy="1339500"/>
            </a:xfrm>
          </p:grpSpPr>
          <p:sp>
            <p:nvSpPr>
              <p:cNvPr id="220" name="Google Shape;220;p13"/>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3"/>
            <p:cNvGrpSpPr/>
            <p:nvPr/>
          </p:nvGrpSpPr>
          <p:grpSpPr>
            <a:xfrm>
              <a:off x="7959516" y="3354008"/>
              <a:ext cx="409500" cy="1789500"/>
              <a:chOff x="7959516" y="3354008"/>
              <a:chExt cx="409500" cy="1789500"/>
            </a:xfrm>
          </p:grpSpPr>
          <p:sp>
            <p:nvSpPr>
              <p:cNvPr id="224" name="Google Shape;224;p13"/>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3"/>
            <p:cNvGrpSpPr/>
            <p:nvPr/>
          </p:nvGrpSpPr>
          <p:grpSpPr>
            <a:xfrm>
              <a:off x="8551731" y="2904008"/>
              <a:ext cx="409500" cy="2239500"/>
              <a:chOff x="8551731" y="2904008"/>
              <a:chExt cx="409500" cy="2239500"/>
            </a:xfrm>
          </p:grpSpPr>
          <p:sp>
            <p:nvSpPr>
              <p:cNvPr id="229" name="Google Shape;229;p13"/>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3"/>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3"/>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3"/>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4" name="Google Shape;234;p13"/>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35" name="Google Shape;235;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6"/>
        <p:cNvGrpSpPr/>
        <p:nvPr/>
      </p:nvGrpSpPr>
      <p:grpSpPr>
        <a:xfrm>
          <a:off x="0" y="0"/>
          <a:ext cx="0" cy="0"/>
          <a:chOff x="0" y="0"/>
          <a:chExt cx="0" cy="0"/>
        </a:xfrm>
      </p:grpSpPr>
      <p:grpSp>
        <p:nvGrpSpPr>
          <p:cNvPr id="237" name="Google Shape;237;p14"/>
          <p:cNvGrpSpPr/>
          <p:nvPr/>
        </p:nvGrpSpPr>
        <p:grpSpPr>
          <a:xfrm>
            <a:off x="625966" y="299376"/>
            <a:ext cx="999312" cy="999312"/>
            <a:chOff x="348199" y="179450"/>
            <a:chExt cx="1116300" cy="1116300"/>
          </a:xfrm>
        </p:grpSpPr>
        <p:sp>
          <p:nvSpPr>
            <p:cNvPr id="238" name="Google Shape;238;p1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1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1" name="Google Shape;241;p14"/>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2" name="Google Shape;242;p14"/>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3" name="Google Shape;243;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4"/>
        <p:cNvGrpSpPr/>
        <p:nvPr/>
      </p:nvGrpSpPr>
      <p:grpSpPr>
        <a:xfrm>
          <a:off x="0" y="0"/>
          <a:ext cx="0" cy="0"/>
          <a:chOff x="0" y="0"/>
          <a:chExt cx="0" cy="0"/>
        </a:xfrm>
      </p:grpSpPr>
      <p:grpSp>
        <p:nvGrpSpPr>
          <p:cNvPr id="245" name="Google Shape;245;p15"/>
          <p:cNvGrpSpPr/>
          <p:nvPr/>
        </p:nvGrpSpPr>
        <p:grpSpPr>
          <a:xfrm>
            <a:off x="625966" y="299376"/>
            <a:ext cx="999312" cy="999312"/>
            <a:chOff x="348199" y="179450"/>
            <a:chExt cx="1116300" cy="1116300"/>
          </a:xfrm>
        </p:grpSpPr>
        <p:sp>
          <p:nvSpPr>
            <p:cNvPr id="246" name="Google Shape;246;p1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9" name="Google Shape;249;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0"/>
        <p:cNvGrpSpPr/>
        <p:nvPr/>
      </p:nvGrpSpPr>
      <p:grpSpPr>
        <a:xfrm>
          <a:off x="0" y="0"/>
          <a:ext cx="0" cy="0"/>
          <a:chOff x="0" y="0"/>
          <a:chExt cx="0" cy="0"/>
        </a:xfrm>
      </p:grpSpPr>
      <p:grpSp>
        <p:nvGrpSpPr>
          <p:cNvPr id="251" name="Google Shape;251;p16"/>
          <p:cNvGrpSpPr/>
          <p:nvPr/>
        </p:nvGrpSpPr>
        <p:grpSpPr>
          <a:xfrm>
            <a:off x="625966" y="299376"/>
            <a:ext cx="999312" cy="999312"/>
            <a:chOff x="348199" y="179450"/>
            <a:chExt cx="1116300" cy="1116300"/>
          </a:xfrm>
        </p:grpSpPr>
        <p:sp>
          <p:nvSpPr>
            <p:cNvPr id="252" name="Google Shape;252;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4" name="Google Shape;254;p16"/>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5" name="Google Shape;255;p16"/>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6" name="Google Shape;25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7"/>
        <p:cNvGrpSpPr/>
        <p:nvPr/>
      </p:nvGrpSpPr>
      <p:grpSpPr>
        <a:xfrm>
          <a:off x="0" y="0"/>
          <a:ext cx="0" cy="0"/>
          <a:chOff x="0" y="0"/>
          <a:chExt cx="0" cy="0"/>
        </a:xfrm>
      </p:grpSpPr>
      <p:grpSp>
        <p:nvGrpSpPr>
          <p:cNvPr id="258" name="Google Shape;258;p17"/>
          <p:cNvGrpSpPr/>
          <p:nvPr/>
        </p:nvGrpSpPr>
        <p:grpSpPr>
          <a:xfrm>
            <a:off x="625966" y="299376"/>
            <a:ext cx="999312" cy="999312"/>
            <a:chOff x="348199" y="179450"/>
            <a:chExt cx="1116300" cy="1116300"/>
          </a:xfrm>
        </p:grpSpPr>
        <p:sp>
          <p:nvSpPr>
            <p:cNvPr id="259" name="Google Shape;259;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17"/>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2" name="Google Shape;262;p17"/>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63" name="Google Shape;263;p17"/>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4" name="Google Shape;264;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
          <p:cNvSpPr txBox="1"/>
          <p:nvPr/>
        </p:nvSpPr>
        <p:spPr>
          <a:xfrm>
            <a:off x="779255" y="2074686"/>
            <a:ext cx="5692500" cy="1415742"/>
          </a:xfrm>
          <a:prstGeom prst="rect">
            <a:avLst/>
          </a:prstGeom>
          <a:noFill/>
          <a:ln>
            <a:noFill/>
          </a:ln>
        </p:spPr>
        <p:txBody>
          <a:bodyPr spcFirstLastPara="1" wrap="square" lIns="91425" tIns="91425" rIns="91425" bIns="91425" anchor="t" anchorCtr="0">
            <a:spAutoFit/>
          </a:bodyPr>
          <a:lstStyle/>
          <a:p>
            <a:pPr>
              <a:buSzPts val="4000"/>
            </a:pPr>
            <a:r>
              <a:rPr lang="fr-FR" sz="4000" dirty="0">
                <a:solidFill>
                  <a:schemeClr val="lt1"/>
                </a:solidFill>
                <a:latin typeface="Titillium Web"/>
                <a:ea typeface="Titillium Web"/>
                <a:cs typeface="Titillium Web"/>
                <a:sym typeface="Titillium Web"/>
              </a:rPr>
              <a:t>RAPPORT D'ANALYSE     </a:t>
            </a:r>
            <a:r>
              <a:rPr lang="fr-FR" sz="4000" b="1" dirty="0">
                <a:solidFill>
                  <a:schemeClr val="lt1"/>
                </a:solidFill>
                <a:latin typeface="Titillium Web"/>
                <a:ea typeface="Titillium Web"/>
                <a:cs typeface="Titillium Web"/>
                <a:sym typeface="Titillium Web"/>
              </a:rPr>
              <a:t>PRIMERO BANK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21083"/>
            <a:ext cx="7030500" cy="999300"/>
          </a:xfrm>
          <a:prstGeom prst="rect">
            <a:avLst/>
          </a:prstGeom>
          <a:noFill/>
          <a:ln>
            <a:noFill/>
          </a:ln>
        </p:spPr>
        <p:txBody>
          <a:bodyPr spcFirstLastPara="1" wrap="square" lIns="91425" tIns="91425" rIns="91425" bIns="91425" anchor="t" anchorCtr="0">
            <a:normAutofit fontScale="90000"/>
          </a:bodyPr>
          <a:lstStyle/>
          <a:p>
            <a:pPr>
              <a:buSzPct val="141414"/>
            </a:pPr>
            <a:r>
              <a:rPr lang="fr-FR" dirty="0">
                <a:solidFill>
                  <a:srgbClr val="27278B"/>
                </a:solidFill>
              </a:rPr>
              <a:t>Profil Client Perdu </a:t>
            </a:r>
            <a:br>
              <a:rPr lang="fr-FR" dirty="0">
                <a:solidFill>
                  <a:srgbClr val="27278B"/>
                </a:solidFill>
              </a:rPr>
            </a:br>
            <a:r>
              <a:rPr lang="fr-FR" sz="2000" b="0" dirty="0">
                <a:solidFill>
                  <a:srgbClr val="27278B"/>
                </a:solidFill>
              </a:rPr>
              <a:t>Proportion de départ selon les montants de crédit et l'utilisation de la carte</a:t>
            </a:r>
            <a:r>
              <a:rPr lang="fr-FR" sz="1800" b="0" dirty="0">
                <a:solidFill>
                  <a:srgbClr val="27278B"/>
                </a:solidFill>
              </a:rPr>
              <a:t> </a:t>
            </a:r>
            <a:br>
              <a:rPr lang="fr-FR" sz="1800" dirty="0"/>
            </a:br>
            <a:endParaRPr b="0"/>
          </a:p>
        </p:txBody>
      </p:sp>
      <p:sp>
        <p:nvSpPr>
          <p:cNvPr id="3" name="ZoneTexte 2">
            <a:extLst>
              <a:ext uri="{FF2B5EF4-FFF2-40B4-BE49-F238E27FC236}">
                <a16:creationId xmlns:a16="http://schemas.microsoft.com/office/drawing/2014/main" id="{46C300C7-93FC-2DBF-1A80-43529B1ACDF9}"/>
              </a:ext>
            </a:extLst>
          </p:cNvPr>
          <p:cNvSpPr txBox="1"/>
          <p:nvPr/>
        </p:nvSpPr>
        <p:spPr>
          <a:xfrm>
            <a:off x="1" y="3845517"/>
            <a:ext cx="5472834"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800" b="1" dirty="0">
                <a:solidFill>
                  <a:srgbClr val="27278B"/>
                </a:solidFill>
                <a:latin typeface="Nunito"/>
              </a:rPr>
              <a:t>40%</a:t>
            </a:r>
            <a:r>
              <a:rPr lang="fr-FR" b="1" dirty="0">
                <a:solidFill>
                  <a:srgbClr val="27278B"/>
                </a:solidFill>
                <a:latin typeface="Nunito"/>
              </a:rPr>
              <a:t> </a:t>
            </a:r>
            <a:r>
              <a:rPr lang="fr-FR" sz="1200" b="1" dirty="0">
                <a:solidFill>
                  <a:srgbClr val="27278B"/>
                </a:solidFill>
                <a:latin typeface="Nunito"/>
              </a:rPr>
              <a:t>des clients ayant un montant de crédit inférieur à 500€ sont partis</a:t>
            </a:r>
            <a:endParaRPr lang="fr-FR" sz="1200" dirty="0"/>
          </a:p>
          <a:p>
            <a:pPr algn="ctr"/>
            <a:r>
              <a:rPr lang="fr-FR" sz="1800" b="1" dirty="0">
                <a:solidFill>
                  <a:srgbClr val="27278B"/>
                </a:solidFill>
                <a:latin typeface="Nunito"/>
              </a:rPr>
              <a:t>90%</a:t>
            </a:r>
            <a:r>
              <a:rPr lang="fr-FR" b="1" dirty="0">
                <a:solidFill>
                  <a:srgbClr val="27278B"/>
                </a:solidFill>
                <a:latin typeface="Nunito"/>
              </a:rPr>
              <a:t> </a:t>
            </a:r>
            <a:r>
              <a:rPr lang="fr-FR" sz="1200" b="1" dirty="0">
                <a:solidFill>
                  <a:srgbClr val="27278B"/>
                </a:solidFill>
                <a:latin typeface="Nunito"/>
              </a:rPr>
              <a:t>des clients de cette tranches n'ont pas du tout de crédit </a:t>
            </a:r>
          </a:p>
          <a:p>
            <a:pPr algn="ctr"/>
            <a:r>
              <a:rPr lang="fr-FR" sz="1800" b="1" dirty="0">
                <a:solidFill>
                  <a:srgbClr val="27278B"/>
                </a:solidFill>
                <a:latin typeface="Nunito"/>
              </a:rPr>
              <a:t>30%</a:t>
            </a:r>
            <a:r>
              <a:rPr lang="fr-FR" sz="2000" b="1" dirty="0">
                <a:solidFill>
                  <a:srgbClr val="27278B"/>
                </a:solidFill>
                <a:latin typeface="Nunito"/>
              </a:rPr>
              <a:t> </a:t>
            </a:r>
            <a:r>
              <a:rPr lang="fr-FR" sz="1200" b="1" dirty="0">
                <a:solidFill>
                  <a:srgbClr val="27278B"/>
                </a:solidFill>
                <a:latin typeface="Nunito"/>
              </a:rPr>
              <a:t>de ceux ayant un montant supérieur à 2500€ sont également partis  </a:t>
            </a:r>
            <a:endParaRPr lang="fr-FR" sz="1200"/>
          </a:p>
        </p:txBody>
      </p:sp>
      <p:pic>
        <p:nvPicPr>
          <p:cNvPr id="2" name="Image 1" descr="Une image contenant texte, capture d’écran, Police, ligne&#10;&#10;Description générée automatiquement">
            <a:extLst>
              <a:ext uri="{FF2B5EF4-FFF2-40B4-BE49-F238E27FC236}">
                <a16:creationId xmlns:a16="http://schemas.microsoft.com/office/drawing/2014/main" id="{B4AA980E-D079-846A-9C27-B3124BEE8CDC}"/>
              </a:ext>
            </a:extLst>
          </p:cNvPr>
          <p:cNvPicPr>
            <a:picLocks noChangeAspect="1"/>
          </p:cNvPicPr>
          <p:nvPr/>
        </p:nvPicPr>
        <p:blipFill rotWithShape="1">
          <a:blip r:embed="rId3"/>
          <a:srcRect b="3796"/>
          <a:stretch/>
        </p:blipFill>
        <p:spPr>
          <a:xfrm>
            <a:off x="397145" y="1661826"/>
            <a:ext cx="4048934" cy="2082207"/>
          </a:xfrm>
          <a:prstGeom prst="rect">
            <a:avLst/>
          </a:prstGeom>
        </p:spPr>
      </p:pic>
      <p:pic>
        <p:nvPicPr>
          <p:cNvPr id="4" name="Image 3" descr="Une image contenant texte, capture d’écran, Police, nombre&#10;&#10;Description générée automatiquement">
            <a:extLst>
              <a:ext uri="{FF2B5EF4-FFF2-40B4-BE49-F238E27FC236}">
                <a16:creationId xmlns:a16="http://schemas.microsoft.com/office/drawing/2014/main" id="{A3595078-7AD1-6BB7-728A-C1BBFD158A77}"/>
              </a:ext>
            </a:extLst>
          </p:cNvPr>
          <p:cNvPicPr>
            <a:picLocks noChangeAspect="1"/>
          </p:cNvPicPr>
          <p:nvPr/>
        </p:nvPicPr>
        <p:blipFill>
          <a:blip r:embed="rId4"/>
          <a:stretch>
            <a:fillRect/>
          </a:stretch>
        </p:blipFill>
        <p:spPr>
          <a:xfrm>
            <a:off x="5425860" y="3569373"/>
            <a:ext cx="2806162" cy="1327204"/>
          </a:xfrm>
          <a:prstGeom prst="rect">
            <a:avLst/>
          </a:prstGeom>
        </p:spPr>
      </p:pic>
      <p:sp>
        <p:nvSpPr>
          <p:cNvPr id="6" name="ZoneTexte 2">
            <a:extLst>
              <a:ext uri="{FF2B5EF4-FFF2-40B4-BE49-F238E27FC236}">
                <a16:creationId xmlns:a16="http://schemas.microsoft.com/office/drawing/2014/main" id="{46C300C7-93FC-2DBF-1A80-43529B1ACDF9}"/>
              </a:ext>
            </a:extLst>
          </p:cNvPr>
          <p:cNvSpPr txBox="1"/>
          <p:nvPr/>
        </p:nvSpPr>
        <p:spPr>
          <a:xfrm>
            <a:off x="4572000" y="1598262"/>
            <a:ext cx="4523562"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200" b="1" dirty="0">
                <a:solidFill>
                  <a:srgbClr val="27278B"/>
                </a:solidFill>
                <a:latin typeface="Nunito"/>
              </a:rPr>
              <a:t>Les clients quittant la banque utilisent</a:t>
            </a:r>
            <a:endParaRPr lang="fr-FR" sz="1200" dirty="0"/>
          </a:p>
          <a:p>
            <a:pPr algn="ctr"/>
            <a:r>
              <a:rPr lang="fr-FR" b="1" dirty="0">
                <a:solidFill>
                  <a:srgbClr val="27278B"/>
                </a:solidFill>
                <a:latin typeface="Nunito"/>
              </a:rPr>
              <a:t> </a:t>
            </a:r>
            <a:r>
              <a:rPr lang="fr-FR" sz="1800" b="1" dirty="0">
                <a:solidFill>
                  <a:srgbClr val="27278B"/>
                </a:solidFill>
                <a:latin typeface="Nunito"/>
              </a:rPr>
              <a:t>moins</a:t>
            </a:r>
            <a:endParaRPr lang="fr-FR" sz="1800" dirty="0"/>
          </a:p>
          <a:p>
            <a:pPr algn="ctr"/>
            <a:r>
              <a:rPr lang="fr-FR" b="1" dirty="0">
                <a:solidFill>
                  <a:srgbClr val="27278B"/>
                </a:solidFill>
                <a:latin typeface="Nunito"/>
              </a:rPr>
              <a:t> </a:t>
            </a:r>
            <a:r>
              <a:rPr lang="fr-FR" sz="1200" b="1" dirty="0">
                <a:solidFill>
                  <a:srgbClr val="27278B"/>
                </a:solidFill>
                <a:latin typeface="Nunito"/>
              </a:rPr>
              <a:t>leurs cartes que la moyenne</a:t>
            </a:r>
            <a:endParaRPr lang="fr-FR" sz="1200" dirty="0"/>
          </a:p>
          <a:p>
            <a:pPr algn="ctr"/>
            <a:endParaRPr lang="fr-FR" b="1" dirty="0">
              <a:solidFill>
                <a:srgbClr val="27278B"/>
              </a:solidFill>
              <a:latin typeface="Nunito"/>
            </a:endParaRPr>
          </a:p>
          <a:p>
            <a:pPr algn="ctr"/>
            <a:r>
              <a:rPr lang="fr-FR" sz="1200" b="1" dirty="0">
                <a:solidFill>
                  <a:srgbClr val="27278B"/>
                </a:solidFill>
                <a:latin typeface="Nunito"/>
              </a:rPr>
              <a:t>Le score tombe à </a:t>
            </a:r>
          </a:p>
          <a:p>
            <a:pPr algn="ctr"/>
            <a:r>
              <a:rPr lang="fr-FR" sz="1800" b="1" dirty="0">
                <a:solidFill>
                  <a:srgbClr val="27278B"/>
                </a:solidFill>
                <a:latin typeface="Nunito"/>
              </a:rPr>
              <a:t>0</a:t>
            </a:r>
            <a:endParaRPr lang="fr-FR" sz="1800" dirty="0"/>
          </a:p>
          <a:p>
            <a:pPr algn="ctr"/>
            <a:r>
              <a:rPr lang="fr-FR" sz="1200" b="1" dirty="0">
                <a:solidFill>
                  <a:srgbClr val="27278B"/>
                </a:solidFill>
                <a:latin typeface="Nunito"/>
              </a:rPr>
              <a:t>Pour tout client n'ayant pas de crédit </a:t>
            </a:r>
          </a:p>
          <a:p>
            <a:pPr algn="ctr"/>
            <a:r>
              <a:rPr lang="fr-FR" sz="1200" b="1" dirty="0">
                <a:solidFill>
                  <a:srgbClr val="27278B"/>
                </a:solidFill>
                <a:latin typeface="Nunito"/>
              </a:rPr>
              <a:t>quel que soit son statut</a:t>
            </a:r>
            <a:endParaRPr lang="fr-FR" dirty="0"/>
          </a:p>
          <a:p>
            <a:pPr algn="ctr"/>
            <a:endParaRPr lang="fr-FR" b="1" dirty="0">
              <a:solidFill>
                <a:srgbClr val="27278B"/>
              </a:solidFill>
              <a:latin typeface="Nunito"/>
            </a:endParaRPr>
          </a:p>
          <a:p>
            <a:pPr algn="ctr"/>
            <a:endParaRPr lang="fr-FR" b="1" dirty="0">
              <a:solidFill>
                <a:srgbClr val="27278B"/>
              </a:solidFill>
              <a:latin typeface="Nunito"/>
            </a:endParaRPr>
          </a:p>
        </p:txBody>
      </p:sp>
    </p:spTree>
    <p:extLst>
      <p:ext uri="{BB962C8B-B14F-4D97-AF65-F5344CB8AC3E}">
        <p14:creationId xmlns:p14="http://schemas.microsoft.com/office/powerpoint/2010/main" val="125345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21083"/>
            <a:ext cx="7030500" cy="999300"/>
          </a:xfrm>
          <a:prstGeom prst="rect">
            <a:avLst/>
          </a:prstGeom>
          <a:noFill/>
          <a:ln>
            <a:noFill/>
          </a:ln>
        </p:spPr>
        <p:txBody>
          <a:bodyPr spcFirstLastPara="1" wrap="square" lIns="91425" tIns="91425" rIns="91425" bIns="91425" anchor="t" anchorCtr="0">
            <a:normAutofit fontScale="90000"/>
          </a:bodyPr>
          <a:lstStyle/>
          <a:p>
            <a:pPr>
              <a:buSzPct val="141414"/>
            </a:pPr>
            <a:r>
              <a:rPr lang="fr-FR" dirty="0">
                <a:solidFill>
                  <a:srgbClr val="27278B"/>
                </a:solidFill>
              </a:rPr>
              <a:t>Profil Client Perdu </a:t>
            </a:r>
            <a:br>
              <a:rPr lang="fr-FR" dirty="0">
                <a:solidFill>
                  <a:srgbClr val="27278B"/>
                </a:solidFill>
              </a:rPr>
            </a:br>
            <a:r>
              <a:rPr lang="fr-FR" sz="2000" b="0" dirty="0">
                <a:solidFill>
                  <a:srgbClr val="27278B"/>
                </a:solidFill>
              </a:rPr>
              <a:t>Proportion de départ selon le nombre d'interaction avec la banque</a:t>
            </a:r>
            <a:br>
              <a:rPr lang="fr-FR" sz="2000" b="0" dirty="0"/>
            </a:br>
            <a:endParaRPr b="0"/>
          </a:p>
        </p:txBody>
      </p:sp>
      <p:sp>
        <p:nvSpPr>
          <p:cNvPr id="3" name="ZoneTexte 2">
            <a:extLst>
              <a:ext uri="{FF2B5EF4-FFF2-40B4-BE49-F238E27FC236}">
                <a16:creationId xmlns:a16="http://schemas.microsoft.com/office/drawing/2014/main" id="{46C300C7-93FC-2DBF-1A80-43529B1ACDF9}"/>
              </a:ext>
            </a:extLst>
          </p:cNvPr>
          <p:cNvSpPr txBox="1"/>
          <p:nvPr/>
        </p:nvSpPr>
        <p:spPr>
          <a:xfrm>
            <a:off x="5753747" y="2179450"/>
            <a:ext cx="298341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800" b="1" dirty="0">
                <a:solidFill>
                  <a:srgbClr val="27278B"/>
                </a:solidFill>
                <a:latin typeface="Nunito"/>
              </a:rPr>
              <a:t>Plus</a:t>
            </a:r>
            <a:r>
              <a:rPr lang="fr-FR" b="1" dirty="0">
                <a:solidFill>
                  <a:srgbClr val="27278B"/>
                </a:solidFill>
                <a:latin typeface="Nunito"/>
              </a:rPr>
              <a:t> il y a d'interaction avec la banque, </a:t>
            </a:r>
            <a:r>
              <a:rPr lang="fr-FR" sz="1800" b="1" dirty="0">
                <a:solidFill>
                  <a:srgbClr val="27278B"/>
                </a:solidFill>
                <a:latin typeface="Nunito"/>
              </a:rPr>
              <a:t>plus</a:t>
            </a:r>
            <a:r>
              <a:rPr lang="fr-FR" b="1" dirty="0">
                <a:solidFill>
                  <a:srgbClr val="27278B"/>
                </a:solidFill>
                <a:latin typeface="Nunito"/>
              </a:rPr>
              <a:t> les chances de partir augmentent </a:t>
            </a:r>
          </a:p>
          <a:p>
            <a:pPr algn="ctr"/>
            <a:endParaRPr lang="fr-FR" b="1" dirty="0">
              <a:solidFill>
                <a:srgbClr val="27278B"/>
              </a:solidFill>
              <a:latin typeface="Nunito"/>
            </a:endParaRPr>
          </a:p>
          <a:p>
            <a:pPr algn="ctr"/>
            <a:endParaRPr lang="fr-FR" b="1" dirty="0">
              <a:solidFill>
                <a:srgbClr val="27278B"/>
              </a:solidFill>
              <a:latin typeface="Nunito"/>
            </a:endParaRPr>
          </a:p>
          <a:p>
            <a:pPr algn="ctr"/>
            <a:endParaRPr lang="fr-FR" b="1" dirty="0">
              <a:solidFill>
                <a:srgbClr val="27278B"/>
              </a:solidFill>
              <a:latin typeface="Nunito"/>
            </a:endParaRPr>
          </a:p>
          <a:p>
            <a:pPr algn="ctr"/>
            <a:r>
              <a:rPr lang="fr-FR" sz="1200" b="1" dirty="0">
                <a:solidFill>
                  <a:srgbClr val="27278B"/>
                </a:solidFill>
                <a:latin typeface="Nunito"/>
              </a:rPr>
              <a:t>Exception à la 4eme où il y a très peu de départs</a:t>
            </a:r>
          </a:p>
          <a:p>
            <a:pPr algn="ctr"/>
            <a:r>
              <a:rPr lang="fr-FR" sz="1200" b="1" dirty="0">
                <a:solidFill>
                  <a:srgbClr val="27278B"/>
                </a:solidFill>
                <a:latin typeface="Nunito"/>
              </a:rPr>
              <a:t>Y aurais-t-il un explication </a:t>
            </a:r>
            <a:endParaRPr lang="fr-FR" sz="1200" dirty="0"/>
          </a:p>
          <a:p>
            <a:pPr algn="ctr"/>
            <a:r>
              <a:rPr lang="fr-FR" sz="1200" b="1" dirty="0">
                <a:solidFill>
                  <a:srgbClr val="27278B"/>
                </a:solidFill>
                <a:latin typeface="Nunito"/>
              </a:rPr>
              <a:t>à cela ?</a:t>
            </a:r>
            <a:endParaRPr lang="fr-FR" sz="1200" dirty="0"/>
          </a:p>
        </p:txBody>
      </p:sp>
      <p:pic>
        <p:nvPicPr>
          <p:cNvPr id="4" name="Image 3" descr="Une image contenant texte, capture d’écran, ligne, Police&#10;&#10;Description générée automatiquement">
            <a:extLst>
              <a:ext uri="{FF2B5EF4-FFF2-40B4-BE49-F238E27FC236}">
                <a16:creationId xmlns:a16="http://schemas.microsoft.com/office/drawing/2014/main" id="{EFF9480C-5B28-75C0-905A-8F645F77C466}"/>
              </a:ext>
            </a:extLst>
          </p:cNvPr>
          <p:cNvPicPr>
            <a:picLocks noChangeAspect="1"/>
          </p:cNvPicPr>
          <p:nvPr/>
        </p:nvPicPr>
        <p:blipFill rotWithShape="1">
          <a:blip r:embed="rId3"/>
          <a:srcRect b="2777"/>
          <a:stretch/>
        </p:blipFill>
        <p:spPr>
          <a:xfrm>
            <a:off x="619933" y="1662068"/>
            <a:ext cx="5027262" cy="2832999"/>
          </a:xfrm>
          <a:prstGeom prst="rect">
            <a:avLst/>
          </a:prstGeom>
        </p:spPr>
      </p:pic>
    </p:spTree>
    <p:extLst>
      <p:ext uri="{BB962C8B-B14F-4D97-AF65-F5344CB8AC3E}">
        <p14:creationId xmlns:p14="http://schemas.microsoft.com/office/powerpoint/2010/main" val="398859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habits, garçon, personne, dessin humoristique&#10;&#10;Description générée automatiquement">
            <a:extLst>
              <a:ext uri="{FF2B5EF4-FFF2-40B4-BE49-F238E27FC236}">
                <a16:creationId xmlns:a16="http://schemas.microsoft.com/office/drawing/2014/main" id="{7D9BA846-0ADE-9F20-971B-E6F3DB2FBA4B}"/>
              </a:ext>
            </a:extLst>
          </p:cNvPr>
          <p:cNvPicPr>
            <a:picLocks noChangeAspect="1"/>
          </p:cNvPicPr>
          <p:nvPr/>
        </p:nvPicPr>
        <p:blipFill>
          <a:blip r:embed="rId2"/>
          <a:stretch>
            <a:fillRect/>
          </a:stretch>
        </p:blipFill>
        <p:spPr>
          <a:xfrm>
            <a:off x="4355993" y="679988"/>
            <a:ext cx="4790913" cy="4461575"/>
          </a:xfrm>
          <a:prstGeom prst="rect">
            <a:avLst/>
          </a:prstGeom>
        </p:spPr>
      </p:pic>
      <p:sp>
        <p:nvSpPr>
          <p:cNvPr id="2" name="Titre 1">
            <a:extLst>
              <a:ext uri="{FF2B5EF4-FFF2-40B4-BE49-F238E27FC236}">
                <a16:creationId xmlns:a16="http://schemas.microsoft.com/office/drawing/2014/main" id="{CDD1334A-F28F-7B68-DC10-4115E26A5B1E}"/>
              </a:ext>
            </a:extLst>
          </p:cNvPr>
          <p:cNvSpPr>
            <a:spLocks noGrp="1"/>
          </p:cNvSpPr>
          <p:nvPr>
            <p:ph type="title"/>
          </p:nvPr>
        </p:nvSpPr>
        <p:spPr>
          <a:xfrm>
            <a:off x="1303800" y="608261"/>
            <a:ext cx="7030500" cy="999300"/>
          </a:xfrm>
        </p:spPr>
        <p:txBody>
          <a:bodyPr>
            <a:normAutofit/>
          </a:bodyPr>
          <a:lstStyle/>
          <a:p>
            <a:r>
              <a:rPr lang="fr-FR" dirty="0">
                <a:solidFill>
                  <a:srgbClr val="27278B"/>
                </a:solidFill>
              </a:rPr>
              <a:t>Profil Client – l'analyse des données</a:t>
            </a:r>
            <a:endParaRPr lang="fr-FR" dirty="0"/>
          </a:p>
        </p:txBody>
      </p:sp>
      <p:sp>
        <p:nvSpPr>
          <p:cNvPr id="3" name="Espace réservé du texte 2">
            <a:extLst>
              <a:ext uri="{FF2B5EF4-FFF2-40B4-BE49-F238E27FC236}">
                <a16:creationId xmlns:a16="http://schemas.microsoft.com/office/drawing/2014/main" id="{600D5975-A194-2F15-8EA8-1DC2341D92B3}"/>
              </a:ext>
            </a:extLst>
          </p:cNvPr>
          <p:cNvSpPr>
            <a:spLocks noGrp="1"/>
          </p:cNvSpPr>
          <p:nvPr>
            <p:ph type="body" idx="1"/>
          </p:nvPr>
        </p:nvSpPr>
        <p:spPr>
          <a:xfrm>
            <a:off x="1308035" y="1602938"/>
            <a:ext cx="3378712" cy="2541600"/>
          </a:xfrm>
        </p:spPr>
        <p:txBody>
          <a:bodyPr>
            <a:normAutofit lnSpcReduction="10000"/>
          </a:bodyPr>
          <a:lstStyle/>
          <a:p>
            <a:pPr marL="146050" indent="0" algn="ctr">
              <a:buNone/>
            </a:pPr>
            <a:r>
              <a:rPr lang="fr-FR" sz="2000" b="1" dirty="0">
                <a:solidFill>
                  <a:srgbClr val="27278B"/>
                </a:solidFill>
              </a:rPr>
              <a:t> </a:t>
            </a:r>
            <a:r>
              <a:rPr lang="fr-FR" sz="1400" dirty="0">
                <a:solidFill>
                  <a:srgbClr val="27278B"/>
                </a:solidFill>
              </a:rPr>
              <a:t>On a pu voir qu'il y a plusieurs critères qui différencie les clients perdus au clients actuels notamment leur comportement de consommation </a:t>
            </a:r>
            <a:endParaRPr lang="fr-FR" sz="1400" dirty="0">
              <a:solidFill>
                <a:srgbClr val="424242"/>
              </a:solidFill>
            </a:endParaRPr>
          </a:p>
          <a:p>
            <a:pPr marL="146050" indent="0" algn="ctr">
              <a:lnSpc>
                <a:spcPct val="114999"/>
              </a:lnSpc>
              <a:buNone/>
            </a:pPr>
            <a:r>
              <a:rPr lang="fr-FR" sz="1400" dirty="0">
                <a:solidFill>
                  <a:srgbClr val="27278B"/>
                </a:solidFill>
              </a:rPr>
              <a:t>  </a:t>
            </a:r>
            <a:endParaRPr lang="fr-FR" sz="1400" dirty="0">
              <a:solidFill>
                <a:srgbClr val="424242"/>
              </a:solidFill>
            </a:endParaRPr>
          </a:p>
          <a:p>
            <a:pPr marL="146050" indent="0" algn="ctr">
              <a:lnSpc>
                <a:spcPct val="114999"/>
              </a:lnSpc>
              <a:buNone/>
            </a:pPr>
            <a:r>
              <a:rPr lang="fr-FR" sz="1800" b="1" dirty="0">
                <a:solidFill>
                  <a:srgbClr val="27278B"/>
                </a:solidFill>
              </a:rPr>
              <a:t>Nous allons utiliser cette différence pour calculer les clients à risque</a:t>
            </a:r>
            <a:endParaRPr lang="fr-FR" sz="1400" dirty="0">
              <a:solidFill>
                <a:srgbClr val="27278B"/>
              </a:solidFill>
            </a:endParaRPr>
          </a:p>
        </p:txBody>
      </p:sp>
    </p:spTree>
    <p:extLst>
      <p:ext uri="{BB962C8B-B14F-4D97-AF65-F5344CB8AC3E}">
        <p14:creationId xmlns:p14="http://schemas.microsoft.com/office/powerpoint/2010/main" val="160561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
          <p:cNvSpPr txBox="1">
            <a:spLocks noGrp="1"/>
          </p:cNvSpPr>
          <p:nvPr>
            <p:ph type="title"/>
          </p:nvPr>
        </p:nvSpPr>
        <p:spPr>
          <a:xfrm>
            <a:off x="1265054" y="521083"/>
            <a:ext cx="7030500" cy="999300"/>
          </a:xfrm>
          <a:prstGeom prst="rect">
            <a:avLst/>
          </a:prstGeom>
          <a:noFill/>
          <a:ln>
            <a:noFill/>
          </a:ln>
        </p:spPr>
        <p:txBody>
          <a:bodyPr spcFirstLastPara="1" wrap="square" lIns="91425" tIns="91425" rIns="91425" bIns="91425" anchor="t" anchorCtr="0">
            <a:normAutofit/>
          </a:bodyPr>
          <a:lstStyle/>
          <a:p>
            <a:pPr>
              <a:buSzPct val="111111"/>
            </a:pPr>
            <a:r>
              <a:rPr lang="fr-FR" dirty="0">
                <a:solidFill>
                  <a:srgbClr val="27278B"/>
                </a:solidFill>
              </a:rPr>
              <a:t>Calcul des clients à risque</a:t>
            </a:r>
            <a:br>
              <a:rPr lang="fr-FR" dirty="0">
                <a:solidFill>
                  <a:srgbClr val="27278B"/>
                </a:solidFill>
              </a:rPr>
            </a:br>
            <a:r>
              <a:rPr lang="fr-FR" sz="2000" b="0" dirty="0">
                <a:solidFill>
                  <a:srgbClr val="27278B"/>
                </a:solidFill>
              </a:rPr>
              <a:t>Clients susceptibles de partir</a:t>
            </a:r>
          </a:p>
        </p:txBody>
      </p:sp>
      <p:sp>
        <p:nvSpPr>
          <p:cNvPr id="1045" name="ZoneTexte 1044">
            <a:extLst>
              <a:ext uri="{FF2B5EF4-FFF2-40B4-BE49-F238E27FC236}">
                <a16:creationId xmlns:a16="http://schemas.microsoft.com/office/drawing/2014/main" id="{7627729A-86DC-C77C-59AF-68563A98FA6E}"/>
              </a:ext>
            </a:extLst>
          </p:cNvPr>
          <p:cNvSpPr txBox="1"/>
          <p:nvPr/>
        </p:nvSpPr>
        <p:spPr>
          <a:xfrm>
            <a:off x="4383026" y="1413512"/>
            <a:ext cx="446738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200" b="1" dirty="0">
                <a:solidFill>
                  <a:srgbClr val="27278B"/>
                </a:solidFill>
                <a:latin typeface="Nunito"/>
              </a:rPr>
              <a:t> Filtrage sur :</a:t>
            </a:r>
            <a:endParaRPr lang="fr-FR" dirty="0">
              <a:latin typeface="Nunito"/>
            </a:endParaRPr>
          </a:p>
          <a:p>
            <a:pPr algn="ctr"/>
            <a:endParaRPr lang="fr-FR" sz="1200" b="1" dirty="0">
              <a:solidFill>
                <a:srgbClr val="27278B"/>
              </a:solidFill>
              <a:latin typeface="Nunito"/>
            </a:endParaRPr>
          </a:p>
          <a:p>
            <a:pPr algn="ctr"/>
            <a:r>
              <a:rPr lang="fr-FR" sz="1200" b="1" dirty="0">
                <a:solidFill>
                  <a:srgbClr val="27278B"/>
                </a:solidFill>
                <a:latin typeface="Nunito"/>
              </a:rPr>
              <a:t>Le revenu </a:t>
            </a:r>
            <a:r>
              <a:rPr lang="fr-FR" sz="1200" dirty="0">
                <a:solidFill>
                  <a:srgbClr val="27278B"/>
                </a:solidFill>
                <a:latin typeface="Nunito"/>
              </a:rPr>
              <a:t>: tous sauf les moins de 40K car moins susceptible de partir que les autres </a:t>
            </a:r>
            <a:endParaRPr lang="fr-FR">
              <a:latin typeface="Nunito"/>
            </a:endParaRPr>
          </a:p>
          <a:p>
            <a:pPr algn="ctr"/>
            <a:r>
              <a:rPr lang="fr-FR" sz="1200" b="1" dirty="0">
                <a:solidFill>
                  <a:srgbClr val="27278B"/>
                </a:solidFill>
                <a:latin typeface="Nunito"/>
              </a:rPr>
              <a:t>L'inactivité du compte</a:t>
            </a:r>
            <a:r>
              <a:rPr lang="fr-FR" sz="1200" dirty="0">
                <a:solidFill>
                  <a:srgbClr val="27278B"/>
                </a:solidFill>
                <a:latin typeface="Nunito"/>
              </a:rPr>
              <a:t> : supérieur ou égale à 2 mois</a:t>
            </a:r>
          </a:p>
          <a:p>
            <a:pPr algn="ctr"/>
            <a:r>
              <a:rPr lang="fr-FR" sz="1200" b="1" dirty="0">
                <a:solidFill>
                  <a:srgbClr val="27278B"/>
                </a:solidFill>
                <a:latin typeface="Nunito"/>
              </a:rPr>
              <a:t>Le nombre d'interactions</a:t>
            </a:r>
            <a:r>
              <a:rPr lang="fr-FR" sz="1200" dirty="0">
                <a:solidFill>
                  <a:srgbClr val="27278B"/>
                </a:solidFill>
                <a:latin typeface="Nunito"/>
              </a:rPr>
              <a:t> : les comptes ayant 2-3 ou 5 interactions </a:t>
            </a:r>
          </a:p>
          <a:p>
            <a:pPr algn="ctr"/>
            <a:r>
              <a:rPr lang="fr-FR" sz="1200" b="1" dirty="0">
                <a:solidFill>
                  <a:srgbClr val="27278B"/>
                </a:solidFill>
                <a:latin typeface="Nunito"/>
              </a:rPr>
              <a:t>Le montant de crédit</a:t>
            </a:r>
            <a:r>
              <a:rPr lang="fr-FR" sz="1200" dirty="0">
                <a:solidFill>
                  <a:srgbClr val="27278B"/>
                </a:solidFill>
                <a:latin typeface="Nunito"/>
              </a:rPr>
              <a:t> : inférieur à 1000€ ou supérieur à 2500€</a:t>
            </a:r>
          </a:p>
          <a:p>
            <a:pPr algn="ctr"/>
            <a:r>
              <a:rPr lang="fr-FR" sz="1200" b="1" dirty="0">
                <a:solidFill>
                  <a:srgbClr val="27278B"/>
                </a:solidFill>
                <a:latin typeface="Nunito"/>
              </a:rPr>
              <a:t>Le nombre de transactions</a:t>
            </a:r>
            <a:r>
              <a:rPr lang="fr-FR" sz="1200" dirty="0">
                <a:solidFill>
                  <a:srgbClr val="27278B"/>
                </a:solidFill>
                <a:latin typeface="Nunito"/>
              </a:rPr>
              <a:t> : les comptes avec moins de 75 transactions</a:t>
            </a:r>
          </a:p>
          <a:p>
            <a:pPr algn="ctr"/>
            <a:r>
              <a:rPr lang="fr-FR" sz="1200" b="1" dirty="0">
                <a:solidFill>
                  <a:srgbClr val="27278B"/>
                </a:solidFill>
                <a:latin typeface="Nunito"/>
              </a:rPr>
              <a:t>L'utilisation de la carte</a:t>
            </a:r>
            <a:r>
              <a:rPr lang="fr-FR" sz="1200" dirty="0">
                <a:solidFill>
                  <a:srgbClr val="27278B"/>
                </a:solidFill>
                <a:latin typeface="Nunito"/>
              </a:rPr>
              <a:t> : conservation des score inférieur à la moyenne </a:t>
            </a:r>
            <a:endParaRPr lang="fr-FR" dirty="0"/>
          </a:p>
          <a:p>
            <a:pPr algn="ctr"/>
            <a:endParaRPr lang="fr-FR" sz="1200" dirty="0">
              <a:solidFill>
                <a:srgbClr val="27278B"/>
              </a:solidFill>
              <a:latin typeface="Nunito"/>
            </a:endParaRPr>
          </a:p>
          <a:p>
            <a:pPr algn="ctr"/>
            <a:r>
              <a:rPr lang="fr-FR" sz="1200" b="1" dirty="0">
                <a:solidFill>
                  <a:srgbClr val="27278B"/>
                </a:solidFill>
                <a:latin typeface="Nunito"/>
              </a:rPr>
              <a:t>Totalité des clients à risques : </a:t>
            </a:r>
            <a:endParaRPr lang="fr-FR" dirty="0"/>
          </a:p>
          <a:p>
            <a:pPr algn="ctr"/>
            <a:r>
              <a:rPr lang="fr-FR" sz="1200" b="1" dirty="0">
                <a:solidFill>
                  <a:srgbClr val="27278B"/>
                </a:solidFill>
                <a:latin typeface="Nunito"/>
              </a:rPr>
              <a:t>459</a:t>
            </a:r>
            <a:endParaRPr lang="fr-FR" dirty="0"/>
          </a:p>
          <a:p>
            <a:pPr algn="ctr"/>
            <a:endParaRPr lang="fr-FR" sz="1200" b="1" dirty="0">
              <a:solidFill>
                <a:srgbClr val="27278B"/>
              </a:solidFill>
              <a:latin typeface="Nunito"/>
            </a:endParaRPr>
          </a:p>
          <a:p>
            <a:pPr algn="ctr"/>
            <a:r>
              <a:rPr lang="fr-FR" sz="1200" b="1" dirty="0">
                <a:solidFill>
                  <a:srgbClr val="27278B"/>
                </a:solidFill>
                <a:latin typeface="Nunito"/>
              </a:rPr>
              <a:t>Ce qui représente une perte possible de</a:t>
            </a:r>
            <a:r>
              <a:rPr lang="fr-FR" b="1" dirty="0">
                <a:solidFill>
                  <a:srgbClr val="27278B"/>
                </a:solidFill>
                <a:latin typeface="Nunito"/>
              </a:rPr>
              <a:t>  </a:t>
            </a:r>
          </a:p>
          <a:p>
            <a:pPr algn="ctr"/>
            <a:r>
              <a:rPr lang="fr-FR" sz="1800" b="1" dirty="0">
                <a:solidFill>
                  <a:srgbClr val="C00000"/>
                </a:solidFill>
                <a:latin typeface="Nunito"/>
              </a:rPr>
              <a:t>5.41%</a:t>
            </a:r>
            <a:endParaRPr lang="fr-FR" dirty="0"/>
          </a:p>
          <a:p>
            <a:pPr algn="ctr"/>
            <a:endParaRPr lang="fr-FR" sz="1800" b="1" dirty="0">
              <a:solidFill>
                <a:srgbClr val="C00000"/>
              </a:solidFill>
              <a:latin typeface="Nunito"/>
            </a:endParaRPr>
          </a:p>
          <a:p>
            <a:pPr algn="ctr"/>
            <a:endParaRPr lang="fr-FR" sz="1800" b="1" dirty="0">
              <a:solidFill>
                <a:srgbClr val="27278B"/>
              </a:solidFill>
              <a:latin typeface="Nunito"/>
            </a:endParaRPr>
          </a:p>
        </p:txBody>
      </p:sp>
      <p:sp>
        <p:nvSpPr>
          <p:cNvPr id="4" name="Triangle isocèle 3">
            <a:extLst>
              <a:ext uri="{FF2B5EF4-FFF2-40B4-BE49-F238E27FC236}">
                <a16:creationId xmlns:a16="http://schemas.microsoft.com/office/drawing/2014/main" id="{1EDEBAAC-6511-596B-D076-3D11FE576080}"/>
              </a:ext>
            </a:extLst>
          </p:cNvPr>
          <p:cNvSpPr/>
          <p:nvPr/>
        </p:nvSpPr>
        <p:spPr>
          <a:xfrm rot="10800000">
            <a:off x="446812" y="1569028"/>
            <a:ext cx="3678379" cy="3169227"/>
          </a:xfrm>
          <a:prstGeom prst="triangle">
            <a:avLst/>
          </a:prstGeom>
          <a:solidFill>
            <a:srgbClr val="27278B"/>
          </a:solidFill>
          <a:ln>
            <a:solidFill>
              <a:srgbClr val="2727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5DAEA39-5604-98A5-64A1-3713BE6CF60B}"/>
              </a:ext>
            </a:extLst>
          </p:cNvPr>
          <p:cNvSpPr txBox="1"/>
          <p:nvPr/>
        </p:nvSpPr>
        <p:spPr>
          <a:xfrm>
            <a:off x="779319" y="1600200"/>
            <a:ext cx="30237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200" b="1" dirty="0">
                <a:solidFill>
                  <a:schemeClr val="bg1"/>
                </a:solidFill>
                <a:latin typeface="Nunito"/>
              </a:rPr>
              <a:t>Clients actuels</a:t>
            </a:r>
            <a:endParaRPr lang="fr-FR" sz="3200">
              <a:solidFill>
                <a:schemeClr val="bg1"/>
              </a:solidFill>
            </a:endParaRPr>
          </a:p>
        </p:txBody>
      </p:sp>
      <p:sp>
        <p:nvSpPr>
          <p:cNvPr id="7" name="ZoneTexte 6">
            <a:extLst>
              <a:ext uri="{FF2B5EF4-FFF2-40B4-BE49-F238E27FC236}">
                <a16:creationId xmlns:a16="http://schemas.microsoft.com/office/drawing/2014/main" id="{7D8C6DB5-D865-D78B-53F7-D70B3A1F000C}"/>
              </a:ext>
            </a:extLst>
          </p:cNvPr>
          <p:cNvSpPr txBox="1"/>
          <p:nvPr/>
        </p:nvSpPr>
        <p:spPr>
          <a:xfrm>
            <a:off x="1517073" y="2358735"/>
            <a:ext cx="16417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800" b="1" dirty="0">
                <a:solidFill>
                  <a:schemeClr val="bg1"/>
                </a:solidFill>
                <a:latin typeface="Nunito"/>
              </a:rPr>
              <a:t>Filtrage</a:t>
            </a:r>
            <a:endParaRPr lang="fr-FR" sz="2800">
              <a:solidFill>
                <a:schemeClr val="bg1"/>
              </a:solidFill>
            </a:endParaRPr>
          </a:p>
        </p:txBody>
      </p:sp>
      <p:sp>
        <p:nvSpPr>
          <p:cNvPr id="8" name="ZoneTexte 7">
            <a:extLst>
              <a:ext uri="{FF2B5EF4-FFF2-40B4-BE49-F238E27FC236}">
                <a16:creationId xmlns:a16="http://schemas.microsoft.com/office/drawing/2014/main" id="{8AAC188B-39B7-2FB5-DA11-43C8B8F9862D}"/>
              </a:ext>
            </a:extLst>
          </p:cNvPr>
          <p:cNvSpPr txBox="1"/>
          <p:nvPr/>
        </p:nvSpPr>
        <p:spPr>
          <a:xfrm>
            <a:off x="1735282" y="3210790"/>
            <a:ext cx="11118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800" b="1" dirty="0">
                <a:solidFill>
                  <a:schemeClr val="bg1"/>
                </a:solidFill>
                <a:latin typeface="Nunito"/>
              </a:rPr>
              <a:t>Clients à risques</a:t>
            </a:r>
            <a:endParaRPr lang="fr-FR" sz="1800">
              <a:solidFill>
                <a:schemeClr val="bg1"/>
              </a:solidFill>
            </a:endParaRPr>
          </a:p>
        </p:txBody>
      </p:sp>
      <p:cxnSp>
        <p:nvCxnSpPr>
          <p:cNvPr id="9" name="Connecteur droit avec flèche 8">
            <a:extLst>
              <a:ext uri="{FF2B5EF4-FFF2-40B4-BE49-F238E27FC236}">
                <a16:creationId xmlns:a16="http://schemas.microsoft.com/office/drawing/2014/main" id="{D99C5B07-367F-8E4C-8D09-1825B8625229}"/>
              </a:ext>
            </a:extLst>
          </p:cNvPr>
          <p:cNvCxnSpPr/>
          <p:nvPr/>
        </p:nvCxnSpPr>
        <p:spPr>
          <a:xfrm>
            <a:off x="779319" y="2228849"/>
            <a:ext cx="3023753" cy="10394"/>
          </a:xfrm>
          <a:prstGeom prst="straightConnector1">
            <a:avLst/>
          </a:prstGeom>
          <a:ln>
            <a:solidFill>
              <a:schemeClr val="bg1"/>
            </a:solidFill>
          </a:ln>
        </p:spPr>
        <p:style>
          <a:lnRef idx="2">
            <a:schemeClr val="accent4"/>
          </a:lnRef>
          <a:fillRef idx="0">
            <a:schemeClr val="accent4"/>
          </a:fillRef>
          <a:effectRef idx="1">
            <a:schemeClr val="accent4"/>
          </a:effectRef>
          <a:fontRef idx="minor">
            <a:schemeClr val="tx1"/>
          </a:fontRef>
        </p:style>
      </p:cxnSp>
      <p:cxnSp>
        <p:nvCxnSpPr>
          <p:cNvPr id="10" name="Connecteur droit avec flèche 9">
            <a:extLst>
              <a:ext uri="{FF2B5EF4-FFF2-40B4-BE49-F238E27FC236}">
                <a16:creationId xmlns:a16="http://schemas.microsoft.com/office/drawing/2014/main" id="{D069BECC-87F6-68B0-5A2C-05311613D11F}"/>
              </a:ext>
            </a:extLst>
          </p:cNvPr>
          <p:cNvCxnSpPr>
            <a:cxnSpLocks/>
          </p:cNvCxnSpPr>
          <p:nvPr/>
        </p:nvCxnSpPr>
        <p:spPr>
          <a:xfrm>
            <a:off x="1267691" y="3049730"/>
            <a:ext cx="2036617" cy="10394"/>
          </a:xfrm>
          <a:prstGeom prst="straightConnector1">
            <a:avLst/>
          </a:prstGeom>
          <a:ln>
            <a:solidFill>
              <a:schemeClr val="bg1"/>
            </a:solidFill>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
          <p:cNvSpPr txBox="1">
            <a:spLocks noGrp="1"/>
          </p:cNvSpPr>
          <p:nvPr>
            <p:ph type="title"/>
          </p:nvPr>
        </p:nvSpPr>
        <p:spPr>
          <a:xfrm>
            <a:off x="1303800" y="540456"/>
            <a:ext cx="7030500" cy="999300"/>
          </a:xfrm>
          <a:prstGeom prst="rect">
            <a:avLst/>
          </a:prstGeom>
          <a:noFill/>
          <a:ln>
            <a:noFill/>
          </a:ln>
        </p:spPr>
        <p:txBody>
          <a:bodyPr spcFirstLastPara="1" wrap="square" lIns="91425" tIns="91425" rIns="91425" bIns="91425" anchor="t" anchorCtr="0">
            <a:normAutofit fontScale="90000"/>
          </a:bodyPr>
          <a:lstStyle/>
          <a:p>
            <a:pPr>
              <a:buSzPct val="111111"/>
            </a:pPr>
            <a:r>
              <a:rPr lang="fr-FR" dirty="0">
                <a:solidFill>
                  <a:srgbClr val="27278B"/>
                </a:solidFill>
              </a:rPr>
              <a:t>Bilan de l'analyse des données et recommandations</a:t>
            </a:r>
            <a:br>
              <a:rPr lang="fr-FR" dirty="0">
                <a:solidFill>
                  <a:srgbClr val="27278B"/>
                </a:solidFill>
              </a:rPr>
            </a:br>
            <a:endParaRPr lang="fr-FR" b="0">
              <a:solidFill>
                <a:srgbClr val="27278B"/>
              </a:solidFill>
            </a:endParaRPr>
          </a:p>
        </p:txBody>
      </p:sp>
      <p:sp>
        <p:nvSpPr>
          <p:cNvPr id="2" name="ZoneTexte 1">
            <a:extLst>
              <a:ext uri="{FF2B5EF4-FFF2-40B4-BE49-F238E27FC236}">
                <a16:creationId xmlns:a16="http://schemas.microsoft.com/office/drawing/2014/main" id="{B9AA22A7-7DE4-B816-FB80-88F8CFC64A6C}"/>
              </a:ext>
            </a:extLst>
          </p:cNvPr>
          <p:cNvSpPr txBox="1"/>
          <p:nvPr/>
        </p:nvSpPr>
        <p:spPr>
          <a:xfrm>
            <a:off x="755542" y="1540144"/>
            <a:ext cx="255722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200" b="1" dirty="0">
                <a:solidFill>
                  <a:srgbClr val="27278B"/>
                </a:solidFill>
                <a:latin typeface="Nunito"/>
              </a:rPr>
              <a:t>Bilan : </a:t>
            </a:r>
          </a:p>
          <a:p>
            <a:endParaRPr lang="fr-FR" sz="1200" b="1" dirty="0">
              <a:solidFill>
                <a:srgbClr val="27278B"/>
              </a:solidFill>
              <a:latin typeface="Nunito"/>
            </a:endParaRPr>
          </a:p>
          <a:p>
            <a:r>
              <a:rPr lang="fr-FR" sz="1200" dirty="0">
                <a:solidFill>
                  <a:srgbClr val="27278B"/>
                </a:solidFill>
                <a:latin typeface="Nunito"/>
              </a:rPr>
              <a:t>Le client actuel et le client parti se ressemblent fortement, à l'exception de leur revenu et de  leur comportement de consommation qui les différencient.</a:t>
            </a:r>
            <a:endParaRPr lang="fr-FR" sz="1200" dirty="0">
              <a:latin typeface="Nunito"/>
            </a:endParaRPr>
          </a:p>
          <a:p>
            <a:r>
              <a:rPr lang="fr-FR" sz="1200" dirty="0">
                <a:solidFill>
                  <a:srgbClr val="27278B"/>
                </a:solidFill>
                <a:latin typeface="Nunito"/>
              </a:rPr>
              <a:t>Ce dernier a un revenu plus élevé, il est peu actif, effectue peu de transaction, utilise peu sa carte, il peut être inactifs pendant plusieurs mois, etc...</a:t>
            </a:r>
          </a:p>
          <a:p>
            <a:endParaRPr lang="fr-FR" dirty="0">
              <a:solidFill>
                <a:srgbClr val="27278B"/>
              </a:solidFill>
              <a:latin typeface="Nunito"/>
            </a:endParaRPr>
          </a:p>
          <a:p>
            <a:endParaRPr lang="fr-FR" dirty="0">
              <a:solidFill>
                <a:srgbClr val="27278B"/>
              </a:solidFill>
              <a:latin typeface="Nunito"/>
            </a:endParaRPr>
          </a:p>
        </p:txBody>
      </p:sp>
      <p:sp>
        <p:nvSpPr>
          <p:cNvPr id="3" name="ZoneTexte 1">
            <a:extLst>
              <a:ext uri="{FF2B5EF4-FFF2-40B4-BE49-F238E27FC236}">
                <a16:creationId xmlns:a16="http://schemas.microsoft.com/office/drawing/2014/main" id="{B9AA22A7-7DE4-B816-FB80-88F8CFC64A6C}"/>
              </a:ext>
            </a:extLst>
          </p:cNvPr>
          <p:cNvSpPr txBox="1"/>
          <p:nvPr/>
        </p:nvSpPr>
        <p:spPr>
          <a:xfrm>
            <a:off x="3835830" y="1540144"/>
            <a:ext cx="4862591" cy="32316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rgbClr val="27278B"/>
                </a:solidFill>
                <a:latin typeface="Nunito"/>
              </a:rPr>
              <a:t>Recommandations :</a:t>
            </a:r>
            <a:r>
              <a:rPr lang="fr-FR" sz="1200" dirty="0">
                <a:solidFill>
                  <a:srgbClr val="27278B"/>
                </a:solidFill>
                <a:latin typeface="Nunito"/>
              </a:rPr>
              <a:t> </a:t>
            </a:r>
            <a:endParaRPr lang="fr-FR" sz="1200" b="1" dirty="0">
              <a:solidFill>
                <a:srgbClr val="27278B"/>
              </a:solidFill>
              <a:latin typeface="Nunito"/>
            </a:endParaRPr>
          </a:p>
          <a:p>
            <a:endParaRPr lang="fr-FR" sz="1200" dirty="0">
              <a:solidFill>
                <a:srgbClr val="27278B"/>
              </a:solidFill>
              <a:latin typeface="Nunito"/>
            </a:endParaRPr>
          </a:p>
          <a:p>
            <a:r>
              <a:rPr lang="fr-FR" sz="1200" dirty="0">
                <a:solidFill>
                  <a:srgbClr val="27278B"/>
                </a:solidFill>
                <a:latin typeface="Nunito"/>
              </a:rPr>
              <a:t>On a pu constater que 90% de la clientèle possède un compte gratuit Blue, mais aussi que les clients perdus sont ceux avec des revenu plus élevés. Il y a peut-être un problème de concordance entre l'offre et le profil client, ce qui expliquerait également le fait que 70% des comptes Platinum soient parti alors que l'option existe seulement depuis 6 mois.</a:t>
            </a:r>
            <a:endParaRPr lang="fr-FR" sz="1200" b="1" dirty="0">
              <a:solidFill>
                <a:srgbClr val="27278B"/>
              </a:solidFill>
              <a:latin typeface="Nunito"/>
            </a:endParaRPr>
          </a:p>
          <a:p>
            <a:endParaRPr lang="fr-FR" sz="1200" dirty="0">
              <a:solidFill>
                <a:srgbClr val="27278B"/>
              </a:solidFill>
              <a:latin typeface="Nunito"/>
            </a:endParaRPr>
          </a:p>
          <a:p>
            <a:r>
              <a:rPr lang="fr-FR" sz="1200" dirty="0">
                <a:solidFill>
                  <a:srgbClr val="27278B"/>
                </a:solidFill>
                <a:latin typeface="Nunito"/>
              </a:rPr>
              <a:t>De plus, un grand nombre des clients perdus ne possédaient pas de crédit. Il faudra être à l'écoute des clients ayant d'une demande particulière sur ce sujet afin d'apporter une solution de financement adéquate. </a:t>
            </a:r>
          </a:p>
          <a:p>
            <a:endParaRPr lang="fr-FR" sz="1200" dirty="0">
              <a:solidFill>
                <a:srgbClr val="27278B"/>
              </a:solidFill>
              <a:latin typeface="Nunito"/>
            </a:endParaRPr>
          </a:p>
          <a:p>
            <a:r>
              <a:rPr lang="fr-FR" sz="1200" dirty="0">
                <a:solidFill>
                  <a:srgbClr val="27278B"/>
                </a:solidFill>
                <a:latin typeface="Nunito"/>
              </a:rPr>
              <a:t>Pour finir, le nombre de départs selon le nombre d'interactions avec l'enseigne peut laisser supposer qu'il y ait un soucis de communication.  </a:t>
            </a:r>
            <a:endParaRPr lang="fr-FR" sz="1200" dirty="0">
              <a:latin typeface="Nunito"/>
            </a:endParaRPr>
          </a:p>
        </p:txBody>
      </p:sp>
      <p:cxnSp>
        <p:nvCxnSpPr>
          <p:cNvPr id="4" name="Connecteur droit avec flèche 3">
            <a:extLst>
              <a:ext uri="{FF2B5EF4-FFF2-40B4-BE49-F238E27FC236}">
                <a16:creationId xmlns:a16="http://schemas.microsoft.com/office/drawing/2014/main" id="{0DA68032-0A87-121D-375C-8690E2FD0E1D}"/>
              </a:ext>
            </a:extLst>
          </p:cNvPr>
          <p:cNvCxnSpPr/>
          <p:nvPr/>
        </p:nvCxnSpPr>
        <p:spPr>
          <a:xfrm flipH="1">
            <a:off x="3673099" y="1543050"/>
            <a:ext cx="5812" cy="3171340"/>
          </a:xfrm>
          <a:prstGeom prst="straightConnector1">
            <a:avLst/>
          </a:prstGeom>
          <a:ln>
            <a:solidFill>
              <a:srgbClr val="27278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7"/>
          <p:cNvSpPr txBox="1"/>
          <p:nvPr/>
        </p:nvSpPr>
        <p:spPr>
          <a:xfrm>
            <a:off x="778800" y="1925025"/>
            <a:ext cx="5692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lt1"/>
                </a:solidFill>
                <a:latin typeface="Titillium Web"/>
                <a:ea typeface="Titillium Web"/>
                <a:cs typeface="Titillium Web"/>
                <a:sym typeface="Titillium Web"/>
              </a:rPr>
              <a:t>Conclusion</a:t>
            </a:r>
            <a:endParaRPr sz="2000" b="0" i="0" u="none" strike="noStrike" cap="none">
              <a:solidFill>
                <a:schemeClr val="lt1"/>
              </a:solidFill>
              <a:latin typeface="Titillium Web"/>
              <a:ea typeface="Titillium Web"/>
              <a:cs typeface="Titillium Web"/>
              <a:sym typeface="Titillium Web"/>
            </a:endParaRPr>
          </a:p>
        </p:txBody>
      </p:sp>
      <p:sp>
        <p:nvSpPr>
          <p:cNvPr id="324" name="Google Shape;324;p7"/>
          <p:cNvSpPr txBox="1"/>
          <p:nvPr/>
        </p:nvSpPr>
        <p:spPr>
          <a:xfrm>
            <a:off x="930100" y="2723025"/>
            <a:ext cx="644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325" name="Google Shape;325;p7"/>
          <p:cNvSpPr txBox="1"/>
          <p:nvPr/>
        </p:nvSpPr>
        <p:spPr>
          <a:xfrm>
            <a:off x="778800" y="2417625"/>
            <a:ext cx="7751068" cy="830966"/>
          </a:xfrm>
          <a:prstGeom prst="rect">
            <a:avLst/>
          </a:prstGeom>
          <a:noFill/>
          <a:ln>
            <a:noFill/>
          </a:ln>
        </p:spPr>
        <p:txBody>
          <a:bodyPr spcFirstLastPara="1" wrap="square" lIns="91425" tIns="91425" rIns="91425" bIns="91425" anchor="t" anchorCtr="0">
            <a:spAutoFit/>
          </a:bodyPr>
          <a:lstStyle/>
          <a:p>
            <a:r>
              <a:rPr lang="fr-FR" dirty="0">
                <a:solidFill>
                  <a:schemeClr val="lt1"/>
                </a:solidFill>
                <a:latin typeface="Maven Pro"/>
                <a:sym typeface="Maven Pro"/>
              </a:rPr>
              <a:t>On a vu que le comportement de consommation du client influe énormément sur son engagement, et qu'il faut y apporter une attention particulière pour éviter son départ</a:t>
            </a:r>
            <a:endParaRPr lang="fr-FR" dirty="0">
              <a:solidFill>
                <a:schemeClr val="lt1"/>
              </a:solidFill>
            </a:endParaRPr>
          </a:p>
          <a:p>
            <a:pPr>
              <a:buSzPts val="1400"/>
            </a:pPr>
            <a:endParaRPr lang="fr-FR">
              <a:latin typeface="Nunito"/>
              <a:ea typeface="Nunito"/>
              <a:cs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r>
              <a:rPr lang="fr-FR" dirty="0">
                <a:solidFill>
                  <a:srgbClr val="27278B"/>
                </a:solidFill>
              </a:rPr>
              <a:t>Notre compréhension de vos enjeux</a:t>
            </a:r>
            <a:br>
              <a:rPr lang="fr-FR" dirty="0">
                <a:solidFill>
                  <a:srgbClr val="27278B"/>
                </a:solidFill>
              </a:rPr>
            </a:br>
            <a:r>
              <a:rPr lang="fr-FR" sz="1800" b="0" dirty="0">
                <a:solidFill>
                  <a:srgbClr val="27278B"/>
                </a:solidFill>
              </a:rPr>
              <a:t>Le contexte de PRIMERO BANK</a:t>
            </a:r>
            <a:r>
              <a:rPr lang="fr-FR" sz="1800" b="0" dirty="0"/>
              <a:t> </a:t>
            </a:r>
            <a:endParaRPr b="0" dirty="0"/>
          </a:p>
        </p:txBody>
      </p:sp>
      <p:sp>
        <p:nvSpPr>
          <p:cNvPr id="283" name="Google Shape;283;p2"/>
          <p:cNvSpPr txBox="1">
            <a:spLocks noGrp="1"/>
          </p:cNvSpPr>
          <p:nvPr>
            <p:ph type="body" idx="1"/>
          </p:nvPr>
        </p:nvSpPr>
        <p:spPr>
          <a:xfrm>
            <a:off x="1342546" y="1757575"/>
            <a:ext cx="7030500" cy="2541600"/>
          </a:xfrm>
          <a:prstGeom prst="rect">
            <a:avLst/>
          </a:prstGeom>
          <a:noFill/>
          <a:ln>
            <a:noFill/>
          </a:ln>
        </p:spPr>
        <p:txBody>
          <a:bodyPr spcFirstLastPara="1" wrap="square" lIns="91425" tIns="91425" rIns="91425" bIns="91425" anchor="t" anchorCtr="0">
            <a:noAutofit/>
          </a:bodyPr>
          <a:lstStyle/>
          <a:p>
            <a:pPr marL="0" indent="0">
              <a:buNone/>
            </a:pPr>
            <a:r>
              <a:rPr lang="fr-FR" sz="1400" u="sng" dirty="0"/>
              <a:t>PRIMERO BANK : Banque 100% en ligne</a:t>
            </a:r>
            <a:r>
              <a:rPr lang="fr-FR" sz="1400" dirty="0"/>
              <a:t> </a:t>
            </a:r>
          </a:p>
          <a:p>
            <a:pPr marL="0" indent="0">
              <a:lnSpc>
                <a:spcPct val="114999"/>
              </a:lnSpc>
              <a:buNone/>
            </a:pPr>
            <a:endParaRPr lang="fr-FR" sz="1400" dirty="0"/>
          </a:p>
          <a:p>
            <a:pPr marL="0" indent="0">
              <a:lnSpc>
                <a:spcPct val="114999"/>
              </a:lnSpc>
              <a:buNone/>
            </a:pPr>
            <a:r>
              <a:rPr lang="fr-FR" sz="1400" dirty="0"/>
              <a:t>  Suite à une vague de départs clients (environ 16%). Vous avez fait appel à nous afin d'identifier le profil type du client quittant votre enseigne, son comportement de consommation et ainsi anticiper une possible nouvelle vague de départs.</a:t>
            </a:r>
          </a:p>
          <a:p>
            <a:pPr marL="0" indent="0">
              <a:lnSpc>
                <a:spcPct val="114999"/>
              </a:lnSpc>
              <a:buNone/>
            </a:pPr>
            <a:endParaRPr lang="fr-FR" sz="1400" dirty="0"/>
          </a:p>
          <a:p>
            <a:pPr marL="0" indent="0">
              <a:lnSpc>
                <a:spcPct val="114999"/>
              </a:lnSpc>
              <a:buNone/>
            </a:pPr>
            <a:r>
              <a:rPr lang="fr-FR" sz="1400" dirty="0"/>
              <a:t>  Nous répondrons ici à vos interrogations en vous fournissant le profil type de votre client démissionnaire, ses habitudes d'utilisation ainsi que la proportion de vos client potentiellement partants. Nous explorerons également des pistes de réflexion expliquant les départs, dans le but de mieux les anticiper.</a:t>
            </a:r>
          </a:p>
          <a:p>
            <a:pPr marL="0" indent="0">
              <a:spcBef>
                <a:spcPts val="1200"/>
              </a:spcBef>
              <a:spcAft>
                <a:spcPts val="1200"/>
              </a:spcAft>
              <a:buNone/>
            </a:pPr>
            <a:endParaRPr lang="fr-FR" sz="1400" dirty="0"/>
          </a:p>
        </p:txBody>
      </p:sp>
    </p:spTree>
    <p:extLst>
      <p:ext uri="{BB962C8B-B14F-4D97-AF65-F5344CB8AC3E}">
        <p14:creationId xmlns:p14="http://schemas.microsoft.com/office/powerpoint/2010/main" val="312797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habits, garçon, personne, dessin humoristique&#10;&#10;Description générée automatiquement">
            <a:extLst>
              <a:ext uri="{FF2B5EF4-FFF2-40B4-BE49-F238E27FC236}">
                <a16:creationId xmlns:a16="http://schemas.microsoft.com/office/drawing/2014/main" id="{7D9BA846-0ADE-9F20-971B-E6F3DB2FBA4B}"/>
              </a:ext>
            </a:extLst>
          </p:cNvPr>
          <p:cNvPicPr>
            <a:picLocks noChangeAspect="1"/>
          </p:cNvPicPr>
          <p:nvPr/>
        </p:nvPicPr>
        <p:blipFill>
          <a:blip r:embed="rId2"/>
          <a:stretch>
            <a:fillRect/>
          </a:stretch>
        </p:blipFill>
        <p:spPr>
          <a:xfrm>
            <a:off x="4355993" y="679988"/>
            <a:ext cx="4790913" cy="4461575"/>
          </a:xfrm>
          <a:prstGeom prst="rect">
            <a:avLst/>
          </a:prstGeom>
        </p:spPr>
      </p:pic>
      <p:sp>
        <p:nvSpPr>
          <p:cNvPr id="2" name="Titre 1">
            <a:extLst>
              <a:ext uri="{FF2B5EF4-FFF2-40B4-BE49-F238E27FC236}">
                <a16:creationId xmlns:a16="http://schemas.microsoft.com/office/drawing/2014/main" id="{CDD1334A-F28F-7B68-DC10-4115E26A5B1E}"/>
              </a:ext>
            </a:extLst>
          </p:cNvPr>
          <p:cNvSpPr>
            <a:spLocks noGrp="1"/>
          </p:cNvSpPr>
          <p:nvPr>
            <p:ph type="title"/>
          </p:nvPr>
        </p:nvSpPr>
        <p:spPr>
          <a:xfrm>
            <a:off x="1303800" y="608261"/>
            <a:ext cx="7030500" cy="999300"/>
          </a:xfrm>
        </p:spPr>
        <p:txBody>
          <a:bodyPr>
            <a:normAutofit/>
          </a:bodyPr>
          <a:lstStyle/>
          <a:p>
            <a:r>
              <a:rPr lang="fr-FR" dirty="0">
                <a:solidFill>
                  <a:srgbClr val="27278B"/>
                </a:solidFill>
              </a:rPr>
              <a:t>Profil Client – l'analyse des données</a:t>
            </a:r>
            <a:endParaRPr lang="fr-FR" dirty="0"/>
          </a:p>
        </p:txBody>
      </p:sp>
      <p:sp>
        <p:nvSpPr>
          <p:cNvPr id="3" name="Espace réservé du texte 2">
            <a:extLst>
              <a:ext uri="{FF2B5EF4-FFF2-40B4-BE49-F238E27FC236}">
                <a16:creationId xmlns:a16="http://schemas.microsoft.com/office/drawing/2014/main" id="{600D5975-A194-2F15-8EA8-1DC2341D92B3}"/>
              </a:ext>
            </a:extLst>
          </p:cNvPr>
          <p:cNvSpPr>
            <a:spLocks noGrp="1"/>
          </p:cNvSpPr>
          <p:nvPr>
            <p:ph type="body" idx="1"/>
          </p:nvPr>
        </p:nvSpPr>
        <p:spPr>
          <a:xfrm>
            <a:off x="1303800" y="1751059"/>
            <a:ext cx="3059060" cy="2541600"/>
          </a:xfrm>
        </p:spPr>
        <p:txBody>
          <a:bodyPr/>
          <a:lstStyle/>
          <a:p>
            <a:pPr marL="146050" indent="0" algn="ctr">
              <a:buNone/>
            </a:pPr>
            <a:r>
              <a:rPr lang="fr-FR" sz="2800" b="1" dirty="0">
                <a:solidFill>
                  <a:srgbClr val="27278B"/>
                </a:solidFill>
              </a:rPr>
              <a:t>Clients actuel </a:t>
            </a:r>
          </a:p>
          <a:p>
            <a:pPr marL="146050" indent="0" algn="ctr">
              <a:lnSpc>
                <a:spcPct val="114999"/>
              </a:lnSpc>
              <a:buNone/>
            </a:pPr>
            <a:r>
              <a:rPr lang="fr-FR" sz="2800" b="1" dirty="0">
                <a:solidFill>
                  <a:srgbClr val="27278B"/>
                </a:solidFill>
              </a:rPr>
              <a:t>Et</a:t>
            </a:r>
          </a:p>
          <a:p>
            <a:pPr marL="146050" indent="0" algn="ctr">
              <a:lnSpc>
                <a:spcPct val="114999"/>
              </a:lnSpc>
              <a:buNone/>
            </a:pPr>
            <a:r>
              <a:rPr lang="fr-FR" sz="2800" b="1" dirty="0">
                <a:solidFill>
                  <a:srgbClr val="27278B"/>
                </a:solidFill>
              </a:rPr>
              <a:t>Clients perdu </a:t>
            </a:r>
          </a:p>
        </p:txBody>
      </p:sp>
    </p:spTree>
    <p:extLst>
      <p:ext uri="{BB962C8B-B14F-4D97-AF65-F5344CB8AC3E}">
        <p14:creationId xmlns:p14="http://schemas.microsoft.com/office/powerpoint/2010/main" val="255772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
          <p:cNvSpPr txBox="1">
            <a:spLocks noGrp="1"/>
          </p:cNvSpPr>
          <p:nvPr>
            <p:ph type="title"/>
          </p:nvPr>
        </p:nvSpPr>
        <p:spPr>
          <a:xfrm>
            <a:off x="1284427" y="511397"/>
            <a:ext cx="7030500" cy="999300"/>
          </a:xfrm>
          <a:prstGeom prst="rect">
            <a:avLst/>
          </a:prstGeom>
          <a:noFill/>
          <a:ln>
            <a:noFill/>
          </a:ln>
        </p:spPr>
        <p:txBody>
          <a:bodyPr spcFirstLastPara="1" wrap="square" lIns="91425" tIns="91425" rIns="91425" bIns="91425" anchor="t" anchorCtr="0">
            <a:normAutofit fontScale="90000"/>
          </a:bodyPr>
          <a:lstStyle/>
          <a:p>
            <a:pPr>
              <a:buSzPct val="111111"/>
            </a:pPr>
            <a:r>
              <a:rPr lang="fr-FR" dirty="0">
                <a:solidFill>
                  <a:srgbClr val="27278B"/>
                </a:solidFill>
              </a:rPr>
              <a:t>Profil Client </a:t>
            </a:r>
            <a:br>
              <a:rPr lang="fr-FR" dirty="0">
                <a:solidFill>
                  <a:srgbClr val="27278B"/>
                </a:solidFill>
              </a:rPr>
            </a:br>
            <a:r>
              <a:rPr lang="fr-FR" sz="2000" b="0" dirty="0">
                <a:solidFill>
                  <a:srgbClr val="27278B"/>
                </a:solidFill>
              </a:rPr>
              <a:t>Répartition des clients par tranches d'âge et durée d'engagement</a:t>
            </a:r>
            <a:br>
              <a:rPr lang="fr-FR" dirty="0"/>
            </a:br>
            <a:endParaRPr b="0"/>
          </a:p>
        </p:txBody>
      </p:sp>
      <p:pic>
        <p:nvPicPr>
          <p:cNvPr id="8" name="Image 7">
            <a:extLst>
              <a:ext uri="{FF2B5EF4-FFF2-40B4-BE49-F238E27FC236}">
                <a16:creationId xmlns:a16="http://schemas.microsoft.com/office/drawing/2014/main" id="{F0B5A5EF-709D-0FB3-4B84-F6420BDA7667}"/>
              </a:ext>
            </a:extLst>
          </p:cNvPr>
          <p:cNvPicPr>
            <a:picLocks noChangeAspect="1"/>
          </p:cNvPicPr>
          <p:nvPr/>
        </p:nvPicPr>
        <p:blipFill rotWithShape="1">
          <a:blip r:embed="rId3"/>
          <a:srcRect l="424" t="3546" r="1483" b="-6738"/>
          <a:stretch/>
        </p:blipFill>
        <p:spPr>
          <a:xfrm>
            <a:off x="4888962" y="1566668"/>
            <a:ext cx="3419232" cy="2153375"/>
          </a:xfrm>
          <a:prstGeom prst="rect">
            <a:avLst/>
          </a:prstGeom>
        </p:spPr>
      </p:pic>
      <p:sp>
        <p:nvSpPr>
          <p:cNvPr id="9" name="ZoneTexte 8">
            <a:extLst>
              <a:ext uri="{FF2B5EF4-FFF2-40B4-BE49-F238E27FC236}">
                <a16:creationId xmlns:a16="http://schemas.microsoft.com/office/drawing/2014/main" id="{3CE0C9B0-6656-FEA1-6219-620CF9CCD4EF}"/>
              </a:ext>
            </a:extLst>
          </p:cNvPr>
          <p:cNvSpPr txBox="1"/>
          <p:nvPr/>
        </p:nvSpPr>
        <p:spPr>
          <a:xfrm>
            <a:off x="5208255" y="3720848"/>
            <a:ext cx="2685833"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800" b="1" dirty="0">
                <a:solidFill>
                  <a:srgbClr val="27278B"/>
                </a:solidFill>
                <a:latin typeface="Nunito"/>
              </a:rPr>
              <a:t>1 client sur 2 </a:t>
            </a:r>
            <a:endParaRPr lang="fr-FR"/>
          </a:p>
          <a:p>
            <a:pPr algn="ctr"/>
            <a:r>
              <a:rPr lang="fr-FR" sz="1800" b="1" dirty="0">
                <a:solidFill>
                  <a:srgbClr val="27278B"/>
                </a:solidFill>
                <a:latin typeface="Nunito"/>
              </a:rPr>
              <a:t>est âgé entre</a:t>
            </a:r>
            <a:endParaRPr lang="fr-FR" dirty="0"/>
          </a:p>
          <a:p>
            <a:pPr algn="ctr"/>
            <a:r>
              <a:rPr lang="fr-FR" sz="1800" b="1" dirty="0">
                <a:solidFill>
                  <a:srgbClr val="27278B"/>
                </a:solidFill>
                <a:latin typeface="Nunito"/>
              </a:rPr>
              <a:t> 40 et 49 ans</a:t>
            </a:r>
            <a:endParaRPr lang="fr-FR" b="1" dirty="0">
              <a:solidFill>
                <a:srgbClr val="27278B"/>
              </a:solidFill>
            </a:endParaRPr>
          </a:p>
          <a:p>
            <a:pPr algn="ctr"/>
            <a:endParaRPr lang="fr-FR" b="1" dirty="0">
              <a:latin typeface="Nunito"/>
            </a:endParaRPr>
          </a:p>
        </p:txBody>
      </p:sp>
      <p:sp>
        <p:nvSpPr>
          <p:cNvPr id="2" name="ZoneTexte 8">
            <a:extLst>
              <a:ext uri="{FF2B5EF4-FFF2-40B4-BE49-F238E27FC236}">
                <a16:creationId xmlns:a16="http://schemas.microsoft.com/office/drawing/2014/main" id="{3CE0C9B0-6656-FEA1-6219-620CF9CCD4EF}"/>
              </a:ext>
            </a:extLst>
          </p:cNvPr>
          <p:cNvSpPr txBox="1"/>
          <p:nvPr/>
        </p:nvSpPr>
        <p:spPr>
          <a:xfrm>
            <a:off x="1034758" y="1601387"/>
            <a:ext cx="2685833" cy="11387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800" b="1" dirty="0">
                <a:solidFill>
                  <a:srgbClr val="27278B"/>
                </a:solidFill>
                <a:latin typeface="Nunito"/>
              </a:rPr>
              <a:t>1 client sur 2 </a:t>
            </a:r>
            <a:endParaRPr lang="fr-FR"/>
          </a:p>
          <a:p>
            <a:pPr algn="ctr"/>
            <a:r>
              <a:rPr lang="fr-FR" sz="1800" b="1" dirty="0">
                <a:solidFill>
                  <a:srgbClr val="27278B"/>
                </a:solidFill>
                <a:latin typeface="Nunito"/>
              </a:rPr>
              <a:t>est engagé entre</a:t>
            </a:r>
            <a:endParaRPr lang="fr-FR" dirty="0"/>
          </a:p>
          <a:p>
            <a:pPr algn="ctr"/>
            <a:r>
              <a:rPr lang="fr-FR" sz="1800" b="1" dirty="0">
                <a:solidFill>
                  <a:srgbClr val="27278B"/>
                </a:solidFill>
                <a:latin typeface="Nunito"/>
              </a:rPr>
              <a:t> 3 et 4 ans</a:t>
            </a:r>
            <a:endParaRPr lang="fr-FR" dirty="0"/>
          </a:p>
          <a:p>
            <a:pPr algn="ctr"/>
            <a:endParaRPr lang="fr-FR" b="1" dirty="0">
              <a:latin typeface="Nunito"/>
            </a:endParaRPr>
          </a:p>
        </p:txBody>
      </p:sp>
      <p:pic>
        <p:nvPicPr>
          <p:cNvPr id="3" name="Image 2" descr="Une image contenant texte, capture d’écran, Police, nombre&#10;&#10;Description générée automatiquement">
            <a:extLst>
              <a:ext uri="{FF2B5EF4-FFF2-40B4-BE49-F238E27FC236}">
                <a16:creationId xmlns:a16="http://schemas.microsoft.com/office/drawing/2014/main" id="{7AB4AA43-DADB-657D-68F3-1AD55F00460D}"/>
              </a:ext>
            </a:extLst>
          </p:cNvPr>
          <p:cNvPicPr>
            <a:picLocks noChangeAspect="1"/>
          </p:cNvPicPr>
          <p:nvPr/>
        </p:nvPicPr>
        <p:blipFill>
          <a:blip r:embed="rId4"/>
          <a:stretch>
            <a:fillRect/>
          </a:stretch>
        </p:blipFill>
        <p:spPr>
          <a:xfrm>
            <a:off x="800181" y="2526305"/>
            <a:ext cx="3494707" cy="23865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4" name="Image 3" descr="Une image contenant texte, Police, capture d’écran, logo&#10;&#10;Description générée automatiquement">
            <a:extLst>
              <a:ext uri="{FF2B5EF4-FFF2-40B4-BE49-F238E27FC236}">
                <a16:creationId xmlns:a16="http://schemas.microsoft.com/office/drawing/2014/main" id="{1B07A98D-C7CC-38D0-4126-C28D78428FAA}"/>
              </a:ext>
            </a:extLst>
          </p:cNvPr>
          <p:cNvPicPr>
            <a:picLocks noChangeAspect="1"/>
          </p:cNvPicPr>
          <p:nvPr/>
        </p:nvPicPr>
        <p:blipFill rotWithShape="1">
          <a:blip r:embed="rId3"/>
          <a:srcRect l="-4534" r="4030" b="-1752"/>
          <a:stretch/>
        </p:blipFill>
        <p:spPr>
          <a:xfrm>
            <a:off x="288418" y="1491328"/>
            <a:ext cx="4001739" cy="2468249"/>
          </a:xfrm>
          <a:prstGeom prst="rect">
            <a:avLst/>
          </a:prstGeom>
        </p:spPr>
      </p:pic>
      <p:sp>
        <p:nvSpPr>
          <p:cNvPr id="288" name="Google Shape;288;p3"/>
          <p:cNvSpPr txBox="1">
            <a:spLocks noGrp="1"/>
          </p:cNvSpPr>
          <p:nvPr>
            <p:ph type="title"/>
          </p:nvPr>
        </p:nvSpPr>
        <p:spPr>
          <a:xfrm>
            <a:off x="1274740" y="492024"/>
            <a:ext cx="7030500" cy="999300"/>
          </a:xfrm>
          <a:prstGeom prst="rect">
            <a:avLst/>
          </a:prstGeom>
          <a:noFill/>
          <a:ln>
            <a:noFill/>
          </a:ln>
        </p:spPr>
        <p:txBody>
          <a:bodyPr spcFirstLastPara="1" wrap="square" lIns="91425" tIns="91425" rIns="91425" bIns="91425" anchor="t" anchorCtr="0">
            <a:normAutofit fontScale="90000"/>
          </a:bodyPr>
          <a:lstStyle/>
          <a:p>
            <a:pPr>
              <a:buSzPct val="111111"/>
            </a:pPr>
            <a:r>
              <a:rPr lang="fr-FR" dirty="0">
                <a:solidFill>
                  <a:srgbClr val="27278B"/>
                </a:solidFill>
              </a:rPr>
              <a:t>Profil Client</a:t>
            </a:r>
            <a:br>
              <a:rPr lang="fr-FR" dirty="0">
                <a:solidFill>
                  <a:srgbClr val="27278B"/>
                </a:solidFill>
              </a:rPr>
            </a:br>
            <a:r>
              <a:rPr lang="fr-FR" sz="2000" b="0" dirty="0">
                <a:solidFill>
                  <a:srgbClr val="27278B"/>
                </a:solidFill>
              </a:rPr>
              <a:t>Répartition des clients</a:t>
            </a:r>
            <a:r>
              <a:rPr lang="fr-FR" dirty="0">
                <a:solidFill>
                  <a:srgbClr val="27278B"/>
                </a:solidFill>
              </a:rPr>
              <a:t> </a:t>
            </a:r>
            <a:r>
              <a:rPr lang="fr-FR" sz="2000" b="0" dirty="0">
                <a:solidFill>
                  <a:srgbClr val="27278B"/>
                </a:solidFill>
              </a:rPr>
              <a:t>par type de carte</a:t>
            </a:r>
            <a:br>
              <a:rPr lang="fr-FR" dirty="0"/>
            </a:br>
            <a:br>
              <a:rPr lang="fr-FR" dirty="0"/>
            </a:br>
            <a:endParaRPr b="0"/>
          </a:p>
        </p:txBody>
      </p:sp>
      <p:sp>
        <p:nvSpPr>
          <p:cNvPr id="3" name="ZoneTexte 2">
            <a:extLst>
              <a:ext uri="{FF2B5EF4-FFF2-40B4-BE49-F238E27FC236}">
                <a16:creationId xmlns:a16="http://schemas.microsoft.com/office/drawing/2014/main" id="{B5628DA3-3A97-202A-A144-EA1A5FCE1B6C}"/>
              </a:ext>
            </a:extLst>
          </p:cNvPr>
          <p:cNvSpPr txBox="1"/>
          <p:nvPr/>
        </p:nvSpPr>
        <p:spPr>
          <a:xfrm>
            <a:off x="2789695" y="3893950"/>
            <a:ext cx="35064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800" b="1" dirty="0">
                <a:solidFill>
                  <a:srgbClr val="27278B"/>
                </a:solidFill>
                <a:latin typeface="Nunito"/>
              </a:rPr>
              <a:t>9 clients sur 10</a:t>
            </a:r>
            <a:endParaRPr lang="fr-FR" dirty="0"/>
          </a:p>
          <a:p>
            <a:pPr algn="ctr"/>
            <a:r>
              <a:rPr lang="fr-FR" sz="1800" b="1" dirty="0">
                <a:solidFill>
                  <a:srgbClr val="27278B"/>
                </a:solidFill>
                <a:latin typeface="Nunito"/>
              </a:rPr>
              <a:t>Possèdent la carte Blue (gratuite)</a:t>
            </a:r>
          </a:p>
        </p:txBody>
      </p:sp>
      <p:pic>
        <p:nvPicPr>
          <p:cNvPr id="5" name="Image 4" descr="Une image contenant texte, capture d’écran, Police, logo&#10;&#10;Description générée automatiquement">
            <a:extLst>
              <a:ext uri="{FF2B5EF4-FFF2-40B4-BE49-F238E27FC236}">
                <a16:creationId xmlns:a16="http://schemas.microsoft.com/office/drawing/2014/main" id="{12180D06-DFBE-D745-BC8C-B17165B17BA3}"/>
              </a:ext>
            </a:extLst>
          </p:cNvPr>
          <p:cNvPicPr>
            <a:picLocks noChangeAspect="1"/>
          </p:cNvPicPr>
          <p:nvPr/>
        </p:nvPicPr>
        <p:blipFill rotWithShape="1">
          <a:blip r:embed="rId4"/>
          <a:srcRect t="-630" b="995"/>
          <a:stretch/>
        </p:blipFill>
        <p:spPr>
          <a:xfrm>
            <a:off x="4136110" y="1489143"/>
            <a:ext cx="4116741" cy="2409096"/>
          </a:xfrm>
          <a:prstGeom prst="rect">
            <a:avLst/>
          </a:prstGeom>
        </p:spPr>
      </p:pic>
    </p:spTree>
    <p:extLst>
      <p:ext uri="{BB962C8B-B14F-4D97-AF65-F5344CB8AC3E}">
        <p14:creationId xmlns:p14="http://schemas.microsoft.com/office/powerpoint/2010/main" val="25212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habits, garçon, personne, dessin humoristique&#10;&#10;Description générée automatiquement">
            <a:extLst>
              <a:ext uri="{FF2B5EF4-FFF2-40B4-BE49-F238E27FC236}">
                <a16:creationId xmlns:a16="http://schemas.microsoft.com/office/drawing/2014/main" id="{7D9BA846-0ADE-9F20-971B-E6F3DB2FBA4B}"/>
              </a:ext>
            </a:extLst>
          </p:cNvPr>
          <p:cNvPicPr>
            <a:picLocks noChangeAspect="1"/>
          </p:cNvPicPr>
          <p:nvPr/>
        </p:nvPicPr>
        <p:blipFill>
          <a:blip r:embed="rId2"/>
          <a:stretch>
            <a:fillRect/>
          </a:stretch>
        </p:blipFill>
        <p:spPr>
          <a:xfrm>
            <a:off x="4355993" y="679988"/>
            <a:ext cx="4790913" cy="4461575"/>
          </a:xfrm>
          <a:prstGeom prst="rect">
            <a:avLst/>
          </a:prstGeom>
        </p:spPr>
      </p:pic>
      <p:sp>
        <p:nvSpPr>
          <p:cNvPr id="2" name="Titre 1">
            <a:extLst>
              <a:ext uri="{FF2B5EF4-FFF2-40B4-BE49-F238E27FC236}">
                <a16:creationId xmlns:a16="http://schemas.microsoft.com/office/drawing/2014/main" id="{CDD1334A-F28F-7B68-DC10-4115E26A5B1E}"/>
              </a:ext>
            </a:extLst>
          </p:cNvPr>
          <p:cNvSpPr>
            <a:spLocks noGrp="1"/>
          </p:cNvSpPr>
          <p:nvPr>
            <p:ph type="title"/>
          </p:nvPr>
        </p:nvSpPr>
        <p:spPr>
          <a:xfrm>
            <a:off x="1303800" y="608261"/>
            <a:ext cx="7030500" cy="999300"/>
          </a:xfrm>
        </p:spPr>
        <p:txBody>
          <a:bodyPr>
            <a:normAutofit/>
          </a:bodyPr>
          <a:lstStyle/>
          <a:p>
            <a:r>
              <a:rPr lang="fr-FR" dirty="0">
                <a:solidFill>
                  <a:srgbClr val="27278B"/>
                </a:solidFill>
              </a:rPr>
              <a:t>Profil Client – l'analyse des données</a:t>
            </a:r>
            <a:endParaRPr lang="fr-FR" dirty="0"/>
          </a:p>
        </p:txBody>
      </p:sp>
      <p:sp>
        <p:nvSpPr>
          <p:cNvPr id="3" name="Espace réservé du texte 2">
            <a:extLst>
              <a:ext uri="{FF2B5EF4-FFF2-40B4-BE49-F238E27FC236}">
                <a16:creationId xmlns:a16="http://schemas.microsoft.com/office/drawing/2014/main" id="{600D5975-A194-2F15-8EA8-1DC2341D92B3}"/>
              </a:ext>
            </a:extLst>
          </p:cNvPr>
          <p:cNvSpPr>
            <a:spLocks noGrp="1"/>
          </p:cNvSpPr>
          <p:nvPr>
            <p:ph type="body" idx="1"/>
          </p:nvPr>
        </p:nvSpPr>
        <p:spPr>
          <a:xfrm>
            <a:off x="1274741" y="1602592"/>
            <a:ext cx="3194670" cy="2541600"/>
          </a:xfrm>
        </p:spPr>
        <p:txBody>
          <a:bodyPr>
            <a:normAutofit/>
          </a:bodyPr>
          <a:lstStyle/>
          <a:p>
            <a:pPr marL="146050" indent="0" algn="ctr">
              <a:buNone/>
            </a:pPr>
            <a:r>
              <a:rPr lang="fr-FR" sz="1400" dirty="0">
                <a:solidFill>
                  <a:srgbClr val="27278B"/>
                </a:solidFill>
              </a:rPr>
              <a:t>Il y a d'autres points de similitudes entre les clients actuels et les clients perdus, tels que le genre, le nombre de personnes à charge ou le niveau de diplôme</a:t>
            </a:r>
          </a:p>
          <a:p>
            <a:pPr marL="146050" indent="0" algn="ctr">
              <a:lnSpc>
                <a:spcPct val="114999"/>
              </a:lnSpc>
              <a:buNone/>
            </a:pPr>
            <a:endParaRPr lang="fr-FR" sz="1400">
              <a:solidFill>
                <a:srgbClr val="27278B"/>
              </a:solidFill>
            </a:endParaRPr>
          </a:p>
          <a:p>
            <a:pPr marL="146050" indent="0" algn="ctr">
              <a:lnSpc>
                <a:spcPct val="114999"/>
              </a:lnSpc>
              <a:buNone/>
            </a:pPr>
            <a:r>
              <a:rPr lang="fr-FR" sz="1600" b="1" dirty="0">
                <a:solidFill>
                  <a:srgbClr val="27278B"/>
                </a:solidFill>
              </a:rPr>
              <a:t>Le client perdu et le client actuel ont une répartition similaire sur plusieurs critères</a:t>
            </a:r>
          </a:p>
        </p:txBody>
      </p:sp>
    </p:spTree>
    <p:extLst>
      <p:ext uri="{BB962C8B-B14F-4D97-AF65-F5344CB8AC3E}">
        <p14:creationId xmlns:p14="http://schemas.microsoft.com/office/powerpoint/2010/main" val="114857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Graphique, clipart, graphisme, conception&#10;&#10;Description générée automatiquement">
            <a:extLst>
              <a:ext uri="{FF2B5EF4-FFF2-40B4-BE49-F238E27FC236}">
                <a16:creationId xmlns:a16="http://schemas.microsoft.com/office/drawing/2014/main" id="{15784DE9-E703-CD0E-06C3-881A86C4899E}"/>
              </a:ext>
            </a:extLst>
          </p:cNvPr>
          <p:cNvPicPr>
            <a:picLocks noChangeAspect="1"/>
          </p:cNvPicPr>
          <p:nvPr/>
        </p:nvPicPr>
        <p:blipFill rotWithShape="1">
          <a:blip r:embed="rId2"/>
          <a:srcRect r="-182" b="3348"/>
          <a:stretch/>
        </p:blipFill>
        <p:spPr>
          <a:xfrm>
            <a:off x="2662362" y="1682653"/>
            <a:ext cx="3787750" cy="2440235"/>
          </a:xfrm>
          <a:prstGeom prst="rect">
            <a:avLst/>
          </a:prstGeom>
        </p:spPr>
      </p:pic>
      <p:sp>
        <p:nvSpPr>
          <p:cNvPr id="2" name="Titre 1">
            <a:extLst>
              <a:ext uri="{FF2B5EF4-FFF2-40B4-BE49-F238E27FC236}">
                <a16:creationId xmlns:a16="http://schemas.microsoft.com/office/drawing/2014/main" id="{CDD1334A-F28F-7B68-DC10-4115E26A5B1E}"/>
              </a:ext>
            </a:extLst>
          </p:cNvPr>
          <p:cNvSpPr>
            <a:spLocks noGrp="1"/>
          </p:cNvSpPr>
          <p:nvPr>
            <p:ph type="title"/>
          </p:nvPr>
        </p:nvSpPr>
        <p:spPr>
          <a:xfrm>
            <a:off x="1303800" y="608261"/>
            <a:ext cx="7030500" cy="999300"/>
          </a:xfrm>
        </p:spPr>
        <p:txBody>
          <a:bodyPr>
            <a:normAutofit fontScale="90000"/>
          </a:bodyPr>
          <a:lstStyle/>
          <a:p>
            <a:pPr algn="ctr"/>
            <a:r>
              <a:rPr lang="fr-FR" dirty="0">
                <a:solidFill>
                  <a:srgbClr val="27278B"/>
                </a:solidFill>
              </a:rPr>
              <a:t>Qu'est-ce qui différencie le client parti et </a:t>
            </a:r>
            <a:r>
              <a:rPr lang="fr-FR">
                <a:solidFill>
                  <a:srgbClr val="27278B"/>
                </a:solidFill>
              </a:rPr>
              <a:t>celui encore engagé </a:t>
            </a:r>
          </a:p>
        </p:txBody>
      </p:sp>
    </p:spTree>
    <p:extLst>
      <p:ext uri="{BB962C8B-B14F-4D97-AF65-F5344CB8AC3E}">
        <p14:creationId xmlns:p14="http://schemas.microsoft.com/office/powerpoint/2010/main" val="416538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21083"/>
            <a:ext cx="7030500" cy="999300"/>
          </a:xfrm>
          <a:prstGeom prst="rect">
            <a:avLst/>
          </a:prstGeom>
          <a:noFill/>
          <a:ln>
            <a:noFill/>
          </a:ln>
        </p:spPr>
        <p:txBody>
          <a:bodyPr spcFirstLastPara="1" wrap="square" lIns="91425" tIns="91425" rIns="91425" bIns="91425" anchor="t" anchorCtr="0">
            <a:normAutofit fontScale="90000"/>
          </a:bodyPr>
          <a:lstStyle/>
          <a:p>
            <a:pPr>
              <a:buSzPct val="141414"/>
            </a:pPr>
            <a:r>
              <a:rPr lang="fr-FR" dirty="0">
                <a:solidFill>
                  <a:srgbClr val="27278B"/>
                </a:solidFill>
              </a:rPr>
              <a:t>Profil Client Perdu </a:t>
            </a:r>
            <a:br>
              <a:rPr lang="fr-FR" dirty="0">
                <a:solidFill>
                  <a:srgbClr val="27278B"/>
                </a:solidFill>
              </a:rPr>
            </a:br>
            <a:r>
              <a:rPr lang="fr-FR" sz="2000" b="0" dirty="0">
                <a:solidFill>
                  <a:srgbClr val="27278B"/>
                </a:solidFill>
              </a:rPr>
              <a:t>Proportion de départ selon le type de carte et le revenu annuel</a:t>
            </a:r>
            <a:br>
              <a:rPr lang="fr-FR" dirty="0"/>
            </a:br>
            <a:br>
              <a:rPr lang="fr-FR" dirty="0"/>
            </a:br>
            <a:endParaRPr b="0"/>
          </a:p>
        </p:txBody>
      </p:sp>
      <p:pic>
        <p:nvPicPr>
          <p:cNvPr id="2" name="Image 1" descr="Une image contenant texte, capture d’écran, Police, nombre&#10;&#10;Description générée automatiquement">
            <a:extLst>
              <a:ext uri="{FF2B5EF4-FFF2-40B4-BE49-F238E27FC236}">
                <a16:creationId xmlns:a16="http://schemas.microsoft.com/office/drawing/2014/main" id="{2BD02BD8-E3D2-D255-6ED8-4B7F7AF350A8}"/>
              </a:ext>
            </a:extLst>
          </p:cNvPr>
          <p:cNvPicPr>
            <a:picLocks noChangeAspect="1"/>
          </p:cNvPicPr>
          <p:nvPr/>
        </p:nvPicPr>
        <p:blipFill>
          <a:blip r:embed="rId3"/>
          <a:stretch>
            <a:fillRect/>
          </a:stretch>
        </p:blipFill>
        <p:spPr>
          <a:xfrm>
            <a:off x="523068" y="1510960"/>
            <a:ext cx="3632415" cy="2131267"/>
          </a:xfrm>
          <a:prstGeom prst="rect">
            <a:avLst/>
          </a:prstGeom>
        </p:spPr>
      </p:pic>
      <p:sp>
        <p:nvSpPr>
          <p:cNvPr id="3" name="ZoneTexte 2">
            <a:extLst>
              <a:ext uri="{FF2B5EF4-FFF2-40B4-BE49-F238E27FC236}">
                <a16:creationId xmlns:a16="http://schemas.microsoft.com/office/drawing/2014/main" id="{46C300C7-93FC-2DBF-1A80-43529B1ACDF9}"/>
              </a:ext>
            </a:extLst>
          </p:cNvPr>
          <p:cNvSpPr txBox="1"/>
          <p:nvPr/>
        </p:nvSpPr>
        <p:spPr>
          <a:xfrm>
            <a:off x="600560" y="3700220"/>
            <a:ext cx="328370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400" b="1" dirty="0">
                <a:solidFill>
                  <a:srgbClr val="27278B"/>
                </a:solidFill>
                <a:latin typeface="Nunito"/>
              </a:rPr>
              <a:t>70%</a:t>
            </a:r>
            <a:r>
              <a:rPr lang="fr-FR" b="1" dirty="0">
                <a:solidFill>
                  <a:srgbClr val="27278B"/>
                </a:solidFill>
                <a:latin typeface="Nunito"/>
              </a:rPr>
              <a:t> des clients ayant souscrit à l'offre Platinum sont partis</a:t>
            </a:r>
          </a:p>
          <a:p>
            <a:pPr algn="ctr"/>
            <a:r>
              <a:rPr lang="fr-FR" b="1" dirty="0">
                <a:solidFill>
                  <a:srgbClr val="27278B"/>
                </a:solidFill>
                <a:latin typeface="Nunito"/>
              </a:rPr>
              <a:t>Cette option existe que </a:t>
            </a:r>
          </a:p>
          <a:p>
            <a:pPr algn="ctr"/>
            <a:r>
              <a:rPr lang="fr-FR" b="1" u="sng" dirty="0">
                <a:solidFill>
                  <a:srgbClr val="27278B"/>
                </a:solidFill>
                <a:latin typeface="Nunito"/>
              </a:rPr>
              <a:t>depuis 6 mois</a:t>
            </a:r>
            <a:r>
              <a:rPr lang="fr-FR" b="1" dirty="0">
                <a:solidFill>
                  <a:srgbClr val="27278B"/>
                </a:solidFill>
                <a:latin typeface="Nunito"/>
              </a:rPr>
              <a:t> </a:t>
            </a:r>
            <a:endParaRPr lang="fr-FR"/>
          </a:p>
        </p:txBody>
      </p:sp>
      <p:pic>
        <p:nvPicPr>
          <p:cNvPr id="4" name="Image 3" descr="Une image contenant texte, capture d’écran, Police, ligne&#10;&#10;Description générée automatiquement">
            <a:extLst>
              <a:ext uri="{FF2B5EF4-FFF2-40B4-BE49-F238E27FC236}">
                <a16:creationId xmlns:a16="http://schemas.microsoft.com/office/drawing/2014/main" id="{4DC642FC-C947-5743-2A7E-7884E7D2D336}"/>
              </a:ext>
            </a:extLst>
          </p:cNvPr>
          <p:cNvPicPr>
            <a:picLocks noChangeAspect="1"/>
          </p:cNvPicPr>
          <p:nvPr/>
        </p:nvPicPr>
        <p:blipFill>
          <a:blip r:embed="rId4"/>
          <a:stretch>
            <a:fillRect/>
          </a:stretch>
        </p:blipFill>
        <p:spPr>
          <a:xfrm>
            <a:off x="4816098" y="2699207"/>
            <a:ext cx="3831956" cy="2273247"/>
          </a:xfrm>
          <a:prstGeom prst="rect">
            <a:avLst/>
          </a:prstGeom>
        </p:spPr>
      </p:pic>
      <p:sp>
        <p:nvSpPr>
          <p:cNvPr id="5" name="ZoneTexte 2">
            <a:extLst>
              <a:ext uri="{FF2B5EF4-FFF2-40B4-BE49-F238E27FC236}">
                <a16:creationId xmlns:a16="http://schemas.microsoft.com/office/drawing/2014/main" id="{46C300C7-93FC-2DBF-1A80-43529B1ACDF9}"/>
              </a:ext>
            </a:extLst>
          </p:cNvPr>
          <p:cNvSpPr txBox="1"/>
          <p:nvPr/>
        </p:nvSpPr>
        <p:spPr>
          <a:xfrm>
            <a:off x="5560018" y="1462653"/>
            <a:ext cx="2683141" cy="116955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b="1" dirty="0">
                <a:solidFill>
                  <a:srgbClr val="27278B"/>
                </a:solidFill>
                <a:latin typeface="Nunito"/>
              </a:rPr>
              <a:t>Le ratio des départs pour les  hauts revenus est en hausse, plus particulièrement entre </a:t>
            </a:r>
            <a:endParaRPr lang="fr-FR"/>
          </a:p>
          <a:p>
            <a:pPr algn="ctr"/>
            <a:r>
              <a:rPr lang="fr-FR" b="1" dirty="0">
                <a:solidFill>
                  <a:srgbClr val="27278B"/>
                </a:solidFill>
                <a:latin typeface="Nunito"/>
              </a:rPr>
              <a:t>40 et 80K   </a:t>
            </a:r>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xfrm>
            <a:off x="1303800" y="521083"/>
            <a:ext cx="7030500" cy="999300"/>
          </a:xfrm>
          <a:prstGeom prst="rect">
            <a:avLst/>
          </a:prstGeom>
          <a:noFill/>
          <a:ln>
            <a:noFill/>
          </a:ln>
        </p:spPr>
        <p:txBody>
          <a:bodyPr spcFirstLastPara="1" wrap="square" lIns="91425" tIns="91425" rIns="91425" bIns="91425" anchor="t" anchorCtr="0">
            <a:normAutofit fontScale="90000"/>
          </a:bodyPr>
          <a:lstStyle/>
          <a:p>
            <a:pPr>
              <a:buSzPct val="141414"/>
            </a:pPr>
            <a:r>
              <a:rPr lang="fr-FR" dirty="0">
                <a:solidFill>
                  <a:srgbClr val="27278B"/>
                </a:solidFill>
              </a:rPr>
              <a:t>Profil Client Perdu </a:t>
            </a:r>
            <a:br>
              <a:rPr lang="fr-FR" dirty="0">
                <a:solidFill>
                  <a:srgbClr val="27278B"/>
                </a:solidFill>
              </a:rPr>
            </a:br>
            <a:r>
              <a:rPr lang="fr-FR" sz="2000" b="0" dirty="0">
                <a:solidFill>
                  <a:srgbClr val="27278B"/>
                </a:solidFill>
              </a:rPr>
              <a:t>Proportion de départ selon leur nombre de transaction et leur inactivité</a:t>
            </a:r>
            <a:br>
              <a:rPr lang="fr-FR" sz="2000" b="0" dirty="0"/>
            </a:br>
            <a:endParaRPr b="0"/>
          </a:p>
        </p:txBody>
      </p:sp>
      <p:sp>
        <p:nvSpPr>
          <p:cNvPr id="3" name="ZoneTexte 2">
            <a:extLst>
              <a:ext uri="{FF2B5EF4-FFF2-40B4-BE49-F238E27FC236}">
                <a16:creationId xmlns:a16="http://schemas.microsoft.com/office/drawing/2014/main" id="{46C300C7-93FC-2DBF-1A80-43529B1ACDF9}"/>
              </a:ext>
            </a:extLst>
          </p:cNvPr>
          <p:cNvSpPr txBox="1"/>
          <p:nvPr/>
        </p:nvSpPr>
        <p:spPr>
          <a:xfrm>
            <a:off x="4281408" y="3932695"/>
            <a:ext cx="486258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2000" b="1" dirty="0">
                <a:solidFill>
                  <a:srgbClr val="27278B"/>
                </a:solidFill>
                <a:latin typeface="Nunito"/>
              </a:rPr>
              <a:t>95%</a:t>
            </a:r>
            <a:r>
              <a:rPr lang="fr-FR" b="1" dirty="0">
                <a:solidFill>
                  <a:srgbClr val="27278B"/>
                </a:solidFill>
                <a:latin typeface="Nunito"/>
              </a:rPr>
              <a:t> </a:t>
            </a:r>
            <a:r>
              <a:rPr lang="fr-FR" sz="1200" b="1" dirty="0">
                <a:solidFill>
                  <a:srgbClr val="27278B"/>
                </a:solidFill>
                <a:latin typeface="Nunito"/>
              </a:rPr>
              <a:t>des clients partis ont effectué moins de  </a:t>
            </a:r>
            <a:endParaRPr lang="fr-FR" sz="1200" dirty="0"/>
          </a:p>
          <a:p>
            <a:pPr algn="ctr"/>
            <a:r>
              <a:rPr lang="fr-FR" sz="2000" b="1" dirty="0">
                <a:solidFill>
                  <a:srgbClr val="27278B"/>
                </a:solidFill>
                <a:latin typeface="Nunito"/>
              </a:rPr>
              <a:t>75</a:t>
            </a:r>
            <a:r>
              <a:rPr lang="fr-FR" b="1" dirty="0">
                <a:solidFill>
                  <a:srgbClr val="27278B"/>
                </a:solidFill>
                <a:latin typeface="Nunito"/>
              </a:rPr>
              <a:t> </a:t>
            </a:r>
            <a:r>
              <a:rPr lang="fr-FR" sz="1200" b="1" dirty="0">
                <a:solidFill>
                  <a:srgbClr val="27278B"/>
                </a:solidFill>
                <a:latin typeface="Nunito"/>
              </a:rPr>
              <a:t>transactions</a:t>
            </a:r>
            <a:endParaRPr lang="fr-FR" sz="1200"/>
          </a:p>
          <a:p>
            <a:pPr algn="ctr"/>
            <a:r>
              <a:rPr lang="fr-FR" sz="1800" b="1" dirty="0">
                <a:solidFill>
                  <a:srgbClr val="27278B"/>
                </a:solidFill>
                <a:latin typeface="Nunito"/>
              </a:rPr>
              <a:t>Plus</a:t>
            </a:r>
            <a:r>
              <a:rPr lang="fr-FR" sz="1200" b="1" dirty="0">
                <a:solidFill>
                  <a:srgbClr val="27278B"/>
                </a:solidFill>
                <a:latin typeface="Nunito"/>
              </a:rPr>
              <a:t> le client effectue de transaction</a:t>
            </a:r>
            <a:r>
              <a:rPr lang="fr-FR" b="1" dirty="0">
                <a:solidFill>
                  <a:srgbClr val="27278B"/>
                </a:solidFill>
                <a:latin typeface="Nunito"/>
              </a:rPr>
              <a:t> </a:t>
            </a:r>
            <a:r>
              <a:rPr lang="fr-FR" sz="1800" b="1" dirty="0">
                <a:solidFill>
                  <a:srgbClr val="27278B"/>
                </a:solidFill>
                <a:latin typeface="Nunito"/>
              </a:rPr>
              <a:t>moins</a:t>
            </a:r>
            <a:r>
              <a:rPr lang="fr-FR" b="1" dirty="0">
                <a:solidFill>
                  <a:srgbClr val="27278B"/>
                </a:solidFill>
                <a:latin typeface="Nunito"/>
              </a:rPr>
              <a:t> </a:t>
            </a:r>
            <a:r>
              <a:rPr lang="fr-FR" sz="1200" b="1" dirty="0">
                <a:solidFill>
                  <a:srgbClr val="27278B"/>
                </a:solidFill>
                <a:latin typeface="Nunito"/>
              </a:rPr>
              <a:t>il y a de chance de partir</a:t>
            </a:r>
            <a:endParaRPr lang="fr-FR" sz="1200"/>
          </a:p>
        </p:txBody>
      </p:sp>
      <p:pic>
        <p:nvPicPr>
          <p:cNvPr id="4" name="Image 3" descr="Une image contenant texte, capture d’écran, Police, Tracé&#10;&#10;Description générée automatiquement">
            <a:extLst>
              <a:ext uri="{FF2B5EF4-FFF2-40B4-BE49-F238E27FC236}">
                <a16:creationId xmlns:a16="http://schemas.microsoft.com/office/drawing/2014/main" id="{2365EBA3-E517-1D46-91BF-82AAB4ED3D4E}"/>
              </a:ext>
            </a:extLst>
          </p:cNvPr>
          <p:cNvPicPr>
            <a:picLocks noChangeAspect="1"/>
          </p:cNvPicPr>
          <p:nvPr/>
        </p:nvPicPr>
        <p:blipFill rotWithShape="1">
          <a:blip r:embed="rId3"/>
          <a:srcRect r="-189" b="1418"/>
          <a:stretch/>
        </p:blipFill>
        <p:spPr>
          <a:xfrm>
            <a:off x="4717297" y="1576689"/>
            <a:ext cx="4126442" cy="2353635"/>
          </a:xfrm>
          <a:prstGeom prst="rect">
            <a:avLst/>
          </a:prstGeom>
        </p:spPr>
      </p:pic>
      <p:pic>
        <p:nvPicPr>
          <p:cNvPr id="2" name="Image 1" descr="Une image contenant texte, ligne, diagramme, capture d’écran&#10;&#10;Description générée automatiquement">
            <a:extLst>
              <a:ext uri="{FF2B5EF4-FFF2-40B4-BE49-F238E27FC236}">
                <a16:creationId xmlns:a16="http://schemas.microsoft.com/office/drawing/2014/main" id="{406E9B68-9BE1-27C5-51B0-D12DBFCE8C45}"/>
              </a:ext>
            </a:extLst>
          </p:cNvPr>
          <p:cNvPicPr>
            <a:picLocks noChangeAspect="1"/>
          </p:cNvPicPr>
          <p:nvPr/>
        </p:nvPicPr>
        <p:blipFill>
          <a:blip r:embed="rId4"/>
          <a:stretch>
            <a:fillRect/>
          </a:stretch>
        </p:blipFill>
        <p:spPr>
          <a:xfrm>
            <a:off x="248941" y="2433395"/>
            <a:ext cx="3967566" cy="2281802"/>
          </a:xfrm>
          <a:prstGeom prst="rect">
            <a:avLst/>
          </a:prstGeom>
        </p:spPr>
      </p:pic>
      <p:sp>
        <p:nvSpPr>
          <p:cNvPr id="5" name="ZoneTexte 2">
            <a:extLst>
              <a:ext uri="{FF2B5EF4-FFF2-40B4-BE49-F238E27FC236}">
                <a16:creationId xmlns:a16="http://schemas.microsoft.com/office/drawing/2014/main" id="{46C300C7-93FC-2DBF-1A80-43529B1ACDF9}"/>
              </a:ext>
            </a:extLst>
          </p:cNvPr>
          <p:cNvSpPr txBox="1"/>
          <p:nvPr/>
        </p:nvSpPr>
        <p:spPr>
          <a:xfrm>
            <a:off x="358399" y="1675755"/>
            <a:ext cx="3961748"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800" b="1" dirty="0">
                <a:solidFill>
                  <a:srgbClr val="27278B"/>
                </a:solidFill>
                <a:latin typeface="Nunito"/>
              </a:rPr>
              <a:t>Plus</a:t>
            </a:r>
            <a:r>
              <a:rPr lang="fr-FR" sz="1200" b="1" dirty="0">
                <a:solidFill>
                  <a:srgbClr val="27278B"/>
                </a:solidFill>
                <a:latin typeface="Nunito"/>
              </a:rPr>
              <a:t> le compte client reste inactif longtemps,</a:t>
            </a:r>
            <a:r>
              <a:rPr lang="fr-FR" b="1" dirty="0">
                <a:solidFill>
                  <a:srgbClr val="27278B"/>
                </a:solidFill>
                <a:latin typeface="Nunito"/>
              </a:rPr>
              <a:t> </a:t>
            </a:r>
            <a:endParaRPr lang="fr-FR" dirty="0"/>
          </a:p>
          <a:p>
            <a:pPr algn="ctr"/>
            <a:r>
              <a:rPr lang="fr-FR" sz="1800" b="1" dirty="0">
                <a:solidFill>
                  <a:srgbClr val="27278B"/>
                </a:solidFill>
                <a:latin typeface="Nunito"/>
              </a:rPr>
              <a:t>plus</a:t>
            </a:r>
            <a:r>
              <a:rPr lang="fr-FR" b="1" dirty="0">
                <a:solidFill>
                  <a:srgbClr val="27278B"/>
                </a:solidFill>
                <a:latin typeface="Nunito"/>
              </a:rPr>
              <a:t> </a:t>
            </a:r>
            <a:r>
              <a:rPr lang="fr-FR" sz="1200" b="1" dirty="0">
                <a:solidFill>
                  <a:srgbClr val="27278B"/>
                </a:solidFill>
                <a:latin typeface="Nunito"/>
              </a:rPr>
              <a:t>les chances de partir augmentent </a:t>
            </a:r>
            <a:endParaRPr lang="fr-FR"/>
          </a:p>
          <a:p>
            <a:pPr algn="ctr"/>
            <a:endParaRPr lang="fr-FR" b="1" dirty="0">
              <a:solidFill>
                <a:srgbClr val="27278B"/>
              </a:solidFill>
              <a:latin typeface="Nunito"/>
            </a:endParaRPr>
          </a:p>
          <a:p>
            <a:pPr algn="ctr"/>
            <a:endParaRPr lang="fr-FR" b="1" dirty="0">
              <a:solidFill>
                <a:srgbClr val="27278B"/>
              </a:solidFill>
              <a:latin typeface="Nunito"/>
            </a:endParaRPr>
          </a:p>
        </p:txBody>
      </p:sp>
    </p:spTree>
    <p:extLst>
      <p:ext uri="{BB962C8B-B14F-4D97-AF65-F5344CB8AC3E}">
        <p14:creationId xmlns:p14="http://schemas.microsoft.com/office/powerpoint/2010/main" val="328599915"/>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15</Slides>
  <Notes>11</Notes>
  <HiddenSlides>0</HiddenSlide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Momentum</vt:lpstr>
      <vt:lpstr>Présentation PowerPoint</vt:lpstr>
      <vt:lpstr>Notre compréhension de vos enjeux Le contexte de PRIMERO BANK </vt:lpstr>
      <vt:lpstr>Profil Client – l'analyse des données</vt:lpstr>
      <vt:lpstr>Profil Client  Répartition des clients par tranches d'âge et durée d'engagement </vt:lpstr>
      <vt:lpstr>Profil Client Répartition des clients par type de carte  </vt:lpstr>
      <vt:lpstr>Profil Client – l'analyse des données</vt:lpstr>
      <vt:lpstr>Qu'est-ce qui différencie le client parti et celui encore engagé </vt:lpstr>
      <vt:lpstr>Profil Client Perdu  Proportion de départ selon le type de carte et le revenu annuel  </vt:lpstr>
      <vt:lpstr>Profil Client Perdu  Proportion de départ selon leur nombre de transaction et leur inactivité </vt:lpstr>
      <vt:lpstr>Profil Client Perdu  Proportion de départ selon les montants de crédit et l'utilisation de la carte  </vt:lpstr>
      <vt:lpstr>Profil Client Perdu  Proportion de départ selon le nombre d'interaction avec la banque </vt:lpstr>
      <vt:lpstr>Profil Client – l'analyse des données</vt:lpstr>
      <vt:lpstr>Calcul des clients à risque Clients susceptibles de partir</vt:lpstr>
      <vt:lpstr>Bilan de l'analyse des données et recommandations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JeYjEy</dc:creator>
  <cp:revision>2121</cp:revision>
  <dcterms:modified xsi:type="dcterms:W3CDTF">2024-04-03T10:49:03Z</dcterms:modified>
</cp:coreProperties>
</file>