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60" r:id="rId2"/>
    <p:sldId id="256" r:id="rId3"/>
    <p:sldId id="257" r:id="rId4"/>
    <p:sldId id="259" r:id="rId5"/>
    <p:sldId id="261" r:id="rId6"/>
    <p:sldId id="262" r:id="rId7"/>
    <p:sldId id="264" r:id="rId8"/>
    <p:sldId id="263" r:id="rId9"/>
  </p:sldIdLst>
  <p:sldSz cx="10080625" cy="5670550"/>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0" d="100"/>
          <a:sy n="130" d="100"/>
        </p:scale>
        <p:origin x="69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4818BB5-D58E-4269-8C32-AE50319C2B3E}"/>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fr-FR" sz="1400" b="0" i="0" u="none" strike="noStrike" kern="1200" cap="none">
              <a:ln>
                <a:noFill/>
              </a:ln>
              <a:latin typeface="Liberation Sans" pitchFamily="18"/>
              <a:ea typeface="Segoe UI" pitchFamily="2"/>
              <a:cs typeface="Tahoma" pitchFamily="2"/>
            </a:endParaRPr>
          </a:p>
        </p:txBody>
      </p:sp>
      <p:sp>
        <p:nvSpPr>
          <p:cNvPr id="3" name="Espace réservé de la date 2">
            <a:extLst>
              <a:ext uri="{FF2B5EF4-FFF2-40B4-BE49-F238E27FC236}">
                <a16:creationId xmlns:a16="http://schemas.microsoft.com/office/drawing/2014/main" id="{B688DB78-CC00-4E0C-92E8-2A8E04881414}"/>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fr-FR" sz="1400" b="0" i="0" u="none" strike="noStrike" kern="1200" cap="none">
              <a:ln>
                <a:noFill/>
              </a:ln>
              <a:latin typeface="Liberation Sans" pitchFamily="18"/>
              <a:ea typeface="Segoe UI" pitchFamily="2"/>
              <a:cs typeface="Tahoma" pitchFamily="2"/>
            </a:endParaRPr>
          </a:p>
        </p:txBody>
      </p:sp>
      <p:sp>
        <p:nvSpPr>
          <p:cNvPr id="4" name="Espace réservé du pied de page 3">
            <a:extLst>
              <a:ext uri="{FF2B5EF4-FFF2-40B4-BE49-F238E27FC236}">
                <a16:creationId xmlns:a16="http://schemas.microsoft.com/office/drawing/2014/main" id="{83DD23D3-C706-4221-A90A-61D7A083DEAD}"/>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fr-FR" sz="1400" b="0" i="0" u="none" strike="noStrike" kern="1200" cap="none">
              <a:ln>
                <a:noFill/>
              </a:ln>
              <a:latin typeface="Liberation Sans" pitchFamily="18"/>
              <a:ea typeface="Segoe UI" pitchFamily="2"/>
              <a:cs typeface="Tahoma" pitchFamily="2"/>
            </a:endParaRPr>
          </a:p>
        </p:txBody>
      </p:sp>
      <p:sp>
        <p:nvSpPr>
          <p:cNvPr id="5" name="Espace réservé du numéro de diapositive 4">
            <a:extLst>
              <a:ext uri="{FF2B5EF4-FFF2-40B4-BE49-F238E27FC236}">
                <a16:creationId xmlns:a16="http://schemas.microsoft.com/office/drawing/2014/main" id="{3DE7A5F7-38AC-4E92-80C4-5AE5FFA38418}"/>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3596156E-75C0-4288-87F6-DB68A7FE8C71}" type="slidenum">
              <a:t>‹N°›</a:t>
            </a:fld>
            <a:endParaRPr lang="fr-FR" sz="1400" b="0" i="0" u="none" strike="noStrike" kern="1200" cap="none">
              <a:ln>
                <a:noFill/>
              </a:ln>
              <a:latin typeface="Liberation Sans" pitchFamily="18"/>
              <a:ea typeface="Segoe UI" pitchFamily="2"/>
              <a:cs typeface="Tahoma" pitchFamily="2"/>
            </a:endParaRPr>
          </a:p>
        </p:txBody>
      </p:sp>
    </p:spTree>
    <p:extLst>
      <p:ext uri="{BB962C8B-B14F-4D97-AF65-F5344CB8AC3E}">
        <p14:creationId xmlns:p14="http://schemas.microsoft.com/office/powerpoint/2010/main" val="29308395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8421086-4A9A-430F-8538-4A6012DD5F77}"/>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Espace réservé des notes 2">
            <a:extLst>
              <a:ext uri="{FF2B5EF4-FFF2-40B4-BE49-F238E27FC236}">
                <a16:creationId xmlns:a16="http://schemas.microsoft.com/office/drawing/2014/main" id="{7D69C6F9-F143-4333-8D79-A024649F8208}"/>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fr-FR"/>
          </a:p>
        </p:txBody>
      </p:sp>
      <p:sp>
        <p:nvSpPr>
          <p:cNvPr id="4" name="Espace réservé de l'en-tête 3">
            <a:extLst>
              <a:ext uri="{FF2B5EF4-FFF2-40B4-BE49-F238E27FC236}">
                <a16:creationId xmlns:a16="http://schemas.microsoft.com/office/drawing/2014/main" id="{93C24221-D898-4D0E-86C1-82BE543BA611}"/>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fr-FR" sz="1400" kern="1200">
                <a:solidFill>
                  <a:srgbClr val="FFFFFF"/>
                </a:solidFill>
                <a:latin typeface="Liberation Sans" pitchFamily="18"/>
                <a:ea typeface="Segoe UI" pitchFamily="2"/>
                <a:cs typeface="Tahoma" pitchFamily="2"/>
              </a:defRPr>
            </a:lvl1pPr>
          </a:lstStyle>
          <a:p>
            <a:pPr lvl="0"/>
            <a:endParaRPr lang="fr-FR"/>
          </a:p>
        </p:txBody>
      </p:sp>
      <p:sp>
        <p:nvSpPr>
          <p:cNvPr id="5" name="Espace réservé de la date 4">
            <a:extLst>
              <a:ext uri="{FF2B5EF4-FFF2-40B4-BE49-F238E27FC236}">
                <a16:creationId xmlns:a16="http://schemas.microsoft.com/office/drawing/2014/main" id="{847DB9F0-2A8B-430C-91A3-6D4C57086792}"/>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fr-FR" sz="1400" kern="1200">
                <a:solidFill>
                  <a:srgbClr val="FFFFFF"/>
                </a:solidFill>
                <a:latin typeface="Liberation Sans" pitchFamily="18"/>
                <a:ea typeface="Segoe UI" pitchFamily="2"/>
                <a:cs typeface="Tahoma" pitchFamily="2"/>
              </a:defRPr>
            </a:lvl1pPr>
          </a:lstStyle>
          <a:p>
            <a:pPr lvl="0"/>
            <a:endParaRPr lang="fr-FR"/>
          </a:p>
        </p:txBody>
      </p:sp>
      <p:sp>
        <p:nvSpPr>
          <p:cNvPr id="6" name="Espace réservé du pied de page 5">
            <a:extLst>
              <a:ext uri="{FF2B5EF4-FFF2-40B4-BE49-F238E27FC236}">
                <a16:creationId xmlns:a16="http://schemas.microsoft.com/office/drawing/2014/main" id="{C73D40AA-FEF9-413A-917A-8F3B0187454F}"/>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fr-FR" sz="1400" kern="1200">
                <a:solidFill>
                  <a:srgbClr val="FFFFFF"/>
                </a:solidFill>
                <a:latin typeface="Liberation Sans" pitchFamily="18"/>
                <a:ea typeface="Segoe UI" pitchFamily="2"/>
                <a:cs typeface="Tahoma" pitchFamily="2"/>
              </a:defRPr>
            </a:lvl1pPr>
          </a:lstStyle>
          <a:p>
            <a:pPr lvl="0"/>
            <a:endParaRPr lang="fr-FR"/>
          </a:p>
        </p:txBody>
      </p:sp>
      <p:sp>
        <p:nvSpPr>
          <p:cNvPr id="7" name="Espace réservé du numéro de diapositive 6">
            <a:extLst>
              <a:ext uri="{FF2B5EF4-FFF2-40B4-BE49-F238E27FC236}">
                <a16:creationId xmlns:a16="http://schemas.microsoft.com/office/drawing/2014/main" id="{6D6503A3-8A7B-4145-8266-C73FA8DA16AA}"/>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fr-FR" sz="1400" kern="1200">
                <a:solidFill>
                  <a:srgbClr val="FFFFFF"/>
                </a:solidFill>
                <a:latin typeface="Liberation Sans" pitchFamily="18"/>
                <a:ea typeface="Segoe UI" pitchFamily="2"/>
                <a:cs typeface="Tahoma" pitchFamily="2"/>
              </a:defRPr>
            </a:lvl1pPr>
          </a:lstStyle>
          <a:p>
            <a:pPr lvl="0"/>
            <a:fld id="{618C5439-3BA0-46C7-B94B-A85A97AC7816}" type="slidenum">
              <a:t>‹N°›</a:t>
            </a:fld>
            <a:endParaRPr lang="fr-FR"/>
          </a:p>
        </p:txBody>
      </p:sp>
    </p:spTree>
    <p:extLst>
      <p:ext uri="{BB962C8B-B14F-4D97-AF65-F5344CB8AC3E}">
        <p14:creationId xmlns:p14="http://schemas.microsoft.com/office/powerpoint/2010/main" val="3248148338"/>
      </p:ext>
    </p:extLst>
  </p:cSld>
  <p:clrMap bg1="lt1" tx1="dk1" bg2="lt2" tx2="dk2" accent1="accent1" accent2="accent2" accent3="accent3" accent4="accent4" accent5="accent5" accent6="accent6" hlink="hlink" folHlink="folHlink"/>
  <p:notesStyle>
    <a:lvl1pPr marL="216000" marR="0" indent="-216000" rtl="0" hangingPunct="0">
      <a:tabLst/>
      <a:defRPr lang="fr-FR" sz="2000" b="0" i="0" u="none" strike="noStrike" kern="1200" cap="none">
        <a:ln>
          <a:noFill/>
        </a:ln>
        <a:highlight>
          <a:srgbClr val="FFFFFF"/>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5FBD4F7E-A0AE-4511-BAC7-05D415BA80C0}"/>
              </a:ext>
            </a:extLst>
          </p:cNvPr>
          <p:cNvSpPr txBox="1">
            <a:spLocks noGrp="1"/>
          </p:cNvSpPr>
          <p:nvPr>
            <p:ph type="sldNum" sz="quarter" idx="5"/>
          </p:nvPr>
        </p:nvSpPr>
        <p:spPr>
          <a:ln/>
        </p:spPr>
        <p:txBody>
          <a:bodyPr vert="horz" lIns="0" tIns="0" rIns="0" bIns="0" anchor="b" anchorCtr="0">
            <a:noAutofit/>
          </a:bodyPr>
          <a:lstStyle/>
          <a:p>
            <a:pPr lvl="0"/>
            <a:fld id="{643F49F7-C1CF-4962-8E0B-0FA3F8D2CAA0}" type="slidenum">
              <a:t>2</a:t>
            </a:fld>
            <a:endParaRPr lang="fr-FR"/>
          </a:p>
        </p:txBody>
      </p:sp>
      <p:sp>
        <p:nvSpPr>
          <p:cNvPr id="2" name="Espace réservé de l'image des diapositives 1">
            <a:extLst>
              <a:ext uri="{FF2B5EF4-FFF2-40B4-BE49-F238E27FC236}">
                <a16:creationId xmlns:a16="http://schemas.microsoft.com/office/drawing/2014/main" id="{8DFCF526-4DBD-40E9-96A9-CA382391A630}"/>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A1B090D4-982D-49E1-809A-066B714B0C51}"/>
              </a:ext>
            </a:extLst>
          </p:cNvPr>
          <p:cNvSpPr txBox="1">
            <a:spLocks noGrp="1"/>
          </p:cNvSpPr>
          <p:nvPr>
            <p:ph type="body" sz="quarter" idx="1"/>
          </p:nvPr>
        </p:nvSpPr>
        <p:spPr/>
        <p:txBody>
          <a:bodyPr vert="horz">
            <a:sp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4299089-14FD-4648-AEC5-7B0FAF4662D2}"/>
              </a:ext>
            </a:extLst>
          </p:cNvPr>
          <p:cNvSpPr txBox="1">
            <a:spLocks noGrp="1"/>
          </p:cNvSpPr>
          <p:nvPr>
            <p:ph type="sldNum" sz="quarter" idx="5"/>
          </p:nvPr>
        </p:nvSpPr>
        <p:spPr>
          <a:ln/>
        </p:spPr>
        <p:txBody>
          <a:bodyPr vert="horz" lIns="0" tIns="0" rIns="0" bIns="0" anchor="b" anchorCtr="0">
            <a:noAutofit/>
          </a:bodyPr>
          <a:lstStyle/>
          <a:p>
            <a:pPr lvl="0"/>
            <a:fld id="{4EE6FA58-4541-45A9-9536-A42DDD911C5E}" type="slidenum">
              <a:t>3</a:t>
            </a:fld>
            <a:endParaRPr lang="fr-FR"/>
          </a:p>
        </p:txBody>
      </p:sp>
      <p:sp>
        <p:nvSpPr>
          <p:cNvPr id="2" name="Espace réservé de l'image des diapositives 1">
            <a:extLst>
              <a:ext uri="{FF2B5EF4-FFF2-40B4-BE49-F238E27FC236}">
                <a16:creationId xmlns:a16="http://schemas.microsoft.com/office/drawing/2014/main" id="{A66DE6A9-8C09-4A40-9BD8-8189830733DF}"/>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E21C78F5-D165-47D0-8C12-A45AEFA10AFD}"/>
              </a:ext>
            </a:extLst>
          </p:cNvPr>
          <p:cNvSpPr txBox="1">
            <a:spLocks noGrp="1"/>
          </p:cNvSpPr>
          <p:nvPr>
            <p:ph type="body" sz="quarter" idx="1"/>
          </p:nvPr>
        </p:nvSpPr>
        <p:spPr/>
        <p:txBody>
          <a:bodyPr vert="horz"/>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E8C961-F583-48D4-B3F0-43D7A14EB15A}"/>
              </a:ext>
            </a:extLst>
          </p:cNvPr>
          <p:cNvSpPr>
            <a:spLocks noGrp="1"/>
          </p:cNvSpPr>
          <p:nvPr>
            <p:ph type="ctrTitle"/>
          </p:nvPr>
        </p:nvSpPr>
        <p:spPr>
          <a:xfrm>
            <a:off x="1260475" y="928688"/>
            <a:ext cx="7559675" cy="1973262"/>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5763F81-E08B-4434-84E8-D5E96C2D1736}"/>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3921936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FC02F8-F30C-4A26-A105-D650E87D578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7FAB786-C03C-4CB8-8FB3-402EBF1B72C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63644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395D182-F77A-4469-9FE9-3CCED955107F}"/>
              </a:ext>
            </a:extLst>
          </p:cNvPr>
          <p:cNvSpPr>
            <a:spLocks noGrp="1"/>
          </p:cNvSpPr>
          <p:nvPr>
            <p:ph type="title" orient="vert"/>
          </p:nvPr>
        </p:nvSpPr>
        <p:spPr>
          <a:xfrm>
            <a:off x="7291388" y="1619250"/>
            <a:ext cx="2428875" cy="2881313"/>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D2E89AA-4C17-4CCF-AA08-79768AA01E53}"/>
              </a:ext>
            </a:extLst>
          </p:cNvPr>
          <p:cNvSpPr>
            <a:spLocks noGrp="1"/>
          </p:cNvSpPr>
          <p:nvPr>
            <p:ph type="body" orient="vert" idx="1"/>
          </p:nvPr>
        </p:nvSpPr>
        <p:spPr>
          <a:xfrm>
            <a:off x="0" y="1619250"/>
            <a:ext cx="7138988" cy="288131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31277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4B2D89-A946-4E1B-9144-6DA85ADE0B8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2BBBCB6-A561-4EB2-8C14-39EC10E1630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90272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7FEE16-08EC-4F1F-A26E-3E1CEC5A1F12}"/>
              </a:ext>
            </a:extLst>
          </p:cNvPr>
          <p:cNvSpPr>
            <a:spLocks noGrp="1"/>
          </p:cNvSpPr>
          <p:nvPr>
            <p:ph type="title"/>
          </p:nvPr>
        </p:nvSpPr>
        <p:spPr>
          <a:xfrm>
            <a:off x="687388" y="1414463"/>
            <a:ext cx="8694737" cy="23574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338A78B-2E85-4122-83DA-E72AFC5967E6}"/>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Tree>
    <p:extLst>
      <p:ext uri="{BB962C8B-B14F-4D97-AF65-F5344CB8AC3E}">
        <p14:creationId xmlns:p14="http://schemas.microsoft.com/office/powerpoint/2010/main" val="2569992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08A6B1-D08E-418F-977F-041563CEA2F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B7E9A81-A37D-4984-8579-9B0CA010FBA2}"/>
              </a:ext>
            </a:extLst>
          </p:cNvPr>
          <p:cNvSpPr>
            <a:spLocks noGrp="1"/>
          </p:cNvSpPr>
          <p:nvPr>
            <p:ph sz="half" idx="1"/>
          </p:nvPr>
        </p:nvSpPr>
        <p:spPr>
          <a:xfrm>
            <a:off x="360363" y="2879725"/>
            <a:ext cx="4603750" cy="16208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EEA78F3-9DB9-4C54-AB5B-EE5A64D0952C}"/>
              </a:ext>
            </a:extLst>
          </p:cNvPr>
          <p:cNvSpPr>
            <a:spLocks noGrp="1"/>
          </p:cNvSpPr>
          <p:nvPr>
            <p:ph sz="half" idx="2"/>
          </p:nvPr>
        </p:nvSpPr>
        <p:spPr>
          <a:xfrm>
            <a:off x="5116513" y="2879725"/>
            <a:ext cx="4603750" cy="16208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65057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B06691-42B4-4B85-8E73-F6AC04017F8B}"/>
              </a:ext>
            </a:extLst>
          </p:cNvPr>
          <p:cNvSpPr>
            <a:spLocks noGrp="1"/>
          </p:cNvSpPr>
          <p:nvPr>
            <p:ph type="title"/>
          </p:nvPr>
        </p:nvSpPr>
        <p:spPr>
          <a:xfrm>
            <a:off x="693738" y="301625"/>
            <a:ext cx="8694737" cy="10969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157D1B1-67FC-4786-8152-0EB449115795}"/>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1990024-3DD3-40C3-B19C-5F58ECA79CB9}"/>
              </a:ext>
            </a:extLst>
          </p:cNvPr>
          <p:cNvSpPr>
            <a:spLocks noGrp="1"/>
          </p:cNvSpPr>
          <p:nvPr>
            <p:ph sz="half" idx="2"/>
          </p:nvPr>
        </p:nvSpPr>
        <p:spPr>
          <a:xfrm>
            <a:off x="693738" y="2071688"/>
            <a:ext cx="4265612" cy="3046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8145D56-80FA-4C0F-9D7D-8A3271BB4452}"/>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C867637-2067-417E-8165-538DE261A8DD}"/>
              </a:ext>
            </a:extLst>
          </p:cNvPr>
          <p:cNvSpPr>
            <a:spLocks noGrp="1"/>
          </p:cNvSpPr>
          <p:nvPr>
            <p:ph sz="quarter" idx="4"/>
          </p:nvPr>
        </p:nvSpPr>
        <p:spPr>
          <a:xfrm>
            <a:off x="5103813" y="2071688"/>
            <a:ext cx="4284662" cy="3046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71018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882886-0603-4BDB-AE46-F266CB0FA521}"/>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4257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915410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21EA13-AB6C-4895-8B57-8F7365041321}"/>
              </a:ext>
            </a:extLst>
          </p:cNvPr>
          <p:cNvSpPr>
            <a:spLocks noGrp="1"/>
          </p:cNvSpPr>
          <p:nvPr>
            <p:ph type="title"/>
          </p:nvPr>
        </p:nvSpPr>
        <p:spPr>
          <a:xfrm>
            <a:off x="693738" y="377825"/>
            <a:ext cx="3251200" cy="1323975"/>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9BBD88E-8067-47A1-BB3A-D5228A0EDE2B}"/>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DB7E2FA-FB5C-4950-9D44-8BF1BCC2D889}"/>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Tree>
    <p:extLst>
      <p:ext uri="{BB962C8B-B14F-4D97-AF65-F5344CB8AC3E}">
        <p14:creationId xmlns:p14="http://schemas.microsoft.com/office/powerpoint/2010/main" val="471759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3149D2-1984-4500-AEE3-DDF15E55F9EF}"/>
              </a:ext>
            </a:extLst>
          </p:cNvPr>
          <p:cNvSpPr>
            <a:spLocks noGrp="1"/>
          </p:cNvSpPr>
          <p:nvPr>
            <p:ph type="title"/>
          </p:nvPr>
        </p:nvSpPr>
        <p:spPr>
          <a:xfrm>
            <a:off x="693738" y="377825"/>
            <a:ext cx="3251200" cy="1323975"/>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0A17997-17C7-492B-911A-E437A0439399}"/>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871A81B-0D33-4B40-BA85-2C97C36F2E88}"/>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Tree>
    <p:extLst>
      <p:ext uri="{BB962C8B-B14F-4D97-AF65-F5344CB8AC3E}">
        <p14:creationId xmlns:p14="http://schemas.microsoft.com/office/powerpoint/2010/main" val="2342986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7AC9163E-4BC4-4E1C-80A4-26CE75CFB163}"/>
              </a:ext>
            </a:extLst>
          </p:cNvPr>
          <p:cNvSpPr/>
          <p:nvPr/>
        </p:nvSpPr>
        <p:spPr>
          <a:xfrm flipH="1" flipV="1">
            <a:off x="0" y="4500000"/>
            <a:ext cx="10080000" cy="1170000"/>
          </a:xfrm>
          <a:custGeom>
            <a:avLst/>
            <a:gdLst>
              <a:gd name="f0" fmla="val 10800000"/>
              <a:gd name="f1" fmla="val 5400000"/>
              <a:gd name="f2" fmla="val 180"/>
              <a:gd name="f3" fmla="val w"/>
              <a:gd name="f4" fmla="val h"/>
              <a:gd name="f5" fmla="val 0"/>
              <a:gd name="f6" fmla="val 21600"/>
              <a:gd name="f7" fmla="val 17360"/>
              <a:gd name="f8" fmla="val 13050"/>
              <a:gd name="f9" fmla="val 17220"/>
              <a:gd name="f10" fmla="val 13340"/>
              <a:gd name="f11" fmla="val 20770"/>
              <a:gd name="f12" fmla="val 5620"/>
              <a:gd name="f13" fmla="val 2860"/>
              <a:gd name="f14" fmla="val 21100"/>
              <a:gd name="f15" fmla="val 1850"/>
              <a:gd name="f16" fmla="val 20700"/>
              <a:gd name="f17" fmla="val 20120"/>
              <a:gd name="f18" fmla="+- 0 0 0"/>
              <a:gd name="f19" fmla="*/ f3 1 21600"/>
              <a:gd name="f20" fmla="*/ f4 1 21600"/>
              <a:gd name="f21" fmla="*/ f18 f0 1"/>
              <a:gd name="f22" fmla="*/ 0 f19 1"/>
              <a:gd name="f23" fmla="*/ 21600 f19 1"/>
              <a:gd name="f24" fmla="*/ 17360 f20 1"/>
              <a:gd name="f25" fmla="*/ 0 f20 1"/>
              <a:gd name="f26" fmla="*/ 10800 f19 1"/>
              <a:gd name="f27" fmla="*/ f21 1 f2"/>
              <a:gd name="f28" fmla="*/ 10800 f20 1"/>
              <a:gd name="f29" fmla="*/ 20320 f20 1"/>
              <a:gd name="f30" fmla="+- f27 0 f1"/>
            </a:gdLst>
            <a:ahLst/>
            <a:cxnLst>
              <a:cxn ang="3cd4">
                <a:pos x="hc" y="t"/>
              </a:cxn>
              <a:cxn ang="0">
                <a:pos x="r" y="vc"/>
              </a:cxn>
              <a:cxn ang="cd4">
                <a:pos x="hc" y="b"/>
              </a:cxn>
              <a:cxn ang="cd2">
                <a:pos x="l" y="vc"/>
              </a:cxn>
              <a:cxn ang="f30">
                <a:pos x="f26" y="f25"/>
              </a:cxn>
              <a:cxn ang="f30">
                <a:pos x="f22" y="f28"/>
              </a:cxn>
              <a:cxn ang="f30">
                <a:pos x="f26" y="f29"/>
              </a:cxn>
              <a:cxn ang="f30">
                <a:pos x="f23" y="f28"/>
              </a:cxn>
            </a:cxnLst>
            <a:rect l="f22" t="f25" r="f23" b="f24"/>
            <a:pathLst>
              <a:path w="21600" h="21600">
                <a:moveTo>
                  <a:pt x="f5" y="f5"/>
                </a:moveTo>
                <a:lnTo>
                  <a:pt x="f6" y="f5"/>
                </a:lnTo>
                <a:lnTo>
                  <a:pt x="f6" y="f7"/>
                </a:lnTo>
                <a:cubicBezTo>
                  <a:pt x="f8" y="f9"/>
                  <a:pt x="f10" y="f11"/>
                  <a:pt x="f12" y="f6"/>
                </a:cubicBezTo>
                <a:cubicBezTo>
                  <a:pt x="f13" y="f14"/>
                  <a:pt x="f15" y="f16"/>
                  <a:pt x="f5" y="f17"/>
                </a:cubicBezTo>
                <a:close/>
              </a:path>
            </a:pathLst>
          </a:custGeom>
          <a:gradFill>
            <a:gsLst>
              <a:gs pos="0">
                <a:srgbClr val="77CAEE"/>
              </a:gs>
              <a:gs pos="100000">
                <a:srgbClr val="009BDD"/>
              </a:gs>
            </a:gsLst>
            <a:lin ang="3780000"/>
          </a:gradFill>
          <a:ln>
            <a:noFill/>
            <a:prstDash val="solid"/>
          </a:ln>
          <a:effectLst>
            <a:outerShdw dist="10800" dir="5400000" algn="tl">
              <a:srgbClr val="009BDD"/>
            </a:outerShdw>
          </a:effectLst>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fr-FR" sz="1800" b="0" i="0" u="none" strike="noStrike" kern="1200" cap="none">
              <a:ln>
                <a:noFill/>
              </a:ln>
              <a:latin typeface="Liberation Sans" pitchFamily="18"/>
              <a:ea typeface="Segoe UI" pitchFamily="2"/>
              <a:cs typeface="Tahoma" pitchFamily="2"/>
            </a:endParaRPr>
          </a:p>
        </p:txBody>
      </p:sp>
      <p:sp>
        <p:nvSpPr>
          <p:cNvPr id="3" name="Espace réservé du titre 2">
            <a:extLst>
              <a:ext uri="{FF2B5EF4-FFF2-40B4-BE49-F238E27FC236}">
                <a16:creationId xmlns:a16="http://schemas.microsoft.com/office/drawing/2014/main" id="{AF3153CB-273D-476E-ACB4-831EBD4D7BA3}"/>
              </a:ext>
            </a:extLst>
          </p:cNvPr>
          <p:cNvSpPr txBox="1">
            <a:spLocks noGrp="1"/>
          </p:cNvSpPr>
          <p:nvPr>
            <p:ph type="title"/>
          </p:nvPr>
        </p:nvSpPr>
        <p:spPr>
          <a:xfrm>
            <a:off x="0" y="1620000"/>
            <a:ext cx="9000000" cy="1080000"/>
          </a:xfrm>
          <a:prstGeom prst="rect">
            <a:avLst/>
          </a:prstGeom>
          <a:noFill/>
          <a:ln>
            <a:noFill/>
          </a:ln>
        </p:spPr>
        <p:txBody>
          <a:bodyPr lIns="0" tIns="0" rIns="0" bIns="0" anchor="ctr"/>
          <a:lstStyle/>
          <a:p>
            <a:endParaRPr lang="fr-FR"/>
          </a:p>
        </p:txBody>
      </p:sp>
      <p:sp>
        <p:nvSpPr>
          <p:cNvPr id="4" name="Espace réservé du texte 3">
            <a:extLst>
              <a:ext uri="{FF2B5EF4-FFF2-40B4-BE49-F238E27FC236}">
                <a16:creationId xmlns:a16="http://schemas.microsoft.com/office/drawing/2014/main" id="{7D1FEE2C-D786-462A-8FFB-86DC8BAA32C5}"/>
              </a:ext>
            </a:extLst>
          </p:cNvPr>
          <p:cNvSpPr txBox="1">
            <a:spLocks noGrp="1"/>
          </p:cNvSpPr>
          <p:nvPr>
            <p:ph type="body" idx="1"/>
          </p:nvPr>
        </p:nvSpPr>
        <p:spPr>
          <a:xfrm>
            <a:off x="360000" y="2880000"/>
            <a:ext cx="9360000" cy="1620000"/>
          </a:xfrm>
          <a:prstGeom prst="rect">
            <a:avLst/>
          </a:prstGeom>
          <a:noFill/>
          <a:ln>
            <a:noFill/>
          </a:ln>
        </p:spPr>
        <p:txBody>
          <a:bodyPr lIns="0" tIns="0" rIns="0" bIns="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ZoneTexte 4">
            <a:extLst>
              <a:ext uri="{FF2B5EF4-FFF2-40B4-BE49-F238E27FC236}">
                <a16:creationId xmlns:a16="http://schemas.microsoft.com/office/drawing/2014/main" id="{566194A9-C2A9-403D-A0AA-99513AAD5C0F}"/>
              </a:ext>
            </a:extLst>
          </p:cNvPr>
          <p:cNvSpPr txBox="1"/>
          <p:nvPr/>
        </p:nvSpPr>
        <p:spPr>
          <a:xfrm>
            <a:off x="360000" y="5220000"/>
            <a:ext cx="2340000" cy="360000"/>
          </a:xfrm>
          <a:prstGeom prst="rect">
            <a:avLst/>
          </a:prstGeom>
          <a:noFill/>
          <a:ln>
            <a:noFill/>
          </a:ln>
        </p:spPr>
        <p:txBody>
          <a:bodyPr vert="horz" lIns="0" tIns="0" rIns="0" bIns="0" anchorCtr="0">
            <a:noAutofit/>
          </a:bodyPr>
          <a:lstStyle/>
          <a:p>
            <a:pPr lvl="0" rtl="0" hangingPunct="0">
              <a:buNone/>
              <a:tabLst/>
            </a:pPr>
            <a:endParaRPr lang="fr-FR" sz="1400" kern="1200">
              <a:solidFill>
                <a:srgbClr val="FFFFFF"/>
              </a:solidFill>
              <a:latin typeface="Liberation Sans" pitchFamily="18"/>
              <a:ea typeface="Segoe UI" pitchFamily="2"/>
              <a:cs typeface="Tahoma" pitchFamily="2"/>
            </a:endParaRPr>
          </a:p>
        </p:txBody>
      </p:sp>
      <p:sp>
        <p:nvSpPr>
          <p:cNvPr id="6" name="ZoneTexte 5">
            <a:extLst>
              <a:ext uri="{FF2B5EF4-FFF2-40B4-BE49-F238E27FC236}">
                <a16:creationId xmlns:a16="http://schemas.microsoft.com/office/drawing/2014/main" id="{674F3F7F-A765-4104-9C82-D6F34F78DBC8}"/>
              </a:ext>
            </a:extLst>
          </p:cNvPr>
          <p:cNvSpPr txBox="1"/>
          <p:nvPr/>
        </p:nvSpPr>
        <p:spPr>
          <a:xfrm>
            <a:off x="3420000" y="5220000"/>
            <a:ext cx="3240000" cy="360000"/>
          </a:xfrm>
          <a:prstGeom prst="rect">
            <a:avLst/>
          </a:prstGeom>
          <a:noFill/>
          <a:ln>
            <a:noFill/>
          </a:ln>
        </p:spPr>
        <p:txBody>
          <a:bodyPr vert="horz" lIns="0" tIns="0" rIns="0" bIns="0" anchorCtr="0">
            <a:noAutofit/>
          </a:bodyPr>
          <a:lstStyle/>
          <a:p>
            <a:pPr lvl="0" algn="ctr" rtl="0" hangingPunct="0">
              <a:buNone/>
              <a:tabLst/>
            </a:pPr>
            <a:endParaRPr lang="fr-FR" sz="1400" kern="1200">
              <a:solidFill>
                <a:srgbClr val="FFFFFF"/>
              </a:solidFill>
              <a:latin typeface="Liberation Sans" pitchFamily="18"/>
              <a:ea typeface="Segoe UI" pitchFamily="2"/>
              <a:cs typeface="Tahoma" pitchFamily="2"/>
            </a:endParaRPr>
          </a:p>
        </p:txBody>
      </p:sp>
      <p:sp>
        <p:nvSpPr>
          <p:cNvPr id="7" name="ZoneTexte 6">
            <a:extLst>
              <a:ext uri="{FF2B5EF4-FFF2-40B4-BE49-F238E27FC236}">
                <a16:creationId xmlns:a16="http://schemas.microsoft.com/office/drawing/2014/main" id="{3FF1A1C9-0193-465E-B821-D380E1E16166}"/>
              </a:ext>
            </a:extLst>
          </p:cNvPr>
          <p:cNvSpPr txBox="1"/>
          <p:nvPr/>
        </p:nvSpPr>
        <p:spPr>
          <a:xfrm>
            <a:off x="7380000" y="5220000"/>
            <a:ext cx="2340000" cy="360000"/>
          </a:xfrm>
          <a:prstGeom prst="rect">
            <a:avLst/>
          </a:prstGeom>
          <a:noFill/>
          <a:ln>
            <a:noFill/>
          </a:ln>
        </p:spPr>
        <p:txBody>
          <a:bodyPr vert="horz" lIns="0" tIns="0" rIns="0" bIns="0" anchorCtr="0">
            <a:noAutofit/>
          </a:bodyPr>
          <a:lstStyle/>
          <a:p>
            <a:pPr lvl="0" algn="r" rtl="0" hangingPunct="0">
              <a:buNone/>
              <a:tabLst/>
            </a:pPr>
            <a:fld id="{C1F81C06-9EB7-4333-B2B5-738442457DBE}" type="slidenum">
              <a:t>‹N°›</a:t>
            </a:fld>
            <a:endParaRPr lang="fr-FR" sz="1400" kern="1200">
              <a:solidFill>
                <a:srgbClr val="FFFFFF"/>
              </a:solidFill>
              <a:latin typeface="Liberation Sans" pitchFamily="18"/>
              <a:ea typeface="Segoe UI" pitchFamily="2"/>
              <a:cs typeface="Tahoma" pitchFamily="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fr-FR" sz="3300" b="0" i="0" u="none" strike="noStrike" kern="1200" cap="none">
          <a:ln>
            <a:noFill/>
          </a:ln>
          <a:solidFill>
            <a:srgbClr val="DD4100"/>
          </a:solidFill>
          <a:highlight>
            <a:scrgbClr r="0" g="0" b="0">
              <a:alpha val="0"/>
            </a:scrgbClr>
          </a:highlight>
          <a:latin typeface="Liberation Sans" pitchFamily="18"/>
        </a:defRPr>
      </a:lvl1pPr>
    </p:titleStyle>
    <p:bodyStyle>
      <a:lvl1pPr marL="0" marR="0" indent="0" rtl="0" hangingPunct="0">
        <a:spcBef>
          <a:spcPts val="1060"/>
        </a:spcBef>
        <a:spcAft>
          <a:spcPts val="0"/>
        </a:spcAft>
        <a:tabLst/>
        <a:defRPr lang="fr-FR" sz="2400" b="0" i="0" u="none" strike="noStrike" kern="1200" cap="none">
          <a:ln>
            <a:noFill/>
          </a:ln>
          <a:solidFill>
            <a:srgbClr val="009BDD"/>
          </a:solidFill>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4DFBF4-F9F2-4D76-BEA9-A9716E948DC9}"/>
              </a:ext>
            </a:extLst>
          </p:cNvPr>
          <p:cNvSpPr txBox="1">
            <a:spLocks/>
          </p:cNvSpPr>
          <p:nvPr/>
        </p:nvSpPr>
        <p:spPr>
          <a:xfrm>
            <a:off x="0" y="129167"/>
            <a:ext cx="9900000" cy="461665"/>
          </a:xfrm>
          <a:prstGeom prst="rect">
            <a:avLst/>
          </a:prstGeom>
          <a:noFill/>
          <a:ln>
            <a:noFill/>
          </a:ln>
        </p:spPr>
        <p:txBody>
          <a:bodyPr vert="horz" lIns="0" tIns="0" rIns="0" bIns="0" anchor="ctr">
            <a:spAutoFit/>
          </a:bodyPr>
          <a:lstStyle>
            <a:lvl1pPr algn="ctr" rtl="0" hangingPunct="0">
              <a:tabLst/>
              <a:defRPr lang="fr-FR" sz="3300" b="0" i="0" u="none" strike="noStrike" kern="1200" cap="none">
                <a:ln>
                  <a:noFill/>
                </a:ln>
                <a:solidFill>
                  <a:srgbClr val="DD4100"/>
                </a:solidFill>
                <a:highlight>
                  <a:scrgbClr r="0" g="0" b="0">
                    <a:alpha val="0"/>
                  </a:scrgbClr>
                </a:highlight>
                <a:latin typeface="Liberation Sans" pitchFamily="18"/>
              </a:defRPr>
            </a:lvl1pPr>
          </a:lstStyle>
          <a:p>
            <a:r>
              <a:rPr lang="fr-FR" sz="3000" dirty="0">
                <a:cs typeface="Tahoma" pitchFamily="2"/>
              </a:rPr>
              <a:t>Contexte générale</a:t>
            </a:r>
          </a:p>
        </p:txBody>
      </p:sp>
      <p:sp>
        <p:nvSpPr>
          <p:cNvPr id="3" name="ZoneTexte 2">
            <a:extLst>
              <a:ext uri="{FF2B5EF4-FFF2-40B4-BE49-F238E27FC236}">
                <a16:creationId xmlns:a16="http://schemas.microsoft.com/office/drawing/2014/main" id="{712F35CD-AEB3-439B-BCD4-EDAC35E3D0D2}"/>
              </a:ext>
            </a:extLst>
          </p:cNvPr>
          <p:cNvSpPr txBox="1"/>
          <p:nvPr/>
        </p:nvSpPr>
        <p:spPr>
          <a:xfrm>
            <a:off x="169606" y="693174"/>
            <a:ext cx="8819536" cy="1200329"/>
          </a:xfrm>
          <a:prstGeom prst="rect">
            <a:avLst/>
          </a:prstGeom>
          <a:noFill/>
        </p:spPr>
        <p:txBody>
          <a:bodyPr wrap="square" rtlCol="0">
            <a:spAutoFit/>
          </a:bodyPr>
          <a:lstStyle/>
          <a:p>
            <a:r>
              <a:rPr lang="fr-FR" dirty="0"/>
              <a:t>-    Une liste d’action avec un prix et un rendement sur deux ans.</a:t>
            </a:r>
          </a:p>
          <a:p>
            <a:pPr marL="285750" indent="-285750">
              <a:buFontTx/>
              <a:buChar char="-"/>
            </a:pPr>
            <a:r>
              <a:rPr lang="fr-FR" dirty="0"/>
              <a:t>Un budget limité.</a:t>
            </a:r>
          </a:p>
          <a:p>
            <a:pPr marL="285750" indent="-285750">
              <a:buFontTx/>
              <a:buChar char="-"/>
            </a:pPr>
            <a:r>
              <a:rPr lang="fr-FR" dirty="0"/>
              <a:t>Une contrainte: une action ne peut être acheté qu’une seule fois.</a:t>
            </a:r>
          </a:p>
          <a:p>
            <a:pPr marL="285750" indent="-285750">
              <a:buFontTx/>
              <a:buChar char="-"/>
            </a:pPr>
            <a:r>
              <a:rPr lang="fr-FR" dirty="0"/>
              <a:t>Un objectif: Trouver la liste d’action à acheter pour obtenir le meilleur rendement.</a:t>
            </a:r>
          </a:p>
        </p:txBody>
      </p:sp>
      <p:sp>
        <p:nvSpPr>
          <p:cNvPr id="4" name="ZoneTexte 3">
            <a:extLst>
              <a:ext uri="{FF2B5EF4-FFF2-40B4-BE49-F238E27FC236}">
                <a16:creationId xmlns:a16="http://schemas.microsoft.com/office/drawing/2014/main" id="{F0A14749-4FB3-4B56-A3D7-D9EF6DA6BDBB}"/>
              </a:ext>
            </a:extLst>
          </p:cNvPr>
          <p:cNvSpPr txBox="1"/>
          <p:nvPr/>
        </p:nvSpPr>
        <p:spPr>
          <a:xfrm>
            <a:off x="1631612" y="2315497"/>
            <a:ext cx="6636775" cy="646331"/>
          </a:xfrm>
          <a:prstGeom prst="rect">
            <a:avLst/>
          </a:prstGeom>
          <a:noFill/>
        </p:spPr>
        <p:txBody>
          <a:bodyPr wrap="square" rtlCol="0">
            <a:spAutoFit/>
          </a:bodyPr>
          <a:lstStyle/>
          <a:p>
            <a:r>
              <a:rPr lang="fr-FR" dirty="0"/>
              <a:t>Ces quatre informations décrivent le problème du sac à dos ou </a:t>
            </a:r>
            <a:r>
              <a:rPr lang="fr-FR" dirty="0" err="1"/>
              <a:t>knapstack</a:t>
            </a:r>
            <a:r>
              <a:rPr lang="fr-FR" dirty="0"/>
              <a:t> en anglais. Plus précisément le problème du 0/1 </a:t>
            </a:r>
            <a:r>
              <a:rPr lang="fr-FR" dirty="0" err="1"/>
              <a:t>knapstack</a:t>
            </a:r>
            <a:endParaRPr lang="fr-FR" dirty="0"/>
          </a:p>
        </p:txBody>
      </p:sp>
      <p:pic>
        <p:nvPicPr>
          <p:cNvPr id="6" name="Image 5">
            <a:extLst>
              <a:ext uri="{FF2B5EF4-FFF2-40B4-BE49-F238E27FC236}">
                <a16:creationId xmlns:a16="http://schemas.microsoft.com/office/drawing/2014/main" id="{4E3DBD93-84F9-4243-9BEB-6958FCC03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516" y="2893486"/>
            <a:ext cx="2795886" cy="2423101"/>
          </a:xfrm>
          <a:prstGeom prst="rect">
            <a:avLst/>
          </a:prstGeom>
        </p:spPr>
      </p:pic>
      <p:sp>
        <p:nvSpPr>
          <p:cNvPr id="7" name="ZoneTexte 6">
            <a:extLst>
              <a:ext uri="{FF2B5EF4-FFF2-40B4-BE49-F238E27FC236}">
                <a16:creationId xmlns:a16="http://schemas.microsoft.com/office/drawing/2014/main" id="{E697555A-3986-4D34-8E76-D1E148F42697}"/>
              </a:ext>
            </a:extLst>
          </p:cNvPr>
          <p:cNvSpPr txBox="1"/>
          <p:nvPr/>
        </p:nvSpPr>
        <p:spPr>
          <a:xfrm>
            <a:off x="4240161" y="5316587"/>
            <a:ext cx="1285288" cy="276999"/>
          </a:xfrm>
          <a:prstGeom prst="rect">
            <a:avLst/>
          </a:prstGeom>
          <a:noFill/>
        </p:spPr>
        <p:txBody>
          <a:bodyPr wrap="none" rtlCol="0">
            <a:spAutoFit/>
          </a:bodyPr>
          <a:lstStyle/>
          <a:p>
            <a:r>
              <a:rPr lang="fr-FR" sz="1200" dirty="0"/>
              <a:t>Source: </a:t>
            </a:r>
            <a:r>
              <a:rPr lang="fr-FR" sz="1200" dirty="0" err="1"/>
              <a:t>wikipedia</a:t>
            </a:r>
            <a:endParaRPr lang="fr-FR" sz="1200" dirty="0"/>
          </a:p>
        </p:txBody>
      </p:sp>
    </p:spTree>
    <p:extLst>
      <p:ext uri="{BB962C8B-B14F-4D97-AF65-F5344CB8AC3E}">
        <p14:creationId xmlns:p14="http://schemas.microsoft.com/office/powerpoint/2010/main" val="340876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CDB9D7-B242-4B5C-8E2F-70B994C3013B}"/>
              </a:ext>
            </a:extLst>
          </p:cNvPr>
          <p:cNvSpPr txBox="1">
            <a:spLocks noGrp="1"/>
          </p:cNvSpPr>
          <p:nvPr>
            <p:ph type="title" idx="4294967295"/>
          </p:nvPr>
        </p:nvSpPr>
        <p:spPr>
          <a:xfrm>
            <a:off x="0" y="-180000"/>
            <a:ext cx="9900000" cy="1080000"/>
          </a:xfrm>
        </p:spPr>
        <p:txBody>
          <a:bodyPr vert="horz">
            <a:spAutoFit/>
          </a:bodyPr>
          <a:lstStyle/>
          <a:p>
            <a:pPr lvl="0"/>
            <a:r>
              <a:rPr lang="fr-FR" sz="3000" dirty="0">
                <a:cs typeface="Tahoma" pitchFamily="2"/>
              </a:rPr>
              <a:t>Envisager tous les chemins de décision : la force brute !</a:t>
            </a:r>
          </a:p>
        </p:txBody>
      </p:sp>
      <p:sp>
        <p:nvSpPr>
          <p:cNvPr id="3" name="ZoneTexte 2">
            <a:extLst>
              <a:ext uri="{FF2B5EF4-FFF2-40B4-BE49-F238E27FC236}">
                <a16:creationId xmlns:a16="http://schemas.microsoft.com/office/drawing/2014/main" id="{F2E4CF9E-D80D-4DF1-AA6D-75D103014D48}"/>
              </a:ext>
            </a:extLst>
          </p:cNvPr>
          <p:cNvSpPr txBox="1"/>
          <p:nvPr/>
        </p:nvSpPr>
        <p:spPr>
          <a:xfrm>
            <a:off x="180000" y="720000"/>
            <a:ext cx="594000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Segoe UI" pitchFamily="2"/>
                <a:cs typeface="Tahoma" pitchFamily="2"/>
              </a:rPr>
              <a:t>Une action à un prix fixé face à un budget limité :</a:t>
            </a:r>
          </a:p>
        </p:txBody>
      </p:sp>
      <p:sp>
        <p:nvSpPr>
          <p:cNvPr id="4" name="ZoneTexte 3">
            <a:extLst>
              <a:ext uri="{FF2B5EF4-FFF2-40B4-BE49-F238E27FC236}">
                <a16:creationId xmlns:a16="http://schemas.microsoft.com/office/drawing/2014/main" id="{F1D56D8E-B270-4D68-ADD0-8F47337A5B31}"/>
              </a:ext>
            </a:extLst>
          </p:cNvPr>
          <p:cNvSpPr txBox="1"/>
          <p:nvPr/>
        </p:nvSpPr>
        <p:spPr>
          <a:xfrm>
            <a:off x="1079999" y="1260000"/>
            <a:ext cx="8320939" cy="975737"/>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defRPr sz="1500"/>
            </a:pPr>
            <a:r>
              <a:rPr lang="fr-FR" sz="1500" b="0" i="0" u="none" strike="noStrike" kern="1200" cap="none" dirty="0">
                <a:ln>
                  <a:noFill/>
                </a:ln>
                <a:latin typeface="Liberation Sans" pitchFamily="18"/>
                <a:ea typeface="Segoe UI" pitchFamily="2"/>
                <a:cs typeface="Tahoma" pitchFamily="2"/>
              </a:rPr>
              <a:t>- Si le prix de l’action est plus élevé que le budget, alors on ne peut pas la prendre.</a:t>
            </a:r>
          </a:p>
          <a:p>
            <a:pPr marL="0" marR="0" lvl="0" indent="0" rtl="0" hangingPunct="0">
              <a:lnSpc>
                <a:spcPct val="100000"/>
              </a:lnSpc>
              <a:spcBef>
                <a:spcPts val="0"/>
              </a:spcBef>
              <a:spcAft>
                <a:spcPts val="0"/>
              </a:spcAft>
              <a:buNone/>
              <a:tabLst/>
              <a:defRPr sz="1500"/>
            </a:pPr>
            <a:endParaRPr lang="fr-FR" sz="1500" b="0" i="0" u="none" strike="noStrike" kern="1200" cap="none" dirty="0">
              <a:ln>
                <a:noFill/>
              </a:ln>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defRPr sz="1500"/>
            </a:pPr>
            <a:r>
              <a:rPr lang="fr-FR" sz="1500" b="0" i="0" u="none" strike="noStrike" kern="1200" cap="none" dirty="0">
                <a:ln>
                  <a:noFill/>
                </a:ln>
                <a:latin typeface="Liberation Sans" pitchFamily="18"/>
                <a:ea typeface="Segoe UI" pitchFamily="2"/>
                <a:cs typeface="Tahoma" pitchFamily="2"/>
              </a:rPr>
              <a:t>- Si le prix de l’action rentre dans le budget on peut choisir de prendre ou de ne pas prendre l’action. Il faut trouver le choix le plus rentable.</a:t>
            </a:r>
          </a:p>
        </p:txBody>
      </p:sp>
      <p:pic>
        <p:nvPicPr>
          <p:cNvPr id="5" name="">
            <a:extLst>
              <a:ext uri="{FF2B5EF4-FFF2-40B4-BE49-F238E27FC236}">
                <a16:creationId xmlns:a16="http://schemas.microsoft.com/office/drawing/2014/main" id="{AE774937-9FE5-4568-95A5-38FDE1C36289}"/>
              </a:ext>
            </a:extLst>
          </p:cNvPr>
          <p:cNvPicPr>
            <a:picLocks noChangeAspect="1"/>
          </p:cNvPicPr>
          <p:nvPr/>
        </p:nvPicPr>
        <p:blipFill>
          <a:blip r:embed="rId3">
            <a:lum/>
            <a:alphaModFix/>
          </a:blip>
          <a:srcRect/>
          <a:stretch>
            <a:fillRect/>
          </a:stretch>
        </p:blipFill>
        <p:spPr>
          <a:xfrm>
            <a:off x="2808000" y="2160000"/>
            <a:ext cx="4572000" cy="34923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95BD-2529-4F76-B47C-B0029E7B6CA6}"/>
              </a:ext>
            </a:extLst>
          </p:cNvPr>
          <p:cNvSpPr txBox="1">
            <a:spLocks noGrp="1"/>
          </p:cNvSpPr>
          <p:nvPr>
            <p:ph type="title" idx="4294967295"/>
          </p:nvPr>
        </p:nvSpPr>
        <p:spPr>
          <a:xfrm>
            <a:off x="-180000" y="-180000"/>
            <a:ext cx="10080000" cy="1080000"/>
          </a:xfrm>
        </p:spPr>
        <p:txBody>
          <a:bodyPr vert="horz"/>
          <a:lstStyle/>
          <a:p>
            <a:pPr lvl="0"/>
            <a:r>
              <a:rPr lang="fr-FR" sz="3000" dirty="0">
                <a:cs typeface="Tahoma" pitchFamily="2"/>
              </a:rPr>
              <a:t>Envisager tous les chemins de décision : la force brute !</a:t>
            </a:r>
          </a:p>
        </p:txBody>
      </p:sp>
      <p:sp>
        <p:nvSpPr>
          <p:cNvPr id="3" name="ZoneTexte 2">
            <a:extLst>
              <a:ext uri="{FF2B5EF4-FFF2-40B4-BE49-F238E27FC236}">
                <a16:creationId xmlns:a16="http://schemas.microsoft.com/office/drawing/2014/main" id="{43569141-C3C4-4356-B525-E0776D43B4BB}"/>
              </a:ext>
            </a:extLst>
          </p:cNvPr>
          <p:cNvSpPr txBox="1"/>
          <p:nvPr/>
        </p:nvSpPr>
        <p:spPr>
          <a:xfrm>
            <a:off x="0" y="720000"/>
            <a:ext cx="10080000" cy="720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sz="1600" b="1"/>
            </a:pPr>
            <a:r>
              <a:rPr lang="fr-FR" sz="1600" b="1" i="0" u="none" strike="noStrike" kern="1200" cap="none">
                <a:ln>
                  <a:noFill/>
                </a:ln>
                <a:latin typeface="Liberation Sans" pitchFamily="18"/>
                <a:ea typeface="Segoe UI" pitchFamily="2"/>
                <a:cs typeface="Tahoma" pitchFamily="2"/>
              </a:rPr>
              <a:t>La logique utilisée est de générer toutes les combinaisons possibles pour choisir la meilleur.</a:t>
            </a:r>
          </a:p>
          <a:p>
            <a:pPr marL="0" marR="0" lvl="0" indent="0" rtl="0" hangingPunct="0">
              <a:lnSpc>
                <a:spcPct val="100000"/>
              </a:lnSpc>
              <a:spcBef>
                <a:spcPts val="0"/>
              </a:spcBef>
              <a:spcAft>
                <a:spcPts val="0"/>
              </a:spcAft>
              <a:buNone/>
              <a:tabLst/>
              <a:defRPr sz="1600" b="1"/>
            </a:pPr>
            <a:r>
              <a:rPr lang="fr-FR" sz="1600" b="1" i="0" u="none" strike="noStrike" kern="1200" cap="none">
                <a:ln>
                  <a:noFill/>
                </a:ln>
                <a:latin typeface="Liberation Sans" pitchFamily="18"/>
                <a:ea typeface="Segoe UI" pitchFamily="2"/>
                <a:cs typeface="Tahoma" pitchFamily="2"/>
              </a:rPr>
              <a:t>Prenons un exemple simple de quatre actions : (A1, A2, A3, A4)</a:t>
            </a:r>
          </a:p>
        </p:txBody>
      </p:sp>
      <p:pic>
        <p:nvPicPr>
          <p:cNvPr id="4" name="">
            <a:extLst>
              <a:ext uri="{FF2B5EF4-FFF2-40B4-BE49-F238E27FC236}">
                <a16:creationId xmlns:a16="http://schemas.microsoft.com/office/drawing/2014/main" id="{5D3BA437-C989-4D37-94D8-6184A587E4DE}"/>
              </a:ext>
            </a:extLst>
          </p:cNvPr>
          <p:cNvPicPr>
            <a:picLocks noChangeAspect="1"/>
          </p:cNvPicPr>
          <p:nvPr/>
        </p:nvPicPr>
        <p:blipFill>
          <a:blip r:embed="rId3">
            <a:lum/>
            <a:alphaModFix/>
          </a:blip>
          <a:srcRect/>
          <a:stretch>
            <a:fillRect/>
          </a:stretch>
        </p:blipFill>
        <p:spPr>
          <a:xfrm>
            <a:off x="1393919" y="1260000"/>
            <a:ext cx="6346080" cy="4268880"/>
          </a:xfrm>
          <a:prstGeom prst="rect">
            <a:avLst/>
          </a:prstGeom>
          <a:noFill/>
          <a:ln>
            <a:noFill/>
          </a:ln>
        </p:spPr>
      </p:pic>
      <p:sp>
        <p:nvSpPr>
          <p:cNvPr id="5" name="ZoneTexte 4">
            <a:extLst>
              <a:ext uri="{FF2B5EF4-FFF2-40B4-BE49-F238E27FC236}">
                <a16:creationId xmlns:a16="http://schemas.microsoft.com/office/drawing/2014/main" id="{CEE38DAD-7492-44F0-BAA2-9D023A903A57}"/>
              </a:ext>
            </a:extLst>
          </p:cNvPr>
          <p:cNvSpPr txBox="1"/>
          <p:nvPr/>
        </p:nvSpPr>
        <p:spPr>
          <a:xfrm>
            <a:off x="7239076" y="1260000"/>
            <a:ext cx="2780247" cy="1949080"/>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fr-FR" sz="1800" b="1" i="0" u="none" strike="noStrike" kern="1200" cap="none" dirty="0">
                <a:ln>
                  <a:noFill/>
                </a:ln>
                <a:latin typeface="Liberation Sans" pitchFamily="18"/>
                <a:ea typeface="Segoe UI" pitchFamily="2"/>
                <a:cs typeface="Tahoma" pitchFamily="2"/>
              </a:rPr>
              <a:t>L’utilisation de la force brute nous donne un totale de seize configurations. Nous pouvons alors prendre celle qui présente le plus de revenus.</a:t>
            </a:r>
          </a:p>
        </p:txBody>
      </p:sp>
      <p:sp>
        <p:nvSpPr>
          <p:cNvPr id="6" name="ZoneTexte 5">
            <a:extLst>
              <a:ext uri="{FF2B5EF4-FFF2-40B4-BE49-F238E27FC236}">
                <a16:creationId xmlns:a16="http://schemas.microsoft.com/office/drawing/2014/main" id="{D8DE0DD6-E6AC-4FFE-B2DF-00B6A02B8D03}"/>
              </a:ext>
            </a:extLst>
          </p:cNvPr>
          <p:cNvSpPr txBox="1"/>
          <p:nvPr/>
        </p:nvSpPr>
        <p:spPr>
          <a:xfrm>
            <a:off x="3925404" y="1417952"/>
            <a:ext cx="641555" cy="369332"/>
          </a:xfrm>
          <a:prstGeom prst="rect">
            <a:avLst/>
          </a:prstGeom>
          <a:noFill/>
        </p:spPr>
        <p:txBody>
          <a:bodyPr wrap="square" rtlCol="0">
            <a:spAutoFit/>
          </a:bodyPr>
          <a:lstStyle/>
          <a:p>
            <a:r>
              <a:rPr lang="fr-FR" dirty="0"/>
              <a:t>2^0</a:t>
            </a:r>
          </a:p>
        </p:txBody>
      </p:sp>
      <p:sp>
        <p:nvSpPr>
          <p:cNvPr id="7" name="ZoneTexte 6">
            <a:extLst>
              <a:ext uri="{FF2B5EF4-FFF2-40B4-BE49-F238E27FC236}">
                <a16:creationId xmlns:a16="http://schemas.microsoft.com/office/drawing/2014/main" id="{4396DB65-DA80-46D4-B3F7-BF2289621CAB}"/>
              </a:ext>
            </a:extLst>
          </p:cNvPr>
          <p:cNvSpPr txBox="1"/>
          <p:nvPr/>
        </p:nvSpPr>
        <p:spPr>
          <a:xfrm>
            <a:off x="3163404" y="2155334"/>
            <a:ext cx="641555" cy="369332"/>
          </a:xfrm>
          <a:prstGeom prst="rect">
            <a:avLst/>
          </a:prstGeom>
          <a:noFill/>
        </p:spPr>
        <p:txBody>
          <a:bodyPr wrap="square" rtlCol="0">
            <a:spAutoFit/>
          </a:bodyPr>
          <a:lstStyle/>
          <a:p>
            <a:r>
              <a:rPr lang="fr-FR" dirty="0"/>
              <a:t>2^1</a:t>
            </a:r>
          </a:p>
        </p:txBody>
      </p:sp>
      <p:sp>
        <p:nvSpPr>
          <p:cNvPr id="8" name="ZoneTexte 7">
            <a:extLst>
              <a:ext uri="{FF2B5EF4-FFF2-40B4-BE49-F238E27FC236}">
                <a16:creationId xmlns:a16="http://schemas.microsoft.com/office/drawing/2014/main" id="{ED81B883-6626-4F70-95F5-39E3978AD9E8}"/>
              </a:ext>
            </a:extLst>
          </p:cNvPr>
          <p:cNvSpPr txBox="1"/>
          <p:nvPr/>
        </p:nvSpPr>
        <p:spPr>
          <a:xfrm>
            <a:off x="2116269" y="3025108"/>
            <a:ext cx="641555" cy="369332"/>
          </a:xfrm>
          <a:prstGeom prst="rect">
            <a:avLst/>
          </a:prstGeom>
          <a:noFill/>
        </p:spPr>
        <p:txBody>
          <a:bodyPr wrap="square" rtlCol="0">
            <a:spAutoFit/>
          </a:bodyPr>
          <a:lstStyle/>
          <a:p>
            <a:r>
              <a:rPr lang="fr-FR" dirty="0"/>
              <a:t>2^2</a:t>
            </a:r>
          </a:p>
        </p:txBody>
      </p:sp>
      <p:sp>
        <p:nvSpPr>
          <p:cNvPr id="9" name="ZoneTexte 8">
            <a:extLst>
              <a:ext uri="{FF2B5EF4-FFF2-40B4-BE49-F238E27FC236}">
                <a16:creationId xmlns:a16="http://schemas.microsoft.com/office/drawing/2014/main" id="{09BE0022-CAF8-4734-9B9E-1DA2994F4254}"/>
              </a:ext>
            </a:extLst>
          </p:cNvPr>
          <p:cNvSpPr txBox="1"/>
          <p:nvPr/>
        </p:nvSpPr>
        <p:spPr>
          <a:xfrm>
            <a:off x="1142875" y="3922720"/>
            <a:ext cx="641555" cy="369332"/>
          </a:xfrm>
          <a:prstGeom prst="rect">
            <a:avLst/>
          </a:prstGeom>
          <a:noFill/>
        </p:spPr>
        <p:txBody>
          <a:bodyPr wrap="square" rtlCol="0">
            <a:spAutoFit/>
          </a:bodyPr>
          <a:lstStyle/>
          <a:p>
            <a:r>
              <a:rPr lang="fr-FR" dirty="0"/>
              <a:t>2^3</a:t>
            </a:r>
          </a:p>
        </p:txBody>
      </p:sp>
      <p:sp>
        <p:nvSpPr>
          <p:cNvPr id="10" name="ZoneTexte 9">
            <a:extLst>
              <a:ext uri="{FF2B5EF4-FFF2-40B4-BE49-F238E27FC236}">
                <a16:creationId xmlns:a16="http://schemas.microsoft.com/office/drawing/2014/main" id="{6733A41A-03FE-4E45-92D1-873364A62E69}"/>
              </a:ext>
            </a:extLst>
          </p:cNvPr>
          <p:cNvSpPr txBox="1"/>
          <p:nvPr/>
        </p:nvSpPr>
        <p:spPr>
          <a:xfrm>
            <a:off x="752364" y="5065720"/>
            <a:ext cx="641555" cy="369332"/>
          </a:xfrm>
          <a:prstGeom prst="rect">
            <a:avLst/>
          </a:prstGeom>
          <a:noFill/>
        </p:spPr>
        <p:txBody>
          <a:bodyPr wrap="square" rtlCol="0">
            <a:spAutoFit/>
          </a:bodyPr>
          <a:lstStyle/>
          <a:p>
            <a:r>
              <a:rPr lang="fr-FR" dirty="0"/>
              <a:t>2^4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39EAFB-0D40-4EC3-A7C0-79A08F0D030D}"/>
              </a:ext>
            </a:extLst>
          </p:cNvPr>
          <p:cNvSpPr txBox="1">
            <a:spLocks/>
          </p:cNvSpPr>
          <p:nvPr/>
        </p:nvSpPr>
        <p:spPr>
          <a:xfrm>
            <a:off x="-180000" y="-180000"/>
            <a:ext cx="10080000" cy="1080000"/>
          </a:xfrm>
          <a:prstGeom prst="rect">
            <a:avLst/>
          </a:prstGeom>
          <a:noFill/>
          <a:ln>
            <a:noFill/>
          </a:ln>
        </p:spPr>
        <p:txBody>
          <a:bodyPr vert="horz" lIns="0" tIns="0" rIns="0" bIns="0" anchor="ctr"/>
          <a:lstStyle>
            <a:lvl1pPr algn="ctr" rtl="0" hangingPunct="0">
              <a:tabLst/>
              <a:defRPr lang="fr-FR" sz="3300" b="0" i="0" u="none" strike="noStrike" kern="1200" cap="none">
                <a:ln>
                  <a:noFill/>
                </a:ln>
                <a:solidFill>
                  <a:srgbClr val="DD4100"/>
                </a:solidFill>
                <a:highlight>
                  <a:scrgbClr r="0" g="0" b="0">
                    <a:alpha val="0"/>
                  </a:scrgbClr>
                </a:highlight>
                <a:latin typeface="Liberation Sans" pitchFamily="18"/>
              </a:defRPr>
            </a:lvl1pPr>
          </a:lstStyle>
          <a:p>
            <a:r>
              <a:rPr lang="fr-FR" sz="3000" dirty="0">
                <a:cs typeface="Tahoma" pitchFamily="2"/>
              </a:rPr>
              <a:t>Conclusion sur la force brute.</a:t>
            </a:r>
          </a:p>
        </p:txBody>
      </p:sp>
      <p:sp>
        <p:nvSpPr>
          <p:cNvPr id="3" name="ZoneTexte 2">
            <a:extLst>
              <a:ext uri="{FF2B5EF4-FFF2-40B4-BE49-F238E27FC236}">
                <a16:creationId xmlns:a16="http://schemas.microsoft.com/office/drawing/2014/main" id="{D9B7A314-9B61-418E-A286-C37A9AA86832}"/>
              </a:ext>
            </a:extLst>
          </p:cNvPr>
          <p:cNvSpPr txBox="1"/>
          <p:nvPr/>
        </p:nvSpPr>
        <p:spPr>
          <a:xfrm>
            <a:off x="328246" y="1234831"/>
            <a:ext cx="9315939" cy="4247317"/>
          </a:xfrm>
          <a:prstGeom prst="rect">
            <a:avLst/>
          </a:prstGeom>
          <a:noFill/>
        </p:spPr>
        <p:txBody>
          <a:bodyPr wrap="square" rtlCol="0">
            <a:spAutoFit/>
          </a:bodyPr>
          <a:lstStyle/>
          <a:p>
            <a:r>
              <a:rPr lang="fr-FR" dirty="0"/>
              <a:t>Si l’algorithme de force brute est facile à mettre en place, sa complexité est exponentielle puisqu’elle est de 2^n. Aussi si cela suffit pour 20 actions cette solution sera trop lente pour de plus grandes plages de données.</a:t>
            </a:r>
          </a:p>
          <a:p>
            <a:endParaRPr lang="fr-FR" dirty="0"/>
          </a:p>
          <a:p>
            <a:endParaRPr lang="fr-FR" dirty="0"/>
          </a:p>
          <a:p>
            <a:r>
              <a:rPr lang="fr-FR" dirty="0"/>
              <a:t>Point important: Les algorithmes récursifs étant stockés sur la mémoire STACK (1MB) de l’ordinateur il est également possible de rapidement dépasser la capacité de cette mémoire créant un </a:t>
            </a:r>
            <a:r>
              <a:rPr lang="fr-FR" dirty="0" err="1"/>
              <a:t>StackOverflow</a:t>
            </a:r>
            <a:r>
              <a:rPr lang="fr-FR" dirty="0"/>
              <a:t>!</a:t>
            </a:r>
          </a:p>
          <a:p>
            <a:endParaRPr lang="fr-FR" dirty="0"/>
          </a:p>
          <a:p>
            <a:endParaRPr lang="fr-FR" dirty="0"/>
          </a:p>
          <a:p>
            <a:endParaRPr lang="fr-FR" dirty="0"/>
          </a:p>
          <a:p>
            <a:endParaRPr lang="fr-FR" dirty="0"/>
          </a:p>
          <a:p>
            <a:endParaRPr lang="fr-FR" dirty="0"/>
          </a:p>
          <a:p>
            <a:endParaRPr lang="fr-FR" dirty="0"/>
          </a:p>
          <a:p>
            <a:r>
              <a:rPr lang="fr-FR" dirty="0"/>
              <a:t>Il faut alors privilégier un programme itératif stocké eux sur la mémoire HEAP (256MB).</a:t>
            </a:r>
          </a:p>
        </p:txBody>
      </p:sp>
      <p:pic>
        <p:nvPicPr>
          <p:cNvPr id="5" name="Image 4">
            <a:extLst>
              <a:ext uri="{FF2B5EF4-FFF2-40B4-BE49-F238E27FC236}">
                <a16:creationId xmlns:a16="http://schemas.microsoft.com/office/drawing/2014/main" id="{98FB32ED-5B3F-4177-9B3B-F3711789A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800" y="3265731"/>
            <a:ext cx="1250706" cy="1250706"/>
          </a:xfrm>
          <a:prstGeom prst="rect">
            <a:avLst/>
          </a:prstGeom>
        </p:spPr>
      </p:pic>
    </p:spTree>
    <p:extLst>
      <p:ext uri="{BB962C8B-B14F-4D97-AF65-F5344CB8AC3E}">
        <p14:creationId xmlns:p14="http://schemas.microsoft.com/office/powerpoint/2010/main" val="1689058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079B74-031B-4EC8-A7D5-0318262AC0A6}"/>
              </a:ext>
            </a:extLst>
          </p:cNvPr>
          <p:cNvSpPr txBox="1">
            <a:spLocks/>
          </p:cNvSpPr>
          <p:nvPr/>
        </p:nvSpPr>
        <p:spPr>
          <a:xfrm>
            <a:off x="625" y="-187374"/>
            <a:ext cx="10080000" cy="1080000"/>
          </a:xfrm>
          <a:prstGeom prst="rect">
            <a:avLst/>
          </a:prstGeom>
          <a:noFill/>
          <a:ln>
            <a:noFill/>
          </a:ln>
        </p:spPr>
        <p:txBody>
          <a:bodyPr vert="horz" lIns="0" tIns="0" rIns="0" bIns="0" anchor="ctr"/>
          <a:lstStyle>
            <a:lvl1pPr algn="ctr" rtl="0" hangingPunct="0">
              <a:tabLst/>
              <a:defRPr lang="fr-FR" sz="3300" b="0" i="0" u="none" strike="noStrike" kern="1200" cap="none">
                <a:ln>
                  <a:noFill/>
                </a:ln>
                <a:solidFill>
                  <a:srgbClr val="DD4100"/>
                </a:solidFill>
                <a:highlight>
                  <a:scrgbClr r="0" g="0" b="0">
                    <a:alpha val="0"/>
                  </a:scrgbClr>
                </a:highlight>
                <a:latin typeface="Liberation Sans" pitchFamily="18"/>
              </a:defRPr>
            </a:lvl1pPr>
          </a:lstStyle>
          <a:p>
            <a:r>
              <a:rPr lang="fr-FR" sz="3000" dirty="0">
                <a:cs typeface="Tahoma" pitchFamily="2"/>
              </a:rPr>
              <a:t>Une solution plus efficace: la programmation dynamique.</a:t>
            </a:r>
          </a:p>
        </p:txBody>
      </p:sp>
      <p:sp>
        <p:nvSpPr>
          <p:cNvPr id="3" name="ZoneTexte 2">
            <a:extLst>
              <a:ext uri="{FF2B5EF4-FFF2-40B4-BE49-F238E27FC236}">
                <a16:creationId xmlns:a16="http://schemas.microsoft.com/office/drawing/2014/main" id="{4B68D3D1-AC66-44D1-8EA1-93ACF76C9486}"/>
              </a:ext>
            </a:extLst>
          </p:cNvPr>
          <p:cNvSpPr txBox="1"/>
          <p:nvPr/>
        </p:nvSpPr>
        <p:spPr>
          <a:xfrm>
            <a:off x="199103" y="730045"/>
            <a:ext cx="3915697" cy="1200329"/>
          </a:xfrm>
          <a:prstGeom prst="rect">
            <a:avLst/>
          </a:prstGeom>
          <a:noFill/>
          <a:ln w="38100">
            <a:solidFill>
              <a:schemeClr val="accent2">
                <a:lumMod val="75000"/>
              </a:schemeClr>
            </a:solidFill>
          </a:ln>
        </p:spPr>
        <p:txBody>
          <a:bodyPr wrap="square" rtlCol="0">
            <a:spAutoFit/>
          </a:bodyPr>
          <a:lstStyle/>
          <a:p>
            <a:r>
              <a:rPr lang="fr-FR" dirty="0"/>
              <a:t>Gardon un cas simple de trois actions:</a:t>
            </a:r>
          </a:p>
          <a:p>
            <a:r>
              <a:rPr lang="fr-FR" dirty="0"/>
              <a:t>     - A1, coût: 1, profit: 2</a:t>
            </a:r>
          </a:p>
          <a:p>
            <a:r>
              <a:rPr lang="fr-FR" dirty="0"/>
              <a:t>     - A2, coût:2, profit: 3</a:t>
            </a:r>
          </a:p>
          <a:p>
            <a:r>
              <a:rPr lang="fr-FR" dirty="0"/>
              <a:t>     - A3, coût:3, profit: 5</a:t>
            </a:r>
          </a:p>
        </p:txBody>
      </p:sp>
      <p:sp>
        <p:nvSpPr>
          <p:cNvPr id="4" name="ZoneTexte 3">
            <a:extLst>
              <a:ext uri="{FF2B5EF4-FFF2-40B4-BE49-F238E27FC236}">
                <a16:creationId xmlns:a16="http://schemas.microsoft.com/office/drawing/2014/main" id="{F80A7EFF-86E9-469C-ACEA-FE400F0A85E0}"/>
              </a:ext>
            </a:extLst>
          </p:cNvPr>
          <p:cNvSpPr txBox="1"/>
          <p:nvPr/>
        </p:nvSpPr>
        <p:spPr>
          <a:xfrm>
            <a:off x="4793854" y="668489"/>
            <a:ext cx="5213032" cy="1323439"/>
          </a:xfrm>
          <a:prstGeom prst="rect">
            <a:avLst/>
          </a:prstGeom>
          <a:noFill/>
          <a:ln w="38100">
            <a:solidFill>
              <a:schemeClr val="accent2">
                <a:lumMod val="75000"/>
              </a:schemeClr>
            </a:solidFill>
          </a:ln>
        </p:spPr>
        <p:txBody>
          <a:bodyPr wrap="square" rtlCol="0">
            <a:spAutoFit/>
          </a:bodyPr>
          <a:lstStyle/>
          <a:p>
            <a:r>
              <a:rPr lang="fr-FR" sz="1600" dirty="0"/>
              <a:t>Le principe de la programmation dynamique est de diviser le problème principal en plusieurs sous problèmes plus faciles à résoudre et dont le résultat aidera à résoudre le suivant. Ainsi, plus besoin de calculer la totalité des chemins possibles.</a:t>
            </a:r>
          </a:p>
        </p:txBody>
      </p:sp>
      <p:sp>
        <p:nvSpPr>
          <p:cNvPr id="5" name="ZoneTexte 4">
            <a:extLst>
              <a:ext uri="{FF2B5EF4-FFF2-40B4-BE49-F238E27FC236}">
                <a16:creationId xmlns:a16="http://schemas.microsoft.com/office/drawing/2014/main" id="{800CFE0A-280A-45A7-9CC7-4C6B6DEE2BBB}"/>
              </a:ext>
            </a:extLst>
          </p:cNvPr>
          <p:cNvSpPr txBox="1"/>
          <p:nvPr/>
        </p:nvSpPr>
        <p:spPr>
          <a:xfrm>
            <a:off x="199102" y="2271252"/>
            <a:ext cx="3915697" cy="2031325"/>
          </a:xfrm>
          <a:prstGeom prst="rect">
            <a:avLst/>
          </a:prstGeom>
          <a:noFill/>
          <a:ln w="38100">
            <a:solidFill>
              <a:schemeClr val="accent2">
                <a:lumMod val="75000"/>
              </a:schemeClr>
            </a:solidFill>
          </a:ln>
        </p:spPr>
        <p:txBody>
          <a:bodyPr wrap="square" rtlCol="0">
            <a:spAutoFit/>
          </a:bodyPr>
          <a:lstStyle/>
          <a:p>
            <a:r>
              <a:rPr lang="fr-FR" dirty="0"/>
              <a:t>L’implémentation de l’algorithme de programmation dynamique prend la forme du remplissage d’un tableau dont la hauteur correspond au nombre d’éléments considéré et la largeur à l’ensemble des valeurs possibles pour le budget</a:t>
            </a:r>
          </a:p>
        </p:txBody>
      </p:sp>
      <p:graphicFrame>
        <p:nvGraphicFramePr>
          <p:cNvPr id="6" name="Tableau 6">
            <a:extLst>
              <a:ext uri="{FF2B5EF4-FFF2-40B4-BE49-F238E27FC236}">
                <a16:creationId xmlns:a16="http://schemas.microsoft.com/office/drawing/2014/main" id="{6ED0FB36-D874-4C42-BF5F-F1FD9C56587E}"/>
              </a:ext>
            </a:extLst>
          </p:cNvPr>
          <p:cNvGraphicFramePr>
            <a:graphicFrameLocks noGrp="1"/>
          </p:cNvGraphicFramePr>
          <p:nvPr>
            <p:extLst>
              <p:ext uri="{D42A27DB-BD31-4B8C-83A1-F6EECF244321}">
                <p14:modId xmlns:p14="http://schemas.microsoft.com/office/powerpoint/2010/main" val="2293118755"/>
              </p:ext>
            </p:extLst>
          </p:nvPr>
        </p:nvGraphicFramePr>
        <p:xfrm>
          <a:off x="4793854" y="2418733"/>
          <a:ext cx="5213030" cy="2031324"/>
        </p:xfrm>
        <a:graphic>
          <a:graphicData uri="http://schemas.openxmlformats.org/drawingml/2006/table">
            <a:tbl>
              <a:tblPr firstRow="1" bandRow="1">
                <a:tableStyleId>{5C22544A-7EE6-4342-B048-85BDC9FD1C3A}</a:tableStyleId>
              </a:tblPr>
              <a:tblGrid>
                <a:gridCol w="1042606">
                  <a:extLst>
                    <a:ext uri="{9D8B030D-6E8A-4147-A177-3AD203B41FA5}">
                      <a16:colId xmlns:a16="http://schemas.microsoft.com/office/drawing/2014/main" val="3948665109"/>
                    </a:ext>
                  </a:extLst>
                </a:gridCol>
                <a:gridCol w="1042606">
                  <a:extLst>
                    <a:ext uri="{9D8B030D-6E8A-4147-A177-3AD203B41FA5}">
                      <a16:colId xmlns:a16="http://schemas.microsoft.com/office/drawing/2014/main" val="4079041860"/>
                    </a:ext>
                  </a:extLst>
                </a:gridCol>
                <a:gridCol w="1042606">
                  <a:extLst>
                    <a:ext uri="{9D8B030D-6E8A-4147-A177-3AD203B41FA5}">
                      <a16:colId xmlns:a16="http://schemas.microsoft.com/office/drawing/2014/main" val="2424876096"/>
                    </a:ext>
                  </a:extLst>
                </a:gridCol>
                <a:gridCol w="1042606">
                  <a:extLst>
                    <a:ext uri="{9D8B030D-6E8A-4147-A177-3AD203B41FA5}">
                      <a16:colId xmlns:a16="http://schemas.microsoft.com/office/drawing/2014/main" val="3007693855"/>
                    </a:ext>
                  </a:extLst>
                </a:gridCol>
                <a:gridCol w="1042606">
                  <a:extLst>
                    <a:ext uri="{9D8B030D-6E8A-4147-A177-3AD203B41FA5}">
                      <a16:colId xmlns:a16="http://schemas.microsoft.com/office/drawing/2014/main" val="3020417073"/>
                    </a:ext>
                  </a:extLst>
                </a:gridCol>
              </a:tblGrid>
              <a:tr h="507831">
                <a:tc>
                  <a:txBody>
                    <a:bodyPr/>
                    <a:lstStyle/>
                    <a:p>
                      <a:r>
                        <a:rPr lang="fr-FR" dirty="0"/>
                        <a:t>      0</a:t>
                      </a:r>
                    </a:p>
                  </a:txBody>
                  <a:tcPr/>
                </a:tc>
                <a:tc>
                  <a:txBody>
                    <a:bodyPr/>
                    <a:lstStyle/>
                    <a:p>
                      <a:r>
                        <a:rPr lang="fr-FR" dirty="0"/>
                        <a:t>      0</a:t>
                      </a:r>
                    </a:p>
                  </a:txBody>
                  <a:tcPr/>
                </a:tc>
                <a:tc>
                  <a:txBody>
                    <a:bodyPr/>
                    <a:lstStyle/>
                    <a:p>
                      <a:r>
                        <a:rPr lang="fr-FR" dirty="0"/>
                        <a:t>       0</a:t>
                      </a:r>
                    </a:p>
                  </a:txBody>
                  <a:tcPr/>
                </a:tc>
                <a:tc>
                  <a:txBody>
                    <a:bodyPr/>
                    <a:lstStyle/>
                    <a:p>
                      <a:r>
                        <a:rPr lang="fr-FR" dirty="0"/>
                        <a:t>       0</a:t>
                      </a:r>
                    </a:p>
                  </a:txBody>
                  <a:tcPr/>
                </a:tc>
                <a:tc>
                  <a:txBody>
                    <a:bodyPr/>
                    <a:lstStyle/>
                    <a:p>
                      <a:r>
                        <a:rPr lang="fr-FR" dirty="0"/>
                        <a:t>       0</a:t>
                      </a:r>
                    </a:p>
                  </a:txBody>
                  <a:tcPr/>
                </a:tc>
                <a:extLst>
                  <a:ext uri="{0D108BD9-81ED-4DB2-BD59-A6C34878D82A}">
                    <a16:rowId xmlns:a16="http://schemas.microsoft.com/office/drawing/2014/main" val="3419961738"/>
                  </a:ext>
                </a:extLst>
              </a:tr>
              <a:tr h="507831">
                <a:tc>
                  <a:txBody>
                    <a:bodyPr/>
                    <a:lstStyle/>
                    <a:p>
                      <a:r>
                        <a:rPr lang="fr-FR" dirty="0"/>
                        <a:t>      0</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784780790"/>
                  </a:ext>
                </a:extLst>
              </a:tr>
              <a:tr h="507831">
                <a:tc>
                  <a:txBody>
                    <a:bodyPr/>
                    <a:lstStyle/>
                    <a:p>
                      <a:r>
                        <a:rPr lang="fr-FR" dirty="0"/>
                        <a:t>      0</a:t>
                      </a:r>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3456674630"/>
                  </a:ext>
                </a:extLst>
              </a:tr>
              <a:tr h="507831">
                <a:tc>
                  <a:txBody>
                    <a:bodyPr/>
                    <a:lstStyle/>
                    <a:p>
                      <a:r>
                        <a:rPr lang="fr-FR" dirty="0"/>
                        <a:t>      0</a:t>
                      </a: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753297063"/>
                  </a:ext>
                </a:extLst>
              </a:tr>
            </a:tbl>
          </a:graphicData>
        </a:graphic>
      </p:graphicFrame>
      <p:sp>
        <p:nvSpPr>
          <p:cNvPr id="7" name="ZoneTexte 6">
            <a:extLst>
              <a:ext uri="{FF2B5EF4-FFF2-40B4-BE49-F238E27FC236}">
                <a16:creationId xmlns:a16="http://schemas.microsoft.com/office/drawing/2014/main" id="{09D2F2A7-E7E5-4DDC-BEA3-46EC48903B50}"/>
              </a:ext>
            </a:extLst>
          </p:cNvPr>
          <p:cNvSpPr txBox="1"/>
          <p:nvPr/>
        </p:nvSpPr>
        <p:spPr>
          <a:xfrm>
            <a:off x="4793852" y="2116394"/>
            <a:ext cx="5213032" cy="369332"/>
          </a:xfrm>
          <a:prstGeom prst="rect">
            <a:avLst/>
          </a:prstGeom>
          <a:noFill/>
        </p:spPr>
        <p:txBody>
          <a:bodyPr wrap="square" rtlCol="0">
            <a:spAutoFit/>
          </a:bodyPr>
          <a:lstStyle/>
          <a:p>
            <a:r>
              <a:rPr lang="fr-FR" dirty="0"/>
              <a:t>      0                  1                   2                 3                  4</a:t>
            </a:r>
          </a:p>
        </p:txBody>
      </p:sp>
      <p:sp>
        <p:nvSpPr>
          <p:cNvPr id="8" name="ZoneTexte 7">
            <a:extLst>
              <a:ext uri="{FF2B5EF4-FFF2-40B4-BE49-F238E27FC236}">
                <a16:creationId xmlns:a16="http://schemas.microsoft.com/office/drawing/2014/main" id="{2F96B269-C947-40CF-86F2-8285B81E4ECE}"/>
              </a:ext>
            </a:extLst>
          </p:cNvPr>
          <p:cNvSpPr txBox="1"/>
          <p:nvPr/>
        </p:nvSpPr>
        <p:spPr>
          <a:xfrm>
            <a:off x="4513007" y="2418732"/>
            <a:ext cx="442451" cy="2031325"/>
          </a:xfrm>
          <a:prstGeom prst="rect">
            <a:avLst/>
          </a:prstGeom>
          <a:noFill/>
        </p:spPr>
        <p:txBody>
          <a:bodyPr wrap="square" rtlCol="0">
            <a:spAutoFit/>
          </a:bodyPr>
          <a:lstStyle/>
          <a:p>
            <a:r>
              <a:rPr lang="fr-FR" dirty="0"/>
              <a:t>0</a:t>
            </a:r>
          </a:p>
          <a:p>
            <a:endParaRPr lang="fr-FR" dirty="0"/>
          </a:p>
          <a:p>
            <a:r>
              <a:rPr lang="fr-FR" dirty="0"/>
              <a:t>1</a:t>
            </a:r>
          </a:p>
          <a:p>
            <a:endParaRPr lang="fr-FR" dirty="0"/>
          </a:p>
          <a:p>
            <a:r>
              <a:rPr lang="fr-FR" dirty="0"/>
              <a:t>2</a:t>
            </a:r>
          </a:p>
          <a:p>
            <a:endParaRPr lang="fr-FR" dirty="0"/>
          </a:p>
          <a:p>
            <a:r>
              <a:rPr lang="fr-FR" dirty="0"/>
              <a:t>3</a:t>
            </a:r>
          </a:p>
        </p:txBody>
      </p:sp>
      <p:sp>
        <p:nvSpPr>
          <p:cNvPr id="9" name="ZoneTexte 8">
            <a:extLst>
              <a:ext uri="{FF2B5EF4-FFF2-40B4-BE49-F238E27FC236}">
                <a16:creationId xmlns:a16="http://schemas.microsoft.com/office/drawing/2014/main" id="{98772563-9D36-488F-A8DD-F9CEBFB81546}"/>
              </a:ext>
            </a:extLst>
          </p:cNvPr>
          <p:cNvSpPr txBox="1"/>
          <p:nvPr/>
        </p:nvSpPr>
        <p:spPr>
          <a:xfrm>
            <a:off x="5324169" y="4632729"/>
            <a:ext cx="4424516" cy="369332"/>
          </a:xfrm>
          <a:prstGeom prst="rect">
            <a:avLst/>
          </a:prstGeom>
          <a:noFill/>
        </p:spPr>
        <p:txBody>
          <a:bodyPr wrap="square" rtlCol="0">
            <a:spAutoFit/>
          </a:bodyPr>
          <a:lstStyle/>
          <a:p>
            <a:r>
              <a:rPr lang="fr-FR" dirty="0"/>
              <a:t>Remplissage du tableau avec les cas de base</a:t>
            </a:r>
          </a:p>
        </p:txBody>
      </p:sp>
    </p:spTree>
    <p:extLst>
      <p:ext uri="{BB962C8B-B14F-4D97-AF65-F5344CB8AC3E}">
        <p14:creationId xmlns:p14="http://schemas.microsoft.com/office/powerpoint/2010/main" val="193632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6">
            <a:extLst>
              <a:ext uri="{FF2B5EF4-FFF2-40B4-BE49-F238E27FC236}">
                <a16:creationId xmlns:a16="http://schemas.microsoft.com/office/drawing/2014/main" id="{90577F31-106D-4531-B37C-8BD62A6CA73D}"/>
              </a:ext>
            </a:extLst>
          </p:cNvPr>
          <p:cNvGraphicFramePr>
            <a:graphicFrameLocks noGrp="1"/>
          </p:cNvGraphicFramePr>
          <p:nvPr>
            <p:extLst>
              <p:ext uri="{D42A27DB-BD31-4B8C-83A1-F6EECF244321}">
                <p14:modId xmlns:p14="http://schemas.microsoft.com/office/powerpoint/2010/main" val="3640619611"/>
              </p:ext>
            </p:extLst>
          </p:nvPr>
        </p:nvGraphicFramePr>
        <p:xfrm>
          <a:off x="280847" y="302339"/>
          <a:ext cx="4759465" cy="1814056"/>
        </p:xfrm>
        <a:graphic>
          <a:graphicData uri="http://schemas.openxmlformats.org/drawingml/2006/table">
            <a:tbl>
              <a:tblPr firstRow="1" bandRow="1">
                <a:tableStyleId>{5C22544A-7EE6-4342-B048-85BDC9FD1C3A}</a:tableStyleId>
              </a:tblPr>
              <a:tblGrid>
                <a:gridCol w="951893">
                  <a:extLst>
                    <a:ext uri="{9D8B030D-6E8A-4147-A177-3AD203B41FA5}">
                      <a16:colId xmlns:a16="http://schemas.microsoft.com/office/drawing/2014/main" val="3948665109"/>
                    </a:ext>
                  </a:extLst>
                </a:gridCol>
                <a:gridCol w="951893">
                  <a:extLst>
                    <a:ext uri="{9D8B030D-6E8A-4147-A177-3AD203B41FA5}">
                      <a16:colId xmlns:a16="http://schemas.microsoft.com/office/drawing/2014/main" val="4079041860"/>
                    </a:ext>
                  </a:extLst>
                </a:gridCol>
                <a:gridCol w="951893">
                  <a:extLst>
                    <a:ext uri="{9D8B030D-6E8A-4147-A177-3AD203B41FA5}">
                      <a16:colId xmlns:a16="http://schemas.microsoft.com/office/drawing/2014/main" val="2424876096"/>
                    </a:ext>
                  </a:extLst>
                </a:gridCol>
                <a:gridCol w="951893">
                  <a:extLst>
                    <a:ext uri="{9D8B030D-6E8A-4147-A177-3AD203B41FA5}">
                      <a16:colId xmlns:a16="http://schemas.microsoft.com/office/drawing/2014/main" val="3007693855"/>
                    </a:ext>
                  </a:extLst>
                </a:gridCol>
                <a:gridCol w="951893">
                  <a:extLst>
                    <a:ext uri="{9D8B030D-6E8A-4147-A177-3AD203B41FA5}">
                      <a16:colId xmlns:a16="http://schemas.microsoft.com/office/drawing/2014/main" val="3020417073"/>
                    </a:ext>
                  </a:extLst>
                </a:gridCol>
              </a:tblGrid>
              <a:tr h="453514">
                <a:tc>
                  <a:txBody>
                    <a:bodyPr/>
                    <a:lstStyle/>
                    <a:p>
                      <a:r>
                        <a:rPr lang="fr-FR" dirty="0"/>
                        <a:t>      0</a:t>
                      </a:r>
                    </a:p>
                  </a:txBody>
                  <a:tcPr/>
                </a:tc>
                <a:tc>
                  <a:txBody>
                    <a:bodyPr/>
                    <a:lstStyle/>
                    <a:p>
                      <a:r>
                        <a:rPr lang="fr-FR" dirty="0"/>
                        <a:t>      0</a:t>
                      </a:r>
                    </a:p>
                  </a:txBody>
                  <a:tcPr/>
                </a:tc>
                <a:tc>
                  <a:txBody>
                    <a:bodyPr/>
                    <a:lstStyle/>
                    <a:p>
                      <a:r>
                        <a:rPr lang="fr-FR" dirty="0"/>
                        <a:t>       0</a:t>
                      </a:r>
                    </a:p>
                  </a:txBody>
                  <a:tcPr/>
                </a:tc>
                <a:tc>
                  <a:txBody>
                    <a:bodyPr/>
                    <a:lstStyle/>
                    <a:p>
                      <a:r>
                        <a:rPr lang="fr-FR" dirty="0"/>
                        <a:t>       0</a:t>
                      </a:r>
                    </a:p>
                  </a:txBody>
                  <a:tcPr/>
                </a:tc>
                <a:tc>
                  <a:txBody>
                    <a:bodyPr/>
                    <a:lstStyle/>
                    <a:p>
                      <a:r>
                        <a:rPr lang="fr-FR" dirty="0"/>
                        <a:t>       0</a:t>
                      </a:r>
                    </a:p>
                  </a:txBody>
                  <a:tcPr/>
                </a:tc>
                <a:extLst>
                  <a:ext uri="{0D108BD9-81ED-4DB2-BD59-A6C34878D82A}">
                    <a16:rowId xmlns:a16="http://schemas.microsoft.com/office/drawing/2014/main" val="3419961738"/>
                  </a:ext>
                </a:extLst>
              </a:tr>
              <a:tr h="453514">
                <a:tc>
                  <a:txBody>
                    <a:bodyPr/>
                    <a:lstStyle/>
                    <a:p>
                      <a:r>
                        <a:rPr lang="fr-FR" dirty="0"/>
                        <a:t>      0</a:t>
                      </a:r>
                    </a:p>
                  </a:txBody>
                  <a:tcPr/>
                </a:tc>
                <a:tc>
                  <a:txBody>
                    <a:bodyPr/>
                    <a:lstStyle/>
                    <a:p>
                      <a:r>
                        <a:rPr lang="fr-FR" dirty="0"/>
                        <a:t>     A1</a:t>
                      </a:r>
                    </a:p>
                  </a:txBody>
                  <a:tcPr/>
                </a:tc>
                <a:tc>
                  <a:txBody>
                    <a:bodyPr/>
                    <a:lstStyle/>
                    <a:p>
                      <a:r>
                        <a:rPr lang="fr-FR" dirty="0"/>
                        <a:t>     A1</a:t>
                      </a:r>
                    </a:p>
                  </a:txBody>
                  <a:tcPr/>
                </a:tc>
                <a:tc>
                  <a:txBody>
                    <a:bodyPr/>
                    <a:lstStyle/>
                    <a:p>
                      <a:r>
                        <a:rPr lang="fr-FR" dirty="0"/>
                        <a:t>      </a:t>
                      </a:r>
                      <a:r>
                        <a:rPr lang="fr-FR" sz="1800" dirty="0"/>
                        <a:t>A1</a:t>
                      </a:r>
                      <a:endParaRPr lang="fr-FR" sz="1200" dirty="0"/>
                    </a:p>
                  </a:txBody>
                  <a:tcPr/>
                </a:tc>
                <a:tc>
                  <a:txBody>
                    <a:bodyPr/>
                    <a:lstStyle/>
                    <a:p>
                      <a:r>
                        <a:rPr lang="fr-FR" dirty="0"/>
                        <a:t>      A1</a:t>
                      </a:r>
                    </a:p>
                  </a:txBody>
                  <a:tcPr/>
                </a:tc>
                <a:extLst>
                  <a:ext uri="{0D108BD9-81ED-4DB2-BD59-A6C34878D82A}">
                    <a16:rowId xmlns:a16="http://schemas.microsoft.com/office/drawing/2014/main" val="3784780790"/>
                  </a:ext>
                </a:extLst>
              </a:tr>
              <a:tr h="453514">
                <a:tc>
                  <a:txBody>
                    <a:bodyPr/>
                    <a:lstStyle/>
                    <a:p>
                      <a:r>
                        <a:rPr lang="fr-FR" dirty="0"/>
                        <a:t>      0</a:t>
                      </a:r>
                    </a:p>
                  </a:txBody>
                  <a:tcPr/>
                </a:tc>
                <a:tc>
                  <a:txBody>
                    <a:bodyPr/>
                    <a:lstStyle/>
                    <a:p>
                      <a:endParaRPr lang="fr-FR" dirty="0"/>
                    </a:p>
                  </a:txBody>
                  <a:tcPr/>
                </a:tc>
                <a:tc>
                  <a:txBody>
                    <a:bodyPr/>
                    <a:lstStyle/>
                    <a:p>
                      <a:endParaRPr lang="fr-FR"/>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456674630"/>
                  </a:ext>
                </a:extLst>
              </a:tr>
              <a:tr h="453514">
                <a:tc>
                  <a:txBody>
                    <a:bodyPr/>
                    <a:lstStyle/>
                    <a:p>
                      <a:r>
                        <a:rPr lang="fr-FR" dirty="0"/>
                        <a:t>      0</a:t>
                      </a: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753297063"/>
                  </a:ext>
                </a:extLst>
              </a:tr>
            </a:tbl>
          </a:graphicData>
        </a:graphic>
      </p:graphicFrame>
      <p:sp>
        <p:nvSpPr>
          <p:cNvPr id="3" name="ZoneTexte 2">
            <a:extLst>
              <a:ext uri="{FF2B5EF4-FFF2-40B4-BE49-F238E27FC236}">
                <a16:creationId xmlns:a16="http://schemas.microsoft.com/office/drawing/2014/main" id="{E83F4E83-BD59-47AF-96A3-F7623C342996}"/>
              </a:ext>
            </a:extLst>
          </p:cNvPr>
          <p:cNvSpPr txBox="1"/>
          <p:nvPr/>
        </p:nvSpPr>
        <p:spPr>
          <a:xfrm>
            <a:off x="280845" y="0"/>
            <a:ext cx="4759467" cy="369332"/>
          </a:xfrm>
          <a:prstGeom prst="rect">
            <a:avLst/>
          </a:prstGeom>
          <a:noFill/>
        </p:spPr>
        <p:txBody>
          <a:bodyPr wrap="square" rtlCol="0">
            <a:spAutoFit/>
          </a:bodyPr>
          <a:lstStyle/>
          <a:p>
            <a:r>
              <a:rPr lang="fr-FR" dirty="0"/>
              <a:t>      0                1                 2                3                4</a:t>
            </a:r>
          </a:p>
        </p:txBody>
      </p:sp>
      <p:sp>
        <p:nvSpPr>
          <p:cNvPr id="4" name="ZoneTexte 3">
            <a:extLst>
              <a:ext uri="{FF2B5EF4-FFF2-40B4-BE49-F238E27FC236}">
                <a16:creationId xmlns:a16="http://schemas.microsoft.com/office/drawing/2014/main" id="{7CFABD65-B33E-4DEB-97C0-4C04F15D1F30}"/>
              </a:ext>
            </a:extLst>
          </p:cNvPr>
          <p:cNvSpPr txBox="1"/>
          <p:nvPr/>
        </p:nvSpPr>
        <p:spPr>
          <a:xfrm>
            <a:off x="0" y="309713"/>
            <a:ext cx="403955" cy="1815882"/>
          </a:xfrm>
          <a:prstGeom prst="rect">
            <a:avLst/>
          </a:prstGeom>
          <a:noFill/>
        </p:spPr>
        <p:txBody>
          <a:bodyPr wrap="square" rtlCol="0">
            <a:spAutoFit/>
          </a:bodyPr>
          <a:lstStyle/>
          <a:p>
            <a:r>
              <a:rPr lang="fr-FR" sz="1600" dirty="0"/>
              <a:t>0</a:t>
            </a:r>
          </a:p>
          <a:p>
            <a:endParaRPr lang="fr-FR" sz="1600" dirty="0"/>
          </a:p>
          <a:p>
            <a:r>
              <a:rPr lang="fr-FR" sz="1600" dirty="0"/>
              <a:t>1</a:t>
            </a:r>
          </a:p>
          <a:p>
            <a:endParaRPr lang="fr-FR" sz="1600" dirty="0"/>
          </a:p>
          <a:p>
            <a:r>
              <a:rPr lang="fr-FR" sz="1600" dirty="0"/>
              <a:t>2</a:t>
            </a:r>
          </a:p>
          <a:p>
            <a:endParaRPr lang="fr-FR" sz="1600" dirty="0"/>
          </a:p>
          <a:p>
            <a:r>
              <a:rPr lang="fr-FR" sz="1600" dirty="0"/>
              <a:t>3</a:t>
            </a:r>
          </a:p>
        </p:txBody>
      </p:sp>
      <p:graphicFrame>
        <p:nvGraphicFramePr>
          <p:cNvPr id="11" name="Tableau 6">
            <a:extLst>
              <a:ext uri="{FF2B5EF4-FFF2-40B4-BE49-F238E27FC236}">
                <a16:creationId xmlns:a16="http://schemas.microsoft.com/office/drawing/2014/main" id="{92AE28F8-DD47-4F71-8A36-5CE23BE45D6C}"/>
              </a:ext>
            </a:extLst>
          </p:cNvPr>
          <p:cNvGraphicFramePr>
            <a:graphicFrameLocks noGrp="1"/>
          </p:cNvGraphicFramePr>
          <p:nvPr>
            <p:extLst>
              <p:ext uri="{D42A27DB-BD31-4B8C-83A1-F6EECF244321}">
                <p14:modId xmlns:p14="http://schemas.microsoft.com/office/powerpoint/2010/main" val="4211029681"/>
              </p:ext>
            </p:extLst>
          </p:nvPr>
        </p:nvGraphicFramePr>
        <p:xfrm>
          <a:off x="5263344" y="271017"/>
          <a:ext cx="4759465" cy="1814056"/>
        </p:xfrm>
        <a:graphic>
          <a:graphicData uri="http://schemas.openxmlformats.org/drawingml/2006/table">
            <a:tbl>
              <a:tblPr firstRow="1" bandRow="1">
                <a:tableStyleId>{5C22544A-7EE6-4342-B048-85BDC9FD1C3A}</a:tableStyleId>
              </a:tblPr>
              <a:tblGrid>
                <a:gridCol w="951893">
                  <a:extLst>
                    <a:ext uri="{9D8B030D-6E8A-4147-A177-3AD203B41FA5}">
                      <a16:colId xmlns:a16="http://schemas.microsoft.com/office/drawing/2014/main" val="3948665109"/>
                    </a:ext>
                  </a:extLst>
                </a:gridCol>
                <a:gridCol w="951893">
                  <a:extLst>
                    <a:ext uri="{9D8B030D-6E8A-4147-A177-3AD203B41FA5}">
                      <a16:colId xmlns:a16="http://schemas.microsoft.com/office/drawing/2014/main" val="4079041860"/>
                    </a:ext>
                  </a:extLst>
                </a:gridCol>
                <a:gridCol w="951893">
                  <a:extLst>
                    <a:ext uri="{9D8B030D-6E8A-4147-A177-3AD203B41FA5}">
                      <a16:colId xmlns:a16="http://schemas.microsoft.com/office/drawing/2014/main" val="2424876096"/>
                    </a:ext>
                  </a:extLst>
                </a:gridCol>
                <a:gridCol w="951893">
                  <a:extLst>
                    <a:ext uri="{9D8B030D-6E8A-4147-A177-3AD203B41FA5}">
                      <a16:colId xmlns:a16="http://schemas.microsoft.com/office/drawing/2014/main" val="3007693855"/>
                    </a:ext>
                  </a:extLst>
                </a:gridCol>
                <a:gridCol w="951893">
                  <a:extLst>
                    <a:ext uri="{9D8B030D-6E8A-4147-A177-3AD203B41FA5}">
                      <a16:colId xmlns:a16="http://schemas.microsoft.com/office/drawing/2014/main" val="3020417073"/>
                    </a:ext>
                  </a:extLst>
                </a:gridCol>
              </a:tblGrid>
              <a:tr h="453514">
                <a:tc>
                  <a:txBody>
                    <a:bodyPr/>
                    <a:lstStyle/>
                    <a:p>
                      <a:r>
                        <a:rPr lang="fr-FR" dirty="0"/>
                        <a:t>      0</a:t>
                      </a:r>
                    </a:p>
                  </a:txBody>
                  <a:tcPr/>
                </a:tc>
                <a:tc>
                  <a:txBody>
                    <a:bodyPr/>
                    <a:lstStyle/>
                    <a:p>
                      <a:r>
                        <a:rPr lang="fr-FR" dirty="0"/>
                        <a:t>      0</a:t>
                      </a:r>
                    </a:p>
                  </a:txBody>
                  <a:tcPr/>
                </a:tc>
                <a:tc>
                  <a:txBody>
                    <a:bodyPr/>
                    <a:lstStyle/>
                    <a:p>
                      <a:r>
                        <a:rPr lang="fr-FR" dirty="0"/>
                        <a:t>       0</a:t>
                      </a:r>
                    </a:p>
                  </a:txBody>
                  <a:tcPr/>
                </a:tc>
                <a:tc>
                  <a:txBody>
                    <a:bodyPr/>
                    <a:lstStyle/>
                    <a:p>
                      <a:r>
                        <a:rPr lang="fr-FR" dirty="0"/>
                        <a:t>       0</a:t>
                      </a:r>
                    </a:p>
                  </a:txBody>
                  <a:tcPr/>
                </a:tc>
                <a:tc>
                  <a:txBody>
                    <a:bodyPr/>
                    <a:lstStyle/>
                    <a:p>
                      <a:r>
                        <a:rPr lang="fr-FR" dirty="0"/>
                        <a:t>       0</a:t>
                      </a:r>
                    </a:p>
                  </a:txBody>
                  <a:tcPr/>
                </a:tc>
                <a:extLst>
                  <a:ext uri="{0D108BD9-81ED-4DB2-BD59-A6C34878D82A}">
                    <a16:rowId xmlns:a16="http://schemas.microsoft.com/office/drawing/2014/main" val="3419961738"/>
                  </a:ext>
                </a:extLst>
              </a:tr>
              <a:tr h="453514">
                <a:tc>
                  <a:txBody>
                    <a:bodyPr/>
                    <a:lstStyle/>
                    <a:p>
                      <a:r>
                        <a:rPr lang="fr-FR" dirty="0"/>
                        <a:t>      0</a:t>
                      </a:r>
                    </a:p>
                  </a:txBody>
                  <a:tcPr/>
                </a:tc>
                <a:tc>
                  <a:txBody>
                    <a:bodyPr/>
                    <a:lstStyle/>
                    <a:p>
                      <a:r>
                        <a:rPr lang="fr-FR" dirty="0"/>
                        <a:t>     A1</a:t>
                      </a:r>
                    </a:p>
                  </a:txBody>
                  <a:tcPr/>
                </a:tc>
                <a:tc>
                  <a:txBody>
                    <a:bodyPr/>
                    <a:lstStyle/>
                    <a:p>
                      <a:r>
                        <a:rPr lang="fr-FR" dirty="0"/>
                        <a:t>      A1</a:t>
                      </a:r>
                    </a:p>
                  </a:txBody>
                  <a:tcPr/>
                </a:tc>
                <a:tc>
                  <a:txBody>
                    <a:bodyPr/>
                    <a:lstStyle/>
                    <a:p>
                      <a:r>
                        <a:rPr lang="fr-FR" dirty="0"/>
                        <a:t>      A1</a:t>
                      </a:r>
                    </a:p>
                  </a:txBody>
                  <a:tcPr/>
                </a:tc>
                <a:tc>
                  <a:txBody>
                    <a:bodyPr/>
                    <a:lstStyle/>
                    <a:p>
                      <a:r>
                        <a:rPr lang="fr-FR" dirty="0"/>
                        <a:t>     A1</a:t>
                      </a:r>
                    </a:p>
                  </a:txBody>
                  <a:tcPr/>
                </a:tc>
                <a:extLst>
                  <a:ext uri="{0D108BD9-81ED-4DB2-BD59-A6C34878D82A}">
                    <a16:rowId xmlns:a16="http://schemas.microsoft.com/office/drawing/2014/main" val="3784780790"/>
                  </a:ext>
                </a:extLst>
              </a:tr>
              <a:tr h="453514">
                <a:tc>
                  <a:txBody>
                    <a:bodyPr/>
                    <a:lstStyle/>
                    <a:p>
                      <a:r>
                        <a:rPr lang="fr-FR" dirty="0"/>
                        <a:t>      0</a:t>
                      </a:r>
                    </a:p>
                  </a:txBody>
                  <a:tcPr/>
                </a:tc>
                <a:tc>
                  <a:txBody>
                    <a:bodyPr/>
                    <a:lstStyle/>
                    <a:p>
                      <a:r>
                        <a:rPr lang="fr-FR" dirty="0"/>
                        <a:t>     A1</a:t>
                      </a:r>
                    </a:p>
                  </a:txBody>
                  <a:tcPr/>
                </a:tc>
                <a:tc>
                  <a:txBody>
                    <a:bodyPr/>
                    <a:lstStyle/>
                    <a:p>
                      <a:r>
                        <a:rPr lang="fr-FR" dirty="0"/>
                        <a:t>      A2</a:t>
                      </a:r>
                    </a:p>
                  </a:txBody>
                  <a:tcPr/>
                </a:tc>
                <a:tc>
                  <a:txBody>
                    <a:bodyPr/>
                    <a:lstStyle/>
                    <a:p>
                      <a:r>
                        <a:rPr lang="fr-FR" dirty="0"/>
                        <a:t>A1 + A2</a:t>
                      </a:r>
                    </a:p>
                  </a:txBody>
                  <a:tcPr/>
                </a:tc>
                <a:tc>
                  <a:txBody>
                    <a:bodyPr/>
                    <a:lstStyle/>
                    <a:p>
                      <a:r>
                        <a:rPr lang="fr-FR" dirty="0"/>
                        <a:t>A1 + A2</a:t>
                      </a:r>
                    </a:p>
                  </a:txBody>
                  <a:tcPr/>
                </a:tc>
                <a:extLst>
                  <a:ext uri="{0D108BD9-81ED-4DB2-BD59-A6C34878D82A}">
                    <a16:rowId xmlns:a16="http://schemas.microsoft.com/office/drawing/2014/main" val="3456674630"/>
                  </a:ext>
                </a:extLst>
              </a:tr>
              <a:tr h="453514">
                <a:tc>
                  <a:txBody>
                    <a:bodyPr/>
                    <a:lstStyle/>
                    <a:p>
                      <a:r>
                        <a:rPr lang="fr-FR" dirty="0"/>
                        <a:t>      0</a:t>
                      </a:r>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753297063"/>
                  </a:ext>
                </a:extLst>
              </a:tr>
            </a:tbl>
          </a:graphicData>
        </a:graphic>
      </p:graphicFrame>
      <p:sp>
        <p:nvSpPr>
          <p:cNvPr id="12" name="ZoneTexte 11">
            <a:extLst>
              <a:ext uri="{FF2B5EF4-FFF2-40B4-BE49-F238E27FC236}">
                <a16:creationId xmlns:a16="http://schemas.microsoft.com/office/drawing/2014/main" id="{2C82ECEE-9E83-4B8F-8D6D-83785B6466ED}"/>
              </a:ext>
            </a:extLst>
          </p:cNvPr>
          <p:cNvSpPr txBox="1"/>
          <p:nvPr/>
        </p:nvSpPr>
        <p:spPr>
          <a:xfrm>
            <a:off x="5263342" y="-31322"/>
            <a:ext cx="4759467" cy="369332"/>
          </a:xfrm>
          <a:prstGeom prst="rect">
            <a:avLst/>
          </a:prstGeom>
          <a:noFill/>
        </p:spPr>
        <p:txBody>
          <a:bodyPr wrap="square" rtlCol="0">
            <a:spAutoFit/>
          </a:bodyPr>
          <a:lstStyle/>
          <a:p>
            <a:r>
              <a:rPr lang="fr-FR" dirty="0"/>
              <a:t>      0                1                 2                3                4</a:t>
            </a:r>
          </a:p>
        </p:txBody>
      </p:sp>
      <p:sp>
        <p:nvSpPr>
          <p:cNvPr id="13" name="ZoneTexte 12">
            <a:extLst>
              <a:ext uri="{FF2B5EF4-FFF2-40B4-BE49-F238E27FC236}">
                <a16:creationId xmlns:a16="http://schemas.microsoft.com/office/drawing/2014/main" id="{0E4CD0A8-1B59-4305-9A2F-B923F095E6F1}"/>
              </a:ext>
            </a:extLst>
          </p:cNvPr>
          <p:cNvSpPr txBox="1"/>
          <p:nvPr/>
        </p:nvSpPr>
        <p:spPr>
          <a:xfrm>
            <a:off x="4982497" y="278391"/>
            <a:ext cx="403955" cy="1815882"/>
          </a:xfrm>
          <a:prstGeom prst="rect">
            <a:avLst/>
          </a:prstGeom>
          <a:noFill/>
        </p:spPr>
        <p:txBody>
          <a:bodyPr wrap="square" rtlCol="0">
            <a:spAutoFit/>
          </a:bodyPr>
          <a:lstStyle/>
          <a:p>
            <a:r>
              <a:rPr lang="fr-FR" sz="1600" dirty="0"/>
              <a:t>0</a:t>
            </a:r>
          </a:p>
          <a:p>
            <a:endParaRPr lang="fr-FR" sz="1600" dirty="0"/>
          </a:p>
          <a:p>
            <a:r>
              <a:rPr lang="fr-FR" sz="1600" dirty="0"/>
              <a:t>1</a:t>
            </a:r>
          </a:p>
          <a:p>
            <a:endParaRPr lang="fr-FR" sz="1600" dirty="0"/>
          </a:p>
          <a:p>
            <a:r>
              <a:rPr lang="fr-FR" sz="1600" dirty="0"/>
              <a:t>2</a:t>
            </a:r>
          </a:p>
          <a:p>
            <a:endParaRPr lang="fr-FR" sz="1600" dirty="0"/>
          </a:p>
          <a:p>
            <a:r>
              <a:rPr lang="fr-FR" sz="1600" dirty="0"/>
              <a:t>3</a:t>
            </a:r>
          </a:p>
        </p:txBody>
      </p:sp>
      <p:graphicFrame>
        <p:nvGraphicFramePr>
          <p:cNvPr id="14" name="Tableau 6">
            <a:extLst>
              <a:ext uri="{FF2B5EF4-FFF2-40B4-BE49-F238E27FC236}">
                <a16:creationId xmlns:a16="http://schemas.microsoft.com/office/drawing/2014/main" id="{D2D67183-F49B-4303-A98B-002424EB2FEB}"/>
              </a:ext>
            </a:extLst>
          </p:cNvPr>
          <p:cNvGraphicFramePr>
            <a:graphicFrameLocks noGrp="1"/>
          </p:cNvGraphicFramePr>
          <p:nvPr>
            <p:extLst>
              <p:ext uri="{D42A27DB-BD31-4B8C-83A1-F6EECF244321}">
                <p14:modId xmlns:p14="http://schemas.microsoft.com/office/powerpoint/2010/main" val="3208437812"/>
              </p:ext>
            </p:extLst>
          </p:nvPr>
        </p:nvGraphicFramePr>
        <p:xfrm>
          <a:off x="280847" y="2647128"/>
          <a:ext cx="4759465" cy="1814056"/>
        </p:xfrm>
        <a:graphic>
          <a:graphicData uri="http://schemas.openxmlformats.org/drawingml/2006/table">
            <a:tbl>
              <a:tblPr firstRow="1" bandRow="1">
                <a:tableStyleId>{5C22544A-7EE6-4342-B048-85BDC9FD1C3A}</a:tableStyleId>
              </a:tblPr>
              <a:tblGrid>
                <a:gridCol w="951893">
                  <a:extLst>
                    <a:ext uri="{9D8B030D-6E8A-4147-A177-3AD203B41FA5}">
                      <a16:colId xmlns:a16="http://schemas.microsoft.com/office/drawing/2014/main" val="3948665109"/>
                    </a:ext>
                  </a:extLst>
                </a:gridCol>
                <a:gridCol w="951893">
                  <a:extLst>
                    <a:ext uri="{9D8B030D-6E8A-4147-A177-3AD203B41FA5}">
                      <a16:colId xmlns:a16="http://schemas.microsoft.com/office/drawing/2014/main" val="4079041860"/>
                    </a:ext>
                  </a:extLst>
                </a:gridCol>
                <a:gridCol w="951893">
                  <a:extLst>
                    <a:ext uri="{9D8B030D-6E8A-4147-A177-3AD203B41FA5}">
                      <a16:colId xmlns:a16="http://schemas.microsoft.com/office/drawing/2014/main" val="2424876096"/>
                    </a:ext>
                  </a:extLst>
                </a:gridCol>
                <a:gridCol w="951893">
                  <a:extLst>
                    <a:ext uri="{9D8B030D-6E8A-4147-A177-3AD203B41FA5}">
                      <a16:colId xmlns:a16="http://schemas.microsoft.com/office/drawing/2014/main" val="3007693855"/>
                    </a:ext>
                  </a:extLst>
                </a:gridCol>
                <a:gridCol w="951893">
                  <a:extLst>
                    <a:ext uri="{9D8B030D-6E8A-4147-A177-3AD203B41FA5}">
                      <a16:colId xmlns:a16="http://schemas.microsoft.com/office/drawing/2014/main" val="3020417073"/>
                    </a:ext>
                  </a:extLst>
                </a:gridCol>
              </a:tblGrid>
              <a:tr h="453514">
                <a:tc>
                  <a:txBody>
                    <a:bodyPr/>
                    <a:lstStyle/>
                    <a:p>
                      <a:r>
                        <a:rPr lang="fr-FR" dirty="0"/>
                        <a:t>      0</a:t>
                      </a:r>
                    </a:p>
                  </a:txBody>
                  <a:tcPr/>
                </a:tc>
                <a:tc>
                  <a:txBody>
                    <a:bodyPr/>
                    <a:lstStyle/>
                    <a:p>
                      <a:r>
                        <a:rPr lang="fr-FR" dirty="0"/>
                        <a:t>      0</a:t>
                      </a:r>
                    </a:p>
                  </a:txBody>
                  <a:tcPr/>
                </a:tc>
                <a:tc>
                  <a:txBody>
                    <a:bodyPr/>
                    <a:lstStyle/>
                    <a:p>
                      <a:r>
                        <a:rPr lang="fr-FR" dirty="0"/>
                        <a:t>       0</a:t>
                      </a:r>
                    </a:p>
                  </a:txBody>
                  <a:tcPr/>
                </a:tc>
                <a:tc>
                  <a:txBody>
                    <a:bodyPr/>
                    <a:lstStyle/>
                    <a:p>
                      <a:r>
                        <a:rPr lang="fr-FR" dirty="0"/>
                        <a:t>       0</a:t>
                      </a:r>
                    </a:p>
                  </a:txBody>
                  <a:tcPr/>
                </a:tc>
                <a:tc>
                  <a:txBody>
                    <a:bodyPr/>
                    <a:lstStyle/>
                    <a:p>
                      <a:r>
                        <a:rPr lang="fr-FR" dirty="0"/>
                        <a:t>       0</a:t>
                      </a:r>
                    </a:p>
                  </a:txBody>
                  <a:tcPr/>
                </a:tc>
                <a:extLst>
                  <a:ext uri="{0D108BD9-81ED-4DB2-BD59-A6C34878D82A}">
                    <a16:rowId xmlns:a16="http://schemas.microsoft.com/office/drawing/2014/main" val="3419961738"/>
                  </a:ext>
                </a:extLst>
              </a:tr>
              <a:tr h="453514">
                <a:tc>
                  <a:txBody>
                    <a:bodyPr/>
                    <a:lstStyle/>
                    <a:p>
                      <a:r>
                        <a:rPr lang="fr-FR" dirty="0"/>
                        <a:t>      0</a:t>
                      </a:r>
                    </a:p>
                  </a:txBody>
                  <a:tcPr/>
                </a:tc>
                <a:tc>
                  <a:txBody>
                    <a:bodyPr/>
                    <a:lstStyle/>
                    <a:p>
                      <a:r>
                        <a:rPr lang="fr-FR" dirty="0"/>
                        <a:t>     A1</a:t>
                      </a:r>
                    </a:p>
                  </a:txBody>
                  <a:tcPr/>
                </a:tc>
                <a:tc>
                  <a:txBody>
                    <a:bodyPr/>
                    <a:lstStyle/>
                    <a:p>
                      <a:r>
                        <a:rPr lang="fr-FR" dirty="0"/>
                        <a:t>      A1</a:t>
                      </a:r>
                    </a:p>
                  </a:txBody>
                  <a:tcPr/>
                </a:tc>
                <a:tc>
                  <a:txBody>
                    <a:bodyPr/>
                    <a:lstStyle/>
                    <a:p>
                      <a:r>
                        <a:rPr lang="fr-FR" dirty="0"/>
                        <a:t>      A1</a:t>
                      </a:r>
                    </a:p>
                  </a:txBody>
                  <a:tcPr/>
                </a:tc>
                <a:tc>
                  <a:txBody>
                    <a:bodyPr/>
                    <a:lstStyle/>
                    <a:p>
                      <a:r>
                        <a:rPr lang="fr-FR" dirty="0"/>
                        <a:t>     A1</a:t>
                      </a:r>
                    </a:p>
                  </a:txBody>
                  <a:tcPr/>
                </a:tc>
                <a:extLst>
                  <a:ext uri="{0D108BD9-81ED-4DB2-BD59-A6C34878D82A}">
                    <a16:rowId xmlns:a16="http://schemas.microsoft.com/office/drawing/2014/main" val="3784780790"/>
                  </a:ext>
                </a:extLst>
              </a:tr>
              <a:tr h="453514">
                <a:tc>
                  <a:txBody>
                    <a:bodyPr/>
                    <a:lstStyle/>
                    <a:p>
                      <a:r>
                        <a:rPr lang="fr-FR" dirty="0"/>
                        <a:t>      0</a:t>
                      </a:r>
                    </a:p>
                  </a:txBody>
                  <a:tcPr/>
                </a:tc>
                <a:tc>
                  <a:txBody>
                    <a:bodyPr/>
                    <a:lstStyle/>
                    <a:p>
                      <a:r>
                        <a:rPr lang="fr-FR" dirty="0"/>
                        <a:t>     A1</a:t>
                      </a:r>
                    </a:p>
                  </a:txBody>
                  <a:tcPr/>
                </a:tc>
                <a:tc>
                  <a:txBody>
                    <a:bodyPr/>
                    <a:lstStyle/>
                    <a:p>
                      <a:r>
                        <a:rPr lang="fr-FR" dirty="0"/>
                        <a:t>     A2</a:t>
                      </a:r>
                    </a:p>
                  </a:txBody>
                  <a:tcPr/>
                </a:tc>
                <a:tc>
                  <a:txBody>
                    <a:bodyPr/>
                    <a:lstStyle/>
                    <a:p>
                      <a:r>
                        <a:rPr lang="fr-FR" dirty="0"/>
                        <a:t>A1 + A2</a:t>
                      </a:r>
                    </a:p>
                  </a:txBody>
                  <a:tcPr/>
                </a:tc>
                <a:tc>
                  <a:txBody>
                    <a:bodyPr/>
                    <a:lstStyle/>
                    <a:p>
                      <a:r>
                        <a:rPr lang="fr-FR" dirty="0"/>
                        <a:t>A1 + A2</a:t>
                      </a:r>
                    </a:p>
                  </a:txBody>
                  <a:tcPr/>
                </a:tc>
                <a:extLst>
                  <a:ext uri="{0D108BD9-81ED-4DB2-BD59-A6C34878D82A}">
                    <a16:rowId xmlns:a16="http://schemas.microsoft.com/office/drawing/2014/main" val="3456674630"/>
                  </a:ext>
                </a:extLst>
              </a:tr>
              <a:tr h="453514">
                <a:tc>
                  <a:txBody>
                    <a:bodyPr/>
                    <a:lstStyle/>
                    <a:p>
                      <a:r>
                        <a:rPr lang="fr-FR" dirty="0"/>
                        <a:t>      0</a:t>
                      </a:r>
                    </a:p>
                  </a:txBody>
                  <a:tcPr/>
                </a:tc>
                <a:tc>
                  <a:txBody>
                    <a:bodyPr/>
                    <a:lstStyle/>
                    <a:p>
                      <a:r>
                        <a:rPr lang="fr-FR" dirty="0"/>
                        <a:t>     A1</a:t>
                      </a:r>
                    </a:p>
                  </a:txBody>
                  <a:tcPr/>
                </a:tc>
                <a:tc>
                  <a:txBody>
                    <a:bodyPr/>
                    <a:lstStyle/>
                    <a:p>
                      <a:r>
                        <a:rPr lang="fr-FR" dirty="0"/>
                        <a:t>     A2</a:t>
                      </a:r>
                    </a:p>
                  </a:txBody>
                  <a:tcPr/>
                </a:tc>
                <a:tc>
                  <a:txBody>
                    <a:bodyPr/>
                    <a:lstStyle/>
                    <a:p>
                      <a:r>
                        <a:rPr lang="fr-FR" dirty="0"/>
                        <a:t>A1 + A2</a:t>
                      </a:r>
                    </a:p>
                  </a:txBody>
                  <a:tcPr/>
                </a:tc>
                <a:tc>
                  <a:txBody>
                    <a:bodyPr/>
                    <a:lstStyle/>
                    <a:p>
                      <a:r>
                        <a:rPr lang="fr-FR" dirty="0"/>
                        <a:t>A3 + A1</a:t>
                      </a:r>
                    </a:p>
                  </a:txBody>
                  <a:tcPr/>
                </a:tc>
                <a:extLst>
                  <a:ext uri="{0D108BD9-81ED-4DB2-BD59-A6C34878D82A}">
                    <a16:rowId xmlns:a16="http://schemas.microsoft.com/office/drawing/2014/main" val="1753297063"/>
                  </a:ext>
                </a:extLst>
              </a:tr>
            </a:tbl>
          </a:graphicData>
        </a:graphic>
      </p:graphicFrame>
      <p:sp>
        <p:nvSpPr>
          <p:cNvPr id="15" name="ZoneTexte 14">
            <a:extLst>
              <a:ext uri="{FF2B5EF4-FFF2-40B4-BE49-F238E27FC236}">
                <a16:creationId xmlns:a16="http://schemas.microsoft.com/office/drawing/2014/main" id="{5CA19625-3CEC-4B44-BAD3-1913E8B3B33B}"/>
              </a:ext>
            </a:extLst>
          </p:cNvPr>
          <p:cNvSpPr txBox="1"/>
          <p:nvPr/>
        </p:nvSpPr>
        <p:spPr>
          <a:xfrm>
            <a:off x="280845" y="2344789"/>
            <a:ext cx="4759467" cy="369332"/>
          </a:xfrm>
          <a:prstGeom prst="rect">
            <a:avLst/>
          </a:prstGeom>
          <a:noFill/>
        </p:spPr>
        <p:txBody>
          <a:bodyPr wrap="square" rtlCol="0">
            <a:spAutoFit/>
          </a:bodyPr>
          <a:lstStyle/>
          <a:p>
            <a:r>
              <a:rPr lang="fr-FR" dirty="0"/>
              <a:t>      0                1                 2                3                4</a:t>
            </a:r>
          </a:p>
        </p:txBody>
      </p:sp>
      <p:sp>
        <p:nvSpPr>
          <p:cNvPr id="16" name="ZoneTexte 15">
            <a:extLst>
              <a:ext uri="{FF2B5EF4-FFF2-40B4-BE49-F238E27FC236}">
                <a16:creationId xmlns:a16="http://schemas.microsoft.com/office/drawing/2014/main" id="{D85197E0-C13C-40D7-B9AA-367A94E8D3DD}"/>
              </a:ext>
            </a:extLst>
          </p:cNvPr>
          <p:cNvSpPr txBox="1"/>
          <p:nvPr/>
        </p:nvSpPr>
        <p:spPr>
          <a:xfrm>
            <a:off x="0" y="2654502"/>
            <a:ext cx="403955" cy="1815882"/>
          </a:xfrm>
          <a:prstGeom prst="rect">
            <a:avLst/>
          </a:prstGeom>
          <a:noFill/>
        </p:spPr>
        <p:txBody>
          <a:bodyPr wrap="square" rtlCol="0">
            <a:spAutoFit/>
          </a:bodyPr>
          <a:lstStyle/>
          <a:p>
            <a:r>
              <a:rPr lang="fr-FR" sz="1600" dirty="0"/>
              <a:t>0</a:t>
            </a:r>
          </a:p>
          <a:p>
            <a:endParaRPr lang="fr-FR" sz="1600" dirty="0"/>
          </a:p>
          <a:p>
            <a:r>
              <a:rPr lang="fr-FR" sz="1600" dirty="0"/>
              <a:t>1</a:t>
            </a:r>
          </a:p>
          <a:p>
            <a:endParaRPr lang="fr-FR" sz="1600" dirty="0"/>
          </a:p>
          <a:p>
            <a:r>
              <a:rPr lang="fr-FR" sz="1600" dirty="0"/>
              <a:t>2</a:t>
            </a:r>
          </a:p>
          <a:p>
            <a:endParaRPr lang="fr-FR" sz="1600" dirty="0"/>
          </a:p>
          <a:p>
            <a:r>
              <a:rPr lang="fr-FR" sz="1600" dirty="0"/>
              <a:t>3</a:t>
            </a:r>
          </a:p>
        </p:txBody>
      </p:sp>
      <p:cxnSp>
        <p:nvCxnSpPr>
          <p:cNvPr id="21" name="Connecteur droit 20">
            <a:extLst>
              <a:ext uri="{FF2B5EF4-FFF2-40B4-BE49-F238E27FC236}">
                <a16:creationId xmlns:a16="http://schemas.microsoft.com/office/drawing/2014/main" id="{30D439AD-59E9-4C7C-A71B-00453C6A5411}"/>
              </a:ext>
            </a:extLst>
          </p:cNvPr>
          <p:cNvCxnSpPr/>
          <p:nvPr/>
        </p:nvCxnSpPr>
        <p:spPr>
          <a:xfrm>
            <a:off x="5055060" y="0"/>
            <a:ext cx="0" cy="51398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6BC65297-74A6-4C9D-9EDB-3A23211F5C64}"/>
              </a:ext>
            </a:extLst>
          </p:cNvPr>
          <p:cNvCxnSpPr/>
          <p:nvPr/>
        </p:nvCxnSpPr>
        <p:spPr>
          <a:xfrm>
            <a:off x="0" y="2344789"/>
            <a:ext cx="1002280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880618F7-2C2F-46DC-9C62-9878C45C9ACA}"/>
              </a:ext>
            </a:extLst>
          </p:cNvPr>
          <p:cNvSpPr txBox="1"/>
          <p:nvPr/>
        </p:nvSpPr>
        <p:spPr>
          <a:xfrm>
            <a:off x="5184474" y="2418734"/>
            <a:ext cx="4565929" cy="646331"/>
          </a:xfrm>
          <a:prstGeom prst="rect">
            <a:avLst/>
          </a:prstGeom>
          <a:noFill/>
        </p:spPr>
        <p:txBody>
          <a:bodyPr wrap="square" rtlCol="0">
            <a:spAutoFit/>
          </a:bodyPr>
          <a:lstStyle/>
          <a:p>
            <a:r>
              <a:rPr lang="fr-FR" dirty="0"/>
              <a:t>Poids : [1, 2, 3]</a:t>
            </a:r>
          </a:p>
          <a:p>
            <a:r>
              <a:rPr lang="fr-FR" dirty="0"/>
              <a:t>Profit : [2, 3, 4]</a:t>
            </a:r>
          </a:p>
        </p:txBody>
      </p:sp>
      <p:sp>
        <p:nvSpPr>
          <p:cNvPr id="25" name="ZoneTexte 24">
            <a:extLst>
              <a:ext uri="{FF2B5EF4-FFF2-40B4-BE49-F238E27FC236}">
                <a16:creationId xmlns:a16="http://schemas.microsoft.com/office/drawing/2014/main" id="{C7FFBA60-E23C-4899-8D81-A4282F0BEF75}"/>
              </a:ext>
            </a:extLst>
          </p:cNvPr>
          <p:cNvSpPr txBox="1"/>
          <p:nvPr/>
        </p:nvSpPr>
        <p:spPr>
          <a:xfrm>
            <a:off x="5184474" y="3537123"/>
            <a:ext cx="4759464" cy="646331"/>
          </a:xfrm>
          <a:prstGeom prst="rect">
            <a:avLst/>
          </a:prstGeom>
          <a:noFill/>
          <a:ln w="38100">
            <a:solidFill>
              <a:srgbClr val="FF0000"/>
            </a:solidFill>
          </a:ln>
        </p:spPr>
        <p:txBody>
          <a:bodyPr wrap="square" rtlCol="0">
            <a:spAutoFit/>
          </a:bodyPr>
          <a:lstStyle/>
          <a:p>
            <a:r>
              <a:rPr lang="fr-FR" dirty="0"/>
              <a:t>La solution optimale correspond à la dernière case du tableau à savoir (A3 + A1)</a:t>
            </a:r>
          </a:p>
        </p:txBody>
      </p:sp>
    </p:spTree>
    <p:extLst>
      <p:ext uri="{BB962C8B-B14F-4D97-AF65-F5344CB8AC3E}">
        <p14:creationId xmlns:p14="http://schemas.microsoft.com/office/powerpoint/2010/main" val="6160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054F1C-0285-4E17-A212-D3F019D3F347}"/>
              </a:ext>
            </a:extLst>
          </p:cNvPr>
          <p:cNvSpPr txBox="1">
            <a:spLocks/>
          </p:cNvSpPr>
          <p:nvPr/>
        </p:nvSpPr>
        <p:spPr>
          <a:xfrm>
            <a:off x="625" y="-187374"/>
            <a:ext cx="10080000" cy="1080000"/>
          </a:xfrm>
          <a:prstGeom prst="rect">
            <a:avLst/>
          </a:prstGeom>
          <a:noFill/>
          <a:ln>
            <a:noFill/>
          </a:ln>
        </p:spPr>
        <p:txBody>
          <a:bodyPr vert="horz" lIns="0" tIns="0" rIns="0" bIns="0" anchor="ctr"/>
          <a:lstStyle>
            <a:lvl1pPr algn="ctr" rtl="0" hangingPunct="0">
              <a:tabLst/>
              <a:defRPr lang="fr-FR" sz="3300" b="0" i="0" u="none" strike="noStrike" kern="1200" cap="none">
                <a:ln>
                  <a:noFill/>
                </a:ln>
                <a:solidFill>
                  <a:srgbClr val="DD4100"/>
                </a:solidFill>
                <a:highlight>
                  <a:scrgbClr r="0" g="0" b="0">
                    <a:alpha val="0"/>
                  </a:scrgbClr>
                </a:highlight>
                <a:latin typeface="Liberation Sans" pitchFamily="18"/>
              </a:defRPr>
            </a:lvl1pPr>
          </a:lstStyle>
          <a:p>
            <a:r>
              <a:rPr lang="fr-FR" sz="3000" dirty="0">
                <a:cs typeface="Tahoma" pitchFamily="2"/>
              </a:rPr>
              <a:t>Les limites de la programmation dynamique:</a:t>
            </a:r>
          </a:p>
        </p:txBody>
      </p:sp>
      <p:sp>
        <p:nvSpPr>
          <p:cNvPr id="3" name="ZoneTexte 2">
            <a:extLst>
              <a:ext uri="{FF2B5EF4-FFF2-40B4-BE49-F238E27FC236}">
                <a16:creationId xmlns:a16="http://schemas.microsoft.com/office/drawing/2014/main" id="{F8271E3B-2815-49F6-8D67-1338FB47F442}"/>
              </a:ext>
            </a:extLst>
          </p:cNvPr>
          <p:cNvSpPr txBox="1"/>
          <p:nvPr/>
        </p:nvSpPr>
        <p:spPr>
          <a:xfrm>
            <a:off x="309715" y="1357947"/>
            <a:ext cx="9461193" cy="2308324"/>
          </a:xfrm>
          <a:prstGeom prst="rect">
            <a:avLst/>
          </a:prstGeom>
          <a:noFill/>
        </p:spPr>
        <p:txBody>
          <a:bodyPr wrap="square" rtlCol="0">
            <a:spAutoFit/>
          </a:bodyPr>
          <a:lstStyle/>
          <a:p>
            <a:pPr marL="285750" indent="-285750">
              <a:buFontTx/>
              <a:buChar char="-"/>
            </a:pPr>
            <a:r>
              <a:rPr lang="fr-FR" dirty="0"/>
              <a:t>Il faut impérativement travailler avec des nombres entier pour la quantité correspondant à la capacité. On est alors dans l’obligation de connaître le nombre maximal de décimales présentes dans les données. Ceci pour les multiplier par un multiple de 10 ce qui fait augmenter considérablement la taille du tableau et donc les complexité spatiales et temporelles de l’algorithme.</a:t>
            </a:r>
          </a:p>
          <a:p>
            <a:pPr marL="285750" indent="-285750">
              <a:buFontTx/>
              <a:buChar char="-"/>
            </a:pPr>
            <a:endParaRPr lang="fr-FR" dirty="0"/>
          </a:p>
          <a:p>
            <a:pPr marL="285750" indent="-285750">
              <a:buFontTx/>
              <a:buChar char="-"/>
            </a:pPr>
            <a:r>
              <a:rPr lang="fr-FR" dirty="0"/>
              <a:t>L’algorithme est de type itératif est peut devenir lent en cas de très grosse base de donnée à prendre en considération. Obligeant alors à d’autres manipulations plus complexes.</a:t>
            </a:r>
          </a:p>
        </p:txBody>
      </p:sp>
    </p:spTree>
    <p:extLst>
      <p:ext uri="{BB962C8B-B14F-4D97-AF65-F5344CB8AC3E}">
        <p14:creationId xmlns:p14="http://schemas.microsoft.com/office/powerpoint/2010/main" val="2484258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1AEBD6-036A-4163-9D6F-C833F6BA5ED4}"/>
              </a:ext>
            </a:extLst>
          </p:cNvPr>
          <p:cNvSpPr txBox="1">
            <a:spLocks/>
          </p:cNvSpPr>
          <p:nvPr/>
        </p:nvSpPr>
        <p:spPr>
          <a:xfrm>
            <a:off x="-817912" y="-238993"/>
            <a:ext cx="10080000" cy="1080000"/>
          </a:xfrm>
          <a:prstGeom prst="rect">
            <a:avLst/>
          </a:prstGeom>
          <a:noFill/>
          <a:ln>
            <a:noFill/>
          </a:ln>
        </p:spPr>
        <p:txBody>
          <a:bodyPr vert="horz" lIns="0" tIns="0" rIns="0" bIns="0" anchor="ctr"/>
          <a:lstStyle>
            <a:lvl1pPr algn="ctr" rtl="0" hangingPunct="0">
              <a:tabLst/>
              <a:defRPr lang="fr-FR" sz="3300" b="0" i="0" u="none" strike="noStrike" kern="1200" cap="none">
                <a:ln>
                  <a:noFill/>
                </a:ln>
                <a:solidFill>
                  <a:srgbClr val="DD4100"/>
                </a:solidFill>
                <a:highlight>
                  <a:scrgbClr r="0" g="0" b="0">
                    <a:alpha val="0"/>
                  </a:scrgbClr>
                </a:highlight>
                <a:latin typeface="Liberation Sans" pitchFamily="18"/>
              </a:defRPr>
            </a:lvl1pPr>
          </a:lstStyle>
          <a:p>
            <a:r>
              <a:rPr lang="fr-FR" sz="3000" dirty="0">
                <a:cs typeface="Tahoma" pitchFamily="2"/>
              </a:rPr>
              <a:t>Programmation Dynamique vs          Force Brute </a:t>
            </a:r>
          </a:p>
        </p:txBody>
      </p:sp>
      <p:sp>
        <p:nvSpPr>
          <p:cNvPr id="3" name="ZoneTexte 2">
            <a:extLst>
              <a:ext uri="{FF2B5EF4-FFF2-40B4-BE49-F238E27FC236}">
                <a16:creationId xmlns:a16="http://schemas.microsoft.com/office/drawing/2014/main" id="{C36CA6D2-E966-4E67-9109-8560DA98D173}"/>
              </a:ext>
            </a:extLst>
          </p:cNvPr>
          <p:cNvSpPr txBox="1"/>
          <p:nvPr/>
        </p:nvSpPr>
        <p:spPr>
          <a:xfrm>
            <a:off x="154858" y="722671"/>
            <a:ext cx="4181168" cy="1477328"/>
          </a:xfrm>
          <a:prstGeom prst="rect">
            <a:avLst/>
          </a:prstGeom>
          <a:noFill/>
        </p:spPr>
        <p:txBody>
          <a:bodyPr wrap="square" rtlCol="0">
            <a:spAutoFit/>
          </a:bodyPr>
          <a:lstStyle/>
          <a:p>
            <a:r>
              <a:rPr lang="fr-FR" dirty="0"/>
              <a:t>Le tableau est de dimension (N+1)*(W+1) où N est le nombre d’éléments considérés et W le budget fixé.</a:t>
            </a:r>
          </a:p>
          <a:p>
            <a:r>
              <a:rPr lang="fr-FR" dirty="0"/>
              <a:t>La programmation dynamique donne donc une complexité spatiale de O(N*W).</a:t>
            </a:r>
          </a:p>
        </p:txBody>
      </p:sp>
      <p:sp>
        <p:nvSpPr>
          <p:cNvPr id="4" name="ZoneTexte 3">
            <a:extLst>
              <a:ext uri="{FF2B5EF4-FFF2-40B4-BE49-F238E27FC236}">
                <a16:creationId xmlns:a16="http://schemas.microsoft.com/office/drawing/2014/main" id="{1D7E21D7-9E13-45FE-800D-2B4630783518}"/>
              </a:ext>
            </a:extLst>
          </p:cNvPr>
          <p:cNvSpPr txBox="1"/>
          <p:nvPr/>
        </p:nvSpPr>
        <p:spPr>
          <a:xfrm>
            <a:off x="154858" y="2532001"/>
            <a:ext cx="4505735" cy="1200329"/>
          </a:xfrm>
          <a:prstGeom prst="rect">
            <a:avLst/>
          </a:prstGeom>
          <a:noFill/>
        </p:spPr>
        <p:txBody>
          <a:bodyPr wrap="square" rtlCol="0">
            <a:spAutoFit/>
          </a:bodyPr>
          <a:lstStyle/>
          <a:p>
            <a:r>
              <a:rPr lang="fr-FR" dirty="0"/>
              <a:t>Le programme réalise une opération par case du tableau. La complexité temporelle est donc la même que la complexité spatiale et est de </a:t>
            </a:r>
          </a:p>
          <a:p>
            <a:r>
              <a:rPr lang="fr-FR" dirty="0"/>
              <a:t>O(N*W)</a:t>
            </a:r>
          </a:p>
        </p:txBody>
      </p:sp>
      <p:cxnSp>
        <p:nvCxnSpPr>
          <p:cNvPr id="6" name="Connecteur droit 5">
            <a:extLst>
              <a:ext uri="{FF2B5EF4-FFF2-40B4-BE49-F238E27FC236}">
                <a16:creationId xmlns:a16="http://schemas.microsoft.com/office/drawing/2014/main" id="{A433E4E4-3B15-42A2-A2F4-901C55089EEA}"/>
              </a:ext>
            </a:extLst>
          </p:cNvPr>
          <p:cNvCxnSpPr>
            <a:cxnSpLocks/>
          </p:cNvCxnSpPr>
          <p:nvPr/>
        </p:nvCxnSpPr>
        <p:spPr>
          <a:xfrm>
            <a:off x="5040312" y="545690"/>
            <a:ext cx="0" cy="32577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5A14F0D9-A3CD-4D6E-A3DF-E6A2B52513A8}"/>
              </a:ext>
            </a:extLst>
          </p:cNvPr>
          <p:cNvSpPr txBox="1"/>
          <p:nvPr/>
        </p:nvSpPr>
        <p:spPr>
          <a:xfrm>
            <a:off x="5161934" y="803787"/>
            <a:ext cx="4608871" cy="1200329"/>
          </a:xfrm>
          <a:prstGeom prst="rect">
            <a:avLst/>
          </a:prstGeom>
          <a:noFill/>
        </p:spPr>
        <p:txBody>
          <a:bodyPr wrap="square" rtlCol="0">
            <a:spAutoFit/>
          </a:bodyPr>
          <a:lstStyle/>
          <a:p>
            <a:r>
              <a:rPr lang="fr-FR" dirty="0"/>
              <a:t>On empile un nouvel élément sur la mémoire stack à chaque nouvel élément considéré. La force brute a donc une complexité spatiale O(N) avec N le nombre d’éléments considérés.</a:t>
            </a:r>
          </a:p>
        </p:txBody>
      </p:sp>
      <p:sp>
        <p:nvSpPr>
          <p:cNvPr id="8" name="ZoneTexte 7">
            <a:extLst>
              <a:ext uri="{FF2B5EF4-FFF2-40B4-BE49-F238E27FC236}">
                <a16:creationId xmlns:a16="http://schemas.microsoft.com/office/drawing/2014/main" id="{E42DB000-D236-40C7-8D97-67CF7B090F14}"/>
              </a:ext>
            </a:extLst>
          </p:cNvPr>
          <p:cNvSpPr txBox="1"/>
          <p:nvPr/>
        </p:nvSpPr>
        <p:spPr>
          <a:xfrm>
            <a:off x="5169310" y="2603090"/>
            <a:ext cx="4653112" cy="1200329"/>
          </a:xfrm>
          <a:prstGeom prst="rect">
            <a:avLst/>
          </a:prstGeom>
          <a:noFill/>
        </p:spPr>
        <p:txBody>
          <a:bodyPr wrap="square" rtlCol="0">
            <a:spAutoFit/>
          </a:bodyPr>
          <a:lstStyle/>
          <a:p>
            <a:r>
              <a:rPr lang="fr-FR" dirty="0"/>
              <a:t>Chaque cas étant considéré et calculé pour chaque action (prendre ou ne pas prendre) on se retrouve avec une complexité temporelle de O(2^N)</a:t>
            </a:r>
          </a:p>
        </p:txBody>
      </p:sp>
      <p:cxnSp>
        <p:nvCxnSpPr>
          <p:cNvPr id="11" name="Connecteur droit 10">
            <a:extLst>
              <a:ext uri="{FF2B5EF4-FFF2-40B4-BE49-F238E27FC236}">
                <a16:creationId xmlns:a16="http://schemas.microsoft.com/office/drawing/2014/main" id="{B6F9811B-7CD9-44CF-948B-14F3E1AD9F90}"/>
              </a:ext>
            </a:extLst>
          </p:cNvPr>
          <p:cNvCxnSpPr>
            <a:cxnSpLocks/>
          </p:cNvCxnSpPr>
          <p:nvPr/>
        </p:nvCxnSpPr>
        <p:spPr>
          <a:xfrm>
            <a:off x="0" y="3803419"/>
            <a:ext cx="100806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5D2B1C8F-0E96-49B9-B66A-CDF38D8122D2}"/>
              </a:ext>
            </a:extLst>
          </p:cNvPr>
          <p:cNvSpPr txBox="1"/>
          <p:nvPr/>
        </p:nvSpPr>
        <p:spPr>
          <a:xfrm>
            <a:off x="154858" y="4760508"/>
            <a:ext cx="9615947" cy="646331"/>
          </a:xfrm>
          <a:prstGeom prst="rect">
            <a:avLst/>
          </a:prstGeom>
          <a:noFill/>
        </p:spPr>
        <p:txBody>
          <a:bodyPr wrap="square" rtlCol="0">
            <a:spAutoFit/>
          </a:bodyPr>
          <a:lstStyle/>
          <a:p>
            <a:r>
              <a:rPr lang="fr-FR" dirty="0"/>
              <a:t>Pour parler avec des résultats concrets, avec un jeu de 20 actions la force brute met 5,1 secondes alors que la programmation dynamique met 0,02 secondes ce qui est un résultat sans appel.</a:t>
            </a:r>
          </a:p>
        </p:txBody>
      </p:sp>
    </p:spTree>
    <p:extLst>
      <p:ext uri="{BB962C8B-B14F-4D97-AF65-F5344CB8AC3E}">
        <p14:creationId xmlns:p14="http://schemas.microsoft.com/office/powerpoint/2010/main" val="450942570"/>
      </p:ext>
    </p:extLst>
  </p:cSld>
  <p:clrMapOvr>
    <a:masterClrMapping/>
  </p:clrMapOvr>
</p:sld>
</file>

<file path=ppt/theme/theme1.xml><?xml version="1.0" encoding="utf-8"?>
<a:theme xmlns:a="http://schemas.openxmlformats.org/drawingml/2006/main" name="Blue_Curv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TotalTime>
  <Words>920</Words>
  <Application>Microsoft Office PowerPoint</Application>
  <PresentationFormat>Grand écran</PresentationFormat>
  <Paragraphs>146</Paragraphs>
  <Slides>8</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Liberation Sans</vt:lpstr>
      <vt:lpstr>Blue_Curve</vt:lpstr>
      <vt:lpstr>Présentation PowerPoint</vt:lpstr>
      <vt:lpstr>Envisager tous les chemins de décision : la force brute !</vt:lpstr>
      <vt:lpstr>Envisager tous les chemins de décision : la force brute !</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Curve</dc:title>
  <cp:lastModifiedBy>M Guimard</cp:lastModifiedBy>
  <cp:revision>12</cp:revision>
  <dcterms:created xsi:type="dcterms:W3CDTF">2021-10-04T19:06:20Z</dcterms:created>
  <dcterms:modified xsi:type="dcterms:W3CDTF">2021-10-06T13:38:19Z</dcterms:modified>
</cp:coreProperties>
</file>